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3" r:id="rId8"/>
    <p:sldId id="266"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ilis Gerontatis" initials="VG" lastIdx="1" clrIdx="0">
    <p:extLst>
      <p:ext uri="{19B8F6BF-5375-455C-9EA6-DF929625EA0E}">
        <p15:presenceInfo xmlns:p15="http://schemas.microsoft.com/office/powerpoint/2012/main" userId="025af0c2033d41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503"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3D5-063D-4CC1-8349-88AB7FEFD430}" type="datetimeFigureOut">
              <a:rPr lang="en-GB" smtClean="0"/>
              <a:t>19/08/2025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60AD1-26CC-4B82-880E-7994CCCB67F8}" type="slidenum">
              <a:rPr lang="en-GB" smtClean="0"/>
              <a:t>‹#›</a:t>
            </a:fld>
            <a:endParaRPr lang="en-GB"/>
          </a:p>
        </p:txBody>
      </p:sp>
    </p:spTree>
    <p:extLst>
      <p:ext uri="{BB962C8B-B14F-4D97-AF65-F5344CB8AC3E}">
        <p14:creationId xmlns:p14="http://schemas.microsoft.com/office/powerpoint/2010/main" val="94938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4F5E-9A10-4691-C334-43180A22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559EE-340B-424B-DB81-D0AF6A6DA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753ACA-A24F-1612-456C-83447143D08F}"/>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6ADD3B00-504F-30D5-B754-C45FBC810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7408B-A887-A7B0-6AA5-0AE0B987C237}"/>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56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678-92EE-9D1C-3EF9-FAFC1A4050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79535D-6330-5677-3506-B26F3032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720EA9-8FD4-5A4A-49A7-8BD78E8CDBD8}"/>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EDB72DEF-3DB8-565C-80B5-3E1C2F02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8BDE7-B269-5EBE-4C7A-F156E93E1011}"/>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17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5696D-E720-0DA8-D11C-F50DA681C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7A0CB2-BD14-A78C-93A2-B4A73036C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673AF-6B24-6098-E2C9-DAA2C9AC1425}"/>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EA4DF5D0-CF60-C01E-7DC5-65AD16F41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3C497-4963-7D51-941E-84A534089E92}"/>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139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C6F-8844-CDB1-B341-9C95534F6D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3446DD-EC89-2697-7263-5958EC1CC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2627DB-0EC3-475E-DE9C-A2A4C53A7F9A}"/>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637D4578-FD6E-3D32-144C-23E60D4D8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844B6-DAB0-C41D-1899-720AACB4C2AB}"/>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6556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379E-4C50-0E8D-5DCD-486FDADC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269881-F8F0-5323-1FF5-410C8265D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C3B5B-3F47-101F-91AB-FA793C1941A2}"/>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AF10789D-CCF5-86FB-8FB2-933E3A76A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F7FE3-28D5-D815-F4AA-A9387C65B363}"/>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44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1E2-BE5E-288D-7352-0DD2CEB31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0D6393-9A29-A23D-395D-0D3703BB4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0CC86-9CCD-BD03-5B51-2C3D8B318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DA319-FC04-3CEF-B01F-4F5E97E08339}"/>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6" name="Footer Placeholder 5">
            <a:extLst>
              <a:ext uri="{FF2B5EF4-FFF2-40B4-BE49-F238E27FC236}">
                <a16:creationId xmlns:a16="http://schemas.microsoft.com/office/drawing/2014/main" id="{C03F86FF-2CA7-897B-F72E-811C887393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69106-2FE6-212B-E543-98A0DE364BAD}"/>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2367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AC5-68A4-CD66-4DF0-F3CE427A41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FFA4B5-4CDF-CAF9-5ED4-C44A30DE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B1D7F-BC2A-91C4-588D-45A4C4A11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71321B-4ED2-9B93-DCCE-7286133A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7859C-C046-52DB-1846-2E35029A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85B1D5-038A-E47D-EF58-9A8F79853072}"/>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8" name="Footer Placeholder 7">
            <a:extLst>
              <a:ext uri="{FF2B5EF4-FFF2-40B4-BE49-F238E27FC236}">
                <a16:creationId xmlns:a16="http://schemas.microsoft.com/office/drawing/2014/main" id="{EC2E66AE-CE82-5864-8AE2-4E7EE43B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4AE6F-3A3C-F23A-950E-69877569CB5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2435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DFA-4616-E9EE-40D9-062AA7B8B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20837-5CDD-D457-7B27-73E26D433CA4}"/>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4" name="Footer Placeholder 3">
            <a:extLst>
              <a:ext uri="{FF2B5EF4-FFF2-40B4-BE49-F238E27FC236}">
                <a16:creationId xmlns:a16="http://schemas.microsoft.com/office/drawing/2014/main" id="{6763C01A-0251-1D33-A0E9-52FAC16E97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6950B-D822-E531-C048-84E5D7B39CB4}"/>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34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BA6B9-2ED0-A026-D682-7C2BB4E52D76}"/>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3" name="Footer Placeholder 2">
            <a:extLst>
              <a:ext uri="{FF2B5EF4-FFF2-40B4-BE49-F238E27FC236}">
                <a16:creationId xmlns:a16="http://schemas.microsoft.com/office/drawing/2014/main" id="{FDA2897E-DC96-9E7D-2885-67526B410E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2670D-707F-7C40-ACCD-27D7FE8C2168}"/>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2198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4D70-D1D7-79F7-1CD2-9C8FDFAF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BBA051-B966-5FC4-8A8E-EAE9F8D6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B77F88-924F-FC10-D9F2-DEDAFDA9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FDC5-7215-0BB3-D2F7-F5B946129CB3}"/>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6" name="Footer Placeholder 5">
            <a:extLst>
              <a:ext uri="{FF2B5EF4-FFF2-40B4-BE49-F238E27FC236}">
                <a16:creationId xmlns:a16="http://schemas.microsoft.com/office/drawing/2014/main" id="{1CF7D4FF-7B86-3AC3-3FCE-353DAA90E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022565-43EB-8DD5-560E-ABC92318C14A}"/>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552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68C-C59B-3764-C86E-C9B7CDC9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63823A-A1F6-2BB0-4315-BC632D15A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C1500E-9A0D-BCC3-0E5A-3E548B8A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B43CF-96F2-224C-5C91-F6246BF0E521}"/>
              </a:ext>
            </a:extLst>
          </p:cNvPr>
          <p:cNvSpPr>
            <a:spLocks noGrp="1"/>
          </p:cNvSpPr>
          <p:nvPr>
            <p:ph type="dt" sz="half" idx="10"/>
          </p:nvPr>
        </p:nvSpPr>
        <p:spPr/>
        <p:txBody>
          <a:bodyPr/>
          <a:lstStyle/>
          <a:p>
            <a:fld id="{68BD01A5-178E-42BA-8DE3-1E83FF417D73}" type="datetimeFigureOut">
              <a:rPr lang="en-GB" smtClean="0"/>
              <a:t>19/08/2025</a:t>
            </a:fld>
            <a:endParaRPr lang="en-GB"/>
          </a:p>
        </p:txBody>
      </p:sp>
      <p:sp>
        <p:nvSpPr>
          <p:cNvPr id="6" name="Footer Placeholder 5">
            <a:extLst>
              <a:ext uri="{FF2B5EF4-FFF2-40B4-BE49-F238E27FC236}">
                <a16:creationId xmlns:a16="http://schemas.microsoft.com/office/drawing/2014/main" id="{6F3CB431-67FB-48C6-3C7F-18689D4E7A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DE67B-F94B-916F-29E5-057DF68E5EA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004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832C-6BDB-3E57-3D48-CE442DD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C4E80-52B8-E46D-C627-E1C7C749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9642C-6141-7687-F023-1FFE8E334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01A5-178E-42BA-8DE3-1E83FF417D73}" type="datetimeFigureOut">
              <a:rPr lang="en-GB" smtClean="0"/>
              <a:t>19/08/2025</a:t>
            </a:fld>
            <a:endParaRPr lang="en-GB"/>
          </a:p>
        </p:txBody>
      </p:sp>
      <p:sp>
        <p:nvSpPr>
          <p:cNvPr id="5" name="Footer Placeholder 4">
            <a:extLst>
              <a:ext uri="{FF2B5EF4-FFF2-40B4-BE49-F238E27FC236}">
                <a16:creationId xmlns:a16="http://schemas.microsoft.com/office/drawing/2014/main" id="{8C09639E-0C32-C118-C287-0EFB4F924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41011-E3BB-160D-49EC-8FDE5233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824DF-8EAF-4060-BCDA-F46ADA2FA54D}" type="slidenum">
              <a:rPr lang="en-GB" smtClean="0"/>
              <a:t>‹#›</a:t>
            </a:fld>
            <a:endParaRPr lang="en-GB"/>
          </a:p>
        </p:txBody>
      </p:sp>
    </p:spTree>
    <p:extLst>
      <p:ext uri="{BB962C8B-B14F-4D97-AF65-F5344CB8AC3E}">
        <p14:creationId xmlns:p14="http://schemas.microsoft.com/office/powerpoint/2010/main" val="131433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08FD-A1D6-975C-DD16-75049564218E}"/>
              </a:ext>
            </a:extLst>
          </p:cNvPr>
          <p:cNvSpPr>
            <a:spLocks noGrp="1"/>
          </p:cNvSpPr>
          <p:nvPr>
            <p:ph type="ctrTitle"/>
          </p:nvPr>
        </p:nvSpPr>
        <p:spPr>
          <a:xfrm>
            <a:off x="1524000" y="1625284"/>
            <a:ext cx="9144000" cy="1525880"/>
          </a:xfrm>
        </p:spPr>
        <p:txBody>
          <a:bodyPr>
            <a:normAutofit/>
          </a:bodyPr>
          <a:lstStyle/>
          <a:p>
            <a:r>
              <a:rPr lang="en-GB" sz="4800" b="1" dirty="0">
                <a:effectLst/>
                <a:latin typeface="Arial" panose="020B0604020202020204" pitchFamily="34" charset="0"/>
                <a:ea typeface="Times New Roman" panose="02020603050405020304" pitchFamily="18" charset="0"/>
              </a:rPr>
              <a:t>Face Expression Recognition via Measurable Features</a:t>
            </a:r>
            <a:endParaRPr lang="en-GB" sz="4800" dirty="0"/>
          </a:p>
        </p:txBody>
      </p:sp>
      <p:sp>
        <p:nvSpPr>
          <p:cNvPr id="3" name="Subtitle 2">
            <a:extLst>
              <a:ext uri="{FF2B5EF4-FFF2-40B4-BE49-F238E27FC236}">
                <a16:creationId xmlns:a16="http://schemas.microsoft.com/office/drawing/2014/main" id="{104D5BAB-A3E2-D664-7DCF-3CF7E42997A1}"/>
              </a:ext>
            </a:extLst>
          </p:cNvPr>
          <p:cNvSpPr>
            <a:spLocks noGrp="1"/>
          </p:cNvSpPr>
          <p:nvPr>
            <p:ph type="subTitle" idx="1"/>
          </p:nvPr>
        </p:nvSpPr>
        <p:spPr>
          <a:xfrm>
            <a:off x="1524000" y="5869858"/>
            <a:ext cx="9144000" cy="855407"/>
          </a:xfrm>
        </p:spPr>
        <p:txBody>
          <a:bodyPr>
            <a:noAutofit/>
          </a:bodyPr>
          <a:lstStyle/>
          <a:p>
            <a:r>
              <a:rPr lang="en-GB" sz="2000" b="1" dirty="0">
                <a:latin typeface="Arial" panose="020B0604020202020204" pitchFamily="34" charset="0"/>
                <a:cs typeface="Arial" panose="020B0604020202020204" pitchFamily="34" charset="0"/>
              </a:rPr>
              <a:t>Vasilis Gerontatis, BSc (Physics)</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MSc Student in Data Science and Machine Learning</a:t>
            </a:r>
            <a:br>
              <a:rPr lang="en-GB" sz="2000" dirty="0">
                <a:latin typeface="Arial" panose="020B0604020202020204" pitchFamily="34" charset="0"/>
                <a:cs typeface="Arial" panose="020B0604020202020204" pitchFamily="34" charset="0"/>
              </a:rPr>
            </a:br>
            <a:r>
              <a:rPr lang="en-GB" sz="2000" dirty="0">
                <a:latin typeface="Arial" panose="020B0604020202020204" pitchFamily="34" charset="0"/>
                <a:cs typeface="Arial" panose="020B0604020202020204" pitchFamily="34" charset="0"/>
              </a:rPr>
              <a:t>Module: DAMA 51</a:t>
            </a:r>
          </a:p>
        </p:txBody>
      </p:sp>
    </p:spTree>
    <p:extLst>
      <p:ext uri="{BB962C8B-B14F-4D97-AF65-F5344CB8AC3E}">
        <p14:creationId xmlns:p14="http://schemas.microsoft.com/office/powerpoint/2010/main" val="18565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F6BF85-11F9-D9A5-7DE3-6EA0A88D7CE9}"/>
              </a:ext>
            </a:extLst>
          </p:cNvPr>
          <p:cNvSpPr>
            <a:spLocks noGrp="1"/>
          </p:cNvSpPr>
          <p:nvPr>
            <p:ph idx="1"/>
          </p:nvPr>
        </p:nvSpPr>
        <p:spPr>
          <a:xfrm>
            <a:off x="838200" y="450166"/>
            <a:ext cx="10515600" cy="5862143"/>
          </a:xfrm>
        </p:spPr>
        <p:txBody>
          <a:bodyPr>
            <a:normAutofit fontScale="92500" lnSpcReduction="10000"/>
          </a:bodyPr>
          <a:lstStyle/>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a:t>
            </a:r>
            <a:r>
              <a:rPr lang="en-GB" sz="2000" kern="0" dirty="0">
                <a:effectLst/>
                <a:latin typeface="Arial" panose="020B0604020202020204" pitchFamily="34" charset="0"/>
                <a:ea typeface="Times New Roman" panose="02020603050405020304" pitchFamily="18" charset="0"/>
              </a:rPr>
              <a:t>With a silhouette score of approximately </a:t>
            </a:r>
            <a:r>
              <a:rPr lang="en-GB" sz="2000" b="1" kern="0" dirty="0">
                <a:effectLst/>
                <a:latin typeface="Arial" panose="020B0604020202020204" pitchFamily="34" charset="0"/>
                <a:ea typeface="Times New Roman" panose="02020603050405020304" pitchFamily="18" charset="0"/>
              </a:rPr>
              <a:t>0.298</a:t>
            </a:r>
            <a:r>
              <a:rPr lang="en-GB" sz="2000" kern="0" dirty="0">
                <a:effectLst/>
                <a:latin typeface="Arial" panose="020B0604020202020204" pitchFamily="34" charset="0"/>
                <a:ea typeface="Times New Roman" panose="02020603050405020304" pitchFamily="18" charset="0"/>
              </a:rPr>
              <a:t>, K-Means shows a </a:t>
            </a:r>
            <a:r>
              <a:rPr lang="en-GB" sz="2000" b="1" kern="0" dirty="0">
                <a:effectLst/>
                <a:latin typeface="Arial" panose="020B0604020202020204" pitchFamily="34" charset="0"/>
                <a:ea typeface="Times New Roman" panose="02020603050405020304" pitchFamily="18" charset="0"/>
              </a:rPr>
              <a:t>moderate level of cluster separation</a:t>
            </a:r>
            <a:r>
              <a:rPr lang="en-GB" sz="2000" kern="0" dirty="0">
                <a:effectLst/>
                <a:latin typeface="Arial" panose="020B0604020202020204" pitchFamily="34" charset="0"/>
                <a:ea typeface="Times New Roman" panose="02020603050405020304" pitchFamily="18" charset="0"/>
              </a:rPr>
              <a:t>. Its Adjusted Rand Index (ARI) of around </a:t>
            </a:r>
            <a:r>
              <a:rPr lang="en-GB" sz="2000" b="1" kern="0" dirty="0">
                <a:effectLst/>
                <a:latin typeface="Arial" panose="020B0604020202020204" pitchFamily="34" charset="0"/>
                <a:ea typeface="Times New Roman" panose="02020603050405020304" pitchFamily="18" charset="0"/>
              </a:rPr>
              <a:t>0.076</a:t>
            </a:r>
            <a:r>
              <a:rPr lang="en-GB" sz="2000" kern="0" dirty="0">
                <a:effectLst/>
                <a:latin typeface="Arial" panose="020B0604020202020204" pitchFamily="34" charset="0"/>
                <a:ea typeface="Times New Roman" panose="02020603050405020304" pitchFamily="18" charset="0"/>
              </a:rPr>
              <a:t> indicates a </a:t>
            </a:r>
            <a:r>
              <a:rPr lang="en-GB" sz="2000" b="1" kern="0" dirty="0">
                <a:effectLst/>
                <a:latin typeface="Arial" panose="020B0604020202020204" pitchFamily="34" charset="0"/>
                <a:ea typeface="Times New Roman" panose="02020603050405020304" pitchFamily="18" charset="0"/>
              </a:rPr>
              <a:t>weak alignment with the true classes</a:t>
            </a:r>
            <a:r>
              <a:rPr lang="en-GB" sz="2000" kern="0" dirty="0">
                <a:effectLst/>
                <a:latin typeface="Arial" panose="020B0604020202020204" pitchFamily="34" charset="0"/>
                <a:ea typeface="Times New Roman" panose="02020603050405020304" pitchFamily="18" charset="0"/>
              </a:rPr>
              <a:t>. This suggests that while K-Means found moderately distinct clusters, they don't strongly correspond to the real-world categories of the</a:t>
            </a:r>
            <a:r>
              <a:rPr lang="en-GB" sz="2000" kern="0" dirty="0">
                <a:latin typeface="Arial" panose="020B0604020202020204" pitchFamily="34" charset="0"/>
                <a:ea typeface="Times New Roman" panose="02020603050405020304" pitchFamily="18" charset="0"/>
              </a:rPr>
              <a:t> </a:t>
            </a:r>
            <a:r>
              <a:rPr lang="en-GB" sz="2000" kern="0" dirty="0">
                <a:effectLst/>
                <a:latin typeface="Arial" panose="020B0604020202020204" pitchFamily="34" charset="0"/>
                <a:ea typeface="Times New Roman" panose="02020603050405020304" pitchFamily="18" charset="0"/>
              </a:rPr>
              <a:t>data</a:t>
            </a:r>
            <a:endParaRPr lang="en-GB" sz="20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1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GMM: </a:t>
            </a:r>
            <a:r>
              <a:rPr lang="en-GB" sz="2100" kern="0" dirty="0">
                <a:effectLst/>
                <a:latin typeface="Arial" panose="020B0604020202020204" pitchFamily="34" charset="0"/>
                <a:ea typeface="Times New Roman" panose="02020603050405020304" pitchFamily="18" charset="0"/>
              </a:rPr>
              <a:t>The Gaussian Mixture Model's silhouette score of about </a:t>
            </a:r>
            <a:r>
              <a:rPr lang="en-GB" sz="2100" b="1" kern="0" dirty="0">
                <a:effectLst/>
                <a:latin typeface="Arial" panose="020B0604020202020204" pitchFamily="34" charset="0"/>
                <a:ea typeface="Times New Roman" panose="02020603050405020304" pitchFamily="18" charset="0"/>
              </a:rPr>
              <a:t>0.150</a:t>
            </a:r>
            <a:r>
              <a:rPr lang="en-GB" sz="2100" kern="0" dirty="0">
                <a:effectLst/>
                <a:latin typeface="Arial" panose="020B0604020202020204" pitchFamily="34" charset="0"/>
                <a:ea typeface="Times New Roman" panose="02020603050405020304" pitchFamily="18" charset="0"/>
              </a:rPr>
              <a:t> shows a </a:t>
            </a:r>
            <a:r>
              <a:rPr lang="en-GB" sz="2100" b="1" kern="0" dirty="0">
                <a:effectLst/>
                <a:latin typeface="Arial" panose="020B0604020202020204" pitchFamily="34" charset="0"/>
                <a:ea typeface="Times New Roman" panose="02020603050405020304" pitchFamily="18" charset="0"/>
              </a:rPr>
              <a:t>poor level of cluster separation</a:t>
            </a:r>
            <a:r>
              <a:rPr lang="en-GB" sz="2100" kern="0" dirty="0">
                <a:effectLst/>
                <a:latin typeface="Arial" panose="020B0604020202020204" pitchFamily="34" charset="0"/>
                <a:ea typeface="Times New Roman" panose="02020603050405020304" pitchFamily="18" charset="0"/>
              </a:rPr>
              <a:t> and is the lowest of the three models. Its ARI of approximately </a:t>
            </a:r>
            <a:r>
              <a:rPr lang="en-GB" sz="2100" b="1" kern="0" dirty="0">
                <a:effectLst/>
                <a:latin typeface="Arial" panose="020B0604020202020204" pitchFamily="34" charset="0"/>
                <a:ea typeface="Times New Roman" panose="02020603050405020304" pitchFamily="18" charset="0"/>
              </a:rPr>
              <a:t>0.064</a:t>
            </a:r>
            <a:r>
              <a:rPr lang="en-GB" sz="2100" kern="0" dirty="0">
                <a:effectLst/>
                <a:latin typeface="Arial" panose="020B0604020202020204" pitchFamily="34" charset="0"/>
                <a:ea typeface="Times New Roman" panose="02020603050405020304" pitchFamily="18" charset="0"/>
              </a:rPr>
              <a:t> confirms a </a:t>
            </a:r>
            <a:r>
              <a:rPr lang="en-GB" sz="2100" b="1" kern="0" dirty="0">
                <a:effectLst/>
                <a:latin typeface="Arial" panose="020B0604020202020204" pitchFamily="34" charset="0"/>
                <a:ea typeface="Times New Roman" panose="02020603050405020304" pitchFamily="18" charset="0"/>
              </a:rPr>
              <a:t>very weak correspondence with the true classes</a:t>
            </a:r>
            <a:r>
              <a:rPr lang="en-GB" sz="2100" kern="0" dirty="0">
                <a:effectLst/>
                <a:latin typeface="Arial" panose="020B0604020202020204" pitchFamily="34" charset="0"/>
                <a:ea typeface="Times New Roman" panose="02020603050405020304" pitchFamily="18" charset="0"/>
              </a:rPr>
              <a:t>, performing the worst in this regard</a:t>
            </a:r>
            <a:endParaRPr lang="en-GB" sz="2100" dirty="0">
              <a:effectLst/>
              <a:latin typeface="Arial" panose="020B0604020202020204" pitchFamily="34" charset="0"/>
              <a:ea typeface="Times New Roman" panose="02020603050405020304" pitchFamily="18" charset="0"/>
              <a:cs typeface="Arial" panose="020B0604020202020204" pitchFamily="34" charset="0"/>
            </a:endParaRPr>
          </a:p>
          <a:p>
            <a:pPr marL="342900" lvl="0" indent="-342900" algn="just" fontAlgn="base">
              <a:lnSpc>
                <a:spcPct val="107000"/>
              </a:lnSpc>
              <a:spcAft>
                <a:spcPts val="500"/>
              </a:spcAft>
              <a:buFont typeface="Symbol" panose="05050102010706020507" pitchFamily="18" charset="2"/>
              <a:buChar char=""/>
            </a:pPr>
            <a:r>
              <a:rPr lang="en-GB" sz="2000" b="1"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DBSCAN: </a:t>
            </a:r>
            <a:r>
              <a:rPr lang="en-GB" sz="2000" kern="0" dirty="0">
                <a:effectLst/>
                <a:latin typeface="Arial" panose="020B0604020202020204" pitchFamily="34" charset="0"/>
                <a:ea typeface="Times New Roman" panose="02020603050405020304" pitchFamily="18" charset="0"/>
              </a:rPr>
              <a:t>DBSCAN performed the </a:t>
            </a:r>
            <a:r>
              <a:rPr lang="en-GB" sz="2000" b="1" kern="0" dirty="0">
                <a:effectLst/>
                <a:latin typeface="Arial" panose="020B0604020202020204" pitchFamily="34" charset="0"/>
                <a:ea typeface="Times New Roman" panose="02020603050405020304" pitchFamily="18" charset="0"/>
              </a:rPr>
              <a:t>best</a:t>
            </a:r>
            <a:r>
              <a:rPr lang="en-GB" sz="2000" kern="0" dirty="0">
                <a:effectLst/>
                <a:latin typeface="Arial" panose="020B0604020202020204" pitchFamily="34" charset="0"/>
                <a:ea typeface="Times New Roman" panose="02020603050405020304" pitchFamily="18" charset="0"/>
              </a:rPr>
              <a:t> in terms of cluster separation, with the highest silhouette score of approximately </a:t>
            </a:r>
            <a:r>
              <a:rPr lang="en-GB" sz="2000" b="1" kern="0" dirty="0">
                <a:effectLst/>
                <a:latin typeface="Arial" panose="020B0604020202020204" pitchFamily="34" charset="0"/>
                <a:ea typeface="Times New Roman" panose="02020603050405020304" pitchFamily="18" charset="0"/>
              </a:rPr>
              <a:t>0.543</a:t>
            </a:r>
            <a:r>
              <a:rPr lang="en-GB" sz="2000" kern="0" dirty="0">
                <a:effectLst/>
                <a:latin typeface="Arial" panose="020B0604020202020204" pitchFamily="34" charset="0"/>
                <a:ea typeface="Times New Roman" panose="02020603050405020304" pitchFamily="18" charset="0"/>
              </a:rPr>
              <a:t>. This score indicates that the clusters it formed were </a:t>
            </a:r>
            <a:r>
              <a:rPr lang="en-GB" sz="2000" b="1" kern="0" dirty="0">
                <a:effectLst/>
                <a:latin typeface="Arial" panose="020B0604020202020204" pitchFamily="34" charset="0"/>
                <a:ea typeface="Times New Roman" panose="02020603050405020304" pitchFamily="18" charset="0"/>
              </a:rPr>
              <a:t>well-separated</a:t>
            </a:r>
            <a:r>
              <a:rPr lang="en-GB" sz="2000" kern="0" dirty="0">
                <a:effectLst/>
                <a:latin typeface="Arial" panose="020B0604020202020204" pitchFamily="34" charset="0"/>
                <a:ea typeface="Times New Roman" panose="02020603050405020304" pitchFamily="18" charset="0"/>
              </a:rPr>
              <a:t>. However, its ARI of around </a:t>
            </a:r>
            <a:r>
              <a:rPr lang="en-GB" sz="2000" b="1" kern="0" dirty="0">
                <a:effectLst/>
                <a:latin typeface="Arial" panose="020B0604020202020204" pitchFamily="34" charset="0"/>
                <a:ea typeface="Times New Roman" panose="02020603050405020304" pitchFamily="18" charset="0"/>
              </a:rPr>
              <a:t>0.062</a:t>
            </a:r>
            <a:r>
              <a:rPr lang="en-GB" sz="2000" kern="0" dirty="0">
                <a:effectLst/>
                <a:latin typeface="Arial" panose="020B0604020202020204" pitchFamily="34" charset="0"/>
                <a:ea typeface="Times New Roman" panose="02020603050405020304" pitchFamily="18" charset="0"/>
              </a:rPr>
              <a:t> shows that despite finding well-defined clusters, they had the </a:t>
            </a:r>
            <a:r>
              <a:rPr lang="en-GB" sz="2000" b="1" kern="0" dirty="0">
                <a:effectLst/>
                <a:latin typeface="Arial" panose="020B0604020202020204" pitchFamily="34" charset="0"/>
                <a:ea typeface="Times New Roman" panose="02020603050405020304" pitchFamily="18" charset="0"/>
              </a:rPr>
              <a:t>weakest alignment with the true classes</a:t>
            </a:r>
            <a:r>
              <a:rPr lang="en-GB" sz="2000" kern="0" dirty="0">
                <a:effectLst/>
                <a:latin typeface="Arial" panose="020B0604020202020204" pitchFamily="34" charset="0"/>
                <a:ea typeface="Times New Roman" panose="02020603050405020304" pitchFamily="18" charset="0"/>
              </a:rPr>
              <a:t>, performing slightly worse than GMM in this aspect</a:t>
            </a:r>
            <a:endParaRPr lang="en-GB" sz="2000" dirty="0">
              <a:latin typeface="Arial" panose="020B0604020202020204" pitchFamily="34" charset="0"/>
              <a:cs typeface="Arial" panose="020B0604020202020204" pitchFamily="34" charset="0"/>
            </a:endParaRPr>
          </a:p>
          <a:p>
            <a:pPr marL="342900" lvl="0" indent="-342900" algn="just" fontAlgn="base">
              <a:lnSpc>
                <a:spcPct val="107000"/>
              </a:lnSpc>
              <a:spcAft>
                <a:spcPts val="800"/>
              </a:spcAft>
              <a:buFont typeface="Symbol" panose="05050102010706020507" pitchFamily="18" charset="2"/>
              <a:buChar char=""/>
              <a:tabLst>
                <a:tab pos="540385" algn="l"/>
              </a:tabLst>
            </a:pPr>
            <a:r>
              <a:rPr lang="en-GB" sz="2100" kern="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algorithms struggle to distinguish facial expressions due to overlapping feature patterns and subtle differences between emotions, leading to mixed cluster compositions. This suggests unsupervised methods alone are insufficient for clearly separating all seven expressions.</a:t>
            </a:r>
            <a:endParaRPr lang="en-GB" sz="2100" kern="100" dirty="0">
              <a:effectLst/>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164836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E65B-D21C-CA2B-1A4F-121983598832}"/>
              </a:ext>
            </a:extLst>
          </p:cNvPr>
          <p:cNvSpPr>
            <a:spLocks noGrp="1"/>
          </p:cNvSpPr>
          <p:nvPr>
            <p:ph type="title"/>
          </p:nvPr>
        </p:nvSpPr>
        <p:spPr>
          <a:xfrm>
            <a:off x="838200" y="365125"/>
            <a:ext cx="10515600" cy="816561"/>
          </a:xfrm>
        </p:spPr>
        <p:txBody>
          <a:bodyPr>
            <a:normAutofit/>
          </a:body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Problem Statement</a:t>
            </a:r>
            <a:endParaRPr lang="en-GB" sz="2800" b="1" u="sng" dirty="0"/>
          </a:p>
        </p:txBody>
      </p:sp>
      <p:sp>
        <p:nvSpPr>
          <p:cNvPr id="3" name="Content Placeholder 2">
            <a:extLst>
              <a:ext uri="{FF2B5EF4-FFF2-40B4-BE49-F238E27FC236}">
                <a16:creationId xmlns:a16="http://schemas.microsoft.com/office/drawing/2014/main" id="{A696BD20-8A09-E260-5083-BA80A26A391F}"/>
              </a:ext>
            </a:extLst>
          </p:cNvPr>
          <p:cNvSpPr>
            <a:spLocks noGrp="1"/>
          </p:cNvSpPr>
          <p:nvPr>
            <p:ph idx="1"/>
          </p:nvPr>
        </p:nvSpPr>
        <p:spPr>
          <a:xfrm>
            <a:off x="838200" y="1181686"/>
            <a:ext cx="10515600" cy="1561514"/>
          </a:xfrm>
        </p:spPr>
        <p:txBody>
          <a:bodyPr/>
          <a:lstStyle/>
          <a:p>
            <a:pPr marL="0" indent="0">
              <a:buNone/>
            </a:pPr>
            <a:r>
              <a:rPr lang="en-GB" sz="1800" dirty="0">
                <a:effectLst/>
                <a:latin typeface="Arial" panose="020B0604020202020204" pitchFamily="34" charset="0"/>
                <a:ea typeface="Times New Roman" panose="02020603050405020304" pitchFamily="18" charset="0"/>
              </a:rPr>
              <a:t>The goal of this project is to analyse a dataset consisting of 210 instances from the Cohn-Kanade database, where each instance is represented by 25 facial measurements. These measurements capture key structural aspects of facial expressions, including eyebrow position, eye dimensions, mouth shape, and relationships between these components. The dataset is labelled with one of seven possible facial expressions: </a:t>
            </a:r>
            <a:r>
              <a:rPr lang="en-GB" sz="1800" b="1" dirty="0">
                <a:effectLst/>
                <a:latin typeface="Arial" panose="020B0604020202020204" pitchFamily="34" charset="0"/>
                <a:ea typeface="Times New Roman" panose="02020603050405020304" pitchFamily="18" charset="0"/>
              </a:rPr>
              <a:t>Neutral, Disgust, Sadness, Fear, Surprise, Anger, and Joy</a:t>
            </a:r>
            <a:endParaRPr lang="en-GB" dirty="0"/>
          </a:p>
        </p:txBody>
      </p:sp>
      <p:sp>
        <p:nvSpPr>
          <p:cNvPr id="4" name="Title 1">
            <a:extLst>
              <a:ext uri="{FF2B5EF4-FFF2-40B4-BE49-F238E27FC236}">
                <a16:creationId xmlns:a16="http://schemas.microsoft.com/office/drawing/2014/main" id="{11BCDEB8-837C-02E4-1B4D-4ED3F68207CA}"/>
              </a:ext>
            </a:extLst>
          </p:cNvPr>
          <p:cNvSpPr txBox="1">
            <a:spLocks/>
          </p:cNvSpPr>
          <p:nvPr/>
        </p:nvSpPr>
        <p:spPr>
          <a:xfrm>
            <a:off x="838200" y="3298239"/>
            <a:ext cx="10515600" cy="81656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What I Want to Accomplish</a:t>
            </a:r>
            <a:endParaRPr lang="en-GB" sz="2800" b="1" u="sng" dirty="0"/>
          </a:p>
        </p:txBody>
      </p:sp>
      <p:sp>
        <p:nvSpPr>
          <p:cNvPr id="5" name="Content Placeholder 2">
            <a:extLst>
              <a:ext uri="{FF2B5EF4-FFF2-40B4-BE49-F238E27FC236}">
                <a16:creationId xmlns:a16="http://schemas.microsoft.com/office/drawing/2014/main" id="{3C81531B-9468-04F3-7395-677DF4E64704}"/>
              </a:ext>
            </a:extLst>
          </p:cNvPr>
          <p:cNvSpPr txBox="1">
            <a:spLocks/>
          </p:cNvSpPr>
          <p:nvPr/>
        </p:nvSpPr>
        <p:spPr>
          <a:xfrm>
            <a:off x="838200" y="4114800"/>
            <a:ext cx="10515600" cy="19905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0" indent="-342900" algn="just" fontAlgn="base">
              <a:spcBef>
                <a:spcPts val="600"/>
              </a:spcBef>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Feature Selection: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Identify which facial measurements are the most critical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Evaluation Strategy: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Define the best approach for training, testing, and validation.</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Classification: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Compare multiple machine learning classifiers to determine the most effective for FER.</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gn="just" fontAlgn="base">
              <a:buFont typeface="+mj-lt"/>
              <a:buAutoNum type="arabicPeriod"/>
              <a:tabLst>
                <a:tab pos="457200" algn="l"/>
              </a:tabLst>
            </a:pPr>
            <a:r>
              <a:rPr lang="en-GB" sz="18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 </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Analyse the dataset without labels and evaluate how well clustering methods can group expressions naturally.</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8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E3C-1850-0E81-49BC-AE2B556D2981}"/>
              </a:ext>
            </a:extLst>
          </p:cNvPr>
          <p:cNvSpPr>
            <a:spLocks noGrp="1"/>
          </p:cNvSpPr>
          <p:nvPr>
            <p:ph type="title"/>
          </p:nvPr>
        </p:nvSpPr>
        <p:spPr>
          <a:xfrm>
            <a:off x="838200" y="435463"/>
            <a:ext cx="10515600" cy="1097915"/>
          </a:xfrm>
        </p:spPr>
        <p:txBody>
          <a:bodyPr>
            <a:normAutofit/>
          </a:bodyPr>
          <a:lstStyle/>
          <a:p>
            <a:pPr marL="571500" indent="-571500">
              <a:buFont typeface="Arial" panose="020B0604020202020204" pitchFamily="34" charset="0"/>
              <a:buChar char="•"/>
            </a:pPr>
            <a:r>
              <a:rPr lang="en-GB" sz="2800" b="1" u="sng" dirty="0">
                <a:effectLst/>
                <a:latin typeface="Arial" panose="020B0604020202020204" pitchFamily="34" charset="0"/>
                <a:ea typeface="Times New Roman" panose="02020603050405020304" pitchFamily="18" charset="0"/>
              </a:rPr>
              <a:t>Exploring the Facial Expression Dataset</a:t>
            </a:r>
            <a:endParaRPr lang="en-GB" sz="2800" dirty="0"/>
          </a:p>
        </p:txBody>
      </p:sp>
      <p:sp>
        <p:nvSpPr>
          <p:cNvPr id="3" name="Content Placeholder 2">
            <a:extLst>
              <a:ext uri="{FF2B5EF4-FFF2-40B4-BE49-F238E27FC236}">
                <a16:creationId xmlns:a16="http://schemas.microsoft.com/office/drawing/2014/main" id="{7E40C703-EB0D-4DEC-1D6A-D4B3D1AFFFF2}"/>
              </a:ext>
            </a:extLst>
          </p:cNvPr>
          <p:cNvSpPr>
            <a:spLocks noGrp="1"/>
          </p:cNvSpPr>
          <p:nvPr>
            <p:ph idx="1"/>
          </p:nvPr>
        </p:nvSpPr>
        <p:spPr>
          <a:xfrm>
            <a:off x="838200" y="1704120"/>
            <a:ext cx="10515600" cy="434169"/>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1.  </a:t>
            </a:r>
            <a:r>
              <a:rPr lang="en-GB" sz="2000" dirty="0">
                <a:latin typeface="Arial" panose="020B0604020202020204" pitchFamily="34" charset="0"/>
                <a:ea typeface="Times New Roman" panose="02020603050405020304" pitchFamily="18" charset="0"/>
              </a:rPr>
              <a:t>Check</a:t>
            </a:r>
            <a:r>
              <a:rPr lang="en-GB" sz="2000" b="1" dirty="0">
                <a:latin typeface="Arial" panose="020B0604020202020204" pitchFamily="34" charset="0"/>
                <a:ea typeface="Times New Roman" panose="02020603050405020304" pitchFamily="18" charset="0"/>
              </a:rPr>
              <a:t> C</a:t>
            </a:r>
            <a:r>
              <a:rPr lang="en-GB" sz="2000" b="1" dirty="0">
                <a:effectLst/>
                <a:latin typeface="Arial" panose="020B0604020202020204" pitchFamily="34" charset="0"/>
                <a:ea typeface="Times New Roman" panose="02020603050405020304" pitchFamily="18" charset="0"/>
              </a:rPr>
              <a:t>lass </a:t>
            </a:r>
            <a:r>
              <a:rPr lang="en-GB" sz="2000" b="1" dirty="0">
                <a:latin typeface="Arial" panose="020B0604020202020204" pitchFamily="34" charset="0"/>
                <a:ea typeface="Times New Roman" panose="02020603050405020304" pitchFamily="18" charset="0"/>
              </a:rPr>
              <a:t>D</a:t>
            </a:r>
            <a:r>
              <a:rPr lang="en-GB" sz="2000" b="1" dirty="0">
                <a:effectLst/>
                <a:latin typeface="Arial" panose="020B0604020202020204" pitchFamily="34" charset="0"/>
                <a:ea typeface="Times New Roman" panose="02020603050405020304" pitchFamily="18" charset="0"/>
              </a:rPr>
              <a:t>istribution </a:t>
            </a:r>
          </a:p>
          <a:p>
            <a:pPr marL="571500" indent="-342900" algn="just" fontAlgn="base">
              <a:spcBef>
                <a:spcPts val="500"/>
              </a:spcBef>
              <a:spcAft>
                <a:spcPts val="500"/>
              </a:spcAft>
              <a:buFont typeface="+mj-lt"/>
              <a:buAutoNum type="arabicPeriod"/>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indent="0" algn="just" fontAlgn="base">
              <a:spcBef>
                <a:spcPts val="500"/>
              </a:spcBef>
              <a:spcAft>
                <a:spcPts val="500"/>
              </a:spcAft>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12FED4-A66C-E5F6-C086-3553271BE80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5911"/>
            <a:ext cx="8573086" cy="4426626"/>
          </a:xfrm>
          <a:prstGeom prst="rect">
            <a:avLst/>
          </a:prstGeom>
          <a:noFill/>
          <a:ln>
            <a:noFill/>
          </a:ln>
        </p:spPr>
      </p:pic>
    </p:spTree>
    <p:extLst>
      <p:ext uri="{BB962C8B-B14F-4D97-AF65-F5344CB8AC3E}">
        <p14:creationId xmlns:p14="http://schemas.microsoft.com/office/powerpoint/2010/main" val="19762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972B05BE-4DAB-A7B6-0A7E-D33D2BB557C5}"/>
              </a:ext>
            </a:extLst>
          </p:cNvPr>
          <p:cNvSpPr>
            <a:spLocks noGrp="1"/>
          </p:cNvSpPr>
          <p:nvPr>
            <p:ph idx="1"/>
          </p:nvPr>
        </p:nvSpPr>
        <p:spPr>
          <a:xfrm>
            <a:off x="838200" y="548640"/>
            <a:ext cx="10515600" cy="5628323"/>
          </a:xfrm>
        </p:spPr>
        <p:txBody>
          <a:bodyPr>
            <a:normAutofit/>
          </a:bodyPr>
          <a:lstStyle/>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2.  </a:t>
            </a:r>
            <a:r>
              <a:rPr lang="en-GB" sz="2000" dirty="0">
                <a:latin typeface="Arial" panose="020B0604020202020204" pitchFamily="34" charset="0"/>
                <a:ea typeface="Times New Roman" panose="02020603050405020304" pitchFamily="18" charset="0"/>
              </a:rPr>
              <a:t>Check for </a:t>
            </a:r>
            <a:r>
              <a:rPr lang="en-GB" sz="2000" b="1" dirty="0">
                <a:latin typeface="Arial" panose="020B0604020202020204" pitchFamily="34" charset="0"/>
                <a:ea typeface="Times New Roman" panose="02020603050405020304" pitchFamily="18" charset="0"/>
              </a:rPr>
              <a:t>M</a:t>
            </a:r>
            <a:r>
              <a:rPr lang="en-GB" sz="2000" b="1" dirty="0">
                <a:effectLst/>
                <a:latin typeface="Arial" panose="020B0604020202020204" pitchFamily="34" charset="0"/>
                <a:ea typeface="Times New Roman" panose="02020603050405020304" pitchFamily="18" charset="0"/>
              </a:rPr>
              <a:t>issing </a:t>
            </a:r>
            <a:r>
              <a:rPr lang="en-GB" sz="2000" b="1" dirty="0">
                <a:latin typeface="Arial" panose="020B0604020202020204" pitchFamily="34" charset="0"/>
                <a:ea typeface="Times New Roman" panose="02020603050405020304" pitchFamily="18" charset="0"/>
              </a:rPr>
              <a:t>V</a:t>
            </a:r>
            <a:r>
              <a:rPr lang="en-GB" sz="2000" b="1" dirty="0">
                <a:effectLst/>
                <a:latin typeface="Arial" panose="020B0604020202020204" pitchFamily="34" charset="0"/>
                <a:ea typeface="Times New Roman" panose="02020603050405020304" pitchFamily="18" charset="0"/>
              </a:rPr>
              <a:t>alues</a:t>
            </a:r>
            <a:endParaRPr lang="en-GB" sz="20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b="1" dirty="0">
                <a:latin typeface="Arial" panose="020B0604020202020204" pitchFamily="34" charset="0"/>
                <a:ea typeface="Times New Roman" panose="02020603050405020304" pitchFamily="18" charset="0"/>
              </a:rPr>
              <a:t>3. Stratified train-test split (80%-20%)</a:t>
            </a:r>
            <a:r>
              <a:rPr lang="en-GB" sz="2000" dirty="0">
                <a:latin typeface="Arial" panose="020B0604020202020204" pitchFamily="34" charset="0"/>
                <a:ea typeface="Times New Roman" panose="02020603050405020304" pitchFamily="18" charset="0"/>
              </a:rPr>
              <a:t> to maintain expression class distribution</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r>
              <a:rPr lang="en-GB" sz="2000" dirty="0">
                <a:latin typeface="Arial" panose="020B0604020202020204" pitchFamily="34" charset="0"/>
                <a:ea typeface="Times New Roman" panose="02020603050405020304" pitchFamily="18" charset="0"/>
              </a:rPr>
              <a:t>4. Create </a:t>
            </a:r>
            <a:r>
              <a:rPr lang="en-GB" sz="2000" b="1" dirty="0">
                <a:latin typeface="Arial" panose="020B0604020202020204" pitchFamily="34" charset="0"/>
                <a:ea typeface="Times New Roman" panose="02020603050405020304" pitchFamily="18" charset="0"/>
              </a:rPr>
              <a:t>pairwise scatter plots </a:t>
            </a:r>
            <a:r>
              <a:rPr lang="en-GB" sz="2000" dirty="0">
                <a:latin typeface="Arial" panose="020B0604020202020204" pitchFamily="34" charset="0"/>
                <a:ea typeface="Times New Roman" panose="02020603050405020304" pitchFamily="18" charset="0"/>
              </a:rPr>
              <a:t>for feature groups</a:t>
            </a: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endParaRPr>
          </a:p>
          <a:p>
            <a:pPr indent="0" algn="just" fontAlgn="base">
              <a:spcBef>
                <a:spcPts val="500"/>
              </a:spcBef>
              <a:spcAft>
                <a:spcPts val="500"/>
              </a:spcAft>
              <a:buNone/>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3EF7FED-C226-2588-567F-46FA3840952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549645"/>
            <a:ext cx="7285355" cy="3759715"/>
          </a:xfrm>
          <a:prstGeom prst="rect">
            <a:avLst/>
          </a:prstGeom>
          <a:noFill/>
          <a:ln>
            <a:noFill/>
          </a:ln>
        </p:spPr>
      </p:pic>
    </p:spTree>
    <p:extLst>
      <p:ext uri="{BB962C8B-B14F-4D97-AF65-F5344CB8AC3E}">
        <p14:creationId xmlns:p14="http://schemas.microsoft.com/office/powerpoint/2010/main" val="20577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79B30E-276B-7929-F565-609A72190ECC}"/>
              </a:ext>
            </a:extLst>
          </p:cNvPr>
          <p:cNvSpPr>
            <a:spLocks noGrp="1"/>
          </p:cNvSpPr>
          <p:nvPr>
            <p:ph idx="1"/>
          </p:nvPr>
        </p:nvSpPr>
        <p:spPr>
          <a:xfrm>
            <a:off x="838200" y="647113"/>
            <a:ext cx="10515600" cy="5529849"/>
          </a:xfrm>
        </p:spPr>
        <p:txBody>
          <a:bodyPr>
            <a:normAutofit/>
          </a:bodyPr>
          <a:lstStyle/>
          <a:p>
            <a:pPr marL="0" indent="0">
              <a:buNone/>
            </a:pPr>
            <a:r>
              <a:rPr lang="en-GB" sz="2000" b="1" dirty="0">
                <a:latin typeface="Arial" panose="020B0604020202020204" pitchFamily="34" charset="0"/>
                <a:cs typeface="Arial" panose="020B0604020202020204" pitchFamily="34" charset="0"/>
              </a:rPr>
              <a:t>4. </a:t>
            </a:r>
            <a:r>
              <a:rPr lang="en-GB" sz="2000" dirty="0">
                <a:effectLst/>
                <a:latin typeface="Arial" panose="020B0604020202020204" pitchFamily="34" charset="0"/>
                <a:ea typeface="Times New Roman" panose="02020603050405020304" pitchFamily="18" charset="0"/>
                <a:cs typeface="Arial" panose="020B0604020202020204" pitchFamily="34" charset="0"/>
              </a:rPr>
              <a:t>Plot </a:t>
            </a:r>
            <a:r>
              <a:rPr lang="en-GB" sz="2000" b="1" dirty="0">
                <a:effectLst/>
                <a:latin typeface="Arial" panose="020B0604020202020204" pitchFamily="34" charset="0"/>
                <a:ea typeface="Times New Roman" panose="02020603050405020304" pitchFamily="18" charset="0"/>
                <a:cs typeface="Arial" panose="020B0604020202020204" pitchFamily="34" charset="0"/>
              </a:rPr>
              <a:t>boxplots</a:t>
            </a:r>
            <a:r>
              <a:rPr lang="en-GB" sz="2000" dirty="0">
                <a:effectLst/>
                <a:latin typeface="Arial" panose="020B0604020202020204" pitchFamily="34" charset="0"/>
                <a:ea typeface="Times New Roman" panose="02020603050405020304" pitchFamily="18" charset="0"/>
                <a:cs typeface="Arial" panose="020B0604020202020204" pitchFamily="34" charset="0"/>
              </a:rPr>
              <a:t> of each feature grouped by </a:t>
            </a:r>
            <a:r>
              <a:rPr lang="en-GB" sz="2000" b="1" dirty="0">
                <a:effectLst/>
                <a:latin typeface="Arial" panose="020B0604020202020204" pitchFamily="34" charset="0"/>
                <a:ea typeface="Times New Roman" panose="02020603050405020304" pitchFamily="18" charset="0"/>
                <a:cs typeface="Arial" panose="020B0604020202020204" pitchFamily="34" charset="0"/>
              </a:rPr>
              <a:t>Expression</a:t>
            </a:r>
            <a:endParaRPr lang="en-GB" sz="2000" dirty="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45891E8D-E7BB-6D1A-17A4-F0DAE391EC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2728" y="1122196"/>
            <a:ext cx="9860569" cy="5088691"/>
          </a:xfrm>
          <a:prstGeom prst="rect">
            <a:avLst/>
          </a:prstGeom>
          <a:noFill/>
          <a:ln>
            <a:noFill/>
          </a:ln>
        </p:spPr>
      </p:pic>
    </p:spTree>
    <p:extLst>
      <p:ext uri="{BB962C8B-B14F-4D97-AF65-F5344CB8AC3E}">
        <p14:creationId xmlns:p14="http://schemas.microsoft.com/office/powerpoint/2010/main" val="13511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D8493-DCFD-2795-DB2F-56394433276E}"/>
              </a:ext>
            </a:extLst>
          </p:cNvPr>
          <p:cNvSpPr>
            <a:spLocks noGrp="1"/>
          </p:cNvSpPr>
          <p:nvPr>
            <p:ph type="title"/>
          </p:nvPr>
        </p:nvSpPr>
        <p:spPr>
          <a:xfrm>
            <a:off x="838200" y="365126"/>
            <a:ext cx="10515600" cy="760289"/>
          </a:xfrm>
        </p:spPr>
        <p:txBody>
          <a:bodyPr>
            <a:normAutofit/>
          </a:bodyPr>
          <a:lstStyle/>
          <a:p>
            <a:pPr marL="571500" indent="-571500">
              <a:buFont typeface="Arial" panose="020B0604020202020204" pitchFamily="34" charset="0"/>
              <a:buChar char="•"/>
            </a:pP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Model</a:t>
            </a: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Training &amp;</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Evaluation</a:t>
            </a:r>
            <a:endParaRPr lang="en-GB" sz="2800" u="sng" dirty="0"/>
          </a:p>
        </p:txBody>
      </p:sp>
      <p:sp>
        <p:nvSpPr>
          <p:cNvPr id="3" name="Content Placeholder 2">
            <a:extLst>
              <a:ext uri="{FF2B5EF4-FFF2-40B4-BE49-F238E27FC236}">
                <a16:creationId xmlns:a16="http://schemas.microsoft.com/office/drawing/2014/main" id="{BC076859-6BCD-9278-2C86-7502440B9E63}"/>
              </a:ext>
            </a:extLst>
          </p:cNvPr>
          <p:cNvSpPr>
            <a:spLocks noGrp="1"/>
          </p:cNvSpPr>
          <p:nvPr>
            <p:ph idx="1"/>
          </p:nvPr>
        </p:nvSpPr>
        <p:spPr>
          <a:xfrm>
            <a:off x="838200" y="1125414"/>
            <a:ext cx="10515600" cy="5078437"/>
          </a:xfrm>
        </p:spPr>
        <p:txBody>
          <a:bodyPr>
            <a:normAutofit fontScale="92500" lnSpcReduction="20000"/>
          </a:bodyPr>
          <a:lstStyle/>
          <a:p>
            <a:pPr marL="0" indent="0">
              <a:buNone/>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1. Evaluate three models: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Naïve Bayes, Decision Tree, and K-Nearest Neighbours (KNN)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lnSpc>
                <a:spcPct val="107000"/>
              </a:lnSpc>
              <a:spcAft>
                <a:spcPts val="800"/>
              </a:spcAft>
              <a:buSzPts val="1000"/>
              <a:buNone/>
              <a:tabLst>
                <a:tab pos="408940" algn="l"/>
              </a:tabLst>
            </a:pP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2. For each model, follow two distinct training paths within the cross-validation loops. </a:t>
            </a:r>
            <a:r>
              <a:rPr lang="en-GB" sz="20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Raw Features with Recursive Feature Elimination (RFE) </a:t>
            </a: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and</a:t>
            </a:r>
            <a:r>
              <a:rPr lang="en-GB" sz="2000" b="1"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PCA-Transformed Features with RFE, </a:t>
            </a:r>
            <a:r>
              <a:rPr lang="en-GB" sz="2000" kern="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to automatically select the best features</a:t>
            </a: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457200" indent="-457200">
              <a:buAutoNum type="arabicPeriod"/>
            </a:pPr>
            <a:endPar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SzPts val="1000"/>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3. Naive Bayes (NB):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Laplace smoothing (fL)</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enable/disable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kernel-based density estimation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adjust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smoothing bandwidth</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Decision Tree (DT): </a:t>
            </a:r>
            <a:r>
              <a:rPr lang="en-GB" sz="2000" kern="0" dirty="0">
                <a:effectLst/>
                <a:latin typeface="Arial" panose="020B0604020202020204" pitchFamily="34" charset="0"/>
                <a:ea typeface="Times New Roman" panose="02020603050405020304" pitchFamily="18" charset="0"/>
              </a:rPr>
              <a:t>Select </a:t>
            </a:r>
            <a:r>
              <a:rPr lang="en-GB" sz="2000" b="1" kern="0" dirty="0">
                <a:effectLst/>
                <a:latin typeface="Arial" panose="020B0604020202020204" pitchFamily="34" charset="0"/>
                <a:ea typeface="Times New Roman" panose="02020603050405020304" pitchFamily="18" charset="0"/>
              </a:rPr>
              <a:t>split decision metric</a:t>
            </a:r>
            <a:r>
              <a:rPr lang="en-GB" sz="2000" kern="0" dirty="0">
                <a:effectLst/>
                <a:latin typeface="Arial" panose="020B0604020202020204" pitchFamily="34" charset="0"/>
                <a:ea typeface="Times New Roman" panose="02020603050405020304" pitchFamily="18" charset="0"/>
              </a:rPr>
              <a:t>, and optimize </a:t>
            </a:r>
            <a:r>
              <a:rPr lang="en-GB" sz="2000" b="1" kern="0" dirty="0">
                <a:effectLst/>
                <a:latin typeface="Arial" panose="020B0604020202020204" pitchFamily="34" charset="0"/>
                <a:ea typeface="Times New Roman" panose="02020603050405020304" pitchFamily="18" charset="0"/>
              </a:rPr>
              <a:t>tree depth</a:t>
            </a:r>
            <a:r>
              <a:rPr lang="en-GB" sz="2000" kern="0" dirty="0">
                <a:effectLst/>
                <a:latin typeface="Arial" panose="020B0604020202020204" pitchFamily="34" charset="0"/>
                <a:ea typeface="Times New Roman" panose="02020603050405020304" pitchFamily="18" charset="0"/>
              </a:rPr>
              <a:t>, </a:t>
            </a:r>
            <a:r>
              <a:rPr lang="en-GB" sz="2000" b="1" kern="0" dirty="0">
                <a:effectLst/>
                <a:latin typeface="Arial" panose="020B0604020202020204" pitchFamily="34" charset="0"/>
                <a:ea typeface="Times New Roman" panose="02020603050405020304" pitchFamily="18" charset="0"/>
              </a:rPr>
              <a:t>minimum split size</a:t>
            </a:r>
            <a:r>
              <a:rPr lang="en-GB" sz="2000" kern="0" dirty="0">
                <a:effectLst/>
                <a:latin typeface="Arial" panose="020B0604020202020204" pitchFamily="34" charset="0"/>
                <a:ea typeface="Times New Roman" panose="02020603050405020304" pitchFamily="18" charset="0"/>
              </a:rPr>
              <a:t>, and </a:t>
            </a:r>
            <a:r>
              <a:rPr lang="en-GB" sz="2000" b="1" kern="0" dirty="0">
                <a:effectLst/>
                <a:latin typeface="Arial" panose="020B0604020202020204" pitchFamily="34" charset="0"/>
                <a:ea typeface="Times New Roman" panose="02020603050405020304" pitchFamily="18" charset="0"/>
              </a:rPr>
              <a:t>bucket size</a:t>
            </a:r>
            <a:r>
              <a:rPr lang="en-GB" sz="2000" kern="0" dirty="0">
                <a:effectLst/>
                <a:latin typeface="Arial" panose="020B0604020202020204" pitchFamily="34" charset="0"/>
                <a:ea typeface="Times New Roman" panose="02020603050405020304" pitchFamily="18"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K-Nearest Neighbours (KNN):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k-value (kmax)</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distance metric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Manhattan vs. Euclidean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kernel function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for optimal performance.</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r>
              <a:rPr lang="en-GB" sz="2000" b="1" dirty="0">
                <a:effectLst/>
                <a:latin typeface="Arial" panose="020B0604020202020204" pitchFamily="34" charset="0"/>
                <a:ea typeface="Times New Roman" panose="02020603050405020304" pitchFamily="18" charset="0"/>
              </a:rPr>
              <a:t>6. Compare model performance with and </a:t>
            </a:r>
            <a:r>
              <a:rPr lang="en-GB" sz="2000" b="1" dirty="0">
                <a:latin typeface="Arial" panose="020B0604020202020204" pitchFamily="34" charset="0"/>
                <a:ea typeface="Times New Roman" panose="02020603050405020304" pitchFamily="18" charset="0"/>
              </a:rPr>
              <a:t>without</a:t>
            </a:r>
            <a:r>
              <a:rPr lang="en-GB" sz="2000" b="1" dirty="0">
                <a:effectLst/>
                <a:latin typeface="Arial" panose="020B0604020202020204" pitchFamily="34" charset="0"/>
                <a:ea typeface="Times New Roman" panose="02020603050405020304" pitchFamily="18" charset="0"/>
              </a:rPr>
              <a:t> PCA</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1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C22A37-DB31-E3C3-C399-C9BB2C9D9339}"/>
              </a:ext>
            </a:extLst>
          </p:cNvPr>
          <p:cNvSpPr>
            <a:spLocks noGrp="1"/>
          </p:cNvSpPr>
          <p:nvPr>
            <p:ph idx="1"/>
          </p:nvPr>
        </p:nvSpPr>
        <p:spPr>
          <a:xfrm>
            <a:off x="363853" y="295422"/>
            <a:ext cx="11679041" cy="6562578"/>
          </a:xfrm>
        </p:spPr>
        <p:txBody>
          <a:bodyPr>
            <a:normAutofit/>
          </a:bodyPr>
          <a:lstStyle/>
          <a:p>
            <a:pPr algn="just" fontAlgn="base">
              <a:spcBef>
                <a:spcPts val="600"/>
              </a:spcBef>
              <a:tabLst>
                <a:tab pos="457200" algn="l"/>
              </a:tabLst>
            </a:pP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degrade model performance.</a:t>
            </a: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Naïve Bayes</a:t>
            </a:r>
            <a:r>
              <a:rPr lang="en-GB" sz="1800" kern="0" dirty="0">
                <a:effectLst/>
                <a:latin typeface="Arial" panose="020B0604020202020204" pitchFamily="34" charset="0"/>
                <a:ea typeface="Times New Roman" panose="02020603050405020304" pitchFamily="18" charset="0"/>
              </a:rPr>
              <a:t> experiences a small decline in accuracy,</a:t>
            </a:r>
            <a:r>
              <a:rPr lang="en-GB" sz="1800" b="1" kern="0" dirty="0">
                <a:effectLst/>
                <a:latin typeface="Arial" panose="020B0604020202020204" pitchFamily="34" charset="0"/>
                <a:ea typeface="Times New Roman" panose="02020603050405020304" pitchFamily="18" charset="0"/>
              </a:rPr>
              <a:t> dropping by 2.4%. </a:t>
            </a:r>
            <a:r>
              <a:rPr lang="en-GB" sz="1800" kern="0" dirty="0">
                <a:effectLst/>
                <a:latin typeface="Arial" panose="020B0604020202020204" pitchFamily="34" charset="0"/>
                <a:ea typeface="Times New Roman" panose="02020603050405020304" pitchFamily="18" charset="0"/>
              </a:rPr>
              <a:t>This suggests that PCA subtly violated the conditional independence assumption</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Decision Tree </a:t>
            </a:r>
            <a:r>
              <a:rPr lang="en-GB" sz="1800" kern="0" dirty="0">
                <a:effectLst/>
                <a:latin typeface="Arial" panose="020B0604020202020204" pitchFamily="34" charset="0"/>
                <a:ea typeface="Times New Roman" panose="02020603050405020304" pitchFamily="18" charset="0"/>
              </a:rPr>
              <a:t>model's</a:t>
            </a:r>
            <a:r>
              <a:rPr lang="en-GB" sz="1800" b="1" kern="0" dirty="0">
                <a:effectLst/>
                <a:latin typeface="Arial" panose="020B0604020202020204" pitchFamily="34" charset="0"/>
                <a:ea typeface="Times New Roman" panose="02020603050405020304" pitchFamily="18" charset="0"/>
              </a:rPr>
              <a:t> </a:t>
            </a:r>
            <a:r>
              <a:rPr lang="en-GB" sz="1800" kern="0" dirty="0">
                <a:effectLst/>
                <a:latin typeface="Arial" panose="020B0604020202020204" pitchFamily="34" charset="0"/>
                <a:ea typeface="Times New Roman" panose="02020603050405020304" pitchFamily="18" charset="0"/>
              </a:rPr>
              <a:t>performance</a:t>
            </a:r>
            <a:r>
              <a:rPr lang="en-GB" sz="1800" b="1" kern="0" dirty="0">
                <a:effectLst/>
                <a:latin typeface="Arial" panose="020B0604020202020204" pitchFamily="34" charset="0"/>
                <a:ea typeface="Times New Roman" panose="02020603050405020304" pitchFamily="18" charset="0"/>
              </a:rPr>
              <a:t> remains unchanged</a:t>
            </a:r>
            <a:r>
              <a:rPr lang="en-GB" sz="1800" kern="0" dirty="0">
                <a:effectLst/>
                <a:latin typeface="Arial" panose="020B0604020202020204" pitchFamily="34" charset="0"/>
                <a:ea typeface="Times New Roman" panose="02020603050405020304" pitchFamily="18" charset="0"/>
              </a:rPr>
              <a:t>. This indicates that the principal components derived from the facial measurements neither improved nor harmed the model's ability to classify the data</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1800" dirty="0">
              <a:solidFill>
                <a:srgbClr val="000000"/>
              </a:solidFill>
              <a:latin typeface="Arial" panose="020B0604020202020204" pitchFamily="34" charset="0"/>
              <a:ea typeface="Times New Roman" panose="02020603050405020304" pitchFamily="18" charset="0"/>
              <a:cs typeface="Times New Roman" panose="02020603050405020304" pitchFamily="18" charset="0"/>
            </a:endParaRPr>
          </a:p>
          <a:p>
            <a:pPr marL="0" indent="0" algn="just" fontAlgn="base">
              <a:spcBef>
                <a:spcPts val="500"/>
              </a:spcBef>
              <a:spcAft>
                <a:spcPts val="500"/>
              </a:spcAft>
              <a:buNone/>
            </a:pPr>
            <a:r>
              <a:rPr lang="en-GB" sz="1800" dirty="0">
                <a:effectLst/>
                <a:latin typeface="Arial" panose="020B0604020202020204" pitchFamily="34" charset="0"/>
                <a:ea typeface="Times New Roman" panose="02020603050405020304" pitchFamily="18" charset="0"/>
                <a:cs typeface="Arial" panose="020B0604020202020204" pitchFamily="34" charset="0"/>
              </a:rPr>
              <a:t> </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algn="just" fontAlgn="base">
              <a:spcBef>
                <a:spcPts val="500"/>
              </a:spcBef>
              <a:spcAft>
                <a:spcPts val="500"/>
              </a:spcAft>
            </a:pPr>
            <a:r>
              <a:rPr lang="en-GB" sz="1800" b="1" kern="0" dirty="0">
                <a:effectLst/>
                <a:latin typeface="Arial" panose="020B0604020202020204" pitchFamily="34" charset="0"/>
                <a:ea typeface="Times New Roman" panose="02020603050405020304" pitchFamily="18" charset="0"/>
              </a:rPr>
              <a:t>KNN </a:t>
            </a:r>
            <a:r>
              <a:rPr lang="en-GB" sz="1800" kern="0" dirty="0">
                <a:effectLst/>
                <a:latin typeface="Arial" panose="020B0604020202020204" pitchFamily="34" charset="0"/>
                <a:ea typeface="Times New Roman" panose="02020603050405020304" pitchFamily="18" charset="0"/>
              </a:rPr>
              <a:t>is the most affected model</a:t>
            </a:r>
            <a:r>
              <a:rPr lang="en-GB" sz="1800" b="1" kern="0" dirty="0">
                <a:effectLst/>
                <a:latin typeface="Arial" panose="020B0604020202020204" pitchFamily="34" charset="0"/>
                <a:ea typeface="Times New Roman" panose="02020603050405020304" pitchFamily="18" charset="0"/>
              </a:rPr>
              <a:t>, showing a significant 9.5% drop in accuracy</a:t>
            </a:r>
            <a:r>
              <a:rPr lang="en-GB" sz="1800" kern="0" dirty="0">
                <a:effectLst/>
                <a:latin typeface="Arial" panose="020B0604020202020204" pitchFamily="34" charset="0"/>
                <a:ea typeface="Times New Roman" panose="02020603050405020304" pitchFamily="18" charset="0"/>
              </a:rPr>
              <a:t>. PCA, while preserving overall variance, can distort the local relationships between data points</a:t>
            </a:r>
            <a:r>
              <a:rPr lang="en-GB"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spcBef>
                <a:spcPts val="600"/>
              </a:spcBef>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graphicFrame>
        <p:nvGraphicFramePr>
          <p:cNvPr id="20" name="Table 19">
            <a:extLst>
              <a:ext uri="{FF2B5EF4-FFF2-40B4-BE49-F238E27FC236}">
                <a16:creationId xmlns:a16="http://schemas.microsoft.com/office/drawing/2014/main" id="{DDAB15B2-065C-4D32-BA0C-B4D3872BA188}"/>
              </a:ext>
            </a:extLst>
          </p:cNvPr>
          <p:cNvGraphicFramePr>
            <a:graphicFrameLocks noGrp="1"/>
          </p:cNvGraphicFramePr>
          <p:nvPr>
            <p:extLst>
              <p:ext uri="{D42A27DB-BD31-4B8C-83A1-F6EECF244321}">
                <p14:modId xmlns:p14="http://schemas.microsoft.com/office/powerpoint/2010/main" val="2419036619"/>
              </p:ext>
            </p:extLst>
          </p:nvPr>
        </p:nvGraphicFramePr>
        <p:xfrm>
          <a:off x="363853" y="736110"/>
          <a:ext cx="10318662" cy="466977"/>
        </p:xfrm>
        <a:graphic>
          <a:graphicData uri="http://schemas.openxmlformats.org/drawingml/2006/table">
            <a:tbl>
              <a:tblPr firstRow="1" firstCol="1" bandRow="1">
                <a:tableStyleId>{5C22544A-7EE6-4342-B048-85BDC9FD1C3A}</a:tableStyleId>
              </a:tblPr>
              <a:tblGrid>
                <a:gridCol w="2365279">
                  <a:extLst>
                    <a:ext uri="{9D8B030D-6E8A-4147-A177-3AD203B41FA5}">
                      <a16:colId xmlns:a16="http://schemas.microsoft.com/office/drawing/2014/main" val="4053484107"/>
                    </a:ext>
                  </a:extLst>
                </a:gridCol>
                <a:gridCol w="2926080">
                  <a:extLst>
                    <a:ext uri="{9D8B030D-6E8A-4147-A177-3AD203B41FA5}">
                      <a16:colId xmlns:a16="http://schemas.microsoft.com/office/drawing/2014/main" val="1973350663"/>
                    </a:ext>
                  </a:extLst>
                </a:gridCol>
                <a:gridCol w="2715065">
                  <a:extLst>
                    <a:ext uri="{9D8B030D-6E8A-4147-A177-3AD203B41FA5}">
                      <a16:colId xmlns:a16="http://schemas.microsoft.com/office/drawing/2014/main" val="970758711"/>
                    </a:ext>
                  </a:extLst>
                </a:gridCol>
                <a:gridCol w="2312238">
                  <a:extLst>
                    <a:ext uri="{9D8B030D-6E8A-4147-A177-3AD203B41FA5}">
                      <a16:colId xmlns:a16="http://schemas.microsoft.com/office/drawing/2014/main" val="370991920"/>
                    </a:ext>
                  </a:extLst>
                </a:gridCol>
              </a:tblGrid>
              <a:tr h="466977">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Model</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Without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With PCA</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Change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1799732898"/>
                  </a:ext>
                </a:extLst>
              </a:tr>
            </a:tbl>
          </a:graphicData>
        </a:graphic>
      </p:graphicFrame>
      <p:graphicFrame>
        <p:nvGraphicFramePr>
          <p:cNvPr id="21" name="Table 20">
            <a:extLst>
              <a:ext uri="{FF2B5EF4-FFF2-40B4-BE49-F238E27FC236}">
                <a16:creationId xmlns:a16="http://schemas.microsoft.com/office/drawing/2014/main" id="{7CAD7545-F0B3-9E0F-C35B-6425606FF095}"/>
              </a:ext>
            </a:extLst>
          </p:cNvPr>
          <p:cNvGraphicFramePr>
            <a:graphicFrameLocks noGrp="1"/>
          </p:cNvGraphicFramePr>
          <p:nvPr>
            <p:extLst>
              <p:ext uri="{D42A27DB-BD31-4B8C-83A1-F6EECF244321}">
                <p14:modId xmlns:p14="http://schemas.microsoft.com/office/powerpoint/2010/main" val="3138401631"/>
              </p:ext>
            </p:extLst>
          </p:nvPr>
        </p:nvGraphicFramePr>
        <p:xfrm>
          <a:off x="363849" y="1203087"/>
          <a:ext cx="10318663" cy="796630"/>
        </p:xfrm>
        <a:graphic>
          <a:graphicData uri="http://schemas.openxmlformats.org/drawingml/2006/table">
            <a:tbl>
              <a:tblPr firstRow="1" firstCol="1" bandRow="1">
                <a:tableStyleId>{5C22544A-7EE6-4342-B048-85BDC9FD1C3A}</a:tableStyleId>
              </a:tblPr>
              <a:tblGrid>
                <a:gridCol w="2362893">
                  <a:extLst>
                    <a:ext uri="{9D8B030D-6E8A-4147-A177-3AD203B41FA5}">
                      <a16:colId xmlns:a16="http://schemas.microsoft.com/office/drawing/2014/main" val="3915101785"/>
                    </a:ext>
                  </a:extLst>
                </a:gridCol>
                <a:gridCol w="2923296">
                  <a:extLst>
                    <a:ext uri="{9D8B030D-6E8A-4147-A177-3AD203B41FA5}">
                      <a16:colId xmlns:a16="http://schemas.microsoft.com/office/drawing/2014/main" val="1897571413"/>
                    </a:ext>
                  </a:extLst>
                </a:gridCol>
                <a:gridCol w="2723949">
                  <a:extLst>
                    <a:ext uri="{9D8B030D-6E8A-4147-A177-3AD203B41FA5}">
                      <a16:colId xmlns:a16="http://schemas.microsoft.com/office/drawing/2014/main" val="1532794403"/>
                    </a:ext>
                  </a:extLst>
                </a:gridCol>
                <a:gridCol w="2308525">
                  <a:extLst>
                    <a:ext uri="{9D8B030D-6E8A-4147-A177-3AD203B41FA5}">
                      <a16:colId xmlns:a16="http://schemas.microsoft.com/office/drawing/2014/main" val="4257686734"/>
                    </a:ext>
                  </a:extLst>
                </a:gridCol>
              </a:tblGrid>
              <a:tr h="796630">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Naïve Bayes</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61.9%</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59.5%</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a:t>
                      </a:r>
                      <a:r>
                        <a:rPr lang="el-GR" sz="1400" dirty="0">
                          <a:solidFill>
                            <a:schemeClr val="tx1"/>
                          </a:solidFill>
                          <a:effectLst/>
                          <a:latin typeface="Arial" panose="020B0604020202020204" pitchFamily="34" charset="0"/>
                          <a:cs typeface="Arial" panose="020B0604020202020204" pitchFamily="34" charset="0"/>
                        </a:rPr>
                        <a:t>-</a:t>
                      </a:r>
                      <a:r>
                        <a:rPr lang="en-US" sz="1400" dirty="0">
                          <a:solidFill>
                            <a:schemeClr val="tx1"/>
                          </a:solidFill>
                          <a:effectLst/>
                          <a:latin typeface="Arial" panose="020B0604020202020204" pitchFamily="34" charset="0"/>
                          <a:cs typeface="Arial" panose="020B0604020202020204" pitchFamily="34" charset="0"/>
                        </a:rPr>
                        <a:t>2.4</a:t>
                      </a:r>
                      <a:r>
                        <a:rPr lang="en-GB"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4116334363"/>
                  </a:ext>
                </a:extLst>
              </a:tr>
            </a:tbl>
          </a:graphicData>
        </a:graphic>
      </p:graphicFrame>
      <p:graphicFrame>
        <p:nvGraphicFramePr>
          <p:cNvPr id="22" name="Table 21">
            <a:extLst>
              <a:ext uri="{FF2B5EF4-FFF2-40B4-BE49-F238E27FC236}">
                <a16:creationId xmlns:a16="http://schemas.microsoft.com/office/drawing/2014/main" id="{98725F71-34B3-5EFB-225D-AAD87305051C}"/>
              </a:ext>
            </a:extLst>
          </p:cNvPr>
          <p:cNvGraphicFramePr>
            <a:graphicFrameLocks noGrp="1"/>
          </p:cNvGraphicFramePr>
          <p:nvPr>
            <p:extLst>
              <p:ext uri="{D42A27DB-BD31-4B8C-83A1-F6EECF244321}">
                <p14:modId xmlns:p14="http://schemas.microsoft.com/office/powerpoint/2010/main" val="1558389377"/>
              </p:ext>
            </p:extLst>
          </p:nvPr>
        </p:nvGraphicFramePr>
        <p:xfrm>
          <a:off x="363849" y="1999717"/>
          <a:ext cx="10318666" cy="796631"/>
        </p:xfrm>
        <a:graphic>
          <a:graphicData uri="http://schemas.openxmlformats.org/drawingml/2006/table">
            <a:tbl>
              <a:tblPr firstRow="1" firstCol="1" bandRow="1">
                <a:tableStyleId>{5C22544A-7EE6-4342-B048-85BDC9FD1C3A}</a:tableStyleId>
              </a:tblPr>
              <a:tblGrid>
                <a:gridCol w="2362894">
                  <a:extLst>
                    <a:ext uri="{9D8B030D-6E8A-4147-A177-3AD203B41FA5}">
                      <a16:colId xmlns:a16="http://schemas.microsoft.com/office/drawing/2014/main" val="2320170196"/>
                    </a:ext>
                  </a:extLst>
                </a:gridCol>
                <a:gridCol w="2928469">
                  <a:extLst>
                    <a:ext uri="{9D8B030D-6E8A-4147-A177-3AD203B41FA5}">
                      <a16:colId xmlns:a16="http://schemas.microsoft.com/office/drawing/2014/main" val="3360268134"/>
                    </a:ext>
                  </a:extLst>
                </a:gridCol>
                <a:gridCol w="2718777">
                  <a:extLst>
                    <a:ext uri="{9D8B030D-6E8A-4147-A177-3AD203B41FA5}">
                      <a16:colId xmlns:a16="http://schemas.microsoft.com/office/drawing/2014/main" val="3264403240"/>
                    </a:ext>
                  </a:extLst>
                </a:gridCol>
                <a:gridCol w="2308526">
                  <a:extLst>
                    <a:ext uri="{9D8B030D-6E8A-4147-A177-3AD203B41FA5}">
                      <a16:colId xmlns:a16="http://schemas.microsoft.com/office/drawing/2014/main" val="3436199531"/>
                    </a:ext>
                  </a:extLst>
                </a:gridCol>
              </a:tblGrid>
              <a:tr h="796631">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Decision Tree</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38.1%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6350"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38.1%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6350"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800" b="1" kern="1200" dirty="0">
                          <a:solidFill>
                            <a:schemeClr val="lt1"/>
                          </a:solidFill>
                          <a:effectLst/>
                          <a:latin typeface="+mn-lt"/>
                          <a:ea typeface="+mn-ea"/>
                          <a:cs typeface="+mn-cs"/>
                        </a:rPr>
                        <a:t>⚫</a:t>
                      </a:r>
                      <a:r>
                        <a:rPr lang="en-GB" sz="1400" dirty="0">
                          <a:solidFill>
                            <a:schemeClr val="tx1"/>
                          </a:solidFill>
                          <a:effectLst/>
                          <a:latin typeface="Arial" panose="020B0604020202020204" pitchFamily="34" charset="0"/>
                          <a:cs typeface="Arial" panose="020B0604020202020204" pitchFamily="34" charset="0"/>
                        </a:rPr>
                        <a:t> </a:t>
                      </a:r>
                      <a:r>
                        <a:rPr lang="en-US" sz="1400" dirty="0">
                          <a:solidFill>
                            <a:schemeClr val="tx1"/>
                          </a:solidFill>
                          <a:effectLst/>
                          <a:latin typeface="Arial" panose="020B0604020202020204" pitchFamily="34" charset="0"/>
                          <a:cs typeface="Arial" panose="020B0604020202020204" pitchFamily="34" charset="0"/>
                        </a:rPr>
                        <a:t>0.0</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624984558"/>
                  </a:ext>
                </a:extLst>
              </a:tr>
            </a:tbl>
          </a:graphicData>
        </a:graphic>
      </p:graphicFrame>
      <p:graphicFrame>
        <p:nvGraphicFramePr>
          <p:cNvPr id="23" name="Table 22">
            <a:extLst>
              <a:ext uri="{FF2B5EF4-FFF2-40B4-BE49-F238E27FC236}">
                <a16:creationId xmlns:a16="http://schemas.microsoft.com/office/drawing/2014/main" id="{BC95ADE0-8C57-86C0-7614-1EE8EEF8A2D5}"/>
              </a:ext>
            </a:extLst>
          </p:cNvPr>
          <p:cNvGraphicFramePr>
            <a:graphicFrameLocks noGrp="1"/>
          </p:cNvGraphicFramePr>
          <p:nvPr>
            <p:extLst>
              <p:ext uri="{D42A27DB-BD31-4B8C-83A1-F6EECF244321}">
                <p14:modId xmlns:p14="http://schemas.microsoft.com/office/powerpoint/2010/main" val="2557907998"/>
              </p:ext>
            </p:extLst>
          </p:nvPr>
        </p:nvGraphicFramePr>
        <p:xfrm>
          <a:off x="363849" y="2798347"/>
          <a:ext cx="10318665" cy="873312"/>
        </p:xfrm>
        <a:graphic>
          <a:graphicData uri="http://schemas.openxmlformats.org/drawingml/2006/table">
            <a:tbl>
              <a:tblPr firstRow="1" firstCol="1" bandRow="1">
                <a:tableStyleId>{5C22544A-7EE6-4342-B048-85BDC9FD1C3A}</a:tableStyleId>
              </a:tblPr>
              <a:tblGrid>
                <a:gridCol w="2362892">
                  <a:extLst>
                    <a:ext uri="{9D8B030D-6E8A-4147-A177-3AD203B41FA5}">
                      <a16:colId xmlns:a16="http://schemas.microsoft.com/office/drawing/2014/main" val="4085019963"/>
                    </a:ext>
                  </a:extLst>
                </a:gridCol>
                <a:gridCol w="2923299">
                  <a:extLst>
                    <a:ext uri="{9D8B030D-6E8A-4147-A177-3AD203B41FA5}">
                      <a16:colId xmlns:a16="http://schemas.microsoft.com/office/drawing/2014/main" val="3173398112"/>
                    </a:ext>
                  </a:extLst>
                </a:gridCol>
                <a:gridCol w="2723946">
                  <a:extLst>
                    <a:ext uri="{9D8B030D-6E8A-4147-A177-3AD203B41FA5}">
                      <a16:colId xmlns:a16="http://schemas.microsoft.com/office/drawing/2014/main" val="1844190628"/>
                    </a:ext>
                  </a:extLst>
                </a:gridCol>
                <a:gridCol w="2308528">
                  <a:extLst>
                    <a:ext uri="{9D8B030D-6E8A-4147-A177-3AD203B41FA5}">
                      <a16:colId xmlns:a16="http://schemas.microsoft.com/office/drawing/2014/main" val="3472980241"/>
                    </a:ext>
                  </a:extLst>
                </a:gridCol>
              </a:tblGrid>
              <a:tr h="873312">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KNN</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88.1%</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78.6%</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tc>
                  <a:txBody>
                    <a:bodyPr/>
                    <a:lstStyle/>
                    <a:p>
                      <a:pPr marL="457200" algn="ctr" fontAlgn="base">
                        <a:spcBef>
                          <a:spcPts val="500"/>
                        </a:spcBef>
                        <a:spcAft>
                          <a:spcPts val="500"/>
                        </a:spcAft>
                        <a:buNone/>
                        <a:tabLst>
                          <a:tab pos="457200" algn="l"/>
                        </a:tabLst>
                      </a:pPr>
                      <a:r>
                        <a:rPr lang="en-GB" sz="1400" dirty="0">
                          <a:solidFill>
                            <a:schemeClr val="tx1"/>
                          </a:solidFill>
                          <a:effectLst/>
                          <a:latin typeface="Arial" panose="020B0604020202020204" pitchFamily="34" charset="0"/>
                          <a:cs typeface="Arial" panose="020B0604020202020204" pitchFamily="34" charset="0"/>
                        </a:rPr>
                        <a:t> 🔻 </a:t>
                      </a:r>
                      <a:r>
                        <a:rPr lang="el-GR" sz="1400" dirty="0">
                          <a:solidFill>
                            <a:schemeClr val="tx1"/>
                          </a:solidFill>
                          <a:effectLst/>
                          <a:latin typeface="Arial" panose="020B0604020202020204" pitchFamily="34" charset="0"/>
                          <a:cs typeface="Arial" panose="020B0604020202020204" pitchFamily="34" charset="0"/>
                        </a:rPr>
                        <a:t>-</a:t>
                      </a:r>
                      <a:r>
                        <a:rPr lang="en-GB" sz="1400" dirty="0">
                          <a:solidFill>
                            <a:schemeClr val="tx1"/>
                          </a:solidFill>
                          <a:effectLst/>
                          <a:latin typeface="Arial" panose="020B0604020202020204" pitchFamily="34" charset="0"/>
                          <a:cs typeface="Arial" panose="020B0604020202020204" pitchFamily="34" charset="0"/>
                        </a:rPr>
                        <a:t>9.5</a:t>
                      </a:r>
                      <a:r>
                        <a:rPr lang="el-GR" sz="1400" dirty="0">
                          <a:solidFill>
                            <a:schemeClr val="tx1"/>
                          </a:solidFill>
                          <a:effectLst/>
                          <a:latin typeface="Arial" panose="020B0604020202020204" pitchFamily="34" charset="0"/>
                          <a:cs typeface="Arial" panose="020B0604020202020204" pitchFamily="34" charset="0"/>
                        </a:rPr>
                        <a:t>%</a:t>
                      </a:r>
                      <a:endParaRPr lang="en-GB" sz="1400" dirty="0">
                        <a:solidFill>
                          <a:schemeClr val="tx1"/>
                        </a:solidFill>
                        <a:effectLst/>
                        <a:latin typeface="Arial" panose="020B0604020202020204" pitchFamily="34" charset="0"/>
                        <a:ea typeface="Times New Roman" panose="02020603050405020304" pitchFamily="18" charset="0"/>
                        <a:cs typeface="Arial" panose="020B0604020202020204" pitchFamily="34" charset="0"/>
                      </a:endParaRPr>
                    </a:p>
                  </a:txBody>
                  <a:tcPr marL="9525" marR="9525" marT="9525" marB="9525" anchor="ctr">
                    <a:lnL w="9525" cap="flat" cmpd="sng" algn="ctr">
                      <a:solidFill>
                        <a:schemeClr val="tx1">
                          <a:lumMod val="95000"/>
                          <a:lumOff val="5000"/>
                        </a:schemeClr>
                      </a:solidFill>
                      <a:prstDash val="solid"/>
                      <a:round/>
                      <a:headEnd type="none" w="med" len="med"/>
                      <a:tailEnd type="none" w="med" len="med"/>
                    </a:lnL>
                    <a:lnR w="9525" cap="flat" cmpd="sng" algn="ctr">
                      <a:solidFill>
                        <a:schemeClr val="tx1">
                          <a:lumMod val="95000"/>
                          <a:lumOff val="5000"/>
                        </a:schemeClr>
                      </a:solidFill>
                      <a:prstDash val="solid"/>
                      <a:round/>
                      <a:headEnd type="none" w="med" len="med"/>
                      <a:tailEnd type="none" w="med" len="med"/>
                    </a:lnR>
                    <a:lnT w="9525" cap="flat" cmpd="sng" algn="ctr">
                      <a:solidFill>
                        <a:schemeClr val="tx1">
                          <a:lumMod val="95000"/>
                          <a:lumOff val="5000"/>
                        </a:schemeClr>
                      </a:solidFill>
                      <a:prstDash val="solid"/>
                      <a:round/>
                      <a:headEnd type="none" w="med" len="med"/>
                      <a:tailEnd type="none" w="med" len="med"/>
                    </a:lnT>
                    <a:lnB w="9525" cap="flat" cmpd="sng" algn="ctr">
                      <a:solidFill>
                        <a:schemeClr val="tx1">
                          <a:lumMod val="95000"/>
                          <a:lumOff val="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2994994119"/>
                  </a:ext>
                </a:extLst>
              </a:tr>
            </a:tbl>
          </a:graphicData>
        </a:graphic>
      </p:graphicFrame>
      <p:sp>
        <p:nvSpPr>
          <p:cNvPr id="24" name="Rectangle 2">
            <a:extLst>
              <a:ext uri="{FF2B5EF4-FFF2-40B4-BE49-F238E27FC236}">
                <a16:creationId xmlns:a16="http://schemas.microsoft.com/office/drawing/2014/main" id="{8B8E421A-FD30-0E64-F2D5-5833E0E780BF}"/>
              </a:ext>
            </a:extLst>
          </p:cNvPr>
          <p:cNvSpPr>
            <a:spLocks noChangeArrowheads="1"/>
          </p:cNvSpPr>
          <p:nvPr/>
        </p:nvSpPr>
        <p:spPr bwMode="auto">
          <a:xfrm>
            <a:off x="3746500" y="3824288"/>
            <a:ext cx="45556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382961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DE47E4-00D5-A663-4A7D-4E2695960769}"/>
              </a:ext>
            </a:extLst>
          </p:cNvPr>
          <p:cNvSpPr>
            <a:spLocks noGrp="1"/>
          </p:cNvSpPr>
          <p:nvPr>
            <p:ph idx="1"/>
          </p:nvPr>
        </p:nvSpPr>
        <p:spPr>
          <a:xfrm>
            <a:off x="436098" y="562707"/>
            <a:ext cx="11352627" cy="4923693"/>
          </a:xfrm>
        </p:spPr>
        <p:txBody>
          <a:bodyPr>
            <a:normAutofit lnSpcReduction="10000"/>
          </a:bodyPr>
          <a:lstStyle/>
          <a:p>
            <a:r>
              <a:rPr lang="en-GB" sz="1900" b="1" dirty="0">
                <a:latin typeface="Arial" panose="020B0604020202020204" pitchFamily="34" charset="0"/>
                <a:cs typeface="Arial" panose="020B0604020202020204" pitchFamily="34" charset="0"/>
              </a:rPr>
              <a:t>Naïve Bayes (NB)</a:t>
            </a:r>
            <a:r>
              <a:rPr lang="en-GB" sz="1900" dirty="0">
                <a:latin typeface="Arial" panose="020B0604020202020204" pitchFamily="34" charset="0"/>
                <a:cs typeface="Arial" panose="020B0604020202020204" pitchFamily="34" charset="0"/>
              </a:rPr>
              <a:t> without PCA yielded the strongest outcomes for</a:t>
            </a:r>
            <a:r>
              <a:rPr lang="en-GB" sz="1900" b="1" dirty="0">
                <a:latin typeface="Arial" panose="020B0604020202020204" pitchFamily="34" charset="0"/>
                <a:cs typeface="Arial" panose="020B0604020202020204" pitchFamily="34" charset="0"/>
              </a:rPr>
              <a:t> DISGUST, JOY, and NEUTRAL, </a:t>
            </a:r>
            <a:r>
              <a:rPr lang="en-GB" sz="1900" dirty="0">
                <a:latin typeface="Arial" panose="020B0604020202020204" pitchFamily="34" charset="0"/>
                <a:cs typeface="Arial" panose="020B0604020202020204" pitchFamily="34" charset="0"/>
              </a:rPr>
              <a:t>though it faced challenges particularly with </a:t>
            </a:r>
            <a:r>
              <a:rPr lang="en-GB" sz="1900" b="1" dirty="0">
                <a:latin typeface="Arial" panose="020B0604020202020204" pitchFamily="34" charset="0"/>
                <a:cs typeface="Arial" panose="020B0604020202020204" pitchFamily="34" charset="0"/>
              </a:rPr>
              <a:t>ANGER, FEAR,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On the other hand, when PCA was applied, NB achieved top performance in </a:t>
            </a:r>
            <a:r>
              <a:rPr lang="en-GB" sz="1900" b="1" dirty="0">
                <a:latin typeface="Arial" panose="020B0604020202020204" pitchFamily="34" charset="0"/>
                <a:cs typeface="Arial" panose="020B0604020202020204" pitchFamily="34" charset="0"/>
              </a:rPr>
              <a:t>FEAR, JOY, </a:t>
            </a:r>
            <a:r>
              <a:rPr lang="en-GB" sz="1900" dirty="0">
                <a:latin typeface="Arial" panose="020B0604020202020204" pitchFamily="34" charset="0"/>
                <a:cs typeface="Arial" panose="020B0604020202020204" pitchFamily="34" charset="0"/>
              </a:rPr>
              <a:t>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yet encountered more issues with </a:t>
            </a:r>
            <a:r>
              <a:rPr lang="en-GB" sz="1900" b="1" dirty="0">
                <a:latin typeface="Arial" panose="020B0604020202020204" pitchFamily="34" charset="0"/>
                <a:cs typeface="Arial" panose="020B0604020202020204" pitchFamily="34" charset="0"/>
              </a:rPr>
              <a:t>ANGER, DISGUST,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a:t>
            </a:r>
          </a:p>
          <a:p>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Decision Tree (DT)</a:t>
            </a:r>
            <a:r>
              <a:rPr lang="en-GB" sz="1900" dirty="0">
                <a:latin typeface="Arial" panose="020B0604020202020204" pitchFamily="34" charset="0"/>
                <a:cs typeface="Arial" panose="020B0604020202020204" pitchFamily="34" charset="0"/>
              </a:rPr>
              <a:t> prior to PCA showed the most effective results for </a:t>
            </a:r>
            <a:r>
              <a:rPr lang="en-GB" sz="1900" b="1" dirty="0">
                <a:latin typeface="Arial" panose="020B0604020202020204" pitchFamily="34" charset="0"/>
                <a:cs typeface="Arial" panose="020B0604020202020204" pitchFamily="34" charset="0"/>
              </a:rPr>
              <a:t>JOY,</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but underperformed when it came to </a:t>
            </a:r>
            <a:r>
              <a:rPr lang="en-GB" sz="1900" b="1" dirty="0">
                <a:latin typeface="Arial" panose="020B0604020202020204" pitchFamily="34" charset="0"/>
                <a:cs typeface="Arial" panose="020B0604020202020204" pitchFamily="34" charset="0"/>
              </a:rPr>
              <a:t>ANGER, DISGUST, FEAR, NEUTRAL,</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SADNESS</a:t>
            </a:r>
            <a:r>
              <a:rPr lang="en-GB" sz="1900" dirty="0">
                <a:latin typeface="Arial" panose="020B0604020202020204" pitchFamily="34" charset="0"/>
                <a:cs typeface="Arial" panose="020B0604020202020204" pitchFamily="34" charset="0"/>
              </a:rPr>
              <a:t>. After implementing PCA, DT handled </a:t>
            </a:r>
            <a:r>
              <a:rPr lang="en-GB" sz="1900" b="1" dirty="0">
                <a:latin typeface="Arial" panose="020B0604020202020204" pitchFamily="34" charset="0"/>
                <a:cs typeface="Arial" panose="020B0604020202020204" pitchFamily="34" charset="0"/>
              </a:rPr>
              <a:t>JOY </a:t>
            </a:r>
            <a:r>
              <a:rPr lang="en-GB" sz="1900" dirty="0">
                <a:latin typeface="Arial" panose="020B0604020202020204" pitchFamily="34" charset="0"/>
                <a:cs typeface="Arial" panose="020B0604020202020204" pitchFamily="34" charset="0"/>
              </a:rPr>
              <a:t>more successfully, but its accuracy dropped for </a:t>
            </a:r>
            <a:r>
              <a:rPr lang="en-GB" sz="1900" b="1" dirty="0">
                <a:latin typeface="Arial" panose="020B0604020202020204" pitchFamily="34" charset="0"/>
                <a:cs typeface="Arial" panose="020B0604020202020204" pitchFamily="34" charset="0"/>
              </a:rPr>
              <a:t>ANGER, DISGUST, FEAR,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endParaRPr lang="en-GB" sz="1900" dirty="0">
              <a:latin typeface="Arial" panose="020B0604020202020204" pitchFamily="34" charset="0"/>
              <a:cs typeface="Arial" panose="020B0604020202020204" pitchFamily="34" charset="0"/>
            </a:endParaRPr>
          </a:p>
          <a:p>
            <a:pPr algn="just" fontAlgn="base">
              <a:spcBef>
                <a:spcPts val="600"/>
              </a:spcBef>
              <a:tabLst>
                <a:tab pos="540385" algn="l"/>
              </a:tabLst>
            </a:pPr>
            <a:endParaRPr lang="en-GB" sz="1900" b="1"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latin typeface="Arial" panose="020B0604020202020204" pitchFamily="34" charset="0"/>
                <a:cs typeface="Arial" panose="020B0604020202020204" pitchFamily="34" charset="0"/>
              </a:rPr>
              <a:t>K-Nearest Neighbours (KNN)</a:t>
            </a:r>
            <a:r>
              <a:rPr lang="en-GB" sz="1900" dirty="0">
                <a:latin typeface="Arial" panose="020B0604020202020204" pitchFamily="34" charset="0"/>
                <a:cs typeface="Arial" panose="020B0604020202020204" pitchFamily="34" charset="0"/>
              </a:rPr>
              <a:t> before applying PCA managed </a:t>
            </a:r>
            <a:r>
              <a:rPr lang="en-GB" sz="1900" b="1" dirty="0">
                <a:latin typeface="Arial" panose="020B0604020202020204" pitchFamily="34" charset="0"/>
                <a:cs typeface="Arial" panose="020B0604020202020204" pitchFamily="34" charset="0"/>
              </a:rPr>
              <a:t>ANGER, DISGUST, FEAR,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effectively, and had no struggles to classify accurately. Following PCA, KNN continued to do well on </a:t>
            </a:r>
            <a:r>
              <a:rPr lang="en-GB" sz="1900" b="1" dirty="0">
                <a:latin typeface="Arial" panose="020B0604020202020204" pitchFamily="34" charset="0"/>
                <a:cs typeface="Arial" panose="020B0604020202020204" pitchFamily="34" charset="0"/>
              </a:rPr>
              <a:t>ANGER,</a:t>
            </a:r>
            <a:r>
              <a:rPr lang="en-GB" sz="1900" dirty="0">
                <a:latin typeface="Arial" panose="020B0604020202020204" pitchFamily="34" charset="0"/>
                <a:cs typeface="Arial" panose="020B0604020202020204" pitchFamily="34" charset="0"/>
              </a:rPr>
              <a:t> </a:t>
            </a:r>
            <a:r>
              <a:rPr lang="en-GB" sz="1900" b="1" dirty="0">
                <a:latin typeface="Arial" panose="020B0604020202020204" pitchFamily="34" charset="0"/>
                <a:cs typeface="Arial" panose="020B0604020202020204" pitchFamily="34" charset="0"/>
              </a:rPr>
              <a:t>DISGUST, FEAR, JOY, NEUTRAL, SADNESS,</a:t>
            </a:r>
            <a:r>
              <a:rPr lang="en-GB" sz="1900" dirty="0">
                <a:latin typeface="Arial" panose="020B0604020202020204" pitchFamily="34" charset="0"/>
                <a:cs typeface="Arial" panose="020B0604020202020204" pitchFamily="34" charset="0"/>
              </a:rPr>
              <a:t> and </a:t>
            </a:r>
            <a:r>
              <a:rPr lang="en-GB" sz="1900" b="1" dirty="0">
                <a:latin typeface="Arial" panose="020B0604020202020204" pitchFamily="34" charset="0"/>
                <a:cs typeface="Arial" panose="020B0604020202020204" pitchFamily="34" charset="0"/>
              </a:rPr>
              <a:t>SURPRISE</a:t>
            </a:r>
            <a:r>
              <a:rPr lang="en-GB" sz="1900" dirty="0">
                <a:latin typeface="Arial" panose="020B0604020202020204" pitchFamily="34" charset="0"/>
                <a:cs typeface="Arial" panose="020B0604020202020204" pitchFamily="34" charset="0"/>
              </a:rPr>
              <a:t>, showing no weakness on  performance.</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endParaRPr lang="en-GB" sz="19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algn="just" fontAlgn="base">
              <a:spcBef>
                <a:spcPts val="600"/>
              </a:spcBef>
              <a:tabLst>
                <a:tab pos="540385" algn="l"/>
              </a:tabLst>
            </a:pPr>
            <a:r>
              <a:rPr lang="en-GB" sz="19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K-Nearest Neighbours (KNN) </a:t>
            </a:r>
            <a:r>
              <a:rPr lang="en-GB" sz="19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appears to be the most effective and stable model, as it achieved the highest performance and classified expressions with the greatest accuracy.</a:t>
            </a:r>
            <a:endParaRPr lang="en-GB" sz="1900" dirty="0">
              <a:effectLst/>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spcBef>
                <a:spcPts val="600"/>
              </a:spcBef>
              <a:buNone/>
              <a:tabLst>
                <a:tab pos="540385"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576504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F18F7-E283-E483-EC7D-ED1B4866B291}"/>
              </a:ext>
            </a:extLst>
          </p:cNvPr>
          <p:cNvSpPr>
            <a:spLocks noGrp="1"/>
          </p:cNvSpPr>
          <p:nvPr>
            <p:ph type="title"/>
          </p:nvPr>
        </p:nvSpPr>
        <p:spPr>
          <a:xfrm>
            <a:off x="838200" y="365125"/>
            <a:ext cx="10515600" cy="929103"/>
          </a:xfrm>
        </p:spPr>
        <p:txBody>
          <a:bodyPr>
            <a:normAutofit/>
          </a:bodyPr>
          <a:lstStyle/>
          <a:p>
            <a:pPr marL="285750" indent="-285750">
              <a:buFont typeface="Arial" panose="020B0604020202020204" pitchFamily="34" charset="0"/>
              <a:buChar char="•"/>
            </a:pPr>
            <a:r>
              <a:rPr lang="en-US"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Clustering</a:t>
            </a:r>
            <a:r>
              <a:rPr lang="el-GR" sz="2800" b="1"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800" u="sng" dirty="0"/>
          </a:p>
        </p:txBody>
      </p:sp>
      <p:sp>
        <p:nvSpPr>
          <p:cNvPr id="3" name="Content Placeholder 2">
            <a:extLst>
              <a:ext uri="{FF2B5EF4-FFF2-40B4-BE49-F238E27FC236}">
                <a16:creationId xmlns:a16="http://schemas.microsoft.com/office/drawing/2014/main" id="{79CE528F-5BEC-AD83-2B0E-76C5BC9E7CA7}"/>
              </a:ext>
            </a:extLst>
          </p:cNvPr>
          <p:cNvSpPr>
            <a:spLocks noGrp="1"/>
          </p:cNvSpPr>
          <p:nvPr>
            <p:ph idx="1"/>
          </p:nvPr>
        </p:nvSpPr>
        <p:spPr>
          <a:xfrm>
            <a:off x="838199" y="1294228"/>
            <a:ext cx="10992730" cy="4023360"/>
          </a:xfrm>
        </p:spPr>
        <p:txBody>
          <a:bodyPr>
            <a:normAutofit lnSpcReduction="10000"/>
          </a:bodyPr>
          <a:lstStyle/>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1</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Reduce dimensionality by applying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PCA</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keeping the top components explaining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~80%  of the variance</a:t>
            </a:r>
            <a:endPar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endParaRPr>
          </a:p>
          <a:p>
            <a:pPr marL="0" lvl="0" indent="0" algn="just" fontAlgn="base">
              <a:buSzPts val="1000"/>
              <a:buNone/>
              <a:tabLst>
                <a:tab pos="457200" algn="l"/>
              </a:tabLst>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2.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Apply and evaluate three clustering algorithms: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K-Means, Gaussian Mixture Model   (GMM), DBSCAN</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tabLst>
                <a:tab pos="457200" algn="l"/>
              </a:tabLst>
            </a:pP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3</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K-Means</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tabLst>
                <a:tab pos="457200" algn="l"/>
              </a:tabLst>
            </a:pPr>
            <a:r>
              <a:rPr lang="en-GB" sz="2000" b="1"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SzPts val="1000"/>
              <a:buNone/>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  Gaussian Mixture Model (GMM)</a:t>
            </a:r>
            <a:r>
              <a:rPr lang="en-US"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t>
            </a:r>
            <a:r>
              <a:rPr lang="en-GB"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latin typeface="Arial" panose="020B0604020202020204" pitchFamily="34" charset="0"/>
                <a:ea typeface="Times New Roman" panose="02020603050405020304" pitchFamily="18" charset="0"/>
                <a:cs typeface="Arial" panose="020B0604020202020204" pitchFamily="34" charset="0"/>
              </a:rPr>
              <a:t>k</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fontAlgn="base">
              <a:buNone/>
            </a:pPr>
            <a:r>
              <a:rPr lang="en-GB" sz="2000" dirty="0">
                <a:effectLst/>
                <a:latin typeface="Arial" panose="020B0604020202020204" pitchFamily="34" charset="0"/>
                <a:ea typeface="Times New Roman" panose="02020603050405020304" pitchFamily="18" charset="0"/>
                <a:cs typeface="Arial" panose="020B0604020202020204" pitchFamily="34" charset="0"/>
              </a:rPr>
              <a:t> </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lvl="0" indent="0" algn="just" fontAlgn="base">
              <a:buNone/>
              <a:tabLst>
                <a:tab pos="457200" algn="l"/>
              </a:tabLst>
            </a:pP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5.  DBSCAN: </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Tune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eps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and </a:t>
            </a:r>
            <a:r>
              <a:rPr lang="en-GB" sz="2000" b="1"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minPts</a:t>
            </a:r>
            <a:r>
              <a:rPr lang="en-GB"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 values.</a:t>
            </a: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a:p>
            <a:pPr marL="0" indent="0">
              <a:buNone/>
            </a:pPr>
            <a:endParaRPr lang="en-GB" dirty="0"/>
          </a:p>
        </p:txBody>
      </p:sp>
    </p:spTree>
    <p:extLst>
      <p:ext uri="{BB962C8B-B14F-4D97-AF65-F5344CB8AC3E}">
        <p14:creationId xmlns:p14="http://schemas.microsoft.com/office/powerpoint/2010/main" val="375090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1009</Words>
  <Application>Microsoft Office PowerPoint</Application>
  <PresentationFormat>Widescreen</PresentationFormat>
  <Paragraphs>82</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Face Expression Recognition via Measurable Features</vt:lpstr>
      <vt:lpstr>Problem Statement</vt:lpstr>
      <vt:lpstr>Exploring the Facial Expression Dataset</vt:lpstr>
      <vt:lpstr>PowerPoint Presentation</vt:lpstr>
      <vt:lpstr>PowerPoint Presentation</vt:lpstr>
      <vt:lpstr>Model Training &amp; Evaluation</vt:lpstr>
      <vt:lpstr>PowerPoint Presentation</vt:lpstr>
      <vt:lpstr>PowerPoint Presentation</vt:lpstr>
      <vt:lpstr>Clustering: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Gerontatis</dc:creator>
  <cp:lastModifiedBy>Vasilis Gerontatis</cp:lastModifiedBy>
  <cp:revision>12</cp:revision>
  <dcterms:created xsi:type="dcterms:W3CDTF">2025-04-29T10:05:14Z</dcterms:created>
  <dcterms:modified xsi:type="dcterms:W3CDTF">2025-08-19T11:52:47Z</dcterms:modified>
</cp:coreProperties>
</file>