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ilis Gerontatis" initials="VG" lastIdx="1" clrIdx="0">
    <p:extLst>
      <p:ext uri="{19B8F6BF-5375-455C-9EA6-DF929625EA0E}">
        <p15:presenceInfo xmlns:p15="http://schemas.microsoft.com/office/powerpoint/2012/main" userId="025af0c2033d41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503" autoAdjust="0"/>
  </p:normalViewPr>
  <p:slideViewPr>
    <p:cSldViewPr snapToGrid="0">
      <p:cViewPr varScale="1">
        <p:scale>
          <a:sx n="65" d="100"/>
          <a:sy n="65" d="100"/>
        </p:scale>
        <p:origin x="93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FF3D5-063D-4CC1-8349-88AB7FEFD430}" type="datetimeFigureOut">
              <a:rPr lang="en-GB" smtClean="0"/>
              <a:t>14/08/2025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60AD1-26CC-4B82-880E-7994CCCB67F8}" type="slidenum">
              <a:rPr lang="en-GB" smtClean="0"/>
              <a:t>‹#›</a:t>
            </a:fld>
            <a:endParaRPr lang="en-GB"/>
          </a:p>
        </p:txBody>
      </p:sp>
    </p:spTree>
    <p:extLst>
      <p:ext uri="{BB962C8B-B14F-4D97-AF65-F5344CB8AC3E}">
        <p14:creationId xmlns:p14="http://schemas.microsoft.com/office/powerpoint/2010/main" val="94938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760AD1-26CC-4B82-880E-7994CCCB67F8}" type="slidenum">
              <a:rPr lang="en-GB" smtClean="0"/>
              <a:t>6</a:t>
            </a:fld>
            <a:endParaRPr lang="en-GB"/>
          </a:p>
        </p:txBody>
      </p:sp>
    </p:spTree>
    <p:extLst>
      <p:ext uri="{BB962C8B-B14F-4D97-AF65-F5344CB8AC3E}">
        <p14:creationId xmlns:p14="http://schemas.microsoft.com/office/powerpoint/2010/main" val="276257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4F5E-9A10-4691-C334-43180A22B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559EE-340B-424B-DB81-D0AF6A6DA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753ACA-A24F-1612-456C-83447143D08F}"/>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5" name="Footer Placeholder 4">
            <a:extLst>
              <a:ext uri="{FF2B5EF4-FFF2-40B4-BE49-F238E27FC236}">
                <a16:creationId xmlns:a16="http://schemas.microsoft.com/office/drawing/2014/main" id="{6ADD3B00-504F-30D5-B754-C45FBC810A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47408B-A887-A7B0-6AA5-0AE0B987C237}"/>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56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F678-92EE-9D1C-3EF9-FAFC1A4050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79535D-6330-5677-3506-B26F30327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720EA9-8FD4-5A4A-49A7-8BD78E8CDBD8}"/>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5" name="Footer Placeholder 4">
            <a:extLst>
              <a:ext uri="{FF2B5EF4-FFF2-40B4-BE49-F238E27FC236}">
                <a16:creationId xmlns:a16="http://schemas.microsoft.com/office/drawing/2014/main" id="{EDB72DEF-3DB8-565C-80B5-3E1C2F023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8BDE7-B269-5EBE-4C7A-F156E93E1011}"/>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175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A5696D-E720-0DA8-D11C-F50DA681C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7A0CB2-BD14-A78C-93A2-B4A73036C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673AF-6B24-6098-E2C9-DAA2C9AC1425}"/>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5" name="Footer Placeholder 4">
            <a:extLst>
              <a:ext uri="{FF2B5EF4-FFF2-40B4-BE49-F238E27FC236}">
                <a16:creationId xmlns:a16="http://schemas.microsoft.com/office/drawing/2014/main" id="{EA4DF5D0-CF60-C01E-7DC5-65AD16F41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A3C497-4963-7D51-941E-84A534089E92}"/>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1393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9C6F-8844-CDB1-B341-9C95534F6D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3446DD-EC89-2697-7263-5958EC1CC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2627DB-0EC3-475E-DE9C-A2A4C53A7F9A}"/>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5" name="Footer Placeholder 4">
            <a:extLst>
              <a:ext uri="{FF2B5EF4-FFF2-40B4-BE49-F238E27FC236}">
                <a16:creationId xmlns:a16="http://schemas.microsoft.com/office/drawing/2014/main" id="{637D4578-FD6E-3D32-144C-23E60D4D8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844B6-DAB0-C41D-1899-720AACB4C2AB}"/>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6556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379E-4C50-0E8D-5DCD-486FDADC4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269881-F8F0-5323-1FF5-410C8265D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C3B5B-3F47-101F-91AB-FA793C1941A2}"/>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5" name="Footer Placeholder 4">
            <a:extLst>
              <a:ext uri="{FF2B5EF4-FFF2-40B4-BE49-F238E27FC236}">
                <a16:creationId xmlns:a16="http://schemas.microsoft.com/office/drawing/2014/main" id="{AF10789D-CCF5-86FB-8FB2-933E3A76A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F7FE3-28D5-D815-F4AA-A9387C65B363}"/>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4464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D1E2-BE5E-288D-7352-0DD2CEB31C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0D6393-9A29-A23D-395D-0D3703BB4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B0CC86-9CCD-BD03-5B51-2C3D8B318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ADA319-FC04-3CEF-B01F-4F5E97E08339}"/>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6" name="Footer Placeholder 5">
            <a:extLst>
              <a:ext uri="{FF2B5EF4-FFF2-40B4-BE49-F238E27FC236}">
                <a16:creationId xmlns:a16="http://schemas.microsoft.com/office/drawing/2014/main" id="{C03F86FF-2CA7-897B-F72E-811C887393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469106-2FE6-212B-E543-98A0DE364BAD}"/>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23679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AC5-68A4-CD66-4DF0-F3CE427A41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FFA4B5-4CDF-CAF9-5ED4-C44A30DEA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B1D7F-BC2A-91C4-588D-45A4C4A11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71321B-4ED2-9B93-DCCE-7286133AF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7859C-C046-52DB-1846-2E35029A9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85B1D5-038A-E47D-EF58-9A8F79853072}"/>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8" name="Footer Placeholder 7">
            <a:extLst>
              <a:ext uri="{FF2B5EF4-FFF2-40B4-BE49-F238E27FC236}">
                <a16:creationId xmlns:a16="http://schemas.microsoft.com/office/drawing/2014/main" id="{EC2E66AE-CE82-5864-8AE2-4E7EE43BD9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54AE6F-3A3C-F23A-950E-69877569CB5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24359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6DFA-4616-E9EE-40D9-062AA7B8B0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20837-5CDD-D457-7B27-73E26D433CA4}"/>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4" name="Footer Placeholder 3">
            <a:extLst>
              <a:ext uri="{FF2B5EF4-FFF2-40B4-BE49-F238E27FC236}">
                <a16:creationId xmlns:a16="http://schemas.microsoft.com/office/drawing/2014/main" id="{6763C01A-0251-1D33-A0E9-52FAC16E97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D6950B-D822-E531-C048-84E5D7B39CB4}"/>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349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BA6B9-2ED0-A026-D682-7C2BB4E52D76}"/>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3" name="Footer Placeholder 2">
            <a:extLst>
              <a:ext uri="{FF2B5EF4-FFF2-40B4-BE49-F238E27FC236}">
                <a16:creationId xmlns:a16="http://schemas.microsoft.com/office/drawing/2014/main" id="{FDA2897E-DC96-9E7D-2885-67526B410E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F2670D-707F-7C40-ACCD-27D7FE8C2168}"/>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21982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4D70-D1D7-79F7-1CD2-9C8FDFAFB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BBA051-B966-5FC4-8A8E-EAE9F8D60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B77F88-924F-FC10-D9F2-DEDAFDA9E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FFDC5-7215-0BB3-D2F7-F5B946129CB3}"/>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6" name="Footer Placeholder 5">
            <a:extLst>
              <a:ext uri="{FF2B5EF4-FFF2-40B4-BE49-F238E27FC236}">
                <a16:creationId xmlns:a16="http://schemas.microsoft.com/office/drawing/2014/main" id="{1CF7D4FF-7B86-3AC3-3FCE-353DAA90EC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022565-43EB-8DD5-560E-ABC92318C14A}"/>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5528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B68C-C59B-3764-C86E-C9B7CDC96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E63823A-A1F6-2BB0-4315-BC632D15A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C1500E-9A0D-BCC3-0E5A-3E548B8A1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B43CF-96F2-224C-5C91-F6246BF0E521}"/>
              </a:ext>
            </a:extLst>
          </p:cNvPr>
          <p:cNvSpPr>
            <a:spLocks noGrp="1"/>
          </p:cNvSpPr>
          <p:nvPr>
            <p:ph type="dt" sz="half" idx="10"/>
          </p:nvPr>
        </p:nvSpPr>
        <p:spPr/>
        <p:txBody>
          <a:bodyPr/>
          <a:lstStyle/>
          <a:p>
            <a:fld id="{68BD01A5-178E-42BA-8DE3-1E83FF417D73}" type="datetimeFigureOut">
              <a:rPr lang="en-GB" smtClean="0"/>
              <a:t>14/08/2025</a:t>
            </a:fld>
            <a:endParaRPr lang="en-GB"/>
          </a:p>
        </p:txBody>
      </p:sp>
      <p:sp>
        <p:nvSpPr>
          <p:cNvPr id="6" name="Footer Placeholder 5">
            <a:extLst>
              <a:ext uri="{FF2B5EF4-FFF2-40B4-BE49-F238E27FC236}">
                <a16:creationId xmlns:a16="http://schemas.microsoft.com/office/drawing/2014/main" id="{6F3CB431-67FB-48C6-3C7F-18689D4E7A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5DE67B-F94B-916F-29E5-057DF68E5EA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00476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1832C-6BDB-3E57-3D48-CE442DD62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1C4E80-52B8-E46D-C627-E1C7C7492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19642C-6141-7687-F023-1FFE8E334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D01A5-178E-42BA-8DE3-1E83FF417D73}" type="datetimeFigureOut">
              <a:rPr lang="en-GB" smtClean="0"/>
              <a:t>14/08/2025</a:t>
            </a:fld>
            <a:endParaRPr lang="en-GB"/>
          </a:p>
        </p:txBody>
      </p:sp>
      <p:sp>
        <p:nvSpPr>
          <p:cNvPr id="5" name="Footer Placeholder 4">
            <a:extLst>
              <a:ext uri="{FF2B5EF4-FFF2-40B4-BE49-F238E27FC236}">
                <a16:creationId xmlns:a16="http://schemas.microsoft.com/office/drawing/2014/main" id="{8C09639E-0C32-C118-C287-0EFB4F924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041011-E3BB-160D-49EC-8FDE5233D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824DF-8EAF-4060-BCDA-F46ADA2FA54D}" type="slidenum">
              <a:rPr lang="en-GB" smtClean="0"/>
              <a:t>‹#›</a:t>
            </a:fld>
            <a:endParaRPr lang="en-GB"/>
          </a:p>
        </p:txBody>
      </p:sp>
    </p:spTree>
    <p:extLst>
      <p:ext uri="{BB962C8B-B14F-4D97-AF65-F5344CB8AC3E}">
        <p14:creationId xmlns:p14="http://schemas.microsoft.com/office/powerpoint/2010/main" val="131433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08FD-A1D6-975C-DD16-75049564218E}"/>
              </a:ext>
            </a:extLst>
          </p:cNvPr>
          <p:cNvSpPr>
            <a:spLocks noGrp="1"/>
          </p:cNvSpPr>
          <p:nvPr>
            <p:ph type="ctrTitle"/>
          </p:nvPr>
        </p:nvSpPr>
        <p:spPr>
          <a:xfrm>
            <a:off x="1524000" y="1625284"/>
            <a:ext cx="9144000" cy="1525880"/>
          </a:xfrm>
        </p:spPr>
        <p:txBody>
          <a:bodyPr>
            <a:normAutofit/>
          </a:bodyPr>
          <a:lstStyle/>
          <a:p>
            <a:r>
              <a:rPr lang="en-GB" sz="4800" b="1" dirty="0">
                <a:effectLst/>
                <a:latin typeface="Arial" panose="020B0604020202020204" pitchFamily="34" charset="0"/>
                <a:ea typeface="Times New Roman" panose="02020603050405020304" pitchFamily="18" charset="0"/>
              </a:rPr>
              <a:t>Face Expression Recognition via Measurable Features</a:t>
            </a:r>
            <a:endParaRPr lang="en-GB" sz="4800" dirty="0"/>
          </a:p>
        </p:txBody>
      </p:sp>
      <p:sp>
        <p:nvSpPr>
          <p:cNvPr id="3" name="Subtitle 2">
            <a:extLst>
              <a:ext uri="{FF2B5EF4-FFF2-40B4-BE49-F238E27FC236}">
                <a16:creationId xmlns:a16="http://schemas.microsoft.com/office/drawing/2014/main" id="{104D5BAB-A3E2-D664-7DCF-3CF7E42997A1}"/>
              </a:ext>
            </a:extLst>
          </p:cNvPr>
          <p:cNvSpPr>
            <a:spLocks noGrp="1"/>
          </p:cNvSpPr>
          <p:nvPr>
            <p:ph type="subTitle" idx="1"/>
          </p:nvPr>
        </p:nvSpPr>
        <p:spPr>
          <a:xfrm>
            <a:off x="1524000" y="5869858"/>
            <a:ext cx="9144000" cy="855407"/>
          </a:xfrm>
        </p:spPr>
        <p:txBody>
          <a:bodyPr>
            <a:noAutofit/>
          </a:bodyPr>
          <a:lstStyle/>
          <a:p>
            <a:r>
              <a:rPr lang="en-GB" sz="2000" b="1" dirty="0">
                <a:latin typeface="Arial" panose="020B0604020202020204" pitchFamily="34" charset="0"/>
                <a:cs typeface="Arial" panose="020B0604020202020204" pitchFamily="34" charset="0"/>
              </a:rPr>
              <a:t>Vasilis Gerontatis, BSc (Physics)</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MSc Student in Data Science and Machine Learning</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Module: DAMA 51</a:t>
            </a:r>
          </a:p>
        </p:txBody>
      </p:sp>
    </p:spTree>
    <p:extLst>
      <p:ext uri="{BB962C8B-B14F-4D97-AF65-F5344CB8AC3E}">
        <p14:creationId xmlns:p14="http://schemas.microsoft.com/office/powerpoint/2010/main" val="185656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18F7-E283-E483-EC7D-ED1B4866B291}"/>
              </a:ext>
            </a:extLst>
          </p:cNvPr>
          <p:cNvSpPr>
            <a:spLocks noGrp="1"/>
          </p:cNvSpPr>
          <p:nvPr>
            <p:ph type="title"/>
          </p:nvPr>
        </p:nvSpPr>
        <p:spPr>
          <a:xfrm>
            <a:off x="838200" y="365125"/>
            <a:ext cx="10515600" cy="929103"/>
          </a:xfrm>
        </p:spPr>
        <p:txBody>
          <a:bodyPr>
            <a:normAutofit/>
          </a:bodyPr>
          <a:lstStyle/>
          <a:p>
            <a:pPr marL="285750" indent="-285750">
              <a:buFont typeface="Arial" panose="020B0604020202020204" pitchFamily="34" charset="0"/>
              <a:buChar char="•"/>
            </a:pPr>
            <a:r>
              <a:rPr lang="en-US"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a:t>
            </a: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800" u="sng" dirty="0"/>
          </a:p>
        </p:txBody>
      </p:sp>
      <p:sp>
        <p:nvSpPr>
          <p:cNvPr id="3" name="Content Placeholder 2">
            <a:extLst>
              <a:ext uri="{FF2B5EF4-FFF2-40B4-BE49-F238E27FC236}">
                <a16:creationId xmlns:a16="http://schemas.microsoft.com/office/drawing/2014/main" id="{79CE528F-5BEC-AD83-2B0E-76C5BC9E7CA7}"/>
              </a:ext>
            </a:extLst>
          </p:cNvPr>
          <p:cNvSpPr>
            <a:spLocks noGrp="1"/>
          </p:cNvSpPr>
          <p:nvPr>
            <p:ph idx="1"/>
          </p:nvPr>
        </p:nvSpPr>
        <p:spPr>
          <a:xfrm>
            <a:off x="838199" y="1294228"/>
            <a:ext cx="10992730" cy="4023360"/>
          </a:xfrm>
        </p:spPr>
        <p:txBody>
          <a:bodyPr>
            <a:normAutofit lnSpcReduction="10000"/>
          </a:bodyPr>
          <a:lstStyle/>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Reduce dimensionality by applying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keeping the top components explaining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  of the variance</a:t>
            </a:r>
            <a:endPar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buSzPts val="1000"/>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2.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Apply and evaluate three clustering algorithms: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K-Means, Gaussian Mixture Model   (GMM), DBSCAN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K-Means</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tabLst>
                <a:tab pos="457200" algn="l"/>
              </a:tabLst>
            </a:pPr>
            <a:r>
              <a:rPr lang="en-GB" sz="2000" b="1"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Gaussian Mixture Model (GMM)</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k</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DBSCAN: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eps</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minPts</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values.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7509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6BF85-11F9-D9A5-7DE3-6EA0A88D7CE9}"/>
              </a:ext>
            </a:extLst>
          </p:cNvPr>
          <p:cNvSpPr>
            <a:spLocks noGrp="1"/>
          </p:cNvSpPr>
          <p:nvPr>
            <p:ph idx="1"/>
          </p:nvPr>
        </p:nvSpPr>
        <p:spPr>
          <a:xfrm>
            <a:off x="838200" y="450167"/>
            <a:ext cx="10515600" cy="4853354"/>
          </a:xfrm>
        </p:spPr>
        <p:txBody>
          <a:bodyPr>
            <a:normAutofit fontScale="85000" lnSpcReduction="10000"/>
          </a:bodyPr>
          <a:lstStyle/>
          <a:p>
            <a:pPr marL="342900" lvl="0" indent="-342900" algn="just" fontAlgn="base">
              <a:lnSpc>
                <a:spcPct val="107000"/>
              </a:lnSpc>
              <a:spcAft>
                <a:spcPts val="500"/>
              </a:spcAft>
              <a:buFont typeface="Symbol" panose="05050102010706020507" pitchFamily="18" charset="2"/>
              <a:buChar char=""/>
            </a:pPr>
            <a:r>
              <a:rPr lang="en-GB" sz="20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K-Means: </a:t>
            </a:r>
            <a:r>
              <a:rPr lang="en-GB" sz="20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With a silhouette score of ~0.34, K-Means achieved slightly better moderate separation than the other models. Its ARI of ~0.08 suggests a weak alignment with true classes.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p>
            <a:pPr algn="just" fontAlgn="base">
              <a:spcBef>
                <a:spcPts val="500"/>
              </a:spcBef>
              <a:spcAft>
                <a:spcPts val="500"/>
              </a:spcAft>
            </a:pP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500"/>
              </a:spcAft>
              <a:buFont typeface="Symbol" panose="05050102010706020507" pitchFamily="18" charset="2"/>
              <a:buChar char=""/>
            </a:pPr>
            <a:r>
              <a:rPr lang="en-GB" sz="21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GMM: </a:t>
            </a:r>
            <a:r>
              <a:rPr lang="en-GB" sz="21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GMM's silhouette score of ~0.32 indicates a level of moderate separation nearly identical to K-Means. Its ARI of ~0.07 similarly confirms a weak correspondence with the true classes.</a:t>
            </a:r>
            <a:endParaRPr lang="en-GB" sz="2100" kern="100" dirty="0">
              <a:effectLst/>
              <a:latin typeface="Arial" panose="020B0604020202020204" pitchFamily="34" charset="0"/>
              <a:ea typeface="Calibri" panose="020F0502020204030204" pitchFamily="34" charset="0"/>
              <a:cs typeface="Arial" panose="020B0604020202020204" pitchFamily="34" charset="0"/>
            </a:endParaRPr>
          </a:p>
          <a:p>
            <a:pPr algn="just" fontAlgn="base">
              <a:spcBef>
                <a:spcPts val="500"/>
              </a:spcBef>
              <a:spcAft>
                <a:spcPts val="500"/>
              </a:spcAft>
            </a:pP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500"/>
              </a:spcAft>
              <a:buFont typeface="Symbol" panose="05050102010706020507" pitchFamily="18" charset="2"/>
              <a:buChar char=""/>
            </a:pPr>
            <a:r>
              <a:rPr lang="en-GB" sz="20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DBSCAN: </a:t>
            </a:r>
            <a:r>
              <a:rPr lang="en-GB" sz="20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DBSCAN performed the worst with the lowest silhouette score (~0.23), indicating the poorest separation. Its minimal ARI of ~0.02 shows it had the most difficulty aligning with the true classes.</a:t>
            </a:r>
            <a:endParaRPr lang="en-GB" sz="2000" kern="100" dirty="0">
              <a:effectLst/>
              <a:latin typeface="Arial" panose="020B0604020202020204" pitchFamily="34" charset="0"/>
              <a:ea typeface="Calibri" panose="020F0502020204030204" pitchFamily="34" charset="0"/>
              <a:cs typeface="Arial" panose="020B0604020202020204" pitchFamily="34" charset="0"/>
            </a:endParaRPr>
          </a:p>
          <a:p>
            <a:pPr algn="just" fontAlgn="base">
              <a:spcBef>
                <a:spcPts val="500"/>
              </a:spcBef>
              <a:spcAft>
                <a:spcPts val="500"/>
              </a:spcAft>
            </a:pPr>
            <a:endParaRPr lang="en-GB" sz="2000" dirty="0">
              <a:latin typeface="Arial" panose="020B0604020202020204" pitchFamily="34" charset="0"/>
              <a:cs typeface="Arial" panose="020B0604020202020204" pitchFamily="34" charset="0"/>
            </a:endParaRPr>
          </a:p>
          <a:p>
            <a:pPr marL="342900" lvl="0" indent="-342900" algn="just" fontAlgn="base">
              <a:lnSpc>
                <a:spcPct val="107000"/>
              </a:lnSpc>
              <a:spcAft>
                <a:spcPts val="800"/>
              </a:spcAft>
              <a:buFont typeface="Symbol" panose="05050102010706020507" pitchFamily="18" charset="2"/>
              <a:buChar char=""/>
              <a:tabLst>
                <a:tab pos="540385" algn="l"/>
              </a:tabLst>
            </a:pPr>
            <a:r>
              <a:rPr lang="en-GB" sz="22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 algorithms struggle to distinguish facial expressions due to overlapping feature patterns and subtle differences between emotions, leading to mixed cluster compositions. This suggests unsupervised methods alone are insufficient for clearly separating all seven expressions.</a:t>
            </a:r>
            <a:endParaRPr lang="en-GB" sz="22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483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E65B-D21C-CA2B-1A4F-121983598832}"/>
              </a:ext>
            </a:extLst>
          </p:cNvPr>
          <p:cNvSpPr>
            <a:spLocks noGrp="1"/>
          </p:cNvSpPr>
          <p:nvPr>
            <p:ph type="title"/>
          </p:nvPr>
        </p:nvSpPr>
        <p:spPr>
          <a:xfrm>
            <a:off x="838200" y="365125"/>
            <a:ext cx="10515600" cy="816561"/>
          </a:xfrm>
        </p:spPr>
        <p:txBody>
          <a:bodyPr>
            <a:normAutofit/>
          </a:bodyPr>
          <a:lstStyle/>
          <a:p>
            <a:pPr marL="285750" indent="-28575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Problem Statement</a:t>
            </a:r>
            <a:endParaRPr lang="en-GB" sz="2800" b="1" u="sng" dirty="0"/>
          </a:p>
        </p:txBody>
      </p:sp>
      <p:sp>
        <p:nvSpPr>
          <p:cNvPr id="3" name="Content Placeholder 2">
            <a:extLst>
              <a:ext uri="{FF2B5EF4-FFF2-40B4-BE49-F238E27FC236}">
                <a16:creationId xmlns:a16="http://schemas.microsoft.com/office/drawing/2014/main" id="{A696BD20-8A09-E260-5083-BA80A26A391F}"/>
              </a:ext>
            </a:extLst>
          </p:cNvPr>
          <p:cNvSpPr>
            <a:spLocks noGrp="1"/>
          </p:cNvSpPr>
          <p:nvPr>
            <p:ph idx="1"/>
          </p:nvPr>
        </p:nvSpPr>
        <p:spPr>
          <a:xfrm>
            <a:off x="838200" y="1181686"/>
            <a:ext cx="10515600" cy="1561514"/>
          </a:xfrm>
        </p:spPr>
        <p:txBody>
          <a:bodyPr/>
          <a:lstStyle/>
          <a:p>
            <a:pPr marL="0" indent="0">
              <a:buNone/>
            </a:pPr>
            <a:r>
              <a:rPr lang="en-GB" sz="1800" dirty="0">
                <a:effectLst/>
                <a:latin typeface="Arial" panose="020B0604020202020204" pitchFamily="34" charset="0"/>
                <a:ea typeface="Times New Roman" panose="02020603050405020304" pitchFamily="18" charset="0"/>
              </a:rPr>
              <a:t>The goal of this project is to analyse a dataset consisting of 210 instances from the Cohn-Kanade database, where each instance is represented by 25 facial measurements. These measurements capture key structural aspects of facial expressions, including eyebrow position, eye dimensions, mouth shape, and relationships between these components. The dataset is labelled with one of seven possible facial expressions: </a:t>
            </a:r>
            <a:r>
              <a:rPr lang="en-GB" sz="1800" b="1" dirty="0">
                <a:effectLst/>
                <a:latin typeface="Arial" panose="020B0604020202020204" pitchFamily="34" charset="0"/>
                <a:ea typeface="Times New Roman" panose="02020603050405020304" pitchFamily="18" charset="0"/>
              </a:rPr>
              <a:t>Neutral, Disgust, Sadness, Fear, Surprise, Anger, and Joy</a:t>
            </a:r>
            <a:endParaRPr lang="en-GB" dirty="0"/>
          </a:p>
        </p:txBody>
      </p:sp>
      <p:sp>
        <p:nvSpPr>
          <p:cNvPr id="4" name="Title 1">
            <a:extLst>
              <a:ext uri="{FF2B5EF4-FFF2-40B4-BE49-F238E27FC236}">
                <a16:creationId xmlns:a16="http://schemas.microsoft.com/office/drawing/2014/main" id="{11BCDEB8-837C-02E4-1B4D-4ED3F68207CA}"/>
              </a:ext>
            </a:extLst>
          </p:cNvPr>
          <p:cNvSpPr txBox="1">
            <a:spLocks/>
          </p:cNvSpPr>
          <p:nvPr/>
        </p:nvSpPr>
        <p:spPr>
          <a:xfrm>
            <a:off x="838200" y="3298239"/>
            <a:ext cx="10515600" cy="8165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What I Want to Accomplish</a:t>
            </a:r>
            <a:endParaRPr lang="en-GB" sz="2800" b="1" u="sng" dirty="0"/>
          </a:p>
        </p:txBody>
      </p:sp>
      <p:sp>
        <p:nvSpPr>
          <p:cNvPr id="5" name="Content Placeholder 2">
            <a:extLst>
              <a:ext uri="{FF2B5EF4-FFF2-40B4-BE49-F238E27FC236}">
                <a16:creationId xmlns:a16="http://schemas.microsoft.com/office/drawing/2014/main" id="{3C81531B-9468-04F3-7395-677DF4E64704}"/>
              </a:ext>
            </a:extLst>
          </p:cNvPr>
          <p:cNvSpPr txBox="1">
            <a:spLocks/>
          </p:cNvSpPr>
          <p:nvPr/>
        </p:nvSpPr>
        <p:spPr>
          <a:xfrm>
            <a:off x="838200" y="4114800"/>
            <a:ext cx="10515600" cy="19905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fontAlgn="base">
              <a:spcBef>
                <a:spcPts val="600"/>
              </a:spcBef>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Feature Selection: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which facial measurements are the most critical for FER.</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Evaluation Strategy: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 the best approach for training, testing, and validation.</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Classification: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multiple machine learning classifiers to determine the most effective for FER.</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Analyse the dataset without labels and evaluate how well clustering methods can group expressions naturally.</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8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8E3C-1850-0E81-49BC-AE2B556D2981}"/>
              </a:ext>
            </a:extLst>
          </p:cNvPr>
          <p:cNvSpPr>
            <a:spLocks noGrp="1"/>
          </p:cNvSpPr>
          <p:nvPr>
            <p:ph type="title"/>
          </p:nvPr>
        </p:nvSpPr>
        <p:spPr>
          <a:xfrm>
            <a:off x="838200" y="435463"/>
            <a:ext cx="10515600" cy="1097915"/>
          </a:xfrm>
        </p:spPr>
        <p:txBody>
          <a:bodyPr>
            <a:normAutofit/>
          </a:bodyPr>
          <a:lstStyle/>
          <a:p>
            <a:pPr marL="571500" indent="-57150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Exploring the Facial Expression Dataset</a:t>
            </a:r>
            <a:endParaRPr lang="en-GB" sz="2800" dirty="0"/>
          </a:p>
        </p:txBody>
      </p:sp>
      <p:sp>
        <p:nvSpPr>
          <p:cNvPr id="3" name="Content Placeholder 2">
            <a:extLst>
              <a:ext uri="{FF2B5EF4-FFF2-40B4-BE49-F238E27FC236}">
                <a16:creationId xmlns:a16="http://schemas.microsoft.com/office/drawing/2014/main" id="{7E40C703-EB0D-4DEC-1D6A-D4B3D1AFFFF2}"/>
              </a:ext>
            </a:extLst>
          </p:cNvPr>
          <p:cNvSpPr>
            <a:spLocks noGrp="1"/>
          </p:cNvSpPr>
          <p:nvPr>
            <p:ph idx="1"/>
          </p:nvPr>
        </p:nvSpPr>
        <p:spPr>
          <a:xfrm>
            <a:off x="838200" y="1704120"/>
            <a:ext cx="10515600" cy="434169"/>
          </a:xfrm>
        </p:spPr>
        <p:txBody>
          <a:bodyPr>
            <a:normAutofit/>
          </a:bodyPr>
          <a:lstStyle/>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1.  </a:t>
            </a:r>
            <a:r>
              <a:rPr lang="en-GB" sz="2000" dirty="0">
                <a:latin typeface="Arial" panose="020B0604020202020204" pitchFamily="34" charset="0"/>
                <a:ea typeface="Times New Roman" panose="02020603050405020304" pitchFamily="18" charset="0"/>
              </a:rPr>
              <a:t>Check</a:t>
            </a:r>
            <a:r>
              <a:rPr lang="en-GB" sz="2000" b="1" dirty="0">
                <a:latin typeface="Arial" panose="020B0604020202020204" pitchFamily="34" charset="0"/>
                <a:ea typeface="Times New Roman" panose="02020603050405020304" pitchFamily="18" charset="0"/>
              </a:rPr>
              <a:t> C</a:t>
            </a:r>
            <a:r>
              <a:rPr lang="en-GB" sz="2000" b="1" dirty="0">
                <a:effectLst/>
                <a:latin typeface="Arial" panose="020B0604020202020204" pitchFamily="34" charset="0"/>
                <a:ea typeface="Times New Roman" panose="02020603050405020304" pitchFamily="18" charset="0"/>
              </a:rPr>
              <a:t>lass </a:t>
            </a:r>
            <a:r>
              <a:rPr lang="en-GB" sz="2000" b="1" dirty="0">
                <a:latin typeface="Arial" panose="020B0604020202020204" pitchFamily="34" charset="0"/>
                <a:ea typeface="Times New Roman" panose="02020603050405020304" pitchFamily="18" charset="0"/>
              </a:rPr>
              <a:t>D</a:t>
            </a:r>
            <a:r>
              <a:rPr lang="en-GB" sz="2000" b="1" dirty="0">
                <a:effectLst/>
                <a:latin typeface="Arial" panose="020B0604020202020204" pitchFamily="34" charset="0"/>
                <a:ea typeface="Times New Roman" panose="02020603050405020304" pitchFamily="18" charset="0"/>
              </a:rPr>
              <a:t>istribution </a:t>
            </a:r>
          </a:p>
          <a:p>
            <a:pPr marL="571500" indent="-342900" algn="just" fontAlgn="base">
              <a:spcBef>
                <a:spcPts val="500"/>
              </a:spcBef>
              <a:spcAft>
                <a:spcPts val="500"/>
              </a:spcAft>
              <a:buFont typeface="+mj-lt"/>
              <a:buAutoNum type="arabicPeriod"/>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indent="0" algn="just" fontAlgn="base">
              <a:spcBef>
                <a:spcPts val="500"/>
              </a:spcBef>
              <a:spcAft>
                <a:spcPts val="500"/>
              </a:spcAft>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12FED4-A66C-E5F6-C086-3553271BE8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95911"/>
            <a:ext cx="8573086" cy="4426626"/>
          </a:xfrm>
          <a:prstGeom prst="rect">
            <a:avLst/>
          </a:prstGeom>
          <a:noFill/>
          <a:ln>
            <a:noFill/>
          </a:ln>
        </p:spPr>
      </p:pic>
    </p:spTree>
    <p:extLst>
      <p:ext uri="{BB962C8B-B14F-4D97-AF65-F5344CB8AC3E}">
        <p14:creationId xmlns:p14="http://schemas.microsoft.com/office/powerpoint/2010/main" val="197627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2B05BE-4DAB-A7B6-0A7E-D33D2BB557C5}"/>
              </a:ext>
            </a:extLst>
          </p:cNvPr>
          <p:cNvSpPr>
            <a:spLocks noGrp="1"/>
          </p:cNvSpPr>
          <p:nvPr>
            <p:ph idx="1"/>
          </p:nvPr>
        </p:nvSpPr>
        <p:spPr>
          <a:xfrm>
            <a:off x="838200" y="548640"/>
            <a:ext cx="10515600" cy="5628323"/>
          </a:xfrm>
        </p:spPr>
        <p:txBody>
          <a:bodyPr>
            <a:normAutofit/>
          </a:bodyPr>
          <a:lstStyle/>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2.  </a:t>
            </a:r>
            <a:r>
              <a:rPr lang="en-GB" sz="2000" dirty="0">
                <a:latin typeface="Arial" panose="020B0604020202020204" pitchFamily="34" charset="0"/>
                <a:ea typeface="Times New Roman" panose="02020603050405020304" pitchFamily="18" charset="0"/>
              </a:rPr>
              <a:t>Check for </a:t>
            </a:r>
            <a:r>
              <a:rPr lang="en-GB" sz="2000" b="1" dirty="0">
                <a:latin typeface="Arial" panose="020B0604020202020204" pitchFamily="34" charset="0"/>
                <a:ea typeface="Times New Roman" panose="02020603050405020304" pitchFamily="18" charset="0"/>
              </a:rPr>
              <a:t>M</a:t>
            </a:r>
            <a:r>
              <a:rPr lang="en-GB" sz="2000" b="1" dirty="0">
                <a:effectLst/>
                <a:latin typeface="Arial" panose="020B0604020202020204" pitchFamily="34" charset="0"/>
                <a:ea typeface="Times New Roman" panose="02020603050405020304" pitchFamily="18" charset="0"/>
              </a:rPr>
              <a:t>issing </a:t>
            </a:r>
            <a:r>
              <a:rPr lang="en-GB" sz="2000" b="1" dirty="0">
                <a:latin typeface="Arial" panose="020B0604020202020204" pitchFamily="34" charset="0"/>
                <a:ea typeface="Times New Roman" panose="02020603050405020304" pitchFamily="18" charset="0"/>
              </a:rPr>
              <a:t>V</a:t>
            </a:r>
            <a:r>
              <a:rPr lang="en-GB" sz="2000" b="1" dirty="0">
                <a:effectLst/>
                <a:latin typeface="Arial" panose="020B0604020202020204" pitchFamily="34" charset="0"/>
                <a:ea typeface="Times New Roman" panose="02020603050405020304" pitchFamily="18" charset="0"/>
              </a:rPr>
              <a:t>alues</a:t>
            </a:r>
            <a:endParaRPr lang="en-GB" sz="2000" dirty="0">
              <a:effectLst/>
              <a:latin typeface="Arial" panose="020B0604020202020204" pitchFamily="34" charset="0"/>
              <a:ea typeface="Times New Roman" panose="02020603050405020304" pitchFamily="18" charset="0"/>
            </a:endParaRPr>
          </a:p>
          <a:p>
            <a:pPr indent="0" algn="just" fontAlgn="base">
              <a:spcBef>
                <a:spcPts val="500"/>
              </a:spcBef>
              <a:spcAft>
                <a:spcPts val="500"/>
              </a:spcAft>
              <a:buNone/>
            </a:pPr>
            <a:endParaRPr lang="en-GB" sz="1800" dirty="0">
              <a:effectLst/>
              <a:latin typeface="Arial" panose="020B0604020202020204" pitchFamily="34" charset="0"/>
              <a:ea typeface="Times New Roman" panose="02020603050405020304" pitchFamily="18" charset="0"/>
            </a:endParaRPr>
          </a:p>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3. Stratified train-test split (80%-20%)</a:t>
            </a:r>
            <a:r>
              <a:rPr lang="en-GB" sz="2000" dirty="0">
                <a:latin typeface="Arial" panose="020B0604020202020204" pitchFamily="34" charset="0"/>
                <a:ea typeface="Times New Roman" panose="02020603050405020304" pitchFamily="18" charset="0"/>
              </a:rPr>
              <a:t> to maintain expression class distribution</a:t>
            </a: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endParaRPr>
          </a:p>
          <a:p>
            <a:pPr indent="0" algn="just" fontAlgn="base">
              <a:spcBef>
                <a:spcPts val="500"/>
              </a:spcBef>
              <a:spcAft>
                <a:spcPts val="500"/>
              </a:spcAft>
              <a:buNone/>
            </a:pPr>
            <a:r>
              <a:rPr lang="en-GB" sz="2000" dirty="0">
                <a:latin typeface="Arial" panose="020B0604020202020204" pitchFamily="34" charset="0"/>
                <a:ea typeface="Times New Roman" panose="02020603050405020304" pitchFamily="18" charset="0"/>
              </a:rPr>
              <a:t>4. Create </a:t>
            </a:r>
            <a:r>
              <a:rPr lang="en-GB" sz="2000" b="1" dirty="0">
                <a:latin typeface="Arial" panose="020B0604020202020204" pitchFamily="34" charset="0"/>
                <a:ea typeface="Times New Roman" panose="02020603050405020304" pitchFamily="18" charset="0"/>
              </a:rPr>
              <a:t>pairwise scatter plots </a:t>
            </a:r>
            <a:r>
              <a:rPr lang="en-GB" sz="2000" dirty="0">
                <a:latin typeface="Arial" panose="020B0604020202020204" pitchFamily="34" charset="0"/>
                <a:ea typeface="Times New Roman" panose="02020603050405020304" pitchFamily="18" charset="0"/>
              </a:rPr>
              <a:t>for feature groups</a:t>
            </a: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endParaRP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3EF7FED-C226-2588-567F-46FA384095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49645"/>
            <a:ext cx="7285355" cy="3759715"/>
          </a:xfrm>
          <a:prstGeom prst="rect">
            <a:avLst/>
          </a:prstGeom>
          <a:noFill/>
          <a:ln>
            <a:noFill/>
          </a:ln>
        </p:spPr>
      </p:pic>
    </p:spTree>
    <p:extLst>
      <p:ext uri="{BB962C8B-B14F-4D97-AF65-F5344CB8AC3E}">
        <p14:creationId xmlns:p14="http://schemas.microsoft.com/office/powerpoint/2010/main" val="20577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9B30E-276B-7929-F565-609A72190ECC}"/>
              </a:ext>
            </a:extLst>
          </p:cNvPr>
          <p:cNvSpPr>
            <a:spLocks noGrp="1"/>
          </p:cNvSpPr>
          <p:nvPr>
            <p:ph idx="1"/>
          </p:nvPr>
        </p:nvSpPr>
        <p:spPr>
          <a:xfrm>
            <a:off x="838200" y="647113"/>
            <a:ext cx="10515600" cy="5529849"/>
          </a:xfrm>
        </p:spPr>
        <p:txBody>
          <a:bodyPr>
            <a:normAutofit/>
          </a:bodyPr>
          <a:lstStyle/>
          <a:p>
            <a:pPr marL="0" indent="0">
              <a:buNone/>
            </a:pPr>
            <a:r>
              <a:rPr lang="en-GB" sz="2000" b="1" dirty="0">
                <a:latin typeface="Arial" panose="020B0604020202020204" pitchFamily="34" charset="0"/>
                <a:cs typeface="Arial" panose="020B0604020202020204" pitchFamily="34" charset="0"/>
              </a:rPr>
              <a:t>4. </a:t>
            </a:r>
            <a:r>
              <a:rPr lang="en-GB" sz="2000" dirty="0">
                <a:effectLst/>
                <a:latin typeface="Arial" panose="020B0604020202020204" pitchFamily="34" charset="0"/>
                <a:ea typeface="Times New Roman" panose="02020603050405020304" pitchFamily="18" charset="0"/>
                <a:cs typeface="Arial" panose="020B0604020202020204" pitchFamily="34" charset="0"/>
              </a:rPr>
              <a:t>Plot </a:t>
            </a:r>
            <a:r>
              <a:rPr lang="en-GB" sz="2000" b="1" dirty="0">
                <a:effectLst/>
                <a:latin typeface="Arial" panose="020B0604020202020204" pitchFamily="34" charset="0"/>
                <a:ea typeface="Times New Roman" panose="02020603050405020304" pitchFamily="18" charset="0"/>
                <a:cs typeface="Arial" panose="020B0604020202020204" pitchFamily="34" charset="0"/>
              </a:rPr>
              <a:t>boxplots</a:t>
            </a:r>
            <a:r>
              <a:rPr lang="en-GB" sz="2000" dirty="0">
                <a:effectLst/>
                <a:latin typeface="Arial" panose="020B0604020202020204" pitchFamily="34" charset="0"/>
                <a:ea typeface="Times New Roman" panose="02020603050405020304" pitchFamily="18" charset="0"/>
                <a:cs typeface="Arial" panose="020B0604020202020204" pitchFamily="34" charset="0"/>
              </a:rPr>
              <a:t> of each feature grouped by </a:t>
            </a:r>
            <a:r>
              <a:rPr lang="en-GB" sz="2000" b="1" dirty="0">
                <a:effectLst/>
                <a:latin typeface="Arial" panose="020B0604020202020204" pitchFamily="34" charset="0"/>
                <a:ea typeface="Times New Roman" panose="02020603050405020304" pitchFamily="18" charset="0"/>
                <a:cs typeface="Arial" panose="020B0604020202020204" pitchFamily="34" charset="0"/>
              </a:rPr>
              <a:t>Expression</a:t>
            </a:r>
            <a:endParaRPr lang="en-GB" sz="20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5891E8D-E7BB-6D1A-17A4-F0DAE391EC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728" y="1122196"/>
            <a:ext cx="9860569" cy="5088691"/>
          </a:xfrm>
          <a:prstGeom prst="rect">
            <a:avLst/>
          </a:prstGeom>
          <a:noFill/>
          <a:ln>
            <a:noFill/>
          </a:ln>
        </p:spPr>
      </p:pic>
    </p:spTree>
    <p:extLst>
      <p:ext uri="{BB962C8B-B14F-4D97-AF65-F5344CB8AC3E}">
        <p14:creationId xmlns:p14="http://schemas.microsoft.com/office/powerpoint/2010/main" val="135116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C2E7-45C9-880D-8718-549C70F5B6D4}"/>
              </a:ext>
            </a:extLst>
          </p:cNvPr>
          <p:cNvSpPr>
            <a:spLocks noGrp="1"/>
          </p:cNvSpPr>
          <p:nvPr>
            <p:ph type="title"/>
          </p:nvPr>
        </p:nvSpPr>
        <p:spPr>
          <a:xfrm>
            <a:off x="838200" y="365126"/>
            <a:ext cx="10515600" cy="788425"/>
          </a:xfrm>
        </p:spPr>
        <p:txBody>
          <a:bodyPr>
            <a:normAutofit/>
          </a:bodyPr>
          <a:lstStyle/>
          <a:p>
            <a:pPr marL="457200" indent="-457200">
              <a:buFont typeface="Arial" panose="020B0604020202020204" pitchFamily="34" charset="0"/>
              <a:buChar char="•"/>
            </a:pPr>
            <a:r>
              <a:rPr lang="en-GB"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Dataset Preprocessing</a:t>
            </a:r>
            <a:endParaRPr lang="en-GB" sz="2800" dirty="0"/>
          </a:p>
        </p:txBody>
      </p:sp>
      <p:sp>
        <p:nvSpPr>
          <p:cNvPr id="3" name="Content Placeholder 2">
            <a:extLst>
              <a:ext uri="{FF2B5EF4-FFF2-40B4-BE49-F238E27FC236}">
                <a16:creationId xmlns:a16="http://schemas.microsoft.com/office/drawing/2014/main" id="{68AE3B5F-679F-A905-D3FB-D060C02B2872}"/>
              </a:ext>
            </a:extLst>
          </p:cNvPr>
          <p:cNvSpPr>
            <a:spLocks noGrp="1"/>
          </p:cNvSpPr>
          <p:nvPr>
            <p:ph idx="1"/>
          </p:nvPr>
        </p:nvSpPr>
        <p:spPr>
          <a:xfrm>
            <a:off x="838200" y="1266094"/>
            <a:ext cx="10515600" cy="5226780"/>
          </a:xfrm>
        </p:spPr>
        <p:txBody>
          <a:bodyPr>
            <a:normAutofit/>
          </a:bodyPr>
          <a:lstStyle/>
          <a:p>
            <a:pPr marL="0" indent="0">
              <a:buNone/>
            </a:pPr>
            <a:r>
              <a:rPr lang="en-GB" sz="2000" b="1" dirty="0">
                <a:effectLst/>
                <a:latin typeface="Arial" panose="020B0604020202020204" pitchFamily="34" charset="0"/>
                <a:ea typeface="Times New Roman" panose="02020603050405020304" pitchFamily="18" charset="0"/>
              </a:rPr>
              <a:t>1. </a:t>
            </a:r>
            <a:r>
              <a:rPr lang="en-GB" sz="2000" dirty="0">
                <a:latin typeface="Arial" panose="020B0604020202020204" pitchFamily="34" charset="0"/>
                <a:ea typeface="Times New Roman" panose="02020603050405020304" pitchFamily="18" charset="0"/>
              </a:rPr>
              <a:t>Perform </a:t>
            </a:r>
            <a:r>
              <a:rPr lang="en-GB" sz="2000" b="1" dirty="0">
                <a:latin typeface="Arial" panose="020B0604020202020204" pitchFamily="34" charset="0"/>
                <a:ea typeface="Times New Roman" panose="02020603050405020304" pitchFamily="18" charset="0"/>
              </a:rPr>
              <a:t>ANOVA</a:t>
            </a:r>
            <a:r>
              <a:rPr lang="en-GB" sz="2000" dirty="0">
                <a:latin typeface="Arial" panose="020B0604020202020204" pitchFamily="34" charset="0"/>
                <a:ea typeface="Times New Roman" panose="02020603050405020304" pitchFamily="18" charset="0"/>
              </a:rPr>
              <a:t> to determine which features significantly vary across different expressions</a:t>
            </a:r>
            <a:r>
              <a:rPr lang="en-GB" sz="2000" b="1" dirty="0">
                <a:latin typeface="Arial" panose="020B0604020202020204" pitchFamily="34" charset="0"/>
                <a:ea typeface="Times New Roman" panose="02020603050405020304" pitchFamily="18" charset="0"/>
              </a:rPr>
              <a:t> </a:t>
            </a:r>
            <a:r>
              <a:rPr lang="en-GB" sz="2000" dirty="0">
                <a:latin typeface="Arial" panose="020B0604020202020204" pitchFamily="34" charset="0"/>
                <a:ea typeface="Times New Roman" panose="02020603050405020304" pitchFamily="18" charset="0"/>
              </a:rPr>
              <a:t>and select features with a </a:t>
            </a:r>
            <a:r>
              <a:rPr lang="en-GB" sz="2000" b="1" dirty="0">
                <a:latin typeface="Arial" panose="020B0604020202020204" pitchFamily="34" charset="0"/>
                <a:ea typeface="Times New Roman" panose="02020603050405020304" pitchFamily="18" charset="0"/>
              </a:rPr>
              <a:t>p-value &lt; 0.05</a:t>
            </a:r>
            <a:r>
              <a:rPr lang="en-GB" sz="2000" dirty="0">
                <a:latin typeface="Arial" panose="020B0604020202020204" pitchFamily="34" charset="0"/>
                <a:ea typeface="Times New Roman" panose="02020603050405020304" pitchFamily="18" charset="0"/>
              </a:rPr>
              <a:t> </a:t>
            </a:r>
          </a:p>
          <a:p>
            <a:pPr marL="0" indent="0">
              <a:buNone/>
            </a:pPr>
            <a:endParaRPr lang="en-GB" sz="1800" b="1" dirty="0">
              <a:latin typeface="Arial" panose="020B0604020202020204" pitchFamily="34" charset="0"/>
              <a:ea typeface="Times New Roman" panose="02020603050405020304" pitchFamily="18" charset="0"/>
            </a:endParaRPr>
          </a:p>
          <a:p>
            <a:pPr marL="0" indent="0">
              <a:buNone/>
            </a:pPr>
            <a:r>
              <a:rPr lang="en-GB" sz="2000" b="1" dirty="0">
                <a:effectLst/>
                <a:latin typeface="Arial" panose="020B0604020202020204" pitchFamily="34" charset="0"/>
                <a:ea typeface="Times New Roman" panose="02020603050405020304" pitchFamily="18" charset="0"/>
              </a:rPr>
              <a:t>2. </a:t>
            </a:r>
            <a:r>
              <a:rPr lang="en-GB" sz="2000" dirty="0">
                <a:latin typeface="Arial" panose="020B0604020202020204" pitchFamily="34" charset="0"/>
                <a:ea typeface="Times New Roman" panose="02020603050405020304" pitchFamily="18" charset="0"/>
              </a:rPr>
              <a:t>Compute the </a:t>
            </a:r>
            <a:r>
              <a:rPr lang="en-GB" sz="2000" b="1" dirty="0">
                <a:latin typeface="Arial" panose="020B0604020202020204" pitchFamily="34" charset="0"/>
                <a:ea typeface="Times New Roman" panose="02020603050405020304" pitchFamily="18" charset="0"/>
              </a:rPr>
              <a:t>correlation matrix</a:t>
            </a:r>
            <a:r>
              <a:rPr lang="en-GB" sz="2000" dirty="0">
                <a:latin typeface="Arial" panose="020B0604020202020204" pitchFamily="34" charset="0"/>
                <a:ea typeface="Times New Roman" panose="02020603050405020304" pitchFamily="18" charset="0"/>
              </a:rPr>
              <a:t> to identify highly correlated features and select to remove features with </a:t>
            </a:r>
            <a:r>
              <a:rPr lang="en-GB" sz="2000" b="1" dirty="0">
                <a:latin typeface="Arial" panose="020B0604020202020204" pitchFamily="34" charset="0"/>
                <a:ea typeface="Times New Roman" panose="02020603050405020304" pitchFamily="18" charset="0"/>
              </a:rPr>
              <a:t>correlation &gt; 0.8</a:t>
            </a:r>
          </a:p>
          <a:p>
            <a:pPr marL="342900" indent="-342900">
              <a:buAutoNum type="arabicPeriod"/>
            </a:pPr>
            <a:endParaRPr lang="en-GB" sz="1800" dirty="0">
              <a:latin typeface="Arial" panose="020B0604020202020204" pitchFamily="34" charset="0"/>
            </a:endParaRPr>
          </a:p>
          <a:p>
            <a:pPr marL="0" indent="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Combine the results from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ANOVA and Correlation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to retain only meaningful features.</a:t>
            </a:r>
          </a:p>
          <a:p>
            <a:pPr marL="0" indent="0">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800" dirty="0">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1800" dirty="0">
              <a:effectLst/>
              <a:latin typeface="Arial" panose="020B0604020202020204" pitchFamily="34" charset="0"/>
              <a:ea typeface="Times New Roman" panose="02020603050405020304" pitchFamily="18" charset="0"/>
            </a:endParaRPr>
          </a:p>
          <a:p>
            <a:pPr marL="0" indent="0">
              <a:buNone/>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4</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Apply</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(PCA)</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to reduce dimensionality while retaining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 variance</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pic>
        <p:nvPicPr>
          <p:cNvPr id="4" name="Picture 3">
            <a:extLst>
              <a:ext uri="{FF2B5EF4-FFF2-40B4-BE49-F238E27FC236}">
                <a16:creationId xmlns:a16="http://schemas.microsoft.com/office/drawing/2014/main" id="{9FCA7007-BF9A-BC4F-CA1A-A99F70C6F9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3634" y="3879484"/>
            <a:ext cx="10244732" cy="1016982"/>
          </a:xfrm>
          <a:prstGeom prst="rect">
            <a:avLst/>
          </a:prstGeom>
          <a:noFill/>
          <a:ln>
            <a:noFill/>
          </a:ln>
        </p:spPr>
      </p:pic>
    </p:spTree>
    <p:extLst>
      <p:ext uri="{BB962C8B-B14F-4D97-AF65-F5344CB8AC3E}">
        <p14:creationId xmlns:p14="http://schemas.microsoft.com/office/powerpoint/2010/main" val="221579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8493-DCFD-2795-DB2F-56394433276E}"/>
              </a:ext>
            </a:extLst>
          </p:cNvPr>
          <p:cNvSpPr>
            <a:spLocks noGrp="1"/>
          </p:cNvSpPr>
          <p:nvPr>
            <p:ph type="title"/>
          </p:nvPr>
        </p:nvSpPr>
        <p:spPr>
          <a:xfrm>
            <a:off x="838200" y="365126"/>
            <a:ext cx="10515600" cy="760289"/>
          </a:xfrm>
        </p:spPr>
        <p:txBody>
          <a:bodyPr>
            <a:normAutofit/>
          </a:bodyPr>
          <a:lstStyle/>
          <a:p>
            <a:pPr marL="571500" indent="-571500">
              <a:buFont typeface="Arial" panose="020B0604020202020204" pitchFamily="34" charset="0"/>
              <a:buChar char="•"/>
            </a:pP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a:t>
            </a:r>
            <a:r>
              <a:rPr lang="en-US"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Training &amp;</a:t>
            </a: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Evaluation</a:t>
            </a:r>
            <a:endParaRPr lang="en-GB" sz="2800" u="sng" dirty="0"/>
          </a:p>
        </p:txBody>
      </p:sp>
      <p:sp>
        <p:nvSpPr>
          <p:cNvPr id="3" name="Content Placeholder 2">
            <a:extLst>
              <a:ext uri="{FF2B5EF4-FFF2-40B4-BE49-F238E27FC236}">
                <a16:creationId xmlns:a16="http://schemas.microsoft.com/office/drawing/2014/main" id="{BC076859-6BCD-9278-2C86-7502440B9E63}"/>
              </a:ext>
            </a:extLst>
          </p:cNvPr>
          <p:cNvSpPr>
            <a:spLocks noGrp="1"/>
          </p:cNvSpPr>
          <p:nvPr>
            <p:ph idx="1"/>
          </p:nvPr>
        </p:nvSpPr>
        <p:spPr>
          <a:xfrm>
            <a:off x="838200" y="1125414"/>
            <a:ext cx="10515600" cy="5078437"/>
          </a:xfrm>
        </p:spPr>
        <p:txBody>
          <a:bodyPr/>
          <a:lstStyle/>
          <a:p>
            <a:pPr marL="0" indent="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Evaluate three models: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Naïve Bayes, Decision Tree, and K-Nearest Neighbours (KNN)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457200" indent="-457200">
              <a:buAutoNum type="arabicPeriod"/>
            </a:pPr>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spcBef>
                <a:spcPts val="600"/>
              </a:spcBef>
              <a:buSzPts val="1000"/>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Naive Bayes (NB):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Laplace smoothing (fL)</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enable/disable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kernel-based density estimation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adjust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smoothing bandwidth</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tabLst>
                <a:tab pos="457200" algn="l"/>
              </a:tabLst>
            </a:pPr>
            <a:r>
              <a:rPr lang="en-GB" sz="2000" b="1"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Decision Tree (DT): </a:t>
            </a:r>
            <a:r>
              <a:rPr lang="en-GB" sz="2000" kern="0" dirty="0">
                <a:effectLst/>
                <a:latin typeface="Arial" panose="020B0604020202020204" pitchFamily="34" charset="0"/>
                <a:ea typeface="Times New Roman" panose="02020603050405020304" pitchFamily="18" charset="0"/>
              </a:rPr>
              <a:t>Select </a:t>
            </a:r>
            <a:r>
              <a:rPr lang="en-GB" sz="2000" b="1" kern="0" dirty="0">
                <a:effectLst/>
                <a:latin typeface="Arial" panose="020B0604020202020204" pitchFamily="34" charset="0"/>
                <a:ea typeface="Times New Roman" panose="02020603050405020304" pitchFamily="18" charset="0"/>
              </a:rPr>
              <a:t>split decision metric</a:t>
            </a:r>
            <a:r>
              <a:rPr lang="en-GB" sz="2000" kern="0" dirty="0">
                <a:effectLst/>
                <a:latin typeface="Arial" panose="020B0604020202020204" pitchFamily="34" charset="0"/>
                <a:ea typeface="Times New Roman" panose="02020603050405020304" pitchFamily="18" charset="0"/>
              </a:rPr>
              <a:t>, and optimize </a:t>
            </a:r>
            <a:r>
              <a:rPr lang="en-GB" sz="2000" b="1" kern="0" dirty="0">
                <a:effectLst/>
                <a:latin typeface="Arial" panose="020B0604020202020204" pitchFamily="34" charset="0"/>
                <a:ea typeface="Times New Roman" panose="02020603050405020304" pitchFamily="18" charset="0"/>
              </a:rPr>
              <a:t>tree depth</a:t>
            </a:r>
            <a:r>
              <a:rPr lang="en-GB" sz="2000" kern="0" dirty="0">
                <a:effectLst/>
                <a:latin typeface="Arial" panose="020B0604020202020204" pitchFamily="34" charset="0"/>
                <a:ea typeface="Times New Roman" panose="02020603050405020304" pitchFamily="18" charset="0"/>
              </a:rPr>
              <a:t>, </a:t>
            </a:r>
            <a:r>
              <a:rPr lang="en-GB" sz="2000" b="1" kern="0" dirty="0">
                <a:effectLst/>
                <a:latin typeface="Arial" panose="020B0604020202020204" pitchFamily="34" charset="0"/>
                <a:ea typeface="Times New Roman" panose="02020603050405020304" pitchFamily="18" charset="0"/>
              </a:rPr>
              <a:t>minimum split size</a:t>
            </a:r>
            <a:r>
              <a:rPr lang="en-GB" sz="2000" kern="0" dirty="0">
                <a:effectLst/>
                <a:latin typeface="Arial" panose="020B0604020202020204" pitchFamily="34" charset="0"/>
                <a:ea typeface="Times New Roman" panose="02020603050405020304" pitchFamily="18" charset="0"/>
              </a:rPr>
              <a:t>, and </a:t>
            </a:r>
            <a:r>
              <a:rPr lang="en-GB" sz="2000" b="1" kern="0" dirty="0">
                <a:effectLst/>
                <a:latin typeface="Arial" panose="020B0604020202020204" pitchFamily="34" charset="0"/>
                <a:ea typeface="Times New Roman" panose="02020603050405020304" pitchFamily="18" charset="0"/>
              </a:rPr>
              <a:t>bucket size</a:t>
            </a:r>
            <a:r>
              <a:rPr lang="en-GB" sz="2000" kern="0" dirty="0">
                <a:effectLst/>
                <a:latin typeface="Arial" panose="020B0604020202020204" pitchFamily="34" charset="0"/>
                <a:ea typeface="Times New Roman" panose="02020603050405020304" pitchFamily="18"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K-Nearest Neighbours (KNN):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k-value (kmax)</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distance metric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Manhattan vs. Euclidean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kernel function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for optimal performance.</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GB" sz="2000" b="1" dirty="0">
                <a:effectLst/>
                <a:latin typeface="Arial" panose="020B0604020202020204" pitchFamily="34" charset="0"/>
                <a:ea typeface="Times New Roman" panose="02020603050405020304" pitchFamily="18" charset="0"/>
              </a:rPr>
              <a:t>5.  Compare model performance with and </a:t>
            </a:r>
            <a:r>
              <a:rPr lang="en-GB" sz="2000" b="1" dirty="0">
                <a:latin typeface="Arial" panose="020B0604020202020204" pitchFamily="34" charset="0"/>
                <a:ea typeface="Times New Roman" panose="02020603050405020304" pitchFamily="18" charset="0"/>
              </a:rPr>
              <a:t>without</a:t>
            </a:r>
            <a:r>
              <a:rPr lang="en-GB" sz="2000" b="1" dirty="0">
                <a:effectLst/>
                <a:latin typeface="Arial" panose="020B0604020202020204" pitchFamily="34" charset="0"/>
                <a:ea typeface="Times New Roman" panose="02020603050405020304" pitchFamily="18" charset="0"/>
              </a:rPr>
              <a:t> PCA</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2A37-DB31-E3C3-C399-C9BB2C9D9339}"/>
              </a:ext>
            </a:extLst>
          </p:cNvPr>
          <p:cNvSpPr>
            <a:spLocks noGrp="1"/>
          </p:cNvSpPr>
          <p:nvPr>
            <p:ph idx="1"/>
          </p:nvPr>
        </p:nvSpPr>
        <p:spPr>
          <a:xfrm>
            <a:off x="363853" y="295422"/>
            <a:ext cx="11679041" cy="6562578"/>
          </a:xfrm>
        </p:spPr>
        <p:txBody>
          <a:bodyPr>
            <a:normAutofit/>
          </a:bodyPr>
          <a:lstStyle/>
          <a:p>
            <a:pPr algn="just" fontAlgn="base">
              <a:spcBef>
                <a:spcPts val="600"/>
              </a:spcBef>
              <a:tabLst>
                <a:tab pos="457200" algn="l"/>
              </a:tabLst>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appears to degrade model performance.</a:t>
            </a: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Naïve Bayes</a:t>
            </a:r>
            <a:r>
              <a:rPr lang="en-GB" sz="1800" kern="0" dirty="0">
                <a:effectLst/>
                <a:latin typeface="Arial" panose="020B0604020202020204" pitchFamily="34" charset="0"/>
                <a:ea typeface="Times New Roman" panose="02020603050405020304" pitchFamily="18" charset="0"/>
              </a:rPr>
              <a:t> experiences the most significant decline in accuracy,</a:t>
            </a:r>
            <a:r>
              <a:rPr lang="en-GB" sz="1800" b="1" kern="0" dirty="0">
                <a:effectLst/>
                <a:latin typeface="Arial" panose="020B0604020202020204" pitchFamily="34" charset="0"/>
                <a:ea typeface="Times New Roman" panose="02020603050405020304" pitchFamily="18" charset="0"/>
              </a:rPr>
              <a:t> dropping by 21.5%. </a:t>
            </a:r>
            <a:r>
              <a:rPr lang="en-GB" sz="1800" kern="0" dirty="0">
                <a:effectLst/>
                <a:latin typeface="Arial" panose="020B0604020202020204" pitchFamily="34" charset="0"/>
                <a:ea typeface="Times New Roman" panose="02020603050405020304" pitchFamily="18" charset="0"/>
              </a:rPr>
              <a:t>This suggests that the original features contained crucial information that was lost during dimensionality reduction</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spcBef>
                <a:spcPts val="500"/>
              </a:spcBef>
              <a:spcAft>
                <a:spcPts val="500"/>
              </a:spcAft>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Decision Tree </a:t>
            </a:r>
            <a:r>
              <a:rPr lang="en-GB" sz="1800" kern="0" dirty="0">
                <a:effectLst/>
                <a:latin typeface="Arial" panose="020B0604020202020204" pitchFamily="34" charset="0"/>
                <a:ea typeface="Times New Roman" panose="02020603050405020304" pitchFamily="18" charset="0"/>
              </a:rPr>
              <a:t>profits from PCA</a:t>
            </a:r>
            <a:r>
              <a:rPr lang="en-GB" sz="1800" b="1" kern="0" dirty="0">
                <a:effectLst/>
                <a:latin typeface="Arial" panose="020B0604020202020204" pitchFamily="34" charset="0"/>
                <a:ea typeface="Times New Roman" panose="02020603050405020304" pitchFamily="18" charset="0"/>
              </a:rPr>
              <a:t>, </a:t>
            </a:r>
            <a:r>
              <a:rPr lang="en-GB" sz="1800" kern="0" dirty="0">
                <a:effectLst/>
                <a:latin typeface="Arial" panose="020B0604020202020204" pitchFamily="34" charset="0"/>
                <a:ea typeface="Times New Roman" panose="02020603050405020304" pitchFamily="18" charset="0"/>
              </a:rPr>
              <a:t>with</a:t>
            </a:r>
            <a:r>
              <a:rPr lang="en-GB" sz="1800" b="1" kern="0" dirty="0">
                <a:effectLst/>
                <a:latin typeface="Arial" panose="020B0604020202020204" pitchFamily="34" charset="0"/>
                <a:ea typeface="Times New Roman" panose="02020603050405020304" pitchFamily="18" charset="0"/>
              </a:rPr>
              <a:t> a 11.9% increase </a:t>
            </a:r>
            <a:r>
              <a:rPr lang="en-GB" sz="1800" kern="0" dirty="0">
                <a:effectLst/>
                <a:latin typeface="Arial" panose="020B0604020202020204" pitchFamily="34" charset="0"/>
                <a:ea typeface="Times New Roman" panose="02020603050405020304" pitchFamily="18" charset="0"/>
              </a:rPr>
              <a:t>in accuracy. This indicates that the raw features provided worst decision splits than the transformed principal components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spcBef>
                <a:spcPts val="500"/>
              </a:spcBef>
              <a:spcAft>
                <a:spcPts val="500"/>
              </a:spcAft>
              <a:buNone/>
            </a:pPr>
            <a:r>
              <a:rPr lang="en-GB" sz="1800" dirty="0">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KNN </a:t>
            </a:r>
            <a:r>
              <a:rPr lang="en-GB" sz="1800" kern="0" dirty="0">
                <a:effectLst/>
                <a:latin typeface="Arial" panose="020B0604020202020204" pitchFamily="34" charset="0"/>
                <a:ea typeface="Times New Roman" panose="02020603050405020304" pitchFamily="18" charset="0"/>
              </a:rPr>
              <a:t>remains the most resilient model</a:t>
            </a:r>
            <a:r>
              <a:rPr lang="en-GB" sz="1800" b="1" kern="0" dirty="0">
                <a:effectLst/>
                <a:latin typeface="Arial" panose="020B0604020202020204" pitchFamily="34" charset="0"/>
                <a:ea typeface="Times New Roman" panose="02020603050405020304" pitchFamily="18" charset="0"/>
              </a:rPr>
              <a:t>, </a:t>
            </a:r>
            <a:r>
              <a:rPr lang="en-GB" sz="1800" kern="0" dirty="0">
                <a:effectLst/>
                <a:latin typeface="Arial" panose="020B0604020202020204" pitchFamily="34" charset="0"/>
                <a:ea typeface="Times New Roman" panose="02020603050405020304" pitchFamily="18" charset="0"/>
              </a:rPr>
              <a:t>exhibiting</a:t>
            </a:r>
            <a:r>
              <a:rPr lang="en-GB" sz="1800" b="1" kern="0" dirty="0">
                <a:effectLst/>
                <a:latin typeface="Arial" panose="020B0604020202020204" pitchFamily="34" charset="0"/>
                <a:ea typeface="Times New Roman" panose="02020603050405020304" pitchFamily="18" charset="0"/>
              </a:rPr>
              <a:t> a 19.1% drop </a:t>
            </a:r>
            <a:r>
              <a:rPr lang="en-GB" sz="1800" kern="0" dirty="0">
                <a:effectLst/>
                <a:latin typeface="Arial" panose="020B0604020202020204" pitchFamily="34" charset="0"/>
                <a:ea typeface="Times New Roman" panose="02020603050405020304" pitchFamily="18" charset="0"/>
              </a:rPr>
              <a:t>in accuracy.</a:t>
            </a:r>
            <a:r>
              <a:rPr lang="en-GB" sz="1800" b="1" kern="0" dirty="0">
                <a:effectLst/>
                <a:latin typeface="Arial" panose="020B0604020202020204" pitchFamily="34" charset="0"/>
                <a:ea typeface="Times New Roman" panose="02020603050405020304" pitchFamily="18" charset="0"/>
              </a:rPr>
              <a:t> </a:t>
            </a:r>
            <a:r>
              <a:rPr lang="en-GB" sz="1800" kern="0" dirty="0">
                <a:effectLst/>
                <a:latin typeface="Arial" panose="020B0604020202020204" pitchFamily="34" charset="0"/>
                <a:ea typeface="Times New Roman" panose="02020603050405020304" pitchFamily="18" charset="0"/>
              </a:rPr>
              <a:t>This suggests that PCA had an impact on its classification ability and the original feature space was more informative</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DDAB15B2-065C-4D32-BA0C-B4D3872BA188}"/>
              </a:ext>
            </a:extLst>
          </p:cNvPr>
          <p:cNvGraphicFramePr>
            <a:graphicFrameLocks noGrp="1"/>
          </p:cNvGraphicFramePr>
          <p:nvPr>
            <p:extLst>
              <p:ext uri="{D42A27DB-BD31-4B8C-83A1-F6EECF244321}">
                <p14:modId xmlns:p14="http://schemas.microsoft.com/office/powerpoint/2010/main" val="2419036619"/>
              </p:ext>
            </p:extLst>
          </p:nvPr>
        </p:nvGraphicFramePr>
        <p:xfrm>
          <a:off x="363853" y="736110"/>
          <a:ext cx="10318662" cy="466977"/>
        </p:xfrm>
        <a:graphic>
          <a:graphicData uri="http://schemas.openxmlformats.org/drawingml/2006/table">
            <a:tbl>
              <a:tblPr firstRow="1" firstCol="1" bandRow="1">
                <a:tableStyleId>{5C22544A-7EE6-4342-B048-85BDC9FD1C3A}</a:tableStyleId>
              </a:tblPr>
              <a:tblGrid>
                <a:gridCol w="2365279">
                  <a:extLst>
                    <a:ext uri="{9D8B030D-6E8A-4147-A177-3AD203B41FA5}">
                      <a16:colId xmlns:a16="http://schemas.microsoft.com/office/drawing/2014/main" val="4053484107"/>
                    </a:ext>
                  </a:extLst>
                </a:gridCol>
                <a:gridCol w="2926080">
                  <a:extLst>
                    <a:ext uri="{9D8B030D-6E8A-4147-A177-3AD203B41FA5}">
                      <a16:colId xmlns:a16="http://schemas.microsoft.com/office/drawing/2014/main" val="1973350663"/>
                    </a:ext>
                  </a:extLst>
                </a:gridCol>
                <a:gridCol w="2715065">
                  <a:extLst>
                    <a:ext uri="{9D8B030D-6E8A-4147-A177-3AD203B41FA5}">
                      <a16:colId xmlns:a16="http://schemas.microsoft.com/office/drawing/2014/main" val="970758711"/>
                    </a:ext>
                  </a:extLst>
                </a:gridCol>
                <a:gridCol w="2312238">
                  <a:extLst>
                    <a:ext uri="{9D8B030D-6E8A-4147-A177-3AD203B41FA5}">
                      <a16:colId xmlns:a16="http://schemas.microsoft.com/office/drawing/2014/main" val="370991920"/>
                    </a:ext>
                  </a:extLst>
                </a:gridCol>
              </a:tblGrid>
              <a:tr h="466977">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Model</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Without PCA</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With PCA</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Change</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9732898"/>
                  </a:ext>
                </a:extLst>
              </a:tr>
            </a:tbl>
          </a:graphicData>
        </a:graphic>
      </p:graphicFrame>
      <p:graphicFrame>
        <p:nvGraphicFramePr>
          <p:cNvPr id="21" name="Table 20">
            <a:extLst>
              <a:ext uri="{FF2B5EF4-FFF2-40B4-BE49-F238E27FC236}">
                <a16:creationId xmlns:a16="http://schemas.microsoft.com/office/drawing/2014/main" id="{7CAD7545-F0B3-9E0F-C35B-6425606FF095}"/>
              </a:ext>
            </a:extLst>
          </p:cNvPr>
          <p:cNvGraphicFramePr>
            <a:graphicFrameLocks noGrp="1"/>
          </p:cNvGraphicFramePr>
          <p:nvPr>
            <p:extLst>
              <p:ext uri="{D42A27DB-BD31-4B8C-83A1-F6EECF244321}">
                <p14:modId xmlns:p14="http://schemas.microsoft.com/office/powerpoint/2010/main" val="4085119611"/>
              </p:ext>
            </p:extLst>
          </p:nvPr>
        </p:nvGraphicFramePr>
        <p:xfrm>
          <a:off x="363849" y="1203087"/>
          <a:ext cx="10318663" cy="796630"/>
        </p:xfrm>
        <a:graphic>
          <a:graphicData uri="http://schemas.openxmlformats.org/drawingml/2006/table">
            <a:tbl>
              <a:tblPr firstRow="1" firstCol="1" bandRow="1">
                <a:tableStyleId>{5C22544A-7EE6-4342-B048-85BDC9FD1C3A}</a:tableStyleId>
              </a:tblPr>
              <a:tblGrid>
                <a:gridCol w="2362893">
                  <a:extLst>
                    <a:ext uri="{9D8B030D-6E8A-4147-A177-3AD203B41FA5}">
                      <a16:colId xmlns:a16="http://schemas.microsoft.com/office/drawing/2014/main" val="3915101785"/>
                    </a:ext>
                  </a:extLst>
                </a:gridCol>
                <a:gridCol w="2923296">
                  <a:extLst>
                    <a:ext uri="{9D8B030D-6E8A-4147-A177-3AD203B41FA5}">
                      <a16:colId xmlns:a16="http://schemas.microsoft.com/office/drawing/2014/main" val="1897571413"/>
                    </a:ext>
                  </a:extLst>
                </a:gridCol>
                <a:gridCol w="2723949">
                  <a:extLst>
                    <a:ext uri="{9D8B030D-6E8A-4147-A177-3AD203B41FA5}">
                      <a16:colId xmlns:a16="http://schemas.microsoft.com/office/drawing/2014/main" val="1532794403"/>
                    </a:ext>
                  </a:extLst>
                </a:gridCol>
                <a:gridCol w="2308525">
                  <a:extLst>
                    <a:ext uri="{9D8B030D-6E8A-4147-A177-3AD203B41FA5}">
                      <a16:colId xmlns:a16="http://schemas.microsoft.com/office/drawing/2014/main" val="4257686734"/>
                    </a:ext>
                  </a:extLst>
                </a:gridCol>
              </a:tblGrid>
              <a:tr h="796630">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Naïve Bayes</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66.7%</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45.2%</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a:t>
                      </a:r>
                      <a:r>
                        <a:rPr lang="el-GR" sz="1400" dirty="0">
                          <a:solidFill>
                            <a:schemeClr val="tx1"/>
                          </a:solidFill>
                          <a:effectLst/>
                          <a:latin typeface="Arial" panose="020B0604020202020204" pitchFamily="34" charset="0"/>
                          <a:cs typeface="Arial" panose="020B0604020202020204" pitchFamily="34" charset="0"/>
                        </a:rPr>
                        <a:t>-</a:t>
                      </a:r>
                      <a:r>
                        <a:rPr lang="en-US" sz="1400" dirty="0">
                          <a:solidFill>
                            <a:schemeClr val="tx1"/>
                          </a:solidFill>
                          <a:effectLst/>
                          <a:latin typeface="Arial" panose="020B0604020202020204" pitchFamily="34" charset="0"/>
                          <a:cs typeface="Arial" panose="020B0604020202020204" pitchFamily="34" charset="0"/>
                        </a:rPr>
                        <a:t>21.5</a:t>
                      </a:r>
                      <a:r>
                        <a:rPr lang="en-GB"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6334363"/>
                  </a:ext>
                </a:extLst>
              </a:tr>
            </a:tbl>
          </a:graphicData>
        </a:graphic>
      </p:graphicFrame>
      <p:graphicFrame>
        <p:nvGraphicFramePr>
          <p:cNvPr id="22" name="Table 21">
            <a:extLst>
              <a:ext uri="{FF2B5EF4-FFF2-40B4-BE49-F238E27FC236}">
                <a16:creationId xmlns:a16="http://schemas.microsoft.com/office/drawing/2014/main" id="{98725F71-34B3-5EFB-225D-AAD87305051C}"/>
              </a:ext>
            </a:extLst>
          </p:cNvPr>
          <p:cNvGraphicFramePr>
            <a:graphicFrameLocks noGrp="1"/>
          </p:cNvGraphicFramePr>
          <p:nvPr>
            <p:extLst>
              <p:ext uri="{D42A27DB-BD31-4B8C-83A1-F6EECF244321}">
                <p14:modId xmlns:p14="http://schemas.microsoft.com/office/powerpoint/2010/main" val="3433945933"/>
              </p:ext>
            </p:extLst>
          </p:nvPr>
        </p:nvGraphicFramePr>
        <p:xfrm>
          <a:off x="363849" y="1999717"/>
          <a:ext cx="10318666" cy="796631"/>
        </p:xfrm>
        <a:graphic>
          <a:graphicData uri="http://schemas.openxmlformats.org/drawingml/2006/table">
            <a:tbl>
              <a:tblPr firstRow="1" firstCol="1" bandRow="1">
                <a:tableStyleId>{5C22544A-7EE6-4342-B048-85BDC9FD1C3A}</a:tableStyleId>
              </a:tblPr>
              <a:tblGrid>
                <a:gridCol w="2362894">
                  <a:extLst>
                    <a:ext uri="{9D8B030D-6E8A-4147-A177-3AD203B41FA5}">
                      <a16:colId xmlns:a16="http://schemas.microsoft.com/office/drawing/2014/main" val="2320170196"/>
                    </a:ext>
                  </a:extLst>
                </a:gridCol>
                <a:gridCol w="2928469">
                  <a:extLst>
                    <a:ext uri="{9D8B030D-6E8A-4147-A177-3AD203B41FA5}">
                      <a16:colId xmlns:a16="http://schemas.microsoft.com/office/drawing/2014/main" val="3360268134"/>
                    </a:ext>
                  </a:extLst>
                </a:gridCol>
                <a:gridCol w="2718777">
                  <a:extLst>
                    <a:ext uri="{9D8B030D-6E8A-4147-A177-3AD203B41FA5}">
                      <a16:colId xmlns:a16="http://schemas.microsoft.com/office/drawing/2014/main" val="3264403240"/>
                    </a:ext>
                  </a:extLst>
                </a:gridCol>
                <a:gridCol w="2308526">
                  <a:extLst>
                    <a:ext uri="{9D8B030D-6E8A-4147-A177-3AD203B41FA5}">
                      <a16:colId xmlns:a16="http://schemas.microsoft.com/office/drawing/2014/main" val="3436199531"/>
                    </a:ext>
                  </a:extLst>
                </a:gridCol>
              </a:tblGrid>
              <a:tr h="796631">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Decision Tree</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33.3%</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45.2%</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6350"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b="1" kern="1200" dirty="0">
                          <a:solidFill>
                            <a:schemeClr val="lt1"/>
                          </a:solidFill>
                          <a:effectLst/>
                          <a:latin typeface="Arial" panose="020B0604020202020204" pitchFamily="34" charset="0"/>
                          <a:ea typeface="+mn-ea"/>
                          <a:cs typeface="Arial" panose="020B0604020202020204" pitchFamily="34" charset="0"/>
                        </a:rPr>
                        <a:t>🟢</a:t>
                      </a:r>
                      <a:r>
                        <a:rPr lang="en-GB" sz="1400" dirty="0">
                          <a:solidFill>
                            <a:schemeClr val="tx1"/>
                          </a:solidFill>
                          <a:effectLst/>
                          <a:latin typeface="Arial" panose="020B0604020202020204" pitchFamily="34" charset="0"/>
                          <a:cs typeface="Arial" panose="020B0604020202020204" pitchFamily="34" charset="0"/>
                        </a:rPr>
                        <a:t> +</a:t>
                      </a:r>
                      <a:r>
                        <a:rPr lang="en-US" sz="1400" dirty="0">
                          <a:solidFill>
                            <a:schemeClr val="tx1"/>
                          </a:solidFill>
                          <a:effectLst/>
                          <a:latin typeface="Arial" panose="020B0604020202020204" pitchFamily="34" charset="0"/>
                          <a:cs typeface="Arial" panose="020B0604020202020204" pitchFamily="34" charset="0"/>
                        </a:rPr>
                        <a:t>11</a:t>
                      </a:r>
                      <a:r>
                        <a:rPr lang="el-GR" sz="1400" dirty="0">
                          <a:solidFill>
                            <a:schemeClr val="tx1"/>
                          </a:solidFill>
                          <a:effectLst/>
                          <a:latin typeface="Arial" panose="020B0604020202020204" pitchFamily="34" charset="0"/>
                          <a:cs typeface="Arial" panose="020B0604020202020204" pitchFamily="34" charset="0"/>
                        </a:rPr>
                        <a:t>.</a:t>
                      </a:r>
                      <a:r>
                        <a:rPr lang="en-US" sz="1400" dirty="0">
                          <a:solidFill>
                            <a:schemeClr val="tx1"/>
                          </a:solidFill>
                          <a:effectLst/>
                          <a:latin typeface="Arial" panose="020B0604020202020204" pitchFamily="34" charset="0"/>
                          <a:cs typeface="Arial" panose="020B0604020202020204" pitchFamily="34" charset="0"/>
                        </a:rPr>
                        <a:t>9</a:t>
                      </a:r>
                      <a:r>
                        <a:rPr lang="el-GR"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24984558"/>
                  </a:ext>
                </a:extLst>
              </a:tr>
            </a:tbl>
          </a:graphicData>
        </a:graphic>
      </p:graphicFrame>
      <p:graphicFrame>
        <p:nvGraphicFramePr>
          <p:cNvPr id="23" name="Table 22">
            <a:extLst>
              <a:ext uri="{FF2B5EF4-FFF2-40B4-BE49-F238E27FC236}">
                <a16:creationId xmlns:a16="http://schemas.microsoft.com/office/drawing/2014/main" id="{BC95ADE0-8C57-86C0-7614-1EE8EEF8A2D5}"/>
              </a:ext>
            </a:extLst>
          </p:cNvPr>
          <p:cNvGraphicFramePr>
            <a:graphicFrameLocks noGrp="1"/>
          </p:cNvGraphicFramePr>
          <p:nvPr>
            <p:extLst>
              <p:ext uri="{D42A27DB-BD31-4B8C-83A1-F6EECF244321}">
                <p14:modId xmlns:p14="http://schemas.microsoft.com/office/powerpoint/2010/main" val="2620803968"/>
              </p:ext>
            </p:extLst>
          </p:nvPr>
        </p:nvGraphicFramePr>
        <p:xfrm>
          <a:off x="363849" y="2798347"/>
          <a:ext cx="10318665" cy="873312"/>
        </p:xfrm>
        <a:graphic>
          <a:graphicData uri="http://schemas.openxmlformats.org/drawingml/2006/table">
            <a:tbl>
              <a:tblPr firstRow="1" firstCol="1" bandRow="1">
                <a:tableStyleId>{5C22544A-7EE6-4342-B048-85BDC9FD1C3A}</a:tableStyleId>
              </a:tblPr>
              <a:tblGrid>
                <a:gridCol w="2362892">
                  <a:extLst>
                    <a:ext uri="{9D8B030D-6E8A-4147-A177-3AD203B41FA5}">
                      <a16:colId xmlns:a16="http://schemas.microsoft.com/office/drawing/2014/main" val="4085019963"/>
                    </a:ext>
                  </a:extLst>
                </a:gridCol>
                <a:gridCol w="2923299">
                  <a:extLst>
                    <a:ext uri="{9D8B030D-6E8A-4147-A177-3AD203B41FA5}">
                      <a16:colId xmlns:a16="http://schemas.microsoft.com/office/drawing/2014/main" val="3173398112"/>
                    </a:ext>
                  </a:extLst>
                </a:gridCol>
                <a:gridCol w="2723946">
                  <a:extLst>
                    <a:ext uri="{9D8B030D-6E8A-4147-A177-3AD203B41FA5}">
                      <a16:colId xmlns:a16="http://schemas.microsoft.com/office/drawing/2014/main" val="1844190628"/>
                    </a:ext>
                  </a:extLst>
                </a:gridCol>
                <a:gridCol w="2308528">
                  <a:extLst>
                    <a:ext uri="{9D8B030D-6E8A-4147-A177-3AD203B41FA5}">
                      <a16:colId xmlns:a16="http://schemas.microsoft.com/office/drawing/2014/main" val="3472980241"/>
                    </a:ext>
                  </a:extLst>
                </a:gridCol>
              </a:tblGrid>
              <a:tr h="873312">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KNN</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90.5%</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71.4%</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a:t>
                      </a:r>
                      <a:r>
                        <a:rPr lang="el-GR" sz="1400" dirty="0">
                          <a:solidFill>
                            <a:schemeClr val="tx1"/>
                          </a:solidFill>
                          <a:effectLst/>
                          <a:latin typeface="Arial" panose="020B0604020202020204" pitchFamily="34" charset="0"/>
                          <a:cs typeface="Arial" panose="020B0604020202020204" pitchFamily="34" charset="0"/>
                        </a:rPr>
                        <a:t>-</a:t>
                      </a:r>
                      <a:r>
                        <a:rPr lang="en-GB" sz="1400" dirty="0">
                          <a:solidFill>
                            <a:schemeClr val="tx1"/>
                          </a:solidFill>
                          <a:effectLst/>
                          <a:latin typeface="Arial" panose="020B0604020202020204" pitchFamily="34" charset="0"/>
                          <a:cs typeface="Arial" panose="020B0604020202020204" pitchFamily="34" charset="0"/>
                        </a:rPr>
                        <a:t>19.1</a:t>
                      </a:r>
                      <a:r>
                        <a:rPr lang="el-GR"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94994119"/>
                  </a:ext>
                </a:extLst>
              </a:tr>
            </a:tbl>
          </a:graphicData>
        </a:graphic>
      </p:graphicFrame>
      <p:sp>
        <p:nvSpPr>
          <p:cNvPr id="24" name="Rectangle 2">
            <a:extLst>
              <a:ext uri="{FF2B5EF4-FFF2-40B4-BE49-F238E27FC236}">
                <a16:creationId xmlns:a16="http://schemas.microsoft.com/office/drawing/2014/main" id="{8B8E421A-FD30-0E64-F2D5-5833E0E780BF}"/>
              </a:ext>
            </a:extLst>
          </p:cNvPr>
          <p:cNvSpPr>
            <a:spLocks noChangeArrowheads="1"/>
          </p:cNvSpPr>
          <p:nvPr/>
        </p:nvSpPr>
        <p:spPr bwMode="auto">
          <a:xfrm>
            <a:off x="3746500" y="3824288"/>
            <a:ext cx="45556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82961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E47E4-00D5-A663-4A7D-4E2695960769}"/>
              </a:ext>
            </a:extLst>
          </p:cNvPr>
          <p:cNvSpPr>
            <a:spLocks noGrp="1"/>
          </p:cNvSpPr>
          <p:nvPr>
            <p:ph idx="1"/>
          </p:nvPr>
        </p:nvSpPr>
        <p:spPr>
          <a:xfrm>
            <a:off x="436098" y="562707"/>
            <a:ext cx="11352627" cy="4923693"/>
          </a:xfrm>
        </p:spPr>
        <p:txBody>
          <a:bodyPr>
            <a:normAutofit lnSpcReduction="10000"/>
          </a:bodyPr>
          <a:lstStyle/>
          <a:p>
            <a:r>
              <a:rPr lang="en-GB" sz="1900" b="1" dirty="0">
                <a:latin typeface="Arial" panose="020B0604020202020204" pitchFamily="34" charset="0"/>
                <a:cs typeface="Arial" panose="020B0604020202020204" pitchFamily="34" charset="0"/>
              </a:rPr>
              <a:t>Naïve Bayes (NB)</a:t>
            </a:r>
            <a:r>
              <a:rPr lang="en-GB" sz="1900" dirty="0">
                <a:latin typeface="Arial" panose="020B0604020202020204" pitchFamily="34" charset="0"/>
                <a:cs typeface="Arial" panose="020B0604020202020204" pitchFamily="34" charset="0"/>
              </a:rPr>
              <a:t> without PCA yielded the strongest outcomes for</a:t>
            </a:r>
            <a:r>
              <a:rPr lang="en-GB" sz="1900" b="1" dirty="0">
                <a:latin typeface="Arial" panose="020B0604020202020204" pitchFamily="34" charset="0"/>
                <a:cs typeface="Arial" panose="020B0604020202020204" pitchFamily="34" charset="0"/>
              </a:rPr>
              <a:t> DISGUST, JOY, NEUTRAL,</a:t>
            </a:r>
            <a:r>
              <a:rPr lang="en-GB" sz="1900" dirty="0">
                <a:latin typeface="Arial" panose="020B0604020202020204" pitchFamily="34" charset="0"/>
                <a:cs typeface="Arial" panose="020B0604020202020204" pitchFamily="34" charset="0"/>
              </a:rPr>
              <a:t>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though it faced challenges particularly with </a:t>
            </a:r>
            <a:r>
              <a:rPr lang="en-GB" sz="1900" b="1" dirty="0">
                <a:latin typeface="Arial" panose="020B0604020202020204" pitchFamily="34" charset="0"/>
                <a:cs typeface="Arial" panose="020B0604020202020204" pitchFamily="34" charset="0"/>
              </a:rPr>
              <a:t>ANGER,</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FEAR</a:t>
            </a:r>
            <a:r>
              <a:rPr lang="en-GB" sz="1900" dirty="0">
                <a:latin typeface="Arial" panose="020B0604020202020204" pitchFamily="34" charset="0"/>
                <a:cs typeface="Arial" panose="020B0604020202020204" pitchFamily="34" charset="0"/>
              </a:rPr>
              <a:t>. On the other hand, when PCA was applied, NB achieved top performance in </a:t>
            </a:r>
            <a:r>
              <a:rPr lang="en-GB" sz="1900" b="1" dirty="0">
                <a:latin typeface="Arial" panose="020B0604020202020204" pitchFamily="34" charset="0"/>
                <a:cs typeface="Arial" panose="020B0604020202020204" pitchFamily="34" charset="0"/>
              </a:rPr>
              <a:t>DISGUST, JOY, NEUTRAL,</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yet encountered more issues with </a:t>
            </a:r>
            <a:r>
              <a:rPr lang="en-GB" sz="1900" b="1" dirty="0">
                <a:latin typeface="Arial" panose="020B0604020202020204" pitchFamily="34" charset="0"/>
                <a:cs typeface="Arial" panose="020B0604020202020204" pitchFamily="34" charset="0"/>
              </a:rPr>
              <a:t>ANGER, FEAR,</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a:t>
            </a:r>
          </a:p>
          <a:p>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latin typeface="Arial" panose="020B0604020202020204" pitchFamily="34" charset="0"/>
                <a:cs typeface="Arial" panose="020B0604020202020204" pitchFamily="34" charset="0"/>
              </a:rPr>
              <a:t>Decision Tree (DT)</a:t>
            </a:r>
            <a:r>
              <a:rPr lang="en-GB" sz="1900" dirty="0">
                <a:latin typeface="Arial" panose="020B0604020202020204" pitchFamily="34" charset="0"/>
                <a:cs typeface="Arial" panose="020B0604020202020204" pitchFamily="34" charset="0"/>
              </a:rPr>
              <a:t> prior to PCA showed the most effective results for </a:t>
            </a:r>
            <a:r>
              <a:rPr lang="en-GB" sz="1900" b="1" dirty="0">
                <a:latin typeface="Arial" panose="020B0604020202020204" pitchFamily="34" charset="0"/>
                <a:cs typeface="Arial" panose="020B0604020202020204" pitchFamily="34" charset="0"/>
              </a:rPr>
              <a:t>JOY,</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 but underperformed when it came to </a:t>
            </a:r>
            <a:r>
              <a:rPr lang="en-GB" sz="1900" b="1" dirty="0">
                <a:latin typeface="Arial" panose="020B0604020202020204" pitchFamily="34" charset="0"/>
                <a:cs typeface="Arial" panose="020B0604020202020204" pitchFamily="34" charset="0"/>
              </a:rPr>
              <a:t>ANGER, DISGUST, FEAR, NEUTRAL,</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After implementing PCA, DT handled </a:t>
            </a:r>
            <a:r>
              <a:rPr lang="en-GB" sz="1900" b="1" dirty="0">
                <a:latin typeface="Arial" panose="020B0604020202020204" pitchFamily="34" charset="0"/>
                <a:cs typeface="Arial" panose="020B0604020202020204" pitchFamily="34" charset="0"/>
              </a:rPr>
              <a:t>ANGER, DISGUST, </a:t>
            </a:r>
            <a:r>
              <a:rPr lang="en-GB" sz="1900" dirty="0">
                <a:latin typeface="Arial" panose="020B0604020202020204" pitchFamily="34" charset="0"/>
                <a:cs typeface="Arial" panose="020B0604020202020204" pitchFamily="34" charset="0"/>
              </a:rPr>
              <a:t>and </a:t>
            </a:r>
            <a:r>
              <a:rPr lang="en-GB" sz="1900" b="1" dirty="0">
                <a:latin typeface="Arial" panose="020B0604020202020204" pitchFamily="34" charset="0"/>
                <a:cs typeface="Arial" panose="020B0604020202020204" pitchFamily="34" charset="0"/>
              </a:rPr>
              <a:t>JOY</a:t>
            </a:r>
            <a:r>
              <a:rPr lang="en-GB" sz="1900" dirty="0">
                <a:latin typeface="Arial" panose="020B0604020202020204" pitchFamily="34" charset="0"/>
                <a:cs typeface="Arial" panose="020B0604020202020204" pitchFamily="34" charset="0"/>
              </a:rPr>
              <a:t> more successfully, but its accuracy dropped for </a:t>
            </a:r>
            <a:r>
              <a:rPr lang="en-GB" sz="1900" b="1" dirty="0">
                <a:latin typeface="Arial" panose="020B0604020202020204" pitchFamily="34" charset="0"/>
                <a:cs typeface="Arial" panose="020B0604020202020204" pitchFamily="34" charset="0"/>
              </a:rPr>
              <a:t>FEAR,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endParaRPr lang="en-GB" sz="1900" dirty="0">
              <a:latin typeface="Arial" panose="020B0604020202020204" pitchFamily="34" charset="0"/>
              <a:cs typeface="Arial" panose="020B0604020202020204" pitchFamily="34" charset="0"/>
            </a:endParaRPr>
          </a:p>
          <a:p>
            <a:pPr algn="just" fontAlgn="base">
              <a:spcBef>
                <a:spcPts val="600"/>
              </a:spcBef>
              <a:tabLst>
                <a:tab pos="540385" algn="l"/>
              </a:tabLst>
            </a:pPr>
            <a:endParaRPr lang="en-GB" sz="1900" b="1"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latin typeface="Arial" panose="020B0604020202020204" pitchFamily="34" charset="0"/>
                <a:cs typeface="Arial" panose="020B0604020202020204" pitchFamily="34" charset="0"/>
              </a:rPr>
              <a:t>K-Nearest Neighbours (KNN)</a:t>
            </a:r>
            <a:r>
              <a:rPr lang="en-GB" sz="1900" dirty="0">
                <a:latin typeface="Arial" panose="020B0604020202020204" pitchFamily="34" charset="0"/>
                <a:cs typeface="Arial" panose="020B0604020202020204" pitchFamily="34" charset="0"/>
              </a:rPr>
              <a:t> before applying PCA managed </a:t>
            </a:r>
            <a:r>
              <a:rPr lang="en-GB" sz="1900" b="1" dirty="0">
                <a:latin typeface="Arial" panose="020B0604020202020204" pitchFamily="34" charset="0"/>
                <a:cs typeface="Arial" panose="020B0604020202020204" pitchFamily="34" charset="0"/>
              </a:rPr>
              <a:t>ANGER, DISGUST, FEAR,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effectively, and had no struggles to classify accurately. Following PCA, KNN continued to do well on </a:t>
            </a:r>
            <a:r>
              <a:rPr lang="en-GB" sz="1900" b="1" dirty="0">
                <a:latin typeface="Arial" panose="020B0604020202020204" pitchFamily="34" charset="0"/>
                <a:cs typeface="Arial" panose="020B0604020202020204" pitchFamily="34" charset="0"/>
              </a:rPr>
              <a:t>ANGER,</a:t>
            </a:r>
            <a:r>
              <a:rPr lang="en-GB" sz="1900" dirty="0">
                <a:latin typeface="Arial" panose="020B0604020202020204" pitchFamily="34" charset="0"/>
                <a:cs typeface="Arial" panose="020B0604020202020204" pitchFamily="34" charset="0"/>
              </a:rPr>
              <a:t> </a:t>
            </a:r>
            <a:r>
              <a:rPr lang="en-GB" sz="1900" b="1" dirty="0">
                <a:latin typeface="Arial" panose="020B0604020202020204" pitchFamily="34" charset="0"/>
                <a:cs typeface="Arial" panose="020B0604020202020204" pitchFamily="34" charset="0"/>
              </a:rPr>
              <a:t>DISGUST,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but showed weaker performance on </a:t>
            </a:r>
            <a:r>
              <a:rPr lang="en-GB" sz="1900" b="1" dirty="0">
                <a:latin typeface="Arial" panose="020B0604020202020204" pitchFamily="34" charset="0"/>
                <a:cs typeface="Arial" panose="020B0604020202020204" pitchFamily="34" charset="0"/>
              </a:rPr>
              <a:t>FEAR</a:t>
            </a:r>
            <a:r>
              <a:rPr lang="en-GB" sz="1900" dirty="0">
                <a:latin typeface="Arial" panose="020B0604020202020204" pitchFamily="34" charset="0"/>
                <a:cs typeface="Arial" panose="020B0604020202020204" pitchFamily="34" charset="0"/>
              </a:rPr>
              <a:t>.</a:t>
            </a:r>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endParaRPr lang="en-GB" sz="19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K-Nearest Neighbours (KNN) </a:t>
            </a:r>
            <a:r>
              <a:rPr lang="en-GB" sz="1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appears to be the most effective and stable model, as it achieved the highest performance and classified expressions with the greatest accuracy.</a:t>
            </a:r>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spcBef>
                <a:spcPts val="600"/>
              </a:spcBef>
              <a:buNone/>
              <a:tabLst>
                <a:tab pos="540385"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576504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992</Words>
  <Application>Microsoft Office PowerPoint</Application>
  <PresentationFormat>Widescreen</PresentationFormat>
  <Paragraphs>95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Face Expression Recognition via Measurable Features</vt:lpstr>
      <vt:lpstr>Problem Statement</vt:lpstr>
      <vt:lpstr>Exploring the Facial Expression Dataset</vt:lpstr>
      <vt:lpstr>PowerPoint Presentation</vt:lpstr>
      <vt:lpstr>PowerPoint Presentation</vt:lpstr>
      <vt:lpstr>Dataset Preprocessing</vt:lpstr>
      <vt:lpstr>Model Training &amp; Evaluation</vt:lpstr>
      <vt:lpstr>PowerPoint Presentation</vt:lpstr>
      <vt:lpstr>PowerPoint Presentation</vt:lpstr>
      <vt:lpstr>Clustering: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Vasilis Gerontatis</dc:creator>
  <cp:lastModifiedBy>Vasilis Gerontatis</cp:lastModifiedBy>
  <cp:revision>10</cp:revision>
  <dcterms:created xsi:type="dcterms:W3CDTF">2025-04-29T10:05:14Z</dcterms:created>
  <dcterms:modified xsi:type="dcterms:W3CDTF">2025-08-14T15:38:45Z</dcterms:modified>
</cp:coreProperties>
</file>