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403" r:id="rId3"/>
    <p:sldId id="421" r:id="rId4"/>
    <p:sldId id="404" r:id="rId5"/>
    <p:sldId id="424" r:id="rId6"/>
    <p:sldId id="405" r:id="rId7"/>
    <p:sldId id="406" r:id="rId8"/>
    <p:sldId id="426" r:id="rId9"/>
    <p:sldId id="425" r:id="rId10"/>
    <p:sldId id="428" r:id="rId11"/>
    <p:sldId id="407" r:id="rId12"/>
    <p:sldId id="429" r:id="rId13"/>
    <p:sldId id="430" r:id="rId14"/>
    <p:sldId id="431" r:id="rId15"/>
    <p:sldId id="43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0"/>
    <p:restoredTop sz="94906"/>
  </p:normalViewPr>
  <p:slideViewPr>
    <p:cSldViewPr snapToGrid="0" snapToObjects="1">
      <p:cViewPr>
        <p:scale>
          <a:sx n="95" d="100"/>
          <a:sy n="95" d="100"/>
        </p:scale>
        <p:origin x="84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75B63-7E26-D441-AC03-A4A443673F7F}" type="datetimeFigureOut">
              <a:rPr lang="en-US" smtClean="0"/>
              <a:t>11/20/19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A284E-BA81-564A-9D1B-60D914A5BF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43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A284E-BA81-564A-9D1B-60D914A5BF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88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0195B-53D5-454A-9E00-E5F561B1B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F2C55-2839-EA40-8E73-2F554E0A8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87191-C5D2-7D42-864D-263B9762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7D06-0092-5E4F-B259-C6383C920FFC}" type="datetimeFigureOut">
              <a:rPr lang="en-US" smtClean="0"/>
              <a:t>11/20/19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D1232-BC49-FD41-9F92-8550F23D3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D77ED-964C-224C-B493-B8DA03D1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D3AB-1C42-8E4C-9D9F-62C92E3E1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2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E8A5-515C-9647-A372-36170718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7D797-594C-944D-9BC1-400A6B14A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BA830-1EE9-CA4D-88D1-FE418236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7D06-0092-5E4F-B259-C6383C920FFC}" type="datetimeFigureOut">
              <a:rPr lang="en-US" smtClean="0"/>
              <a:t>11/20/19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19D3B-6027-0B41-8F83-E5547663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76A12-F1A3-304B-A565-E788D4F8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D3AB-1C42-8E4C-9D9F-62C92E3E1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73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7227D0-6CC7-1D46-A7B7-1B4991709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3C61D-21DB-C04B-B6AD-3BA0E23A0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84080-4814-CC41-9DD3-ACF3317DC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7D06-0092-5E4F-B259-C6383C920FFC}" type="datetimeFigureOut">
              <a:rPr lang="en-US" smtClean="0"/>
              <a:t>11/20/19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311F4-1787-E24A-9EE1-4BFFCAC8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DFD-6327-9A4B-9156-57C42190C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D3AB-1C42-8E4C-9D9F-62C92E3E1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0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6D53-0D70-A144-BBBC-17E4D138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98619-90EA-974F-AE77-81332B54F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A484A-273C-4E46-AF4D-B8A04E6D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7D06-0092-5E4F-B259-C6383C920FFC}" type="datetimeFigureOut">
              <a:rPr lang="en-US" smtClean="0"/>
              <a:t>11/20/19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84555-C81A-564D-8E92-2AF8AE58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A4164-74B2-CD42-BA3D-CECB3FBA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D3AB-1C42-8E4C-9D9F-62C92E3E1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85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40A2-1487-994C-A015-E8FF2B6CF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9C992-C0D6-A247-BF54-F8BB81697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12FE2-A374-8546-A625-A61FF6847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7D06-0092-5E4F-B259-C6383C920FFC}" type="datetimeFigureOut">
              <a:rPr lang="en-US" smtClean="0"/>
              <a:t>11/20/19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C1B17-D150-5A49-9192-F4682ACE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06BA5-43C6-8441-8D49-16F85D1B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D3AB-1C42-8E4C-9D9F-62C92E3E1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3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D2FD-A28E-A04F-804B-020E0CBF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B9713-AD6F-1744-A5BC-587135779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DFD5E-1F0C-1542-A301-D03678DF8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C2730-81CC-EB43-9171-AA18B92E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7D06-0092-5E4F-B259-C6383C920FFC}" type="datetimeFigureOut">
              <a:rPr lang="en-US" smtClean="0"/>
              <a:t>11/20/19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74CD6-0025-1049-97AD-7A8C946D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E1A8F-D2FE-2546-A624-C37C2DE0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D3AB-1C42-8E4C-9D9F-62C92E3E1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4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96F9-CFC2-6643-9B18-D3C3D276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3BC24-83F3-7E44-83E8-275681B5C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EEFA7-03A9-5743-8D9A-BC59C1A03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7C0E6-1E23-5441-9E86-88EC35B23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152A21-7F94-E245-9F65-21F841739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1ED5CB-CD13-EB41-B6BC-B9CAB9ED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7D06-0092-5E4F-B259-C6383C920FFC}" type="datetimeFigureOut">
              <a:rPr lang="en-US" smtClean="0"/>
              <a:t>11/20/19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76F15-C88C-F849-B568-DFF3874CE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D5EB4D-C8D0-0E49-B778-D3BDF59B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D3AB-1C42-8E4C-9D9F-62C92E3E1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48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85863-2C07-9A42-AB14-E3F613FC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9B648-8157-DB44-9CA9-181D74E5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7D06-0092-5E4F-B259-C6383C920FFC}" type="datetimeFigureOut">
              <a:rPr lang="en-US" smtClean="0"/>
              <a:t>11/20/19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AD5F8B-8A5A-CA4C-9E85-2ED4A238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B2C1E-0426-CF4A-A801-07697ECF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D3AB-1C42-8E4C-9D9F-62C92E3E1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2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4B210-3E8D-1149-B36E-CCDAB43E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7D06-0092-5E4F-B259-C6383C920FFC}" type="datetimeFigureOut">
              <a:rPr lang="en-US" smtClean="0"/>
              <a:t>11/20/19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28D21B-06A6-9B4A-9537-A73D4B07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EB90B-EDEA-8045-98C2-AACAC011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D3AB-1C42-8E4C-9D9F-62C92E3E1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9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D7F2-E616-4C4F-9A83-C7F8D28E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E5F79-1CD6-F14B-A8EA-1CAFEE33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98CC0-51EA-CE4D-9DA8-4398D8160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3F46-AA17-F343-87E7-5BC9984B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7D06-0092-5E4F-B259-C6383C920FFC}" type="datetimeFigureOut">
              <a:rPr lang="en-US" smtClean="0"/>
              <a:t>11/20/19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19996-4082-9B43-A35B-8F97E24F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9C9D1-C0C2-9E43-996C-79D16A30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D3AB-1C42-8E4C-9D9F-62C92E3E1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6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D44C-AFC5-CA43-BCE0-B0167F7A0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1B7B8E-6B27-8C49-81F1-E4B7C28DC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6678F-FCDB-B546-AE3A-F66EF72A2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2C02D-8CC4-0549-878C-E71268EF0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7D06-0092-5E4F-B259-C6383C920FFC}" type="datetimeFigureOut">
              <a:rPr lang="en-US" smtClean="0"/>
              <a:t>11/20/19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0A4A2-3100-0C4E-8DB9-307539B7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C999C-D096-A642-9022-2773C33E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D3AB-1C42-8E4C-9D9F-62C92E3E1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3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ECD89-66FA-DA48-9766-91A51CB4B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73A51-B86A-F64F-9287-845E52126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B1C0B-B656-AC49-A648-A7997AA8B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27D06-0092-5E4F-B259-C6383C920FFC}" type="datetimeFigureOut">
              <a:rPr lang="en-US" smtClean="0"/>
              <a:t>11/20/19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7C0F5-C46D-7E4D-8490-474BEF5B5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2EF59-2143-6B4B-AE56-55E9E1B3F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9D3AB-1C42-8E4C-9D9F-62C92E3E1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56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802.02664" TargetMode="External"/><Relationship Id="rId3" Type="http://schemas.openxmlformats.org/officeDocument/2006/relationships/hyperlink" Target="https://openreview.net/pdf?id=HJ1HFlZAb" TargetMode="External"/><Relationship Id="rId7" Type="http://schemas.openxmlformats.org/officeDocument/2006/relationships/hyperlink" Target="https://papers.nips.cc/paper/7935-gilbo-one-metric-to-measure-them-all" TargetMode="External"/><Relationship Id="rId2" Type="http://schemas.openxmlformats.org/officeDocument/2006/relationships/hyperlink" Target="https://arxiv.org/abs/1511.0184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802.03446" TargetMode="External"/><Relationship Id="rId5" Type="http://schemas.openxmlformats.org/officeDocument/2006/relationships/hyperlink" Target="https://arxiv.org/abs/1806.07755" TargetMode="External"/><Relationship Id="rId4" Type="http://schemas.openxmlformats.org/officeDocument/2006/relationships/hyperlink" Target="https://arxiv.org/abs/1801.0197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0A62-3AEA-B14E-9742-CC1170824B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3- GAN Evaluations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94D41-AAA0-714B-946A-4646DDE1E4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Risman Adnan Mattotorang</a:t>
            </a:r>
          </a:p>
          <a:p>
            <a:r>
              <a:rPr lang="en-US" sz="2800" dirty="0"/>
              <a:t>Software R&amp;D Director </a:t>
            </a:r>
          </a:p>
          <a:p>
            <a:r>
              <a:rPr lang="en-US" sz="2800" dirty="0"/>
              <a:t>Samsung R&amp;D Institute Indonesia</a:t>
            </a:r>
          </a:p>
        </p:txBody>
      </p:sp>
    </p:spTree>
    <p:extLst>
      <p:ext uri="{BB962C8B-B14F-4D97-AF65-F5344CB8AC3E}">
        <p14:creationId xmlns:p14="http://schemas.microsoft.com/office/powerpoint/2010/main" val="2085379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4813-D4DB-2A44-A87A-F51C20798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Frechet Inception Distance Explained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D5DE7F-5248-8246-91AA-44FC163B2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ID" sz="2000" dirty="0"/>
                  <a:t>Inception Scores only require samples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D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l-GR" sz="2000" dirty="0"/>
                  <a:t> </a:t>
                </a:r>
                <a:r>
                  <a:rPr lang="en-ID" sz="2000" dirty="0"/>
                  <a:t>and do not take into account the desired data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r>
                  <a:rPr lang="en-ID" sz="2000" dirty="0"/>
                  <a:t> directly (only implicitly via a classifier).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ID" sz="2000" dirty="0"/>
                  <a:t>FID measures similarities in the feature representations (e.g., those learned by a pretrained classifier) for data points sampled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D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l-GR" sz="2000" dirty="0"/>
                  <a:t> </a:t>
                </a:r>
                <a:r>
                  <a:rPr lang="en-ID" sz="2000" dirty="0"/>
                  <a:t>and the test dataset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ID" sz="2000" b="1" dirty="0">
                    <a:solidFill>
                      <a:srgbClr val="0070C0"/>
                    </a:solidFill>
                  </a:rPr>
                  <a:t>Computing FID: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ID" sz="1600" dirty="0"/>
                  <a:t>Let </a:t>
                </a:r>
                <a14:m>
                  <m:oMath xmlns:m="http://schemas.openxmlformats.org/officeDocument/2006/math">
                    <m:r>
                      <a:rPr lang="en-ID" sz="16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ID" sz="1600" dirty="0"/>
                  <a:t> denote the generated samples and </a:t>
                </a:r>
                <a14:m>
                  <m:oMath xmlns:m="http://schemas.openxmlformats.org/officeDocument/2006/math">
                    <m:r>
                      <a:rPr lang="en-ID" sz="16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ID" sz="1600" dirty="0"/>
                  <a:t> denote the test dataset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ID" sz="1600" dirty="0"/>
                  <a:t>Compute feature representations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ID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ID" sz="1600" dirty="0"/>
                  <a:t> for </a:t>
                </a:r>
                <a14:m>
                  <m:oMath xmlns:m="http://schemas.openxmlformats.org/officeDocument/2006/math">
                    <m:r>
                      <a:rPr lang="en-ID" sz="16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ID" sz="1600" dirty="0"/>
                  <a:t> and </a:t>
                </a:r>
                <a14:m>
                  <m:oMath xmlns:m="http://schemas.openxmlformats.org/officeDocument/2006/math">
                    <m:r>
                      <a:rPr lang="en-ID" sz="16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ID" sz="1600" dirty="0"/>
                  <a:t> respectively (e.g., prefinal layer of Inception Net)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ID" sz="1600" dirty="0"/>
                  <a:t>Fit a multivariate Gaussian to each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ID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ID" sz="1600" dirty="0"/>
                  <a:t>.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r>
                  <a:rPr lang="en-ID" sz="1600" dirty="0"/>
                  <a:t> denote mean and covariance of the Gaussian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ID" sz="2000" b="1" dirty="0">
                    <a:solidFill>
                      <a:srgbClr val="0070C0"/>
                    </a:solidFill>
                  </a:rPr>
                  <a:t>FID Is Defined As: </a:t>
                </a:r>
              </a:p>
              <a:p>
                <a:pPr>
                  <a:buFont typeface="Wingdings" pitchFamily="2" charset="2"/>
                  <a:buChar char="§"/>
                </a:pPr>
                <a:endParaRPr lang="en-ID" sz="2000" dirty="0"/>
              </a:p>
              <a:p>
                <a:pPr>
                  <a:buFont typeface="Wingdings" pitchFamily="2" charset="2"/>
                  <a:buChar char="§"/>
                </a:pPr>
                <a:endParaRPr lang="en-ID" sz="2000" dirty="0"/>
              </a:p>
              <a:p>
                <a:pPr>
                  <a:buFont typeface="Wingdings" pitchFamily="2" charset="2"/>
                  <a:buChar char="§"/>
                </a:pPr>
                <a:r>
                  <a:rPr lang="en-ID" sz="2000" b="1" dirty="0">
                    <a:solidFill>
                      <a:srgbClr val="C00000"/>
                    </a:solidFill>
                  </a:rPr>
                  <a:t>Lower FID implies better sample quality </a:t>
                </a:r>
              </a:p>
              <a:p>
                <a:pPr>
                  <a:buFont typeface="Wingdings" pitchFamily="2" charset="2"/>
                  <a:buChar char="§"/>
                </a:pPr>
                <a:endParaRPr lang="en-ID" sz="2000" dirty="0"/>
              </a:p>
              <a:p>
                <a:pPr>
                  <a:buFont typeface="Wingdings" pitchFamily="2" charset="2"/>
                  <a:buChar char="§"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D5DE7F-5248-8246-91AA-44FC163B2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3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A9C330C-CBA9-0047-8757-27FD45020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594" y="4880162"/>
            <a:ext cx="75438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14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F49F-12D8-614A-BA22-162E5C05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GILBO: Generative Information Lower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C2C7C-AD5F-C24C-A0C3-E0E4F424F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</a:rPr>
              <a:t>GILBO:</a:t>
            </a:r>
            <a:r>
              <a:rPr lang="en-US" sz="2000" dirty="0"/>
              <a:t> Simple, tractable lower bound of mutual information contained in the joint generative density of any latent variable generative model. </a:t>
            </a:r>
            <a:r>
              <a:rPr lang="en-ID" sz="2000" dirty="0"/>
              <a:t>A symmetric, non-negative, reparameterization independent measure of the information shared between two random variables is given by the mutual information: </a:t>
            </a:r>
          </a:p>
          <a:p>
            <a:pPr algn="just">
              <a:buFont typeface="Wingdings" pitchFamily="2" charset="2"/>
              <a:buChar char="§"/>
            </a:pPr>
            <a:endParaRPr lang="en-US" sz="2000" dirty="0"/>
          </a:p>
          <a:p>
            <a:pPr algn="just">
              <a:buFont typeface="Wingdings" pitchFamily="2" charset="2"/>
              <a:buChar char="§"/>
            </a:pPr>
            <a:endParaRPr lang="en-US" sz="2000" dirty="0"/>
          </a:p>
          <a:p>
            <a:pPr algn="just">
              <a:buFont typeface="Wingdings" pitchFamily="2" charset="2"/>
              <a:buChar char="§"/>
            </a:pPr>
            <a:endParaRPr lang="en-US" sz="2000" dirty="0"/>
          </a:p>
          <a:p>
            <a:pPr algn="just">
              <a:buFont typeface="Wingdings" pitchFamily="2" charset="2"/>
              <a:buChar char="§"/>
            </a:pPr>
            <a:endParaRPr lang="en-US" sz="2000" dirty="0"/>
          </a:p>
          <a:p>
            <a:pPr algn="just">
              <a:buFont typeface="Wingdings" pitchFamily="2" charset="2"/>
              <a:buChar char="§"/>
            </a:pPr>
            <a:r>
              <a:rPr lang="en-US" sz="2000" dirty="0"/>
              <a:t>GILBO offers data independent measure of the complexity of the learned latent variable description, giving the log of the effective descriptive length. The GILBO is entirely independent of </a:t>
            </a:r>
            <a:r>
              <a:rPr lang="en-US" sz="2000" i="1" dirty="0"/>
              <a:t>true</a:t>
            </a:r>
            <a:r>
              <a:rPr lang="en-US" sz="2000" dirty="0"/>
              <a:t> data, being a purely a function of the generative joint distribution.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/>
              <a:t>GILBO gives different information than is currently available in FID as well as being able to distinguish between GANs with same FID scores. </a:t>
            </a:r>
          </a:p>
          <a:p>
            <a:pPr algn="just">
              <a:buFont typeface="Wingdings" pitchFamily="2" charset="2"/>
              <a:buChar char="§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29ABA-824C-1A4F-AB3F-115C02DC8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2880415"/>
            <a:ext cx="6934200" cy="673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47A66D-01E3-7C4D-8A18-078BB0A4D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123" y="3553515"/>
            <a:ext cx="3505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80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C2A1-DA6D-BF42-916C-1168DE2F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KID Kernel Inception Distance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F3CC2A-8AB3-AE4B-8D25-13287931F5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ID" sz="2000" dirty="0"/>
                  <a:t>Maximum Mean Discrepancy (MMD) is a two-sample test statistic that compares samples from two distributions p and q by computing differences in their moments (mean, variances etc.) 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ID" sz="2000" b="1" dirty="0">
                    <a:solidFill>
                      <a:srgbClr val="0070C0"/>
                    </a:solidFill>
                  </a:rPr>
                  <a:t>Key idea:</a:t>
                </a:r>
                <a:r>
                  <a:rPr lang="en-ID" sz="2000" dirty="0"/>
                  <a:t> Use a suitable kernel e.g., Gaussian to measure similarity between points </a:t>
                </a:r>
              </a:p>
              <a:p>
                <a:pPr>
                  <a:buFont typeface="Wingdings" pitchFamily="2" charset="2"/>
                  <a:buChar char="§"/>
                </a:pPr>
                <a:endParaRPr lang="en-ID" sz="2000" dirty="0"/>
              </a:p>
              <a:p>
                <a:pPr>
                  <a:buFont typeface="Wingdings" pitchFamily="2" charset="2"/>
                  <a:buChar char="§"/>
                </a:pPr>
                <a:endParaRPr lang="en-ID" sz="2000" dirty="0"/>
              </a:p>
              <a:p>
                <a:pPr>
                  <a:buFont typeface="Wingdings" pitchFamily="2" charset="2"/>
                  <a:buChar char="§"/>
                </a:pPr>
                <a:r>
                  <a:rPr lang="en-ID" sz="2000" dirty="0"/>
                  <a:t>Intuitively, MMD is comparing the “</a:t>
                </a:r>
                <a:r>
                  <a:rPr lang="en-ID" sz="2000" dirty="0">
                    <a:solidFill>
                      <a:srgbClr val="0070C0"/>
                    </a:solidFill>
                  </a:rPr>
                  <a:t>similarity</a:t>
                </a:r>
                <a:r>
                  <a:rPr lang="en-ID" sz="2000" dirty="0"/>
                  <a:t>” between samples within </a:t>
                </a:r>
                <a14:m>
                  <m:oMath xmlns:m="http://schemas.openxmlformats.org/officeDocument/2006/math">
                    <m:r>
                      <a:rPr lang="en-ID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D" sz="2000" dirty="0"/>
                  <a:t> and </a:t>
                </a:r>
                <a14:m>
                  <m:oMath xmlns:m="http://schemas.openxmlformats.org/officeDocument/2006/math">
                    <m:r>
                      <a:rPr lang="en-ID" sz="20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D" sz="2000" dirty="0"/>
                  <a:t> individually to the samples from the mixture of </a:t>
                </a:r>
                <a14:m>
                  <m:oMath xmlns:m="http://schemas.openxmlformats.org/officeDocument/2006/math">
                    <m:r>
                      <a:rPr lang="en-ID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D" sz="2000" dirty="0"/>
                  <a:t> and </a:t>
                </a:r>
                <a14:m>
                  <m:oMath xmlns:m="http://schemas.openxmlformats.org/officeDocument/2006/math">
                    <m:r>
                      <a:rPr lang="en-ID" sz="20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D" sz="2000" dirty="0"/>
                  <a:t> 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ID" sz="2000" b="1" dirty="0">
                    <a:solidFill>
                      <a:srgbClr val="0070C0"/>
                    </a:solidFill>
                  </a:rPr>
                  <a:t>Kernel Inception Distance (KID):</a:t>
                </a:r>
                <a:r>
                  <a:rPr lang="en-ID" sz="2000" dirty="0"/>
                  <a:t> compute the MMD in the feature space of a classifier (e.g., Inception Network)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ID" sz="2000" b="1" dirty="0">
                    <a:solidFill>
                      <a:srgbClr val="0070C0"/>
                    </a:solidFill>
                  </a:rPr>
                  <a:t>FID vs. KID 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ID" sz="2000" dirty="0"/>
                  <a:t>FID is biased (can only be positive), KID is unbiased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ID" sz="2000" dirty="0"/>
                  <a:t>FID can be evaluated in O(n) time, KID evaluation requires O(n2) time </a:t>
                </a:r>
              </a:p>
              <a:p>
                <a:pPr>
                  <a:buFont typeface="Wingdings" pitchFamily="2" charset="2"/>
                  <a:buChar char="§"/>
                </a:pPr>
                <a:endParaRPr lang="en-ID" sz="2000" dirty="0">
                  <a:effectLst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F3CC2A-8AB3-AE4B-8D25-13287931F5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3" t="-1754" r="-603" b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790AB2C-D751-7E4F-B4B5-BA45592B7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667" y="3040156"/>
            <a:ext cx="8022665" cy="51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37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4E7AA-DADB-FF49-9D47-A181EE69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KID Kernel Inception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C41E6-2F5A-E94E-A148-42120F881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/>
              <a:t>FID is meaningful for not-ImageNet datasets. Estimator extremely biased. Tiny variance.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KID defined as MMD between inception hidden layer activations.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Use default polynomial kernel: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Unbiased estimator, reasonable with few samples.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KID can be used for automatic learning rate adaptation, eq. three sample MMD test.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93AA4-CE9F-4140-827D-35ED35B00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766" y="2498558"/>
            <a:ext cx="2380622" cy="5815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99DCB8-FFFD-D845-AC1E-F102C6A38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625" y="4033378"/>
            <a:ext cx="4480116" cy="2189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F33054-E453-C247-9C69-85185EB93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971" y="3921120"/>
            <a:ext cx="5857589" cy="229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59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C962-9DA5-5E44-9693-EC130BA4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on Evaluating Sample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AB08E-A323-594B-ACE1-9C43A9237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8882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D" sz="2400" dirty="0"/>
              <a:t>Spend time tuning your baselines (architecture, learning rate, optimizer etc.). Be amazed (rather than dejected) at how well they can perform 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2400" dirty="0"/>
              <a:t>Use random seeds for reproducibility 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2400" dirty="0"/>
              <a:t>Report results averaged over multiple random seeds along with confidence intervals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3490D-03D9-3047-A986-57B527300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643" y="1825625"/>
            <a:ext cx="5655157" cy="415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28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1CD6-A6D1-DC48-957F-B6E01914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Papers </a:t>
            </a:r>
            <a:r>
              <a:rPr lang="en-US"/>
              <a:t>for Reading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01B92-7F81-0A4D-81AC-4E2ABCD3A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D" sz="2000" dirty="0"/>
              <a:t>A Note on Evaluation of Generative Models, </a:t>
            </a:r>
            <a:r>
              <a:rPr lang="en-ID" sz="2000" dirty="0">
                <a:hlinkClick r:id="rId2"/>
              </a:rPr>
              <a:t>ICLR 2016</a:t>
            </a:r>
            <a:endParaRPr lang="en-ID" sz="2000" dirty="0"/>
          </a:p>
          <a:p>
            <a:pPr marL="457200" indent="-457200">
              <a:buFont typeface="+mj-lt"/>
              <a:buAutoNum type="arabicPeriod"/>
            </a:pPr>
            <a:r>
              <a:rPr lang="en-ID" sz="2000" dirty="0"/>
              <a:t>Evaluation of Generative Networks Through Their Data Augmentation Capacity, </a:t>
            </a:r>
            <a:r>
              <a:rPr lang="en-ID" sz="2000" dirty="0">
                <a:hlinkClick r:id="rId3"/>
              </a:rPr>
              <a:t>ICLR 2018</a:t>
            </a:r>
            <a:endParaRPr lang="en-ID" sz="2000" dirty="0"/>
          </a:p>
          <a:p>
            <a:pPr marL="457200" indent="-457200">
              <a:buFont typeface="+mj-lt"/>
              <a:buAutoNum type="arabicPeriod"/>
            </a:pPr>
            <a:r>
              <a:rPr lang="en-ID" sz="2000" dirty="0"/>
              <a:t>A Note on Inception Score, </a:t>
            </a:r>
            <a:r>
              <a:rPr lang="en-ID" sz="2000" dirty="0">
                <a:hlinkClick r:id="rId4"/>
              </a:rPr>
              <a:t>ICLR 2018</a:t>
            </a:r>
            <a:endParaRPr lang="en-ID" sz="2000" dirty="0"/>
          </a:p>
          <a:p>
            <a:pPr marL="457200" indent="-457200">
              <a:buFont typeface="+mj-lt"/>
              <a:buAutoNum type="arabicPeriod"/>
            </a:pPr>
            <a:r>
              <a:rPr lang="en-ID" sz="2000" dirty="0"/>
              <a:t>An empirical study on evaluation metrics of generative adversarial networks, </a:t>
            </a:r>
            <a:r>
              <a:rPr lang="en-ID" sz="2000" dirty="0">
                <a:hlinkClick r:id="rId5"/>
              </a:rPr>
              <a:t>ICLR 2018</a:t>
            </a:r>
            <a:endParaRPr lang="en-ID" sz="2000" dirty="0"/>
          </a:p>
          <a:p>
            <a:pPr marL="457200" indent="-457200">
              <a:buFont typeface="+mj-lt"/>
              <a:buAutoNum type="arabicPeriod"/>
            </a:pPr>
            <a:r>
              <a:rPr lang="en-ID" sz="2000" dirty="0"/>
              <a:t>Pros and Cons of GAN Evaluation Measures,</a:t>
            </a:r>
            <a:r>
              <a:rPr lang="en-ID" sz="2000" dirty="0">
                <a:hlinkClick r:id="rId6"/>
              </a:rPr>
              <a:t> </a:t>
            </a:r>
            <a:r>
              <a:rPr lang="en-ID" sz="2000" dirty="0">
                <a:hlinkClick r:id="rId6"/>
              </a:rPr>
              <a:t>Arxiv 2018</a:t>
            </a:r>
            <a:endParaRPr lang="en-ID" sz="2000" dirty="0"/>
          </a:p>
          <a:p>
            <a:pPr marL="457200" indent="-457200">
              <a:buFont typeface="+mj-lt"/>
              <a:buAutoNum type="arabicPeriod"/>
            </a:pPr>
            <a:r>
              <a:rPr lang="en-ID" sz="2000" dirty="0"/>
              <a:t>GILBO: One Metric to Measure Them All, </a:t>
            </a:r>
            <a:r>
              <a:rPr lang="en-ID" sz="2000" dirty="0">
                <a:hlinkClick r:id="rId7"/>
              </a:rPr>
              <a:t>NIPS 2018</a:t>
            </a:r>
            <a:endParaRPr lang="en-ID" sz="2000" dirty="0"/>
          </a:p>
          <a:p>
            <a:pPr marL="457200" indent="-457200">
              <a:buFont typeface="+mj-lt"/>
              <a:buAutoNum type="arabicPeriod"/>
            </a:pPr>
            <a:r>
              <a:rPr lang="en-ID" sz="2000" dirty="0"/>
              <a:t>Geometry Score: A Method For Comparing Generative Adversarial Networks, </a:t>
            </a:r>
            <a:r>
              <a:rPr lang="en-ID" sz="2000" dirty="0">
                <a:hlinkClick r:id="rId8"/>
              </a:rPr>
              <a:t>ICML 2018</a:t>
            </a:r>
            <a:endParaRPr lang="en-ID" sz="2000" dirty="0"/>
          </a:p>
          <a:p>
            <a:pPr marL="457200" indent="-457200">
              <a:buFont typeface="+mj-lt"/>
              <a:buAutoNum type="arabicPeriod"/>
            </a:pPr>
            <a:endParaRPr lang="en-ID" sz="2000" dirty="0"/>
          </a:p>
          <a:p>
            <a:pPr marL="457200" indent="-457200">
              <a:buFont typeface="+mj-lt"/>
              <a:buAutoNum type="arabicPeriod"/>
            </a:pPr>
            <a:endParaRPr lang="en-ID" sz="2000" dirty="0"/>
          </a:p>
          <a:p>
            <a:pPr marL="457200" indent="-457200">
              <a:buFont typeface="+mj-lt"/>
              <a:buAutoNum type="arabicPeriod"/>
            </a:pPr>
            <a:endParaRPr lang="en-ID" sz="2000" dirty="0"/>
          </a:p>
          <a:p>
            <a:pPr marL="457200" indent="-457200">
              <a:buFont typeface="+mj-lt"/>
              <a:buAutoNum type="arabicPeriod"/>
            </a:pPr>
            <a:endParaRPr lang="en-ID" sz="2000" dirty="0"/>
          </a:p>
          <a:p>
            <a:pPr marL="457200" indent="-457200">
              <a:buFont typeface="+mj-lt"/>
              <a:buAutoNum type="arabicPeriod"/>
            </a:pPr>
            <a:endParaRPr lang="en-ID" sz="2000" dirty="0"/>
          </a:p>
          <a:p>
            <a:pPr marL="457200" indent="-457200">
              <a:buFont typeface="+mj-lt"/>
              <a:buAutoNum type="arabicPeriod"/>
            </a:pPr>
            <a:endParaRPr lang="en-ID" sz="2000" dirty="0"/>
          </a:p>
          <a:p>
            <a:pPr marL="457200" indent="-457200">
              <a:buFont typeface="+mj-lt"/>
              <a:buAutoNum type="arabicPeriod"/>
            </a:pPr>
            <a:endParaRPr lang="en-ID" sz="2000" dirty="0"/>
          </a:p>
          <a:p>
            <a:pPr marL="457200" indent="-457200">
              <a:buFont typeface="+mj-lt"/>
              <a:buAutoNum type="arabicPeriod"/>
            </a:pPr>
            <a:endParaRPr lang="en-ID" sz="2000" dirty="0"/>
          </a:p>
          <a:p>
            <a:pPr marL="457200" indent="-457200">
              <a:buFont typeface="+mj-lt"/>
              <a:buAutoNum type="arabicPeriod"/>
            </a:pPr>
            <a:endParaRPr lang="en-ID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472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4579-D2C3-2347-B854-2E6F4104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Data Science Center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FAF4A-AC23-C540-ABA7-A5E720959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What You Will Learn Today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Problems in Evaluating Generative Models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Common Techniques to Evaluate GANs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Implementation of Inception Score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Implementation of and Frechet Inception Distance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What You Will Practice Today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Setup Your GAN experiments (Collab, PyTorch)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Use IS and FID to evaluate GANs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9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021B0-653B-CE46-9C4C-D93C8250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 in Evaluating GANs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E2801-DABE-EB40-BC54-161CE1E12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§"/>
            </a:pPr>
            <a:r>
              <a:rPr lang="en-ID" sz="2400" b="1" dirty="0">
                <a:solidFill>
                  <a:srgbClr val="0070C0"/>
                </a:solidFill>
              </a:rPr>
              <a:t>Evaluating GANs is very tricky</a:t>
            </a:r>
          </a:p>
          <a:p>
            <a:pPr lvl="1" algn="just"/>
            <a:r>
              <a:rPr lang="en-ID" sz="2000" dirty="0"/>
              <a:t>Different metrics can lead to different trade-offs</a:t>
            </a:r>
          </a:p>
          <a:p>
            <a:pPr lvl="1" algn="just"/>
            <a:r>
              <a:rPr lang="en-ID" sz="2000" dirty="0"/>
              <a:t>Different evaluations favor different models</a:t>
            </a:r>
          </a:p>
          <a:p>
            <a:pPr algn="just">
              <a:buFont typeface="Wingdings" pitchFamily="2" charset="2"/>
              <a:buChar char="§"/>
            </a:pPr>
            <a:r>
              <a:rPr lang="en-ID" sz="2400" b="1" dirty="0">
                <a:solidFill>
                  <a:srgbClr val="0070C0"/>
                </a:solidFill>
              </a:rPr>
              <a:t>Key question:</a:t>
            </a:r>
            <a:r>
              <a:rPr lang="en-ID" sz="2400" dirty="0"/>
              <a:t> What is the task that you care about?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ID" sz="2000" dirty="0"/>
              <a:t>Density Estimation</a:t>
            </a:r>
          </a:p>
          <a:p>
            <a:pPr lvl="1" algn="just">
              <a:buFont typeface="Wingdings" pitchFamily="2" charset="2"/>
              <a:buChar char="§"/>
            </a:pPr>
            <a:r>
              <a:rPr lang="en-ID" sz="2000" b="1" dirty="0">
                <a:solidFill>
                  <a:srgbClr val="0070C0"/>
                </a:solidFill>
              </a:rPr>
              <a:t>Sampling/Generation</a:t>
            </a:r>
          </a:p>
          <a:p>
            <a:pPr lvl="1" algn="just">
              <a:buFont typeface="Wingdings" pitchFamily="2" charset="2"/>
              <a:buChar char="§"/>
            </a:pPr>
            <a:r>
              <a:rPr lang="en-ID" sz="2000" dirty="0"/>
              <a:t>Latent Representation Learning</a:t>
            </a:r>
          </a:p>
          <a:p>
            <a:pPr lvl="1" algn="just">
              <a:buFont typeface="Wingdings" pitchFamily="2" charset="2"/>
              <a:buChar char="§"/>
            </a:pPr>
            <a:r>
              <a:rPr lang="en-ID" sz="2000" dirty="0"/>
              <a:t>More than one task? E.g., Semisupervised learning, image translation, etc. </a:t>
            </a:r>
            <a:endParaRPr lang="en-ID" sz="2400" dirty="0"/>
          </a:p>
          <a:p>
            <a:pPr algn="just">
              <a:buFont typeface="Wingdings" pitchFamily="2" charset="2"/>
              <a:buChar char="§"/>
            </a:pPr>
            <a:r>
              <a:rPr lang="en-ID" sz="2400" b="1" dirty="0">
                <a:solidFill>
                  <a:srgbClr val="C00000"/>
                </a:solidFill>
              </a:rPr>
              <a:t>Evaluation drives progress, but how do we evaluate generative models?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ID" sz="2000" dirty="0"/>
              <a:t>An evaluation based on samples is biased towards models which overfit and therefore a poor indicator of a good density model in a log-likelihood sense, which favors models with large entropy. Conversely, a high likelihood does not guarantee visually pleasing samples. Samples can take on arbitrary form only a few bits from the optimum. </a:t>
            </a:r>
          </a:p>
          <a:p>
            <a:pPr lvl="1" algn="just">
              <a:buFont typeface="Wingdings" pitchFamily="2" charset="2"/>
              <a:buChar char="§"/>
            </a:pPr>
            <a:endParaRPr lang="en-ID" sz="2000" b="1" dirty="0">
              <a:solidFill>
                <a:srgbClr val="C00000"/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144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A9AB-6A90-524D-BA94-2A465BDB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in Evaluating GAN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202A8-9C81-8C4C-9BB3-D339263AC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/>
              <a:t>Lets take evaluation of generated image quality for example.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Visual quality of images is a highly subjective thing. No single definitive solution to formulize it.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We need to have more or less reliable function to evaluate GANs generated images. </a:t>
            </a:r>
          </a:p>
          <a:p>
            <a:pPr>
              <a:buFont typeface="Wingdings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</a:rPr>
              <a:t>Q: </a:t>
            </a:r>
            <a:r>
              <a:rPr lang="en-US" sz="2000" b="1" dirty="0"/>
              <a:t>How to formulate such evaluation function systematically? </a:t>
            </a:r>
          </a:p>
          <a:p>
            <a:pPr>
              <a:buFont typeface="Wingdings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</a:rPr>
              <a:t>A: </a:t>
            </a:r>
            <a:r>
              <a:rPr lang="en-US" sz="2000" b="1" dirty="0"/>
              <a:t>Apply statistic or information theory for saliency and diversity. </a:t>
            </a:r>
          </a:p>
          <a:p>
            <a:pPr>
              <a:buFont typeface="Wingdings" pitchFamily="2" charset="2"/>
              <a:buChar char="§"/>
            </a:pPr>
            <a:endParaRPr lang="en-US" sz="2000" b="1" dirty="0"/>
          </a:p>
          <a:p>
            <a:pPr>
              <a:buFont typeface="Wingdings" pitchFamily="2" charset="2"/>
              <a:buChar char="§"/>
            </a:pPr>
            <a:r>
              <a:rPr lang="en-US" sz="2400" b="1" dirty="0">
                <a:solidFill>
                  <a:srgbClr val="0070C0"/>
                </a:solidFill>
              </a:rPr>
              <a:t>Saliency vs Diversity </a:t>
            </a:r>
          </a:p>
          <a:p>
            <a:pPr lvl="1">
              <a:buFont typeface="Wingdings" pitchFamily="2" charset="2"/>
              <a:buChar char="§"/>
            </a:pPr>
            <a:r>
              <a:rPr lang="en-ID" sz="2000" b="1" dirty="0">
                <a:solidFill>
                  <a:srgbClr val="0070C0"/>
                </a:solidFill>
              </a:rPr>
              <a:t>Saliency</a:t>
            </a:r>
            <a:r>
              <a:rPr lang="en-ID" sz="2000" dirty="0"/>
              <a:t> (</a:t>
            </a:r>
            <a:r>
              <a:rPr lang="en-ID" sz="2000" b="1" dirty="0">
                <a:solidFill>
                  <a:srgbClr val="0070C0"/>
                </a:solidFill>
              </a:rPr>
              <a:t>what is the object</a:t>
            </a:r>
            <a:r>
              <a:rPr lang="en-ID" sz="2000" dirty="0"/>
              <a:t>) is a distribution of classes for any individual image should have low entropy. One can think of it as a single high score and the rest very low.</a:t>
            </a:r>
          </a:p>
          <a:p>
            <a:pPr lvl="1">
              <a:buFont typeface="Wingdings" pitchFamily="2" charset="2"/>
              <a:buChar char="§"/>
            </a:pPr>
            <a:r>
              <a:rPr lang="en-ID" sz="2000" b="1" dirty="0">
                <a:solidFill>
                  <a:srgbClr val="0070C0"/>
                </a:solidFill>
              </a:rPr>
              <a:t>Diversity</a:t>
            </a:r>
            <a:r>
              <a:rPr lang="en-ID" sz="2000" dirty="0"/>
              <a:t> (</a:t>
            </a:r>
            <a:r>
              <a:rPr lang="en-ID" sz="2000" b="1" dirty="0">
                <a:solidFill>
                  <a:srgbClr val="0070C0"/>
                </a:solidFill>
              </a:rPr>
              <a:t>how different with other objects</a:t>
            </a:r>
            <a:r>
              <a:rPr lang="en-ID" sz="2000" dirty="0"/>
              <a:t>)  is overall distribution of classes across the sampled data should have high entropy, which would mean the absence of dominating classes and something closer to a well-balanced training set.</a:t>
            </a:r>
          </a:p>
          <a:p>
            <a:pPr lvl="1">
              <a:buFont typeface="Wingdings" pitchFamily="2" charset="2"/>
              <a:buChar char="§"/>
            </a:pPr>
            <a:endParaRPr lang="en-US" sz="2000" b="1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118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31A8E-0806-2949-B675-DA59315C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 Evaluation – Quality of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C88E-C2C0-1C49-AE63-480165661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497" y="1779930"/>
            <a:ext cx="5019141" cy="4423161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ID" sz="2400" dirty="0"/>
              <a:t>Which set “look” better?</a:t>
            </a:r>
          </a:p>
          <a:p>
            <a:pPr>
              <a:buFont typeface="Wingdings" pitchFamily="2" charset="2"/>
              <a:buChar char="§"/>
            </a:pPr>
            <a:r>
              <a:rPr lang="en-ID" sz="2400" dirty="0"/>
              <a:t>Human inspection are expensive, biased, hard to reproduce.</a:t>
            </a:r>
          </a:p>
          <a:p>
            <a:pPr>
              <a:buFont typeface="Wingdings" pitchFamily="2" charset="2"/>
              <a:buChar char="§"/>
            </a:pPr>
            <a:r>
              <a:rPr lang="en-ID" sz="2400" dirty="0"/>
              <a:t>Generalization is hard to define and assess: memorizing the training set would give excellent samples but clearly undesirable</a:t>
            </a:r>
          </a:p>
          <a:p>
            <a:pPr>
              <a:buFont typeface="Wingdings" pitchFamily="2" charset="2"/>
              <a:buChar char="§"/>
            </a:pPr>
            <a:r>
              <a:rPr lang="en-ID" sz="2400" dirty="0"/>
              <a:t>Quantitative evaluation of a qualitative task can have many answers </a:t>
            </a:r>
          </a:p>
          <a:p>
            <a:pPr>
              <a:buFont typeface="Wingdings" pitchFamily="2" charset="2"/>
              <a:buChar char="§"/>
            </a:pPr>
            <a:r>
              <a:rPr lang="en-ID" sz="2400" b="1" dirty="0">
                <a:solidFill>
                  <a:srgbClr val="0070C0"/>
                </a:solidFill>
              </a:rPr>
              <a:t>Popular Metrics:</a:t>
            </a:r>
            <a:r>
              <a:rPr lang="en-ID" sz="2400" dirty="0"/>
              <a:t> Inception Scores (IS), Frechet Inception Distance (FID), Kernel Inception Distance (KID)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ACDEBE-A3EA-D046-94D9-C8EA715D2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713" y="1690688"/>
            <a:ext cx="5932377" cy="306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6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A9AB-6A90-524D-BA94-2A465BDB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GAN Evaluation Techniques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E202A8-9C81-8C4C-9BB3-D339263AC9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IS: Inception Score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2000" dirty="0"/>
                  <a:t>First method to evaluate quality of GANs generated samples. 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2000" dirty="0"/>
                  <a:t>Higher IS score is better, corresponded to higher KL divergence between two distributions.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Higher IS values mean better image quality and diversity 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2000" dirty="0"/>
                  <a:t>Based on evaluating generator capabilities to generate images with: 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US" b="1" dirty="0"/>
                  <a:t>meaningful objects</a:t>
                </a:r>
                <a:r>
                  <a:rPr lang="en-US" dirty="0"/>
                  <a:t>: </a:t>
                </a:r>
                <a:r>
                  <a:rPr lang="en-US" i="1" dirty="0"/>
                  <a:t>conditional label distribution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low entropy. 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US" b="1" dirty="0"/>
                  <a:t>diverse images:</a:t>
                </a:r>
                <a:r>
                  <a:rPr lang="en-US" dirty="0"/>
                  <a:t> </a:t>
                </a:r>
                <a:r>
                  <a:rPr lang="en-US" i="1" dirty="0"/>
                  <a:t>marginal label distribution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high entropy. </a:t>
                </a:r>
              </a:p>
              <a:p>
                <a:pPr>
                  <a:buFont typeface="Wingdings" pitchFamily="2" charset="2"/>
                  <a:buChar char="§"/>
                </a:pPr>
                <a:endParaRPr lang="en-ID" sz="2000" b="1" dirty="0">
                  <a:solidFill>
                    <a:srgbClr val="0070C0"/>
                  </a:solidFill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ID" sz="2000" b="1" dirty="0">
                    <a:solidFill>
                      <a:srgbClr val="0070C0"/>
                    </a:solidFill>
                  </a:rPr>
                  <a:t>FID: Fréchet Inception Distance</a:t>
                </a: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2000" dirty="0"/>
                  <a:t>FID improves IS by actually comparing the statistics of generated samples to real samples, instead of only evaluating generated samples in vacuum. 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ID" sz="2000" b="1" dirty="0">
                    <a:solidFill>
                      <a:srgbClr val="C00000"/>
                    </a:solidFill>
                  </a:rPr>
                  <a:t>Lower FID values mean better image quality and diversity.</a:t>
                </a:r>
              </a:p>
              <a:p>
                <a:pPr lvl="1">
                  <a:buFont typeface="Wingdings" pitchFamily="2" charset="2"/>
                  <a:buChar char="§"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E202A8-9C81-8C4C-9BB3-D339263AC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3" t="-1754" b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56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0D423-35AE-894E-A0AF-49BE8E0B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vs FID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263D1-2F5E-7448-BA14-F7318276E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</a:rPr>
              <a:t>IS</a:t>
            </a:r>
            <a:r>
              <a:rPr lang="en-US" sz="2000" dirty="0"/>
              <a:t> is very intuitive formula based on KL-Divergence. KL-Divergence is a measure of information loss occurring when instead of a true empiric distribution an approximation is used. 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n-US" sz="1600" dirty="0">
                <a:solidFill>
                  <a:srgbClr val="C00000"/>
                </a:solidFill>
              </a:rPr>
              <a:t>Note:</a:t>
            </a:r>
            <a:r>
              <a:rPr lang="en-US" sz="1600" dirty="0"/>
              <a:t> Implementation is straight forward and shown in sample codes. </a:t>
            </a:r>
          </a:p>
          <a:p>
            <a:endParaRPr lang="en-ID" sz="2000" b="1" dirty="0"/>
          </a:p>
          <a:p>
            <a:r>
              <a:rPr lang="en-ID" sz="2000" b="1" dirty="0">
                <a:solidFill>
                  <a:srgbClr val="0070C0"/>
                </a:solidFill>
              </a:rPr>
              <a:t>FID</a:t>
            </a:r>
            <a:r>
              <a:rPr lang="en-ID" sz="2000" dirty="0"/>
              <a:t> uses inception network to extract features from an intermediate layer. Then it models the data distribution of those features using a multivariate Gaussian distribution with mean </a:t>
            </a:r>
            <a:r>
              <a:rPr lang="en-ID" sz="2000" i="1" dirty="0"/>
              <a:t>µ </a:t>
            </a:r>
            <a:r>
              <a:rPr lang="en-ID" sz="2000" dirty="0"/>
              <a:t>and covariance </a:t>
            </a:r>
            <a:r>
              <a:rPr lang="el-GR" sz="2000" i="1" dirty="0"/>
              <a:t>Σ</a:t>
            </a:r>
            <a:r>
              <a:rPr lang="el-GR" sz="2000" dirty="0"/>
              <a:t>. 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n-US" sz="1600" b="1" dirty="0">
                <a:solidFill>
                  <a:srgbClr val="C00000"/>
                </a:solidFill>
              </a:rPr>
              <a:t>Note:</a:t>
            </a:r>
            <a:r>
              <a:rPr lang="en-US" sz="1600" dirty="0"/>
              <a:t>  FID as it is more robust to noise and sensitive to mode collapse compare to IS.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BE76F-AFA9-E041-B0D3-4E948EA52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450" y="2562999"/>
            <a:ext cx="4527550" cy="4913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86646F-941E-D449-84B9-FDDE1F122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950" y="4927600"/>
            <a:ext cx="56261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4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E638E-8E72-4B4B-9496-3C705722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Inception Score Explained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10A97A-3411-C14D-9449-6C971E9C9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ID" sz="2000" b="1" dirty="0">
                    <a:solidFill>
                      <a:srgbClr val="0070C0"/>
                    </a:solidFill>
                  </a:rPr>
                  <a:t>Assumption 1:</a:t>
                </a:r>
                <a:r>
                  <a:rPr lang="en-ID" sz="2000" dirty="0"/>
                  <a:t> We evaluate sample quality for GANs trained on labelled datasets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ID" sz="2000" b="1" dirty="0">
                    <a:solidFill>
                      <a:srgbClr val="0070C0"/>
                    </a:solidFill>
                  </a:rPr>
                  <a:t>Assumption 2:</a:t>
                </a:r>
                <a:r>
                  <a:rPr lang="en-ID" sz="2000" dirty="0"/>
                  <a:t> We have a good probabilistic classifier </a:t>
                </a:r>
                <a14:m>
                  <m:oMath xmlns:m="http://schemas.openxmlformats.org/officeDocument/2006/math">
                    <m:r>
                      <a:rPr lang="en-ID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D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D" sz="20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D" sz="2000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ID" sz="20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D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sz="2000" dirty="0"/>
                  <a:t> for predicting the label </a:t>
                </a:r>
                <a14:m>
                  <m:oMath xmlns:m="http://schemas.openxmlformats.org/officeDocument/2006/math">
                    <m:r>
                      <a:rPr lang="en-ID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D" sz="2000" dirty="0"/>
                  <a:t> for any </a:t>
                </a:r>
                <a14:m>
                  <m:oMath xmlns:m="http://schemas.openxmlformats.org/officeDocument/2006/math">
                    <m:r>
                      <a:rPr lang="en-ID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sz="2000" dirty="0"/>
                  <a:t>  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ID" sz="2000" dirty="0"/>
                  <a:t>We want samples from a good generative model to satisfy two criteria: </a:t>
                </a:r>
                <a:r>
                  <a:rPr lang="en-ID" sz="2000" b="1" dirty="0">
                    <a:solidFill>
                      <a:srgbClr val="0070C0"/>
                    </a:solidFill>
                  </a:rPr>
                  <a:t>sharpness</a:t>
                </a:r>
                <a:r>
                  <a:rPr lang="en-ID" sz="2000" dirty="0"/>
                  <a:t> and </a:t>
                </a:r>
                <a:r>
                  <a:rPr lang="en-ID" sz="2000" b="1" dirty="0">
                    <a:solidFill>
                      <a:srgbClr val="0070C0"/>
                    </a:solidFill>
                  </a:rPr>
                  <a:t>diversity</a:t>
                </a:r>
                <a:br>
                  <a:rPr lang="en-ID" sz="2000" dirty="0"/>
                </a:br>
                <a:endParaRPr lang="en-ID" sz="2000" dirty="0"/>
              </a:p>
              <a:p>
                <a:pPr>
                  <a:buFont typeface="Wingdings" pitchFamily="2" charset="2"/>
                  <a:buChar char="§"/>
                </a:pPr>
                <a:r>
                  <a:rPr lang="en-ID" sz="2000" b="1" dirty="0">
                    <a:solidFill>
                      <a:srgbClr val="0070C0"/>
                    </a:solidFill>
                  </a:rPr>
                  <a:t>Sharpness (</a:t>
                </a:r>
                <a14:m>
                  <m:oMath xmlns:m="http://schemas.openxmlformats.org/officeDocument/2006/math">
                    <m:r>
                      <a:rPr lang="en-ID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ID" sz="2000" b="1" dirty="0">
                    <a:solidFill>
                      <a:srgbClr val="0070C0"/>
                    </a:solidFill>
                  </a:rPr>
                  <a:t>):</a:t>
                </a:r>
              </a:p>
              <a:p>
                <a:pPr marL="0" indent="0">
                  <a:buNone/>
                </a:pPr>
                <a:endParaRPr lang="en-ID" sz="2000" dirty="0"/>
              </a:p>
              <a:p>
                <a:pPr>
                  <a:buFont typeface="Wingdings" pitchFamily="2" charset="2"/>
                  <a:buChar char="§"/>
                </a:pPr>
                <a:endParaRPr lang="en-ID" sz="2000" dirty="0"/>
              </a:p>
              <a:p>
                <a:pPr>
                  <a:buFont typeface="Wingdings" pitchFamily="2" charset="2"/>
                  <a:buChar char="§"/>
                </a:pPr>
                <a:endParaRPr lang="en-ID" sz="2000" dirty="0"/>
              </a:p>
              <a:p>
                <a:pPr>
                  <a:buFont typeface="Wingdings" pitchFamily="2" charset="2"/>
                  <a:buChar char="§"/>
                </a:pPr>
                <a:endParaRPr lang="en-ID" sz="2000" dirty="0"/>
              </a:p>
              <a:p>
                <a:pPr>
                  <a:buFont typeface="Wingdings" pitchFamily="2" charset="2"/>
                  <a:buChar char="§"/>
                </a:pPr>
                <a:r>
                  <a:rPr lang="en-ID" sz="2000" dirty="0"/>
                  <a:t>High sharpness implies classifier is confident in making predictions for generated images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ID" sz="2000" dirty="0"/>
                  <a:t>That is, classifier’s predictive distribution </a:t>
                </a:r>
                <a14:m>
                  <m:oMath xmlns:m="http://schemas.openxmlformats.org/officeDocument/2006/math">
                    <m:r>
                      <a:rPr lang="en-ID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D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D" sz="20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D" sz="2000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ID" sz="20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D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sz="2000" dirty="0"/>
                  <a:t> has low entropy </a:t>
                </a:r>
              </a:p>
              <a:p>
                <a:pPr>
                  <a:buFont typeface="Wingdings" pitchFamily="2" charset="2"/>
                  <a:buChar char="§"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10A97A-3411-C14D-9449-6C971E9C9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3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C58A80C-5DC6-A64B-BECA-0FF5AF690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762" y="3285316"/>
            <a:ext cx="7103762" cy="171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29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80DA-F428-774B-8868-09681E858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Inception Score Explained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994039-2317-D341-B1EE-AB66FBB04A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Diversity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):</a:t>
                </a:r>
              </a:p>
              <a:p>
                <a:pPr>
                  <a:buFont typeface="Wingdings" pitchFamily="2" charset="2"/>
                  <a:buChar char="§"/>
                </a:pPr>
                <a:endParaRPr lang="en-US" sz="2000" b="1" dirty="0"/>
              </a:p>
              <a:p>
                <a:pPr>
                  <a:buFont typeface="Wingdings" pitchFamily="2" charset="2"/>
                  <a:buChar char="§"/>
                </a:pPr>
                <a:endParaRPr lang="en-US" sz="2000" b="1" dirty="0"/>
              </a:p>
              <a:p>
                <a:pPr marL="0" indent="0">
                  <a:buNone/>
                </a:pPr>
                <a:endParaRPr lang="en-ID" sz="2000" dirty="0"/>
              </a:p>
              <a:p>
                <a:pPr>
                  <a:buFont typeface="Wingdings" pitchFamily="2" charset="2"/>
                  <a:buChar char="§"/>
                </a:pPr>
                <a:endParaRPr lang="en-ID" sz="2000" dirty="0"/>
              </a:p>
              <a:p>
                <a:pPr>
                  <a:buFont typeface="Wingdings" pitchFamily="2" charset="2"/>
                  <a:buChar char="§"/>
                </a:pPr>
                <a:r>
                  <a:rPr lang="en-ID" sz="2000" dirty="0"/>
                  <a:t>where </a:t>
                </a:r>
                <a14:m>
                  <m:oMath xmlns:m="http://schemas.openxmlformats.org/officeDocument/2006/math">
                    <m:r>
                      <a:rPr lang="en-ID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D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D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D" sz="2000" i="1" dirty="0" smtClean="0">
                        <a:latin typeface="Cambria Math" panose="02040503050406030204" pitchFamily="18" charset="0"/>
                      </a:rPr>
                      <m:t>) = </m:t>
                    </m:r>
                    <m:sSub>
                      <m:sSubPr>
                        <m:ctrlPr>
                          <a:rPr lang="en-ID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ID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ID" sz="2000" dirty="0"/>
                  <a:t> is the classifier’s marginal predictive distribution. High diversity implies c(y) has high entropy.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ID" sz="2000" dirty="0"/>
                  <a:t>Inception scores (IS) combine the two criteria of sharpness and diversity into a simple metric: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𝐼𝑛𝑐𝑒𝑝𝑡𝑖𝑜𝑛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𝑆𝑐𝑜𝑟𝑒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D" sz="3200" dirty="0">
                    <a:solidFill>
                      <a:srgbClr val="0070C0"/>
                    </a:solidFill>
                  </a:rPr>
                  <a:t>    </a:t>
                </a:r>
                <a:endParaRPr lang="en-ID" sz="3200" dirty="0"/>
              </a:p>
              <a:p>
                <a:pPr>
                  <a:buFont typeface="Wingdings" pitchFamily="2" charset="2"/>
                  <a:buChar char="§"/>
                </a:pPr>
                <a:r>
                  <a:rPr lang="en-ID" sz="2000" dirty="0"/>
                  <a:t>Correlates well with human judgement in practice . If classifier is not available, a classifier trained on a large dataset, e.g., Inception Net trained on the ImageNet dataset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994039-2317-D341-B1EE-AB66FBB04A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3" t="-1754" r="-241" b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9004510-F40E-4645-9F5F-B508F6A15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877" y="1825625"/>
            <a:ext cx="6737007" cy="161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3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9698</TotalTime>
  <Words>1343</Words>
  <Application>Microsoft Macintosh PowerPoint</Application>
  <PresentationFormat>Widescreen</PresentationFormat>
  <Paragraphs>144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 Theme</vt:lpstr>
      <vt:lpstr>3- GAN Evaluations </vt:lpstr>
      <vt:lpstr>Welcome to Data Science Center UI</vt:lpstr>
      <vt:lpstr>Key Question in Evaluating GANs</vt:lpstr>
      <vt:lpstr>Problems in Evaluating GAN Samples</vt:lpstr>
      <vt:lpstr>GAN Evaluation – Quality of Generation</vt:lpstr>
      <vt:lpstr>Common GAN Evaluation Techniques</vt:lpstr>
      <vt:lpstr>IS vs FID Definitions</vt:lpstr>
      <vt:lpstr>Inception Score Explained</vt:lpstr>
      <vt:lpstr>Inception Score Explained</vt:lpstr>
      <vt:lpstr>Frechet Inception Distance Explained</vt:lpstr>
      <vt:lpstr>GILBO: Generative Information Lower Bound</vt:lpstr>
      <vt:lpstr>KID Kernel Inception Distance</vt:lpstr>
      <vt:lpstr>KID Kernel Inception Distance</vt:lpstr>
      <vt:lpstr>Best Practices on Evaluating Sample Quality</vt:lpstr>
      <vt:lpstr>Selected Papers for Reading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GANs</dc:title>
  <dc:creator>Risman Adnan</dc:creator>
  <cp:lastModifiedBy>Risman Adnan</cp:lastModifiedBy>
  <cp:revision>79</cp:revision>
  <dcterms:created xsi:type="dcterms:W3CDTF">2019-06-29T06:18:10Z</dcterms:created>
  <dcterms:modified xsi:type="dcterms:W3CDTF">2019-11-22T11:07:37Z</dcterms:modified>
</cp:coreProperties>
</file>