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9"/>
  </p:notesMasterIdLst>
  <p:sldIdLst>
    <p:sldId id="2046" r:id="rId3"/>
    <p:sldId id="2047" r:id="rId4"/>
    <p:sldId id="2048" r:id="rId5"/>
    <p:sldId id="2049" r:id="rId6"/>
    <p:sldId id="2050" r:id="rId7"/>
    <p:sldId id="2051" r:id="rId8"/>
  </p:sldIdLst>
  <p:sldSz cx="9144000" cy="5143500" type="screen16x9"/>
  <p:notesSz cx="6858000" cy="9144000"/>
  <p:defaultTextStyle>
    <a:defPPr>
      <a:defRPr lang="zh-CN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4056" autoAdjust="0"/>
  </p:normalViewPr>
  <p:slideViewPr>
    <p:cSldViewPr snapToGrid="0">
      <p:cViewPr varScale="1">
        <p:scale>
          <a:sx n="143" d="100"/>
          <a:sy n="143" d="100"/>
        </p:scale>
        <p:origin x="109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3847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6"/>
            <a:ext cx="1338580" cy="311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34" tIns="45717" rIns="91434" bIns="45717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/>
              <a:t>应用</a:t>
            </a:r>
            <a:r>
              <a:rPr lang="zh-CN" altLang="en-US" sz="2800" dirty="0"/>
              <a:t>实例（补充）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 dirty="0"/>
              <a:t>EX3-8 </a:t>
            </a:r>
            <a:r>
              <a:rPr lang="zh-CN" altLang="en-US" sz="1400" b="1" dirty="0"/>
              <a:t>利用</a:t>
            </a:r>
            <a:r>
              <a:rPr lang="en-US" altLang="zh-CN" sz="1400" b="1" dirty="0"/>
              <a:t>session</a:t>
            </a:r>
            <a:r>
              <a:rPr lang="zh-CN" altLang="en-US" sz="1400" b="1" dirty="0"/>
              <a:t>实现猜数字游戏（</a:t>
            </a:r>
            <a:r>
              <a:rPr lang="en-US" altLang="zh-CN" sz="1400" b="1" dirty="0" err="1"/>
              <a:t>inputGuess.jsp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result.jsp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small.jsp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large.jsp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success.jsp</a:t>
            </a:r>
            <a:r>
              <a:rPr lang="zh-CN" altLang="en-US" sz="1400" b="1" dirty="0"/>
              <a:t>）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539751" y="1221582"/>
          <a:ext cx="3744913" cy="878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位图图像" r:id="rId3" imgW="3381847" imgH="1057423" progId="Paint.Picture">
                  <p:embed/>
                </p:oleObj>
              </mc:Choice>
              <mc:Fallback>
                <p:oleObj name="位图图像" r:id="rId3" imgW="3381847" imgH="10574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1221582"/>
                        <a:ext cx="3744913" cy="8786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4643438" y="1275160"/>
          <a:ext cx="4140200" cy="69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1" name="位图图像" r:id="rId5" imgW="3076190" imgH="685714" progId="Paint.Picture">
                  <p:embed/>
                </p:oleObj>
              </mc:Choice>
              <mc:Fallback>
                <p:oleObj name="位图图像" r:id="rId5" imgW="3076190" imgH="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275160"/>
                        <a:ext cx="4140200" cy="691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179389" y="2633663"/>
          <a:ext cx="4230687" cy="6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位图图像" r:id="rId7" imgW="3115110" imgH="676369" progId="Paint.Picture">
                  <p:embed/>
                </p:oleObj>
              </mc:Choice>
              <mc:Fallback>
                <p:oleObj name="位图图像" r:id="rId7" imgW="3115110" imgH="6763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2633663"/>
                        <a:ext cx="4230687" cy="6893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4787900" y="2680098"/>
          <a:ext cx="3887788" cy="92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位图图像" r:id="rId9" imgW="3200000" imgH="1009791" progId="Paint.Picture">
                  <p:embed/>
                </p:oleObj>
              </mc:Choice>
              <mc:Fallback>
                <p:oleObj name="位图图像" r:id="rId9" imgW="3200000" imgH="1009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80098"/>
                        <a:ext cx="3887788" cy="920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116014" y="2152755"/>
            <a:ext cx="146443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528" bIns="0" anchor="ctr">
            <a:spAutoFit/>
          </a:bodyPr>
          <a:lstStyle/>
          <a:p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输入猜测</a:t>
            </a:r>
            <a:endParaRPr lang="zh-CN" altLang="en-US" sz="12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>
                <a:cs typeface="Times New Roman" pitchFamily="18" charset="0"/>
              </a:rPr>
              <a:t>inputGuess.jsp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5364164" y="2152755"/>
            <a:ext cx="117909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528" bIns="0" anchor="ctr">
            <a:spAutoFit/>
          </a:bodyPr>
          <a:lstStyle/>
          <a:p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猜大了</a:t>
            </a:r>
            <a:endParaRPr lang="zh-CN" altLang="en-US" sz="12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/>
              <a:t>large.jsp</a:t>
            </a:r>
            <a:endParaRPr lang="en-US" altLang="zh-CN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971551" y="3502924"/>
            <a:ext cx="117909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528" bIns="0" anchor="ctr">
            <a:spAutoFit/>
          </a:bodyPr>
          <a:lstStyle/>
          <a:p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猜小了</a:t>
            </a:r>
            <a:endParaRPr lang="zh-CN" altLang="en-US" sz="12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/>
              <a:t>small.jsp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5651500" y="3654267"/>
            <a:ext cx="119455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猜成功了</a:t>
            </a:r>
          </a:p>
          <a:p>
            <a:r>
              <a:rPr lang="zh-CN" altLang="en-US" sz="12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>
                <a:cs typeface="Times New Roman" pitchFamily="18" charset="0"/>
              </a:rPr>
              <a:t>success.jsp</a:t>
            </a:r>
          </a:p>
        </p:txBody>
      </p:sp>
    </p:spTree>
    <p:extLst>
      <p:ext uri="{BB962C8B-B14F-4D97-AF65-F5344CB8AC3E}">
        <p14:creationId xmlns:p14="http://schemas.microsoft.com/office/powerpoint/2010/main" val="1670393796"/>
      </p:ext>
    </p:extLst>
  </p:cSld>
  <p:clrMapOvr>
    <a:masterClrMapping/>
  </p:clrMapOvr>
  <p:transition spd="slow"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应用</a:t>
            </a:r>
            <a:r>
              <a:rPr lang="zh-CN" altLang="en-US" sz="2400" dirty="0"/>
              <a:t>实例（补充）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 dirty="0"/>
              <a:t>EX3-8 </a:t>
            </a:r>
            <a:r>
              <a:rPr lang="zh-CN" altLang="en-US" sz="1400" b="1" dirty="0">
                <a:solidFill>
                  <a:srgbClr val="FF0000"/>
                </a:solidFill>
              </a:rPr>
              <a:t>利用</a:t>
            </a:r>
            <a:r>
              <a:rPr lang="en-US" altLang="zh-CN" sz="1400" b="1" dirty="0">
                <a:solidFill>
                  <a:srgbClr val="FF0000"/>
                </a:solidFill>
              </a:rPr>
              <a:t>session</a:t>
            </a:r>
            <a:r>
              <a:rPr lang="zh-CN" altLang="en-US" sz="1400" b="1" dirty="0"/>
              <a:t>实现猜数字游戏（</a:t>
            </a:r>
            <a:r>
              <a:rPr lang="en-US" altLang="zh-CN" sz="1400" b="1" dirty="0" err="1"/>
              <a:t>inputGuess.jsp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result.jsp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small.jsp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large.jsp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success.jsp</a:t>
            </a:r>
            <a:r>
              <a:rPr lang="zh-CN" altLang="en-US" sz="1400" b="1" dirty="0"/>
              <a:t>）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827089" y="1067778"/>
            <a:ext cx="4648509" cy="3816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6941" tIns="76176" bIns="76176" anchor="ctr">
            <a:spAutoFit/>
          </a:bodyPr>
          <a:lstStyle/>
          <a:p>
            <a:pPr indent="114300"/>
            <a:r>
              <a:rPr lang="en-US" altLang="zh-CN" b="1" dirty="0" err="1"/>
              <a:t>inputGuess.jsp</a:t>
            </a:r>
            <a:endParaRPr lang="en-US" altLang="zh-CN" b="1" dirty="0"/>
          </a:p>
          <a:p>
            <a:pPr indent="114300"/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=GB2312" %&gt;</a:t>
            </a:r>
          </a:p>
          <a:p>
            <a:pPr indent="114300"/>
            <a:r>
              <a:rPr lang="en-US" altLang="zh-CN" dirty="0"/>
              <a:t>&lt;HTML&gt;</a:t>
            </a:r>
          </a:p>
          <a:p>
            <a:pPr indent="114300"/>
            <a:r>
              <a:rPr lang="en-US" altLang="zh-CN" dirty="0"/>
              <a:t>&lt;BODY </a:t>
            </a:r>
            <a:r>
              <a:rPr lang="en-US" altLang="zh-CN" dirty="0" err="1"/>
              <a:t>bgcolor</a:t>
            </a:r>
            <a:r>
              <a:rPr lang="en-US" altLang="zh-CN" dirty="0"/>
              <a:t>=cyan&gt;&lt;FONT Size=2&gt;</a:t>
            </a:r>
          </a:p>
          <a:p>
            <a:pPr indent="114300"/>
            <a:r>
              <a:rPr lang="en-US" altLang="zh-CN" dirty="0"/>
              <a:t>&lt;P&gt;</a:t>
            </a:r>
            <a:r>
              <a:rPr lang="zh-CN" altLang="en-US" dirty="0"/>
              <a:t>随机分给了你一个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之间的数，请猜！</a:t>
            </a:r>
          </a:p>
          <a:p>
            <a:pPr indent="114300"/>
            <a:r>
              <a:rPr lang="zh-CN" altLang="en-US" dirty="0"/>
              <a:t>  </a:t>
            </a:r>
            <a:r>
              <a:rPr lang="en-US" altLang="zh-CN" dirty="0"/>
              <a:t>&lt;%    </a:t>
            </a:r>
          </a:p>
          <a:p>
            <a:pPr indent="114300"/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number</a:t>
            </a:r>
            <a:r>
              <a:rPr lang="en-US" altLang="zh-CN" dirty="0"/>
              <a:t>=(</a:t>
            </a:r>
            <a:r>
              <a:rPr lang="en-US" altLang="zh-CN" dirty="0" err="1"/>
              <a:t>int</a:t>
            </a:r>
            <a:r>
              <a:rPr lang="en-US" altLang="zh-CN" dirty="0"/>
              <a:t>)(</a:t>
            </a:r>
            <a:r>
              <a:rPr lang="en-US" altLang="zh-CN" dirty="0" err="1"/>
              <a:t>Math.random</a:t>
            </a:r>
            <a:r>
              <a:rPr lang="en-US" altLang="zh-CN" dirty="0"/>
              <a:t>()*100)+1;</a:t>
            </a:r>
          </a:p>
          <a:p>
            <a:pPr indent="114300"/>
            <a:r>
              <a:rPr lang="en-US" altLang="zh-CN" dirty="0"/>
              <a:t>    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session.</a:t>
            </a:r>
            <a:r>
              <a:rPr lang="en-US" altLang="zh-CN" dirty="0" err="1">
                <a:solidFill>
                  <a:srgbClr val="0070C0"/>
                </a:solidFill>
              </a:rPr>
              <a:t>setAttribute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count",new</a:t>
            </a:r>
            <a:r>
              <a:rPr lang="en-US" altLang="zh-CN" dirty="0">
                <a:solidFill>
                  <a:srgbClr val="0070C0"/>
                </a:solidFill>
              </a:rPr>
              <a:t> Integer(0));</a:t>
            </a:r>
          </a:p>
          <a:p>
            <a:pPr indent="114300"/>
            <a:r>
              <a:rPr lang="en-US" altLang="zh-CN" dirty="0">
                <a:solidFill>
                  <a:srgbClr val="0070C0"/>
                </a:solidFill>
              </a:rPr>
              <a:t>     </a:t>
            </a:r>
            <a:r>
              <a:rPr lang="en-US" altLang="zh-CN" b="1" dirty="0" err="1">
                <a:solidFill>
                  <a:srgbClr val="0070C0"/>
                </a:solidFill>
              </a:rPr>
              <a:t>session.</a:t>
            </a:r>
            <a:r>
              <a:rPr lang="en-US" altLang="zh-CN" dirty="0" err="1">
                <a:solidFill>
                  <a:srgbClr val="0070C0"/>
                </a:solidFill>
              </a:rPr>
              <a:t>setAttribute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save",new</a:t>
            </a:r>
            <a:r>
              <a:rPr lang="en-US" altLang="zh-CN" dirty="0">
                <a:solidFill>
                  <a:srgbClr val="0070C0"/>
                </a:solidFill>
              </a:rPr>
              <a:t> Integer(number));</a:t>
            </a:r>
          </a:p>
          <a:p>
            <a:pPr indent="114300"/>
            <a:r>
              <a:rPr lang="en-US" altLang="zh-CN" dirty="0"/>
              <a:t>  %&gt;</a:t>
            </a:r>
          </a:p>
          <a:p>
            <a:pPr indent="114300"/>
            <a:r>
              <a:rPr lang="en-US" altLang="zh-CN" dirty="0"/>
              <a:t>   &lt;FORM </a:t>
            </a:r>
            <a:r>
              <a:rPr lang="en-US" altLang="zh-CN" dirty="0">
                <a:solidFill>
                  <a:srgbClr val="FF0000"/>
                </a:solidFill>
              </a:rPr>
              <a:t>action="</a:t>
            </a:r>
            <a:r>
              <a:rPr lang="en-US" altLang="zh-CN" dirty="0" err="1">
                <a:solidFill>
                  <a:srgbClr val="FF0000"/>
                </a:solidFill>
              </a:rPr>
              <a:t>result.jsp</a:t>
            </a:r>
            <a:r>
              <a:rPr lang="en-US" altLang="zh-CN" dirty="0"/>
              <a:t>" method="post" name=form&gt;</a:t>
            </a:r>
          </a:p>
          <a:p>
            <a:pPr indent="114300"/>
            <a:r>
              <a:rPr lang="en-US" altLang="zh-CN" dirty="0"/>
              <a:t>    </a:t>
            </a:r>
            <a:r>
              <a:rPr lang="zh-CN" altLang="en-US" dirty="0"/>
              <a:t>输入你的猜测：</a:t>
            </a:r>
            <a:r>
              <a:rPr lang="en-US" altLang="zh-CN" dirty="0"/>
              <a:t>&lt;INPUT type="text" name="boy" &gt; </a:t>
            </a:r>
          </a:p>
          <a:p>
            <a:pPr indent="114300"/>
            <a:r>
              <a:rPr lang="en-US" altLang="zh-CN" dirty="0"/>
              <a:t>    &lt;INPUT TYPE="submit" value="</a:t>
            </a:r>
            <a:r>
              <a:rPr lang="zh-CN" altLang="en-US" dirty="0"/>
              <a:t>送出</a:t>
            </a:r>
            <a:r>
              <a:rPr lang="en-US" altLang="zh-CN" dirty="0"/>
              <a:t>" name="submit"&gt;</a:t>
            </a:r>
          </a:p>
          <a:p>
            <a:pPr indent="114300"/>
            <a:r>
              <a:rPr lang="en-US" altLang="zh-CN" dirty="0"/>
              <a:t>   &lt;/FORM&gt;</a:t>
            </a:r>
          </a:p>
          <a:p>
            <a:pPr indent="114300"/>
            <a:r>
              <a:rPr lang="en-US" altLang="zh-CN" dirty="0"/>
              <a:t>&lt;/FONT&gt;</a:t>
            </a:r>
          </a:p>
          <a:p>
            <a:pPr indent="114300"/>
            <a:r>
              <a:rPr lang="en-US" altLang="zh-CN" dirty="0"/>
              <a:t>&lt;/BODY&gt;</a:t>
            </a:r>
          </a:p>
          <a:p>
            <a:pPr indent="114300"/>
            <a:r>
              <a:rPr lang="en-US" altLang="zh-C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84393614"/>
      </p:ext>
    </p:extLst>
  </p:cSld>
  <p:clrMapOvr>
    <a:masterClrMapping/>
  </p:clrMapOvr>
  <p:transition spd="slow"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421190" y="865430"/>
            <a:ext cx="6970210" cy="855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26941" tIns="76176" bIns="76176" anchor="ctr">
            <a:spAutoFit/>
          </a:bodyPr>
          <a:lstStyle/>
          <a:p>
            <a:pPr indent="228600"/>
            <a:r>
              <a:rPr lang="en-US" altLang="zh-CN" b="1" dirty="0" err="1"/>
              <a:t>result.jsp</a:t>
            </a:r>
            <a:endParaRPr lang="en-US" altLang="zh-CN" b="1" dirty="0"/>
          </a:p>
          <a:p>
            <a:pPr indent="228600"/>
            <a:r>
              <a:rPr lang="en-US" altLang="zh-CN" dirty="0"/>
              <a:t>&lt;% String </a:t>
            </a:r>
            <a:r>
              <a:rPr lang="en-US" altLang="zh-CN" dirty="0" err="1"/>
              <a:t>str</a:t>
            </a:r>
            <a:r>
              <a:rPr lang="en-US" altLang="zh-CN" dirty="0"/>
              <a:t>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("boy");</a:t>
            </a:r>
          </a:p>
          <a:p>
            <a:pPr indent="228600"/>
            <a:r>
              <a:rPr lang="en-US" altLang="zh-CN" dirty="0"/>
              <a:t>   if(</a:t>
            </a:r>
            <a:r>
              <a:rPr lang="en-US" altLang="zh-CN" dirty="0" err="1"/>
              <a:t>str.length</a:t>
            </a:r>
            <a:r>
              <a:rPr lang="en-US" altLang="zh-CN" dirty="0"/>
              <a:t>()==0) </a:t>
            </a:r>
          </a:p>
          <a:p>
            <a:pPr indent="228600"/>
            <a:r>
              <a:rPr lang="en-US" altLang="zh-CN" dirty="0"/>
              <a:t>   { </a:t>
            </a:r>
          </a:p>
          <a:p>
            <a:pPr indent="228600"/>
            <a:r>
              <a:rPr lang="en-US" altLang="zh-CN" dirty="0" err="1">
                <a:solidFill>
                  <a:srgbClr val="FF0000"/>
                </a:solidFill>
              </a:rPr>
              <a:t>response.</a:t>
            </a:r>
            <a:r>
              <a:rPr lang="en-US" altLang="zh-CN" b="1" dirty="0" err="1">
                <a:solidFill>
                  <a:srgbClr val="FF0000"/>
                </a:solidFill>
              </a:rPr>
              <a:t>sendRedirect</a:t>
            </a:r>
            <a:r>
              <a:rPr lang="en-US" altLang="zh-CN" b="1" dirty="0">
                <a:solidFill>
                  <a:srgbClr val="FF0000"/>
                </a:solidFill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</a:rPr>
              <a:t>inputGuess.jsp</a:t>
            </a:r>
            <a:r>
              <a:rPr lang="en-US" altLang="zh-CN" b="1" dirty="0">
                <a:solidFill>
                  <a:srgbClr val="FF0000"/>
                </a:solidFill>
              </a:rPr>
              <a:t>");</a:t>
            </a:r>
          </a:p>
          <a:p>
            <a:pPr indent="228600"/>
            <a:r>
              <a:rPr lang="en-US" altLang="zh-CN" dirty="0"/>
              <a:t>   }</a:t>
            </a:r>
          </a:p>
          <a:p>
            <a:pPr indent="228600"/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guessNumber</a:t>
            </a:r>
            <a:r>
              <a:rPr lang="en-US" altLang="zh-CN" dirty="0"/>
              <a:t>=-1;</a:t>
            </a:r>
          </a:p>
          <a:p>
            <a:pPr indent="228600"/>
            <a:r>
              <a:rPr lang="en-US" altLang="zh-CN" dirty="0"/>
              <a:t>   try</a:t>
            </a:r>
          </a:p>
          <a:p>
            <a:pPr indent="228600"/>
            <a:r>
              <a:rPr lang="en-US" altLang="zh-CN" dirty="0"/>
              <a:t>   {</a:t>
            </a:r>
          </a:p>
          <a:p>
            <a:pPr indent="228600"/>
            <a:r>
              <a:rPr lang="en-US" altLang="zh-CN" dirty="0"/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guessNumber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Integer.parseInt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str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indent="228600"/>
            <a:r>
              <a:rPr lang="en-US" altLang="zh-CN" dirty="0">
                <a:solidFill>
                  <a:srgbClr val="0070C0"/>
                </a:solidFill>
              </a:rPr>
              <a:t>     Integer integer=(Integer)</a:t>
            </a:r>
            <a:r>
              <a:rPr lang="en-US" altLang="zh-CN" b="1" dirty="0" err="1">
                <a:solidFill>
                  <a:srgbClr val="0070C0"/>
                </a:solidFill>
              </a:rPr>
              <a:t>session.</a:t>
            </a:r>
            <a:r>
              <a:rPr lang="en-US" altLang="zh-CN" dirty="0" err="1">
                <a:solidFill>
                  <a:srgbClr val="0070C0"/>
                </a:solidFill>
              </a:rPr>
              <a:t>getAttribute</a:t>
            </a:r>
            <a:r>
              <a:rPr lang="en-US" altLang="zh-CN" dirty="0">
                <a:solidFill>
                  <a:srgbClr val="0070C0"/>
                </a:solidFill>
              </a:rPr>
              <a:t>("save");</a:t>
            </a:r>
          </a:p>
          <a:p>
            <a:pPr indent="228600"/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realnumber</a:t>
            </a:r>
            <a:r>
              <a:rPr lang="en-US" altLang="zh-CN" dirty="0"/>
              <a:t>=</a:t>
            </a:r>
            <a:r>
              <a:rPr lang="en-US" altLang="zh-CN" dirty="0" err="1"/>
              <a:t>integer.intValue</a:t>
            </a:r>
            <a:r>
              <a:rPr lang="en-US" altLang="zh-CN" dirty="0"/>
              <a:t>();</a:t>
            </a:r>
          </a:p>
          <a:p>
            <a:pPr indent="228600"/>
            <a:r>
              <a:rPr lang="en-US" altLang="zh-CN" dirty="0"/>
              <a:t>     if(</a:t>
            </a:r>
            <a:r>
              <a:rPr lang="en-US" altLang="zh-CN" dirty="0" err="1"/>
              <a:t>guessNumber</a:t>
            </a:r>
            <a:r>
              <a:rPr lang="en-US" altLang="zh-CN" dirty="0"/>
              <a:t>==</a:t>
            </a:r>
            <a:r>
              <a:rPr lang="en-US" altLang="zh-CN" dirty="0" err="1"/>
              <a:t>realnumber</a:t>
            </a:r>
            <a:r>
              <a:rPr lang="en-US" altLang="zh-CN" dirty="0"/>
              <a:t>)</a:t>
            </a:r>
          </a:p>
          <a:p>
            <a:pPr indent="228600"/>
            <a:r>
              <a:rPr lang="en-US" altLang="zh-CN" dirty="0"/>
              <a:t>     { </a:t>
            </a:r>
          </a:p>
          <a:p>
            <a:pPr indent="228600"/>
            <a:r>
              <a:rPr lang="en-US" altLang="zh-CN" dirty="0">
                <a:solidFill>
                  <a:srgbClr val="0070C0"/>
                </a:solidFill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n=((Integer)</a:t>
            </a:r>
            <a:r>
              <a:rPr lang="en-US" altLang="zh-CN" dirty="0" err="1">
                <a:solidFill>
                  <a:srgbClr val="0070C0"/>
                </a:solidFill>
              </a:rPr>
              <a:t>session.getAttribute</a:t>
            </a:r>
            <a:r>
              <a:rPr lang="en-US" altLang="zh-CN" dirty="0">
                <a:solidFill>
                  <a:srgbClr val="0070C0"/>
                </a:solidFill>
              </a:rPr>
              <a:t>("count")).</a:t>
            </a:r>
            <a:r>
              <a:rPr lang="en-US" altLang="zh-CN" dirty="0" err="1">
                <a:solidFill>
                  <a:srgbClr val="0070C0"/>
                </a:solidFill>
              </a:rPr>
              <a:t>intValue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indent="228600"/>
            <a:r>
              <a:rPr lang="en-US" altLang="zh-CN" dirty="0"/>
              <a:t>       </a:t>
            </a:r>
            <a:r>
              <a:rPr lang="en-US" altLang="zh-CN" b="1" dirty="0">
                <a:solidFill>
                  <a:srgbClr val="FF0000"/>
                </a:solidFill>
              </a:rPr>
              <a:t>n=n+1</a:t>
            </a:r>
            <a:r>
              <a:rPr lang="en-US" altLang="zh-CN" dirty="0"/>
              <a:t>;</a:t>
            </a:r>
          </a:p>
          <a:p>
            <a:pPr indent="228600"/>
            <a:r>
              <a:rPr lang="en-US" altLang="zh-CN" dirty="0">
                <a:solidFill>
                  <a:srgbClr val="0070C0"/>
                </a:solidFill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</a:rPr>
              <a:t>session.setAttribute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count",new</a:t>
            </a:r>
            <a:r>
              <a:rPr lang="en-US" altLang="zh-CN" dirty="0">
                <a:solidFill>
                  <a:srgbClr val="0070C0"/>
                </a:solidFill>
              </a:rPr>
              <a:t> Integer(n));</a:t>
            </a:r>
          </a:p>
          <a:p>
            <a:pPr indent="228600"/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response.sendRedirect</a:t>
            </a:r>
            <a:r>
              <a:rPr lang="en-US" altLang="zh-CN" dirty="0"/>
              <a:t>("</a:t>
            </a:r>
            <a:r>
              <a:rPr lang="en-US" altLang="zh-CN" b="1" dirty="0" err="1">
                <a:solidFill>
                  <a:srgbClr val="FF0000"/>
                </a:solidFill>
              </a:rPr>
              <a:t>success.jsp</a:t>
            </a:r>
            <a:r>
              <a:rPr lang="en-US" altLang="zh-CN" dirty="0"/>
              <a:t>");</a:t>
            </a:r>
          </a:p>
          <a:p>
            <a:pPr indent="228600"/>
            <a:r>
              <a:rPr lang="en-US" altLang="zh-CN" dirty="0"/>
              <a:t>     } </a:t>
            </a:r>
          </a:p>
          <a:p>
            <a:pPr indent="228600"/>
            <a:r>
              <a:rPr lang="en-US" altLang="zh-CN" dirty="0"/>
              <a:t>     else if(</a:t>
            </a:r>
            <a:r>
              <a:rPr lang="en-US" altLang="zh-CN" dirty="0" err="1"/>
              <a:t>guessNumber</a:t>
            </a:r>
            <a:r>
              <a:rPr lang="en-US" altLang="zh-CN" dirty="0"/>
              <a:t>&gt;</a:t>
            </a:r>
            <a:r>
              <a:rPr lang="en-US" altLang="zh-CN" dirty="0" err="1"/>
              <a:t>realnumber</a:t>
            </a:r>
            <a:r>
              <a:rPr lang="en-US" altLang="zh-CN" dirty="0"/>
              <a:t>)</a:t>
            </a:r>
          </a:p>
          <a:p>
            <a:pPr indent="228600"/>
            <a:r>
              <a:rPr lang="en-US" altLang="zh-CN" dirty="0"/>
              <a:t>     { </a:t>
            </a:r>
          </a:p>
          <a:p>
            <a:pPr indent="228600"/>
            <a:r>
              <a:rPr lang="en-US" altLang="zh-CN" dirty="0">
                <a:solidFill>
                  <a:srgbClr val="0070C0"/>
                </a:solidFill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n=((Integer)</a:t>
            </a:r>
            <a:r>
              <a:rPr lang="en-US" altLang="zh-CN" dirty="0" err="1">
                <a:solidFill>
                  <a:srgbClr val="0070C0"/>
                </a:solidFill>
              </a:rPr>
              <a:t>session.getAttribute</a:t>
            </a:r>
            <a:r>
              <a:rPr lang="en-US" altLang="zh-CN" dirty="0">
                <a:solidFill>
                  <a:srgbClr val="0070C0"/>
                </a:solidFill>
              </a:rPr>
              <a:t>("count")).</a:t>
            </a:r>
            <a:r>
              <a:rPr lang="en-US" altLang="zh-CN" dirty="0" err="1">
                <a:solidFill>
                  <a:srgbClr val="0070C0"/>
                </a:solidFill>
              </a:rPr>
              <a:t>intValue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indent="228600"/>
            <a:r>
              <a:rPr lang="en-US" altLang="zh-CN" dirty="0"/>
              <a:t>       n=n+1;</a:t>
            </a:r>
          </a:p>
          <a:p>
            <a:pPr indent="228600"/>
            <a:r>
              <a:rPr lang="en-US" altLang="zh-CN" dirty="0">
                <a:solidFill>
                  <a:srgbClr val="0070C0"/>
                </a:solidFill>
              </a:rPr>
              <a:t>       </a:t>
            </a:r>
            <a:r>
              <a:rPr lang="en-US" altLang="zh-CN" dirty="0" err="1">
                <a:solidFill>
                  <a:srgbClr val="0070C0"/>
                </a:solidFill>
              </a:rPr>
              <a:t>session.setAttribute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count",new</a:t>
            </a:r>
            <a:r>
              <a:rPr lang="en-US" altLang="zh-CN" dirty="0">
                <a:solidFill>
                  <a:srgbClr val="0070C0"/>
                </a:solidFill>
              </a:rPr>
              <a:t> Integer(n));</a:t>
            </a:r>
          </a:p>
          <a:p>
            <a:pPr indent="228600"/>
            <a:r>
              <a:rPr lang="en-US" altLang="zh-CN" dirty="0"/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response.sendRedirect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</a:rPr>
              <a:t>large.jsp</a:t>
            </a:r>
            <a:r>
              <a:rPr lang="en-US" altLang="zh-CN" dirty="0"/>
              <a:t>");</a:t>
            </a:r>
          </a:p>
          <a:p>
            <a:pPr indent="228600"/>
            <a:r>
              <a:rPr lang="en-US" altLang="zh-CN" dirty="0"/>
              <a:t>     }</a:t>
            </a:r>
          </a:p>
          <a:p>
            <a:pPr indent="228600"/>
            <a:r>
              <a:rPr lang="en-US" altLang="zh-CN" dirty="0"/>
              <a:t>    else if(</a:t>
            </a:r>
            <a:r>
              <a:rPr lang="en-US" altLang="zh-CN" dirty="0" err="1"/>
              <a:t>guessNumber</a:t>
            </a:r>
            <a:r>
              <a:rPr lang="en-US" altLang="zh-CN" dirty="0"/>
              <a:t>&lt;</a:t>
            </a:r>
            <a:r>
              <a:rPr lang="en-US" altLang="zh-CN" dirty="0" err="1"/>
              <a:t>realnumber</a:t>
            </a:r>
            <a:r>
              <a:rPr lang="en-US" altLang="zh-CN" dirty="0"/>
              <a:t>)</a:t>
            </a:r>
          </a:p>
          <a:p>
            <a:pPr indent="228600"/>
            <a:r>
              <a:rPr lang="en-US" altLang="zh-CN" dirty="0"/>
              <a:t>     {</a:t>
            </a:r>
          </a:p>
          <a:p>
            <a:pPr indent="228600"/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n=((Integer)</a:t>
            </a:r>
            <a:r>
              <a:rPr lang="en-US" altLang="zh-CN" dirty="0" err="1">
                <a:solidFill>
                  <a:srgbClr val="0070C0"/>
                </a:solidFill>
              </a:rPr>
              <a:t>session.getAttribute</a:t>
            </a:r>
            <a:r>
              <a:rPr lang="en-US" altLang="zh-CN" dirty="0">
                <a:solidFill>
                  <a:srgbClr val="0070C0"/>
                </a:solidFill>
              </a:rPr>
              <a:t>("count")).</a:t>
            </a:r>
            <a:r>
              <a:rPr lang="en-US" altLang="zh-CN" dirty="0" err="1">
                <a:solidFill>
                  <a:srgbClr val="0070C0"/>
                </a:solidFill>
              </a:rPr>
              <a:t>intValue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indent="228600"/>
            <a:r>
              <a:rPr lang="en-US" altLang="zh-CN" dirty="0"/>
              <a:t>        n=n+1;</a:t>
            </a:r>
          </a:p>
          <a:p>
            <a:pPr indent="228600"/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session.setAttribute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count",new</a:t>
            </a:r>
            <a:r>
              <a:rPr lang="en-US" altLang="zh-CN" dirty="0">
                <a:solidFill>
                  <a:srgbClr val="0070C0"/>
                </a:solidFill>
              </a:rPr>
              <a:t> Integer(n));</a:t>
            </a:r>
          </a:p>
          <a:p>
            <a:pPr indent="228600"/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response.sendRedirect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</a:rPr>
              <a:t>small.jsp</a:t>
            </a:r>
            <a:r>
              <a:rPr lang="en-US" altLang="zh-CN" b="1" dirty="0">
                <a:solidFill>
                  <a:srgbClr val="FF0000"/>
                </a:solidFill>
              </a:rPr>
              <a:t>");</a:t>
            </a:r>
          </a:p>
          <a:p>
            <a:pPr indent="228600"/>
            <a:r>
              <a:rPr lang="en-US" altLang="zh-CN" dirty="0"/>
              <a:t>     }</a:t>
            </a:r>
          </a:p>
          <a:p>
            <a:pPr indent="228600"/>
            <a:r>
              <a:rPr lang="en-US" altLang="zh-CN" dirty="0"/>
              <a:t>   }</a:t>
            </a:r>
          </a:p>
          <a:p>
            <a:pPr indent="228600"/>
            <a:r>
              <a:rPr lang="en-US" altLang="zh-CN" dirty="0"/>
              <a:t>   catch(Exception e)</a:t>
            </a:r>
          </a:p>
          <a:p>
            <a:pPr indent="228600"/>
            <a:r>
              <a:rPr lang="en-US" altLang="zh-CN" dirty="0"/>
              <a:t>   {  </a:t>
            </a:r>
          </a:p>
          <a:p>
            <a:pPr indent="228600"/>
            <a:r>
              <a:rPr lang="en-US" altLang="zh-CN" dirty="0" err="1"/>
              <a:t>response.sendRedirect</a:t>
            </a:r>
            <a:r>
              <a:rPr lang="en-US" altLang="zh-CN" dirty="0"/>
              <a:t>("</a:t>
            </a:r>
            <a:r>
              <a:rPr lang="en-US" altLang="zh-CN" dirty="0" err="1"/>
              <a:t>inputGuess.jsp</a:t>
            </a:r>
            <a:r>
              <a:rPr lang="en-US" altLang="zh-CN" dirty="0"/>
              <a:t>");</a:t>
            </a:r>
          </a:p>
          <a:p>
            <a:pPr indent="228600"/>
            <a:r>
              <a:rPr lang="en-US" altLang="zh-CN" dirty="0"/>
              <a:t>   }</a:t>
            </a:r>
          </a:p>
          <a:p>
            <a:pPr indent="228600"/>
            <a:r>
              <a:rPr lang="en-US" altLang="zh-CN" dirty="0"/>
              <a:t>%&gt;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309185" y="684773"/>
            <a:ext cx="8953227" cy="26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EX3-8 </a:t>
            </a:r>
            <a:r>
              <a:rPr lang="zh-CN" altLang="en-US" b="1" dirty="0"/>
              <a:t>利用</a:t>
            </a:r>
            <a:r>
              <a:rPr lang="en-US" altLang="zh-CN" b="1" dirty="0"/>
              <a:t>session</a:t>
            </a:r>
            <a:r>
              <a:rPr lang="zh-CN" altLang="en-US" b="1" dirty="0"/>
              <a:t>实现猜数字游戏（</a:t>
            </a:r>
            <a:r>
              <a:rPr lang="en-US" altLang="zh-CN" b="1" dirty="0" err="1"/>
              <a:t>inputGuess.jsp</a:t>
            </a:r>
            <a:r>
              <a:rPr lang="en-US" altLang="zh-CN" b="1" dirty="0"/>
              <a:t>/   </a:t>
            </a:r>
            <a:r>
              <a:rPr lang="en-US" altLang="zh-CN" b="1" dirty="0" err="1"/>
              <a:t>result.jsp</a:t>
            </a:r>
            <a:r>
              <a:rPr lang="en-US" altLang="zh-CN" b="1" dirty="0" smtClean="0"/>
              <a:t>/ </a:t>
            </a:r>
            <a:r>
              <a:rPr lang="en-US" altLang="zh-CN" b="1" dirty="0" err="1" smtClean="0"/>
              <a:t>small.jsp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large.jsp</a:t>
            </a:r>
            <a:r>
              <a:rPr lang="en-US" altLang="zh-CN" b="1" dirty="0"/>
              <a:t>/ </a:t>
            </a:r>
            <a:r>
              <a:rPr lang="en-US" altLang="zh-CN" b="1" dirty="0" err="1"/>
              <a:t>success.jsp</a:t>
            </a:r>
            <a:r>
              <a:rPr lang="zh-CN" altLang="en-US" b="1" dirty="0"/>
              <a:t>）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应用</a:t>
            </a:r>
            <a:r>
              <a:rPr lang="zh-CN" altLang="en-US" sz="2400" dirty="0"/>
              <a:t>实例（补充）</a:t>
            </a:r>
          </a:p>
        </p:txBody>
      </p:sp>
    </p:spTree>
    <p:extLst>
      <p:ext uri="{BB962C8B-B14F-4D97-AF65-F5344CB8AC3E}">
        <p14:creationId xmlns:p14="http://schemas.microsoft.com/office/powerpoint/2010/main" val="278828427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应用</a:t>
            </a:r>
            <a:r>
              <a:rPr lang="zh-CN" altLang="en-US" sz="2400" dirty="0"/>
              <a:t>实例（补充）</a:t>
            </a:r>
          </a:p>
        </p:txBody>
      </p:sp>
      <p:sp>
        <p:nvSpPr>
          <p:cNvPr id="162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 dirty="0"/>
              <a:t>EX3-8 </a:t>
            </a:r>
            <a:r>
              <a:rPr lang="zh-CN" altLang="en-US" sz="1400" b="1" dirty="0"/>
              <a:t>利用</a:t>
            </a:r>
            <a:r>
              <a:rPr lang="en-US" altLang="zh-CN" sz="1400" b="1" dirty="0"/>
              <a:t>session</a:t>
            </a:r>
            <a:r>
              <a:rPr lang="zh-CN" altLang="en-US" sz="1400" b="1" dirty="0"/>
              <a:t>实现猜数字游戏（</a:t>
            </a:r>
            <a:r>
              <a:rPr lang="en-US" altLang="zh-CN" sz="1400" b="1" dirty="0" err="1"/>
              <a:t>inputGuess.jsp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result.jsp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small.jsp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large.jsp</a:t>
            </a:r>
            <a:r>
              <a:rPr lang="en-US" altLang="zh-CN" sz="1400" b="1" dirty="0"/>
              <a:t>/ </a:t>
            </a:r>
            <a:r>
              <a:rPr lang="en-US" altLang="zh-CN" sz="1400" b="1" dirty="0" err="1"/>
              <a:t>success.jsp</a:t>
            </a:r>
            <a:r>
              <a:rPr lang="zh-CN" altLang="en-US" sz="1400" b="1" dirty="0"/>
              <a:t>）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511300" y="1202169"/>
            <a:ext cx="4480770" cy="273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6941" tIns="76176" bIns="76176" anchor="ctr">
            <a:spAutoFit/>
          </a:bodyPr>
          <a:lstStyle/>
          <a:p>
            <a:r>
              <a:rPr lang="en-US" altLang="zh-CN" b="1" dirty="0" err="1"/>
              <a:t>large.jsp</a:t>
            </a:r>
            <a:endParaRPr lang="en-US" altLang="zh-CN" b="1" dirty="0"/>
          </a:p>
          <a:p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=GB2312" %&gt;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&lt;BODY </a:t>
            </a:r>
            <a:r>
              <a:rPr lang="en-US" altLang="zh-CN" dirty="0" err="1"/>
              <a:t>bgcolor</a:t>
            </a:r>
            <a:r>
              <a:rPr lang="en-US" altLang="zh-CN" dirty="0"/>
              <a:t>=cyan&gt;</a:t>
            </a:r>
          </a:p>
          <a:p>
            <a:r>
              <a:rPr lang="en-US" altLang="zh-CN" dirty="0"/>
              <a:t> &lt;FONT Size=2&gt;</a:t>
            </a:r>
          </a:p>
          <a:p>
            <a:r>
              <a:rPr lang="en-US" altLang="zh-CN" dirty="0"/>
              <a:t>  &lt;FORM action</a:t>
            </a:r>
            <a:r>
              <a:rPr lang="en-US" altLang="zh-CN" dirty="0">
                <a:solidFill>
                  <a:srgbClr val="FF0000"/>
                </a:solidFill>
              </a:rPr>
              <a:t>="</a:t>
            </a:r>
            <a:r>
              <a:rPr lang="en-US" altLang="zh-CN" dirty="0" err="1">
                <a:solidFill>
                  <a:srgbClr val="FF0000"/>
                </a:solidFill>
              </a:rPr>
              <a:t>result.jsp</a:t>
            </a:r>
            <a:r>
              <a:rPr lang="en-US" altLang="zh-CN" dirty="0"/>
              <a:t>" method="get" name=form &gt;</a:t>
            </a:r>
          </a:p>
          <a:p>
            <a:r>
              <a:rPr lang="en-US" altLang="zh-CN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猜大了</a:t>
            </a:r>
            <a:r>
              <a:rPr lang="zh-CN" altLang="en-US" dirty="0"/>
              <a:t>，请再猜：</a:t>
            </a:r>
            <a:r>
              <a:rPr lang="en-US" altLang="zh-CN" dirty="0"/>
              <a:t>&lt;INPUT type="text" name="boy" &gt; </a:t>
            </a:r>
          </a:p>
          <a:p>
            <a:r>
              <a:rPr lang="en-US" altLang="zh-CN" dirty="0"/>
              <a:t>  &lt;INPUT TYPE="submit" value="</a:t>
            </a:r>
            <a:r>
              <a:rPr lang="zh-CN" altLang="en-US" dirty="0"/>
              <a:t>送出</a:t>
            </a:r>
            <a:r>
              <a:rPr lang="en-US" altLang="zh-CN" dirty="0"/>
              <a:t>" name="submit"&gt;</a:t>
            </a:r>
          </a:p>
          <a:p>
            <a:r>
              <a:rPr lang="en-US" altLang="zh-CN" dirty="0"/>
              <a:t>  &lt;/FORM&gt;</a:t>
            </a:r>
          </a:p>
          <a:p>
            <a:r>
              <a:rPr lang="en-US" altLang="zh-CN" dirty="0"/>
              <a:t>&lt;/FONT&gt;</a:t>
            </a:r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9763912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应用</a:t>
            </a:r>
            <a:r>
              <a:rPr lang="zh-CN" altLang="en-US" sz="2400" dirty="0"/>
              <a:t>实例（补充）</a:t>
            </a:r>
          </a:p>
        </p:txBody>
      </p:sp>
      <p:sp>
        <p:nvSpPr>
          <p:cNvPr id="163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/>
              <a:t>EX3-8 </a:t>
            </a:r>
            <a:r>
              <a:rPr lang="zh-CN" altLang="en-US" sz="1400" b="1"/>
              <a:t>利用</a:t>
            </a:r>
            <a:r>
              <a:rPr lang="en-US" altLang="zh-CN" sz="1400" b="1"/>
              <a:t>session</a:t>
            </a:r>
            <a:r>
              <a:rPr lang="zh-CN" altLang="en-US" sz="1400" b="1"/>
              <a:t>实现猜数字游戏（</a:t>
            </a:r>
            <a:r>
              <a:rPr lang="en-US" altLang="zh-CN" sz="1400" b="1"/>
              <a:t>inputGuess.jsp/ result.jsp/ small.jsp/ large.jsp/ success.jsp</a:t>
            </a:r>
            <a:r>
              <a:rPr lang="zh-CN" altLang="en-US" sz="1400" b="1"/>
              <a:t>）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511300" y="1202169"/>
            <a:ext cx="4596187" cy="273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6941" tIns="76176" bIns="76176" anchor="ctr">
            <a:spAutoFit/>
          </a:bodyPr>
          <a:lstStyle/>
          <a:p>
            <a:pPr indent="114300"/>
            <a:r>
              <a:rPr lang="en-US" altLang="zh-CN" b="1" dirty="0" err="1"/>
              <a:t>small.jsp</a:t>
            </a:r>
            <a:endParaRPr lang="en-US" altLang="zh-CN" b="1" dirty="0"/>
          </a:p>
          <a:p>
            <a:pPr indent="114300"/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=GB2312" %&gt;</a:t>
            </a:r>
          </a:p>
          <a:p>
            <a:pPr indent="114300"/>
            <a:r>
              <a:rPr lang="en-US" altLang="zh-CN" dirty="0"/>
              <a:t>&lt;HTML&gt;</a:t>
            </a:r>
          </a:p>
          <a:p>
            <a:pPr indent="114300"/>
            <a:r>
              <a:rPr lang="en-US" altLang="zh-CN" dirty="0"/>
              <a:t>&lt;BODY </a:t>
            </a:r>
            <a:r>
              <a:rPr lang="en-US" altLang="zh-CN" dirty="0" err="1"/>
              <a:t>bgcolor</a:t>
            </a:r>
            <a:r>
              <a:rPr lang="en-US" altLang="zh-CN" dirty="0"/>
              <a:t>=cyan&gt;</a:t>
            </a:r>
          </a:p>
          <a:p>
            <a:pPr indent="114300"/>
            <a:r>
              <a:rPr lang="en-US" altLang="zh-CN" dirty="0"/>
              <a:t> &lt;FONT Size=2&gt;</a:t>
            </a:r>
          </a:p>
          <a:p>
            <a:pPr indent="114300"/>
            <a:r>
              <a:rPr lang="en-US" altLang="zh-CN" dirty="0"/>
              <a:t>  &lt;FORM action="</a:t>
            </a:r>
            <a:r>
              <a:rPr lang="en-US" altLang="zh-CN" dirty="0" err="1">
                <a:solidFill>
                  <a:srgbClr val="FF0000"/>
                </a:solidFill>
              </a:rPr>
              <a:t>result.jsp</a:t>
            </a:r>
            <a:r>
              <a:rPr lang="en-US" altLang="zh-CN" dirty="0"/>
              <a:t>" method="get" name=form &gt;</a:t>
            </a:r>
          </a:p>
          <a:p>
            <a:pPr indent="114300"/>
            <a:r>
              <a:rPr lang="en-US" altLang="zh-CN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猜小了</a:t>
            </a:r>
            <a:r>
              <a:rPr lang="zh-CN" altLang="en-US" dirty="0"/>
              <a:t>，请再猜：</a:t>
            </a:r>
            <a:r>
              <a:rPr lang="en-US" altLang="zh-CN" dirty="0"/>
              <a:t>&lt;INPUT type="text" name="boy" &gt; </a:t>
            </a:r>
          </a:p>
          <a:p>
            <a:pPr indent="114300"/>
            <a:r>
              <a:rPr lang="en-US" altLang="zh-CN" dirty="0"/>
              <a:t>  &lt;INPUT TYPE="submit" value="</a:t>
            </a:r>
            <a:r>
              <a:rPr lang="zh-CN" altLang="en-US" dirty="0"/>
              <a:t>送出</a:t>
            </a:r>
            <a:r>
              <a:rPr lang="en-US" altLang="zh-CN" dirty="0"/>
              <a:t>" name="submit"&gt;</a:t>
            </a:r>
          </a:p>
          <a:p>
            <a:pPr indent="114300"/>
            <a:r>
              <a:rPr lang="en-US" altLang="zh-CN" dirty="0"/>
              <a:t>  &lt;/FORM&gt;</a:t>
            </a:r>
          </a:p>
          <a:p>
            <a:pPr indent="114300"/>
            <a:r>
              <a:rPr lang="en-US" altLang="zh-CN" dirty="0"/>
              <a:t>&lt;/FONT&gt;</a:t>
            </a:r>
          </a:p>
          <a:p>
            <a:pPr indent="114300"/>
            <a:r>
              <a:rPr lang="en-US" altLang="zh-CN" dirty="0"/>
              <a:t>&lt;/BODY&gt;</a:t>
            </a:r>
          </a:p>
          <a:p>
            <a:pPr indent="114300"/>
            <a:r>
              <a:rPr lang="en-US" altLang="zh-C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8485773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9" y="285750"/>
            <a:ext cx="8662987" cy="39528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/>
              <a:t>应用</a:t>
            </a:r>
            <a:r>
              <a:rPr lang="zh-CN" altLang="en-US" sz="2400" dirty="0"/>
              <a:t>实例（补充）</a:t>
            </a:r>
          </a:p>
        </p:txBody>
      </p:sp>
      <p:sp>
        <p:nvSpPr>
          <p:cNvPr id="164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844154"/>
            <a:ext cx="8540750" cy="40493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 b="1"/>
              <a:t>EX3-8 </a:t>
            </a:r>
            <a:r>
              <a:rPr lang="zh-CN" altLang="en-US" sz="1400" b="1"/>
              <a:t>利用</a:t>
            </a:r>
            <a:r>
              <a:rPr lang="en-US" altLang="zh-CN" sz="1400" b="1"/>
              <a:t>session</a:t>
            </a:r>
            <a:r>
              <a:rPr lang="zh-CN" altLang="en-US" sz="1400" b="1"/>
              <a:t>实现猜数字游戏（</a:t>
            </a:r>
            <a:r>
              <a:rPr lang="en-US" altLang="zh-CN" sz="1400" b="1"/>
              <a:t>inputGuess.jsp/ result.jsp/ small.jsp/ large.jsp/ success.jsp</a:t>
            </a:r>
            <a:r>
              <a:rPr lang="zh-CN" altLang="en-US" sz="1400" b="1"/>
              <a:t>）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817563" y="1121296"/>
            <a:ext cx="5188207" cy="338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6941" tIns="76176" bIns="76176" anchor="ctr">
            <a:spAutoFit/>
          </a:bodyPr>
          <a:lstStyle/>
          <a:p>
            <a:pPr indent="228600"/>
            <a:r>
              <a:rPr lang="en-US" altLang="zh-CN" b="1" dirty="0" err="1"/>
              <a:t>success.jsp</a:t>
            </a:r>
            <a:endParaRPr lang="en-US" altLang="zh-CN" b="1" dirty="0"/>
          </a:p>
          <a:p>
            <a:pPr indent="228600"/>
            <a:r>
              <a:rPr lang="en-US" altLang="zh-CN" dirty="0"/>
              <a:t>&lt;%@ page </a:t>
            </a:r>
            <a:r>
              <a:rPr lang="en-US" altLang="zh-CN" dirty="0" err="1"/>
              <a:t>contentType</a:t>
            </a:r>
            <a:r>
              <a:rPr lang="en-US" altLang="zh-CN" dirty="0"/>
              <a:t>="text/</a:t>
            </a:r>
            <a:r>
              <a:rPr lang="en-US" altLang="zh-CN" dirty="0" err="1"/>
              <a:t>html;charset</a:t>
            </a:r>
            <a:r>
              <a:rPr lang="en-US" altLang="zh-CN" dirty="0"/>
              <a:t>=GB2312" %&gt;</a:t>
            </a:r>
          </a:p>
          <a:p>
            <a:pPr indent="228600"/>
            <a:r>
              <a:rPr lang="en-US" altLang="zh-CN" dirty="0"/>
              <a:t>&lt;HTML&gt;</a:t>
            </a:r>
          </a:p>
          <a:p>
            <a:pPr indent="228600"/>
            <a:r>
              <a:rPr lang="en-US" altLang="zh-CN" dirty="0"/>
              <a:t>&lt;BODY </a:t>
            </a:r>
            <a:r>
              <a:rPr lang="en-US" altLang="zh-CN" dirty="0" err="1"/>
              <a:t>bgcolor</a:t>
            </a:r>
            <a:r>
              <a:rPr lang="en-US" altLang="zh-CN" dirty="0"/>
              <a:t>=cyan&gt;&lt;FONT Size=2&gt;</a:t>
            </a:r>
          </a:p>
          <a:p>
            <a:pPr indent="228600"/>
            <a:r>
              <a:rPr lang="en-US" altLang="zh-CN" dirty="0"/>
              <a:t>&lt;% </a:t>
            </a:r>
          </a:p>
          <a:p>
            <a:pPr indent="228600"/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</a:t>
            </a: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count=((Integer)</a:t>
            </a:r>
            <a:r>
              <a:rPr lang="en-US" altLang="zh-CN" dirty="0" err="1">
                <a:solidFill>
                  <a:srgbClr val="0070C0"/>
                </a:solidFill>
              </a:rPr>
              <a:t>session.getAttribute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b="1" dirty="0">
                <a:solidFill>
                  <a:srgbClr val="0070C0"/>
                </a:solidFill>
              </a:rPr>
              <a:t>count</a:t>
            </a:r>
            <a:r>
              <a:rPr lang="en-US" altLang="zh-CN" dirty="0">
                <a:solidFill>
                  <a:srgbClr val="0070C0"/>
                </a:solidFill>
              </a:rPr>
              <a:t>")).</a:t>
            </a:r>
            <a:r>
              <a:rPr lang="en-US" altLang="zh-CN" dirty="0" err="1">
                <a:solidFill>
                  <a:srgbClr val="0070C0"/>
                </a:solidFill>
              </a:rPr>
              <a:t>intValue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indent="228600"/>
            <a:r>
              <a:rPr lang="en-US" altLang="zh-CN" dirty="0">
                <a:solidFill>
                  <a:srgbClr val="0070C0"/>
                </a:solidFill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num</a:t>
            </a:r>
            <a:r>
              <a:rPr lang="en-US" altLang="zh-CN" dirty="0">
                <a:solidFill>
                  <a:srgbClr val="0070C0"/>
                </a:solidFill>
              </a:rPr>
              <a:t>=((Integer)</a:t>
            </a:r>
            <a:r>
              <a:rPr lang="en-US" altLang="zh-CN" dirty="0" err="1">
                <a:solidFill>
                  <a:srgbClr val="0070C0"/>
                </a:solidFill>
              </a:rPr>
              <a:t>session.getAttribute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b="1" dirty="0">
                <a:solidFill>
                  <a:srgbClr val="0070C0"/>
                </a:solidFill>
              </a:rPr>
              <a:t>save</a:t>
            </a:r>
            <a:r>
              <a:rPr lang="en-US" altLang="zh-CN" dirty="0">
                <a:solidFill>
                  <a:srgbClr val="0070C0"/>
                </a:solidFill>
              </a:rPr>
              <a:t>")).</a:t>
            </a:r>
            <a:r>
              <a:rPr lang="en-US" altLang="zh-CN" dirty="0" err="1">
                <a:solidFill>
                  <a:srgbClr val="0070C0"/>
                </a:solidFill>
              </a:rPr>
              <a:t>intValue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indent="228600"/>
            <a:r>
              <a:rPr lang="en-US" altLang="zh-CN" dirty="0"/>
              <a:t>%&gt;</a:t>
            </a:r>
          </a:p>
          <a:p>
            <a:pPr indent="228600"/>
            <a:r>
              <a:rPr lang="en-US" altLang="zh-CN" dirty="0"/>
              <a:t>&lt;P&gt;</a:t>
            </a:r>
            <a:r>
              <a:rPr lang="zh-CN" altLang="en-US" dirty="0"/>
              <a:t>恭喜你，</a:t>
            </a:r>
            <a:r>
              <a:rPr lang="zh-CN" altLang="en-US" dirty="0">
                <a:solidFill>
                  <a:srgbClr val="FF0000"/>
                </a:solidFill>
              </a:rPr>
              <a:t>猜对了</a:t>
            </a:r>
          </a:p>
          <a:p>
            <a:pPr indent="228600"/>
            <a:r>
              <a:rPr lang="en-US" altLang="zh-CN" dirty="0"/>
              <a:t>&lt;BR&gt;</a:t>
            </a:r>
            <a:r>
              <a:rPr lang="zh-CN" altLang="en-US" dirty="0"/>
              <a:t>您共猜了</a:t>
            </a:r>
            <a:r>
              <a:rPr lang="en-US" altLang="zh-CN" dirty="0"/>
              <a:t>&lt;%=count%&gt;</a:t>
            </a:r>
            <a:r>
              <a:rPr lang="zh-CN" altLang="en-US" dirty="0"/>
              <a:t>次</a:t>
            </a:r>
            <a:r>
              <a:rPr lang="en-US" altLang="zh-CN" dirty="0"/>
              <a:t>,</a:t>
            </a:r>
            <a:r>
              <a:rPr lang="zh-CN" altLang="en-US" dirty="0"/>
              <a:t>这个数字就是</a:t>
            </a:r>
            <a:r>
              <a:rPr lang="en-US" altLang="zh-CN" dirty="0"/>
              <a:t>&lt;%=</a:t>
            </a:r>
            <a:r>
              <a:rPr lang="en-US" altLang="zh-CN" dirty="0" err="1"/>
              <a:t>num</a:t>
            </a:r>
            <a:r>
              <a:rPr lang="en-US" altLang="zh-CN" dirty="0"/>
              <a:t>%&gt;</a:t>
            </a:r>
            <a:r>
              <a:rPr lang="zh-CN" altLang="en-US" dirty="0"/>
              <a:t>。</a:t>
            </a:r>
          </a:p>
          <a:p>
            <a:pPr indent="228600"/>
            <a:r>
              <a:rPr lang="en-US" altLang="zh-CN" dirty="0"/>
              <a:t>&lt;BR&gt;</a:t>
            </a:r>
            <a:r>
              <a:rPr lang="zh-CN" altLang="en-US" dirty="0"/>
              <a:t>单击超链接返回到</a:t>
            </a:r>
            <a:r>
              <a:rPr lang="en-US" altLang="zh-CN" dirty="0" err="1"/>
              <a:t>inputGuess.jsp</a:t>
            </a:r>
            <a:r>
              <a:rPr lang="zh-CN" altLang="en-US" dirty="0"/>
              <a:t>页面：</a:t>
            </a:r>
          </a:p>
          <a:p>
            <a:pPr indent="228600"/>
            <a:r>
              <a:rPr lang="en-US" altLang="zh-CN" dirty="0"/>
              <a:t>&lt;BR&gt;&lt;A </a:t>
            </a:r>
            <a:r>
              <a:rPr lang="en-US" altLang="zh-CN" dirty="0" err="1">
                <a:solidFill>
                  <a:srgbClr val="FF0000"/>
                </a:solidFill>
              </a:rPr>
              <a:t>href</a:t>
            </a:r>
            <a:r>
              <a:rPr lang="en-US" altLang="zh-CN" dirty="0">
                <a:solidFill>
                  <a:srgbClr val="FF0000"/>
                </a:solidFill>
              </a:rPr>
              <a:t>="</a:t>
            </a:r>
            <a:r>
              <a:rPr lang="en-US" altLang="zh-CN" dirty="0" err="1">
                <a:solidFill>
                  <a:srgbClr val="FF0000"/>
                </a:solidFill>
              </a:rPr>
              <a:t>inputGuess.jsp</a:t>
            </a:r>
            <a:r>
              <a:rPr lang="en-US" altLang="zh-CN" dirty="0">
                <a:solidFill>
                  <a:srgbClr val="FF0000"/>
                </a:solidFill>
              </a:rPr>
              <a:t>"&gt;</a:t>
            </a:r>
            <a:r>
              <a:rPr lang="en-US" altLang="zh-CN" dirty="0" err="1">
                <a:solidFill>
                  <a:srgbClr val="FF0000"/>
                </a:solidFill>
              </a:rPr>
              <a:t>inputGuess.jsp</a:t>
            </a:r>
            <a:r>
              <a:rPr lang="en-US" altLang="zh-CN" dirty="0"/>
              <a:t>&lt;/A&gt;  </a:t>
            </a:r>
          </a:p>
          <a:p>
            <a:pPr indent="228600"/>
            <a:r>
              <a:rPr lang="en-US" altLang="zh-CN" dirty="0"/>
              <a:t>&lt;/FONT&gt;</a:t>
            </a:r>
          </a:p>
          <a:p>
            <a:pPr indent="228600"/>
            <a:r>
              <a:rPr lang="en-US" altLang="zh-CN" dirty="0"/>
              <a:t>&lt;/BODY&gt;</a:t>
            </a:r>
          </a:p>
          <a:p>
            <a:pPr indent="228600"/>
            <a:r>
              <a:rPr lang="en-US" altLang="zh-CN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4075927574"/>
      </p:ext>
    </p:extLst>
  </p:cSld>
  <p:clrMapOvr>
    <a:masterClrMapping/>
  </p:clrMapOvr>
  <p:transition spd="slow" advClick="0">
    <p:fad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4783</TotalTime>
  <Words>719</Words>
  <Application>Microsoft Office PowerPoint</Application>
  <PresentationFormat>全屏显示(16:9)</PresentationFormat>
  <Paragraphs>115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位图图像</vt:lpstr>
      <vt:lpstr>应用实例（补充）</vt:lpstr>
      <vt:lpstr>应用实例（补充）</vt:lpstr>
      <vt:lpstr>应用实例（补充）</vt:lpstr>
      <vt:lpstr>应用实例（补充）</vt:lpstr>
      <vt:lpstr>应用实例（补充）</vt:lpstr>
      <vt:lpstr>应用实例（补充）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458</cp:revision>
  <dcterms:created xsi:type="dcterms:W3CDTF">2017-03-04T06:55:00Z</dcterms:created>
  <dcterms:modified xsi:type="dcterms:W3CDTF">2024-03-28T12:29:41Z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