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9"/>
  </p:notesMasterIdLst>
  <p:sldIdLst>
    <p:sldId id="2068" r:id="rId3"/>
    <p:sldId id="2069" r:id="rId4"/>
    <p:sldId id="2070" r:id="rId5"/>
    <p:sldId id="2071" r:id="rId6"/>
    <p:sldId id="2072" r:id="rId7"/>
    <p:sldId id="2073" r:id="rId8"/>
  </p:sldIdLst>
  <p:sldSz cx="9144000" cy="5143500" type="screen16x9"/>
  <p:notesSz cx="6858000" cy="9144000"/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056" autoAdjust="0"/>
  </p:normalViewPr>
  <p:slideViewPr>
    <p:cSldViewPr snapToGrid="0">
      <p:cViewPr>
        <p:scale>
          <a:sx n="150" d="100"/>
          <a:sy n="150" d="100"/>
        </p:scale>
        <p:origin x="888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6"/>
            <a:ext cx="1338580" cy="311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6" y="465536"/>
            <a:ext cx="7920037" cy="4857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b="1" smtClean="0"/>
              <a:t>EXAM1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0304" y="1006080"/>
            <a:ext cx="8823626" cy="135016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建立一个简单购物网站，</a:t>
            </a:r>
            <a:r>
              <a:rPr lang="zh-CN" altLang="en-US" sz="1800" b="1" dirty="0" smtClean="0"/>
              <a:t>包括欢迎页面、商品选择页面和结账页面。具体要求如下：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(1)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在欢迎页面，</a:t>
            </a:r>
            <a:r>
              <a:rPr lang="zh-CN" altLang="en-US" sz="1800" b="1" dirty="0" smtClean="0"/>
              <a:t>顾客输入基本信息后可进入百货商店，即商品选择页面。如图</a:t>
            </a:r>
            <a:r>
              <a:rPr lang="en-US" altLang="zh-CN" sz="1800" b="1" dirty="0" smtClean="0"/>
              <a:t>4-16(1)</a:t>
            </a:r>
            <a:r>
              <a:rPr lang="zh-CN" altLang="en-US" sz="1800" b="1" dirty="0" smtClean="0"/>
              <a:t>所示。</a:t>
            </a:r>
          </a:p>
        </p:txBody>
      </p:sp>
      <p:graphicFrame>
        <p:nvGraphicFramePr>
          <p:cNvPr id="9318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91792"/>
              </p:ext>
            </p:extLst>
          </p:nvPr>
        </p:nvGraphicFramePr>
        <p:xfrm>
          <a:off x="1880238" y="2356247"/>
          <a:ext cx="4968875" cy="210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" imgW="2526840" imgH="1698120" progId="Word.Document.12">
                  <p:embed/>
                </p:oleObj>
              </mc:Choice>
              <mc:Fallback>
                <p:oleObj r:id="rId3" imgW="252684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38" y="2356247"/>
                        <a:ext cx="4968875" cy="2106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4-16(1) </a:t>
            </a:r>
            <a:r>
              <a:rPr lang="zh-CN" altLang="en-US" sz="1800" smtClean="0">
                <a:solidFill>
                  <a:srgbClr val="000000"/>
                </a:solidFill>
              </a:rPr>
              <a:t>欢迎页面 </a:t>
            </a:r>
          </a:p>
        </p:txBody>
      </p:sp>
    </p:spTree>
    <p:extLst>
      <p:ext uri="{BB962C8B-B14F-4D97-AF65-F5344CB8AC3E}">
        <p14:creationId xmlns:p14="http://schemas.microsoft.com/office/powerpoint/2010/main" val="3087432498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273844"/>
            <a:ext cx="7886700" cy="664940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8170" y="1070515"/>
            <a:ext cx="7886700" cy="402574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&lt;%@ page </a:t>
            </a:r>
            <a:r>
              <a:rPr lang="en-US" altLang="zh-CN" sz="1200" dirty="0" err="1" smtClean="0"/>
              <a:t>contentType</a:t>
            </a:r>
            <a:r>
              <a:rPr lang="en-US" altLang="zh-CN" sz="1200" dirty="0" smtClean="0"/>
              <a:t>="text/</a:t>
            </a:r>
            <a:r>
              <a:rPr lang="en-US" altLang="zh-CN" sz="1200" dirty="0" err="1" smtClean="0"/>
              <a:t>html;charset</a:t>
            </a:r>
            <a:r>
              <a:rPr lang="en-US" altLang="zh-CN" sz="1200" dirty="0" smtClean="0"/>
              <a:t>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&lt;head&gt;&lt;title&gt;</a:t>
            </a:r>
            <a:r>
              <a:rPr lang="zh-CN" altLang="en-US" sz="1200" dirty="0" smtClean="0"/>
              <a:t>购物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欢迎页面</a:t>
            </a:r>
            <a:r>
              <a:rPr lang="en-US" altLang="zh-CN" sz="1200" dirty="0" smtClean="0"/>
              <a:t>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&lt;BODY </a:t>
            </a:r>
            <a:r>
              <a:rPr lang="en-US" altLang="zh-CN" sz="1200" dirty="0" err="1" smtClean="0"/>
              <a:t>bgcolor</a:t>
            </a:r>
            <a:r>
              <a:rPr lang="en-US" altLang="zh-CN" sz="1200" dirty="0" smtClean="0"/>
              <a:t>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&lt;h2&gt;</a:t>
            </a:r>
            <a:r>
              <a:rPr lang="zh-CN" altLang="en-US" sz="1200" dirty="0" smtClean="0"/>
              <a:t>购物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欢迎页面</a:t>
            </a:r>
            <a:r>
              <a:rPr lang="en-US" altLang="zh-CN" sz="1200" dirty="0" smtClean="0"/>
              <a:t>&lt;/h2&gt;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&lt;P&gt;</a:t>
            </a:r>
            <a:r>
              <a:rPr lang="zh-CN" altLang="en-US" sz="1200" dirty="0" smtClean="0"/>
              <a:t>输入您的信息：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&lt;FORM action</a:t>
            </a:r>
            <a:r>
              <a:rPr lang="en-US" altLang="zh-CN" sz="1200" dirty="0" smtClean="0">
                <a:solidFill>
                  <a:srgbClr val="FF0000"/>
                </a:solidFill>
              </a:rPr>
              <a:t>="4-16-shop.jsp" </a:t>
            </a:r>
            <a:r>
              <a:rPr lang="en-US" altLang="zh-CN" sz="1200" dirty="0" smtClean="0"/>
              <a:t>method=post name=form&gt;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type="text" name="</a:t>
            </a:r>
            <a:r>
              <a:rPr lang="en-US" altLang="zh-CN" sz="1200" dirty="0" err="1" smtClean="0"/>
              <a:t>userName</a:t>
            </a:r>
            <a:r>
              <a:rPr lang="en-US" altLang="zh-CN" sz="1200" dirty="0" smtClean="0"/>
              <a:t>"&gt;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type="radio" name="</a:t>
            </a:r>
            <a:r>
              <a:rPr lang="en-US" altLang="zh-CN" sz="1200" dirty="0" err="1" smtClean="0"/>
              <a:t>userKind</a:t>
            </a:r>
            <a:r>
              <a:rPr lang="en-US" altLang="zh-CN" sz="1200" dirty="0" smtClean="0"/>
              <a:t>" value="VIP"&gt;VIP(</a:t>
            </a:r>
            <a:r>
              <a:rPr lang="zh-CN" altLang="en-US" sz="1200" dirty="0" smtClean="0"/>
              <a:t>享有八折优惠</a:t>
            </a:r>
            <a:r>
              <a:rPr lang="en-US" altLang="zh-CN" sz="12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　　    </a:t>
            </a:r>
            <a:r>
              <a:rPr lang="en-US" altLang="zh-CN" sz="1200" dirty="0" smtClean="0"/>
              <a:t>&lt;INPUT type="radio" name="</a:t>
            </a:r>
            <a:r>
              <a:rPr lang="en-US" altLang="zh-CN" sz="1200" dirty="0" err="1" smtClean="0"/>
              <a:t>userKind</a:t>
            </a:r>
            <a:r>
              <a:rPr lang="en-US" altLang="zh-CN" sz="1200" dirty="0" smtClean="0"/>
              <a:t>" value="</a:t>
            </a:r>
            <a:r>
              <a:rPr lang="zh-CN" altLang="en-US" sz="1200" dirty="0" smtClean="0"/>
              <a:t>普通会员</a:t>
            </a:r>
            <a:r>
              <a:rPr lang="en-US" altLang="zh-CN" sz="1200" dirty="0" smtClean="0"/>
              <a:t>" checked="ok"&gt;</a:t>
            </a:r>
            <a:r>
              <a:rPr lang="zh-CN" altLang="en-US" sz="1200" dirty="0" smtClean="0"/>
              <a:t>普通会员	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TYPE="submit" value="</a:t>
            </a:r>
            <a:r>
              <a:rPr lang="zh-CN" altLang="en-US" sz="1200" dirty="0" smtClean="0"/>
              <a:t>进入百货商店</a:t>
            </a:r>
            <a:r>
              <a:rPr lang="en-US" altLang="zh-CN" sz="1200" dirty="0" smtClean="0"/>
              <a:t>" name=submit&gt;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&lt;FONT&gt;&lt;/BODY&gt;&lt;/HTML&gt;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0771225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9452" y="545446"/>
            <a:ext cx="8150225" cy="1619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(2)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在商品选择页面</a:t>
            </a:r>
            <a:r>
              <a:rPr lang="zh-CN" altLang="en-US" sz="2000" b="1" dirty="0" smtClean="0"/>
              <a:t>，输出欢迎信息，并以多选框的形式列出所有商品供用户选择，提交后进入到结账页面。如图</a:t>
            </a:r>
            <a:r>
              <a:rPr lang="en-US" altLang="zh-CN" sz="2000" b="1" dirty="0" smtClean="0"/>
              <a:t>4-16(2)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67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4-16(2) </a:t>
            </a:r>
            <a:r>
              <a:rPr lang="zh-CN" altLang="en-US" sz="1800" smtClean="0">
                <a:solidFill>
                  <a:srgbClr val="000000"/>
                </a:solidFill>
              </a:rPr>
              <a:t>商品选择页面</a:t>
            </a:r>
          </a:p>
        </p:txBody>
      </p:sp>
      <p:graphicFrame>
        <p:nvGraphicFramePr>
          <p:cNvPr id="9523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79591"/>
              </p:ext>
            </p:extLst>
          </p:nvPr>
        </p:nvGraphicFramePr>
        <p:xfrm>
          <a:off x="3132138" y="2353055"/>
          <a:ext cx="5236210" cy="200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3" imgW="2565360" imgH="1698120" progId="Word.Document.12">
                  <p:embed/>
                </p:oleObj>
              </mc:Choice>
              <mc:Fallback>
                <p:oleObj r:id="rId3" imgW="256536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53055"/>
                        <a:ext cx="5236210" cy="200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449663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85750"/>
            <a:ext cx="8540750" cy="360426"/>
          </a:xfrm>
        </p:spPr>
        <p:txBody>
          <a:bodyPr>
            <a:normAutofit fontScale="90000"/>
          </a:bodyPr>
          <a:lstStyle/>
          <a:p>
            <a:pPr eaLnBrk="1" hangingPunct="1"/>
            <a:endParaRPr lang="zh-CN" altLang="zh-CN" dirty="0" smtClean="0"/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5529" y="717043"/>
            <a:ext cx="8540750" cy="430606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&lt;%@ page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1500" dirty="0" smtClean="0">
                <a:solidFill>
                  <a:srgbClr val="FF0000"/>
                </a:solidFill>
              </a:rPr>
              <a:t>="text/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html;charset</a:t>
            </a:r>
            <a:r>
              <a:rPr lang="en-US" altLang="zh-CN" sz="1500" dirty="0" smtClean="0">
                <a:solidFill>
                  <a:srgbClr val="FF0000"/>
                </a:solidFill>
              </a:rPr>
              <a:t>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&lt;head&gt;&lt;title&gt;</a:t>
            </a:r>
            <a:r>
              <a:rPr lang="zh-CN" altLang="en-US" sz="1500" dirty="0" smtClean="0"/>
              <a:t>购物</a:t>
            </a:r>
            <a:r>
              <a:rPr lang="en-US" altLang="zh-CN" sz="1500" dirty="0" smtClean="0"/>
              <a:t>----</a:t>
            </a:r>
            <a:r>
              <a:rPr lang="zh-CN" altLang="en-US" sz="1500" dirty="0" smtClean="0"/>
              <a:t>商品选择页面</a:t>
            </a:r>
            <a:r>
              <a:rPr lang="en-US" altLang="zh-CN" sz="1500" dirty="0" smtClean="0"/>
              <a:t>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&lt;BODY </a:t>
            </a:r>
            <a:r>
              <a:rPr lang="en-US" altLang="zh-CN" sz="1500" dirty="0" err="1" smtClean="0"/>
              <a:t>bgcolor</a:t>
            </a:r>
            <a:r>
              <a:rPr lang="en-US" altLang="zh-CN" sz="1500" dirty="0" smtClean="0"/>
              <a:t>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&lt;h2&gt;</a:t>
            </a:r>
            <a:r>
              <a:rPr lang="zh-CN" altLang="en-US" sz="1500" dirty="0" smtClean="0"/>
              <a:t>购物</a:t>
            </a:r>
            <a:r>
              <a:rPr lang="en-US" altLang="zh-CN" sz="1500" dirty="0" smtClean="0"/>
              <a:t>----</a:t>
            </a:r>
            <a:r>
              <a:rPr lang="zh-CN" altLang="en-US" sz="1500" dirty="0" smtClean="0"/>
              <a:t>商品选择页面</a:t>
            </a:r>
            <a:r>
              <a:rPr lang="en-US" altLang="zh-CN" sz="1500" dirty="0" smtClean="0"/>
              <a:t>&lt;/h2&gt;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sz="1500" dirty="0" smtClean="0">
                <a:solidFill>
                  <a:srgbClr val="FF0000"/>
                </a:solidFill>
              </a:rPr>
              <a:t>("gb2312");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	String s=</a:t>
            </a:r>
            <a:r>
              <a:rPr lang="en-US" altLang="zh-CN" sz="1500" dirty="0" err="1" smtClean="0"/>
              <a:t>request.getParameter</a:t>
            </a:r>
            <a:r>
              <a:rPr lang="en-US" altLang="zh-CN" sz="1500" dirty="0" smtClean="0"/>
              <a:t>("</a:t>
            </a:r>
            <a:r>
              <a:rPr lang="en-US" altLang="zh-CN" sz="1500" dirty="0" err="1" smtClean="0"/>
              <a:t>userName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b="1" dirty="0" smtClean="0"/>
              <a:t>                </a:t>
            </a:r>
            <a:r>
              <a:rPr lang="en-US" altLang="zh-CN" sz="1500" b="1" dirty="0" err="1" smtClean="0"/>
              <a:t>session.setAttribute</a:t>
            </a:r>
            <a:r>
              <a:rPr lang="en-US" altLang="zh-CN" sz="1500" b="1" dirty="0" smtClean="0"/>
              <a:t>("</a:t>
            </a:r>
            <a:r>
              <a:rPr lang="en-US" altLang="zh-CN" sz="1500" b="1" dirty="0" err="1" smtClean="0"/>
              <a:t>name",s</a:t>
            </a:r>
            <a:r>
              <a:rPr lang="en-US" altLang="zh-CN" sz="1500" b="1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             String k=</a:t>
            </a:r>
            <a:r>
              <a:rPr lang="en-US" altLang="zh-CN" sz="1500" dirty="0" err="1" smtClean="0"/>
              <a:t>request.getParameter</a:t>
            </a:r>
            <a:r>
              <a:rPr lang="en-US" altLang="zh-CN" sz="1500" dirty="0" smtClean="0"/>
              <a:t>("</a:t>
            </a:r>
            <a:r>
              <a:rPr lang="en-US" altLang="zh-CN" sz="1500" dirty="0" err="1" smtClean="0"/>
              <a:t>userKind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b="1" dirty="0" err="1" smtClean="0"/>
              <a:t>session.setAttribute</a:t>
            </a:r>
            <a:r>
              <a:rPr lang="en-US" altLang="zh-CN" sz="1500" b="1" dirty="0" smtClean="0"/>
              <a:t>("</a:t>
            </a:r>
            <a:r>
              <a:rPr lang="en-US" altLang="zh-CN" sz="1500" b="1" dirty="0" err="1" smtClean="0"/>
              <a:t>kind",k</a:t>
            </a:r>
            <a:r>
              <a:rPr lang="en-US" altLang="zh-CN" sz="1500" b="1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out.println</a:t>
            </a:r>
            <a:r>
              <a:rPr lang="en-US" altLang="zh-CN" sz="1500" dirty="0" smtClean="0"/>
              <a:t>("</a:t>
            </a:r>
            <a:r>
              <a:rPr lang="zh-CN" altLang="en-US" sz="1500" dirty="0" smtClean="0"/>
              <a:t>欢迎</a:t>
            </a:r>
            <a:r>
              <a:rPr lang="en-US" altLang="zh-CN" sz="1500" dirty="0" smtClean="0"/>
              <a:t>"+k+":"+s+"</a:t>
            </a:r>
            <a:r>
              <a:rPr lang="zh-CN" altLang="en-US" sz="1500" dirty="0" smtClean="0"/>
              <a:t>来到百货商店！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&lt;P&gt;</a:t>
            </a:r>
            <a:r>
              <a:rPr lang="zh-CN" altLang="en-US" sz="1500" dirty="0" smtClean="0"/>
              <a:t>请选择要购买的商品：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&lt;FORM action</a:t>
            </a:r>
            <a:r>
              <a:rPr lang="en-US" altLang="zh-CN" sz="1500" dirty="0" smtClean="0">
                <a:solidFill>
                  <a:srgbClr val="FF0000"/>
                </a:solidFill>
              </a:rPr>
              <a:t>="4-16-account.jsp</a:t>
            </a:r>
            <a:r>
              <a:rPr lang="en-US" altLang="zh-CN" sz="1500" dirty="0" smtClean="0"/>
              <a:t>" method=post name=form&gt;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衣服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衣服</a:t>
            </a:r>
            <a:r>
              <a:rPr lang="en-US" altLang="zh-CN" sz="1500" dirty="0" smtClean="0"/>
              <a:t>120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裤子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裤子</a:t>
            </a:r>
            <a:r>
              <a:rPr lang="en-US" altLang="zh-CN" sz="1500" dirty="0" smtClean="0"/>
              <a:t>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鞋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鞋</a:t>
            </a:r>
            <a:r>
              <a:rPr lang="en-US" altLang="zh-CN" sz="1500" dirty="0" smtClean="0"/>
              <a:t>80&lt;</a:t>
            </a:r>
            <a:r>
              <a:rPr lang="en-US" altLang="zh-CN" sz="1500" dirty="0" err="1" smtClean="0"/>
              <a:t>br</a:t>
            </a:r>
            <a:r>
              <a:rPr lang="en-US" altLang="zh-CN" sz="1500" dirty="0" smtClean="0"/>
              <a:t>&gt;&lt;</a:t>
            </a:r>
            <a:r>
              <a:rPr lang="en-US" altLang="zh-CN" sz="1500" dirty="0" err="1" smtClean="0"/>
              <a:t>br</a:t>
            </a:r>
            <a:r>
              <a:rPr lang="en-US" altLang="zh-CN" sz="15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 &lt;INPUT TYPE="submit" value="</a:t>
            </a:r>
            <a:r>
              <a:rPr lang="zh-CN" altLang="en-US" sz="1500" dirty="0" smtClean="0"/>
              <a:t>提交</a:t>
            </a:r>
            <a:r>
              <a:rPr lang="en-US" altLang="zh-CN" sz="1500" dirty="0" smtClean="0"/>
              <a:t>" name=submit&gt;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&lt;/FORM&gt;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&lt;/FONT&gt;&lt;/BODY&gt;&lt;/HTML&gt;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789647098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9289" y="624172"/>
            <a:ext cx="8150225" cy="167401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(3)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在结账页面</a:t>
            </a:r>
            <a:r>
              <a:rPr lang="zh-CN" altLang="en-US" sz="2000" b="1" dirty="0" smtClean="0"/>
              <a:t>，根据顾客类型</a:t>
            </a:r>
            <a:r>
              <a:rPr lang="en-US" altLang="zh-CN" sz="2000" b="1" dirty="0" smtClean="0"/>
              <a:t>(VIP</a:t>
            </a:r>
            <a:r>
              <a:rPr lang="zh-CN" altLang="en-US" sz="2000" b="1" dirty="0" smtClean="0"/>
              <a:t>享有八折优惠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，以及所选商品进行汇总处理，最后输出结账信息。如图</a:t>
            </a:r>
            <a:r>
              <a:rPr lang="en-US" altLang="zh-CN" sz="2000" b="1" dirty="0" smtClean="0"/>
              <a:t>4-16(3)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4-16(3) </a:t>
            </a:r>
            <a:r>
              <a:rPr lang="zh-CN" altLang="en-US" sz="1800" smtClean="0">
                <a:solidFill>
                  <a:srgbClr val="000000"/>
                </a:solidFill>
              </a:rPr>
              <a:t>结账页面 </a:t>
            </a:r>
          </a:p>
        </p:txBody>
      </p:sp>
      <p:graphicFrame>
        <p:nvGraphicFramePr>
          <p:cNvPr id="972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010228"/>
              </p:ext>
            </p:extLst>
          </p:nvPr>
        </p:nvGraphicFramePr>
        <p:xfrm>
          <a:off x="2657856" y="2298191"/>
          <a:ext cx="3476501" cy="18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3" imgW="2790360" imgH="2052360" progId="Word.Document.12">
                  <p:embed/>
                </p:oleObj>
              </mc:Choice>
              <mc:Fallback>
                <p:oleObj r:id="rId3" imgW="2790360" imgH="205236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856" y="2298191"/>
                        <a:ext cx="3476501" cy="184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200191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685"/>
            <a:ext cx="8724455" cy="7234475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&lt;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</a:rPr>
              <a:t>%@ page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="text/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html;charset</a:t>
            </a:r>
            <a:r>
              <a:rPr lang="en-US" altLang="zh-CN" sz="2800" dirty="0" smtClean="0">
                <a:solidFill>
                  <a:srgbClr val="FF0000"/>
                </a:solidFill>
              </a:rPr>
              <a:t>=gb2312" 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&lt;html&gt;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&lt;head&gt;&lt;title&gt;</a:t>
            </a:r>
            <a:r>
              <a:rPr lang="zh-CN" altLang="en-US" sz="2800" dirty="0" smtClean="0"/>
              <a:t>购物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结账页面</a:t>
            </a:r>
            <a:r>
              <a:rPr lang="en-US" altLang="zh-CN" sz="2800" dirty="0" smtClean="0"/>
              <a:t>&lt;/title&gt;&lt;/head&gt;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&lt;BODY </a:t>
            </a:r>
            <a:r>
              <a:rPr lang="en-US" altLang="zh-CN" sz="2800" dirty="0" err="1" smtClean="0"/>
              <a:t>bgcolor</a:t>
            </a:r>
            <a:r>
              <a:rPr lang="en-US" altLang="zh-CN" sz="2800" dirty="0" smtClean="0"/>
              <a:t>=cyan&gt;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&lt;h2&gt;</a:t>
            </a:r>
            <a:r>
              <a:rPr lang="zh-CN" altLang="en-US" sz="2800" dirty="0" smtClean="0"/>
              <a:t>购物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结账页面</a:t>
            </a:r>
            <a:r>
              <a:rPr lang="en-US" altLang="zh-CN" sz="2800" dirty="0" smtClean="0"/>
              <a:t>&lt;/h2&gt;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&lt;FONT Size=4&gt;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&lt;%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sz="2800" dirty="0" smtClean="0">
                <a:solidFill>
                  <a:srgbClr val="FF0000"/>
                </a:solidFill>
              </a:rPr>
              <a:t>("gb2312");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String </a:t>
            </a:r>
            <a:r>
              <a:rPr lang="en-US" altLang="zh-CN" sz="2800" dirty="0" err="1" smtClean="0"/>
              <a:t>inst</a:t>
            </a:r>
            <a:r>
              <a:rPr lang="en-US" altLang="zh-CN" sz="2800" dirty="0" smtClean="0"/>
              <a:t>[]=</a:t>
            </a:r>
            <a:r>
              <a:rPr lang="en-US" altLang="zh-CN" sz="2800" dirty="0" err="1" smtClean="0"/>
              <a:t>request.getParameterValues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buyGoods</a:t>
            </a:r>
            <a:r>
              <a:rPr lang="en-US" altLang="zh-CN" sz="2800" dirty="0" smtClean="0"/>
              <a:t>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session.setAttribute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goodsNum</a:t>
            </a:r>
            <a:r>
              <a:rPr lang="en-US" altLang="zh-CN" sz="2800" b="1" dirty="0" smtClean="0"/>
              <a:t>",</a:t>
            </a:r>
            <a:r>
              <a:rPr lang="en-US" altLang="zh-CN" sz="2800" b="1" dirty="0" err="1" smtClean="0"/>
              <a:t>inst.length</a:t>
            </a:r>
            <a:r>
              <a:rPr lang="en-US" altLang="zh-CN" sz="2800" b="1" dirty="0" smtClean="0"/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i=0;i&lt;</a:t>
            </a:r>
            <a:r>
              <a:rPr lang="en-US" altLang="zh-CN" sz="2800" dirty="0" err="1" smtClean="0"/>
              <a:t>inst.length;i</a:t>
            </a:r>
            <a:r>
              <a:rPr lang="en-US" altLang="zh-CN" sz="2800" dirty="0" smtClean="0"/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session.setAttribute</a:t>
            </a:r>
            <a:r>
              <a:rPr lang="en-US" altLang="zh-CN" sz="2800" b="1" dirty="0" smtClean="0"/>
              <a:t>("goods"+</a:t>
            </a:r>
            <a:r>
              <a:rPr lang="en-US" altLang="zh-CN" sz="2800" b="1" dirty="0" err="1" smtClean="0"/>
              <a:t>i,inst</a:t>
            </a:r>
            <a:r>
              <a:rPr lang="en-US" altLang="zh-CN" sz="2800" b="1" dirty="0" smtClean="0"/>
              <a:t>[i]);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&lt;BR&gt;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&lt;%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customerKind</a:t>
            </a:r>
            <a:r>
              <a:rPr lang="en-US" altLang="zh-CN" sz="2800" dirty="0" smtClean="0"/>
              <a:t>=(</a:t>
            </a:r>
            <a:r>
              <a:rPr lang="en-US" altLang="zh-CN" sz="2800" b="1" dirty="0" smtClean="0"/>
              <a:t>String)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("kind");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customerName</a:t>
            </a:r>
            <a:r>
              <a:rPr lang="en-US" altLang="zh-CN" sz="2800" b="1" dirty="0" smtClean="0"/>
              <a:t>=(String)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("name");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Double sum=0.0;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="";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Info="";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Integer.parseInt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goodsNum</a:t>
            </a:r>
            <a:r>
              <a:rPr lang="en-US" altLang="zh-CN" sz="2800" b="1" dirty="0" smtClean="0"/>
              <a:t>")));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i=0;i&lt;</a:t>
            </a:r>
            <a:r>
              <a:rPr lang="en-US" altLang="zh-CN" sz="2800" dirty="0" err="1" smtClean="0"/>
              <a:t>num;i</a:t>
            </a:r>
            <a:r>
              <a:rPr lang="en-US" altLang="zh-CN" sz="2800" dirty="0" smtClean="0"/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+=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goods"+i</a:t>
            </a:r>
            <a:r>
              <a:rPr lang="en-US" altLang="zh-CN" sz="2800" b="1" dirty="0" smtClean="0"/>
              <a:t>)+"  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if(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goods"+i</a:t>
            </a:r>
            <a:r>
              <a:rPr lang="en-US" altLang="zh-CN" sz="2800" dirty="0" smtClean="0"/>
              <a:t>)).equals("</a:t>
            </a:r>
            <a:r>
              <a:rPr lang="zh-CN" altLang="en-US" sz="2800" dirty="0" smtClean="0"/>
              <a:t>衣服</a:t>
            </a:r>
            <a:r>
              <a:rPr lang="en-US" altLang="zh-CN" sz="2800" dirty="0" smtClean="0"/>
              <a:t>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sum+=120;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else if(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session.getAttribute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goods"+i</a:t>
            </a:r>
            <a:r>
              <a:rPr lang="en-US" altLang="zh-CN" sz="2800" dirty="0" smtClean="0"/>
              <a:t>)).equals("</a:t>
            </a:r>
            <a:r>
              <a:rPr lang="zh-CN" altLang="en-US" sz="2800" dirty="0" smtClean="0"/>
              <a:t>裤子</a:t>
            </a:r>
            <a:r>
              <a:rPr lang="en-US" altLang="zh-CN" sz="2800" dirty="0" smtClean="0"/>
              <a:t>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sum+=100;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else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sum+=80;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if(</a:t>
            </a:r>
            <a:r>
              <a:rPr lang="en-US" altLang="zh-CN" sz="2800" dirty="0" err="1" smtClean="0"/>
              <a:t>customerKind.equals</a:t>
            </a:r>
            <a:r>
              <a:rPr lang="en-US" altLang="zh-CN" sz="2800" dirty="0" smtClean="0"/>
              <a:t>("VIP"))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sum=sum*0.8;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Info="</a:t>
            </a:r>
            <a:r>
              <a:rPr lang="zh-CN" altLang="en-US" sz="2800" dirty="0" smtClean="0"/>
              <a:t>您享有八折优惠，打折后的总金额是：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else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Info="</a:t>
            </a:r>
            <a:r>
              <a:rPr lang="zh-CN" altLang="en-US" sz="2800" dirty="0" smtClean="0"/>
              <a:t>总金额是：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	&lt;%=</a:t>
            </a:r>
            <a:r>
              <a:rPr lang="en-US" altLang="zh-CN" sz="2800" dirty="0" err="1" smtClean="0"/>
              <a:t>customerKind</a:t>
            </a:r>
            <a:r>
              <a:rPr lang="en-US" altLang="zh-CN" sz="2800" dirty="0" smtClean="0"/>
              <a:t>%&gt;</a:t>
            </a:r>
            <a:r>
              <a:rPr lang="zh-CN" altLang="en-US" sz="2800" dirty="0" smtClean="0"/>
              <a:t>的姓名是：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&lt;%=</a:t>
            </a:r>
            <a:r>
              <a:rPr lang="en-US" altLang="zh-CN" sz="2800" dirty="0" err="1" smtClean="0"/>
              <a:t>customerName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选择购买的商品是：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&lt;%=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 &lt;%=Info%&gt;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&lt;%=sum%&gt;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欢迎您下次光临！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&lt;/FONT&gt;&lt;/BODY&gt;&lt;/HTML&gt;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69912923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342</Words>
  <Application>Microsoft Office PowerPoint</Application>
  <PresentationFormat>全屏显示(16:9)</PresentationFormat>
  <Paragraphs>98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Office 主题​​</vt:lpstr>
      <vt:lpstr>Microsoft Word 文档</vt:lpstr>
      <vt:lpstr>EXAM1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459</cp:revision>
  <dcterms:created xsi:type="dcterms:W3CDTF">2017-03-04T06:55:00Z</dcterms:created>
  <dcterms:modified xsi:type="dcterms:W3CDTF">2024-03-28T12:27:40Z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