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6"/>
  </p:notesMasterIdLst>
  <p:sldIdLst>
    <p:sldId id="1987" r:id="rId3"/>
    <p:sldId id="1988" r:id="rId4"/>
    <p:sldId id="1989" r:id="rId5"/>
    <p:sldId id="1991" r:id="rId6"/>
    <p:sldId id="1993" r:id="rId7"/>
    <p:sldId id="1992" r:id="rId8"/>
    <p:sldId id="1990" r:id="rId9"/>
    <p:sldId id="2068" r:id="rId10"/>
    <p:sldId id="2069" r:id="rId11"/>
    <p:sldId id="2070" r:id="rId12"/>
    <p:sldId id="2071" r:id="rId13"/>
    <p:sldId id="2072" r:id="rId14"/>
    <p:sldId id="2073" r:id="rId15"/>
    <p:sldId id="2065" r:id="rId16"/>
    <p:sldId id="2066" r:id="rId17"/>
    <p:sldId id="2067" r:id="rId18"/>
    <p:sldId id="2083" r:id="rId19"/>
    <p:sldId id="2084" r:id="rId20"/>
    <p:sldId id="2085" r:id="rId21"/>
    <p:sldId id="2086" r:id="rId22"/>
    <p:sldId id="2087" r:id="rId23"/>
    <p:sldId id="2088" r:id="rId24"/>
    <p:sldId id="2089" r:id="rId25"/>
  </p:sldIdLst>
  <p:sldSz cx="9144000" cy="5143500" type="screen16x9"/>
  <p:notesSz cx="6858000" cy="9144000"/>
  <p:defaultTextStyle>
    <a:defPPr>
      <a:defRPr lang="zh-CN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056" autoAdjust="0"/>
  </p:normalViewPr>
  <p:slideViewPr>
    <p:cSldViewPr snapToGrid="0">
      <p:cViewPr varScale="1">
        <p:scale>
          <a:sx n="143" d="100"/>
          <a:sy n="143" d="100"/>
        </p:scale>
        <p:origin x="10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4-05-21T11:04:57.3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4260 12039 0,'0'-14'16,"-13"14"-16,-1 0 16,-12 0-16,-40-13 15,-14 13-15,14-13 16,13 13-16,-13 0 15,26 0-15,40 0 16,-26 0-16,13-13 16,0 13-16,-14 0 15,14 0-15,-14 0 16,-26 0-16,14 0 15,-14 0-15,-13 0 16,0 0-16,13 0 16,-13 0-16,26 0 15,0 0 1,14 0-16,12 0 15,-25 0-15,-1 0 16,-13 0-16,-13 0 16,-13 0-16,-14 0 15,14 0-15,13 0 16,-14 0-16,1 0 15,-27 0-15,13 0 16,27 0-16,-13 0 16,26 0-16,-40 0 15,40 0-15,14 0 16,-14 13-16,26 0 15,1 14-15,-1-27 16,1 13-16,-1 13 16,1-13-16,-27 1 15,40-1-15,-40 0 16,13 0-16,-52 1 15,-14 12-15,26 1 16,28-14-16,-15 0 16,14 13-16,1 1 15,25-14 1,14 14-16,0-27 15,-1 13-15,1 0 16,0 0-16,-13 1 16,-1 25-16,14-26 15,-27 40-15,14-26 16,-1 12-16,1 1 15,13-27-15,-1 14 16,1 13-16,13-14 16,-13-13-16,-14 27 15,27 0-15,-13 13 16,0-14-16,-14 27 15,14-26-15,0 26 16,13-39-16,-13-1 16,13 14-16,-13-14 15,13 14-15,0 13 16,-14-13-16,14-1 15,0-12-15,0-1 16,0 14-16,0-14 16,0-26-16,0 27 15,0-27-15,0 13 16,0 0-1,0 0 17,0 1-32,0-1 15,14 13-15,-14-26 16,0 27-16,13-1 15,0-26-15,-13 14 16,13-1-16,-13 0 16,0 0 62,0 0-63,40 40-15,-14-39 16,14 12-16,0-26 15,-14 13-15,-26-13 16,13 0-16,1 13 16,-14-13-16,13 0 15,0 0 1,0 0 15,-13 14-31,27-1 16,-14 0-16,0 0 15,40 1-15,-40-1 16,40 0-16,13 0 15,-13 1-15,-26-14 16,-1 0-16,1 0 16,-27 0-16,13 0 15,0 0-15,0 0 16,1 0-16,-1 13 15,-13-13-15,26 0 16,14 13-16,-27-13 16,14 0-16,-1 13 15,27 0-15,-13 1 16,13-14-16,0 13 15,0-13-15,-1 13 16,-12-13-16,0 0 16,-14 13-16,14 1 15,-27-14 1,0 0-16,14 0 15,-14 13-15,0-13 16,27 0-16,0 0 16,13 13-16,0-13 15,-27 0-15,14 13 16,-14-13-16,-13 0 15,1 0-15,-1 0 16,13 14-16,1-14 16,-1 0-1,-13 0-15,27 0 16,0 26-16,26-13 15,0 0-15,14-13 16,-1 14-16,-26-1 16,-13-13-16,-1 0 15,1 0-15,0 0 16,-14 13-16,-13-13 15,14 0-15,-1 0 16,-13 13-16,27 1 16,-27-14-16,27 0 15,26 13-15,0-13 16,27 13-1,-27-13-15,-26 0 16,-14 0-16,1 0 16,-1 0-16,1 0 15,-14 0-15,0 0 16,0 0-16,14 0 15,-14 0-15,27 0 16,-1 0-16,27 0 16,14 0-16,26 0 15,39 0-15,-39 0 16,-13 0-16,-14 0 15,14-26-15,-80 26 16,0 0 0,-13-14-1,13 14 1,1 0-16,25 0 15,27 14-15,14-1 16,-54 0-16,1-13 16,39 0-16,-40 0 15,14 0 1,-14 0-16,1 0 15,-14 0-15,14 0 16,-27 0-16,26 0 16,-13 0-16,0 0 15,14 0-15,13 0 16,26 0-16,0 13 15,0 1-15,0-28 16,0 14-16,0 0 16,-26 0-16,-13 0 15,12 0-15,-12 0 16,-14 0-16,0 0 15,27 0-15,0 14 16,13-28-16,26 14 16,-13 0-16,93 0 15,-40 0-15,66 0 16,-13-13-16,-26-13 15,-14-27-15,-53 26 16,-52 14-16,-1-13 16,-13 26-1,-13-27 1,-13 14-1,13 0 1,0-14-16,13-52 16,67-1-16,39-39 15,0 14-15,-27 52 16,-25-14-16,-14 28 15,-40 39-15,-13-13 16,0-1-16,0 1 16,-13 13-1,13-13-15,-14 0 16,14-1-1,0 1 1,0-13-16,0 12 16,0 1-16,0 0 15,-13-13-15,13 26 16,0-27-16,0 27 15,0-13-15,-13 13 16,13-13 0,0-1-16,0-12 15,-27 13-15,14-1 16,13-25-1,-26-1-15,12 14 16,1-14-16,-13-13 16,-14-13-16,40 66 15,-26-27-15,26 14 16,-14 0-16,1 0 15,13 13-15,-13-13 16,13 13 15,-13-14-31,0 1 16,-40-40-16,13 13 15,-26-26-15,13 27 16,0-1-16,0 0 16,-13-13-16,26 40 15,14-13-15,12 26 16,-12-14-16,26 14 15,-13 0 1,13 0 0,-13 0 15,-1 0-16,14 0-15,-26-13 16,-1 13-16,-12-13 16,-1 0-16,14 0 15,-14-1-15,13 14 16,-12 0-16,12 0 15,14 0-15,0 0 16,0 0 0,-1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4-05-21T11:05:08.8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2910 12647 0,'14'-13'156,"131"13"-140,-26 0-16,-53-13 15,14-1-15,-41 14 16,-25 0-16,12 0 15,-13-13 1,1 13 62,-14 0-62,26 0-16,14 0 15,13 0-15,0 0 16,-1 0-16,-25 0 15,-14 0-15,0 0 16,1 0-16,-14 0 31,0-13-31,0 13 16,-14 0 296,-25-13-312,12 13 15,-12 0-15,12 0 16,14 0-16,-14 0 16,14 0-16,-13 0 15,13 0-15,-27 0 16,13 0-16,14 0 15,0 0-15,13 0 16,-13 0-16,-1 0 31,1 0-15,13 0-1,-13 0 1,0 0-16,-14 0 16,1 0-16,13 0 15,-1 13-15,14-13 78,-13 0-31,-13 0-47,-54 0 16,14 13-16,13 0 15,40-13-15,0 14 16,13-14 46,-13 0-46,-1 0-16,1-14 15,13 14 110,13 0-94,-13 0-31,14 0 32,-14 0-17,13 0 1,-13 0-16,26 0 15,54 0-15,-14 0 16,-13 0-16,26 0 16,-26 0-16,0 0 15,-27 0-15,-12 0 16,-1 0-16,-13 0 31,13 0 31,-13 0-46,13 0-16,1 0 16,-1 0-16,0 0 15,0 0-15,14 0 16,-27 0-1,13 0-15,-13 0 16,13 0 0,0 0-16,1 0 15,12 0-15,0-13 16,-12 13-16,25 0 15,-39 0-15,14-13 16,-14 13 109,26 0-125,-26 0 31,13 0-15,-13 0-1,14 0 1,-14 0-16,13 0 31,0 0-15,-13 0-16,13 0 15,-13 0 1,13 0-16,1 0 15,-14 0 1,13 0 405,-13 13-421,13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4-05-21T11:05:14.1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6138 5318 0,'-39'0'16,"-14"-40"0,-13 14-16,13 13 15,0 13-15,-27-27 16,27 14-16,1 0 15,12 13-15,0-13 16,0 13-16,1-14 16,-1 14-16,0 0 15,14 0-15,-14 0 16,1 0-16,12 0 15,14 0 1,-27 0-16,-13 0 16,14 0-16,12 0 15,-13 0-15,1 0 16,-14 0-16,-40 0 15,27 0-15,0 0 16,0 0-16,13 0 16,13 0-16,14 0 15,13 0-15,-1 0 16,-12 0-16,13 0 15,-1 0-15,-12 0 16,13 14-16,-27-14 16,0 13-16,-13 0 15,0 14-15,-52-1 16,12-13-16,0 14 15,-12 12-15,-1-12 16,13-1-16,1 1 16,12-1-16,14 1 15,13 12-15,-26-12 16,-1 26-16,27-27 15,14 1-15,-27-1 16,-1 14 0,28-14-16,-67 27 15,27-13-15,-27 26 16,40-26-16,-67 26 15,1 13-15,13 1 16,0-1-16,0-26 16,0 53-16,39-53 15,1 13-15,13-13 16,0-14-16,-14 28 15,54-28-15,-40 27 16,0 0-16,-40 54 16,0-1-16,0 13 15,14-26-15,39-14 16,13 1-16,-13 13 15,27-27-15,-1 1 16,1 12-16,-1-12 16,14-28-16,-14 41 15,1 26-15,0-13 16,12 26-16,1 1 15,-13 12 1,26 1-16,0-41 16,0 1-16,0 0 15,0-13-15,0-40 16,0 13-16,0-27 15,0-25-15,0 12 16,13 1-16,0-1 16,-13-13-16,27 14 15,-14-1-15,13 1 16,1 26-16,-1-27 15,-13-13-15,14 27 16,-27-40-16,40 26 16,-27 1-16,0-14 15,27 40-15,-27-53 16,-13 13-16,13 0 15,27 14-15,-14-1 16,40 14-16,53 13 16,-39-27-16,39 1 15,93 39-15,12-13 16,-52-40-16,0 14 15,-13-27 1,-27 0-16,-52 0 16,-27 0-16,-14 0 15,-12 13-15,26-13 16,-13 26-16,-1-12 15,67 25-15,-40-39 16,27 13-16,39 1 16,14-1-16,-1-13 15,14 0-15,-14 0 16,-12 0-16,-41-27 15,-12 14-15,-27-13 16,-27 26-16,14-13 16,-27 13-16,0 0 15,27 0-15,39 0 16,54 0-16,144 79 15,147-39-15,-14-14 16,-40-26-16,-118 0 16,-107 0-16,-26-13 15,-53 0-15,-26 13 16,-40 0-16,13 0 15,40-14-15,-26 14 16,39 0 0,53 0-16,106 0 15,251 0-15,-26 0 16,-106-66-16,-225 27 15,-40 12-15,-52 14 16,-1 13-16,-26 0 16,13 0-1,14 0-15,-1-13 16,14-1-16,39 1 15,1 0-15,25-14 16,67-25-16,67-28 16,-134 27-16,-52 14 15,-26 12-15,-1 1 16,-13-1-16,1 1 15,-1-14-15,0 0 16,27-26-16,0-13 16,26 13-16,13-53 15,40-14-15,80-65 16,-94 79-16,-12 26 15,0-13 1,-40 27-16,-14 26 16,-26 0-16,-13 27 15,0-27-15,0 13 16,0 0-16,0 1 15,0 12-15,-13-12 16,-13-28-16,13 15 16,-27-81-16,13 14 15,-12 0-15,25 0 16,-38 13-16,25 0 15,-26-39-15,13 39 16,-26-13-16,-40-40 16,-52-39-16,12 26 15,14 13-15,26 40 16,27 13-16,-1 27 15,27 13-15,-39-14 16,26 14-16,26 13 16,-26-13-16,13 26 15,26 14-15,-39-27 16,0 13-16,-40-13 15,14 14 1,-54-27-16,27 26 16,-13-26-16,26 39 15,13 1-15,-26-1 16,-13 14-16,26 0 15,-53-27-15,40 40 16,0-39-16,-26 25 16,-14-12-16,53 13 15,-26-1-15,-27-12 16,-26-27-16,66 40 15,-13 0-15,-1-1 16,41 1-16,65 0 16,1 13-16,-1 0 15,27 0-15,-13 0 16,13 0 46,-13 0 16,0 0-62,13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4-05-21T11:05:17.0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5159 6125 0,'0'0'94,"0"0"-78,14 0-16,118 0 15,172 0-15,-52 0 16,-80 0-16,-40 0 15,-13 0-15,-66 0 16,0 0-16,-27 0 16,1 0-16,-27 0 15,13 0-15,-13 0 16,13 0-16,0 0 15,14-13-15,26 0 16,26-1 0,40-12-16,27 26 15,-1-13-15,-52 13 16,13 0-16,-27 0 15,-39 0-15,-27 0 16,13 0-16,-26-13 78,14 13-62,-14 0-1,26 0-15,14 0 16,-1 0-16,1 0 15,-13 0-15,-54 0 203,-92 0-203,0 0 16,-79 0-16,-27-14 15,26 14-15,1-13 16,39 13-16,53 0 16,27 0-16,39 0 15,14 0-15,12 0 16,1 0-16,0 0 15,-13 0 1,26 0-16,-14 0 16,-12 0-16,-1 0 15,1 0-15,-1 0 16,-12 0-16,-14 0 15,13 0 1,-13 0-16,27 0 16,26 0-16,-13 0 15,13 0-15,-14 0 16,1 0 15,13-13 0,-13 13-31,13 0 16,-13 0 15,-1 0 0,14 0-31,-39 0 16,-14 0-16,-13 0 15,13 0-15,40 0 16,-1 0-16,14 0 296,0 0-280,27 0-16,39 0 16,93 0-16,-14 0 15,-13 0-15,-79 0 16,0 0-16,-13 0 15,-14 0-15,27 13 16,-13-13 0,13 0-16,0 0 15,-13 0-15,-1 0 16,1 0-16,0 0 15,-14 0-15,1 0 16,-14 0-16,0 0 16,27 0-16,-1 13 15,67 1-15,40-1 16,26 13-16,13-13 15,-26 14-15,-27-27 16,-26 0-16,-67 0 16,-25 0-16,-14 0 15,13 0 1,-13 0 358,0 0-358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4-05-21T11:05:27.7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1614 2328 0,'0'14'125,"0"-1"-125,13-13 16,80 13-1,92 13-15,-13 1 16,13-1-16,-13-26 15,-53 0-15,-79 0 16,-27 0-16,0 0 16,1 0-1,-14 0-15,13 0 16,0 0 15,-13 0-15,13 0-16,14 0 15,26 0-15,13 0 16,13 0-16,27 0 15,-13 0-15,-14 0 16,-39 0-16,-1 0 16,-12 0-16,-1 0 15,-12 0-15,12 0 16,-13 0-1,0 0 17,-13 0-17,14-13 1,12 13-1,27 0 1,40-13-16,12 13 16,41 0-16,13 0 15,26 0-15,-53-13 16,-26 13-16,-79-14 15,-14 14-15,-13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4-05-21T11:05:38.4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1786 8189 0,'13'0'218,"27"0"-218,13 0 16,-27 0-16,1 0 15,-14 0-15,0 0 16,14 0-16,-1 0 16,14 0-1,-14 0-15,1 0 16,-14 0-16,27 0 15,-14 0-15,40 0 16,-13 0-16,40 0 16,-40 0-16,13 0 15,-40 0-15,-26 0 16,27 0-16,-27 0 15,13 0-15,-13 0 16,13 0-16,0 0 16,1 0-16,-1 0 15,13 0-15,-12 0 16,25 0-16,1 0 15,-14 0-15,14 0 16,-13 0-16,-1 0 16,0 0-16,14 0 15,-27 0-15,14 0 16,12 0-16,-12 0 15,13 0-15,-14 0 16,14 0-16,-1 0 16,14 0-1,27 0-15,-41 0 16,1 0-16,0-13 15,-14-1-15,-12 14 16,-14 0-16,13 0 16,13 0-16,-26 0 15,13 0 1,1 0-16,-1 0 15,0 0-15,14-13 16,12 0-16,1 13 16,13 0-16,-27 0 15,1 0-15,12 0 16,-12 0-16,-1 0 15,-12 0-15,-1 0 16,-13 0-16,13 0 16,-13 0-1,13 0 1,-13 0-1,27 0-15,-14 0 16,13 0-16,1 0 16,13 0-16,-14 0 15,27 0 1,-27 0-16,-12 0 15,12 0-15,-26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DF81-A133-4805-B352-1E2B480010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6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6"/>
            <a:ext cx="1338580" cy="311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5.emf"/><Relationship Id="rId3" Type="http://schemas.openxmlformats.org/officeDocument/2006/relationships/image" Target="../media/image3.png"/><Relationship Id="rId7" Type="http://schemas.openxmlformats.org/officeDocument/2006/relationships/image" Target="../media/image62.emf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3.emf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项目实训：新闻调查设计（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279208" y="640523"/>
            <a:ext cx="8355242" cy="4358116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b="1" dirty="0">
                <a:solidFill>
                  <a:prstClr val="black"/>
                </a:solidFill>
              </a:rPr>
              <a:t>一、实训要求：</a:t>
            </a:r>
            <a:endParaRPr lang="en-US" altLang="zh-CN" sz="1200" b="1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dirty="0">
                <a:solidFill>
                  <a:prstClr val="black"/>
                </a:solidFill>
              </a:rPr>
              <a:t>     </a:t>
            </a:r>
            <a:r>
              <a:rPr lang="zh-CN" altLang="en-US" sz="1200" dirty="0">
                <a:solidFill>
                  <a:srgbClr val="FF0000"/>
                </a:solidFill>
              </a:rPr>
              <a:t>设计一个有关新闻的调查问卷，分三个网页，输入姓名、性别的一个网页，选择感兴趣的新闻内容的一个网页，统计各栏目喜好人数结果的一个网页。各网页的形式如图</a:t>
            </a:r>
            <a:r>
              <a:rPr lang="en-US" altLang="zh-CN" sz="1200" dirty="0">
                <a:solidFill>
                  <a:srgbClr val="FF0000"/>
                </a:solidFill>
              </a:rPr>
              <a:t>3-23</a:t>
            </a:r>
            <a:r>
              <a:rPr lang="zh-CN" altLang="en-US" sz="1200" dirty="0">
                <a:solidFill>
                  <a:srgbClr val="FF0000"/>
                </a:solidFill>
              </a:rPr>
              <a:t>所示。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b="1" dirty="0">
                <a:solidFill>
                  <a:prstClr val="black"/>
                </a:solidFill>
              </a:rPr>
              <a:t>二、实训分析：</a:t>
            </a:r>
            <a:endParaRPr lang="zh-CN" altLang="en-US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dirty="0">
                <a:solidFill>
                  <a:prstClr val="black"/>
                </a:solidFill>
              </a:rPr>
              <a:t>在第一个网页中输入姓名信息，需要在第二、第三个网页中显示姓名信息，可借助</a:t>
            </a:r>
            <a:r>
              <a:rPr lang="en-US" altLang="zh-CN" sz="1200" dirty="0">
                <a:solidFill>
                  <a:prstClr val="black"/>
                </a:solidFill>
              </a:rPr>
              <a:t>session</a:t>
            </a:r>
            <a:r>
              <a:rPr lang="zh-CN" altLang="en-US" sz="1200" dirty="0">
                <a:solidFill>
                  <a:prstClr val="black"/>
                </a:solidFill>
              </a:rPr>
              <a:t>对象把姓名信息保存；因调查对社会开放，任何人可参与调查，应借助</a:t>
            </a:r>
            <a:r>
              <a:rPr lang="en-US" altLang="zh-CN" sz="1200" dirty="0">
                <a:solidFill>
                  <a:prstClr val="black"/>
                </a:solidFill>
              </a:rPr>
              <a:t>application</a:t>
            </a:r>
            <a:r>
              <a:rPr lang="zh-CN" altLang="en-US" sz="1200" dirty="0">
                <a:solidFill>
                  <a:prstClr val="black"/>
                </a:solidFill>
              </a:rPr>
              <a:t>对象把用户选择的栏目及时记录；因是五项调查内容，且可多选，应在统计时借助五个变量存储每一项选择的人数。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b="1" dirty="0">
                <a:solidFill>
                  <a:prstClr val="black"/>
                </a:solidFill>
              </a:rPr>
              <a:t>三、实训步骤：</a:t>
            </a:r>
            <a:endParaRPr lang="zh-CN" altLang="en-US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dirty="0">
                <a:solidFill>
                  <a:prstClr val="black"/>
                </a:solidFill>
              </a:rPr>
              <a:t>【</a:t>
            </a:r>
            <a:r>
              <a:rPr lang="zh-CN" altLang="en-US" sz="1200" dirty="0">
                <a:solidFill>
                  <a:prstClr val="black"/>
                </a:solidFill>
              </a:rPr>
              <a:t>步骤</a:t>
            </a:r>
            <a:r>
              <a:rPr lang="en-US" altLang="zh-CN" sz="1200" dirty="0">
                <a:solidFill>
                  <a:prstClr val="black"/>
                </a:solidFill>
              </a:rPr>
              <a:t>1】</a:t>
            </a:r>
            <a:r>
              <a:rPr lang="zh-CN" altLang="en-US" sz="1200" dirty="0">
                <a:solidFill>
                  <a:prstClr val="black"/>
                </a:solidFill>
              </a:rPr>
              <a:t>设计第一页。</a:t>
            </a: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dirty="0">
                <a:solidFill>
                  <a:prstClr val="black"/>
                </a:solidFill>
              </a:rPr>
              <a:t>【</a:t>
            </a:r>
            <a:r>
              <a:rPr lang="zh-CN" altLang="en-US" sz="1200" dirty="0">
                <a:solidFill>
                  <a:prstClr val="black"/>
                </a:solidFill>
              </a:rPr>
              <a:t>步骤</a:t>
            </a:r>
            <a:r>
              <a:rPr lang="en-US" altLang="zh-CN" sz="1200" dirty="0">
                <a:solidFill>
                  <a:prstClr val="black"/>
                </a:solidFill>
              </a:rPr>
              <a:t>2】</a:t>
            </a:r>
            <a:r>
              <a:rPr lang="zh-CN" altLang="en-US" sz="1200" dirty="0">
                <a:solidFill>
                  <a:prstClr val="black"/>
                </a:solidFill>
              </a:rPr>
              <a:t>设计第二页，接收第一页传递来的姓名、性别，并给出问候语；定义一个表单，表单含五个复选框，复选框的名 字最好有规律，如</a:t>
            </a:r>
            <a:r>
              <a:rPr lang="en-US" altLang="zh-CN" sz="1200" dirty="0" err="1">
                <a:solidFill>
                  <a:prstClr val="black"/>
                </a:solidFill>
              </a:rPr>
              <a:t>iteml</a:t>
            </a:r>
            <a:r>
              <a:rPr lang="zh-CN" altLang="en-US" sz="1200" dirty="0">
                <a:solidFill>
                  <a:prstClr val="black"/>
                </a:solidFill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</a:rPr>
              <a:t>item2</a:t>
            </a:r>
            <a:r>
              <a:rPr lang="zh-CN" altLang="en-US" sz="1200" dirty="0">
                <a:solidFill>
                  <a:prstClr val="black"/>
                </a:solidFill>
              </a:rPr>
              <a:t>、 </a:t>
            </a:r>
            <a:r>
              <a:rPr lang="en-US" altLang="zh-CN" sz="1200" dirty="0">
                <a:solidFill>
                  <a:prstClr val="black"/>
                </a:solidFill>
              </a:rPr>
              <a:t>item3</a:t>
            </a:r>
            <a:r>
              <a:rPr lang="zh-CN" altLang="en-US" sz="1200" dirty="0">
                <a:solidFill>
                  <a:prstClr val="black"/>
                </a:solidFill>
              </a:rPr>
              <a:t>、 </a:t>
            </a:r>
            <a:r>
              <a:rPr lang="en-US" altLang="zh-CN" sz="1200" dirty="0">
                <a:solidFill>
                  <a:prstClr val="black"/>
                </a:solidFill>
              </a:rPr>
              <a:t>item4</a:t>
            </a:r>
            <a:r>
              <a:rPr lang="zh-CN" altLang="en-US" sz="1200" dirty="0">
                <a:solidFill>
                  <a:prstClr val="black"/>
                </a:solidFill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</a:rPr>
              <a:t>item5</a:t>
            </a:r>
            <a:r>
              <a:rPr lang="zh-CN" altLang="en-US" sz="1200" dirty="0">
                <a:solidFill>
                  <a:prstClr val="black"/>
                </a:solidFill>
              </a:rPr>
              <a:t>。</a:t>
            </a: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dirty="0">
                <a:solidFill>
                  <a:prstClr val="black"/>
                </a:solidFill>
              </a:rPr>
              <a:t>【</a:t>
            </a:r>
            <a:r>
              <a:rPr lang="zh-CN" altLang="en-US" sz="1200" dirty="0">
                <a:solidFill>
                  <a:prstClr val="black"/>
                </a:solidFill>
              </a:rPr>
              <a:t>步骤</a:t>
            </a:r>
            <a:r>
              <a:rPr lang="en-US" altLang="zh-CN" sz="1200" dirty="0">
                <a:solidFill>
                  <a:prstClr val="black"/>
                </a:solidFill>
              </a:rPr>
              <a:t>3】</a:t>
            </a:r>
            <a:r>
              <a:rPr lang="zh-CN" altLang="en-US" sz="1200" dirty="0">
                <a:solidFill>
                  <a:prstClr val="black"/>
                </a:solidFill>
              </a:rPr>
              <a:t>设计第三页，取出第二页中保存的姓名、性别并输出问候语；逐一取出</a:t>
            </a:r>
            <a:r>
              <a:rPr lang="en-US" altLang="zh-CN" sz="1200" dirty="0">
                <a:solidFill>
                  <a:prstClr val="black"/>
                </a:solidFill>
              </a:rPr>
              <a:t>item1~item5</a:t>
            </a:r>
            <a:r>
              <a:rPr lang="zh-CN" altLang="en-US" sz="1200" dirty="0">
                <a:solidFill>
                  <a:prstClr val="black"/>
                </a:solidFill>
              </a:rPr>
              <a:t>传过来的值，若值非</a:t>
            </a:r>
            <a:r>
              <a:rPr lang="en-US" altLang="zh-CN" sz="1200" dirty="0">
                <a:solidFill>
                  <a:prstClr val="black"/>
                </a:solidFill>
              </a:rPr>
              <a:t>null</a:t>
            </a:r>
            <a:r>
              <a:rPr lang="zh-CN" altLang="en-US" sz="1200" dirty="0">
                <a:solidFill>
                  <a:prstClr val="black"/>
                </a:solidFill>
              </a:rPr>
              <a:t>，则表示该项选中，应取出</a:t>
            </a:r>
            <a:r>
              <a:rPr lang="en-US" altLang="zh-CN" sz="1200" dirty="0">
                <a:solidFill>
                  <a:prstClr val="black"/>
                </a:solidFill>
              </a:rPr>
              <a:t>application</a:t>
            </a:r>
            <a:r>
              <a:rPr lang="zh-CN" altLang="en-US" sz="1200" dirty="0">
                <a:solidFill>
                  <a:prstClr val="black"/>
                </a:solidFill>
              </a:rPr>
              <a:t>的相应变量值加</a:t>
            </a: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，再存到</a:t>
            </a:r>
            <a:r>
              <a:rPr lang="en-US" altLang="zh-CN" sz="1200" dirty="0">
                <a:solidFill>
                  <a:prstClr val="black"/>
                </a:solidFill>
              </a:rPr>
              <a:t>application</a:t>
            </a:r>
            <a:r>
              <a:rPr lang="zh-CN" altLang="en-US" sz="1200" dirty="0">
                <a:solidFill>
                  <a:prstClr val="black"/>
                </a:solidFill>
              </a:rPr>
              <a:t>的该变量中，同时输出该选项的选择人数。需注意的是，</a:t>
            </a:r>
            <a:r>
              <a:rPr lang="en-US" altLang="zh-CN" sz="1200" dirty="0">
                <a:solidFill>
                  <a:prstClr val="black"/>
                </a:solidFill>
              </a:rPr>
              <a:t>application</a:t>
            </a:r>
            <a:r>
              <a:rPr lang="zh-CN" altLang="en-US" sz="1200" dirty="0">
                <a:solidFill>
                  <a:prstClr val="black"/>
                </a:solidFill>
              </a:rPr>
              <a:t>的每个变量第一次取用时，值一般为</a:t>
            </a:r>
            <a:r>
              <a:rPr lang="en-US" altLang="zh-CN" sz="1200" dirty="0">
                <a:solidFill>
                  <a:prstClr val="black"/>
                </a:solidFill>
              </a:rPr>
              <a:t>null</a:t>
            </a:r>
            <a:r>
              <a:rPr lang="zh-CN" altLang="en-US" sz="1200" dirty="0">
                <a:solidFill>
                  <a:prstClr val="black"/>
                </a:solidFill>
              </a:rPr>
              <a:t>，需单独处理。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86" y="1350127"/>
            <a:ext cx="1883441" cy="123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34" y="1350125"/>
            <a:ext cx="1760779" cy="127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00" y="1334027"/>
            <a:ext cx="1664069" cy="124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7729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9452" y="545446"/>
            <a:ext cx="8150225" cy="1619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、建立一个简单购物网站，包括欢迎页面、商品选择页面和结账页面。具体要求如下：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(2)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在商品选择页面</a:t>
            </a:r>
            <a:r>
              <a:rPr lang="zh-CN" altLang="en-US" sz="2000" b="1" dirty="0" smtClean="0"/>
              <a:t>，输出欢迎信息，并以多选框的形式列出所有商品供用户选择，提交后进入到结账页面。如图</a:t>
            </a:r>
            <a:r>
              <a:rPr lang="en-US" altLang="zh-CN" sz="2000" b="1" dirty="0" smtClean="0"/>
              <a:t>4-16(2)</a:t>
            </a:r>
            <a:r>
              <a:rPr lang="zh-CN" altLang="en-US" sz="2000" b="1" dirty="0" smtClean="0"/>
              <a:t>所示。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132138" y="4462463"/>
            <a:ext cx="2672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4-16(2) </a:t>
            </a:r>
            <a:r>
              <a:rPr lang="zh-CN" altLang="en-US" sz="1800" smtClean="0">
                <a:solidFill>
                  <a:srgbClr val="000000"/>
                </a:solidFill>
              </a:rPr>
              <a:t>商品选择页面</a:t>
            </a:r>
          </a:p>
        </p:txBody>
      </p:sp>
      <p:graphicFrame>
        <p:nvGraphicFramePr>
          <p:cNvPr id="9523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779591"/>
              </p:ext>
            </p:extLst>
          </p:nvPr>
        </p:nvGraphicFramePr>
        <p:xfrm>
          <a:off x="3132138" y="2353055"/>
          <a:ext cx="5236210" cy="200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r:id="rId3" imgW="2565360" imgH="1698120" progId="Word.Document.12">
                  <p:embed/>
                </p:oleObj>
              </mc:Choice>
              <mc:Fallback>
                <p:oleObj r:id="rId3" imgW="2565360" imgH="169812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353055"/>
                        <a:ext cx="5236210" cy="2002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44966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85750"/>
            <a:ext cx="8540750" cy="360426"/>
          </a:xfrm>
        </p:spPr>
        <p:txBody>
          <a:bodyPr>
            <a:normAutofit fontScale="90000"/>
          </a:bodyPr>
          <a:lstStyle/>
          <a:p>
            <a:pPr eaLnBrk="1" hangingPunct="1"/>
            <a:endParaRPr lang="zh-CN" altLang="zh-CN" dirty="0" smtClean="0"/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5529" y="717043"/>
            <a:ext cx="8540750" cy="4306061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&lt;%@ page 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contentType</a:t>
            </a:r>
            <a:r>
              <a:rPr lang="en-US" altLang="zh-CN" sz="1500" dirty="0" smtClean="0">
                <a:solidFill>
                  <a:srgbClr val="FF0000"/>
                </a:solidFill>
              </a:rPr>
              <a:t>="text/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html;charset</a:t>
            </a:r>
            <a:r>
              <a:rPr lang="en-US" altLang="zh-CN" sz="1500" dirty="0" smtClean="0">
                <a:solidFill>
                  <a:srgbClr val="FF0000"/>
                </a:solidFill>
              </a:rPr>
              <a:t>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&lt;head&gt;&lt;title&gt;</a:t>
            </a:r>
            <a:r>
              <a:rPr lang="zh-CN" altLang="en-US" sz="1500" dirty="0" smtClean="0"/>
              <a:t>购物</a:t>
            </a:r>
            <a:r>
              <a:rPr lang="en-US" altLang="zh-CN" sz="1500" dirty="0" smtClean="0"/>
              <a:t>----</a:t>
            </a:r>
            <a:r>
              <a:rPr lang="zh-CN" altLang="en-US" sz="1500" dirty="0" smtClean="0"/>
              <a:t>商品选择页面</a:t>
            </a:r>
            <a:r>
              <a:rPr lang="en-US" altLang="zh-CN" sz="1500" dirty="0" smtClean="0"/>
              <a:t>&lt;/title&gt;&lt;/head&gt;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&lt;BODY </a:t>
            </a:r>
            <a:r>
              <a:rPr lang="en-US" altLang="zh-CN" sz="1500" dirty="0" err="1" smtClean="0"/>
              <a:t>bgcolor</a:t>
            </a:r>
            <a:r>
              <a:rPr lang="en-US" altLang="zh-CN" sz="1500" dirty="0" smtClean="0"/>
              <a:t>=cyan&gt;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&lt;h2&gt;</a:t>
            </a:r>
            <a:r>
              <a:rPr lang="zh-CN" altLang="en-US" sz="1500" dirty="0" smtClean="0"/>
              <a:t>购物</a:t>
            </a:r>
            <a:r>
              <a:rPr lang="en-US" altLang="zh-CN" sz="1500" dirty="0" smtClean="0"/>
              <a:t>----</a:t>
            </a:r>
            <a:r>
              <a:rPr lang="zh-CN" altLang="en-US" sz="1500" dirty="0" smtClean="0"/>
              <a:t>商品选择页面</a:t>
            </a:r>
            <a:r>
              <a:rPr lang="en-US" altLang="zh-CN" sz="1500" dirty="0" smtClean="0"/>
              <a:t>&lt;/h2&gt;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zh-CN" sz="1500" dirty="0" smtClean="0">
                <a:solidFill>
                  <a:srgbClr val="FF0000"/>
                </a:solidFill>
              </a:rPr>
              <a:t>("gb2312");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	String s=</a:t>
            </a:r>
            <a:r>
              <a:rPr lang="en-US" altLang="zh-CN" sz="1500" dirty="0" err="1" smtClean="0"/>
              <a:t>request.getParameter</a:t>
            </a:r>
            <a:r>
              <a:rPr lang="en-US" altLang="zh-CN" sz="1500" dirty="0" smtClean="0"/>
              <a:t>("</a:t>
            </a:r>
            <a:r>
              <a:rPr lang="en-US" altLang="zh-CN" sz="1500" dirty="0" err="1" smtClean="0"/>
              <a:t>userName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b="1" dirty="0" smtClean="0"/>
              <a:t>                </a:t>
            </a:r>
            <a:r>
              <a:rPr lang="en-US" altLang="zh-CN" sz="1500" b="1" dirty="0" err="1" smtClean="0">
                <a:solidFill>
                  <a:srgbClr val="00B050"/>
                </a:solidFill>
              </a:rPr>
              <a:t>session.setAttribute</a:t>
            </a:r>
            <a:r>
              <a:rPr lang="en-US" altLang="zh-CN" sz="1500" b="1" dirty="0" smtClean="0">
                <a:solidFill>
                  <a:srgbClr val="00B050"/>
                </a:solidFill>
              </a:rPr>
              <a:t>("</a:t>
            </a:r>
            <a:r>
              <a:rPr lang="en-US" altLang="zh-CN" sz="1500" b="1" dirty="0" err="1" smtClean="0">
                <a:solidFill>
                  <a:srgbClr val="00B050"/>
                </a:solidFill>
              </a:rPr>
              <a:t>name",s</a:t>
            </a:r>
            <a:r>
              <a:rPr lang="en-US" altLang="zh-CN" sz="1500" b="1" dirty="0" smtClean="0">
                <a:solidFill>
                  <a:srgbClr val="00B05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             String k=</a:t>
            </a:r>
            <a:r>
              <a:rPr lang="en-US" altLang="zh-CN" sz="1500" dirty="0" err="1" smtClean="0"/>
              <a:t>request.getParameter</a:t>
            </a:r>
            <a:r>
              <a:rPr lang="en-US" altLang="zh-CN" sz="1500" dirty="0" smtClean="0"/>
              <a:t>("</a:t>
            </a:r>
            <a:r>
              <a:rPr lang="en-US" altLang="zh-CN" sz="1500" dirty="0" err="1" smtClean="0"/>
              <a:t>userKind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b="1" dirty="0" err="1" smtClean="0">
                <a:solidFill>
                  <a:srgbClr val="00B050"/>
                </a:solidFill>
              </a:rPr>
              <a:t>session.setAttribute</a:t>
            </a:r>
            <a:r>
              <a:rPr lang="en-US" altLang="zh-CN" sz="1500" b="1" dirty="0" smtClean="0">
                <a:solidFill>
                  <a:srgbClr val="00B050"/>
                </a:solidFill>
              </a:rPr>
              <a:t>("</a:t>
            </a:r>
            <a:r>
              <a:rPr lang="en-US" altLang="zh-CN" sz="1500" b="1" dirty="0" err="1" smtClean="0">
                <a:solidFill>
                  <a:srgbClr val="00B050"/>
                </a:solidFill>
              </a:rPr>
              <a:t>kind",k</a:t>
            </a:r>
            <a:r>
              <a:rPr lang="en-US" altLang="zh-CN" sz="1500" b="1" dirty="0" smtClean="0">
                <a:solidFill>
                  <a:srgbClr val="00B05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dirty="0" err="1" smtClean="0"/>
              <a:t>out.println</a:t>
            </a:r>
            <a:r>
              <a:rPr lang="en-US" altLang="zh-CN" sz="1500" dirty="0" smtClean="0"/>
              <a:t>("</a:t>
            </a:r>
            <a:r>
              <a:rPr lang="zh-CN" altLang="en-US" sz="1500" dirty="0" smtClean="0"/>
              <a:t>欢迎</a:t>
            </a:r>
            <a:r>
              <a:rPr lang="en-US" altLang="zh-CN" sz="1500" dirty="0" smtClean="0"/>
              <a:t>"+k+":"+s+"</a:t>
            </a:r>
            <a:r>
              <a:rPr lang="zh-CN" altLang="en-US" sz="1500" dirty="0" smtClean="0"/>
              <a:t>来到百货商店！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&lt;P&gt;</a:t>
            </a:r>
            <a:r>
              <a:rPr lang="zh-CN" altLang="en-US" sz="1500" dirty="0" smtClean="0"/>
              <a:t>请选择要购买的商品：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&lt;FORM action</a:t>
            </a:r>
            <a:r>
              <a:rPr lang="en-US" altLang="zh-CN" sz="1500" dirty="0" smtClean="0">
                <a:solidFill>
                  <a:srgbClr val="FF0000"/>
                </a:solidFill>
              </a:rPr>
              <a:t>="4-16-account.jsp</a:t>
            </a:r>
            <a:r>
              <a:rPr lang="en-US" altLang="zh-CN" sz="1500" dirty="0" smtClean="0"/>
              <a:t>" method=post name=form&gt;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衣服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衣服</a:t>
            </a:r>
            <a:r>
              <a:rPr lang="en-US" altLang="zh-CN" sz="1500" dirty="0" smtClean="0"/>
              <a:t>120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裤子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裤子</a:t>
            </a:r>
            <a:r>
              <a:rPr lang="en-US" altLang="zh-CN" sz="1500" dirty="0" smtClean="0"/>
              <a:t>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鞋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鞋</a:t>
            </a:r>
            <a:r>
              <a:rPr lang="en-US" altLang="zh-CN" sz="1500" dirty="0" smtClean="0"/>
              <a:t>80&lt;</a:t>
            </a:r>
            <a:r>
              <a:rPr lang="en-US" altLang="zh-CN" sz="1500" dirty="0" err="1" smtClean="0"/>
              <a:t>br</a:t>
            </a:r>
            <a:r>
              <a:rPr lang="en-US" altLang="zh-CN" sz="1500" dirty="0" smtClean="0"/>
              <a:t>&gt;&lt;</a:t>
            </a:r>
            <a:r>
              <a:rPr lang="en-US" altLang="zh-CN" sz="1500" dirty="0" err="1" smtClean="0"/>
              <a:t>br</a:t>
            </a:r>
            <a:r>
              <a:rPr lang="en-US" altLang="zh-CN" sz="15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 &lt;INPUT TYPE="submit" value="</a:t>
            </a:r>
            <a:r>
              <a:rPr lang="zh-CN" altLang="en-US" sz="1500" dirty="0" smtClean="0"/>
              <a:t>提交</a:t>
            </a:r>
            <a:r>
              <a:rPr lang="en-US" altLang="zh-CN" sz="1500" dirty="0" smtClean="0"/>
              <a:t>" name=submit&gt;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&lt;/FORM&gt;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&lt;/FONT&gt;&lt;/BODY&gt;&lt;/HTML&gt;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78964709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9289" y="624172"/>
            <a:ext cx="8150225" cy="1674019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、建立一个简单购物网站，包括欢迎页面、商品选择页面和结账页面。具体要求如下：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(3)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在结账页面</a:t>
            </a:r>
            <a:r>
              <a:rPr lang="zh-CN" altLang="en-US" sz="2000" b="1" dirty="0" smtClean="0"/>
              <a:t>，根据顾客类型</a:t>
            </a:r>
            <a:r>
              <a:rPr lang="en-US" altLang="zh-CN" sz="2000" b="1" dirty="0" smtClean="0"/>
              <a:t>(VIP</a:t>
            </a:r>
            <a:r>
              <a:rPr lang="zh-CN" altLang="en-US" sz="2000" b="1" dirty="0" smtClean="0"/>
              <a:t>享有八折优惠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，以及所选商品进行汇总处理，最后输出结账信息。如图</a:t>
            </a:r>
            <a:r>
              <a:rPr lang="en-US" altLang="zh-CN" sz="2000" b="1" dirty="0" smtClean="0"/>
              <a:t>4-16(3)</a:t>
            </a:r>
            <a:r>
              <a:rPr lang="zh-CN" altLang="en-US" sz="2000" b="1" dirty="0" smtClean="0"/>
              <a:t>所示。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132138" y="4462463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4-16(3) </a:t>
            </a:r>
            <a:r>
              <a:rPr lang="zh-CN" altLang="en-US" sz="1800" smtClean="0">
                <a:solidFill>
                  <a:srgbClr val="000000"/>
                </a:solidFill>
              </a:rPr>
              <a:t>结账页面 </a:t>
            </a:r>
          </a:p>
        </p:txBody>
      </p:sp>
      <p:graphicFrame>
        <p:nvGraphicFramePr>
          <p:cNvPr id="9728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010228"/>
              </p:ext>
            </p:extLst>
          </p:nvPr>
        </p:nvGraphicFramePr>
        <p:xfrm>
          <a:off x="2657856" y="2298191"/>
          <a:ext cx="3476501" cy="184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r:id="rId3" imgW="2790360" imgH="2052360" progId="Word.Document.12">
                  <p:embed/>
                </p:oleObj>
              </mc:Choice>
              <mc:Fallback>
                <p:oleObj r:id="rId3" imgW="2790360" imgH="205236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856" y="2298191"/>
                        <a:ext cx="3476501" cy="184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20019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685"/>
            <a:ext cx="8724455" cy="7234475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&lt;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</a:rPr>
              <a:t>%@ page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contentType</a:t>
            </a:r>
            <a:r>
              <a:rPr lang="en-US" altLang="zh-CN" sz="2800" dirty="0" smtClean="0">
                <a:solidFill>
                  <a:srgbClr val="FF0000"/>
                </a:solidFill>
              </a:rPr>
              <a:t>="text/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html;charset</a:t>
            </a:r>
            <a:r>
              <a:rPr lang="en-US" altLang="zh-CN" sz="2800" dirty="0" smtClean="0">
                <a:solidFill>
                  <a:srgbClr val="FF0000"/>
                </a:solidFill>
              </a:rPr>
              <a:t>=gb2312" 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&lt;html&gt;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&lt;head&gt;&lt;title&gt;</a:t>
            </a:r>
            <a:r>
              <a:rPr lang="zh-CN" altLang="en-US" sz="2800" dirty="0" smtClean="0"/>
              <a:t>购物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结账页面</a:t>
            </a:r>
            <a:r>
              <a:rPr lang="en-US" altLang="zh-CN" sz="2800" dirty="0" smtClean="0"/>
              <a:t>&lt;/title&gt;&lt;/head&gt;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&lt;BODY </a:t>
            </a:r>
            <a:r>
              <a:rPr lang="en-US" altLang="zh-CN" sz="2800" dirty="0" err="1" smtClean="0"/>
              <a:t>bgcolor</a:t>
            </a:r>
            <a:r>
              <a:rPr lang="en-US" altLang="zh-CN" sz="2800" dirty="0" smtClean="0"/>
              <a:t>=cyan&gt;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&lt;h2&gt;</a:t>
            </a:r>
            <a:r>
              <a:rPr lang="zh-CN" altLang="en-US" sz="2800" dirty="0" smtClean="0"/>
              <a:t>购物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结账页面</a:t>
            </a:r>
            <a:r>
              <a:rPr lang="en-US" altLang="zh-CN" sz="2800" dirty="0" smtClean="0"/>
              <a:t>&lt;/h2&gt;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&lt;FONT Size=4&gt;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&lt;%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zh-CN" sz="2800" dirty="0" smtClean="0">
                <a:solidFill>
                  <a:srgbClr val="FF0000"/>
                </a:solidFill>
              </a:rPr>
              <a:t>("gb2312");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String </a:t>
            </a:r>
            <a:r>
              <a:rPr lang="en-US" altLang="zh-CN" sz="2800" dirty="0" err="1" smtClean="0"/>
              <a:t>inst</a:t>
            </a:r>
            <a:r>
              <a:rPr lang="en-US" altLang="zh-CN" sz="2800" dirty="0" smtClean="0"/>
              <a:t>[]=</a:t>
            </a:r>
            <a:r>
              <a:rPr lang="en-US" altLang="zh-CN" sz="2800" dirty="0" err="1" smtClean="0"/>
              <a:t>request.getParameterValues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buyGoods</a:t>
            </a:r>
            <a:r>
              <a:rPr lang="en-US" altLang="zh-CN" sz="2800" dirty="0" smtClean="0"/>
              <a:t>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    </a:t>
            </a:r>
            <a:r>
              <a:rPr lang="en-US" altLang="zh-CN" sz="2800" b="1" dirty="0" err="1" smtClean="0"/>
              <a:t>session.setAttribute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goodsNum</a:t>
            </a:r>
            <a:r>
              <a:rPr lang="en-US" altLang="zh-CN" sz="2800" b="1" dirty="0" smtClean="0"/>
              <a:t>",</a:t>
            </a:r>
            <a:r>
              <a:rPr lang="en-US" altLang="zh-CN" sz="2800" b="1" dirty="0" err="1" smtClean="0"/>
              <a:t>inst.length</a:t>
            </a:r>
            <a:r>
              <a:rPr lang="en-US" altLang="zh-CN" sz="2800" b="1" dirty="0" smtClean="0"/>
              <a:t>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i=0;i&lt;</a:t>
            </a:r>
            <a:r>
              <a:rPr lang="en-US" altLang="zh-CN" sz="2800" dirty="0" err="1" smtClean="0"/>
              <a:t>inst.length;i</a:t>
            </a:r>
            <a:r>
              <a:rPr lang="en-US" altLang="zh-CN" sz="2800" dirty="0" smtClean="0"/>
              <a:t>++)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session.setAttribute</a:t>
            </a:r>
            <a:r>
              <a:rPr lang="en-US" altLang="zh-CN" sz="2800" b="1" dirty="0" smtClean="0"/>
              <a:t>("goods"+</a:t>
            </a:r>
            <a:r>
              <a:rPr lang="en-US" altLang="zh-CN" sz="2800" b="1" dirty="0" err="1" smtClean="0"/>
              <a:t>i,inst</a:t>
            </a:r>
            <a:r>
              <a:rPr lang="en-US" altLang="zh-CN" sz="2800" b="1" dirty="0" smtClean="0"/>
              <a:t>[i]);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&lt;BR&gt;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&lt;%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customerKind</a:t>
            </a:r>
            <a:r>
              <a:rPr lang="en-US" altLang="zh-CN" sz="2800" dirty="0" smtClean="0"/>
              <a:t>=(</a:t>
            </a:r>
            <a:r>
              <a:rPr lang="en-US" altLang="zh-CN" sz="2800" b="1" dirty="0" smtClean="0"/>
              <a:t>String)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("kind");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customerName</a:t>
            </a:r>
            <a:r>
              <a:rPr lang="en-US" altLang="zh-CN" sz="2800" b="1" dirty="0" smtClean="0"/>
              <a:t>=(String)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("name");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Double sum=0.0;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="";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Info="";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Integer.parseInt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goodsNum</a:t>
            </a:r>
            <a:r>
              <a:rPr lang="en-US" altLang="zh-CN" sz="2800" b="1" dirty="0" smtClean="0"/>
              <a:t>")));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i=0;i&lt;</a:t>
            </a:r>
            <a:r>
              <a:rPr lang="en-US" altLang="zh-CN" sz="2800" dirty="0" err="1" smtClean="0"/>
              <a:t>num;i</a:t>
            </a:r>
            <a:r>
              <a:rPr lang="en-US" altLang="zh-CN" sz="2800" dirty="0" smtClean="0"/>
              <a:t>++)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+=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goods"+i</a:t>
            </a:r>
            <a:r>
              <a:rPr lang="en-US" altLang="zh-CN" sz="2800" b="1" dirty="0" smtClean="0"/>
              <a:t>)+"  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if(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goods"+i</a:t>
            </a:r>
            <a:r>
              <a:rPr lang="en-US" altLang="zh-CN" sz="2800" dirty="0" smtClean="0"/>
              <a:t>)).equals("</a:t>
            </a:r>
            <a:r>
              <a:rPr lang="zh-CN" altLang="en-US" sz="2800" dirty="0" smtClean="0"/>
              <a:t>衣服</a:t>
            </a:r>
            <a:r>
              <a:rPr lang="en-US" altLang="zh-CN" sz="2800" dirty="0" smtClean="0"/>
              <a:t>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sum+=120;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else if(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session.getAttribute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goods"+i</a:t>
            </a:r>
            <a:r>
              <a:rPr lang="en-US" altLang="zh-CN" sz="2800" dirty="0" smtClean="0"/>
              <a:t>)).equals("</a:t>
            </a:r>
            <a:r>
              <a:rPr lang="zh-CN" altLang="en-US" sz="2800" dirty="0" smtClean="0"/>
              <a:t>裤子</a:t>
            </a:r>
            <a:r>
              <a:rPr lang="en-US" altLang="zh-CN" sz="2800" dirty="0" smtClean="0"/>
              <a:t>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sum+=100;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else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sum+=80;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if(</a:t>
            </a:r>
            <a:r>
              <a:rPr lang="en-US" altLang="zh-CN" sz="2800" dirty="0" err="1" smtClean="0"/>
              <a:t>customerKind.equals</a:t>
            </a:r>
            <a:r>
              <a:rPr lang="en-US" altLang="zh-CN" sz="2800" dirty="0" smtClean="0"/>
              <a:t>("VIP"))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sum=sum*0.8;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Info="</a:t>
            </a:r>
            <a:r>
              <a:rPr lang="zh-CN" altLang="en-US" sz="2800" dirty="0" smtClean="0"/>
              <a:t>您享有八折优惠，打折后的总金额是：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else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Info="</a:t>
            </a:r>
            <a:r>
              <a:rPr lang="zh-CN" altLang="en-US" sz="2800" dirty="0" smtClean="0"/>
              <a:t>总金额是：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	&lt;%=</a:t>
            </a:r>
            <a:r>
              <a:rPr lang="en-US" altLang="zh-CN" sz="2800" dirty="0" err="1" smtClean="0"/>
              <a:t>customerKind</a:t>
            </a:r>
            <a:r>
              <a:rPr lang="en-US" altLang="zh-CN" sz="2800" dirty="0" smtClean="0"/>
              <a:t>%&gt;</a:t>
            </a:r>
            <a:r>
              <a:rPr lang="zh-CN" altLang="en-US" sz="2800" dirty="0" smtClean="0"/>
              <a:t>的姓名是：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&lt;%=</a:t>
            </a:r>
            <a:r>
              <a:rPr lang="en-US" altLang="zh-CN" sz="2800" dirty="0" err="1" smtClean="0"/>
              <a:t>customerName</a:t>
            </a: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</a:t>
            </a:r>
            <a:r>
              <a:rPr lang="zh-CN" altLang="en-US" sz="2800" dirty="0" smtClean="0"/>
              <a:t>选择购买的商品是：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&lt;%=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 &lt;%=Info%&gt;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&lt;%=sum%&gt;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</a:t>
            </a:r>
            <a:r>
              <a:rPr lang="zh-CN" altLang="en-US" sz="2800" dirty="0" smtClean="0"/>
              <a:t>欢迎您下次光临！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&lt;/FONT&gt;&lt;/BODY&gt;&lt;/HTML&gt;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6991292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4216" y="465536"/>
            <a:ext cx="7920037" cy="4857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b="1" dirty="0" smtClean="0"/>
              <a:t>EXAM2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1188" y="1006080"/>
            <a:ext cx="8151812" cy="13286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、建立一个在线投票系统，包括注册页面和投票页面。具体要求如下：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(1)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在注册页面</a:t>
            </a:r>
            <a:r>
              <a:rPr lang="zh-CN" altLang="en-US" sz="2400" b="1" dirty="0" smtClean="0"/>
              <a:t>，由用户输入个人注册信息，包括用户名和密码，单击</a:t>
            </a: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提交</a:t>
            </a:r>
            <a:r>
              <a:rPr lang="en-US" altLang="zh-CN" sz="2400" b="1" dirty="0" smtClean="0"/>
              <a:t>】</a:t>
            </a:r>
            <a:r>
              <a:rPr lang="zh-CN" altLang="en-US" sz="2400" b="1" dirty="0" smtClean="0"/>
              <a:t>按钮即可进入投票页面，如果用户名为空，会重新转到注册页面。如图</a:t>
            </a:r>
            <a:r>
              <a:rPr lang="en-US" altLang="zh-CN" sz="2400" b="1" dirty="0" smtClean="0"/>
              <a:t>4-17(1)</a:t>
            </a:r>
            <a:r>
              <a:rPr lang="zh-CN" altLang="en-US" sz="2400" b="1" dirty="0" smtClean="0"/>
              <a:t>所示。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132138" y="4574334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 smtClean="0">
                <a:solidFill>
                  <a:srgbClr val="000000"/>
                </a:solidFill>
              </a:rPr>
              <a:t>图 </a:t>
            </a:r>
            <a:r>
              <a:rPr lang="en-US" altLang="zh-CN" sz="1800" dirty="0" smtClean="0">
                <a:solidFill>
                  <a:srgbClr val="000000"/>
                </a:solidFill>
              </a:rPr>
              <a:t>4-17(1) </a:t>
            </a:r>
            <a:r>
              <a:rPr lang="zh-CN" altLang="en-US" sz="1800" dirty="0" smtClean="0">
                <a:solidFill>
                  <a:srgbClr val="000000"/>
                </a:solidFill>
              </a:rPr>
              <a:t>注册页面</a:t>
            </a:r>
          </a:p>
        </p:txBody>
      </p:sp>
      <p:graphicFrame>
        <p:nvGraphicFramePr>
          <p:cNvPr id="9933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11208"/>
              </p:ext>
            </p:extLst>
          </p:nvPr>
        </p:nvGraphicFramePr>
        <p:xfrm>
          <a:off x="2676144" y="2474976"/>
          <a:ext cx="3694243" cy="154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r:id="rId3" imgW="2937600" imgH="2000160" progId="Word.Document.12">
                  <p:embed/>
                </p:oleObj>
              </mc:Choice>
              <mc:Fallback>
                <p:oleObj r:id="rId3" imgW="2937600" imgH="200016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144" y="2474976"/>
                        <a:ext cx="3694243" cy="1541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94178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98478" y="602456"/>
            <a:ext cx="8150225" cy="16192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、建立一个在线投票系统，包括注册页面和投票页面。具体要求如下：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(2)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在投票页面</a:t>
            </a:r>
            <a:r>
              <a:rPr lang="zh-CN" altLang="en-US" sz="2400" b="1" dirty="0" smtClean="0"/>
              <a:t>，输出该用户的欢迎信息，可通过表单提交或者单击明星图片两种方式进行投票，并只允许投票一次。如图</a:t>
            </a:r>
            <a:r>
              <a:rPr lang="en-US" altLang="zh-CN" sz="2400" b="1" dirty="0" smtClean="0"/>
              <a:t>4-17(2)</a:t>
            </a:r>
            <a:r>
              <a:rPr lang="zh-CN" altLang="en-US" sz="2400" b="1" dirty="0" smtClean="0"/>
              <a:t>所示。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337561" y="4323160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 smtClean="0">
                <a:solidFill>
                  <a:srgbClr val="000000"/>
                </a:solidFill>
              </a:rPr>
              <a:t>图 </a:t>
            </a:r>
            <a:r>
              <a:rPr lang="en-US" altLang="zh-CN" sz="1800" dirty="0" smtClean="0">
                <a:solidFill>
                  <a:srgbClr val="000000"/>
                </a:solidFill>
              </a:rPr>
              <a:t>4-17(2) </a:t>
            </a:r>
            <a:r>
              <a:rPr lang="zh-CN" altLang="en-US" sz="1800" dirty="0" smtClean="0">
                <a:solidFill>
                  <a:srgbClr val="000000"/>
                </a:solidFill>
              </a:rPr>
              <a:t>投票页面</a:t>
            </a:r>
          </a:p>
        </p:txBody>
      </p:sp>
      <p:graphicFrame>
        <p:nvGraphicFramePr>
          <p:cNvPr id="10035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18084"/>
              </p:ext>
            </p:extLst>
          </p:nvPr>
        </p:nvGraphicFramePr>
        <p:xfrm>
          <a:off x="2554224" y="2401823"/>
          <a:ext cx="3939606" cy="169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r:id="rId3" imgW="4309200" imgH="3938040" progId="Word.Document.12">
                  <p:embed/>
                </p:oleObj>
              </mc:Choice>
              <mc:Fallback>
                <p:oleObj r:id="rId3" imgW="4309200" imgH="393804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24" y="2401823"/>
                        <a:ext cx="3939606" cy="1691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82640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3937" y="66319"/>
            <a:ext cx="8252664" cy="5210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、建立一个在线投票系统</a:t>
            </a:r>
            <a:r>
              <a:rPr lang="en-US" altLang="zh-CN" sz="2400" b="1" dirty="0"/>
              <a:t>-- (1)</a:t>
            </a:r>
            <a:r>
              <a:rPr lang="zh-CN" altLang="en-US" sz="2400" b="1" dirty="0"/>
              <a:t>在注册</a:t>
            </a:r>
            <a:r>
              <a:rPr lang="zh-CN" altLang="en-US" sz="2400" b="1" dirty="0" smtClean="0"/>
              <a:t>页面</a:t>
            </a:r>
            <a:r>
              <a:rPr lang="en-US" altLang="zh-CN" sz="2400" b="1" dirty="0" smtClean="0"/>
              <a:t>4-17.jsp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62046" y="721197"/>
            <a:ext cx="89382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/>
              <a:t>&lt;%@ page language=</a:t>
            </a:r>
            <a:r>
              <a:rPr lang="fr-FR" altLang="zh-CN" i="1" dirty="0"/>
              <a:t>"java" contentType="text/html; charset=gb2312"%&gt;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&lt;head&gt;&lt;title&gt;</a:t>
            </a:r>
            <a:r>
              <a:rPr lang="zh-CN" altLang="en-US" dirty="0"/>
              <a:t>明星投票系统</a:t>
            </a:r>
            <a:r>
              <a:rPr lang="en-US" altLang="zh-CN" dirty="0"/>
              <a:t>&lt;/title&gt;&lt;/head&gt;</a:t>
            </a:r>
          </a:p>
          <a:p>
            <a:r>
              <a:rPr lang="en-US" altLang="zh-CN" dirty="0"/>
              <a:t>&lt;body BGCOLOR=</a:t>
            </a:r>
            <a:r>
              <a:rPr lang="en-US" altLang="zh-CN" i="1" dirty="0"/>
              <a:t>"#FFE8E6"&gt;</a:t>
            </a:r>
          </a:p>
          <a:p>
            <a:r>
              <a:rPr lang="en-US" altLang="zh-CN" u="sng" dirty="0"/>
              <a:t>&lt;center&gt;</a:t>
            </a:r>
          </a:p>
          <a:p>
            <a:r>
              <a:rPr lang="en-US" altLang="zh-CN" dirty="0"/>
              <a:t>&lt;h2&gt;</a:t>
            </a:r>
            <a:r>
              <a:rPr lang="zh-CN" altLang="en-US" dirty="0"/>
              <a:t>明星投票系统</a:t>
            </a:r>
            <a:r>
              <a:rPr lang="en-US" altLang="zh-CN" dirty="0"/>
              <a:t>----</a:t>
            </a:r>
            <a:r>
              <a:rPr lang="zh-CN" altLang="en-US" dirty="0"/>
              <a:t>注册页面</a:t>
            </a:r>
            <a:r>
              <a:rPr lang="en-US" altLang="zh-CN" dirty="0"/>
              <a:t>&lt;/h2&gt;</a:t>
            </a:r>
          </a:p>
          <a:p>
            <a:r>
              <a:rPr lang="en-US" altLang="zh-CN" dirty="0"/>
              <a:t>&lt;%</a:t>
            </a:r>
            <a:r>
              <a:rPr lang="zh-CN" altLang="en-US" dirty="0"/>
              <a:t> </a:t>
            </a:r>
          </a:p>
          <a:p>
            <a:r>
              <a:rPr lang="en-US" altLang="zh-CN" b="1" dirty="0"/>
              <a:t>if(</a:t>
            </a:r>
            <a:r>
              <a:rPr lang="en-US" altLang="zh-CN" b="1" dirty="0" err="1"/>
              <a:t>session.getAttribute</a:t>
            </a:r>
            <a:r>
              <a:rPr lang="en-US" altLang="zh-CN" b="1" dirty="0"/>
              <a:t>("error")!=null)</a:t>
            </a:r>
          </a:p>
          <a:p>
            <a:r>
              <a:rPr lang="en-US" altLang="zh-CN" dirty="0" err="1"/>
              <a:t>out.println</a:t>
            </a:r>
            <a:r>
              <a:rPr lang="en-US" altLang="zh-CN" dirty="0"/>
              <a:t>("&lt;font color=red&gt;"+</a:t>
            </a:r>
            <a:r>
              <a:rPr lang="en-US" altLang="zh-CN" dirty="0" err="1"/>
              <a:t>session.getAttribute</a:t>
            </a:r>
            <a:r>
              <a:rPr lang="en-US" altLang="zh-CN" dirty="0"/>
              <a:t>("error")+"&lt;/font&gt;");</a:t>
            </a:r>
          </a:p>
          <a:p>
            <a:r>
              <a:rPr lang="en-US" altLang="zh-CN" dirty="0"/>
              <a:t>%&gt;</a:t>
            </a:r>
          </a:p>
          <a:p>
            <a:r>
              <a:rPr lang="en-US" altLang="zh-CN" dirty="0"/>
              <a:t>&lt;h3&gt;</a:t>
            </a:r>
            <a:r>
              <a:rPr lang="zh-CN" altLang="en-US" dirty="0"/>
              <a:t>个人注册信息</a:t>
            </a:r>
            <a:r>
              <a:rPr lang="en-US" altLang="zh-CN" dirty="0"/>
              <a:t>&lt;/h3&gt;</a:t>
            </a:r>
          </a:p>
          <a:p>
            <a:r>
              <a:rPr lang="en-US" altLang="zh-CN" dirty="0"/>
              <a:t>&lt;form name=</a:t>
            </a:r>
            <a:r>
              <a:rPr lang="en-US" altLang="zh-CN" i="1" dirty="0"/>
              <a:t>"form1" method="post" action="4-17-vote.jsp"&gt;</a:t>
            </a:r>
          </a:p>
          <a:p>
            <a:r>
              <a:rPr lang="zh-CN" altLang="en-US" dirty="0"/>
              <a:t>用户名</a:t>
            </a:r>
            <a:r>
              <a:rPr lang="en-US" altLang="zh-CN" dirty="0"/>
              <a:t>: &lt;input name=</a:t>
            </a:r>
            <a:r>
              <a:rPr lang="en-US" altLang="zh-CN" i="1" dirty="0"/>
              <a:t>"username" type="text"/&gt;&lt;</a:t>
            </a:r>
            <a:r>
              <a:rPr lang="en-US" altLang="zh-CN" i="1" dirty="0" err="1"/>
              <a:t>br</a:t>
            </a:r>
            <a:r>
              <a:rPr lang="en-US" altLang="zh-CN" i="1" dirty="0"/>
              <a:t>&gt;</a:t>
            </a:r>
          </a:p>
          <a:p>
            <a:r>
              <a:rPr lang="zh-CN" altLang="en-US" dirty="0"/>
              <a:t>密</a:t>
            </a:r>
            <a:r>
              <a:rPr lang="en-US" altLang="zh-CN" dirty="0"/>
              <a:t>&amp;</a:t>
            </a:r>
            <a:r>
              <a:rPr lang="en-US" altLang="zh-CN" dirty="0" err="1"/>
              <a:t>nbsp</a:t>
            </a:r>
            <a:r>
              <a:rPr lang="en-US" altLang="zh-CN" dirty="0"/>
              <a:t>;&amp;</a:t>
            </a:r>
            <a:r>
              <a:rPr lang="en-US" altLang="zh-CN" dirty="0" err="1"/>
              <a:t>nbsp</a:t>
            </a:r>
            <a:r>
              <a:rPr lang="en-US" altLang="zh-CN" dirty="0"/>
              <a:t>;</a:t>
            </a:r>
            <a:r>
              <a:rPr lang="zh-CN" altLang="en-US" dirty="0"/>
              <a:t>码</a:t>
            </a:r>
            <a:r>
              <a:rPr lang="en-US" altLang="zh-CN" dirty="0"/>
              <a:t>: &lt;input name=</a:t>
            </a:r>
            <a:r>
              <a:rPr lang="en-US" altLang="zh-CN" i="1" dirty="0"/>
              <a:t>"</a:t>
            </a:r>
            <a:r>
              <a:rPr lang="en-US" altLang="zh-CN" i="1" dirty="0" err="1"/>
              <a:t>pwd</a:t>
            </a:r>
            <a:r>
              <a:rPr lang="en-US" altLang="zh-CN" i="1" dirty="0"/>
              <a:t>" type="text" id="</a:t>
            </a:r>
            <a:r>
              <a:rPr lang="en-US" altLang="zh-CN" i="1" dirty="0" err="1"/>
              <a:t>pwd</a:t>
            </a:r>
            <a:r>
              <a:rPr lang="en-US" altLang="zh-CN" i="1" dirty="0"/>
              <a:t>" /&gt;&lt;</a:t>
            </a:r>
            <a:r>
              <a:rPr lang="en-US" altLang="zh-CN" i="1" dirty="0" err="1"/>
              <a:t>br</a:t>
            </a:r>
            <a:r>
              <a:rPr lang="en-US" altLang="zh-CN" i="1" dirty="0"/>
              <a:t>&gt;&lt;</a:t>
            </a:r>
            <a:r>
              <a:rPr lang="en-US" altLang="zh-CN" i="1" dirty="0" err="1"/>
              <a:t>br</a:t>
            </a:r>
            <a:r>
              <a:rPr lang="en-US" altLang="zh-CN" i="1" dirty="0"/>
              <a:t>&gt;</a:t>
            </a:r>
          </a:p>
          <a:p>
            <a:r>
              <a:rPr lang="en-US" altLang="zh-CN" dirty="0"/>
              <a:t>&lt;input type=</a:t>
            </a:r>
            <a:r>
              <a:rPr lang="en-US" altLang="zh-CN" i="1" dirty="0"/>
              <a:t>"submit" name="Submit" value="</a:t>
            </a:r>
            <a:r>
              <a:rPr lang="zh-CN" altLang="en-US" i="1" dirty="0"/>
              <a:t>提交</a:t>
            </a:r>
            <a:r>
              <a:rPr lang="en-US" altLang="zh-CN" i="1" dirty="0"/>
              <a:t>" /&gt;</a:t>
            </a:r>
          </a:p>
          <a:p>
            <a:r>
              <a:rPr lang="en-US" altLang="zh-CN" dirty="0"/>
              <a:t>&lt;input type=</a:t>
            </a:r>
            <a:r>
              <a:rPr lang="en-US" altLang="zh-CN" i="1" dirty="0"/>
              <a:t>"reset" name="Submit2" value="</a:t>
            </a:r>
            <a:r>
              <a:rPr lang="zh-CN" altLang="en-US" i="1" dirty="0"/>
              <a:t>重置</a:t>
            </a:r>
            <a:r>
              <a:rPr lang="en-US" altLang="zh-CN" i="1" dirty="0"/>
              <a:t>" /&gt;</a:t>
            </a:r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6110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97310" y="133064"/>
            <a:ext cx="5916605" cy="4643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、建立一个在线投票系统</a:t>
            </a:r>
            <a:r>
              <a:rPr lang="en-US" altLang="zh-CN" sz="2400" b="1" dirty="0"/>
              <a:t>--(2)</a:t>
            </a:r>
            <a:r>
              <a:rPr lang="zh-CN" altLang="en-US" sz="2400" b="1" dirty="0"/>
              <a:t>在投票</a:t>
            </a:r>
            <a:r>
              <a:rPr lang="zh-CN" altLang="en-US" sz="2400" b="1" dirty="0" smtClean="0"/>
              <a:t>页面</a:t>
            </a:r>
            <a:r>
              <a:rPr lang="en-US" altLang="zh-CN" sz="2400" b="1" dirty="0" smtClean="0"/>
              <a:t>4-17-vote.jsp</a:t>
            </a:r>
            <a:endParaRPr lang="zh-CN" altLang="en-US" sz="2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62046" y="721197"/>
            <a:ext cx="8938260" cy="1818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/>
              <a:t>&lt;%@ page language=</a:t>
            </a:r>
            <a:r>
              <a:rPr lang="fr-FR" altLang="zh-CN" i="1" dirty="0"/>
              <a:t>"java" contentType="text/html; charset=gb2312"%&gt;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&lt;head&gt;&lt;title&gt;</a:t>
            </a:r>
            <a:r>
              <a:rPr lang="zh-CN" altLang="en-US" dirty="0"/>
              <a:t>明星投票系统</a:t>
            </a:r>
            <a:r>
              <a:rPr lang="en-US" altLang="zh-CN" dirty="0"/>
              <a:t>&lt;/title&gt;&lt;/head&gt;</a:t>
            </a:r>
          </a:p>
          <a:p>
            <a:r>
              <a:rPr lang="en-US" altLang="zh-CN" dirty="0"/>
              <a:t>&lt;body BGCOLOR=</a:t>
            </a:r>
            <a:r>
              <a:rPr lang="en-US" altLang="zh-CN" i="1" dirty="0"/>
              <a:t>"#FFE8E6"&gt;</a:t>
            </a:r>
          </a:p>
          <a:p>
            <a:r>
              <a:rPr lang="en-US" altLang="zh-CN" dirty="0"/>
              <a:t>&lt;center&gt;&lt;h2&gt;</a:t>
            </a:r>
            <a:r>
              <a:rPr lang="zh-CN" altLang="en-US" dirty="0"/>
              <a:t>明星投票系统</a:t>
            </a:r>
            <a:r>
              <a:rPr lang="en-US" altLang="zh-CN" dirty="0"/>
              <a:t>----</a:t>
            </a:r>
            <a:r>
              <a:rPr lang="zh-CN" altLang="en-US" dirty="0"/>
              <a:t>投票页面</a:t>
            </a:r>
            <a:r>
              <a:rPr lang="en-US" altLang="zh-CN" dirty="0"/>
              <a:t>&lt;/h2&gt;</a:t>
            </a:r>
          </a:p>
          <a:p>
            <a:r>
              <a:rPr lang="en-US" altLang="zh-CN" dirty="0"/>
              <a:t>&lt;%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request.setCharacterEncoding</a:t>
            </a:r>
            <a:r>
              <a:rPr lang="en-US" altLang="zh-CN" dirty="0"/>
              <a:t>("gb2312"); //</a:t>
            </a:r>
            <a:r>
              <a:rPr lang="zh-CN" altLang="en-US" dirty="0"/>
              <a:t>无法解决查询字符串中所带中文参数值</a:t>
            </a:r>
          </a:p>
          <a:p>
            <a:r>
              <a:rPr lang="en-US" altLang="zh-CN" dirty="0"/>
              <a:t>String user=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("username");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ch_user</a:t>
            </a:r>
            <a:r>
              <a:rPr lang="en-US" altLang="zh-CN" dirty="0"/>
              <a:t>="";</a:t>
            </a:r>
          </a:p>
          <a:p>
            <a:r>
              <a:rPr lang="en-US" altLang="zh-CN" b="1" dirty="0"/>
              <a:t>if((user!=null)&amp;&amp;(!</a:t>
            </a:r>
            <a:r>
              <a:rPr lang="en-US" altLang="zh-CN" b="1" dirty="0" err="1"/>
              <a:t>user.isEmpty</a:t>
            </a:r>
            <a:r>
              <a:rPr lang="en-US" altLang="zh-CN" b="1" dirty="0"/>
              <a:t>()))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ch_user</a:t>
            </a:r>
            <a:r>
              <a:rPr lang="en-US" altLang="zh-CN" dirty="0"/>
              <a:t>=</a:t>
            </a:r>
            <a:r>
              <a:rPr lang="en-US" altLang="zh-CN" b="1" dirty="0"/>
              <a:t>new String(</a:t>
            </a:r>
            <a:r>
              <a:rPr lang="en-US" altLang="zh-CN" b="1" dirty="0" err="1"/>
              <a:t>user.getBytes</a:t>
            </a:r>
            <a:r>
              <a:rPr lang="en-US" altLang="zh-CN" b="1" dirty="0"/>
              <a:t>("ISO-8859-1"));//</a:t>
            </a:r>
            <a:r>
              <a:rPr lang="zh-CN" altLang="en-US" b="1" dirty="0"/>
              <a:t>处理中文乱码</a:t>
            </a:r>
          </a:p>
          <a:p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欢迎</a:t>
            </a:r>
            <a:r>
              <a:rPr lang="en-US" altLang="zh-CN" dirty="0"/>
              <a:t>"+</a:t>
            </a:r>
            <a:r>
              <a:rPr lang="en-US" altLang="zh-CN" dirty="0" err="1"/>
              <a:t>ch_user</a:t>
            </a:r>
            <a:r>
              <a:rPr lang="en-US" altLang="zh-CN" dirty="0"/>
              <a:t>+"</a:t>
            </a:r>
            <a:r>
              <a:rPr lang="zh-CN" altLang="en-US" dirty="0"/>
              <a:t>来投票！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String Vote;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Counter1, Counter2, Counter3;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application.getAttribute</a:t>
            </a:r>
            <a:r>
              <a:rPr lang="en-US" altLang="zh-CN" b="1" dirty="0"/>
              <a:t>("Counter1") == null)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application.setAttribute</a:t>
            </a:r>
            <a:r>
              <a:rPr lang="en-US" altLang="zh-CN" dirty="0"/>
              <a:t>("Counter1",0);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application.getAttribute</a:t>
            </a:r>
            <a:r>
              <a:rPr lang="en-US" altLang="zh-CN" b="1" dirty="0"/>
              <a:t>("Counter2") == null)</a:t>
            </a:r>
          </a:p>
          <a:p>
            <a:r>
              <a:rPr lang="en-US" altLang="zh-CN" dirty="0" err="1"/>
              <a:t>application.setAttribute</a:t>
            </a:r>
            <a:r>
              <a:rPr lang="en-US" altLang="zh-CN" dirty="0"/>
              <a:t>("Counter2",0);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application.getAttribute</a:t>
            </a:r>
            <a:r>
              <a:rPr lang="en-US" altLang="zh-CN" b="1" dirty="0"/>
              <a:t>("Counter3") == null)</a:t>
            </a:r>
          </a:p>
          <a:p>
            <a:r>
              <a:rPr lang="en-US" altLang="zh-CN" dirty="0" err="1"/>
              <a:t>application.setAttribute</a:t>
            </a:r>
            <a:r>
              <a:rPr lang="en-US" altLang="zh-CN" dirty="0"/>
              <a:t>("Counter3",0);</a:t>
            </a:r>
          </a:p>
          <a:p>
            <a:endParaRPr lang="zh-CN" altLang="en-US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session.getAttribute</a:t>
            </a:r>
            <a:r>
              <a:rPr lang="en-US" altLang="zh-CN" b="1" dirty="0"/>
              <a:t>("</a:t>
            </a:r>
            <a:r>
              <a:rPr lang="en-US" altLang="zh-CN" b="1" dirty="0" err="1"/>
              <a:t>hhh</a:t>
            </a:r>
            <a:r>
              <a:rPr lang="en-US" altLang="zh-CN" b="1" dirty="0"/>
              <a:t>") == null) //</a:t>
            </a:r>
            <a:r>
              <a:rPr lang="zh-CN" altLang="en-US" b="1" dirty="0"/>
              <a:t>为了确保每一个用户只能投票一次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Vote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("vote");//</a:t>
            </a:r>
            <a:r>
              <a:rPr lang="zh-CN" altLang="en-US" dirty="0"/>
              <a:t>读取浏览者所票选的明星是谁</a:t>
            </a:r>
          </a:p>
          <a:p>
            <a:r>
              <a:rPr lang="en-US" altLang="zh-CN" dirty="0"/>
              <a:t>    Counter1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String.valueOf</a:t>
            </a:r>
            <a:r>
              <a:rPr lang="en-US" altLang="zh-CN" dirty="0"/>
              <a:t>(</a:t>
            </a:r>
            <a:r>
              <a:rPr lang="en-US" altLang="zh-CN" dirty="0" err="1"/>
              <a:t>application.getAttribute</a:t>
            </a:r>
            <a:r>
              <a:rPr lang="en-US" altLang="zh-CN" dirty="0"/>
              <a:t>("Counter1"))); //</a:t>
            </a:r>
            <a:r>
              <a:rPr lang="zh-CN" altLang="en-US" dirty="0"/>
              <a:t>读取第一个明星的票数</a:t>
            </a:r>
          </a:p>
          <a:p>
            <a:r>
              <a:rPr lang="en-US" altLang="zh-CN" dirty="0"/>
              <a:t>    Counter2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String.valueOf</a:t>
            </a:r>
            <a:r>
              <a:rPr lang="en-US" altLang="zh-CN" dirty="0"/>
              <a:t>(</a:t>
            </a:r>
            <a:r>
              <a:rPr lang="en-US" altLang="zh-CN" dirty="0" err="1"/>
              <a:t>application.getAttribute</a:t>
            </a:r>
            <a:r>
              <a:rPr lang="en-US" altLang="zh-CN" dirty="0"/>
              <a:t>("Counter2"))); //</a:t>
            </a:r>
            <a:r>
              <a:rPr lang="zh-CN" altLang="en-US" dirty="0"/>
              <a:t>读取第二个明星的票数</a:t>
            </a:r>
          </a:p>
          <a:p>
            <a:r>
              <a:rPr lang="en-US" altLang="zh-CN" dirty="0"/>
              <a:t>    Counter3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String.valueOf</a:t>
            </a:r>
            <a:r>
              <a:rPr lang="en-US" altLang="zh-CN" dirty="0"/>
              <a:t>(</a:t>
            </a:r>
            <a:r>
              <a:rPr lang="en-US" altLang="zh-CN" dirty="0" err="1"/>
              <a:t>application.getAttribute</a:t>
            </a:r>
            <a:r>
              <a:rPr lang="en-US" altLang="zh-CN" dirty="0"/>
              <a:t>("Counter3"))); //</a:t>
            </a:r>
            <a:r>
              <a:rPr lang="zh-CN" altLang="en-US" dirty="0"/>
              <a:t>读取第三个明星的票数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if(Vote!=null)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if (</a:t>
            </a:r>
            <a:r>
              <a:rPr lang="en-US" altLang="zh-CN" b="1" dirty="0" err="1"/>
              <a:t>Vote.equals</a:t>
            </a:r>
            <a:r>
              <a:rPr lang="en-US" altLang="zh-CN" b="1" dirty="0"/>
              <a:t>("star1"))//</a:t>
            </a:r>
            <a:r>
              <a:rPr lang="zh-CN" altLang="en-US" b="1" dirty="0"/>
              <a:t>检查浏览者是否票选第一个明星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Counter1 = Counter1 + 1;      //</a:t>
            </a:r>
            <a:r>
              <a:rPr lang="zh-CN" altLang="en-US" dirty="0"/>
              <a:t>将所票选的明星票数加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application.setAttribute</a:t>
            </a:r>
            <a:r>
              <a:rPr lang="en-US" altLang="zh-CN" dirty="0"/>
              <a:t>("Counter1",Counter1); //</a:t>
            </a:r>
            <a:r>
              <a:rPr lang="zh-CN" altLang="en-US" dirty="0"/>
              <a:t>写入新的票数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session.setAttribute</a:t>
            </a:r>
            <a:r>
              <a:rPr lang="en-US" altLang="zh-CN" dirty="0"/>
              <a:t>("</a:t>
            </a:r>
            <a:r>
              <a:rPr lang="en-US" altLang="zh-CN" dirty="0" err="1"/>
              <a:t>hhh</a:t>
            </a:r>
            <a:r>
              <a:rPr lang="en-US" altLang="zh-CN" dirty="0"/>
              <a:t>","");//</a:t>
            </a:r>
            <a:r>
              <a:rPr lang="zh-CN" altLang="en-US" dirty="0"/>
              <a:t>标识该用户已经投过票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else if (</a:t>
            </a:r>
            <a:r>
              <a:rPr lang="en-US" altLang="zh-CN" b="1" dirty="0" err="1"/>
              <a:t>Vote.equals</a:t>
            </a:r>
            <a:r>
              <a:rPr lang="en-US" altLang="zh-CN" b="1" dirty="0"/>
              <a:t>("star2"))//</a:t>
            </a:r>
            <a:r>
              <a:rPr lang="zh-CN" altLang="en-US" b="1" dirty="0"/>
              <a:t>检查浏览者是否票选第二个明星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Counter2 = Counter2 + 1;     //</a:t>
            </a:r>
            <a:r>
              <a:rPr lang="zh-CN" altLang="en-US" dirty="0"/>
              <a:t>将所票选的明星票数加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application.setAttribute</a:t>
            </a:r>
            <a:r>
              <a:rPr lang="en-US" altLang="zh-CN" dirty="0"/>
              <a:t>("Counter2",Counter2); //</a:t>
            </a:r>
            <a:r>
              <a:rPr lang="zh-CN" altLang="en-US" dirty="0"/>
              <a:t>写入新的票数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session.setAttribute</a:t>
            </a:r>
            <a:r>
              <a:rPr lang="en-US" altLang="zh-CN" dirty="0"/>
              <a:t>("</a:t>
            </a:r>
            <a:r>
              <a:rPr lang="en-US" altLang="zh-CN" dirty="0" err="1"/>
              <a:t>hhh</a:t>
            </a:r>
            <a:r>
              <a:rPr lang="en-US" altLang="zh-CN" dirty="0"/>
              <a:t>","");//</a:t>
            </a:r>
            <a:r>
              <a:rPr lang="zh-CN" altLang="en-US" dirty="0"/>
              <a:t>标识该用户已经投过票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else if (</a:t>
            </a:r>
            <a:r>
              <a:rPr lang="en-US" altLang="zh-CN" b="1" dirty="0" err="1"/>
              <a:t>Vote.equals</a:t>
            </a:r>
            <a:r>
              <a:rPr lang="en-US" altLang="zh-CN" b="1" dirty="0"/>
              <a:t>("star3"))//</a:t>
            </a:r>
            <a:r>
              <a:rPr lang="zh-CN" altLang="en-US" b="1" dirty="0"/>
              <a:t>检查浏览者是否票选第三个明星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Counter3 = Counter3 + 1;     //</a:t>
            </a:r>
            <a:r>
              <a:rPr lang="zh-CN" altLang="en-US" dirty="0"/>
              <a:t>将所票选的明星票数加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application.setAttribute</a:t>
            </a:r>
            <a:r>
              <a:rPr lang="en-US" altLang="zh-CN" dirty="0"/>
              <a:t>("Counter3",Counter3); //</a:t>
            </a:r>
            <a:r>
              <a:rPr lang="zh-CN" altLang="en-US" dirty="0"/>
              <a:t>写入新的票数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session.setAttribute</a:t>
            </a:r>
            <a:r>
              <a:rPr lang="en-US" altLang="zh-CN" dirty="0"/>
              <a:t>("</a:t>
            </a:r>
            <a:r>
              <a:rPr lang="en-US" altLang="zh-CN" dirty="0" err="1"/>
              <a:t>hhh</a:t>
            </a:r>
            <a:r>
              <a:rPr lang="en-US" altLang="zh-CN" dirty="0"/>
              <a:t>","");//</a:t>
            </a:r>
            <a:r>
              <a:rPr lang="zh-CN" altLang="en-US" dirty="0"/>
              <a:t>标识该用户已经投过票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   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else{</a:t>
            </a:r>
          </a:p>
          <a:p>
            <a:r>
              <a:rPr lang="en-US" altLang="zh-CN" dirty="0" err="1"/>
              <a:t>session.setAttribute</a:t>
            </a:r>
            <a:r>
              <a:rPr lang="en-US" altLang="zh-CN" dirty="0"/>
              <a:t>("error","</a:t>
            </a:r>
            <a:r>
              <a:rPr lang="zh-CN" altLang="en-US" dirty="0"/>
              <a:t>请输入用户名再进行投票！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response.sendRedirect</a:t>
            </a:r>
            <a:r>
              <a:rPr lang="en-US" altLang="zh-CN" dirty="0"/>
              <a:t>("4-17.jsp");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%&gt;</a:t>
            </a:r>
          </a:p>
          <a:p>
            <a:r>
              <a:rPr lang="en-US" altLang="zh-CN" dirty="0"/>
              <a:t>&lt;P&gt;&lt;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en-US" altLang="zh-CN" i="1" dirty="0"/>
              <a:t>"images/star0.jpg" &gt;&lt;/P&gt;</a:t>
            </a:r>
          </a:p>
          <a:p>
            <a:r>
              <a:rPr lang="zh-CN" altLang="en-US" dirty="0"/>
              <a:t>只要用鼠标按一下您喜欢的明星照片，她就可以获得</a:t>
            </a:r>
            <a:r>
              <a:rPr lang="en-US" altLang="zh-CN" dirty="0"/>
              <a:t>1</a:t>
            </a:r>
            <a:r>
              <a:rPr lang="zh-CN" altLang="en-US" dirty="0"/>
              <a:t>票喔！或使用以下表单投票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&lt;font color=</a:t>
            </a:r>
            <a:r>
              <a:rPr lang="en-US" altLang="zh-CN" i="1" dirty="0"/>
              <a:t>red&gt;</a:t>
            </a:r>
            <a:r>
              <a:rPr lang="zh-CN" altLang="en-US" i="1" dirty="0"/>
              <a:t>注意您只能投一票哦！</a:t>
            </a:r>
            <a:r>
              <a:rPr lang="en-US" altLang="zh-CN" i="1" dirty="0"/>
              <a:t>&lt;/font&gt;</a:t>
            </a:r>
          </a:p>
          <a:p>
            <a:r>
              <a:rPr lang="en-US" altLang="zh-CN" dirty="0"/>
              <a:t>&lt;form name=</a:t>
            </a:r>
            <a:r>
              <a:rPr lang="en-US" altLang="zh-CN" i="1" dirty="0"/>
              <a:t>"form1" method="post" action="4-17-vote.jsp?username=&lt;%=</a:t>
            </a:r>
            <a:r>
              <a:rPr lang="en-US" altLang="zh-CN" i="1" dirty="0" err="1"/>
              <a:t>ch_user</a:t>
            </a:r>
            <a:r>
              <a:rPr lang="en-US" altLang="zh-CN" i="1" dirty="0"/>
              <a:t>%&gt;"&gt;</a:t>
            </a:r>
          </a:p>
          <a:p>
            <a:r>
              <a:rPr lang="en-US" altLang="zh-CN" dirty="0"/>
              <a:t>&lt;input type=</a:t>
            </a:r>
            <a:r>
              <a:rPr lang="en-US" altLang="zh-CN" i="1" dirty="0"/>
              <a:t>"radio" name="vote" value="star1"&gt;</a:t>
            </a:r>
            <a:r>
              <a:rPr lang="zh-CN" altLang="en-US" i="1" dirty="0"/>
              <a:t>张曼玉</a:t>
            </a:r>
          </a:p>
          <a:p>
            <a:r>
              <a:rPr lang="en-US" altLang="zh-CN" dirty="0"/>
              <a:t>&lt;input type=</a:t>
            </a:r>
            <a:r>
              <a:rPr lang="en-US" altLang="zh-CN" i="1" dirty="0"/>
              <a:t>"radio" name="vote" value="star2"&gt;</a:t>
            </a:r>
            <a:r>
              <a:rPr lang="zh-CN" altLang="en-US" i="1" dirty="0"/>
              <a:t>王力宏          </a:t>
            </a:r>
          </a:p>
          <a:p>
            <a:r>
              <a:rPr lang="en-US" altLang="zh-CN" dirty="0"/>
              <a:t>&lt;input type=</a:t>
            </a:r>
            <a:r>
              <a:rPr lang="en-US" altLang="zh-CN" i="1" dirty="0"/>
              <a:t>"radio" name="vote" value="star3"&gt;</a:t>
            </a:r>
            <a:r>
              <a:rPr lang="zh-CN" altLang="en-US" i="1" dirty="0"/>
              <a:t>酒井法子</a:t>
            </a:r>
          </a:p>
          <a:p>
            <a:r>
              <a:rPr lang="en-US" altLang="zh-CN" dirty="0"/>
              <a:t>&lt;input type=</a:t>
            </a:r>
            <a:r>
              <a:rPr lang="en-US" altLang="zh-CN" i="1" dirty="0"/>
              <a:t>"submit" name="Submit" value="</a:t>
            </a:r>
            <a:r>
              <a:rPr lang="zh-CN" altLang="en-US" i="1" dirty="0"/>
              <a:t>提交</a:t>
            </a:r>
            <a:r>
              <a:rPr lang="en-US" altLang="zh-CN" i="1" dirty="0"/>
              <a:t>"&gt;</a:t>
            </a:r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&lt;TABLE&gt;</a:t>
            </a:r>
          </a:p>
          <a:p>
            <a:r>
              <a:rPr lang="en-US" altLang="zh-CN" dirty="0"/>
              <a:t>&lt;TR&gt;  </a:t>
            </a:r>
          </a:p>
          <a:p>
            <a:r>
              <a:rPr lang="en-US" altLang="zh-CN" dirty="0"/>
              <a:t>    &lt;TD&gt;&lt;A HREF=</a:t>
            </a:r>
            <a:r>
              <a:rPr lang="en-US" altLang="zh-CN" i="1" dirty="0"/>
              <a:t>"4-17-vote.jsp?vote=star1&amp;username=&lt;%=</a:t>
            </a:r>
            <a:r>
              <a:rPr lang="en-US" altLang="zh-CN" i="1" dirty="0" err="1"/>
              <a:t>ch_user</a:t>
            </a:r>
            <a:r>
              <a:rPr lang="en-US" altLang="zh-CN" i="1" dirty="0"/>
              <a:t>%&gt;"&gt;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en-US" altLang="zh-CN" i="1" dirty="0"/>
              <a:t>"images/star1.jpg" height=120 width=120 BORDER="0"&gt;&lt;/A&gt;&lt;/TD&gt;</a:t>
            </a:r>
          </a:p>
          <a:p>
            <a:r>
              <a:rPr lang="en-US" altLang="zh-CN" dirty="0"/>
              <a:t>        &lt;TD&gt;&lt;A HREF=</a:t>
            </a:r>
            <a:r>
              <a:rPr lang="en-US" altLang="zh-CN" i="1" dirty="0"/>
              <a:t>"4-17-vote.jsp?vote=star2&amp;username=&lt;%=</a:t>
            </a:r>
            <a:r>
              <a:rPr lang="en-US" altLang="zh-CN" i="1" dirty="0" err="1"/>
              <a:t>ch_user</a:t>
            </a:r>
            <a:r>
              <a:rPr lang="en-US" altLang="zh-CN" i="1" dirty="0"/>
              <a:t>%&gt;"&gt;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en-US" altLang="zh-CN" i="1" dirty="0"/>
              <a:t>"images/star2.jpg" height=120 width=120 BORDER="0"&gt;&lt;/A&gt;&lt;/TD&gt;</a:t>
            </a:r>
          </a:p>
          <a:p>
            <a:r>
              <a:rPr lang="en-US" altLang="zh-CN" dirty="0"/>
              <a:t>        &lt;TD&gt;&lt;A HREF=</a:t>
            </a:r>
            <a:r>
              <a:rPr lang="en-US" altLang="zh-CN" i="1" dirty="0"/>
              <a:t>"4-17-vote.jsp?vote=star3&amp;username=&lt;%=</a:t>
            </a:r>
            <a:r>
              <a:rPr lang="en-US" altLang="zh-CN" i="1" dirty="0" err="1"/>
              <a:t>ch_user</a:t>
            </a:r>
            <a:r>
              <a:rPr lang="en-US" altLang="zh-CN" i="1" dirty="0"/>
              <a:t>%&gt;"&gt;</a:t>
            </a:r>
          </a:p>
          <a:p>
            <a:r>
              <a:rPr lang="en-US" altLang="zh-CN" dirty="0"/>
              <a:t>        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en-US" altLang="zh-CN" i="1" dirty="0"/>
              <a:t>"images/star3.jpg" height=120 width=120 BORDER="0"&gt;&lt;/A&gt;&lt;/TD&gt;</a:t>
            </a:r>
          </a:p>
          <a:p>
            <a:r>
              <a:rPr lang="en-US" altLang="zh-CN" dirty="0"/>
              <a:t>    &lt;/TR&gt;</a:t>
            </a:r>
          </a:p>
          <a:p>
            <a:r>
              <a:rPr lang="en-US" altLang="zh-CN" dirty="0"/>
              <a:t>    &lt;TR&gt;</a:t>
            </a:r>
          </a:p>
          <a:p>
            <a:r>
              <a:rPr lang="en-US" altLang="zh-CN" dirty="0"/>
              <a:t>    &lt;TD style=</a:t>
            </a:r>
            <a:r>
              <a:rPr lang="en-US" altLang="zh-CN" i="1" dirty="0"/>
              <a:t>"height: 20px"&gt;</a:t>
            </a:r>
            <a:r>
              <a:rPr lang="zh-CN" altLang="en-US" i="1" dirty="0"/>
              <a:t>张曼玉得票数</a:t>
            </a:r>
            <a:r>
              <a:rPr lang="en-US" altLang="zh-CN" i="1" dirty="0"/>
              <a:t>:</a:t>
            </a:r>
          </a:p>
          <a:p>
            <a:r>
              <a:rPr lang="en-US" altLang="zh-CN" dirty="0"/>
              <a:t>&lt;%=</a:t>
            </a:r>
            <a:r>
              <a:rPr lang="en-US" altLang="zh-CN" dirty="0" err="1"/>
              <a:t>application.getAttribute</a:t>
            </a:r>
            <a:r>
              <a:rPr lang="en-US" altLang="zh-CN" dirty="0"/>
              <a:t>("Counter1")%&gt;&lt;/TD&gt;</a:t>
            </a:r>
          </a:p>
          <a:p>
            <a:r>
              <a:rPr lang="en-US" altLang="zh-CN" dirty="0"/>
              <a:t>        &lt;TD style=</a:t>
            </a:r>
            <a:r>
              <a:rPr lang="en-US" altLang="zh-CN" i="1" dirty="0"/>
              <a:t>"height: 20px"&gt;</a:t>
            </a:r>
            <a:r>
              <a:rPr lang="zh-CN" altLang="en-US" i="1" dirty="0"/>
              <a:t>王力宏得票数</a:t>
            </a:r>
            <a:r>
              <a:rPr lang="en-US" altLang="zh-CN" i="1" dirty="0"/>
              <a:t>:</a:t>
            </a:r>
          </a:p>
          <a:p>
            <a:r>
              <a:rPr lang="en-US" altLang="zh-CN" dirty="0"/>
              <a:t>&lt;%=</a:t>
            </a:r>
            <a:r>
              <a:rPr lang="en-US" altLang="zh-CN" dirty="0" err="1"/>
              <a:t>application.getAttribute</a:t>
            </a:r>
            <a:r>
              <a:rPr lang="en-US" altLang="zh-CN" dirty="0"/>
              <a:t>("Counter2")%&gt;&lt;/TD&gt;</a:t>
            </a:r>
          </a:p>
          <a:p>
            <a:r>
              <a:rPr lang="en-US" altLang="zh-CN" dirty="0"/>
              <a:t>        &lt;TD style=</a:t>
            </a:r>
            <a:r>
              <a:rPr lang="en-US" altLang="zh-CN" i="1" dirty="0"/>
              <a:t>"height: 20px"&gt;</a:t>
            </a:r>
            <a:r>
              <a:rPr lang="zh-CN" altLang="en-US" i="1" dirty="0"/>
              <a:t>酒井法子得票数</a:t>
            </a:r>
            <a:r>
              <a:rPr lang="en-US" altLang="zh-CN" i="1" dirty="0"/>
              <a:t>:</a:t>
            </a:r>
          </a:p>
          <a:p>
            <a:r>
              <a:rPr lang="en-US" altLang="zh-CN" dirty="0"/>
              <a:t>&lt;%=</a:t>
            </a:r>
            <a:r>
              <a:rPr lang="en-US" altLang="zh-CN" dirty="0" err="1"/>
              <a:t>application.getAttribute</a:t>
            </a:r>
            <a:r>
              <a:rPr lang="en-US" altLang="zh-CN" dirty="0"/>
              <a:t>("Counter3")%&gt;&lt;/TD&gt;</a:t>
            </a:r>
          </a:p>
          <a:p>
            <a:r>
              <a:rPr lang="en-US" altLang="zh-CN" dirty="0"/>
              <a:t>&lt;/TR&gt;</a:t>
            </a:r>
          </a:p>
          <a:p>
            <a:r>
              <a:rPr lang="en-US" altLang="zh-CN" dirty="0"/>
              <a:t>&lt;/TABLE&gt; </a:t>
            </a:r>
          </a:p>
          <a:p>
            <a:r>
              <a:rPr lang="en-US" altLang="zh-CN" dirty="0"/>
              <a:t>&lt;/center&gt;&lt;/body&gt;&lt;/html&gt;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70727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smtClean="0"/>
              <a:t>EXAM3     </a:t>
            </a:r>
            <a:r>
              <a:rPr lang="zh-CN" altLang="en-US" sz="2800" dirty="0" smtClean="0"/>
              <a:t>应用</a:t>
            </a:r>
            <a:r>
              <a:rPr lang="zh-CN" altLang="en-US" sz="2800" dirty="0"/>
              <a:t>实例（补充）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 dirty="0"/>
              <a:t>EX3-8 </a:t>
            </a:r>
            <a:r>
              <a:rPr lang="zh-CN" altLang="en-US" sz="1400" b="1" dirty="0"/>
              <a:t>利用</a:t>
            </a:r>
            <a:r>
              <a:rPr lang="en-US" altLang="zh-CN" sz="1400" b="1" dirty="0"/>
              <a:t>session</a:t>
            </a:r>
            <a:r>
              <a:rPr lang="zh-CN" altLang="en-US" sz="1400" b="1" dirty="0"/>
              <a:t>实现猜数字游戏（</a:t>
            </a:r>
            <a:r>
              <a:rPr lang="en-US" altLang="zh-CN" sz="1400" b="1" dirty="0" err="1"/>
              <a:t>inputGuess.jsp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result.jsp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small.jsp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large.jsp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success.jsp</a:t>
            </a:r>
            <a:r>
              <a:rPr lang="zh-CN" altLang="en-US" sz="1400" b="1" dirty="0"/>
              <a:t>）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539751" y="1221582"/>
          <a:ext cx="3744913" cy="87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位图图像" r:id="rId3" imgW="3381847" imgH="1057423" progId="Paint.Picture">
                  <p:embed/>
                </p:oleObj>
              </mc:Choice>
              <mc:Fallback>
                <p:oleObj name="位图图像" r:id="rId3" imgW="3381847" imgH="1057423" progId="Paint.Picture">
                  <p:embed/>
                  <p:pic>
                    <p:nvPicPr>
                      <p:cNvPr id="159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221582"/>
                        <a:ext cx="3744913" cy="8786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643438" y="1275160"/>
          <a:ext cx="4140200" cy="69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位图图像" r:id="rId5" imgW="3076190" imgH="685714" progId="Paint.Picture">
                  <p:embed/>
                </p:oleObj>
              </mc:Choice>
              <mc:Fallback>
                <p:oleObj name="位图图像" r:id="rId5" imgW="3076190" imgH="685714" progId="Paint.Picture">
                  <p:embed/>
                  <p:pic>
                    <p:nvPicPr>
                      <p:cNvPr id="159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275160"/>
                        <a:ext cx="4140200" cy="691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179389" y="2633663"/>
          <a:ext cx="4230687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位图图像" r:id="rId7" imgW="3115110" imgH="676369" progId="Paint.Picture">
                  <p:embed/>
                </p:oleObj>
              </mc:Choice>
              <mc:Fallback>
                <p:oleObj name="位图图像" r:id="rId7" imgW="3115110" imgH="676369" progId="Paint.Picture">
                  <p:embed/>
                  <p:pic>
                    <p:nvPicPr>
                      <p:cNvPr id="159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2633663"/>
                        <a:ext cx="4230687" cy="6893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4787900" y="2680098"/>
          <a:ext cx="3887788" cy="92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位图图像" r:id="rId9" imgW="3200000" imgH="1009791" progId="Paint.Picture">
                  <p:embed/>
                </p:oleObj>
              </mc:Choice>
              <mc:Fallback>
                <p:oleObj name="位图图像" r:id="rId9" imgW="3200000" imgH="1009791" progId="Paint.Picture">
                  <p:embed/>
                  <p:pic>
                    <p:nvPicPr>
                      <p:cNvPr id="159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80098"/>
                        <a:ext cx="3887788" cy="920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116014" y="2152755"/>
            <a:ext cx="14644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1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输入猜测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等线" panose="02010600030101010101" pitchFamily="2" charset="-122"/>
              <a:cs typeface="Times New Roman" pitchFamily="18" charset="0"/>
            </a:endParaRPr>
          </a:p>
          <a:p>
            <a:pPr marL="0" marR="0" lvl="0" indent="0" algn="l" defTabSz="68574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Times New Roman" pitchFamily="18" charset="0"/>
              </a:rPr>
              <a:t>inputGuess.jsp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5364164" y="2152755"/>
            <a:ext cx="11790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2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猜大了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等线" panose="02010600030101010101" pitchFamily="2" charset="-122"/>
              <a:cs typeface="Times New Roman" pitchFamily="18" charset="0"/>
            </a:endParaRPr>
          </a:p>
          <a:p>
            <a:pPr marL="0" marR="0" lvl="0" indent="0" algn="l" defTabSz="68574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large.jsp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等线" panose="02010600030101010101" pitchFamily="2" charset="-122"/>
              <a:cs typeface="Times New Roman" pitchFamily="18" charset="0"/>
            </a:endParaRP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971551" y="3502924"/>
            <a:ext cx="11790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3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猜小了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等线" panose="02010600030101010101" pitchFamily="2" charset="-122"/>
              <a:cs typeface="Times New Roman" pitchFamily="18" charset="0"/>
            </a:endParaRPr>
          </a:p>
          <a:p>
            <a:pPr marL="0" marR="0" lvl="0" indent="0" algn="l" defTabSz="68574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small.jsp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5651500" y="3654267"/>
            <a:ext cx="119455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4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猜成功了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t>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Times New Roman" pitchFamily="18" charset="0"/>
              </a:rPr>
              <a:t>success.jsp</a:t>
            </a:r>
          </a:p>
        </p:txBody>
      </p:sp>
    </p:spTree>
    <p:extLst>
      <p:ext uri="{BB962C8B-B14F-4D97-AF65-F5344CB8AC3E}">
        <p14:creationId xmlns:p14="http://schemas.microsoft.com/office/powerpoint/2010/main" val="3411287686"/>
      </p:ext>
    </p:extLst>
  </p:cSld>
  <p:clrMapOvr>
    <a:masterClrMapping/>
  </p:clrMapOvr>
  <p:transition spd="slow"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 dirty="0"/>
              <a:t>EX3-8 </a:t>
            </a:r>
            <a:r>
              <a:rPr lang="zh-CN" altLang="en-US" sz="1400" b="1" dirty="0">
                <a:solidFill>
                  <a:srgbClr val="FF0000"/>
                </a:solidFill>
              </a:rPr>
              <a:t>利用</a:t>
            </a:r>
            <a:r>
              <a:rPr lang="en-US" altLang="zh-CN" sz="1400" b="1" dirty="0">
                <a:solidFill>
                  <a:srgbClr val="FF0000"/>
                </a:solidFill>
              </a:rPr>
              <a:t>session</a:t>
            </a:r>
            <a:r>
              <a:rPr lang="zh-CN" altLang="en-US" sz="1400" b="1" dirty="0"/>
              <a:t>实现猜数字游戏（</a:t>
            </a:r>
            <a:r>
              <a:rPr lang="en-US" altLang="zh-CN" sz="1400" b="1" dirty="0" err="1"/>
              <a:t>inputGuess.jsp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result.jsp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small.jsp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large.jsp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success.jsp</a:t>
            </a:r>
            <a:r>
              <a:rPr lang="zh-CN" altLang="en-US" sz="1400" b="1" dirty="0"/>
              <a:t>）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827089" y="1067778"/>
            <a:ext cx="4648509" cy="381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6941" tIns="76176" bIns="76176" anchor="ctr">
            <a:spAutoFit/>
          </a:bodyPr>
          <a:lstStyle/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inputGuess.jsp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&lt;%@ page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contentType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="text/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html;charset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=GB2312" %&gt;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&lt;HTML&gt;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&lt;BODY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&gt;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&lt;P&gt;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随机分给了你一个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之间的数，请猜！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    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)(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Math.random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()*100)+1;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count",new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Integer(0));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save",new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Integer(number));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%&gt;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&lt;FORM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action="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result.jsp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 method="post" name=form&gt;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输入你的猜测：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&lt;INPUT type="text" name="boy" &gt; 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&lt;INPUT TYPE="submit" value="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送出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 name="submit"&gt;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&lt;/FORM&gt;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&lt;/FONT&gt;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&lt;/BODY&gt;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43251205"/>
      </p:ext>
    </p:extLst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项目实训：新闻调查设计（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0" y="634368"/>
            <a:ext cx="7915493" cy="441735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实现代码</a:t>
            </a:r>
            <a:r>
              <a:rPr lang="zh-CN" altLang="en-US" b="1" dirty="0" smtClean="0">
                <a:solidFill>
                  <a:prstClr val="black"/>
                </a:solidFill>
              </a:rPr>
              <a:t>：</a:t>
            </a:r>
            <a:r>
              <a:rPr lang="en-US" altLang="zh-CN" b="1" dirty="0" err="1" smtClean="0">
                <a:solidFill>
                  <a:prstClr val="black"/>
                </a:solidFill>
              </a:rPr>
              <a:t>newsdiaocha.jsp</a:t>
            </a:r>
            <a:r>
              <a:rPr lang="en-US" altLang="zh-CN" b="1" dirty="0" smtClean="0">
                <a:solidFill>
                  <a:prstClr val="black"/>
                </a:solidFill>
              </a:rPr>
              <a:t>  </a:t>
            </a:r>
            <a:r>
              <a:rPr lang="en-US" altLang="zh-CN" b="1" dirty="0">
                <a:solidFill>
                  <a:prstClr val="black"/>
                </a:solidFill>
              </a:rPr>
              <a:t>//</a:t>
            </a:r>
            <a:r>
              <a:rPr lang="zh-CN" altLang="en-US" b="1" dirty="0">
                <a:solidFill>
                  <a:prstClr val="black"/>
                </a:solidFill>
              </a:rPr>
              <a:t>网上调查步骤之一</a:t>
            </a:r>
            <a:endParaRPr lang="en-US" altLang="zh-CN" b="1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&lt;%@ page  </a:t>
            </a:r>
            <a:r>
              <a:rPr lang="en-US" altLang="zh-CN" sz="1050" b="1" dirty="0" err="1">
                <a:solidFill>
                  <a:srgbClr val="0070C0"/>
                </a:solidFill>
              </a:rPr>
              <a:t>pageEncoding</a:t>
            </a:r>
            <a:r>
              <a:rPr lang="en-US" altLang="zh-CN" sz="1050" b="1" dirty="0">
                <a:solidFill>
                  <a:srgbClr val="0070C0"/>
                </a:solidFill>
              </a:rPr>
              <a:t>="UTF-8"%&gt;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 smtClean="0">
                <a:solidFill>
                  <a:srgbClr val="0070C0"/>
                </a:solidFill>
              </a:rPr>
              <a:t>&lt;</a:t>
            </a:r>
            <a:r>
              <a:rPr lang="en-US" altLang="zh-CN" sz="1050" b="1" dirty="0">
                <a:solidFill>
                  <a:srgbClr val="0070C0"/>
                </a:solidFill>
              </a:rPr>
              <a:t>html&gt;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&lt;head&gt;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&lt;title&gt;</a:t>
            </a:r>
            <a:r>
              <a:rPr lang="zh-CN" altLang="en-US" sz="1050" b="1" dirty="0">
                <a:solidFill>
                  <a:srgbClr val="0070C0"/>
                </a:solidFill>
              </a:rPr>
              <a:t>网上调查步骤之一</a:t>
            </a:r>
            <a:r>
              <a:rPr lang="en-US" altLang="zh-CN" sz="1050" b="1" dirty="0">
                <a:solidFill>
                  <a:srgbClr val="0070C0"/>
                </a:solidFill>
              </a:rPr>
              <a:t>&lt;/title&gt;   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 smtClean="0">
                <a:solidFill>
                  <a:srgbClr val="0070C0"/>
                </a:solidFill>
              </a:rPr>
              <a:t>&lt;/</a:t>
            </a:r>
            <a:r>
              <a:rPr lang="en-US" altLang="zh-CN" sz="1050" b="1" dirty="0">
                <a:solidFill>
                  <a:srgbClr val="0070C0"/>
                </a:solidFill>
              </a:rPr>
              <a:t>head&gt;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&lt;body&gt;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 smtClean="0">
                <a:solidFill>
                  <a:srgbClr val="00B050"/>
                </a:solidFill>
              </a:rPr>
              <a:t>&lt;</a:t>
            </a:r>
            <a:r>
              <a:rPr lang="en-US" altLang="zh-CN" sz="1050" b="1" dirty="0">
                <a:solidFill>
                  <a:srgbClr val="00B050"/>
                </a:solidFill>
              </a:rPr>
              <a:t>form name="form1" method="post" action="</a:t>
            </a:r>
            <a:r>
              <a:rPr lang="en-US" altLang="zh-CN" sz="1050" b="1" dirty="0" err="1">
                <a:solidFill>
                  <a:srgbClr val="FF0000"/>
                </a:solidFill>
              </a:rPr>
              <a:t>newsselect.jsp</a:t>
            </a:r>
            <a:r>
              <a:rPr lang="en-US" altLang="zh-CN" sz="1050" b="1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&lt;p&gt;</a:t>
            </a:r>
            <a:r>
              <a:rPr lang="zh-CN" altLang="en-US" sz="1050" b="1" dirty="0">
                <a:solidFill>
                  <a:srgbClr val="00B050"/>
                </a:solidFill>
              </a:rPr>
              <a:t>欢迎参加网上调查</a:t>
            </a:r>
            <a:r>
              <a:rPr lang="en-US" altLang="zh-CN" sz="1050" b="1" dirty="0">
                <a:solidFill>
                  <a:srgbClr val="00B05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&lt;p&gt;</a:t>
            </a:r>
            <a:r>
              <a:rPr lang="zh-CN" altLang="en-US" sz="1050" b="1" dirty="0">
                <a:solidFill>
                  <a:srgbClr val="00B050"/>
                </a:solidFill>
              </a:rPr>
              <a:t>姓名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050" b="1" dirty="0">
                <a:solidFill>
                  <a:srgbClr val="00B050"/>
                </a:solidFill>
              </a:rPr>
              <a:t>    </a:t>
            </a:r>
            <a:r>
              <a:rPr lang="en-US" altLang="zh-CN" sz="1050" b="1" dirty="0">
                <a:solidFill>
                  <a:srgbClr val="00B050"/>
                </a:solidFill>
              </a:rPr>
              <a:t>&lt;input name="name" type="text" id="name" size="16"&gt;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&lt;p&gt;</a:t>
            </a:r>
            <a:r>
              <a:rPr lang="zh-CN" altLang="en-US" sz="1050" b="1" dirty="0">
                <a:solidFill>
                  <a:srgbClr val="00B050"/>
                </a:solidFill>
              </a:rPr>
              <a:t>性别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050" b="1" dirty="0">
                <a:solidFill>
                  <a:srgbClr val="00B050"/>
                </a:solidFill>
              </a:rPr>
              <a:t>    </a:t>
            </a:r>
            <a:r>
              <a:rPr lang="en-US" altLang="zh-CN" sz="1050" b="1" dirty="0">
                <a:solidFill>
                  <a:srgbClr val="00B050"/>
                </a:solidFill>
              </a:rPr>
              <a:t>&lt;input name="sex" type="radio" value="male" checked&gt;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  </a:t>
            </a:r>
            <a:r>
              <a:rPr lang="zh-CN" altLang="en-US" sz="1050" b="1" dirty="0">
                <a:solidFill>
                  <a:srgbClr val="00B050"/>
                </a:solidFill>
              </a:rPr>
              <a:t>男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050" b="1" dirty="0">
                <a:solidFill>
                  <a:srgbClr val="00B050"/>
                </a:solidFill>
              </a:rPr>
              <a:t>    </a:t>
            </a:r>
            <a:r>
              <a:rPr lang="en-US" altLang="zh-CN" sz="1050" b="1" dirty="0">
                <a:solidFill>
                  <a:srgbClr val="00B050"/>
                </a:solidFill>
              </a:rPr>
              <a:t>&lt;input type="radio" name="sex" value="</a:t>
            </a:r>
            <a:r>
              <a:rPr lang="en-US" altLang="zh-CN" sz="1050" b="1" dirty="0" err="1">
                <a:solidFill>
                  <a:srgbClr val="00B050"/>
                </a:solidFill>
              </a:rPr>
              <a:t>radiobutton</a:t>
            </a:r>
            <a:r>
              <a:rPr lang="en-US" altLang="zh-CN" sz="1050" b="1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  </a:t>
            </a:r>
            <a:r>
              <a:rPr lang="zh-CN" altLang="en-US" sz="1050" b="1" dirty="0">
                <a:solidFill>
                  <a:srgbClr val="00B050"/>
                </a:solidFill>
              </a:rPr>
              <a:t>女</a:t>
            </a:r>
            <a:r>
              <a:rPr lang="en-US" altLang="zh-CN" sz="1050" b="1" dirty="0">
                <a:solidFill>
                  <a:srgbClr val="00B05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&lt;p&gt;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  &lt;input type="submit" name="Submit" value="</a:t>
            </a:r>
            <a:r>
              <a:rPr lang="zh-CN" altLang="en-US" sz="1050" b="1" dirty="0">
                <a:solidFill>
                  <a:srgbClr val="00B050"/>
                </a:solidFill>
              </a:rPr>
              <a:t>下一步</a:t>
            </a:r>
            <a:r>
              <a:rPr lang="en-US" altLang="zh-CN" sz="1050" b="1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  &lt;input type="reset" name="Submit2" value="</a:t>
            </a:r>
            <a:r>
              <a:rPr lang="zh-CN" altLang="en-US" sz="1050" b="1" dirty="0">
                <a:solidFill>
                  <a:srgbClr val="00B050"/>
                </a:solidFill>
              </a:rPr>
              <a:t>重置</a:t>
            </a:r>
            <a:r>
              <a:rPr lang="en-US" altLang="zh-CN" sz="1050" b="1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  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B050"/>
                </a:solidFill>
              </a:rPr>
              <a:t>&lt;/form&gt;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&lt;/body&gt;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&lt;/html&gt;</a:t>
            </a:r>
            <a:endParaRPr lang="zh-CN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0955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421190" y="865430"/>
            <a:ext cx="6970210" cy="855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26941" tIns="76176" bIns="76176" anchor="ctr">
            <a:spAutoFit/>
          </a:bodyPr>
          <a:lstStyle/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result.jsp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 String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request.getParameter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("boy");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if(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str.length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()==0) 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{ 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response.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sendRedirect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inputGuess.jsp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}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guessNumber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=-1;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try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{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guessNumber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Integer.parseInt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Integer integer=(Integer)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getAttribute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("save");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realnumber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integer.intValue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if(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guessNumber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realnumber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{ 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n=((Integer)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session.getAttribute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("count")).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n=n+1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session.setAttribute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count",new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Integer(n));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response.sendRedirect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success.jsp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} 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else if(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guessNumber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&gt;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realnumber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{ 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n=((Integer)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session.getAttribute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("count")).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n=n+1;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session.setAttribute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count",new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Integer(n));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response.sendRedirect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large.jsp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}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else if(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guessNumber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realnumber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{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n=((Integer)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session.getAttribute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("count")).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 n=n+1;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session.setAttribute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count",new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Integer(n));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response.sendRedirect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small.jsp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}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}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catch(Exception e)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{  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response.sendRedirect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inputGuess.jsp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}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%&gt;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309185" y="684773"/>
            <a:ext cx="8953227" cy="26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685749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EX3-8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利用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实现猜数字游戏（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inputGuess.jsp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/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result.jsp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/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small.jsp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large.jsp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/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success.jsp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</p:spTree>
    <p:extLst>
      <p:ext uri="{BB962C8B-B14F-4D97-AF65-F5344CB8AC3E}">
        <p14:creationId xmlns:p14="http://schemas.microsoft.com/office/powerpoint/2010/main" val="136562962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 dirty="0"/>
              <a:t>EX3-8 </a:t>
            </a:r>
            <a:r>
              <a:rPr lang="zh-CN" altLang="en-US" sz="1400" b="1" dirty="0"/>
              <a:t>利用</a:t>
            </a:r>
            <a:r>
              <a:rPr lang="en-US" altLang="zh-CN" sz="1400" b="1" dirty="0"/>
              <a:t>session</a:t>
            </a:r>
            <a:r>
              <a:rPr lang="zh-CN" altLang="en-US" sz="1400" b="1" dirty="0"/>
              <a:t>实现猜数字游戏（</a:t>
            </a:r>
            <a:r>
              <a:rPr lang="en-US" altLang="zh-CN" sz="1400" b="1" dirty="0" err="1"/>
              <a:t>inputGuess.jsp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result.jsp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small.jsp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large.jsp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success.jsp</a:t>
            </a:r>
            <a:r>
              <a:rPr lang="zh-CN" altLang="en-US" sz="1400" b="1" dirty="0"/>
              <a:t>）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511300" y="986726"/>
            <a:ext cx="4480770" cy="31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6941" tIns="76176" bIns="76176" anchor="ctr">
            <a:spAutoFit/>
          </a:bodyPr>
          <a:lstStyle/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large.jsp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&lt;%@ page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contentType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="text/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html;charset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=GB2312" %&gt;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&lt;HTML&gt;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&lt;BODY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&lt;FORM action="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result.jsp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 method="get" name=form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猜大了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，请再猜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&lt;INPUT type="text" name="boy" &gt; 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&lt;INPUT TYPE="submit" value="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送出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 name="submit"&gt;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&lt;/FORM&gt;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&lt;/FONT&gt;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&lt;/BODY&gt;</a:t>
            </a:r>
          </a:p>
          <a:p>
            <a:pPr marL="0" marR="0" lvl="0" indent="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2674772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  <p:sp>
        <p:nvSpPr>
          <p:cNvPr id="163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/>
              <a:t>EX3-8 </a:t>
            </a:r>
            <a:r>
              <a:rPr lang="zh-CN" altLang="en-US" sz="1400" b="1"/>
              <a:t>利用</a:t>
            </a:r>
            <a:r>
              <a:rPr lang="en-US" altLang="zh-CN" sz="1400" b="1"/>
              <a:t>session</a:t>
            </a:r>
            <a:r>
              <a:rPr lang="zh-CN" altLang="en-US" sz="1400" b="1"/>
              <a:t>实现猜数字游戏（</a:t>
            </a:r>
            <a:r>
              <a:rPr lang="en-US" altLang="zh-CN" sz="1400" b="1"/>
              <a:t>inputGuess.jsp/ result.jsp/ small.jsp/ large.jsp/ success.jsp</a:t>
            </a:r>
            <a:r>
              <a:rPr lang="zh-CN" altLang="en-US" sz="1400" b="1"/>
              <a:t>）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511300" y="1094447"/>
            <a:ext cx="4596187" cy="295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6941" tIns="76176" bIns="76176" anchor="ctr">
            <a:spAutoFit/>
          </a:bodyPr>
          <a:lstStyle/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small.jsp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&lt;%@ page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contentType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="text/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html;charset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=GB2312" %&gt;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&lt;HTML&gt;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&lt;BODY 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&lt;FORM action="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result.jsp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 method="get" name=form 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猜小了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，请再猜：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&lt;INPUT type="text" name="boy" &gt; 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&lt;INPUT TYPE="submit" value="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送出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 name="submit"&gt;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&lt;/FORM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&lt;/FONT&gt;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&lt;/BODY&gt;</a:t>
            </a:r>
          </a:p>
          <a:p>
            <a:pPr marL="0" marR="0" lvl="0" indent="1143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6224100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  <p:sp>
        <p:nvSpPr>
          <p:cNvPr id="164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/>
              <a:t>EX3-8 </a:t>
            </a:r>
            <a:r>
              <a:rPr lang="zh-CN" altLang="en-US" sz="1400" b="1"/>
              <a:t>利用</a:t>
            </a:r>
            <a:r>
              <a:rPr lang="en-US" altLang="zh-CN" sz="1400" b="1"/>
              <a:t>session</a:t>
            </a:r>
            <a:r>
              <a:rPr lang="zh-CN" altLang="en-US" sz="1400" b="1"/>
              <a:t>实现猜数字游戏（</a:t>
            </a:r>
            <a:r>
              <a:rPr lang="en-US" altLang="zh-CN" sz="1400" b="1"/>
              <a:t>inputGuess.jsp/ result.jsp/ small.jsp/ large.jsp/ success.jsp</a:t>
            </a:r>
            <a:r>
              <a:rPr lang="zh-CN" altLang="en-US" sz="1400" b="1"/>
              <a:t>）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817563" y="1121296"/>
            <a:ext cx="5188207" cy="338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6941" tIns="76176" bIns="76176" anchor="ctr">
            <a:spAutoFit/>
          </a:bodyPr>
          <a:lstStyle/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success.jsp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&lt;%@ page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contentType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="text/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html;charset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=GB2312" %&gt;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&lt;HTML&gt;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&lt;BODY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&gt;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 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count=((Integer)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session.getAttribute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")).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=((Integer)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session.getAttribute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save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")).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();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%&gt;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&lt;P&gt;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恭喜你，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猜对了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&lt;BR&gt;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您共猜了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&lt;%=count%&gt;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次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这个数字就是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&lt;%=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%&gt;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。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&lt;BR&gt;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单击超链接返回到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inputGuess.jsp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页面：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&lt;BR&gt;&lt;A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href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="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inputGuess.jsp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"&gt;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inputGuess.jsp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&lt;/A&gt;  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&lt;/FONT&gt;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&lt;/BODY&gt;</a:t>
            </a:r>
          </a:p>
          <a:p>
            <a:pPr marL="0" marR="0" lvl="0" indent="228600" algn="l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230675728"/>
      </p:ext>
    </p:extLst>
  </p:cSld>
  <p:clrMapOvr>
    <a:masterClrMapping/>
  </p:clrMapOvr>
  <p:transition spd="slow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项目实训：新闻调查设计（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0" y="634368"/>
            <a:ext cx="7915493" cy="889473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实现代码：</a:t>
            </a:r>
            <a:r>
              <a:rPr lang="en-US" altLang="zh-CN" b="1" dirty="0" err="1">
                <a:solidFill>
                  <a:prstClr val="black"/>
                </a:solidFill>
              </a:rPr>
              <a:t>newsselect.jsp</a:t>
            </a:r>
            <a:r>
              <a:rPr lang="en-US" altLang="zh-CN" b="1" dirty="0">
                <a:solidFill>
                  <a:prstClr val="black"/>
                </a:solidFill>
              </a:rPr>
              <a:t>  //</a:t>
            </a:r>
            <a:r>
              <a:rPr lang="zh-CN" altLang="en-US" b="1" dirty="0">
                <a:solidFill>
                  <a:prstClr val="black"/>
                </a:solidFill>
              </a:rPr>
              <a:t>网上调查步骤之二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&lt;%@ </a:t>
            </a:r>
            <a:r>
              <a:rPr lang="en-US" altLang="zh-CN" sz="1100" dirty="0">
                <a:solidFill>
                  <a:srgbClr val="0070C0"/>
                </a:solidFill>
              </a:rPr>
              <a:t>page language="java" import="</a:t>
            </a:r>
            <a:r>
              <a:rPr lang="en-US" altLang="zh-CN" sz="1100" dirty="0" err="1">
                <a:solidFill>
                  <a:srgbClr val="0070C0"/>
                </a:solidFill>
              </a:rPr>
              <a:t>java.util</a:t>
            </a:r>
            <a:r>
              <a:rPr lang="en-US" altLang="zh-CN" sz="1100" dirty="0">
                <a:solidFill>
                  <a:srgbClr val="0070C0"/>
                </a:solidFill>
              </a:rPr>
              <a:t>.*" </a:t>
            </a:r>
            <a:r>
              <a:rPr lang="en-US" altLang="zh-CN" sz="1100" dirty="0" err="1">
                <a:solidFill>
                  <a:srgbClr val="0070C0"/>
                </a:solidFill>
              </a:rPr>
              <a:t>pageEncoding</a:t>
            </a:r>
            <a:r>
              <a:rPr lang="en-US" altLang="zh-CN" sz="1100" dirty="0">
                <a:solidFill>
                  <a:srgbClr val="0070C0"/>
                </a:solidFill>
              </a:rPr>
              <a:t>="UTF-8"%&gt;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String path = 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request.getContextPath</a:t>
            </a:r>
            <a:r>
              <a:rPr lang="en-US" altLang="zh-CN" sz="1100" dirty="0">
                <a:solidFill>
                  <a:srgbClr val="0070C0"/>
                </a:solidFill>
              </a:rPr>
              <a:t>();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String </a:t>
            </a:r>
            <a:r>
              <a:rPr lang="en-US" altLang="zh-CN" sz="1100" dirty="0" err="1">
                <a:solidFill>
                  <a:srgbClr val="0070C0"/>
                </a:solidFill>
              </a:rPr>
              <a:t>basePath</a:t>
            </a:r>
            <a:r>
              <a:rPr lang="en-US" altLang="zh-CN" sz="1100" dirty="0">
                <a:solidFill>
                  <a:srgbClr val="0070C0"/>
                </a:solidFill>
              </a:rPr>
              <a:t> = 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request.getScheme</a:t>
            </a:r>
            <a:r>
              <a:rPr lang="en-US" altLang="zh-CN" sz="1100" dirty="0">
                <a:solidFill>
                  <a:srgbClr val="0070C0"/>
                </a:solidFill>
              </a:rPr>
              <a:t>()+"://"+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request.getServerName</a:t>
            </a:r>
            <a:r>
              <a:rPr lang="en-US" altLang="zh-CN" sz="1100" dirty="0">
                <a:solidFill>
                  <a:srgbClr val="0070C0"/>
                </a:solidFill>
              </a:rPr>
              <a:t>()+":"+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request.getServerPort</a:t>
            </a:r>
            <a:r>
              <a:rPr lang="en-US" altLang="zh-CN" sz="1100" dirty="0">
                <a:solidFill>
                  <a:srgbClr val="0070C0"/>
                </a:solidFill>
              </a:rPr>
              <a:t>()+path+"/";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%&gt;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&lt;html&gt;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&lt;head&gt;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&lt;base </a:t>
            </a:r>
            <a:r>
              <a:rPr lang="en-US" altLang="zh-CN" sz="1100" dirty="0" err="1">
                <a:solidFill>
                  <a:srgbClr val="0070C0"/>
                </a:solidFill>
              </a:rPr>
              <a:t>href</a:t>
            </a:r>
            <a:r>
              <a:rPr lang="en-US" altLang="zh-CN" sz="1100" dirty="0">
                <a:solidFill>
                  <a:srgbClr val="0070C0"/>
                </a:solidFill>
              </a:rPr>
              <a:t>="&lt;%=</a:t>
            </a:r>
            <a:r>
              <a:rPr lang="en-US" altLang="zh-CN" sz="1100" dirty="0" err="1">
                <a:solidFill>
                  <a:srgbClr val="0070C0"/>
                </a:solidFill>
              </a:rPr>
              <a:t>basePath</a:t>
            </a:r>
            <a:r>
              <a:rPr lang="en-US" altLang="zh-CN" sz="1100" dirty="0">
                <a:solidFill>
                  <a:srgbClr val="0070C0"/>
                </a:solidFill>
              </a:rPr>
              <a:t>%&gt;"&gt;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&lt;title&gt;</a:t>
            </a:r>
            <a:r>
              <a:rPr lang="zh-CN" altLang="en-US" sz="1100" dirty="0">
                <a:solidFill>
                  <a:srgbClr val="0070C0"/>
                </a:solidFill>
              </a:rPr>
              <a:t>网上调查步骤之二</a:t>
            </a:r>
            <a:r>
              <a:rPr lang="en-US" altLang="zh-CN" sz="1100" dirty="0">
                <a:solidFill>
                  <a:srgbClr val="0070C0"/>
                </a:solidFill>
              </a:rPr>
              <a:t>&lt;/title&gt;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&lt;/head&gt;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&lt;body&gt;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</a:t>
            </a:r>
            <a:r>
              <a:rPr lang="en-US" altLang="zh-CN" sz="1100" dirty="0">
                <a:solidFill>
                  <a:srgbClr val="FF0000"/>
                </a:solidFill>
              </a:rPr>
              <a:t>name=</a:t>
            </a:r>
            <a:r>
              <a:rPr lang="en-US" altLang="zh-CN" sz="1100" dirty="0" err="1">
                <a:solidFill>
                  <a:srgbClr val="FF0000"/>
                </a:solidFill>
              </a:rPr>
              <a:t>request.getParameter</a:t>
            </a:r>
            <a:r>
              <a:rPr lang="en-US" altLang="zh-CN" sz="1100" dirty="0">
                <a:solidFill>
                  <a:srgbClr val="FF0000"/>
                </a:solidFill>
              </a:rPr>
              <a:t>("name");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name=new String(</a:t>
            </a:r>
            <a:r>
              <a:rPr lang="en-US" altLang="zh-CN" sz="1100" dirty="0" err="1">
                <a:solidFill>
                  <a:srgbClr val="0070C0"/>
                </a:solidFill>
              </a:rPr>
              <a:t>name.getBytes</a:t>
            </a:r>
            <a:r>
              <a:rPr lang="en-US" altLang="zh-CN" sz="1100" dirty="0">
                <a:solidFill>
                  <a:srgbClr val="0070C0"/>
                </a:solidFill>
              </a:rPr>
              <a:t>("iso-8859-1"),"UTF-8");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</a:t>
            </a:r>
            <a:r>
              <a:rPr lang="en-US" altLang="zh-CN" sz="1100" dirty="0">
                <a:solidFill>
                  <a:srgbClr val="FF0000"/>
                </a:solidFill>
              </a:rPr>
              <a:t>sex=</a:t>
            </a:r>
            <a:r>
              <a:rPr lang="en-US" altLang="zh-CN" sz="1100" dirty="0" err="1">
                <a:solidFill>
                  <a:srgbClr val="FF0000"/>
                </a:solidFill>
              </a:rPr>
              <a:t>request.getParameter</a:t>
            </a:r>
            <a:r>
              <a:rPr lang="en-US" altLang="zh-CN" sz="1100" dirty="0">
                <a:solidFill>
                  <a:srgbClr val="FF0000"/>
                </a:solidFill>
              </a:rPr>
              <a:t>("sex");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if(</a:t>
            </a:r>
            <a:r>
              <a:rPr lang="en-US" altLang="zh-CN" sz="1100" dirty="0" err="1">
                <a:solidFill>
                  <a:srgbClr val="0070C0"/>
                </a:solidFill>
              </a:rPr>
              <a:t>sex.equals</a:t>
            </a:r>
            <a:r>
              <a:rPr lang="en-US" altLang="zh-CN" sz="1100" dirty="0">
                <a:solidFill>
                  <a:srgbClr val="0070C0"/>
                </a:solidFill>
              </a:rPr>
              <a:t>("male"))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sex="</a:t>
            </a:r>
            <a:r>
              <a:rPr lang="zh-CN" altLang="en-US" sz="1100" dirty="0">
                <a:solidFill>
                  <a:srgbClr val="0070C0"/>
                </a:solidFill>
              </a:rPr>
              <a:t>先生</a:t>
            </a:r>
            <a:r>
              <a:rPr lang="en-US" altLang="zh-CN" sz="1100" dirty="0">
                <a:solidFill>
                  <a:srgbClr val="0070C0"/>
                </a:solidFill>
              </a:rPr>
              <a:t>";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else </a:t>
            </a:r>
            <a:r>
              <a:rPr lang="en-US" altLang="zh-CN" sz="1100" dirty="0" smtClean="0">
                <a:solidFill>
                  <a:srgbClr val="0070C0"/>
                </a:solidFill>
              </a:rPr>
              <a:t>  sex</a:t>
            </a:r>
            <a:r>
              <a:rPr lang="en-US" altLang="zh-CN" sz="1100" dirty="0">
                <a:solidFill>
                  <a:srgbClr val="0070C0"/>
                </a:solidFill>
              </a:rPr>
              <a:t>="</a:t>
            </a:r>
            <a:r>
              <a:rPr lang="zh-CN" altLang="en-US" sz="1100" dirty="0">
                <a:solidFill>
                  <a:srgbClr val="0070C0"/>
                </a:solidFill>
              </a:rPr>
              <a:t>女士</a:t>
            </a:r>
            <a:r>
              <a:rPr lang="en-US" altLang="zh-CN" sz="1100" dirty="0">
                <a:solidFill>
                  <a:srgbClr val="0070C0"/>
                </a:solidFill>
              </a:rPr>
              <a:t>";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session.putValue</a:t>
            </a:r>
            <a:r>
              <a:rPr lang="en-US" altLang="zh-CN" sz="1100" b="1" dirty="0">
                <a:solidFill>
                  <a:srgbClr val="0070C0"/>
                </a:solidFill>
              </a:rPr>
              <a:t>("</a:t>
            </a:r>
            <a:r>
              <a:rPr lang="en-US" altLang="zh-CN" sz="1100" b="1" dirty="0" err="1">
                <a:solidFill>
                  <a:srgbClr val="0070C0"/>
                </a:solidFill>
              </a:rPr>
              <a:t>namesex</a:t>
            </a:r>
            <a:r>
              <a:rPr lang="en-US" altLang="zh-CN" sz="1100" b="1" dirty="0">
                <a:solidFill>
                  <a:srgbClr val="0070C0"/>
                </a:solidFill>
              </a:rPr>
              <a:t>",</a:t>
            </a:r>
            <a:r>
              <a:rPr lang="en-US" altLang="zh-CN" sz="1100" b="1" dirty="0" err="1">
                <a:solidFill>
                  <a:srgbClr val="0070C0"/>
                </a:solidFill>
              </a:rPr>
              <a:t>name+sex</a:t>
            </a:r>
            <a:r>
              <a:rPr lang="en-US" altLang="zh-CN" sz="1100" b="1" dirty="0">
                <a:solidFill>
                  <a:srgbClr val="0070C0"/>
                </a:solidFill>
              </a:rPr>
              <a:t>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</a:t>
            </a:r>
            <a:r>
              <a:rPr lang="en-US" altLang="zh-CN" sz="1100" dirty="0">
                <a:solidFill>
                  <a:srgbClr val="0070C0"/>
                </a:solidFill>
              </a:rPr>
              <a:t>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&lt;%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</a:t>
            </a:r>
            <a:r>
              <a:rPr lang="en-US" altLang="zh-CN" sz="1100" dirty="0" err="1">
                <a:solidFill>
                  <a:srgbClr val="0070C0"/>
                </a:solidFill>
              </a:rPr>
              <a:t>name+sex</a:t>
            </a:r>
            <a:r>
              <a:rPr lang="en-US" altLang="zh-CN" sz="1100" dirty="0">
                <a:solidFill>
                  <a:srgbClr val="0070C0"/>
                </a:solidFill>
              </a:rPr>
              <a:t>);%&gt;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</a:t>
            </a:r>
            <a:r>
              <a:rPr lang="zh-CN" altLang="en-US" sz="1100" dirty="0">
                <a:solidFill>
                  <a:srgbClr val="0070C0"/>
                </a:solidFill>
              </a:rPr>
              <a:t>，你好，请继续完成调查 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&lt;p&gt;</a:t>
            </a:r>
            <a:r>
              <a:rPr lang="zh-CN" altLang="en-US" sz="1100" dirty="0">
                <a:solidFill>
                  <a:srgbClr val="0070C0"/>
                </a:solidFill>
              </a:rPr>
              <a:t>你感兴趣的新闻内容有：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&lt;form name="form1" method="post" action="</a:t>
            </a:r>
            <a:r>
              <a:rPr lang="en-US" altLang="zh-CN" sz="1100" dirty="0" err="1">
                <a:solidFill>
                  <a:srgbClr val="FF0000"/>
                </a:solidFill>
              </a:rPr>
              <a:t>newsok.jsp</a:t>
            </a:r>
            <a:r>
              <a:rPr lang="en-US" altLang="zh-CN" sz="1100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&lt;input name="news0" type="checkbox" id="news1" value="</a:t>
            </a:r>
            <a:r>
              <a:rPr lang="zh-CN" altLang="en-US" sz="1100" dirty="0">
                <a:solidFill>
                  <a:srgbClr val="00B050"/>
                </a:solidFill>
              </a:rPr>
              <a:t>国际时事</a:t>
            </a:r>
            <a:r>
              <a:rPr lang="en-US" altLang="zh-CN" sz="1100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</a:t>
            </a:r>
            <a:r>
              <a:rPr lang="zh-CN" altLang="en-US" sz="1100" dirty="0">
                <a:solidFill>
                  <a:srgbClr val="00B050"/>
                </a:solidFill>
              </a:rPr>
              <a:t>国际时事</a:t>
            </a:r>
            <a:r>
              <a:rPr lang="en-US" altLang="zh-CN" sz="1100" dirty="0">
                <a:solidFill>
                  <a:srgbClr val="00B05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&lt;input name="news1" type="checkbox" id="news2" value="</a:t>
            </a:r>
            <a:r>
              <a:rPr lang="zh-CN" altLang="en-US" sz="1100" dirty="0">
                <a:solidFill>
                  <a:srgbClr val="00B050"/>
                </a:solidFill>
              </a:rPr>
              <a:t>国内时事</a:t>
            </a:r>
            <a:r>
              <a:rPr lang="en-US" altLang="zh-CN" sz="1100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</a:t>
            </a:r>
            <a:r>
              <a:rPr lang="zh-CN" altLang="en-US" sz="1100" dirty="0">
                <a:solidFill>
                  <a:srgbClr val="00B050"/>
                </a:solidFill>
              </a:rPr>
              <a:t>国内时事</a:t>
            </a:r>
            <a:r>
              <a:rPr lang="en-US" altLang="zh-CN" sz="1100" dirty="0">
                <a:solidFill>
                  <a:srgbClr val="00B05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&lt;input name="news2" type="checkbox" id="news3" value="</a:t>
            </a:r>
            <a:r>
              <a:rPr lang="zh-CN" altLang="en-US" sz="1100" dirty="0">
                <a:solidFill>
                  <a:srgbClr val="00B050"/>
                </a:solidFill>
              </a:rPr>
              <a:t>体育新闻</a:t>
            </a:r>
            <a:r>
              <a:rPr lang="en-US" altLang="zh-CN" sz="1100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</a:t>
            </a:r>
            <a:r>
              <a:rPr lang="zh-CN" altLang="en-US" sz="1100" dirty="0">
                <a:solidFill>
                  <a:srgbClr val="00B050"/>
                </a:solidFill>
              </a:rPr>
              <a:t>体育新闻</a:t>
            </a:r>
            <a:r>
              <a:rPr lang="en-US" altLang="zh-CN" sz="1100" dirty="0">
                <a:solidFill>
                  <a:srgbClr val="00B05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&lt;input name="news3" type="checkbox" id="news4" value="</a:t>
            </a:r>
            <a:r>
              <a:rPr lang="zh-CN" altLang="en-US" sz="1100" dirty="0">
                <a:solidFill>
                  <a:srgbClr val="00B050"/>
                </a:solidFill>
              </a:rPr>
              <a:t>娱乐新闻</a:t>
            </a:r>
            <a:r>
              <a:rPr lang="en-US" altLang="zh-CN" sz="1100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</a:t>
            </a:r>
            <a:r>
              <a:rPr lang="zh-CN" altLang="en-US" sz="1100" dirty="0">
                <a:solidFill>
                  <a:srgbClr val="00B050"/>
                </a:solidFill>
              </a:rPr>
              <a:t>娱乐新闻</a:t>
            </a:r>
            <a:r>
              <a:rPr lang="en-US" altLang="zh-CN" sz="1100" dirty="0">
                <a:solidFill>
                  <a:srgbClr val="00B05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&lt;input name="news4" type="checkbox" id="news5" value="</a:t>
            </a:r>
            <a:r>
              <a:rPr lang="zh-CN" altLang="en-US" sz="1100" dirty="0">
                <a:solidFill>
                  <a:srgbClr val="00B050"/>
                </a:solidFill>
              </a:rPr>
              <a:t>社区新闻</a:t>
            </a:r>
            <a:r>
              <a:rPr lang="en-US" altLang="zh-CN" sz="1100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</a:t>
            </a:r>
            <a:r>
              <a:rPr lang="zh-CN" altLang="en-US" sz="1100" dirty="0">
                <a:solidFill>
                  <a:srgbClr val="00B050"/>
                </a:solidFill>
              </a:rPr>
              <a:t>社区新闻</a:t>
            </a:r>
            <a:r>
              <a:rPr lang="en-US" altLang="zh-CN" sz="1100" dirty="0">
                <a:solidFill>
                  <a:srgbClr val="00B05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&lt;input type="submit" name="Submit" value="</a:t>
            </a:r>
            <a:r>
              <a:rPr lang="zh-CN" altLang="en-US" sz="1100" dirty="0">
                <a:solidFill>
                  <a:srgbClr val="00B050"/>
                </a:solidFill>
              </a:rPr>
              <a:t>下一步</a:t>
            </a:r>
            <a:r>
              <a:rPr lang="en-US" altLang="zh-CN" sz="1100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  &lt;input type="reset" name="Submit2" value="</a:t>
            </a:r>
            <a:r>
              <a:rPr lang="zh-CN" altLang="en-US" sz="1100" dirty="0">
                <a:solidFill>
                  <a:srgbClr val="00B050"/>
                </a:solidFill>
              </a:rPr>
              <a:t>重置</a:t>
            </a:r>
            <a:r>
              <a:rPr lang="en-US" altLang="zh-CN" sz="1100" dirty="0">
                <a:solidFill>
                  <a:srgbClr val="00B05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  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B05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4959058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项目实训：新闻调查设计（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0" y="634366"/>
            <a:ext cx="7915493" cy="9453351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实现代码：</a:t>
            </a:r>
            <a:r>
              <a:rPr lang="en-US" altLang="zh-CN" b="1" dirty="0" err="1">
                <a:solidFill>
                  <a:prstClr val="black"/>
                </a:solidFill>
              </a:rPr>
              <a:t>newsok.jsp</a:t>
            </a:r>
            <a:r>
              <a:rPr lang="en-US" altLang="zh-CN" b="1" dirty="0">
                <a:solidFill>
                  <a:prstClr val="black"/>
                </a:solidFill>
              </a:rPr>
              <a:t>  //</a:t>
            </a:r>
            <a:r>
              <a:rPr lang="zh-CN" altLang="en-US" b="1" dirty="0">
                <a:solidFill>
                  <a:prstClr val="black"/>
                </a:solidFill>
              </a:rPr>
              <a:t>网上调查步骤之三</a:t>
            </a:r>
            <a:endParaRPr lang="en-US" altLang="zh-CN" b="1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&lt;%@ page language="java" import="</a:t>
            </a:r>
            <a:r>
              <a:rPr lang="en-US" altLang="zh-CN" sz="1100" dirty="0" err="1">
                <a:solidFill>
                  <a:srgbClr val="0070C0"/>
                </a:solidFill>
              </a:rPr>
              <a:t>java.util</a:t>
            </a:r>
            <a:r>
              <a:rPr lang="en-US" altLang="zh-CN" sz="1100" dirty="0">
                <a:solidFill>
                  <a:srgbClr val="0070C0"/>
                </a:solidFill>
              </a:rPr>
              <a:t>.*" </a:t>
            </a:r>
            <a:r>
              <a:rPr lang="en-US" altLang="zh-CN" sz="1100" dirty="0" err="1">
                <a:solidFill>
                  <a:srgbClr val="0070C0"/>
                </a:solidFill>
              </a:rPr>
              <a:t>pageEncoding</a:t>
            </a:r>
            <a:r>
              <a:rPr lang="en-US" altLang="zh-CN" sz="1100" dirty="0">
                <a:solidFill>
                  <a:srgbClr val="0070C0"/>
                </a:solidFill>
              </a:rPr>
              <a:t>="UTF-8"%&gt;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String path = 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request.getContextPath</a:t>
            </a:r>
            <a:r>
              <a:rPr lang="en-US" altLang="zh-CN" sz="1100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String </a:t>
            </a:r>
            <a:r>
              <a:rPr lang="en-US" altLang="zh-CN" sz="1100" dirty="0" err="1">
                <a:solidFill>
                  <a:srgbClr val="0070C0"/>
                </a:solidFill>
              </a:rPr>
              <a:t>basePath</a:t>
            </a:r>
            <a:r>
              <a:rPr lang="en-US" altLang="zh-CN" sz="1100" dirty="0">
                <a:solidFill>
                  <a:srgbClr val="0070C0"/>
                </a:solidFill>
              </a:rPr>
              <a:t> = 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request.getScheme</a:t>
            </a:r>
            <a:r>
              <a:rPr lang="en-US" altLang="zh-CN" sz="1100" dirty="0">
                <a:solidFill>
                  <a:srgbClr val="0070C0"/>
                </a:solidFill>
              </a:rPr>
              <a:t>()+"://"+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request.getServerName</a:t>
            </a:r>
            <a:r>
              <a:rPr lang="en-US" altLang="zh-CN" sz="1100" dirty="0">
                <a:solidFill>
                  <a:srgbClr val="0070C0"/>
                </a:solidFill>
              </a:rPr>
              <a:t>()+":"+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request.getServerPort</a:t>
            </a:r>
            <a:r>
              <a:rPr lang="en-US" altLang="zh-CN" sz="1100" dirty="0">
                <a:solidFill>
                  <a:srgbClr val="0070C0"/>
                </a:solidFill>
              </a:rPr>
              <a:t>()+path+"/";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</a:t>
            </a:r>
            <a:r>
              <a:rPr lang="en-US" altLang="zh-CN" sz="1100" dirty="0">
                <a:solidFill>
                  <a:srgbClr val="0070C0"/>
                </a:solidFill>
              </a:rPr>
              <a:t>html&gt;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&lt;base </a:t>
            </a:r>
            <a:r>
              <a:rPr lang="en-US" altLang="zh-CN" sz="1100" dirty="0" err="1">
                <a:solidFill>
                  <a:srgbClr val="0070C0"/>
                </a:solidFill>
              </a:rPr>
              <a:t>href</a:t>
            </a:r>
            <a:r>
              <a:rPr lang="en-US" altLang="zh-CN" sz="1100" dirty="0">
                <a:solidFill>
                  <a:srgbClr val="0070C0"/>
                </a:solidFill>
              </a:rPr>
              <a:t>="&lt;%=</a:t>
            </a:r>
            <a:r>
              <a:rPr lang="en-US" altLang="zh-CN" sz="1100" dirty="0" err="1">
                <a:solidFill>
                  <a:srgbClr val="0070C0"/>
                </a:solidFill>
              </a:rPr>
              <a:t>basePath</a:t>
            </a:r>
            <a:r>
              <a:rPr lang="en-US" altLang="zh-CN" sz="1100" dirty="0">
                <a:solidFill>
                  <a:srgbClr val="0070C0"/>
                </a:solidFill>
              </a:rPr>
              <a:t>%&gt;"&gt;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&lt;title&gt;</a:t>
            </a:r>
            <a:r>
              <a:rPr lang="zh-CN" altLang="en-US" sz="1100" dirty="0">
                <a:solidFill>
                  <a:srgbClr val="0070C0"/>
                </a:solidFill>
              </a:rPr>
              <a:t>网上调查步骤之三</a:t>
            </a:r>
            <a:r>
              <a:rPr lang="en-US" altLang="zh-CN" sz="1100" dirty="0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&lt;%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</a:t>
            </a:r>
            <a:r>
              <a:rPr lang="en-US" altLang="zh-CN" sz="1100" dirty="0" err="1">
                <a:solidFill>
                  <a:srgbClr val="0070C0"/>
                </a:solidFill>
              </a:rPr>
              <a:t>namesex</a:t>
            </a:r>
            <a:r>
              <a:rPr lang="en-US" altLang="zh-CN" sz="1100" dirty="0">
                <a:solidFill>
                  <a:srgbClr val="0070C0"/>
                </a:solidFill>
              </a:rPr>
              <a:t>=(String) </a:t>
            </a:r>
            <a:r>
              <a:rPr lang="en-US" altLang="zh-CN" sz="1100" b="1" dirty="0" err="1">
                <a:solidFill>
                  <a:srgbClr val="FF0000"/>
                </a:solidFill>
              </a:rPr>
              <a:t>session.getValue</a:t>
            </a:r>
            <a:r>
              <a:rPr lang="en-US" altLang="zh-CN" sz="1100" b="1" dirty="0">
                <a:solidFill>
                  <a:srgbClr val="FF0000"/>
                </a:solidFill>
              </a:rPr>
              <a:t>("</a:t>
            </a:r>
            <a:r>
              <a:rPr lang="en-US" altLang="zh-CN" sz="1100" b="1" dirty="0" err="1">
                <a:solidFill>
                  <a:srgbClr val="FF0000"/>
                </a:solidFill>
              </a:rPr>
              <a:t>namesex</a:t>
            </a:r>
            <a:r>
              <a:rPr lang="en-US" altLang="zh-CN" sz="1100" b="1" dirty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news[]=new String[5];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for 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i=0;i&lt;</a:t>
            </a:r>
            <a:r>
              <a:rPr lang="en-US" altLang="zh-CN" sz="1100" dirty="0" err="1">
                <a:solidFill>
                  <a:srgbClr val="0070C0"/>
                </a:solidFill>
              </a:rPr>
              <a:t>news.length;i</a:t>
            </a:r>
            <a:r>
              <a:rPr lang="en-US" altLang="zh-CN" sz="1100" dirty="0">
                <a:solidFill>
                  <a:srgbClr val="0070C0"/>
                </a:solidFill>
              </a:rPr>
              <a:t>++){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String </a:t>
            </a:r>
            <a:r>
              <a:rPr lang="en-US" altLang="zh-CN" sz="1100" dirty="0" err="1">
                <a:solidFill>
                  <a:srgbClr val="0070C0"/>
                </a:solidFill>
              </a:rPr>
              <a:t>param</a:t>
            </a:r>
            <a:r>
              <a:rPr lang="en-US" altLang="zh-CN" sz="1100" dirty="0">
                <a:solidFill>
                  <a:srgbClr val="0070C0"/>
                </a:solidFill>
              </a:rPr>
              <a:t>="</a:t>
            </a:r>
            <a:r>
              <a:rPr lang="en-US" altLang="zh-CN" sz="1100" dirty="0" err="1">
                <a:solidFill>
                  <a:srgbClr val="0070C0"/>
                </a:solidFill>
              </a:rPr>
              <a:t>news"+i</a:t>
            </a:r>
            <a:r>
              <a:rPr lang="en-US" altLang="zh-CN" sz="11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String </a:t>
            </a:r>
            <a:r>
              <a:rPr lang="en-US" altLang="zh-CN" sz="1100" dirty="0" err="1">
                <a:solidFill>
                  <a:srgbClr val="FF0000"/>
                </a:solidFill>
              </a:rPr>
              <a:t>getparam</a:t>
            </a:r>
            <a:r>
              <a:rPr lang="en-US" altLang="zh-CN" sz="1100" dirty="0">
                <a:solidFill>
                  <a:srgbClr val="FF0000"/>
                </a:solidFill>
              </a:rPr>
              <a:t>=</a:t>
            </a:r>
            <a:r>
              <a:rPr lang="en-US" altLang="zh-CN" sz="1100" dirty="0" err="1">
                <a:solidFill>
                  <a:srgbClr val="FF0000"/>
                </a:solidFill>
              </a:rPr>
              <a:t>request.getParameter</a:t>
            </a:r>
            <a:r>
              <a:rPr lang="en-US" altLang="zh-CN" sz="1100" dirty="0">
                <a:solidFill>
                  <a:srgbClr val="FF0000"/>
                </a:solidFill>
              </a:rPr>
              <a:t>(</a:t>
            </a:r>
            <a:r>
              <a:rPr lang="en-US" altLang="zh-CN" sz="1100" dirty="0" err="1">
                <a:solidFill>
                  <a:srgbClr val="FF0000"/>
                </a:solidFill>
              </a:rPr>
              <a:t>param</a:t>
            </a:r>
            <a:r>
              <a:rPr lang="en-US" altLang="zh-CN" sz="1100" dirty="0">
                <a:solidFill>
                  <a:srgbClr val="FF0000"/>
                </a:solidFill>
              </a:rPr>
              <a:t>)</a:t>
            </a:r>
            <a:r>
              <a:rPr lang="en-US" altLang="zh-CN" sz="11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if(</a:t>
            </a:r>
            <a:r>
              <a:rPr lang="en-US" altLang="zh-CN" sz="1100" dirty="0" err="1">
                <a:solidFill>
                  <a:srgbClr val="0070C0"/>
                </a:solidFill>
              </a:rPr>
              <a:t>getparam</a:t>
            </a:r>
            <a:r>
              <a:rPr lang="en-US" altLang="zh-CN" sz="1100" dirty="0">
                <a:solidFill>
                  <a:srgbClr val="0070C0"/>
                </a:solidFill>
              </a:rPr>
              <a:t>!=null){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    news[i]=new String(</a:t>
            </a:r>
            <a:r>
              <a:rPr lang="en-US" altLang="zh-CN" sz="1100" dirty="0" err="1">
                <a:solidFill>
                  <a:srgbClr val="0070C0"/>
                </a:solidFill>
              </a:rPr>
              <a:t>getparam.getBytes</a:t>
            </a:r>
            <a:r>
              <a:rPr lang="en-US" altLang="zh-CN" sz="1100" dirty="0">
                <a:solidFill>
                  <a:srgbClr val="0070C0"/>
                </a:solidFill>
              </a:rPr>
              <a:t>("iso-8859-1"),"UTF-8");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</a:t>
            </a:r>
            <a:r>
              <a:rPr lang="en-US" altLang="zh-CN" sz="1100" dirty="0">
                <a:solidFill>
                  <a:srgbClr val="0070C0"/>
                </a:solidFill>
              </a:rPr>
              <a:t>synchronized (application){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 	Integer count=(</a:t>
            </a:r>
            <a:r>
              <a:rPr lang="en-US" altLang="zh-CN" sz="1100" dirty="0">
                <a:solidFill>
                  <a:srgbClr val="FF0000"/>
                </a:solidFill>
              </a:rPr>
              <a:t>Integer) </a:t>
            </a:r>
            <a:r>
              <a:rPr lang="en-US" altLang="zh-CN" sz="1100" b="1" dirty="0" err="1">
                <a:solidFill>
                  <a:srgbClr val="FF0000"/>
                </a:solidFill>
              </a:rPr>
              <a:t>application.getAttribute</a:t>
            </a:r>
            <a:r>
              <a:rPr lang="en-US" altLang="zh-CN" sz="1100" b="1" dirty="0">
                <a:solidFill>
                  <a:srgbClr val="FF0000"/>
                </a:solidFill>
              </a:rPr>
              <a:t>(</a:t>
            </a:r>
            <a:r>
              <a:rPr lang="en-US" altLang="zh-CN" sz="1100" b="1" dirty="0" err="1">
                <a:solidFill>
                  <a:srgbClr val="FF0000"/>
                </a:solidFill>
              </a:rPr>
              <a:t>param</a:t>
            </a:r>
            <a:r>
              <a:rPr lang="en-US" altLang="zh-CN" sz="1100" b="1" dirty="0">
                <a:solidFill>
                  <a:srgbClr val="FF0000"/>
                </a:solidFill>
              </a:rPr>
              <a:t>)</a:t>
            </a:r>
            <a:r>
              <a:rPr lang="en-US" altLang="zh-CN" sz="11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	if(count==null)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           count=new </a:t>
            </a:r>
            <a:r>
              <a:rPr lang="en-US" altLang="zh-CN" sz="1100" dirty="0">
                <a:solidFill>
                  <a:srgbClr val="0070C0"/>
                </a:solidFill>
              </a:rPr>
              <a:t>Integer(0);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	count=new Integer(</a:t>
            </a:r>
            <a:r>
              <a:rPr lang="en-US" altLang="zh-CN" sz="1100" dirty="0" err="1">
                <a:solidFill>
                  <a:srgbClr val="0070C0"/>
                </a:solidFill>
              </a:rPr>
              <a:t>count.intValue</a:t>
            </a:r>
            <a:r>
              <a:rPr lang="en-US" altLang="zh-CN" sz="1100" dirty="0">
                <a:solidFill>
                  <a:srgbClr val="0070C0"/>
                </a:solidFill>
              </a:rPr>
              <a:t>()+1);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	</a:t>
            </a:r>
            <a:r>
              <a:rPr lang="en-US" altLang="zh-CN" sz="1100" b="1" dirty="0" err="1">
                <a:solidFill>
                  <a:srgbClr val="FF0000"/>
                </a:solidFill>
              </a:rPr>
              <a:t>application.setAttribute</a:t>
            </a:r>
            <a:r>
              <a:rPr lang="en-US" altLang="zh-CN" sz="1100" b="1" dirty="0">
                <a:solidFill>
                  <a:srgbClr val="FF0000"/>
                </a:solidFill>
              </a:rPr>
              <a:t>(</a:t>
            </a:r>
            <a:r>
              <a:rPr lang="en-US" altLang="zh-CN" sz="1100" b="1" dirty="0" err="1">
                <a:solidFill>
                  <a:srgbClr val="FF0000"/>
                </a:solidFill>
              </a:rPr>
              <a:t>param,count</a:t>
            </a:r>
            <a:r>
              <a:rPr lang="en-US" altLang="zh-CN" sz="1100" b="1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}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           }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en-US" altLang="zh-CN" sz="1100" dirty="0" smtClean="0">
                <a:solidFill>
                  <a:srgbClr val="0070C0"/>
                </a:solidFill>
              </a:rPr>
              <a:t>}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&lt;%=(String) </a:t>
            </a:r>
            <a:r>
              <a:rPr lang="en-US" altLang="zh-CN" sz="1100" b="1" dirty="0" err="1">
                <a:solidFill>
                  <a:srgbClr val="FF0000"/>
                </a:solidFill>
              </a:rPr>
              <a:t>session.getValue</a:t>
            </a:r>
            <a:r>
              <a:rPr lang="en-US" altLang="zh-CN" sz="1100" b="1" dirty="0">
                <a:solidFill>
                  <a:srgbClr val="FF0000"/>
                </a:solidFill>
              </a:rPr>
              <a:t>("</a:t>
            </a:r>
            <a:r>
              <a:rPr lang="en-US" altLang="zh-CN" sz="1100" b="1" dirty="0" err="1">
                <a:solidFill>
                  <a:srgbClr val="FF0000"/>
                </a:solidFill>
              </a:rPr>
              <a:t>namesex</a:t>
            </a:r>
            <a:r>
              <a:rPr lang="en-US" altLang="zh-CN" sz="1100" b="1" dirty="0">
                <a:solidFill>
                  <a:srgbClr val="FF0000"/>
                </a:solidFill>
              </a:rPr>
              <a:t>") </a:t>
            </a:r>
            <a:r>
              <a:rPr lang="en-US" altLang="zh-CN" sz="1100" dirty="0">
                <a:solidFill>
                  <a:srgbClr val="FF000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，你所感兴趣的新闻栏目如下：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for 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i=0;i&lt;</a:t>
            </a:r>
            <a:r>
              <a:rPr lang="en-US" altLang="zh-CN" sz="1100" dirty="0" err="1">
                <a:solidFill>
                  <a:srgbClr val="0070C0"/>
                </a:solidFill>
              </a:rPr>
              <a:t>news.length;i</a:t>
            </a:r>
            <a:r>
              <a:rPr lang="en-US" altLang="zh-CN" sz="1100" dirty="0">
                <a:solidFill>
                  <a:srgbClr val="0070C0"/>
                </a:solidFill>
              </a:rPr>
              <a:t>++)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if(news[i]!=null){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    </a:t>
            </a:r>
            <a:r>
              <a:rPr lang="en-US" altLang="zh-CN" sz="1100" dirty="0" err="1" smtClean="0">
                <a:solidFill>
                  <a:srgbClr val="0070C0"/>
                </a:solidFill>
              </a:rPr>
              <a:t>out.print</a:t>
            </a:r>
            <a:r>
              <a:rPr lang="en-US" altLang="zh-CN" sz="1100" dirty="0">
                <a:solidFill>
                  <a:srgbClr val="0070C0"/>
                </a:solidFill>
              </a:rPr>
              <a:t>("&lt;p&gt;");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 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(news[i]);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("&lt;/p&gt;");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</a:t>
            </a:r>
            <a:r>
              <a:rPr lang="en-US" altLang="zh-CN" sz="1100" dirty="0" err="1">
                <a:solidFill>
                  <a:srgbClr val="0070C0"/>
                </a:solidFill>
              </a:rPr>
              <a:t>newsname</a:t>
            </a:r>
            <a:r>
              <a:rPr lang="en-US" altLang="zh-CN" sz="1100" dirty="0">
                <a:solidFill>
                  <a:srgbClr val="0070C0"/>
                </a:solidFill>
              </a:rPr>
              <a:t>[]={"</a:t>
            </a:r>
            <a:r>
              <a:rPr lang="zh-CN" altLang="en-US" sz="1100" dirty="0">
                <a:solidFill>
                  <a:srgbClr val="0070C0"/>
                </a:solidFill>
              </a:rPr>
              <a:t>国际时事</a:t>
            </a:r>
            <a:r>
              <a:rPr lang="en-US" altLang="zh-CN" sz="1100" dirty="0">
                <a:solidFill>
                  <a:srgbClr val="0070C0"/>
                </a:solidFill>
              </a:rPr>
              <a:t>","</a:t>
            </a:r>
            <a:r>
              <a:rPr lang="zh-CN" altLang="en-US" sz="1100" dirty="0">
                <a:solidFill>
                  <a:srgbClr val="0070C0"/>
                </a:solidFill>
              </a:rPr>
              <a:t>国内时事</a:t>
            </a:r>
            <a:r>
              <a:rPr lang="en-US" altLang="zh-CN" sz="1100" dirty="0">
                <a:solidFill>
                  <a:srgbClr val="0070C0"/>
                </a:solidFill>
              </a:rPr>
              <a:t>","</a:t>
            </a:r>
            <a:r>
              <a:rPr lang="zh-CN" altLang="en-US" sz="1100" dirty="0">
                <a:solidFill>
                  <a:srgbClr val="0070C0"/>
                </a:solidFill>
              </a:rPr>
              <a:t>体育新闻</a:t>
            </a:r>
            <a:r>
              <a:rPr lang="en-US" altLang="zh-CN" sz="1100" dirty="0">
                <a:solidFill>
                  <a:srgbClr val="0070C0"/>
                </a:solidFill>
              </a:rPr>
              <a:t>","</a:t>
            </a:r>
            <a:r>
              <a:rPr lang="zh-CN" altLang="en-US" sz="1100" dirty="0">
                <a:solidFill>
                  <a:srgbClr val="0070C0"/>
                </a:solidFill>
              </a:rPr>
              <a:t>娱乐新闻</a:t>
            </a:r>
            <a:r>
              <a:rPr lang="en-US" altLang="zh-CN" sz="1100" dirty="0">
                <a:solidFill>
                  <a:srgbClr val="0070C0"/>
                </a:solidFill>
              </a:rPr>
              <a:t>","</a:t>
            </a:r>
            <a:r>
              <a:rPr lang="zh-CN" altLang="en-US" sz="1100" dirty="0">
                <a:solidFill>
                  <a:srgbClr val="0070C0"/>
                </a:solidFill>
              </a:rPr>
              <a:t>社区新闻</a:t>
            </a:r>
            <a:r>
              <a:rPr lang="en-US" altLang="zh-CN" sz="1100" dirty="0">
                <a:solidFill>
                  <a:srgbClr val="0070C0"/>
                </a:solidFill>
              </a:rPr>
              <a:t>"};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for 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i=0;i&lt;</a:t>
            </a:r>
            <a:r>
              <a:rPr lang="en-US" altLang="zh-CN" sz="1100" dirty="0" err="1">
                <a:solidFill>
                  <a:srgbClr val="0070C0"/>
                </a:solidFill>
              </a:rPr>
              <a:t>news.length;i</a:t>
            </a:r>
            <a:r>
              <a:rPr lang="en-US" altLang="zh-CN" sz="1100" dirty="0">
                <a:solidFill>
                  <a:srgbClr val="0070C0"/>
                </a:solidFill>
              </a:rPr>
              <a:t>++){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	Integer count=(Integer) </a:t>
            </a:r>
            <a:r>
              <a:rPr lang="en-US" altLang="zh-CN" sz="1100" b="1" dirty="0" err="1">
                <a:solidFill>
                  <a:srgbClr val="FF0000"/>
                </a:solidFill>
              </a:rPr>
              <a:t>application.getAttribute</a:t>
            </a:r>
            <a:r>
              <a:rPr lang="en-US" altLang="zh-CN" sz="1100" b="1" dirty="0">
                <a:solidFill>
                  <a:srgbClr val="FF0000"/>
                </a:solidFill>
              </a:rPr>
              <a:t>("</a:t>
            </a:r>
            <a:r>
              <a:rPr lang="en-US" altLang="zh-CN" sz="1100" b="1" dirty="0" err="1">
                <a:solidFill>
                  <a:srgbClr val="FF0000"/>
                </a:solidFill>
              </a:rPr>
              <a:t>news"+</a:t>
            </a:r>
            <a:r>
              <a:rPr lang="en-US" altLang="zh-CN" sz="1100" b="1" dirty="0" err="1">
                <a:solidFill>
                  <a:srgbClr val="0070C0"/>
                </a:solidFill>
              </a:rPr>
              <a:t>i</a:t>
            </a:r>
            <a:r>
              <a:rPr lang="en-US" altLang="zh-CN" sz="11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if(count==null)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 </a:t>
            </a:r>
            <a:r>
              <a:rPr lang="en-US" altLang="zh-CN" sz="1100" dirty="0">
                <a:solidFill>
                  <a:srgbClr val="0070C0"/>
                </a:solidFill>
              </a:rPr>
              <a:t>count=new Integer(0);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("&lt;p&gt;</a:t>
            </a:r>
            <a:r>
              <a:rPr lang="zh-CN" altLang="en-US" sz="1100" dirty="0">
                <a:solidFill>
                  <a:srgbClr val="0070C0"/>
                </a:solidFill>
              </a:rPr>
              <a:t>选择</a:t>
            </a:r>
            <a:r>
              <a:rPr lang="en-US" altLang="zh-CN" sz="1100" dirty="0">
                <a:solidFill>
                  <a:srgbClr val="0070C0"/>
                </a:solidFill>
              </a:rPr>
              <a:t>"+</a:t>
            </a:r>
            <a:r>
              <a:rPr lang="en-US" altLang="zh-CN" sz="1100" dirty="0" err="1">
                <a:solidFill>
                  <a:srgbClr val="0070C0"/>
                </a:solidFill>
              </a:rPr>
              <a:t>newsname</a:t>
            </a:r>
            <a:r>
              <a:rPr lang="en-US" altLang="zh-CN" sz="1100" dirty="0">
                <a:solidFill>
                  <a:srgbClr val="0070C0"/>
                </a:solidFill>
              </a:rPr>
              <a:t>[i]+"</a:t>
            </a:r>
            <a:r>
              <a:rPr lang="zh-CN" altLang="en-US" sz="1100" dirty="0">
                <a:solidFill>
                  <a:srgbClr val="0070C0"/>
                </a:solidFill>
              </a:rPr>
              <a:t>的人次为</a:t>
            </a:r>
            <a:r>
              <a:rPr lang="en-US" altLang="zh-CN" sz="1100" dirty="0">
                <a:solidFill>
                  <a:srgbClr val="0070C0"/>
                </a:solidFill>
              </a:rPr>
              <a:t>"+count+"&lt;/p&gt;");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%&gt;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3415176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9" y="613428"/>
            <a:ext cx="7915493" cy="3065452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、设计一个下拉列表，列表中提供了几个网站，当用户选中某个网站并单击其后的“</a:t>
            </a:r>
            <a:r>
              <a:rPr lang="en-US" altLang="zh-CN" dirty="0">
                <a:solidFill>
                  <a:srgbClr val="FF0000"/>
                </a:solidFill>
              </a:rPr>
              <a:t>go</a:t>
            </a:r>
            <a:r>
              <a:rPr lang="zh-CN" altLang="en-US" dirty="0">
                <a:solidFill>
                  <a:srgbClr val="FF0000"/>
                </a:solidFill>
              </a:rPr>
              <a:t>”按钮则跳转至相应的网站，如图</a:t>
            </a:r>
            <a:r>
              <a:rPr lang="en-US" altLang="zh-CN" dirty="0">
                <a:solidFill>
                  <a:srgbClr val="FF0000"/>
                </a:solidFill>
              </a:rPr>
              <a:t>3-24</a:t>
            </a:r>
            <a:r>
              <a:rPr lang="zh-CN" altLang="en-US" dirty="0">
                <a:solidFill>
                  <a:srgbClr val="FF0000"/>
                </a:solidFill>
              </a:rPr>
              <a:t>所示。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、对于注册用户，每次进网站都要输入用户名和口令。请设计一个登录页面和一个登录成功页面，并利用</a:t>
            </a:r>
            <a:r>
              <a:rPr lang="en-US" altLang="zh-CN" dirty="0">
                <a:solidFill>
                  <a:prstClr val="black"/>
                </a:solidFill>
              </a:rPr>
              <a:t>Cookie</a:t>
            </a:r>
            <a:r>
              <a:rPr lang="zh-CN" altLang="en-US" dirty="0">
                <a:solidFill>
                  <a:prstClr val="black"/>
                </a:solidFill>
              </a:rPr>
              <a:t>实现在规定时间段内可以直接进入登录成功网页而不需登录。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0" y="1170435"/>
            <a:ext cx="1387106" cy="160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25547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参考代码（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02244" y="461522"/>
            <a:ext cx="7915493" cy="5644616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、设计一个下拉列表，列表中提供了几个网站，当用户选中某个网站并单击其后的“</a:t>
            </a:r>
            <a:r>
              <a:rPr lang="en-US" altLang="zh-CN" dirty="0">
                <a:solidFill>
                  <a:prstClr val="black"/>
                </a:solidFill>
              </a:rPr>
              <a:t>go</a:t>
            </a:r>
            <a:r>
              <a:rPr lang="zh-CN" altLang="en-US" dirty="0">
                <a:solidFill>
                  <a:prstClr val="black"/>
                </a:solidFill>
              </a:rPr>
              <a:t>”按钮则跳转至相应的网站，如图</a:t>
            </a:r>
            <a:r>
              <a:rPr lang="en-US" altLang="zh-CN" dirty="0">
                <a:solidFill>
                  <a:prstClr val="black"/>
                </a:solidFill>
              </a:rPr>
              <a:t>3-24</a:t>
            </a:r>
            <a:r>
              <a:rPr lang="zh-CN" altLang="en-US" dirty="0">
                <a:solidFill>
                  <a:prstClr val="black"/>
                </a:solidFill>
              </a:rPr>
              <a:t>所示。</a:t>
            </a:r>
            <a:r>
              <a:rPr lang="en-US" altLang="zh-CN" dirty="0">
                <a:solidFill>
                  <a:prstClr val="black"/>
                </a:solidFill>
              </a:rPr>
              <a:t>//</a:t>
            </a:r>
            <a:r>
              <a:rPr lang="en-US" altLang="zh-CN" dirty="0" err="1">
                <a:solidFill>
                  <a:prstClr val="black"/>
                </a:solidFill>
              </a:rPr>
              <a:t>go.jsp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&lt;%@ page language="java" import="</a:t>
            </a:r>
            <a:r>
              <a:rPr lang="en-US" altLang="zh-CN" sz="1200" b="1" dirty="0" err="1">
                <a:solidFill>
                  <a:srgbClr val="0070C0"/>
                </a:solidFill>
              </a:rPr>
              <a:t>java.util</a:t>
            </a:r>
            <a:r>
              <a:rPr lang="en-US" altLang="zh-CN" sz="1200" b="1" dirty="0">
                <a:solidFill>
                  <a:srgbClr val="0070C0"/>
                </a:solidFill>
              </a:rPr>
              <a:t>.*" </a:t>
            </a:r>
            <a:r>
              <a:rPr lang="en-US" altLang="zh-CN" sz="1200" b="1" dirty="0" err="1">
                <a:solidFill>
                  <a:srgbClr val="0070C0"/>
                </a:solidFill>
              </a:rPr>
              <a:t>pageEncoding</a:t>
            </a:r>
            <a:r>
              <a:rPr lang="en-US" altLang="zh-CN" sz="1200" b="1" dirty="0">
                <a:solidFill>
                  <a:srgbClr val="0070C0"/>
                </a:solidFill>
              </a:rPr>
              <a:t>="UTF-8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"%&gt;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 smtClean="0">
                <a:solidFill>
                  <a:srgbClr val="0070C0"/>
                </a:solidFill>
              </a:rPr>
              <a:t>&lt;</a:t>
            </a:r>
            <a:r>
              <a:rPr lang="en-US" altLang="zh-CN" sz="1200" b="1" dirty="0">
                <a:solidFill>
                  <a:srgbClr val="0070C0"/>
                </a:solidFill>
              </a:rPr>
              <a:t>html&gt;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&lt;head&gt;&lt;title&gt;Where to go&lt;/title&gt;&lt;/head&gt;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String address = </a:t>
            </a:r>
            <a:r>
              <a:rPr lang="en-US" altLang="zh-CN" sz="1200" b="1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sz="1200" b="1" dirty="0">
                <a:solidFill>
                  <a:srgbClr val="0070C0"/>
                </a:solidFill>
              </a:rPr>
              <a:t>("where");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if(address!=null)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if(</a:t>
            </a:r>
            <a:r>
              <a:rPr lang="en-US" altLang="zh-CN" sz="1200" b="1" dirty="0" err="1">
                <a:solidFill>
                  <a:srgbClr val="0070C0"/>
                </a:solidFill>
              </a:rPr>
              <a:t>address.equals</a:t>
            </a:r>
            <a:r>
              <a:rPr lang="en-US" altLang="zh-CN" sz="1200" b="1" dirty="0">
                <a:solidFill>
                  <a:srgbClr val="0070C0"/>
                </a:solidFill>
              </a:rPr>
              <a:t>("163"))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sz="1200" b="1" dirty="0">
                <a:solidFill>
                  <a:srgbClr val="FF0000"/>
                </a:solidFill>
              </a:rPr>
              <a:t>("http://www.163.com");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else if(</a:t>
            </a:r>
            <a:r>
              <a:rPr lang="en-US" altLang="zh-CN" sz="1200" b="1" dirty="0" err="1">
                <a:solidFill>
                  <a:srgbClr val="0070C0"/>
                </a:solidFill>
              </a:rPr>
              <a:t>address.equals</a:t>
            </a:r>
            <a:r>
              <a:rPr lang="en-US" altLang="zh-CN" sz="1200" b="1" dirty="0">
                <a:solidFill>
                  <a:srgbClr val="0070C0"/>
                </a:solidFill>
              </a:rPr>
              <a:t>("yahoo"))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sz="1200" b="1" dirty="0">
                <a:solidFill>
                  <a:srgbClr val="FF0000"/>
                </a:solidFill>
              </a:rPr>
              <a:t>("http://www.yahoo.com.cn");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else if(</a:t>
            </a:r>
            <a:r>
              <a:rPr lang="en-US" altLang="zh-CN" sz="1200" b="1" dirty="0" err="1">
                <a:solidFill>
                  <a:srgbClr val="0070C0"/>
                </a:solidFill>
              </a:rPr>
              <a:t>address.equals</a:t>
            </a:r>
            <a:r>
              <a:rPr lang="en-US" altLang="zh-CN" sz="1200" b="1" dirty="0">
                <a:solidFill>
                  <a:srgbClr val="0070C0"/>
                </a:solidFill>
              </a:rPr>
              <a:t>("</a:t>
            </a:r>
            <a:r>
              <a:rPr lang="en-US" altLang="zh-CN" sz="1200" b="1" dirty="0" err="1">
                <a:solidFill>
                  <a:srgbClr val="0070C0"/>
                </a:solidFill>
              </a:rPr>
              <a:t>sohu</a:t>
            </a:r>
            <a:r>
              <a:rPr lang="en-US" altLang="zh-CN" sz="1200" b="1" dirty="0">
                <a:solidFill>
                  <a:srgbClr val="0070C0"/>
                </a:solidFill>
              </a:rPr>
              <a:t>"))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sz="1200" b="1" dirty="0">
                <a:solidFill>
                  <a:srgbClr val="FF0000"/>
                </a:solidFill>
              </a:rPr>
              <a:t>("http://www.sohu.com");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请选择：</a:t>
            </a: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br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&lt;form action="" method="GET"&gt;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&lt;select name="where"&gt;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&lt;option value="163" selected&gt;</a:t>
            </a:r>
            <a:r>
              <a:rPr lang="zh-CN" altLang="en-US" sz="1200" b="1" dirty="0">
                <a:solidFill>
                  <a:srgbClr val="0070C0"/>
                </a:solidFill>
              </a:rPr>
              <a:t>网易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&lt;option value="</a:t>
            </a:r>
            <a:r>
              <a:rPr lang="en-US" altLang="zh-CN" sz="1200" b="1" dirty="0" err="1">
                <a:solidFill>
                  <a:srgbClr val="0070C0"/>
                </a:solidFill>
              </a:rPr>
              <a:t>sohu</a:t>
            </a:r>
            <a:r>
              <a:rPr lang="en-US" altLang="zh-CN" sz="1200" b="1" dirty="0">
                <a:solidFill>
                  <a:srgbClr val="0070C0"/>
                </a:solidFill>
              </a:rPr>
              <a:t>" &gt; </a:t>
            </a:r>
            <a:r>
              <a:rPr lang="zh-CN" altLang="en-US" sz="1200" b="1" dirty="0">
                <a:solidFill>
                  <a:srgbClr val="0070C0"/>
                </a:solidFill>
              </a:rPr>
              <a:t>搜狐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&lt;option value="yahoo" &gt;</a:t>
            </a:r>
            <a:r>
              <a:rPr lang="zh-CN" altLang="en-US" sz="1200" b="1" dirty="0">
                <a:solidFill>
                  <a:srgbClr val="0070C0"/>
                </a:solidFill>
              </a:rPr>
              <a:t>雅虎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&lt;/select&gt;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&lt;input type="submit" value="go" name="submit"&gt;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&lt;/form&gt;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214200" y="4314960"/>
              <a:ext cx="2524680" cy="82908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360" y="4251240"/>
                <a:ext cx="255636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1047600" y="4524480"/>
              <a:ext cx="348120" cy="2880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760" y="4460760"/>
                <a:ext cx="379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墨迹 5"/>
              <p14:cNvContentPartPr/>
              <p14:nvPr/>
            </p14:nvContentPartPr>
            <p14:xfrm>
              <a:off x="200160" y="1805040"/>
              <a:ext cx="3591000" cy="195768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320" y="1741320"/>
                <a:ext cx="3623040" cy="20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墨迹 6"/>
              <p14:cNvContentPartPr/>
              <p14:nvPr/>
            </p14:nvContentPartPr>
            <p14:xfrm>
              <a:off x="1857240" y="2157480"/>
              <a:ext cx="905400" cy="4788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1400" y="2093760"/>
                <a:ext cx="9370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581040" y="838080"/>
              <a:ext cx="1014840" cy="4320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5200" y="774720"/>
                <a:ext cx="10465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642960" y="2928960"/>
              <a:ext cx="876600" cy="1944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7120" y="2865600"/>
                <a:ext cx="90828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04998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参考代码（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9" y="566928"/>
            <a:ext cx="8739677" cy="20950678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altLang="zh-CN" strike="sngStrike" dirty="0" smtClean="0">
                <a:solidFill>
                  <a:prstClr val="black"/>
                </a:solidFill>
              </a:rPr>
              <a:t>XXXXX2</a:t>
            </a:r>
            <a:r>
              <a:rPr lang="zh-CN" altLang="en-US" strike="sngStrike" dirty="0">
                <a:solidFill>
                  <a:prstClr val="black"/>
                </a:solidFill>
              </a:rPr>
              <a:t>、对于注册用户，每次进网站都要输入用户名和口令。请设计</a:t>
            </a:r>
            <a:r>
              <a:rPr lang="zh-CN" altLang="en-US" b="1" strike="sngStrike" dirty="0">
                <a:solidFill>
                  <a:prstClr val="black"/>
                </a:solidFill>
              </a:rPr>
              <a:t>一个登录页面和一个登录成功页面</a:t>
            </a:r>
            <a:r>
              <a:rPr lang="zh-CN" altLang="en-US" strike="sngStrike" dirty="0">
                <a:solidFill>
                  <a:prstClr val="black"/>
                </a:solidFill>
              </a:rPr>
              <a:t>，并利用</a:t>
            </a:r>
            <a:r>
              <a:rPr lang="en-US" altLang="zh-CN" strike="sngStrike" dirty="0">
                <a:solidFill>
                  <a:prstClr val="black"/>
                </a:solidFill>
              </a:rPr>
              <a:t>Cookie</a:t>
            </a:r>
            <a:r>
              <a:rPr lang="zh-CN" altLang="en-US" strike="sngStrike" dirty="0">
                <a:solidFill>
                  <a:prstClr val="black"/>
                </a:solidFill>
              </a:rPr>
              <a:t>实现</a:t>
            </a:r>
            <a:r>
              <a:rPr lang="zh-CN" altLang="en-US" b="1" strike="sngStrike" dirty="0">
                <a:solidFill>
                  <a:prstClr val="black"/>
                </a:solidFill>
              </a:rPr>
              <a:t>在规定时间段内</a:t>
            </a:r>
            <a:r>
              <a:rPr lang="zh-CN" altLang="en-US" strike="sngStrike" dirty="0">
                <a:solidFill>
                  <a:prstClr val="black"/>
                </a:solidFill>
              </a:rPr>
              <a:t>可以直接进入登录成功网页而不需登录。</a:t>
            </a:r>
            <a:r>
              <a:rPr lang="en-US" altLang="zh-CN" strike="sngStrike" dirty="0">
                <a:solidFill>
                  <a:prstClr val="black"/>
                </a:solidFill>
              </a:rPr>
              <a:t>//</a:t>
            </a:r>
            <a:r>
              <a:rPr lang="en-US" altLang="zh-CN" strike="sngStrike" dirty="0" err="1">
                <a:solidFill>
                  <a:prstClr val="black"/>
                </a:solidFill>
              </a:rPr>
              <a:t>Cookie.jsp</a:t>
            </a:r>
            <a:endParaRPr lang="en-US" altLang="zh-CN" strike="sngStrike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&lt;%@ page language="java" import="</a:t>
            </a:r>
            <a:r>
              <a:rPr lang="en-US" altLang="zh-CN" b="1" dirty="0" err="1">
                <a:solidFill>
                  <a:srgbClr val="0070C0"/>
                </a:solidFill>
              </a:rPr>
              <a:t>java.util</a:t>
            </a:r>
            <a:r>
              <a:rPr lang="en-US" altLang="zh-CN" b="1" dirty="0">
                <a:solidFill>
                  <a:srgbClr val="0070C0"/>
                </a:solidFill>
              </a:rPr>
              <a:t>.*" </a:t>
            </a:r>
            <a:r>
              <a:rPr lang="en-US" altLang="zh-CN" b="1" dirty="0" err="1">
                <a:solidFill>
                  <a:srgbClr val="0070C0"/>
                </a:solidFill>
              </a:rPr>
              <a:t>pageEncoding</a:t>
            </a:r>
            <a:r>
              <a:rPr lang="en-US" altLang="zh-CN" b="1" dirty="0">
                <a:solidFill>
                  <a:srgbClr val="0070C0"/>
                </a:solidFill>
              </a:rPr>
              <a:t>="UTF-8"%&gt;&lt;html&gt;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 smtClean="0">
                <a:solidFill>
                  <a:srgbClr val="0070C0"/>
                </a:solidFill>
              </a:rPr>
              <a:t>&lt;</a:t>
            </a:r>
            <a:r>
              <a:rPr lang="en-US" altLang="zh-CN" b="1" dirty="0">
                <a:solidFill>
                  <a:srgbClr val="0070C0"/>
                </a:solidFill>
              </a:rPr>
              <a:t>title&gt;</a:t>
            </a:r>
            <a:r>
              <a:rPr lang="zh-CN" altLang="en-US" b="1" dirty="0">
                <a:solidFill>
                  <a:srgbClr val="0070C0"/>
                </a:solidFill>
              </a:rPr>
              <a:t>用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实现免登录网页</a:t>
            </a:r>
            <a:r>
              <a:rPr lang="en-US" altLang="zh-CN" b="1" dirty="0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&lt;/head&gt;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String username=null;			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 err="1">
                <a:solidFill>
                  <a:srgbClr val="0070C0"/>
                </a:solidFill>
              </a:rPr>
              <a:t>boolean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=false;			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//</a:t>
            </a:r>
            <a:r>
              <a:rPr lang="zh-CN" altLang="en-US" b="1" dirty="0">
                <a:solidFill>
                  <a:srgbClr val="0070C0"/>
                </a:solidFill>
              </a:rPr>
              <a:t>检查</a:t>
            </a:r>
            <a:r>
              <a:rPr lang="en-US" altLang="zh-CN" b="1" dirty="0">
                <a:solidFill>
                  <a:srgbClr val="0070C0"/>
                </a:solidFill>
              </a:rPr>
              <a:t>Cookies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FF0000"/>
                </a:solidFill>
              </a:rPr>
              <a:t>Cookie [] cookies = </a:t>
            </a:r>
            <a:r>
              <a:rPr lang="en-US" altLang="zh-CN" b="1" dirty="0" err="1">
                <a:solidFill>
                  <a:srgbClr val="FF0000"/>
                </a:solidFill>
              </a:rPr>
              <a:t>request.getCookies</a:t>
            </a:r>
            <a:r>
              <a:rPr lang="en-US" altLang="zh-CN" b="1" dirty="0">
                <a:solidFill>
                  <a:srgbClr val="FF0000"/>
                </a:solidFill>
              </a:rPr>
              <a:t>();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if (cookies != null)		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for(</a:t>
            </a:r>
            <a:r>
              <a:rPr lang="en-US" altLang="zh-CN" b="1" dirty="0" err="1">
                <a:solidFill>
                  <a:srgbClr val="0070C0"/>
                </a:solidFill>
              </a:rPr>
              <a:t>int</a:t>
            </a:r>
            <a:r>
              <a:rPr lang="en-US" altLang="zh-CN" b="1" dirty="0">
                <a:solidFill>
                  <a:srgbClr val="0070C0"/>
                </a:solidFill>
              </a:rPr>
              <a:t> i=0; i&lt;</a:t>
            </a:r>
            <a:r>
              <a:rPr lang="en-US" altLang="zh-CN" b="1" dirty="0" err="1">
                <a:solidFill>
                  <a:srgbClr val="0070C0"/>
                </a:solidFill>
              </a:rPr>
              <a:t>cookies.length</a:t>
            </a:r>
            <a:r>
              <a:rPr lang="en-US" altLang="zh-CN" b="1" dirty="0">
                <a:solidFill>
                  <a:srgbClr val="0070C0"/>
                </a:solidFill>
              </a:rPr>
              <a:t>; i++)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Cookie </a:t>
            </a:r>
            <a:r>
              <a:rPr lang="en-US" altLang="zh-CN" b="1" dirty="0" err="1">
                <a:solidFill>
                  <a:srgbClr val="0070C0"/>
                </a:solidFill>
              </a:rPr>
              <a:t>ck</a:t>
            </a:r>
            <a:r>
              <a:rPr lang="en-US" altLang="zh-CN" b="1" dirty="0">
                <a:solidFill>
                  <a:srgbClr val="0070C0"/>
                </a:solidFill>
              </a:rPr>
              <a:t> = cookies[i];	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if ("</a:t>
            </a:r>
            <a:r>
              <a:rPr lang="en-US" altLang="zh-CN" b="1" dirty="0" err="1">
                <a:solidFill>
                  <a:srgbClr val="0070C0"/>
                </a:solidFill>
              </a:rPr>
              <a:t>username".equals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ck.getName</a:t>
            </a:r>
            <a:r>
              <a:rPr lang="en-US" altLang="zh-CN" b="1" dirty="0">
                <a:solidFill>
                  <a:srgbClr val="0070C0"/>
                </a:solidFill>
              </a:rPr>
              <a:t>())) //</a:t>
            </a:r>
            <a:r>
              <a:rPr lang="zh-CN" altLang="en-US" b="1" dirty="0">
                <a:solidFill>
                  <a:srgbClr val="0070C0"/>
                </a:solidFill>
              </a:rPr>
              <a:t>如果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中存在用记标识</a:t>
            </a:r>
            <a:r>
              <a:rPr lang="en-US" altLang="zh-CN" b="1" dirty="0">
                <a:solidFill>
                  <a:srgbClr val="0070C0"/>
                </a:solidFill>
              </a:rPr>
              <a:t>username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	username=</a:t>
            </a:r>
            <a:r>
              <a:rPr lang="en-US" altLang="zh-CN" b="1" dirty="0" err="1">
                <a:solidFill>
                  <a:srgbClr val="0070C0"/>
                </a:solidFill>
              </a:rPr>
              <a:t>ck.getValue</a:t>
            </a:r>
            <a:r>
              <a:rPr lang="en-US" altLang="zh-CN" b="1" dirty="0">
                <a:solidFill>
                  <a:srgbClr val="0070C0"/>
                </a:solidFill>
              </a:rPr>
              <a:t>();			//</a:t>
            </a:r>
            <a:r>
              <a:rPr lang="zh-CN" altLang="en-US" b="1" dirty="0">
                <a:solidFill>
                  <a:srgbClr val="0070C0"/>
                </a:solidFill>
              </a:rPr>
              <a:t>从</a:t>
            </a:r>
            <a:r>
              <a:rPr lang="en-US" altLang="zh-CN" b="1" dirty="0">
                <a:solidFill>
                  <a:srgbClr val="0070C0"/>
                </a:solidFill>
              </a:rPr>
              <a:t>Cookies</a:t>
            </a:r>
            <a:r>
              <a:rPr lang="zh-CN" altLang="en-US" b="1" dirty="0">
                <a:solidFill>
                  <a:srgbClr val="0070C0"/>
                </a:solidFill>
              </a:rPr>
              <a:t>取得用户标识内容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		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=true;			       //</a:t>
            </a:r>
            <a:r>
              <a:rPr lang="zh-CN" altLang="en-US" b="1" dirty="0">
                <a:solidFill>
                  <a:srgbClr val="0070C0"/>
                </a:solidFill>
              </a:rPr>
              <a:t>设置标志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zh-CN" altLang="en-US" b="1" dirty="0">
                <a:solidFill>
                  <a:srgbClr val="0070C0"/>
                </a:solidFill>
              </a:rPr>
              <a:t>为</a:t>
            </a:r>
            <a:r>
              <a:rPr lang="en-US" altLang="zh-CN" b="1" dirty="0">
                <a:solidFill>
                  <a:srgbClr val="0070C0"/>
                </a:solidFill>
              </a:rPr>
              <a:t>true</a:t>
            </a:r>
            <a:r>
              <a:rPr lang="zh-CN" altLang="en-US" b="1" dirty="0">
                <a:solidFill>
                  <a:srgbClr val="0070C0"/>
                </a:solidFill>
              </a:rPr>
              <a:t>，即用户合法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	</a:t>
            </a: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if(!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)	 //</a:t>
            </a:r>
            <a:r>
              <a:rPr lang="zh-CN" altLang="en-US" b="1" dirty="0">
                <a:solidFill>
                  <a:srgbClr val="0070C0"/>
                </a:solidFill>
              </a:rPr>
              <a:t>如果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zh-CN" altLang="en-US" b="1" dirty="0">
                <a:solidFill>
                  <a:srgbClr val="0070C0"/>
                </a:solidFill>
              </a:rPr>
              <a:t>为</a:t>
            </a:r>
            <a:r>
              <a:rPr lang="en-US" altLang="zh-CN" b="1" dirty="0">
                <a:solidFill>
                  <a:srgbClr val="0070C0"/>
                </a:solidFill>
              </a:rPr>
              <a:t>false</a:t>
            </a:r>
            <a:r>
              <a:rPr lang="zh-CN" altLang="en-US" b="1" dirty="0">
                <a:solidFill>
                  <a:srgbClr val="0070C0"/>
                </a:solidFill>
              </a:rPr>
              <a:t>，即不合法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//</a:t>
            </a:r>
            <a:r>
              <a:rPr lang="zh-CN" altLang="en-US" b="1" dirty="0">
                <a:solidFill>
                  <a:srgbClr val="0070C0"/>
                </a:solidFill>
              </a:rPr>
              <a:t>下面程序段检查用户从表单中提交的用户名和密码是否正确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</a:t>
            </a:r>
            <a:r>
              <a:rPr lang="en-US" altLang="zh-CN" b="1" dirty="0">
                <a:solidFill>
                  <a:srgbClr val="0070C0"/>
                </a:solidFill>
              </a:rPr>
              <a:t>//</a:t>
            </a:r>
            <a:r>
              <a:rPr lang="zh-CN" altLang="en-US" b="1" dirty="0">
                <a:solidFill>
                  <a:srgbClr val="0070C0"/>
                </a:solidFill>
              </a:rPr>
              <a:t>如果正确，则将用户名作为标识存储到名为</a:t>
            </a:r>
            <a:r>
              <a:rPr lang="en-US" altLang="zh-CN" b="1" dirty="0">
                <a:solidFill>
                  <a:srgbClr val="0070C0"/>
                </a:solidFill>
              </a:rPr>
              <a:t>username</a:t>
            </a:r>
            <a:r>
              <a:rPr lang="zh-CN" altLang="en-US" b="1" dirty="0">
                <a:solidFill>
                  <a:srgbClr val="0070C0"/>
                </a:solidFill>
              </a:rPr>
              <a:t>的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中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  </a:t>
            </a:r>
            <a:r>
              <a:rPr lang="en-US" altLang="zh-CN" b="1" dirty="0">
                <a:solidFill>
                  <a:srgbClr val="0070C0"/>
                </a:solidFill>
              </a:rPr>
              <a:t>String </a:t>
            </a:r>
            <a:r>
              <a:rPr lang="en-US" altLang="zh-CN" b="1" dirty="0" err="1">
                <a:solidFill>
                  <a:srgbClr val="0070C0"/>
                </a:solidFill>
              </a:rPr>
              <a:t>pwd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en-US" altLang="zh-CN" b="1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b="1" dirty="0">
                <a:solidFill>
                  <a:srgbClr val="0070C0"/>
                </a:solidFill>
              </a:rPr>
              <a:t>("</a:t>
            </a:r>
            <a:r>
              <a:rPr lang="en-US" altLang="zh-CN" b="1" dirty="0" err="1">
                <a:solidFill>
                  <a:srgbClr val="0070C0"/>
                </a:solidFill>
              </a:rPr>
              <a:t>pwd</a:t>
            </a:r>
            <a:r>
              <a:rPr lang="en-US" altLang="zh-CN" b="1" dirty="0">
                <a:solidFill>
                  <a:srgbClr val="0070C0"/>
                </a:solidFill>
              </a:rPr>
              <a:t>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String user=</a:t>
            </a:r>
            <a:r>
              <a:rPr lang="en-US" altLang="zh-CN" b="1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b="1" dirty="0">
                <a:solidFill>
                  <a:srgbClr val="0070C0"/>
                </a:solidFill>
              </a:rPr>
              <a:t>("user");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if(</a:t>
            </a:r>
            <a:r>
              <a:rPr lang="en-US" altLang="zh-CN" b="1" dirty="0" err="1">
                <a:solidFill>
                  <a:srgbClr val="0070C0"/>
                </a:solidFill>
              </a:rPr>
              <a:t>pwd</a:t>
            </a:r>
            <a:r>
              <a:rPr lang="en-US" altLang="zh-CN" b="1" dirty="0">
                <a:solidFill>
                  <a:srgbClr val="0070C0"/>
                </a:solidFill>
              </a:rPr>
              <a:t>!=null &amp;&amp; user!=null)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	if(</a:t>
            </a:r>
            <a:r>
              <a:rPr lang="en-US" altLang="zh-CN" b="1" dirty="0" err="1">
                <a:solidFill>
                  <a:srgbClr val="0070C0"/>
                </a:solidFill>
              </a:rPr>
              <a:t>pwd.equals</a:t>
            </a:r>
            <a:r>
              <a:rPr lang="en-US" altLang="zh-CN" b="1" dirty="0">
                <a:solidFill>
                  <a:srgbClr val="0070C0"/>
                </a:solidFill>
              </a:rPr>
              <a:t>("") || </a:t>
            </a:r>
            <a:r>
              <a:rPr lang="en-US" altLang="zh-CN" b="1" dirty="0" err="1">
                <a:solidFill>
                  <a:srgbClr val="0070C0"/>
                </a:solidFill>
              </a:rPr>
              <a:t>user.equals</a:t>
            </a:r>
            <a:r>
              <a:rPr lang="en-US" altLang="zh-CN" b="1" dirty="0">
                <a:solidFill>
                  <a:srgbClr val="0070C0"/>
                </a:solidFill>
              </a:rPr>
              <a:t>(""))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</a:t>
            </a:r>
            <a:r>
              <a:rPr lang="en-US" altLang="zh-CN" b="1" dirty="0" err="1">
                <a:solidFill>
                  <a:srgbClr val="0070C0"/>
                </a:solidFill>
              </a:rPr>
              <a:t>out.println</a:t>
            </a:r>
            <a:r>
              <a:rPr lang="en-US" altLang="zh-CN" b="1" dirty="0">
                <a:solidFill>
                  <a:srgbClr val="0070C0"/>
                </a:solidFill>
              </a:rPr>
              <a:t>("</a:t>
            </a:r>
            <a:r>
              <a:rPr lang="zh-CN" altLang="en-US" b="1" dirty="0">
                <a:solidFill>
                  <a:srgbClr val="0070C0"/>
                </a:solidFill>
              </a:rPr>
              <a:t>用户名和密码不能为空</a:t>
            </a:r>
            <a:r>
              <a:rPr lang="en-US" altLang="zh-CN" b="1" dirty="0">
                <a:solidFill>
                  <a:srgbClr val="0070C0"/>
                </a:solidFill>
              </a:rPr>
              <a:t>!");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else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</a:t>
            </a:r>
            <a:r>
              <a:rPr lang="en-US" altLang="zh-CN" b="1" dirty="0" smtClean="0">
                <a:solidFill>
                  <a:srgbClr val="0070C0"/>
                </a:solidFill>
              </a:rPr>
              <a:t>{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if(</a:t>
            </a:r>
            <a:r>
              <a:rPr lang="en-US" altLang="zh-CN" b="1" dirty="0" err="1">
                <a:solidFill>
                  <a:srgbClr val="0070C0"/>
                </a:solidFill>
              </a:rPr>
              <a:t>pwd.equals</a:t>
            </a:r>
            <a:r>
              <a:rPr lang="en-US" altLang="zh-CN" b="1" dirty="0">
                <a:solidFill>
                  <a:srgbClr val="0070C0"/>
                </a:solidFill>
              </a:rPr>
              <a:t>("pass") &amp;&amp; </a:t>
            </a:r>
            <a:r>
              <a:rPr lang="en-US" altLang="zh-CN" b="1" dirty="0" err="1">
                <a:solidFill>
                  <a:srgbClr val="0070C0"/>
                </a:solidFill>
              </a:rPr>
              <a:t>user.equals</a:t>
            </a:r>
            <a:r>
              <a:rPr lang="en-US" altLang="zh-CN" b="1" dirty="0">
                <a:solidFill>
                  <a:srgbClr val="0070C0"/>
                </a:solidFill>
              </a:rPr>
              <a:t>("admin")) 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//</a:t>
            </a:r>
            <a:r>
              <a:rPr lang="zh-CN" altLang="en-US" b="1" dirty="0">
                <a:solidFill>
                  <a:srgbClr val="0070C0"/>
                </a:solidFill>
              </a:rPr>
              <a:t>创建新的</a:t>
            </a:r>
            <a:r>
              <a:rPr lang="en-US" altLang="zh-CN" b="1" dirty="0">
                <a:solidFill>
                  <a:srgbClr val="0070C0"/>
                </a:solidFill>
              </a:rPr>
              <a:t>Cookies</a:t>
            </a:r>
            <a:r>
              <a:rPr lang="zh-CN" altLang="en-US" b="1" dirty="0">
                <a:solidFill>
                  <a:srgbClr val="0070C0"/>
                </a:solidFill>
              </a:rPr>
              <a:t>对象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  </a:t>
            </a:r>
            <a:r>
              <a:rPr lang="en-US" altLang="zh-CN" b="1" dirty="0">
                <a:solidFill>
                  <a:srgbClr val="0070C0"/>
                </a:solidFill>
              </a:rPr>
              <a:t>Cookie c=new Cookie("</a:t>
            </a:r>
            <a:r>
              <a:rPr lang="en-US" altLang="zh-CN" b="1" dirty="0" err="1">
                <a:solidFill>
                  <a:srgbClr val="0070C0"/>
                </a:solidFill>
              </a:rPr>
              <a:t>username",user</a:t>
            </a:r>
            <a:r>
              <a:rPr lang="en-US" altLang="zh-CN" b="1" dirty="0">
                <a:solidFill>
                  <a:srgbClr val="0070C0"/>
                </a:solidFill>
              </a:rPr>
              <a:t>);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c.setMaxAge</a:t>
            </a:r>
            <a:r>
              <a:rPr lang="en-US" altLang="zh-CN" b="1" dirty="0">
                <a:solidFill>
                  <a:srgbClr val="FF0000"/>
                </a:solidFill>
              </a:rPr>
              <a:t>(30);	  </a:t>
            </a:r>
            <a:r>
              <a:rPr lang="en-US" altLang="zh-CN" b="1" dirty="0">
                <a:solidFill>
                  <a:srgbClr val="0070C0"/>
                </a:solidFill>
              </a:rPr>
              <a:t>		//</a:t>
            </a:r>
            <a:r>
              <a:rPr lang="zh-CN" altLang="en-US" b="1" dirty="0">
                <a:solidFill>
                  <a:srgbClr val="0070C0"/>
                </a:solidFill>
              </a:rPr>
              <a:t>设置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时效为</a:t>
            </a:r>
            <a:r>
              <a:rPr lang="en-US" altLang="zh-CN" b="1" dirty="0">
                <a:solidFill>
                  <a:srgbClr val="0070C0"/>
                </a:solidFill>
              </a:rPr>
              <a:t>30</a:t>
            </a:r>
            <a:r>
              <a:rPr lang="zh-CN" altLang="en-US" b="1" dirty="0">
                <a:solidFill>
                  <a:srgbClr val="0070C0"/>
                </a:solidFill>
              </a:rPr>
              <a:t>秒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  </a:t>
            </a:r>
            <a:r>
              <a:rPr lang="en-US" altLang="zh-CN" b="1" dirty="0" err="1">
                <a:solidFill>
                  <a:srgbClr val="FF0000"/>
                </a:solidFill>
              </a:rPr>
              <a:t>response.addCookie</a:t>
            </a:r>
            <a:r>
              <a:rPr lang="en-US" altLang="zh-CN" b="1" dirty="0">
                <a:solidFill>
                  <a:srgbClr val="FF0000"/>
                </a:solidFill>
              </a:rPr>
              <a:t>(c);	</a:t>
            </a:r>
            <a:r>
              <a:rPr lang="en-US" altLang="zh-CN" b="1" dirty="0">
                <a:solidFill>
                  <a:srgbClr val="0070C0"/>
                </a:solidFill>
              </a:rPr>
              <a:t> 	//</a:t>
            </a:r>
            <a:r>
              <a:rPr lang="zh-CN" altLang="en-US" b="1" dirty="0">
                <a:solidFill>
                  <a:srgbClr val="0070C0"/>
                </a:solidFill>
              </a:rPr>
              <a:t>将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发送到客户端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  </a:t>
            </a:r>
            <a:r>
              <a:rPr lang="en-US" altLang="zh-CN" b="1" dirty="0">
                <a:solidFill>
                  <a:srgbClr val="0070C0"/>
                </a:solidFill>
              </a:rPr>
              <a:t>username=user;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=true;				//</a:t>
            </a:r>
            <a:r>
              <a:rPr lang="zh-CN" altLang="en-US" b="1" dirty="0">
                <a:solidFill>
                  <a:srgbClr val="0070C0"/>
                </a:solidFill>
              </a:rPr>
              <a:t>设置标志为合法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  </a:t>
            </a: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else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	</a:t>
            </a:r>
            <a:r>
              <a:rPr lang="en-US" altLang="zh-CN" b="1" dirty="0" err="1">
                <a:solidFill>
                  <a:srgbClr val="0070C0"/>
                </a:solidFill>
              </a:rPr>
              <a:t>out.println</a:t>
            </a:r>
            <a:r>
              <a:rPr lang="en-US" altLang="zh-CN" b="1" dirty="0">
                <a:solidFill>
                  <a:srgbClr val="0070C0"/>
                </a:solidFill>
              </a:rPr>
              <a:t>("</a:t>
            </a:r>
            <a:r>
              <a:rPr lang="zh-CN" altLang="en-US" b="1" dirty="0">
                <a:solidFill>
                  <a:srgbClr val="0070C0"/>
                </a:solidFill>
              </a:rPr>
              <a:t>用户名或密码错误，请重新输入</a:t>
            </a:r>
            <a:r>
              <a:rPr lang="en-US" altLang="zh-CN" b="1" dirty="0">
                <a:solidFill>
                  <a:srgbClr val="0070C0"/>
                </a:solidFill>
              </a:rPr>
              <a:t>!");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if(!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)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//</a:t>
            </a:r>
            <a:r>
              <a:rPr lang="zh-CN" altLang="en-US" b="1" dirty="0">
                <a:solidFill>
                  <a:srgbClr val="0070C0"/>
                </a:solidFill>
              </a:rPr>
              <a:t>如果用户不合法或未登录，则显示下面的表单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&lt;h2 align="center"&gt;</a:t>
            </a:r>
            <a:r>
              <a:rPr lang="zh-CN" altLang="en-US" b="1" dirty="0">
                <a:solidFill>
                  <a:srgbClr val="0070C0"/>
                </a:solidFill>
              </a:rPr>
              <a:t>用户登录</a:t>
            </a:r>
            <a:r>
              <a:rPr lang="en-US" altLang="zh-CN" b="1" dirty="0">
                <a:solidFill>
                  <a:srgbClr val="0070C0"/>
                </a:solidFill>
              </a:rPr>
              <a:t>&lt;/h2&gt;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&lt;form name="form1" method="post" action=""&gt;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&lt;p&gt;</a:t>
            </a:r>
            <a:r>
              <a:rPr lang="zh-CN" altLang="en-US" b="1" dirty="0">
                <a:solidFill>
                  <a:srgbClr val="0070C0"/>
                </a:solidFill>
              </a:rPr>
              <a:t>用户：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    </a:t>
            </a:r>
            <a:r>
              <a:rPr lang="en-US" altLang="zh-CN" b="1" dirty="0">
                <a:solidFill>
                  <a:srgbClr val="0070C0"/>
                </a:solidFill>
              </a:rPr>
              <a:t>&lt;input name="user" type="text" size="8" </a:t>
            </a:r>
            <a:r>
              <a:rPr lang="en-US" altLang="zh-CN" b="1" dirty="0" err="1">
                <a:solidFill>
                  <a:srgbClr val="0070C0"/>
                </a:solidFill>
              </a:rPr>
              <a:t>maxlength</a:t>
            </a:r>
            <a:r>
              <a:rPr lang="en-US" altLang="zh-CN" b="1" dirty="0">
                <a:solidFill>
                  <a:srgbClr val="0070C0"/>
                </a:solidFill>
              </a:rPr>
              <a:t>="16"&gt;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用户名</a:t>
            </a:r>
            <a:r>
              <a:rPr lang="en-US" altLang="zh-CN" b="1" dirty="0">
                <a:solidFill>
                  <a:srgbClr val="0070C0"/>
                </a:solidFill>
              </a:rPr>
              <a:t>admin)&lt;/p&gt;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&lt;p&gt;</a:t>
            </a:r>
            <a:r>
              <a:rPr lang="zh-CN" altLang="en-US" b="1" dirty="0">
                <a:solidFill>
                  <a:srgbClr val="0070C0"/>
                </a:solidFill>
              </a:rPr>
              <a:t>密码：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    </a:t>
            </a:r>
            <a:r>
              <a:rPr lang="en-US" altLang="zh-CN" b="1" dirty="0">
                <a:solidFill>
                  <a:srgbClr val="0070C0"/>
                </a:solidFill>
              </a:rPr>
              <a:t>&lt;input name="</a:t>
            </a:r>
            <a:r>
              <a:rPr lang="en-US" altLang="zh-CN" b="1" dirty="0" err="1">
                <a:solidFill>
                  <a:srgbClr val="0070C0"/>
                </a:solidFill>
              </a:rPr>
              <a:t>pwd</a:t>
            </a:r>
            <a:r>
              <a:rPr lang="en-US" altLang="zh-CN" b="1" dirty="0">
                <a:solidFill>
                  <a:srgbClr val="0070C0"/>
                </a:solidFill>
              </a:rPr>
              <a:t>" type="password" size="8" </a:t>
            </a:r>
            <a:r>
              <a:rPr lang="en-US" altLang="zh-CN" b="1" dirty="0" err="1">
                <a:solidFill>
                  <a:srgbClr val="0070C0"/>
                </a:solidFill>
              </a:rPr>
              <a:t>maxlength</a:t>
            </a:r>
            <a:r>
              <a:rPr lang="en-US" altLang="zh-CN" b="1" dirty="0">
                <a:solidFill>
                  <a:srgbClr val="0070C0"/>
                </a:solidFill>
              </a:rPr>
              <a:t>="12"&gt;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  (</a:t>
            </a:r>
            <a:r>
              <a:rPr lang="zh-CN" altLang="en-US" b="1" dirty="0">
                <a:solidFill>
                  <a:srgbClr val="0070C0"/>
                </a:solidFill>
              </a:rPr>
              <a:t>口令</a:t>
            </a:r>
            <a:r>
              <a:rPr lang="en-US" altLang="zh-CN" b="1" dirty="0">
                <a:solidFill>
                  <a:srgbClr val="0070C0"/>
                </a:solidFill>
              </a:rPr>
              <a:t>pass)&lt;/p&gt;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&lt;p&gt;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  &lt;input type="reset" name="reset" value="</a:t>
            </a:r>
            <a:r>
              <a:rPr lang="zh-CN" altLang="en-US" b="1" dirty="0">
                <a:solidFill>
                  <a:srgbClr val="0070C0"/>
                </a:solidFill>
              </a:rPr>
              <a:t>重置</a:t>
            </a:r>
            <a:r>
              <a:rPr lang="en-US" altLang="zh-CN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  &lt;input type="submit" name="submit" value="</a:t>
            </a:r>
            <a:r>
              <a:rPr lang="zh-CN" altLang="en-US" b="1" dirty="0">
                <a:solidFill>
                  <a:srgbClr val="0070C0"/>
                </a:solidFill>
              </a:rPr>
              <a:t>提交</a:t>
            </a:r>
            <a:r>
              <a:rPr lang="en-US" altLang="zh-CN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&lt;/p&gt;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&lt;/form&gt;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else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out.println</a:t>
            </a:r>
            <a:r>
              <a:rPr lang="en-US" altLang="zh-CN" b="1" dirty="0">
                <a:solidFill>
                  <a:srgbClr val="0070C0"/>
                </a:solidFill>
              </a:rPr>
              <a:t>("&lt;font color=red&gt;</a:t>
            </a:r>
            <a:r>
              <a:rPr lang="zh-CN" altLang="en-US" b="1" dirty="0">
                <a:solidFill>
                  <a:srgbClr val="0070C0"/>
                </a:solidFill>
              </a:rPr>
              <a:t>欢迎</a:t>
            </a:r>
            <a:r>
              <a:rPr lang="en-US" altLang="zh-CN" b="1" dirty="0">
                <a:solidFill>
                  <a:srgbClr val="0070C0"/>
                </a:solidFill>
              </a:rPr>
              <a:t>"+username+"</a:t>
            </a:r>
            <a:r>
              <a:rPr lang="zh-CN" altLang="en-US" b="1" dirty="0">
                <a:solidFill>
                  <a:srgbClr val="0070C0"/>
                </a:solidFill>
              </a:rPr>
              <a:t>进入本站！</a:t>
            </a:r>
            <a:r>
              <a:rPr lang="en-US" altLang="zh-CN" b="1" dirty="0">
                <a:solidFill>
                  <a:srgbClr val="0070C0"/>
                </a:solidFill>
              </a:rPr>
              <a:t>&lt;/font&gt;");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&lt;/body&gt;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&lt;/html&gt;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87" y="3526168"/>
            <a:ext cx="2476468" cy="82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12" y="1367734"/>
            <a:ext cx="3349418" cy="95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63" y="2439170"/>
            <a:ext cx="2431733" cy="89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95" y="2439170"/>
            <a:ext cx="2526983" cy="9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7567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4216" y="465536"/>
            <a:ext cx="7920037" cy="4857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b="1" smtClean="0"/>
              <a:t>EXAM1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0304" y="1006080"/>
            <a:ext cx="8823626" cy="135016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建立一个简单购物网站，</a:t>
            </a:r>
            <a:r>
              <a:rPr lang="zh-CN" altLang="en-US" sz="1800" b="1" dirty="0" smtClean="0"/>
              <a:t>包括欢迎页面、商品选择页面和结账页面。具体要求如下：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(1)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在欢迎页面，</a:t>
            </a:r>
            <a:r>
              <a:rPr lang="zh-CN" altLang="en-US" sz="1800" b="1" dirty="0" smtClean="0"/>
              <a:t>顾客输入基本信息后可进入百货商店，即商品选择页面。如图</a:t>
            </a:r>
            <a:r>
              <a:rPr lang="en-US" altLang="zh-CN" sz="1800" b="1" dirty="0" smtClean="0"/>
              <a:t>4-16(1)</a:t>
            </a:r>
            <a:r>
              <a:rPr lang="zh-CN" altLang="en-US" sz="1800" b="1" dirty="0" smtClean="0"/>
              <a:t>所示。</a:t>
            </a:r>
          </a:p>
        </p:txBody>
      </p:sp>
      <p:graphicFrame>
        <p:nvGraphicFramePr>
          <p:cNvPr id="9318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491792"/>
              </p:ext>
            </p:extLst>
          </p:nvPr>
        </p:nvGraphicFramePr>
        <p:xfrm>
          <a:off x="1880238" y="2356247"/>
          <a:ext cx="4968875" cy="2106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r:id="rId3" imgW="2526840" imgH="1698120" progId="Word.Document.12">
                  <p:embed/>
                </p:oleObj>
              </mc:Choice>
              <mc:Fallback>
                <p:oleObj r:id="rId3" imgW="2526840" imgH="169812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38" y="2356247"/>
                        <a:ext cx="4968875" cy="2106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132138" y="4462463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4-16(1) </a:t>
            </a:r>
            <a:r>
              <a:rPr lang="zh-CN" altLang="en-US" sz="1800" smtClean="0">
                <a:solidFill>
                  <a:srgbClr val="000000"/>
                </a:solidFill>
              </a:rPr>
              <a:t>欢迎页面 </a:t>
            </a:r>
          </a:p>
        </p:txBody>
      </p:sp>
    </p:spTree>
    <p:extLst>
      <p:ext uri="{BB962C8B-B14F-4D97-AF65-F5344CB8AC3E}">
        <p14:creationId xmlns:p14="http://schemas.microsoft.com/office/powerpoint/2010/main" val="308743249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273844"/>
            <a:ext cx="7886700" cy="664940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8170" y="1070515"/>
            <a:ext cx="7886700" cy="402574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&lt;%@ page </a:t>
            </a:r>
            <a:r>
              <a:rPr lang="en-US" altLang="zh-CN" sz="1200" dirty="0" err="1" smtClean="0"/>
              <a:t>contentType</a:t>
            </a:r>
            <a:r>
              <a:rPr lang="en-US" altLang="zh-CN" sz="1200" dirty="0" smtClean="0"/>
              <a:t>="text/</a:t>
            </a:r>
            <a:r>
              <a:rPr lang="en-US" altLang="zh-CN" sz="1200" dirty="0" err="1" smtClean="0"/>
              <a:t>html;charset</a:t>
            </a:r>
            <a:r>
              <a:rPr lang="en-US" altLang="zh-CN" sz="1200" dirty="0" smtClean="0"/>
              <a:t>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&lt;head&gt;&lt;title&gt;</a:t>
            </a:r>
            <a:r>
              <a:rPr lang="zh-CN" altLang="en-US" sz="1200" dirty="0" smtClean="0"/>
              <a:t>购物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欢迎页面</a:t>
            </a:r>
            <a:r>
              <a:rPr lang="en-US" altLang="zh-CN" sz="1200" dirty="0" smtClean="0"/>
              <a:t>&lt;/title&gt;&lt;/head&gt;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&lt;BODY </a:t>
            </a:r>
            <a:r>
              <a:rPr lang="en-US" altLang="zh-CN" sz="1200" dirty="0" err="1" smtClean="0"/>
              <a:t>bgcolor</a:t>
            </a:r>
            <a:r>
              <a:rPr lang="en-US" altLang="zh-CN" sz="1200" dirty="0" smtClean="0"/>
              <a:t>=cyan&gt;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&lt;h2&gt;</a:t>
            </a:r>
            <a:r>
              <a:rPr lang="zh-CN" altLang="en-US" sz="1200" dirty="0" smtClean="0"/>
              <a:t>购物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欢迎页面</a:t>
            </a:r>
            <a:r>
              <a:rPr lang="en-US" altLang="zh-CN" sz="1200" dirty="0" smtClean="0"/>
              <a:t>&lt;/h2&gt;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&lt;P&gt;</a:t>
            </a:r>
            <a:r>
              <a:rPr lang="zh-CN" altLang="en-US" sz="1200" dirty="0" smtClean="0"/>
              <a:t>输入您的信息：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&lt;FORM action</a:t>
            </a:r>
            <a:r>
              <a:rPr lang="en-US" altLang="zh-CN" sz="1200" dirty="0" smtClean="0">
                <a:solidFill>
                  <a:srgbClr val="FF0000"/>
                </a:solidFill>
              </a:rPr>
              <a:t>="4-16-shop.jsp" </a:t>
            </a:r>
            <a:r>
              <a:rPr lang="en-US" altLang="zh-CN" sz="1200" dirty="0" smtClean="0"/>
              <a:t>method=post name=form&gt;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type="text" name="</a:t>
            </a:r>
            <a:r>
              <a:rPr lang="en-US" altLang="zh-CN" sz="1200" dirty="0" err="1" smtClean="0"/>
              <a:t>userName</a:t>
            </a:r>
            <a:r>
              <a:rPr lang="en-US" altLang="zh-CN" sz="1200" dirty="0" smtClean="0"/>
              <a:t>"&gt;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type="radio" name="</a:t>
            </a:r>
            <a:r>
              <a:rPr lang="en-US" altLang="zh-CN" sz="1200" dirty="0" err="1" smtClean="0"/>
              <a:t>userKind</a:t>
            </a:r>
            <a:r>
              <a:rPr lang="en-US" altLang="zh-CN" sz="1200" dirty="0" smtClean="0"/>
              <a:t>" value="VIP"&gt;VIP(</a:t>
            </a:r>
            <a:r>
              <a:rPr lang="zh-CN" altLang="en-US" sz="1200" dirty="0" smtClean="0"/>
              <a:t>享有八折优惠</a:t>
            </a:r>
            <a:r>
              <a:rPr lang="en-US" altLang="zh-CN" sz="12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200" dirty="0" smtClean="0"/>
              <a:t>　　    </a:t>
            </a:r>
            <a:r>
              <a:rPr lang="en-US" altLang="zh-CN" sz="1200" dirty="0" smtClean="0"/>
              <a:t>&lt;INPUT type="radio" name="</a:t>
            </a:r>
            <a:r>
              <a:rPr lang="en-US" altLang="zh-CN" sz="1200" dirty="0" err="1" smtClean="0"/>
              <a:t>userKind</a:t>
            </a:r>
            <a:r>
              <a:rPr lang="en-US" altLang="zh-CN" sz="1200" dirty="0" smtClean="0"/>
              <a:t>" value="</a:t>
            </a:r>
            <a:r>
              <a:rPr lang="zh-CN" altLang="en-US" sz="1200" dirty="0" smtClean="0"/>
              <a:t>普通会员</a:t>
            </a:r>
            <a:r>
              <a:rPr lang="en-US" altLang="zh-CN" sz="1200" dirty="0" smtClean="0"/>
              <a:t>" checked="ok"&gt;</a:t>
            </a:r>
            <a:r>
              <a:rPr lang="zh-CN" altLang="en-US" sz="1200" dirty="0" smtClean="0"/>
              <a:t>普通会员	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TYPE="submit" value="</a:t>
            </a:r>
            <a:r>
              <a:rPr lang="zh-CN" altLang="en-US" sz="1200" dirty="0" smtClean="0"/>
              <a:t>进入百货商店</a:t>
            </a:r>
            <a:r>
              <a:rPr lang="en-US" altLang="zh-CN" sz="1200" dirty="0" smtClean="0"/>
              <a:t>" name=submit&gt;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&lt;/FORM&gt;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&lt;FONT&gt;&lt;/BODY&gt;&lt;/HTML&gt;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4077122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7416</TotalTime>
  <Words>3207</Words>
  <Application>Microsoft Office PowerPoint</Application>
  <PresentationFormat>全屏显示(16:9)</PresentationFormat>
  <Paragraphs>592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Microsoft Word 文档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EXAM2</vt:lpstr>
      <vt:lpstr>PowerPoint 演示文稿</vt:lpstr>
      <vt:lpstr>PowerPoint 演示文稿</vt:lpstr>
      <vt:lpstr>PowerPoint 演示文稿</vt:lpstr>
      <vt:lpstr>EXAM3     应用实例（补充）</vt:lpstr>
      <vt:lpstr>应用实例（补充）</vt:lpstr>
      <vt:lpstr>应用实例（补充）</vt:lpstr>
      <vt:lpstr>应用实例（补充）</vt:lpstr>
      <vt:lpstr>应用实例（补充）</vt:lpstr>
      <vt:lpstr>应用实例（补充）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506</cp:revision>
  <dcterms:created xsi:type="dcterms:W3CDTF">2017-03-04T06:55:00Z</dcterms:created>
  <dcterms:modified xsi:type="dcterms:W3CDTF">2024-05-23T11:37:03Z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