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  <p:sldMasterId id="2147483660" r:id="rId3"/>
  </p:sldMasterIdLst>
  <p:notesMasterIdLst>
    <p:notesMasterId r:id="rId26"/>
  </p:notesMasterIdLst>
  <p:sldIdLst>
    <p:sldId id="1997" r:id="rId4"/>
    <p:sldId id="2006" r:id="rId5"/>
    <p:sldId id="2007" r:id="rId6"/>
    <p:sldId id="1998" r:id="rId7"/>
    <p:sldId id="1999" r:id="rId8"/>
    <p:sldId id="2005" r:id="rId9"/>
    <p:sldId id="2003" r:id="rId10"/>
    <p:sldId id="2004" r:id="rId11"/>
    <p:sldId id="2008" r:id="rId12"/>
    <p:sldId id="2009" r:id="rId13"/>
    <p:sldId id="2010" r:id="rId14"/>
    <p:sldId id="2011" r:id="rId15"/>
    <p:sldId id="2012" r:id="rId16"/>
    <p:sldId id="2013" r:id="rId17"/>
    <p:sldId id="2014" r:id="rId18"/>
    <p:sldId id="2015" r:id="rId19"/>
    <p:sldId id="2016" r:id="rId20"/>
    <p:sldId id="2017" r:id="rId21"/>
    <p:sldId id="2018" r:id="rId22"/>
    <p:sldId id="2019" r:id="rId23"/>
    <p:sldId id="2020" r:id="rId24"/>
    <p:sldId id="2021" r:id="rId2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082E1"/>
    <a:srgbClr val="64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8037" autoAdjust="0"/>
  </p:normalViewPr>
  <p:slideViewPr>
    <p:cSldViewPr snapToGrid="0">
      <p:cViewPr varScale="1">
        <p:scale>
          <a:sx n="152" d="100"/>
          <a:sy n="152" d="100"/>
        </p:scale>
        <p:origin x="612" y="-30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64E1-C127-4A38-A601-2FB558D50D8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8DF81-A133-4805-B352-1E2B48001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6" y="4683919"/>
            <a:ext cx="2289175" cy="357188"/>
          </a:xfrm>
        </p:spPr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1" y="4683919"/>
            <a:ext cx="2289175" cy="357188"/>
          </a:xfrm>
        </p:spPr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534693-5497-4777-9474-B9C020E3201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3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0E0822-000A-469A-82F2-930D7855F9B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10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91EA4E-DA20-430D-B8C2-8ED712B8CD9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776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6" y="1314451"/>
            <a:ext cx="4194175" cy="32027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14451"/>
            <a:ext cx="4194175" cy="32027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944560-B6FF-4837-AD6D-B47ACB6334E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1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8C55BE-7C5E-4561-9C69-7AA0FCD8346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43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48B9B3-395B-4843-B2DA-E5519E91D77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62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829836-14BE-4B89-AD36-5DCC5C4E5B6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72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3DD5AA-71FA-462C-92BD-9ABAD182477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6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8E845B-3175-45C5-BC3F-8FA2C369085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69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14D310-5A35-4AE0-9BF6-441DABD7F157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99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9" y="285751"/>
            <a:ext cx="2135187" cy="423148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6" y="285751"/>
            <a:ext cx="6253163" cy="423148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A8B2CA-403B-4A26-B377-93C4F8A5101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08000"/>
            <a:ext cx="91440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02895" y="612775"/>
            <a:ext cx="1338580" cy="299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85750"/>
            <a:ext cx="8540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314451"/>
            <a:ext cx="8540750" cy="320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6" y="4629150"/>
            <a:ext cx="22891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29150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4629150"/>
            <a:ext cx="22891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CFBE61-0592-4892-A0E8-C75CEE25F15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0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实训：猜数游戏设计（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990355"/>
            <a:ext cx="7915493" cy="341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 smtClean="0">
                <a:solidFill>
                  <a:prstClr val="black"/>
                </a:solidFill>
              </a:rPr>
              <a:t>一、实训要求：</a:t>
            </a:r>
            <a:endParaRPr lang="en-US" altLang="zh-CN" sz="1400" b="1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dirty="0" smtClean="0">
                <a:solidFill>
                  <a:prstClr val="black"/>
                </a:solidFill>
              </a:rPr>
              <a:t>         </a:t>
            </a:r>
            <a:r>
              <a:rPr lang="zh-CN" altLang="en-US" sz="1400" dirty="0" smtClean="0">
                <a:solidFill>
                  <a:srgbClr val="FF0000"/>
                </a:solidFill>
              </a:rPr>
              <a:t>我们在</a:t>
            </a:r>
            <a:r>
              <a:rPr lang="en-US" altLang="zh-CN" sz="1400" dirty="0" smtClean="0">
                <a:solidFill>
                  <a:srgbClr val="FF0000"/>
                </a:solidFill>
              </a:rPr>
              <a:t>JSP</a:t>
            </a:r>
            <a:r>
              <a:rPr lang="zh-CN" altLang="en-US" sz="1400" dirty="0" smtClean="0">
                <a:solidFill>
                  <a:srgbClr val="FF0000"/>
                </a:solidFill>
              </a:rPr>
              <a:t>中利用</a:t>
            </a:r>
            <a:r>
              <a:rPr lang="en-US" altLang="zh-CN" sz="1400" dirty="0" smtClean="0">
                <a:solidFill>
                  <a:srgbClr val="FF0000"/>
                </a:solidFill>
              </a:rPr>
              <a:t>JavaBean</a:t>
            </a:r>
            <a:r>
              <a:rPr lang="zh-CN" altLang="en-US" sz="1400" dirty="0" smtClean="0">
                <a:solidFill>
                  <a:srgbClr val="FF0000"/>
                </a:solidFill>
              </a:rPr>
              <a:t>实现猜数游戏。</a:t>
            </a:r>
            <a:r>
              <a:rPr lang="zh-CN" altLang="en-US" sz="1400" dirty="0" smtClean="0">
                <a:solidFill>
                  <a:prstClr val="black"/>
                </a:solidFill>
              </a:rPr>
              <a:t>游戏初识产生</a:t>
            </a:r>
            <a:r>
              <a:rPr lang="en-US" altLang="zh-CN" sz="1400" dirty="0" smtClean="0">
                <a:solidFill>
                  <a:prstClr val="black"/>
                </a:solidFill>
              </a:rPr>
              <a:t>1</a:t>
            </a:r>
            <a:r>
              <a:rPr lang="zh-CN" altLang="en-US" sz="1400" dirty="0" smtClean="0">
                <a:solidFill>
                  <a:prstClr val="black"/>
                </a:solidFill>
              </a:rPr>
              <a:t>个</a:t>
            </a:r>
            <a:r>
              <a:rPr lang="en-US" altLang="zh-CN" sz="1400" dirty="0" smtClean="0">
                <a:solidFill>
                  <a:prstClr val="black"/>
                </a:solidFill>
              </a:rPr>
              <a:t>0~100</a:t>
            </a:r>
            <a:r>
              <a:rPr lang="zh-CN" altLang="en-US" sz="1400" dirty="0" smtClean="0">
                <a:solidFill>
                  <a:prstClr val="black"/>
                </a:solidFill>
              </a:rPr>
              <a:t>间的整数，然后由用户猜数，到</a:t>
            </a:r>
            <a:r>
              <a:rPr lang="en-US" altLang="zh-CN" sz="1400" dirty="0" smtClean="0">
                <a:solidFill>
                  <a:prstClr val="black"/>
                </a:solidFill>
              </a:rPr>
              <a:t>JavaBean</a:t>
            </a:r>
            <a:r>
              <a:rPr lang="zh-CN" altLang="en-US" sz="1400" dirty="0" smtClean="0">
                <a:solidFill>
                  <a:prstClr val="black"/>
                </a:solidFill>
              </a:rPr>
              <a:t>中比较结果，得到“猜大了”、“猜小了”、“猜对了”的提示，在另一网页中显示结果。程序运行的效果如图</a:t>
            </a:r>
            <a:r>
              <a:rPr lang="en-US" altLang="zh-CN" sz="1400" dirty="0" smtClean="0">
                <a:solidFill>
                  <a:prstClr val="black"/>
                </a:solidFill>
              </a:rPr>
              <a:t>4-7</a:t>
            </a:r>
            <a:r>
              <a:rPr lang="zh-CN" altLang="en-US" sz="1400" dirty="0" smtClean="0">
                <a:solidFill>
                  <a:prstClr val="black"/>
                </a:solidFill>
              </a:rPr>
              <a:t>所示。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 smtClean="0">
                <a:solidFill>
                  <a:prstClr val="black"/>
                </a:solidFill>
              </a:rPr>
              <a:t>二、实训分析：</a:t>
            </a:r>
            <a:endParaRPr lang="zh-CN" altLang="en-US" sz="14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dirty="0">
                <a:solidFill>
                  <a:prstClr val="black"/>
                </a:solidFill>
              </a:rPr>
              <a:t>可定义两个</a:t>
            </a:r>
            <a:r>
              <a:rPr lang="en-US" altLang="zh-CN" sz="1400" dirty="0">
                <a:solidFill>
                  <a:prstClr val="black"/>
                </a:solidFill>
              </a:rPr>
              <a:t>JSP</a:t>
            </a:r>
            <a:r>
              <a:rPr lang="zh-CN" altLang="en-US" sz="1400" dirty="0">
                <a:solidFill>
                  <a:prstClr val="black"/>
                </a:solidFill>
              </a:rPr>
              <a:t>网页，一个用于输入数</a:t>
            </a:r>
            <a:r>
              <a:rPr lang="zh-CN" altLang="en-US" sz="1400" dirty="0" smtClean="0">
                <a:solidFill>
                  <a:prstClr val="black"/>
                </a:solidFill>
              </a:rPr>
              <a:t>，另</a:t>
            </a:r>
            <a:r>
              <a:rPr lang="zh-CN" altLang="en-US" sz="1400" dirty="0">
                <a:solidFill>
                  <a:prstClr val="black"/>
                </a:solidFill>
              </a:rPr>
              <a:t>一个用于输出结果。用户输入数后</a:t>
            </a:r>
            <a:r>
              <a:rPr lang="zh-CN" altLang="en-US" sz="1400" dirty="0" smtClean="0">
                <a:solidFill>
                  <a:prstClr val="black"/>
                </a:solidFill>
              </a:rPr>
              <a:t>利用</a:t>
            </a:r>
            <a:r>
              <a:rPr lang="en-US" altLang="zh-CN" sz="1400" dirty="0" smtClean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的方法得到猜数结果及所猜次数</a:t>
            </a:r>
            <a:r>
              <a:rPr lang="zh-CN" altLang="en-US" sz="1400" dirty="0" smtClean="0">
                <a:solidFill>
                  <a:prstClr val="black"/>
                </a:solidFill>
              </a:rPr>
              <a:t>。</a:t>
            </a:r>
            <a:endParaRPr lang="zh-CN" altLang="en-US" sz="14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 smtClean="0">
                <a:solidFill>
                  <a:prstClr val="black"/>
                </a:solidFill>
              </a:rPr>
              <a:t>三、实训步骤：</a:t>
            </a:r>
            <a:endParaRPr lang="zh-CN" altLang="en-US" sz="14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【</a:t>
            </a:r>
            <a:r>
              <a:rPr lang="zh-CN" altLang="en-US" sz="1400" dirty="0" smtClean="0">
                <a:solidFill>
                  <a:prstClr val="black"/>
                </a:solidFill>
              </a:rPr>
              <a:t>步骤</a:t>
            </a:r>
            <a:r>
              <a:rPr lang="en-US" altLang="zh-CN" sz="1400" dirty="0" smtClean="0">
                <a:solidFill>
                  <a:prstClr val="black"/>
                </a:solidFill>
              </a:rPr>
              <a:t>1】</a:t>
            </a:r>
            <a:r>
              <a:rPr lang="zh-CN" altLang="en-US" sz="1400" dirty="0">
                <a:solidFill>
                  <a:prstClr val="black"/>
                </a:solidFill>
              </a:rPr>
              <a:t>设计</a:t>
            </a:r>
            <a:r>
              <a:rPr lang="en-US" altLang="zh-CN" sz="1400" dirty="0">
                <a:solidFill>
                  <a:prstClr val="black"/>
                </a:solidFill>
              </a:rPr>
              <a:t>JavaBean, </a:t>
            </a:r>
            <a:r>
              <a:rPr lang="zh-CN" altLang="en-US" sz="1400" dirty="0">
                <a:solidFill>
                  <a:prstClr val="black"/>
                </a:solidFill>
              </a:rPr>
              <a:t>应包含四个成员项</a:t>
            </a:r>
            <a:r>
              <a:rPr lang="en-US" altLang="zh-CN" sz="1400" dirty="0">
                <a:solidFill>
                  <a:prstClr val="black"/>
                </a:solidFill>
              </a:rPr>
              <a:t>:</a:t>
            </a:r>
            <a:r>
              <a:rPr lang="zh-CN" altLang="en-US" sz="1400" dirty="0">
                <a:solidFill>
                  <a:prstClr val="black"/>
                </a:solidFill>
              </a:rPr>
              <a:t>答案、猜的次数、猜的数、结果</a:t>
            </a:r>
            <a:r>
              <a:rPr lang="en-US" altLang="zh-CN" sz="1400" dirty="0" smtClean="0">
                <a:solidFill>
                  <a:prstClr val="black"/>
                </a:solidFill>
              </a:rPr>
              <a:t>;JavaBean</a:t>
            </a:r>
            <a:r>
              <a:rPr lang="zh-CN" altLang="en-US" sz="1400" dirty="0">
                <a:solidFill>
                  <a:prstClr val="black"/>
                </a:solidFill>
              </a:rPr>
              <a:t>中有获得猜数的方法，该方法要实现生成一个猜数结果，且猜数次数加</a:t>
            </a:r>
            <a:r>
              <a:rPr lang="en-US" altLang="zh-CN" sz="1400" dirty="0">
                <a:solidFill>
                  <a:prstClr val="black"/>
                </a:solidFill>
              </a:rPr>
              <a:t>1</a:t>
            </a:r>
            <a:r>
              <a:rPr lang="zh-CN" altLang="en-US" sz="1400" dirty="0">
                <a:solidFill>
                  <a:prstClr val="black"/>
                </a:solidFill>
              </a:rPr>
              <a:t>。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【</a:t>
            </a:r>
            <a:r>
              <a:rPr lang="zh-CN" altLang="en-US" sz="1400" dirty="0" smtClean="0">
                <a:solidFill>
                  <a:prstClr val="black"/>
                </a:solidFill>
              </a:rPr>
              <a:t>步骤</a:t>
            </a:r>
            <a:r>
              <a:rPr lang="en-US" altLang="zh-CN" sz="1400" dirty="0" smtClean="0">
                <a:solidFill>
                  <a:prstClr val="black"/>
                </a:solidFill>
              </a:rPr>
              <a:t>2】</a:t>
            </a:r>
            <a:r>
              <a:rPr lang="zh-CN" altLang="en-US" sz="1400" dirty="0" smtClean="0">
                <a:solidFill>
                  <a:prstClr val="black"/>
                </a:solidFill>
              </a:rPr>
              <a:t>建第一个</a:t>
            </a:r>
            <a:r>
              <a:rPr lang="en-US" altLang="zh-CN" sz="1400" dirty="0" smtClean="0">
                <a:solidFill>
                  <a:prstClr val="black"/>
                </a:solidFill>
              </a:rPr>
              <a:t>JSP</a:t>
            </a:r>
            <a:r>
              <a:rPr lang="zh-CN" altLang="en-US" sz="1400" dirty="0" smtClean="0">
                <a:solidFill>
                  <a:prstClr val="black"/>
                </a:solidFill>
              </a:rPr>
              <a:t>网页，显示如图</a:t>
            </a:r>
            <a:r>
              <a:rPr lang="en-US" altLang="zh-CN" sz="1400" dirty="0" smtClean="0">
                <a:solidFill>
                  <a:prstClr val="black"/>
                </a:solidFill>
              </a:rPr>
              <a:t>4-7 (a)</a:t>
            </a:r>
            <a:r>
              <a:rPr lang="zh-CN" altLang="en-US" sz="1400" dirty="0" smtClean="0">
                <a:solidFill>
                  <a:prstClr val="black"/>
                </a:solidFill>
              </a:rPr>
              <a:t>所示，在网页中应生成一个随机数作为答案保存到</a:t>
            </a:r>
            <a:r>
              <a:rPr lang="en-US" altLang="zh-CN" sz="1400" dirty="0" smtClean="0">
                <a:solidFill>
                  <a:prstClr val="black"/>
                </a:solidFill>
              </a:rPr>
              <a:t>JavaBean</a:t>
            </a:r>
            <a:r>
              <a:rPr lang="zh-CN" altLang="en-US" sz="1400" dirty="0" smtClean="0">
                <a:solidFill>
                  <a:prstClr val="black"/>
                </a:solidFill>
              </a:rPr>
              <a:t>的变量中；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【</a:t>
            </a:r>
            <a:r>
              <a:rPr lang="zh-CN" altLang="en-US" sz="1400" dirty="0" smtClean="0">
                <a:solidFill>
                  <a:prstClr val="black"/>
                </a:solidFill>
              </a:rPr>
              <a:t>步骤</a:t>
            </a:r>
            <a:r>
              <a:rPr lang="en-US" altLang="zh-CN" sz="1400" dirty="0" smtClean="0">
                <a:solidFill>
                  <a:prstClr val="black"/>
                </a:solidFill>
              </a:rPr>
              <a:t>3】</a:t>
            </a:r>
            <a:r>
              <a:rPr lang="zh-CN" altLang="en-US" sz="1400" dirty="0" smtClean="0">
                <a:solidFill>
                  <a:prstClr val="black"/>
                </a:solidFill>
              </a:rPr>
              <a:t>建第二</a:t>
            </a:r>
            <a:r>
              <a:rPr lang="zh-CN" altLang="en-US" sz="1400" dirty="0">
                <a:solidFill>
                  <a:prstClr val="black"/>
                </a:solidFill>
              </a:rPr>
              <a:t>个</a:t>
            </a:r>
            <a:r>
              <a:rPr lang="en-US" altLang="zh-CN" sz="1400" dirty="0">
                <a:solidFill>
                  <a:prstClr val="black"/>
                </a:solidFill>
              </a:rPr>
              <a:t>JSP</a:t>
            </a:r>
            <a:r>
              <a:rPr lang="zh-CN" altLang="en-US" sz="1400" dirty="0">
                <a:solidFill>
                  <a:prstClr val="black"/>
                </a:solidFill>
              </a:rPr>
              <a:t>网页，显示如图</a:t>
            </a:r>
            <a:r>
              <a:rPr lang="en-US" altLang="zh-CN" sz="1400" dirty="0">
                <a:solidFill>
                  <a:prstClr val="black"/>
                </a:solidFill>
              </a:rPr>
              <a:t>4-7(b)</a:t>
            </a:r>
            <a:r>
              <a:rPr lang="zh-CN" altLang="en-US" sz="1400" dirty="0">
                <a:solidFill>
                  <a:prstClr val="black"/>
                </a:solidFill>
              </a:rPr>
              <a:t>所示，在猜数过程中，只要未</a:t>
            </a:r>
            <a:r>
              <a:rPr lang="zh-CN" altLang="en-US" sz="1400" dirty="0" smtClean="0">
                <a:solidFill>
                  <a:prstClr val="black"/>
                </a:solidFill>
              </a:rPr>
              <a:t>猜中</a:t>
            </a:r>
            <a:r>
              <a:rPr lang="zh-CN" altLang="en-US" sz="1400" dirty="0">
                <a:solidFill>
                  <a:prstClr val="black"/>
                </a:solidFill>
              </a:rPr>
              <a:t>，可直接在当前页中输入下一个猜数，单击“提交”即可。当单击“重新玩”时，</a:t>
            </a:r>
            <a:r>
              <a:rPr lang="zh-CN" altLang="en-US" sz="1400" dirty="0" smtClean="0">
                <a:solidFill>
                  <a:prstClr val="black"/>
                </a:solidFill>
              </a:rPr>
              <a:t>可从头</a:t>
            </a:r>
            <a:r>
              <a:rPr lang="zh-CN" altLang="en-US" sz="1400" dirty="0">
                <a:solidFill>
                  <a:prstClr val="black"/>
                </a:solidFill>
              </a:rPr>
              <a:t>再来。</a:t>
            </a:r>
          </a:p>
        </p:txBody>
      </p:sp>
    </p:spTree>
    <p:extLst>
      <p:ext uri="{BB962C8B-B14F-4D97-AF65-F5344CB8AC3E}">
        <p14:creationId xmlns:p14="http://schemas.microsoft.com/office/powerpoint/2010/main" val="277973351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69219" y="285750"/>
            <a:ext cx="6405563" cy="503635"/>
          </a:xfrm>
        </p:spPr>
        <p:txBody>
          <a:bodyPr/>
          <a:lstStyle/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拓展动手练习四</a:t>
            </a:r>
            <a:endParaRPr lang="zh-CN" altLang="en-US" sz="3000" b="1"/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85887" y="681037"/>
            <a:ext cx="6405563" cy="4158854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1500" dirty="0"/>
              <a:t>1.</a:t>
            </a:r>
            <a:r>
              <a:rPr lang="zh-CN" altLang="en-US" sz="1500" dirty="0">
                <a:solidFill>
                  <a:srgbClr val="FF0000"/>
                </a:solidFill>
              </a:rPr>
              <a:t>定义一个圆类</a:t>
            </a:r>
            <a:r>
              <a:rPr lang="en-US" altLang="zh-CN" sz="1500" dirty="0">
                <a:solidFill>
                  <a:srgbClr val="FF0000"/>
                </a:solidFill>
              </a:rPr>
              <a:t>2   </a:t>
            </a:r>
            <a:r>
              <a:rPr lang="en-US" altLang="zh-CN" sz="1500" dirty="0" err="1">
                <a:solidFill>
                  <a:srgbClr val="FF0000"/>
                </a:solidFill>
              </a:rPr>
              <a:t>Circle.jsp</a:t>
            </a:r>
            <a:r>
              <a:rPr lang="en-US" altLang="zh-CN" sz="1500" dirty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altLang="zh-CN" sz="900" dirty="0"/>
              <a:t>&lt;%@ page </a:t>
            </a:r>
            <a:r>
              <a:rPr lang="en-US" altLang="zh-CN" sz="900" dirty="0" err="1"/>
              <a:t>contentType</a:t>
            </a:r>
            <a:r>
              <a:rPr lang="en-US" altLang="zh-CN" sz="900" dirty="0"/>
              <a:t>="text/</a:t>
            </a:r>
            <a:r>
              <a:rPr lang="en-US" altLang="zh-CN" sz="900" dirty="0" err="1"/>
              <a:t>html;charset</a:t>
            </a:r>
            <a:r>
              <a:rPr lang="en-US" altLang="zh-CN" sz="900" dirty="0"/>
              <a:t>=GB2312" %&gt;</a:t>
            </a:r>
          </a:p>
          <a:p>
            <a:pPr eaLnBrk="1" hangingPunct="1"/>
            <a:r>
              <a:rPr lang="en-US" altLang="zh-CN" sz="900" dirty="0"/>
              <a:t>&lt;%@ page import="</a:t>
            </a:r>
            <a:r>
              <a:rPr lang="en-US" altLang="zh-CN" sz="900" dirty="0" err="1"/>
              <a:t>mypackage</a:t>
            </a:r>
            <a:r>
              <a:rPr lang="en-US" altLang="zh-CN" sz="900" dirty="0"/>
              <a:t>.*"%&gt;</a:t>
            </a:r>
          </a:p>
          <a:p>
            <a:pPr eaLnBrk="1" hangingPunct="1"/>
            <a:endParaRPr lang="en-US" altLang="zh-CN" sz="900" dirty="0"/>
          </a:p>
          <a:p>
            <a:pPr eaLnBrk="1" hangingPunct="1"/>
            <a:r>
              <a:rPr lang="en-US" altLang="zh-CN" sz="900" dirty="0"/>
              <a:t>&lt;HTML&gt;</a:t>
            </a:r>
          </a:p>
          <a:p>
            <a:pPr eaLnBrk="1" hangingPunct="1"/>
            <a:r>
              <a:rPr lang="en-US" altLang="zh-CN" sz="900" dirty="0"/>
              <a:t>&lt;BODY </a:t>
            </a:r>
            <a:r>
              <a:rPr lang="en-US" altLang="zh-CN" sz="900" dirty="0" err="1"/>
              <a:t>bgcolor</a:t>
            </a:r>
            <a:r>
              <a:rPr lang="en-US" altLang="zh-CN" sz="900" dirty="0"/>
              <a:t>=cyan&gt;</a:t>
            </a:r>
          </a:p>
          <a:p>
            <a:pPr eaLnBrk="1" hangingPunct="1"/>
            <a:r>
              <a:rPr lang="en-US" altLang="zh-CN" sz="900" dirty="0"/>
              <a:t>&lt;Font size=3&gt;</a:t>
            </a:r>
          </a:p>
          <a:p>
            <a:pPr eaLnBrk="1" hangingPunct="1"/>
            <a:endParaRPr lang="en-US" altLang="zh-CN" sz="900" dirty="0"/>
          </a:p>
          <a:p>
            <a:pPr eaLnBrk="1" hangingPunct="1"/>
            <a:r>
              <a:rPr lang="en-US" altLang="zh-CN" sz="900" dirty="0"/>
              <a:t>   &lt;</a:t>
            </a:r>
            <a:r>
              <a:rPr lang="en-US" altLang="zh-CN" sz="900" dirty="0" err="1"/>
              <a:t>jsp:useBean</a:t>
            </a:r>
            <a:r>
              <a:rPr lang="en-US" altLang="zh-CN" sz="900" dirty="0"/>
              <a:t> id="cc" class="</a:t>
            </a:r>
            <a:r>
              <a:rPr lang="en-US" altLang="zh-CN" sz="900" dirty="0" err="1"/>
              <a:t>mypackage.Circle</a:t>
            </a:r>
            <a:r>
              <a:rPr lang="en-US" altLang="zh-CN" sz="900" dirty="0"/>
              <a:t>" scope="page" &gt;   </a:t>
            </a:r>
          </a:p>
          <a:p>
            <a:pPr eaLnBrk="1" hangingPunct="1"/>
            <a:r>
              <a:rPr lang="en-US" altLang="zh-CN" sz="900" dirty="0"/>
              <a:t>   &lt;/</a:t>
            </a:r>
            <a:r>
              <a:rPr lang="en-US" altLang="zh-CN" sz="900" dirty="0" err="1"/>
              <a:t>jsp:useBean</a:t>
            </a:r>
            <a:r>
              <a:rPr lang="en-US" altLang="zh-CN" sz="900" dirty="0"/>
              <a:t>&gt;   </a:t>
            </a:r>
          </a:p>
          <a:p>
            <a:pPr eaLnBrk="1" hangingPunct="1"/>
            <a:r>
              <a:rPr lang="en-US" altLang="zh-CN" sz="900" dirty="0"/>
              <a:t>  </a:t>
            </a:r>
          </a:p>
          <a:p>
            <a:pPr eaLnBrk="1" hangingPunct="1"/>
            <a:r>
              <a:rPr lang="en-US" altLang="zh-CN" sz="900" dirty="0"/>
              <a:t>   &lt;% </a:t>
            </a:r>
          </a:p>
          <a:p>
            <a:pPr eaLnBrk="1" hangingPunct="1"/>
            <a:r>
              <a:rPr lang="en-US" altLang="zh-CN" sz="900" dirty="0"/>
              <a:t>   </a:t>
            </a:r>
            <a:r>
              <a:rPr lang="en-US" altLang="zh-CN" sz="900" dirty="0" err="1"/>
              <a:t>cc.setRadius</a:t>
            </a:r>
            <a:r>
              <a:rPr lang="en-US" altLang="zh-CN" sz="900" dirty="0"/>
              <a:t>(100);</a:t>
            </a:r>
          </a:p>
          <a:p>
            <a:pPr eaLnBrk="1" hangingPunct="1"/>
            <a:r>
              <a:rPr lang="en-US" altLang="zh-CN" sz="900" dirty="0"/>
              <a:t>   %&gt;</a:t>
            </a:r>
          </a:p>
          <a:p>
            <a:pPr eaLnBrk="1" hangingPunct="1"/>
            <a:r>
              <a:rPr lang="en-US" altLang="zh-CN" sz="900" dirty="0"/>
              <a:t>   </a:t>
            </a:r>
          </a:p>
          <a:p>
            <a:pPr eaLnBrk="1" hangingPunct="1"/>
            <a:r>
              <a:rPr lang="en-US" altLang="zh-CN" sz="900" dirty="0"/>
              <a:t>    </a:t>
            </a:r>
            <a:r>
              <a:rPr lang="zh-CN" altLang="en-US" sz="900" dirty="0"/>
              <a:t>圆的半径是：</a:t>
            </a:r>
            <a:r>
              <a:rPr lang="en-US" altLang="zh-CN" sz="900" dirty="0"/>
              <a:t>&lt;%=</a:t>
            </a:r>
            <a:r>
              <a:rPr lang="en-US" altLang="zh-CN" sz="900" dirty="0" err="1"/>
              <a:t>cc.getRadius</a:t>
            </a:r>
            <a:r>
              <a:rPr lang="en-US" altLang="zh-CN" sz="900" dirty="0"/>
              <a:t>()%&gt;</a:t>
            </a:r>
          </a:p>
          <a:p>
            <a:pPr eaLnBrk="1" hangingPunct="1"/>
            <a:r>
              <a:rPr lang="en-US" altLang="zh-CN" sz="900" dirty="0"/>
              <a:t>    </a:t>
            </a:r>
          </a:p>
          <a:p>
            <a:pPr eaLnBrk="1" hangingPunct="1"/>
            <a:r>
              <a:rPr lang="en-US" altLang="zh-CN" sz="900" dirty="0"/>
              <a:t>&lt;</a:t>
            </a:r>
            <a:r>
              <a:rPr lang="en-US" altLang="zh-CN" sz="900" dirty="0" err="1"/>
              <a:t>br</a:t>
            </a:r>
            <a:r>
              <a:rPr lang="en-US" altLang="zh-CN" sz="900" dirty="0"/>
              <a:t>&gt;</a:t>
            </a:r>
            <a:r>
              <a:rPr lang="zh-CN" altLang="en-US" sz="900" dirty="0"/>
              <a:t>圆的周长是：</a:t>
            </a:r>
            <a:r>
              <a:rPr lang="en-US" altLang="zh-CN" sz="900" dirty="0"/>
              <a:t>&lt;%=</a:t>
            </a:r>
            <a:r>
              <a:rPr lang="en-US" altLang="zh-CN" sz="900" dirty="0" err="1"/>
              <a:t>cc.circlLength</a:t>
            </a:r>
            <a:r>
              <a:rPr lang="en-US" altLang="zh-CN" sz="900" dirty="0"/>
              <a:t>()%&gt;</a:t>
            </a:r>
          </a:p>
          <a:p>
            <a:pPr eaLnBrk="1" hangingPunct="1"/>
            <a:endParaRPr lang="en-US" altLang="zh-CN" sz="900" dirty="0"/>
          </a:p>
          <a:p>
            <a:pPr eaLnBrk="1" hangingPunct="1"/>
            <a:r>
              <a:rPr lang="en-US" altLang="zh-CN" sz="900" dirty="0"/>
              <a:t>&lt;</a:t>
            </a:r>
            <a:r>
              <a:rPr lang="en-US" altLang="zh-CN" sz="900" dirty="0" err="1"/>
              <a:t>br</a:t>
            </a:r>
            <a:r>
              <a:rPr lang="en-US" altLang="zh-CN" sz="900" dirty="0"/>
              <a:t>&gt;</a:t>
            </a:r>
            <a:r>
              <a:rPr lang="zh-CN" altLang="en-US" sz="900" dirty="0"/>
              <a:t>圆的面积是：</a:t>
            </a:r>
            <a:r>
              <a:rPr lang="en-US" altLang="zh-CN" sz="900" dirty="0"/>
              <a:t>&lt;%=</a:t>
            </a:r>
            <a:r>
              <a:rPr lang="en-US" altLang="zh-CN" sz="900" dirty="0" err="1"/>
              <a:t>cc.circleArea</a:t>
            </a:r>
            <a:r>
              <a:rPr lang="en-US" altLang="zh-CN" sz="900" dirty="0"/>
              <a:t>()%&gt;</a:t>
            </a:r>
          </a:p>
          <a:p>
            <a:pPr eaLnBrk="1" hangingPunct="1"/>
            <a:endParaRPr lang="en-US" altLang="zh-CN" sz="900" dirty="0"/>
          </a:p>
          <a:p>
            <a:pPr eaLnBrk="1" hangingPunct="1"/>
            <a:r>
              <a:rPr lang="en-US" altLang="zh-CN" sz="900" dirty="0"/>
              <a:t>&lt;/BODY&gt;</a:t>
            </a:r>
          </a:p>
          <a:p>
            <a:pPr eaLnBrk="1" hangingPunct="1"/>
            <a:r>
              <a:rPr lang="en-US" altLang="zh-CN" sz="900" dirty="0"/>
              <a:t>&lt;/HTML&gt;</a:t>
            </a:r>
          </a:p>
          <a:p>
            <a:pPr eaLnBrk="1" hangingPunct="1">
              <a:lnSpc>
                <a:spcPct val="130000"/>
              </a:lnSpc>
            </a:pPr>
            <a:endParaRPr lang="en-US" altLang="zh-CN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8532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69219" y="285750"/>
            <a:ext cx="6405563" cy="503635"/>
          </a:xfrm>
        </p:spPr>
        <p:txBody>
          <a:bodyPr/>
          <a:lstStyle/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拓展动手练习四</a:t>
            </a:r>
            <a:endParaRPr lang="zh-CN" altLang="en-US" sz="3000" b="1"/>
          </a:p>
        </p:txBody>
      </p:sp>
      <p:sp>
        <p:nvSpPr>
          <p:cNvPr id="160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31119" y="627460"/>
            <a:ext cx="6405563" cy="3202781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1500"/>
              <a:t>1.</a:t>
            </a:r>
            <a:r>
              <a:rPr lang="zh-CN" altLang="en-US" sz="1500">
                <a:solidFill>
                  <a:srgbClr val="FF0000"/>
                </a:solidFill>
              </a:rPr>
              <a:t>定义一个圆类</a:t>
            </a:r>
            <a:r>
              <a:rPr lang="en-US" altLang="zh-CN" sz="1500">
                <a:solidFill>
                  <a:srgbClr val="FF0000"/>
                </a:solidFill>
              </a:rPr>
              <a:t>3  SimpleBean.java</a:t>
            </a:r>
          </a:p>
          <a:p>
            <a:pPr eaLnBrk="1" hangingPunct="1">
              <a:lnSpc>
                <a:spcPct val="130000"/>
              </a:lnSpc>
            </a:pPr>
            <a:endParaRPr lang="en-US" altLang="zh-CN" sz="1500">
              <a:solidFill>
                <a:srgbClr val="FF0000"/>
              </a:solidFill>
            </a:endParaRP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1709738" y="954882"/>
            <a:ext cx="3421856" cy="403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package Bean;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public class SimpleBean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private int radius;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public SimpleBean()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	radius=1;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//getter method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public int getRadius 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	return radius;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//setter method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public void setRadius (int newRadius)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	radius = newRadius;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//calculate area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public double calcArea 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	return Math.PI* radius* radius;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485585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/>
      <p:bldP spid="1607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69219" y="285750"/>
            <a:ext cx="6405563" cy="503635"/>
          </a:xfrm>
        </p:spPr>
        <p:txBody>
          <a:bodyPr/>
          <a:lstStyle/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拓展动手练习四</a:t>
            </a:r>
            <a:endParaRPr lang="zh-CN" altLang="en-US" sz="3000" b="1"/>
          </a:p>
        </p:txBody>
      </p:sp>
      <p:sp>
        <p:nvSpPr>
          <p:cNvPr id="161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85887" y="789385"/>
            <a:ext cx="6405563" cy="399692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1200"/>
              <a:t>1.</a:t>
            </a:r>
            <a:r>
              <a:rPr lang="zh-CN" altLang="en-US" sz="1200">
                <a:solidFill>
                  <a:srgbClr val="FF0000"/>
                </a:solidFill>
              </a:rPr>
              <a:t>定义一个圆类</a:t>
            </a:r>
            <a:r>
              <a:rPr lang="en-US" altLang="zh-CN" sz="1200">
                <a:solidFill>
                  <a:srgbClr val="FF0000"/>
                </a:solidFill>
              </a:rPr>
              <a:t>4  SimpleBean.jsp</a:t>
            </a:r>
          </a:p>
          <a:p>
            <a:pPr eaLnBrk="1" hangingPunct="1">
              <a:lnSpc>
                <a:spcPct val="130000"/>
              </a:lnSpc>
            </a:pPr>
            <a:endParaRPr lang="en-US" altLang="zh-CN" sz="12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&lt;%@ page language="java" contentType="text/html; charset=gb2312"%&gt;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&lt;title&gt;JavaBean</a:t>
            </a:r>
            <a:r>
              <a:rPr lang="zh-CN" altLang="en-US" sz="1200"/>
              <a:t>应用实例</a:t>
            </a:r>
            <a:r>
              <a:rPr lang="en-US" altLang="zh-CN" sz="1200"/>
              <a:t>&lt;/title&gt;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&lt;/head&gt;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&lt;jsp:useBean id="circle" scope="page" class="Bean.SimpleBean"&gt;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&lt;/jsp:useBean&gt;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&lt;jsp:setProperty name="circle" property="radius" value="2" 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&lt;div align="center"&gt;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&lt;p&gt;&lt;b&gt;&lt;font size="6"&gt;JavaBean</a:t>
            </a:r>
            <a:r>
              <a:rPr lang="zh-CN" altLang="en-US" sz="1200"/>
              <a:t>应用实例</a:t>
            </a:r>
            <a:r>
              <a:rPr lang="en-US" altLang="zh-CN" sz="1200"/>
              <a:t>&lt;/font&gt;&lt;/b&gt;&lt;/p&gt;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&lt;p&gt;&lt;font size=“6”&gt;</a:t>
            </a:r>
            <a:r>
              <a:rPr lang="zh-CN" altLang="en-US" sz="1200"/>
              <a:t>圆的半径为：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&lt;jsp:getProperty name="circle" property="radius"/&gt;&lt;/font&gt;&lt;/p&gt;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&lt;p&gt;&lt;font size=“6”&gt;</a:t>
            </a:r>
            <a:r>
              <a:rPr lang="zh-CN" altLang="en-US" sz="1200"/>
              <a:t>圆的面积为：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&lt;%=circle.calcArea()%&gt;&lt;/font&gt;&lt;/p&gt;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&lt;/div&gt;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&lt;/body&gt;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/>
              <a:t>&lt;/html&gt; </a:t>
            </a:r>
          </a:p>
          <a:p>
            <a:pPr eaLnBrk="1" hangingPunct="1">
              <a:lnSpc>
                <a:spcPct val="130000"/>
              </a:lnSpc>
            </a:pPr>
            <a:endParaRPr lang="en-US" altLang="zh-CN" sz="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8399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/>
      <p:bldP spid="1617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85887" y="141685"/>
            <a:ext cx="6405563" cy="126206"/>
          </a:xfrm>
        </p:spPr>
        <p:txBody>
          <a:bodyPr/>
          <a:lstStyle/>
          <a:p>
            <a:pPr eaLnBrk="1" hangingPunct="1"/>
            <a:r>
              <a:rPr lang="zh-CN" altLang="en-US" sz="1500">
                <a:ea typeface="黑体" panose="02010609060101010101" pitchFamily="49" charset="-122"/>
              </a:rPr>
              <a:t>拓展动手练习四</a:t>
            </a:r>
            <a:endParaRPr lang="zh-CN" altLang="en-US" sz="1500" b="1"/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31119" y="303610"/>
            <a:ext cx="6405563" cy="5075634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1050" dirty="0"/>
              <a:t>2.</a:t>
            </a:r>
            <a:r>
              <a:rPr lang="zh-CN" altLang="en-US" sz="1050" dirty="0">
                <a:solidFill>
                  <a:srgbClr val="FF0000"/>
                </a:solidFill>
              </a:rPr>
              <a:t>定义一个三角形类</a:t>
            </a:r>
            <a:r>
              <a:rPr lang="en-US" altLang="zh-CN" sz="1050" dirty="0">
                <a:solidFill>
                  <a:srgbClr val="FF0000"/>
                </a:solidFill>
              </a:rPr>
              <a:t>1</a:t>
            </a:r>
            <a:r>
              <a:rPr lang="en-US" altLang="zh-CN" sz="1050" dirty="0"/>
              <a:t>Triangle.java</a:t>
            </a:r>
            <a:endParaRPr lang="en-US" altLang="zh-CN" sz="105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750" dirty="0"/>
              <a:t>package </a:t>
            </a:r>
            <a:r>
              <a:rPr lang="en-US" altLang="zh-CN" sz="750" dirty="0" err="1"/>
              <a:t>mypackage</a:t>
            </a:r>
            <a:r>
              <a:rPr lang="en-US" altLang="zh-CN" sz="750" dirty="0"/>
              <a:t>;</a:t>
            </a:r>
          </a:p>
          <a:p>
            <a:pPr eaLnBrk="1" hangingPunct="1"/>
            <a:r>
              <a:rPr lang="en-US" altLang="zh-CN" sz="750" dirty="0"/>
              <a:t>public class Triangle</a:t>
            </a:r>
          </a:p>
          <a:p>
            <a:pPr eaLnBrk="1" hangingPunct="1"/>
            <a:r>
              <a:rPr lang="en-US" altLang="zh-CN" sz="750" dirty="0"/>
              <a:t>{ double </a:t>
            </a:r>
            <a:r>
              <a:rPr lang="en-US" altLang="zh-CN" sz="750" dirty="0" err="1"/>
              <a:t>sideA,sideB,sideC</a:t>
            </a:r>
            <a:r>
              <a:rPr lang="en-US" altLang="zh-CN" sz="750" dirty="0"/>
              <a:t>;</a:t>
            </a:r>
          </a:p>
          <a:p>
            <a:pPr eaLnBrk="1" hangingPunct="1"/>
            <a:r>
              <a:rPr lang="en-US" altLang="zh-CN" sz="750" dirty="0"/>
              <a:t>  double area;</a:t>
            </a:r>
          </a:p>
          <a:p>
            <a:pPr eaLnBrk="1" hangingPunct="1"/>
            <a:r>
              <a:rPr lang="en-US" altLang="zh-CN" sz="750" dirty="0"/>
              <a:t>  </a:t>
            </a:r>
            <a:r>
              <a:rPr lang="en-US" altLang="zh-CN" sz="750" dirty="0" err="1"/>
              <a:t>boolean</a:t>
            </a:r>
            <a:r>
              <a:rPr lang="en-US" altLang="zh-CN" sz="750" dirty="0"/>
              <a:t> triangle;</a:t>
            </a:r>
          </a:p>
          <a:p>
            <a:pPr eaLnBrk="1" hangingPunct="1"/>
            <a:endParaRPr lang="en-US" altLang="zh-CN" sz="750" dirty="0"/>
          </a:p>
          <a:p>
            <a:pPr eaLnBrk="1" hangingPunct="1"/>
            <a:r>
              <a:rPr lang="en-US" altLang="zh-CN" sz="750" dirty="0"/>
              <a:t>  public void </a:t>
            </a:r>
            <a:r>
              <a:rPr lang="en-US" altLang="zh-CN" sz="750" dirty="0" err="1"/>
              <a:t>setSideA</a:t>
            </a:r>
            <a:r>
              <a:rPr lang="en-US" altLang="zh-CN" sz="750" dirty="0"/>
              <a:t>(double a)</a:t>
            </a:r>
          </a:p>
          <a:p>
            <a:pPr eaLnBrk="1" hangingPunct="1"/>
            <a:r>
              <a:rPr lang="en-US" altLang="zh-CN" sz="750" dirty="0"/>
              <a:t>   { </a:t>
            </a:r>
            <a:r>
              <a:rPr lang="en-US" altLang="zh-CN" sz="750" dirty="0" err="1"/>
              <a:t>sideA</a:t>
            </a:r>
            <a:r>
              <a:rPr lang="en-US" altLang="zh-CN" sz="750" dirty="0"/>
              <a:t>=a;   }</a:t>
            </a:r>
          </a:p>
          <a:p>
            <a:pPr eaLnBrk="1" hangingPunct="1"/>
            <a:r>
              <a:rPr lang="en-US" altLang="zh-CN" sz="750" dirty="0"/>
              <a:t>  public double </a:t>
            </a:r>
            <a:r>
              <a:rPr lang="en-US" altLang="zh-CN" sz="750" dirty="0" err="1"/>
              <a:t>getSideA</a:t>
            </a:r>
            <a:r>
              <a:rPr lang="en-US" altLang="zh-CN" sz="750" dirty="0"/>
              <a:t>()</a:t>
            </a:r>
          </a:p>
          <a:p>
            <a:pPr eaLnBrk="1" hangingPunct="1"/>
            <a:r>
              <a:rPr lang="en-US" altLang="zh-CN" sz="750" dirty="0"/>
              <a:t>   {  return </a:t>
            </a:r>
            <a:r>
              <a:rPr lang="en-US" altLang="zh-CN" sz="750" dirty="0" err="1"/>
              <a:t>sideA</a:t>
            </a:r>
            <a:r>
              <a:rPr lang="en-US" altLang="zh-CN" sz="750" dirty="0"/>
              <a:t>;   }</a:t>
            </a:r>
          </a:p>
          <a:p>
            <a:pPr eaLnBrk="1" hangingPunct="1"/>
            <a:r>
              <a:rPr lang="en-US" altLang="zh-CN" sz="750" dirty="0"/>
              <a:t>  public void </a:t>
            </a:r>
            <a:r>
              <a:rPr lang="en-US" altLang="zh-CN" sz="750" dirty="0" err="1"/>
              <a:t>setSideB</a:t>
            </a:r>
            <a:r>
              <a:rPr lang="en-US" altLang="zh-CN" sz="750" dirty="0"/>
              <a:t>(double b)</a:t>
            </a:r>
          </a:p>
          <a:p>
            <a:pPr eaLnBrk="1" hangingPunct="1"/>
            <a:r>
              <a:rPr lang="en-US" altLang="zh-CN" sz="750" dirty="0"/>
              <a:t>   {  </a:t>
            </a:r>
            <a:r>
              <a:rPr lang="en-US" altLang="zh-CN" sz="750" dirty="0" err="1"/>
              <a:t>sideB</a:t>
            </a:r>
            <a:r>
              <a:rPr lang="en-US" altLang="zh-CN" sz="750" dirty="0"/>
              <a:t>=b;   }</a:t>
            </a:r>
          </a:p>
          <a:p>
            <a:pPr eaLnBrk="1" hangingPunct="1"/>
            <a:r>
              <a:rPr lang="en-US" altLang="zh-CN" sz="750" dirty="0"/>
              <a:t>  public double </a:t>
            </a:r>
            <a:r>
              <a:rPr lang="en-US" altLang="zh-CN" sz="750" dirty="0" err="1"/>
              <a:t>getSideB</a:t>
            </a:r>
            <a:r>
              <a:rPr lang="en-US" altLang="zh-CN" sz="750" dirty="0"/>
              <a:t>()</a:t>
            </a:r>
          </a:p>
          <a:p>
            <a:pPr eaLnBrk="1" hangingPunct="1"/>
            <a:r>
              <a:rPr lang="en-US" altLang="zh-CN" sz="750" dirty="0"/>
              <a:t>   {  return </a:t>
            </a:r>
            <a:r>
              <a:rPr lang="en-US" altLang="zh-CN" sz="750" dirty="0" err="1"/>
              <a:t>sideB</a:t>
            </a:r>
            <a:r>
              <a:rPr lang="en-US" altLang="zh-CN" sz="750" dirty="0"/>
              <a:t>;   }</a:t>
            </a:r>
          </a:p>
          <a:p>
            <a:pPr eaLnBrk="1" hangingPunct="1"/>
            <a:r>
              <a:rPr lang="en-US" altLang="zh-CN" sz="750" dirty="0"/>
              <a:t>  public void </a:t>
            </a:r>
            <a:r>
              <a:rPr lang="en-US" altLang="zh-CN" sz="750" dirty="0" err="1"/>
              <a:t>setSideC</a:t>
            </a:r>
            <a:r>
              <a:rPr lang="en-US" altLang="zh-CN" sz="750" dirty="0"/>
              <a:t>(double c)</a:t>
            </a:r>
          </a:p>
          <a:p>
            <a:pPr eaLnBrk="1" hangingPunct="1"/>
            <a:r>
              <a:rPr lang="en-US" altLang="zh-CN" sz="750" dirty="0"/>
              <a:t>   {  </a:t>
            </a:r>
            <a:r>
              <a:rPr lang="en-US" altLang="zh-CN" sz="750" dirty="0" err="1"/>
              <a:t>sideC</a:t>
            </a:r>
            <a:r>
              <a:rPr lang="en-US" altLang="zh-CN" sz="750" dirty="0"/>
              <a:t>=c;   }</a:t>
            </a:r>
          </a:p>
          <a:p>
            <a:pPr eaLnBrk="1" hangingPunct="1"/>
            <a:r>
              <a:rPr lang="en-US" altLang="zh-CN" sz="750" dirty="0"/>
              <a:t>  public double </a:t>
            </a:r>
            <a:r>
              <a:rPr lang="en-US" altLang="zh-CN" sz="750" dirty="0" err="1"/>
              <a:t>getSideC</a:t>
            </a:r>
            <a:r>
              <a:rPr lang="en-US" altLang="zh-CN" sz="750" dirty="0"/>
              <a:t>()</a:t>
            </a:r>
          </a:p>
          <a:p>
            <a:pPr eaLnBrk="1" hangingPunct="1"/>
            <a:r>
              <a:rPr lang="en-US" altLang="zh-CN" sz="750" dirty="0"/>
              <a:t>   { return </a:t>
            </a:r>
            <a:r>
              <a:rPr lang="en-US" altLang="zh-CN" sz="750" dirty="0" err="1"/>
              <a:t>sideC</a:t>
            </a:r>
            <a:r>
              <a:rPr lang="en-US" altLang="zh-CN" sz="750" dirty="0"/>
              <a:t>;   }</a:t>
            </a:r>
          </a:p>
          <a:p>
            <a:pPr eaLnBrk="1" hangingPunct="1"/>
            <a:endParaRPr lang="en-US" altLang="zh-CN" sz="750" dirty="0"/>
          </a:p>
          <a:p>
            <a:pPr eaLnBrk="1" hangingPunct="1"/>
            <a:endParaRPr lang="en-US" altLang="zh-CN" sz="750" dirty="0"/>
          </a:p>
          <a:p>
            <a:pPr eaLnBrk="1" hangingPunct="1"/>
            <a:r>
              <a:rPr lang="en-US" altLang="zh-CN" sz="750" dirty="0"/>
              <a:t>  public double </a:t>
            </a:r>
            <a:r>
              <a:rPr lang="en-US" altLang="zh-CN" sz="750" dirty="0" err="1"/>
              <a:t>getArea</a:t>
            </a:r>
            <a:r>
              <a:rPr lang="en-US" altLang="zh-CN" sz="750" dirty="0"/>
              <a:t>()</a:t>
            </a:r>
          </a:p>
          <a:p>
            <a:pPr eaLnBrk="1" hangingPunct="1"/>
            <a:r>
              <a:rPr lang="en-US" altLang="zh-CN" sz="750" dirty="0"/>
              <a:t>   { double p=(</a:t>
            </a:r>
            <a:r>
              <a:rPr lang="en-US" altLang="zh-CN" sz="750" dirty="0" err="1"/>
              <a:t>sideA+sideB+sideC</a:t>
            </a:r>
            <a:r>
              <a:rPr lang="en-US" altLang="zh-CN" sz="750" dirty="0"/>
              <a:t>)/2.0;</a:t>
            </a:r>
          </a:p>
          <a:p>
            <a:pPr eaLnBrk="1" hangingPunct="1"/>
            <a:r>
              <a:rPr lang="en-US" altLang="zh-CN" sz="750" dirty="0"/>
              <a:t>     area=</a:t>
            </a:r>
            <a:r>
              <a:rPr lang="en-US" altLang="zh-CN" sz="750" dirty="0" err="1"/>
              <a:t>Math.sqrt</a:t>
            </a:r>
            <a:r>
              <a:rPr lang="en-US" altLang="zh-CN" sz="750" dirty="0"/>
              <a:t>(p*(p-</a:t>
            </a:r>
            <a:r>
              <a:rPr lang="en-US" altLang="zh-CN" sz="750" dirty="0" err="1"/>
              <a:t>sideA</a:t>
            </a:r>
            <a:r>
              <a:rPr lang="en-US" altLang="zh-CN" sz="750" dirty="0"/>
              <a:t>)*(p-</a:t>
            </a:r>
            <a:r>
              <a:rPr lang="en-US" altLang="zh-CN" sz="750" dirty="0" err="1"/>
              <a:t>sideB</a:t>
            </a:r>
            <a:r>
              <a:rPr lang="en-US" altLang="zh-CN" sz="750" dirty="0"/>
              <a:t>)*(p-</a:t>
            </a:r>
            <a:r>
              <a:rPr lang="en-US" altLang="zh-CN" sz="750" dirty="0" err="1"/>
              <a:t>sideC</a:t>
            </a:r>
            <a:r>
              <a:rPr lang="en-US" altLang="zh-CN" sz="750" dirty="0"/>
              <a:t>));</a:t>
            </a:r>
          </a:p>
          <a:p>
            <a:pPr eaLnBrk="1" hangingPunct="1"/>
            <a:r>
              <a:rPr lang="en-US" altLang="zh-CN" sz="750" dirty="0"/>
              <a:t>     return area;</a:t>
            </a:r>
          </a:p>
          <a:p>
            <a:pPr eaLnBrk="1" hangingPunct="1"/>
            <a:r>
              <a:rPr lang="en-US" altLang="zh-CN" sz="750" dirty="0"/>
              <a:t>   }</a:t>
            </a:r>
          </a:p>
          <a:p>
            <a:pPr eaLnBrk="1" hangingPunct="1"/>
            <a:r>
              <a:rPr lang="en-US" altLang="zh-CN" sz="750" dirty="0"/>
              <a:t>  public </a:t>
            </a:r>
            <a:r>
              <a:rPr lang="en-US" altLang="zh-CN" sz="750" dirty="0" err="1"/>
              <a:t>boolean</a:t>
            </a:r>
            <a:r>
              <a:rPr lang="en-US" altLang="zh-CN" sz="750" dirty="0"/>
              <a:t> </a:t>
            </a:r>
            <a:r>
              <a:rPr lang="en-US" altLang="zh-CN" sz="750" dirty="0" err="1"/>
              <a:t>isTriangle</a:t>
            </a:r>
            <a:r>
              <a:rPr lang="en-US" altLang="zh-CN" sz="750" dirty="0"/>
              <a:t>()</a:t>
            </a:r>
          </a:p>
          <a:p>
            <a:pPr eaLnBrk="1" hangingPunct="1"/>
            <a:r>
              <a:rPr lang="en-US" altLang="zh-CN" sz="750" dirty="0"/>
              <a:t>   {  if(</a:t>
            </a:r>
            <a:r>
              <a:rPr lang="en-US" altLang="zh-CN" sz="750" dirty="0" err="1"/>
              <a:t>sideA</a:t>
            </a:r>
            <a:r>
              <a:rPr lang="en-US" altLang="zh-CN" sz="750" dirty="0"/>
              <a:t>&lt;</a:t>
            </a:r>
            <a:r>
              <a:rPr lang="en-US" altLang="zh-CN" sz="750" dirty="0" err="1"/>
              <a:t>sideB+sideC</a:t>
            </a:r>
            <a:r>
              <a:rPr lang="en-US" altLang="zh-CN" sz="750" dirty="0"/>
              <a:t>&amp;&amp;</a:t>
            </a:r>
            <a:r>
              <a:rPr lang="en-US" altLang="zh-CN" sz="750" dirty="0" err="1"/>
              <a:t>sideB</a:t>
            </a:r>
            <a:r>
              <a:rPr lang="en-US" altLang="zh-CN" sz="750" dirty="0"/>
              <a:t>&lt;</a:t>
            </a:r>
            <a:r>
              <a:rPr lang="en-US" altLang="zh-CN" sz="750" dirty="0" err="1"/>
              <a:t>sideA+sideC</a:t>
            </a:r>
            <a:r>
              <a:rPr lang="en-US" altLang="zh-CN" sz="750" dirty="0"/>
              <a:t>&amp;&amp;</a:t>
            </a:r>
            <a:r>
              <a:rPr lang="en-US" altLang="zh-CN" sz="750" dirty="0" err="1"/>
              <a:t>sideC</a:t>
            </a:r>
            <a:r>
              <a:rPr lang="en-US" altLang="zh-CN" sz="750" dirty="0"/>
              <a:t>&lt;</a:t>
            </a:r>
            <a:r>
              <a:rPr lang="en-US" altLang="zh-CN" sz="750" dirty="0" err="1"/>
              <a:t>sideA+sideB</a:t>
            </a:r>
            <a:r>
              <a:rPr lang="en-US" altLang="zh-CN" sz="750" dirty="0"/>
              <a:t>)</a:t>
            </a:r>
          </a:p>
          <a:p>
            <a:pPr eaLnBrk="1" hangingPunct="1"/>
            <a:r>
              <a:rPr lang="en-US" altLang="zh-CN" sz="750" dirty="0"/>
              <a:t>         triangle=true;</a:t>
            </a:r>
          </a:p>
          <a:p>
            <a:pPr eaLnBrk="1" hangingPunct="1"/>
            <a:r>
              <a:rPr lang="en-US" altLang="zh-CN" sz="750" dirty="0"/>
              <a:t>      else</a:t>
            </a:r>
          </a:p>
          <a:p>
            <a:pPr eaLnBrk="1" hangingPunct="1"/>
            <a:r>
              <a:rPr lang="en-US" altLang="zh-CN" sz="750" dirty="0"/>
              <a:t>         triangle=false;</a:t>
            </a:r>
          </a:p>
          <a:p>
            <a:pPr eaLnBrk="1" hangingPunct="1"/>
            <a:r>
              <a:rPr lang="en-US" altLang="zh-CN" sz="750" dirty="0"/>
              <a:t>      return triangle;</a:t>
            </a:r>
          </a:p>
          <a:p>
            <a:pPr eaLnBrk="1" hangingPunct="1"/>
            <a:r>
              <a:rPr lang="en-US" altLang="zh-CN" sz="750" dirty="0"/>
              <a:t>   }</a:t>
            </a:r>
          </a:p>
          <a:p>
            <a:pPr eaLnBrk="1" hangingPunct="1"/>
            <a:r>
              <a:rPr lang="en-US" altLang="zh-CN" sz="750" dirty="0"/>
              <a:t>}</a:t>
            </a:r>
          </a:p>
          <a:p>
            <a:pPr eaLnBrk="1" hangingPunct="1">
              <a:lnSpc>
                <a:spcPct val="130000"/>
              </a:lnSpc>
            </a:pPr>
            <a:endParaRPr lang="en-US" altLang="zh-CN" sz="7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0064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/>
      <p:bldP spid="911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69219" y="285751"/>
            <a:ext cx="6405563" cy="288131"/>
          </a:xfrm>
        </p:spPr>
        <p:txBody>
          <a:bodyPr/>
          <a:lstStyle/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拓展动手练习四</a:t>
            </a:r>
            <a:endParaRPr lang="zh-CN" altLang="en-US" sz="3000" b="1"/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31119" y="573882"/>
            <a:ext cx="6405563" cy="507563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1050" dirty="0"/>
              <a:t>2.</a:t>
            </a:r>
            <a:r>
              <a:rPr lang="zh-CN" altLang="en-US" sz="1050" dirty="0">
                <a:solidFill>
                  <a:srgbClr val="FF0000"/>
                </a:solidFill>
              </a:rPr>
              <a:t>定义一个三角形类</a:t>
            </a:r>
            <a:r>
              <a:rPr lang="en-US" altLang="zh-CN" sz="1050" dirty="0">
                <a:solidFill>
                  <a:srgbClr val="FF0000"/>
                </a:solidFill>
              </a:rPr>
              <a:t>2</a:t>
            </a:r>
            <a:r>
              <a:rPr lang="en-US" altLang="zh-CN" sz="1050" dirty="0"/>
              <a:t>Triangle.jsp</a:t>
            </a:r>
          </a:p>
          <a:p>
            <a:pPr eaLnBrk="1" hangingPunct="1">
              <a:lnSpc>
                <a:spcPct val="130000"/>
              </a:lnSpc>
            </a:pPr>
            <a:endParaRPr lang="en-US" altLang="zh-CN" sz="105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1050" dirty="0"/>
              <a:t>&lt;%@ page </a:t>
            </a:r>
            <a:r>
              <a:rPr lang="en-US" altLang="zh-CN" sz="1050" dirty="0" err="1"/>
              <a:t>contentType</a:t>
            </a:r>
            <a:r>
              <a:rPr lang="en-US" altLang="zh-CN" sz="1050" dirty="0"/>
              <a:t>="text/</a:t>
            </a:r>
            <a:r>
              <a:rPr lang="en-US" altLang="zh-CN" sz="1050" dirty="0" err="1"/>
              <a:t>html;charset</a:t>
            </a:r>
            <a:r>
              <a:rPr lang="en-US" altLang="zh-CN" sz="1050" dirty="0"/>
              <a:t>=GB2312" %&gt;</a:t>
            </a:r>
          </a:p>
          <a:p>
            <a:pPr eaLnBrk="1" hangingPunct="1"/>
            <a:r>
              <a:rPr lang="en-US" altLang="zh-CN" sz="1050" dirty="0"/>
              <a:t>&lt;%@ page import="</a:t>
            </a:r>
            <a:r>
              <a:rPr lang="en-US" altLang="zh-CN" sz="1050" dirty="0" err="1"/>
              <a:t>mypackage.Triangle</a:t>
            </a:r>
            <a:r>
              <a:rPr lang="en-US" altLang="zh-CN" sz="1050" dirty="0"/>
              <a:t>"%&gt;</a:t>
            </a:r>
          </a:p>
          <a:p>
            <a:pPr eaLnBrk="1" hangingPunct="1"/>
            <a:endParaRPr lang="en-US" altLang="zh-CN" sz="1050" dirty="0"/>
          </a:p>
          <a:p>
            <a:pPr eaLnBrk="1" hangingPunct="1"/>
            <a:r>
              <a:rPr lang="en-US" altLang="zh-CN" sz="1050" dirty="0"/>
              <a:t>&lt;</a:t>
            </a:r>
            <a:r>
              <a:rPr lang="en-US" altLang="zh-CN" sz="1050" dirty="0" err="1"/>
              <a:t>jsp:useBean</a:t>
            </a:r>
            <a:r>
              <a:rPr lang="en-US" altLang="zh-CN" sz="1050" dirty="0"/>
              <a:t> id="triangle" class="</a:t>
            </a:r>
            <a:r>
              <a:rPr lang="en-US" altLang="zh-CN" sz="1050" dirty="0" err="1"/>
              <a:t>mypackage.Triangle</a:t>
            </a:r>
            <a:r>
              <a:rPr lang="en-US" altLang="zh-CN" sz="1050" dirty="0"/>
              <a:t>" scope="page"/&gt;</a:t>
            </a:r>
          </a:p>
          <a:p>
            <a:pPr eaLnBrk="1" hangingPunct="1"/>
            <a:endParaRPr lang="en-US" altLang="zh-CN" sz="1050" dirty="0"/>
          </a:p>
          <a:p>
            <a:pPr eaLnBrk="1" hangingPunct="1"/>
            <a:r>
              <a:rPr lang="en-US" altLang="zh-CN" sz="1050" dirty="0"/>
              <a:t>&lt;HTML&gt;&lt;BODY &gt;&lt;FONT size=2&gt;</a:t>
            </a:r>
          </a:p>
          <a:p>
            <a:pPr eaLnBrk="1" hangingPunct="1"/>
            <a:r>
              <a:rPr lang="en-US" altLang="zh-CN" sz="1050" dirty="0"/>
              <a:t>&lt;FORM action="" Method="post"&gt;</a:t>
            </a:r>
          </a:p>
          <a:p>
            <a:pPr eaLnBrk="1" hangingPunct="1"/>
            <a:r>
              <a:rPr lang="en-US" altLang="zh-CN" sz="1050" dirty="0"/>
              <a:t>&lt;P&gt;</a:t>
            </a:r>
            <a:r>
              <a:rPr lang="zh-CN" altLang="en-US" sz="1050" dirty="0"/>
              <a:t>输入三角形的边</a:t>
            </a:r>
            <a:r>
              <a:rPr lang="en-US" altLang="zh-CN" sz="1050" dirty="0"/>
              <a:t>A:&lt;Input type=text name="</a:t>
            </a:r>
            <a:r>
              <a:rPr lang="en-US" altLang="zh-CN" sz="1050" dirty="0" err="1"/>
              <a:t>sideA</a:t>
            </a:r>
            <a:r>
              <a:rPr lang="en-US" altLang="zh-CN" sz="1050" dirty="0"/>
              <a:t>" value=0&gt;</a:t>
            </a:r>
          </a:p>
          <a:p>
            <a:pPr eaLnBrk="1" hangingPunct="1"/>
            <a:r>
              <a:rPr lang="en-US" altLang="zh-CN" sz="1050" dirty="0"/>
              <a:t>&lt;P&gt;</a:t>
            </a:r>
            <a:r>
              <a:rPr lang="zh-CN" altLang="en-US" sz="1050" dirty="0"/>
              <a:t>输入三角形的边</a:t>
            </a:r>
            <a:r>
              <a:rPr lang="en-US" altLang="zh-CN" sz="1050" dirty="0"/>
              <a:t>B:&lt;Input type=text name="</a:t>
            </a:r>
            <a:r>
              <a:rPr lang="en-US" altLang="zh-CN" sz="1050" dirty="0" err="1"/>
              <a:t>sideB</a:t>
            </a:r>
            <a:r>
              <a:rPr lang="en-US" altLang="zh-CN" sz="1050" dirty="0"/>
              <a:t>" value=0&gt;</a:t>
            </a:r>
          </a:p>
          <a:p>
            <a:pPr eaLnBrk="1" hangingPunct="1"/>
            <a:r>
              <a:rPr lang="en-US" altLang="zh-CN" sz="1050" dirty="0"/>
              <a:t>&lt;P&gt;</a:t>
            </a:r>
            <a:r>
              <a:rPr lang="zh-CN" altLang="en-US" sz="1050" dirty="0"/>
              <a:t>输入三角形的边</a:t>
            </a:r>
            <a:r>
              <a:rPr lang="en-US" altLang="zh-CN" sz="1050" dirty="0"/>
              <a:t>C:&lt;Input type=text name="</a:t>
            </a:r>
            <a:r>
              <a:rPr lang="en-US" altLang="zh-CN" sz="1050" dirty="0" err="1"/>
              <a:t>sideC</a:t>
            </a:r>
            <a:r>
              <a:rPr lang="en-US" altLang="zh-CN" sz="1050" dirty="0"/>
              <a:t>" value=0&gt;</a:t>
            </a:r>
          </a:p>
          <a:p>
            <a:pPr eaLnBrk="1" hangingPunct="1"/>
            <a:r>
              <a:rPr lang="en-US" altLang="zh-CN" sz="1050" dirty="0"/>
              <a:t>&lt;Input type=submit value="</a:t>
            </a:r>
            <a:r>
              <a:rPr lang="zh-CN" altLang="en-US" sz="1050" dirty="0"/>
              <a:t>提交</a:t>
            </a:r>
            <a:r>
              <a:rPr lang="en-US" altLang="zh-CN" sz="1050" dirty="0"/>
              <a:t>"&gt;</a:t>
            </a:r>
          </a:p>
          <a:p>
            <a:pPr eaLnBrk="1" hangingPunct="1"/>
            <a:endParaRPr lang="en-US" altLang="zh-CN" sz="1050" dirty="0"/>
          </a:p>
          <a:p>
            <a:pPr eaLnBrk="1" hangingPunct="1"/>
            <a:r>
              <a:rPr lang="en-US" altLang="zh-CN" sz="1050" dirty="0"/>
              <a:t>&lt;P&gt;</a:t>
            </a:r>
            <a:r>
              <a:rPr lang="zh-CN" altLang="en-US" sz="1050" dirty="0"/>
              <a:t>你给出三角形的三边是：</a:t>
            </a:r>
          </a:p>
          <a:p>
            <a:pPr eaLnBrk="1" hangingPunct="1"/>
            <a:r>
              <a:rPr lang="en-US" altLang="zh-CN" sz="1050" dirty="0"/>
              <a:t>&lt;</a:t>
            </a:r>
            <a:r>
              <a:rPr lang="en-US" altLang="zh-CN" sz="1050" dirty="0" err="1"/>
              <a:t>jsp:setProperty</a:t>
            </a:r>
            <a:r>
              <a:rPr lang="en-US" altLang="zh-CN" sz="1050" dirty="0"/>
              <a:t>  name= "triangle"  property="*"  /&gt;</a:t>
            </a:r>
          </a:p>
          <a:p>
            <a:pPr eaLnBrk="1" hangingPunct="1"/>
            <a:r>
              <a:rPr lang="en-US" altLang="zh-CN" sz="1050" dirty="0"/>
              <a:t>&lt;BR&gt;</a:t>
            </a:r>
            <a:r>
              <a:rPr lang="zh-CN" altLang="en-US" sz="1050" dirty="0"/>
              <a:t>边</a:t>
            </a:r>
            <a:r>
              <a:rPr lang="en-US" altLang="zh-CN" sz="1050" dirty="0"/>
              <a:t>A</a:t>
            </a:r>
            <a:r>
              <a:rPr lang="zh-CN" altLang="en-US" sz="1050" dirty="0"/>
              <a:t>是：</a:t>
            </a:r>
            <a:r>
              <a:rPr lang="en-US" altLang="zh-CN" sz="1050" dirty="0"/>
              <a:t>&lt;</a:t>
            </a:r>
            <a:r>
              <a:rPr lang="en-US" altLang="zh-CN" sz="1050" dirty="0" err="1"/>
              <a:t>jsp:getProperty</a:t>
            </a:r>
            <a:r>
              <a:rPr lang="en-US" altLang="zh-CN" sz="1050" dirty="0"/>
              <a:t> name="triangle" property="</a:t>
            </a:r>
            <a:r>
              <a:rPr lang="en-US" altLang="zh-CN" sz="1050" dirty="0" err="1"/>
              <a:t>sideA</a:t>
            </a:r>
            <a:r>
              <a:rPr lang="en-US" altLang="zh-CN" sz="1050" dirty="0"/>
              <a:t>"/&gt;</a:t>
            </a:r>
          </a:p>
          <a:p>
            <a:pPr eaLnBrk="1" hangingPunct="1"/>
            <a:r>
              <a:rPr lang="en-US" altLang="zh-CN" sz="1050" dirty="0"/>
              <a:t>&lt;BR&gt;</a:t>
            </a:r>
            <a:r>
              <a:rPr lang="zh-CN" altLang="en-US" sz="1050" dirty="0"/>
              <a:t>边</a:t>
            </a:r>
            <a:r>
              <a:rPr lang="en-US" altLang="zh-CN" sz="1050" dirty="0"/>
              <a:t>B</a:t>
            </a:r>
            <a:r>
              <a:rPr lang="zh-CN" altLang="en-US" sz="1050" dirty="0"/>
              <a:t>是：</a:t>
            </a:r>
            <a:r>
              <a:rPr lang="en-US" altLang="zh-CN" sz="1050" dirty="0"/>
              <a:t>&lt;</a:t>
            </a:r>
            <a:r>
              <a:rPr lang="en-US" altLang="zh-CN" sz="1050" dirty="0" err="1"/>
              <a:t>jsp:getProperty</a:t>
            </a:r>
            <a:r>
              <a:rPr lang="en-US" altLang="zh-CN" sz="1050" dirty="0"/>
              <a:t> name="triangle" property="</a:t>
            </a:r>
            <a:r>
              <a:rPr lang="en-US" altLang="zh-CN" sz="1050" dirty="0" err="1"/>
              <a:t>sideB</a:t>
            </a:r>
            <a:r>
              <a:rPr lang="en-US" altLang="zh-CN" sz="1050" dirty="0"/>
              <a:t>"/&gt;</a:t>
            </a:r>
          </a:p>
          <a:p>
            <a:pPr eaLnBrk="1" hangingPunct="1"/>
            <a:r>
              <a:rPr lang="en-US" altLang="zh-CN" sz="1050" dirty="0"/>
              <a:t>&lt;BR&gt;</a:t>
            </a:r>
            <a:r>
              <a:rPr lang="zh-CN" altLang="en-US" sz="1050" dirty="0"/>
              <a:t>边</a:t>
            </a:r>
            <a:r>
              <a:rPr lang="en-US" altLang="zh-CN" sz="1050" dirty="0"/>
              <a:t>C</a:t>
            </a:r>
            <a:r>
              <a:rPr lang="zh-CN" altLang="en-US" sz="1050" dirty="0"/>
              <a:t>是：</a:t>
            </a:r>
            <a:r>
              <a:rPr lang="en-US" altLang="zh-CN" sz="1050" dirty="0"/>
              <a:t>&lt;</a:t>
            </a:r>
            <a:r>
              <a:rPr lang="en-US" altLang="zh-CN" sz="1050" dirty="0" err="1"/>
              <a:t>jsp:getProperty</a:t>
            </a:r>
            <a:r>
              <a:rPr lang="en-US" altLang="zh-CN" sz="1050" dirty="0"/>
              <a:t>  name= "triangle"  property="</a:t>
            </a:r>
            <a:r>
              <a:rPr lang="en-US" altLang="zh-CN" sz="1050" dirty="0" err="1"/>
              <a:t>sideC</a:t>
            </a:r>
            <a:r>
              <a:rPr lang="en-US" altLang="zh-CN" sz="1050" dirty="0"/>
              <a:t>"/&gt;</a:t>
            </a:r>
          </a:p>
          <a:p>
            <a:pPr eaLnBrk="1" hangingPunct="1"/>
            <a:r>
              <a:rPr lang="en-US" altLang="zh-CN" sz="1050" dirty="0"/>
              <a:t>&lt;P&gt;</a:t>
            </a:r>
            <a:r>
              <a:rPr lang="zh-CN" altLang="en-US" sz="1050" dirty="0"/>
              <a:t>这三个边能构成一个三角形吗？</a:t>
            </a:r>
          </a:p>
          <a:p>
            <a:pPr eaLnBrk="1" hangingPunct="1"/>
            <a:r>
              <a:rPr lang="en-US" altLang="zh-CN" sz="1050" dirty="0"/>
              <a:t>&lt;</a:t>
            </a:r>
            <a:r>
              <a:rPr lang="en-US" altLang="zh-CN" sz="1050" dirty="0" err="1"/>
              <a:t>jsp:getProperty</a:t>
            </a:r>
            <a:r>
              <a:rPr lang="en-US" altLang="zh-CN" sz="1050" dirty="0"/>
              <a:t> name="triangle" property="triangle"/&gt;</a:t>
            </a:r>
          </a:p>
          <a:p>
            <a:pPr eaLnBrk="1" hangingPunct="1"/>
            <a:r>
              <a:rPr lang="en-US" altLang="zh-CN" sz="1050" dirty="0"/>
              <a:t>&lt;P&gt;</a:t>
            </a:r>
            <a:r>
              <a:rPr lang="zh-CN" altLang="en-US" sz="1050" dirty="0"/>
              <a:t>面积是：</a:t>
            </a:r>
            <a:r>
              <a:rPr lang="en-US" altLang="zh-CN" sz="1050" dirty="0"/>
              <a:t>&lt;</a:t>
            </a:r>
            <a:r>
              <a:rPr lang="en-US" altLang="zh-CN" sz="1050" dirty="0" err="1"/>
              <a:t>jsp:getProperty</a:t>
            </a:r>
            <a:r>
              <a:rPr lang="en-US" altLang="zh-CN" sz="1050" dirty="0"/>
              <a:t> name="triangle" property="area"/&gt;</a:t>
            </a:r>
          </a:p>
          <a:p>
            <a:pPr eaLnBrk="1" hangingPunct="1"/>
            <a:r>
              <a:rPr lang="en-US" altLang="zh-CN" sz="1050" dirty="0"/>
              <a:t>&lt;/FONT&gt;&lt;/BODY&gt;&lt;/HTML&gt;</a:t>
            </a:r>
          </a:p>
          <a:p>
            <a:pPr eaLnBrk="1" hangingPunct="1">
              <a:lnSpc>
                <a:spcPct val="130000"/>
              </a:lnSpc>
            </a:pPr>
            <a:endParaRPr lang="en-US" altLang="zh-CN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9368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95437" y="141685"/>
            <a:ext cx="6405563" cy="288131"/>
          </a:xfrm>
        </p:spPr>
        <p:txBody>
          <a:bodyPr/>
          <a:lstStyle/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拓展动手练习四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31119" y="195263"/>
            <a:ext cx="6405563" cy="5238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105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05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050">
                <a:solidFill>
                  <a:srgbClr val="FF0000"/>
                </a:solidFill>
              </a:rPr>
              <a:t>2.</a:t>
            </a:r>
            <a:r>
              <a:rPr lang="zh-CN" altLang="en-US" sz="1050">
                <a:solidFill>
                  <a:srgbClr val="FF0000"/>
                </a:solidFill>
              </a:rPr>
              <a:t>定义一个三角形类</a:t>
            </a:r>
            <a:r>
              <a:rPr lang="en-US" altLang="zh-CN" sz="1050">
                <a:solidFill>
                  <a:srgbClr val="FF0000"/>
                </a:solidFill>
              </a:rPr>
              <a:t>3  Triangle2.java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package</a:t>
            </a:r>
            <a:r>
              <a:rPr lang="en-US" altLang="zh-CN" sz="900"/>
              <a:t> mypackage;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public</a:t>
            </a:r>
            <a:r>
              <a:rPr lang="en-US" altLang="zh-CN" sz="900"/>
              <a:t> </a:t>
            </a:r>
            <a:r>
              <a:rPr lang="en-US" altLang="zh-CN" sz="900" b="1"/>
              <a:t>class</a:t>
            </a:r>
            <a:r>
              <a:rPr lang="en-US" altLang="zh-CN" sz="900"/>
              <a:t> Triangle2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{ </a:t>
            </a:r>
            <a:r>
              <a:rPr lang="en-US" altLang="zh-CN" sz="900" b="1"/>
              <a:t>double</a:t>
            </a:r>
            <a:r>
              <a:rPr lang="en-US" altLang="zh-CN" sz="900"/>
              <a:t> b1,b2,b3;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</a:t>
            </a:r>
            <a:r>
              <a:rPr lang="en-US" altLang="zh-CN" sz="900" b="1"/>
              <a:t>int</a:t>
            </a:r>
            <a:r>
              <a:rPr lang="en-US" altLang="zh-CN" sz="900"/>
              <a:t> 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</a:t>
            </a:r>
            <a:r>
              <a:rPr lang="en-US" altLang="zh-CN" sz="900" b="1"/>
              <a:t>public</a:t>
            </a:r>
            <a:r>
              <a:rPr lang="en-US" altLang="zh-CN" sz="900"/>
              <a:t> </a:t>
            </a:r>
            <a:r>
              <a:rPr lang="en-US" altLang="zh-CN" sz="900" b="1"/>
              <a:t>void</a:t>
            </a:r>
            <a:r>
              <a:rPr lang="en-US" altLang="zh-CN" sz="900"/>
              <a:t> setB1(</a:t>
            </a:r>
            <a:r>
              <a:rPr lang="en-US" altLang="zh-CN" sz="900" b="1"/>
              <a:t>double</a:t>
            </a:r>
            <a:r>
              <a:rPr lang="en-US" altLang="zh-CN" sz="900"/>
              <a:t> a)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{ b1=a;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</a:t>
            </a:r>
            <a:r>
              <a:rPr lang="en-US" altLang="zh-CN" sz="900" b="1"/>
              <a:t>public</a:t>
            </a:r>
            <a:r>
              <a:rPr lang="en-US" altLang="zh-CN" sz="900"/>
              <a:t> </a:t>
            </a:r>
            <a:r>
              <a:rPr lang="en-US" altLang="zh-CN" sz="900" b="1"/>
              <a:t>double</a:t>
            </a:r>
            <a:r>
              <a:rPr lang="en-US" altLang="zh-CN" sz="900"/>
              <a:t> getB1()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{  </a:t>
            </a:r>
            <a:r>
              <a:rPr lang="en-US" altLang="zh-CN" sz="900" b="1"/>
              <a:t>return</a:t>
            </a:r>
            <a:r>
              <a:rPr lang="en-US" altLang="zh-CN" sz="900"/>
              <a:t> b1;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</a:t>
            </a:r>
            <a:r>
              <a:rPr lang="en-US" altLang="zh-CN" sz="900" b="1"/>
              <a:t>public</a:t>
            </a:r>
            <a:r>
              <a:rPr lang="en-US" altLang="zh-CN" sz="900"/>
              <a:t> </a:t>
            </a:r>
            <a:r>
              <a:rPr lang="en-US" altLang="zh-CN" sz="900" b="1"/>
              <a:t>void</a:t>
            </a:r>
            <a:r>
              <a:rPr lang="en-US" altLang="zh-CN" sz="900"/>
              <a:t> setB2(</a:t>
            </a:r>
            <a:r>
              <a:rPr lang="en-US" altLang="zh-CN" sz="900" b="1"/>
              <a:t>double</a:t>
            </a:r>
            <a:r>
              <a:rPr lang="en-US" altLang="zh-CN" sz="900"/>
              <a:t> b)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{ b2=b;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</a:t>
            </a:r>
            <a:r>
              <a:rPr lang="en-US" altLang="zh-CN" sz="900" b="1"/>
              <a:t>public</a:t>
            </a:r>
            <a:r>
              <a:rPr lang="en-US" altLang="zh-CN" sz="900"/>
              <a:t> </a:t>
            </a:r>
            <a:r>
              <a:rPr lang="en-US" altLang="zh-CN" sz="900" b="1"/>
              <a:t>double</a:t>
            </a:r>
            <a:r>
              <a:rPr lang="en-US" altLang="zh-CN" sz="900"/>
              <a:t> getB2()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{  </a:t>
            </a:r>
            <a:r>
              <a:rPr lang="en-US" altLang="zh-CN" sz="900" b="1"/>
              <a:t>return</a:t>
            </a:r>
            <a:r>
              <a:rPr lang="en-US" altLang="zh-CN" sz="900"/>
              <a:t> b2;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</a:t>
            </a:r>
            <a:r>
              <a:rPr lang="en-US" altLang="zh-CN" sz="900" b="1"/>
              <a:t>public</a:t>
            </a:r>
            <a:r>
              <a:rPr lang="en-US" altLang="zh-CN" sz="900"/>
              <a:t> </a:t>
            </a:r>
            <a:r>
              <a:rPr lang="en-US" altLang="zh-CN" sz="900" b="1"/>
              <a:t>void</a:t>
            </a:r>
            <a:r>
              <a:rPr lang="en-US" altLang="zh-CN" sz="900"/>
              <a:t> setB3(</a:t>
            </a:r>
            <a:r>
              <a:rPr lang="en-US" altLang="zh-CN" sz="900" b="1"/>
              <a:t>double</a:t>
            </a:r>
            <a:r>
              <a:rPr lang="en-US" altLang="zh-CN" sz="900"/>
              <a:t> c)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{ b3=c;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public</a:t>
            </a:r>
            <a:r>
              <a:rPr lang="en-US" altLang="zh-CN" sz="900"/>
              <a:t> </a:t>
            </a:r>
            <a:r>
              <a:rPr lang="en-US" altLang="zh-CN" sz="900" b="1"/>
              <a:t>double</a:t>
            </a:r>
            <a:r>
              <a:rPr lang="en-US" altLang="zh-CN" sz="900"/>
              <a:t> getB3()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{  </a:t>
            </a:r>
            <a:r>
              <a:rPr lang="en-US" altLang="zh-CN" sz="900" b="1"/>
              <a:t>return</a:t>
            </a:r>
            <a:r>
              <a:rPr lang="en-US" altLang="zh-CN" sz="900"/>
              <a:t> b3; }</a:t>
            </a:r>
          </a:p>
          <a:p>
            <a:pPr eaLnBrk="1" hangingPunct="1">
              <a:lnSpc>
                <a:spcPct val="80000"/>
              </a:lnSpc>
            </a:pPr>
            <a:endParaRPr lang="en-US" altLang="zh-CN" sz="900"/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</a:t>
            </a:r>
            <a:r>
              <a:rPr lang="en-US" altLang="zh-CN" sz="900" b="1"/>
              <a:t>public</a:t>
            </a:r>
            <a:r>
              <a:rPr lang="en-US" altLang="zh-CN" sz="900"/>
              <a:t> </a:t>
            </a:r>
            <a:r>
              <a:rPr lang="en-US" altLang="zh-CN" sz="900" b="1"/>
              <a:t>int</a:t>
            </a:r>
            <a:r>
              <a:rPr lang="en-US" altLang="zh-CN" sz="900"/>
              <a:t> getT()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{ </a:t>
            </a:r>
            <a:r>
              <a:rPr lang="en-US" altLang="zh-CN" sz="900" b="1"/>
              <a:t>if</a:t>
            </a:r>
            <a:r>
              <a:rPr lang="en-US" altLang="zh-CN" sz="900"/>
              <a:t>(b1&lt;b2+b3&amp;&amp;b2&lt;b1+b3&amp;&amp;b3&lt;b1+b2)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{</a:t>
            </a:r>
            <a:r>
              <a:rPr lang="en-US" altLang="zh-CN" sz="900" b="1"/>
              <a:t>if</a:t>
            </a:r>
            <a:r>
              <a:rPr lang="en-US" altLang="zh-CN" sz="900"/>
              <a:t> (b1==b2&amp;&amp;b1==b3)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 t=1;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</a:t>
            </a:r>
            <a:r>
              <a:rPr lang="en-US" altLang="zh-CN" sz="900" b="1"/>
              <a:t>else</a:t>
            </a:r>
            <a:r>
              <a:rPr lang="en-US" altLang="zh-CN" sz="900"/>
              <a:t> </a:t>
            </a:r>
            <a:r>
              <a:rPr lang="en-US" altLang="zh-CN" sz="900" b="1"/>
              <a:t>if</a:t>
            </a:r>
            <a:r>
              <a:rPr lang="en-US" altLang="zh-CN" sz="900"/>
              <a:t> (b1==b2||b2==b3||b1==b3)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 t=2;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</a:t>
            </a:r>
            <a:r>
              <a:rPr lang="en-US" altLang="zh-CN" sz="900" b="1"/>
              <a:t>else</a:t>
            </a:r>
            <a:r>
              <a:rPr lang="en-US" altLang="zh-CN" sz="9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  t=3;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</a:t>
            </a:r>
            <a:r>
              <a:rPr lang="en-US" altLang="zh-CN" sz="900" b="1"/>
              <a:t>return</a:t>
            </a:r>
            <a:r>
              <a:rPr lang="en-US" altLang="zh-CN" sz="900"/>
              <a:t> 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}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</a:t>
            </a:r>
            <a:r>
              <a:rPr lang="en-US" altLang="zh-CN" sz="900" b="1"/>
              <a:t>else</a:t>
            </a:r>
            <a:r>
              <a:rPr lang="en-US" altLang="zh-CN" sz="9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</a:t>
            </a:r>
            <a:r>
              <a:rPr lang="en-US" altLang="zh-CN" sz="900" b="1"/>
              <a:t>return</a:t>
            </a:r>
            <a:r>
              <a:rPr lang="en-US" altLang="zh-CN" sz="900"/>
              <a:t> t=0;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46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69219" y="285750"/>
            <a:ext cx="6405563" cy="179785"/>
          </a:xfrm>
        </p:spPr>
        <p:txBody>
          <a:bodyPr/>
          <a:lstStyle/>
          <a:p>
            <a:pPr eaLnBrk="1" hangingPunct="1"/>
            <a:endParaRPr lang="zh-CN" altLang="zh-CN" sz="3000"/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439466" y="465535"/>
            <a:ext cx="6405563" cy="4914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50">
                <a:solidFill>
                  <a:srgbClr val="FF0000"/>
                </a:solidFill>
              </a:rPr>
              <a:t>2.</a:t>
            </a:r>
            <a:r>
              <a:rPr lang="zh-CN" altLang="en-US" sz="1050">
                <a:solidFill>
                  <a:srgbClr val="FF0000"/>
                </a:solidFill>
              </a:rPr>
              <a:t>定义一个三角形类</a:t>
            </a:r>
            <a:r>
              <a:rPr lang="en-US" altLang="zh-CN" sz="1050">
                <a:solidFill>
                  <a:srgbClr val="FF0000"/>
                </a:solidFill>
              </a:rPr>
              <a:t>4 Triangle2.jsp</a:t>
            </a:r>
            <a:endParaRPr lang="en-US" altLang="zh-CN" sz="900"/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&lt;%@page contentType="text/html;charset=gb2312" import="mypackage.Triangle2"%&gt;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&lt;jsp:useBean id="abc" class="mypackage.Triangle2" scope="page"/&gt;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&lt;% request.setCharacterEncoding("Gb2312");%&gt;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&lt;form action="" Method="post"&gt;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&lt;P&gt;</a:t>
            </a:r>
            <a:r>
              <a:rPr lang="zh-CN" altLang="en-US" sz="900"/>
              <a:t>输入三角形的边</a:t>
            </a:r>
            <a:r>
              <a:rPr lang="en-US" altLang="zh-CN" sz="900"/>
              <a:t>A:&lt;Input type=text name="b1" value="0"&gt;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&lt;P&gt;</a:t>
            </a:r>
            <a:r>
              <a:rPr lang="zh-CN" altLang="en-US" sz="900"/>
              <a:t>输入三角形的边</a:t>
            </a:r>
            <a:r>
              <a:rPr lang="en-US" altLang="zh-CN" sz="900"/>
              <a:t>B:&lt;Input type=text name="b2" value="0"&gt;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&lt;P&gt;</a:t>
            </a:r>
            <a:r>
              <a:rPr lang="zh-CN" altLang="en-US" sz="900"/>
              <a:t>输入三角形的边</a:t>
            </a:r>
            <a:r>
              <a:rPr lang="en-US" altLang="zh-CN" sz="900"/>
              <a:t>C:&lt;Input type=text name="b3" value="0"&gt;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&lt;Input type=submit value="</a:t>
            </a:r>
            <a:r>
              <a:rPr lang="zh-CN" altLang="en-US" sz="900"/>
              <a:t>提交</a:t>
            </a:r>
            <a:r>
              <a:rPr lang="en-US" altLang="zh-CN" sz="900"/>
              <a:t>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&lt;/form&gt;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&lt;jsp:setProperty name="abc" property="*"/&gt;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&lt;BR&gt;</a:t>
            </a:r>
            <a:r>
              <a:rPr lang="zh-CN" altLang="en-US" sz="900"/>
              <a:t>边</a:t>
            </a:r>
            <a:r>
              <a:rPr lang="en-US" altLang="zh-CN" sz="900"/>
              <a:t>A</a:t>
            </a:r>
            <a:r>
              <a:rPr lang="zh-CN" altLang="en-US" sz="900"/>
              <a:t>是：</a:t>
            </a:r>
            <a:r>
              <a:rPr lang="en-US" altLang="zh-CN" sz="900"/>
              <a:t>&lt;jsp:getProperty name="abc" property="b1"/&gt;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&lt;BR&gt;</a:t>
            </a:r>
            <a:r>
              <a:rPr lang="zh-CN" altLang="en-US" sz="900"/>
              <a:t>边</a:t>
            </a:r>
            <a:r>
              <a:rPr lang="en-US" altLang="zh-CN" sz="900"/>
              <a:t>B</a:t>
            </a:r>
            <a:r>
              <a:rPr lang="zh-CN" altLang="en-US" sz="900"/>
              <a:t>是：</a:t>
            </a:r>
            <a:r>
              <a:rPr lang="en-US" altLang="zh-CN" sz="900"/>
              <a:t>&lt;jsp:getProperty name="abc" property="b2"/&gt;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&lt;BR&gt;</a:t>
            </a:r>
            <a:r>
              <a:rPr lang="zh-CN" altLang="en-US" sz="900"/>
              <a:t>边</a:t>
            </a:r>
            <a:r>
              <a:rPr lang="en-US" altLang="zh-CN" sz="900"/>
              <a:t>C</a:t>
            </a:r>
            <a:r>
              <a:rPr lang="zh-CN" altLang="en-US" sz="900"/>
              <a:t>是：</a:t>
            </a:r>
            <a:r>
              <a:rPr lang="en-US" altLang="zh-CN" sz="900"/>
              <a:t>&lt;jsp:getProperty  name="abc"  property="b3"/&gt;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&lt;p&gt;</a:t>
            </a:r>
            <a:r>
              <a:rPr lang="zh-CN" altLang="en-US" sz="900"/>
              <a:t>您输入的三角形是</a:t>
            </a:r>
            <a:r>
              <a:rPr lang="en-US" altLang="zh-CN" sz="90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&lt;%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if</a:t>
            </a:r>
            <a:r>
              <a:rPr lang="en-US" altLang="zh-CN" sz="900"/>
              <a:t>(abc.getT()==0)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out.print("</a:t>
            </a:r>
            <a:r>
              <a:rPr lang="zh-CN" altLang="en-US" sz="900"/>
              <a:t>构不成</a:t>
            </a:r>
            <a:r>
              <a:rPr lang="en-US" altLang="zh-CN" sz="90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else</a:t>
            </a:r>
            <a:r>
              <a:rPr lang="en-US" altLang="zh-CN" sz="900"/>
              <a:t> </a:t>
            </a:r>
            <a:r>
              <a:rPr lang="en-US" altLang="zh-CN" sz="900" b="1"/>
              <a:t>if</a:t>
            </a:r>
            <a:r>
              <a:rPr lang="en-US" altLang="zh-CN" sz="900"/>
              <a:t>(abc.getT()==1)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out.print("</a:t>
            </a:r>
            <a:r>
              <a:rPr lang="zh-CN" altLang="en-US" sz="900"/>
              <a:t>等边</a:t>
            </a:r>
            <a:r>
              <a:rPr lang="en-US" altLang="zh-CN" sz="90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else</a:t>
            </a:r>
            <a:r>
              <a:rPr lang="en-US" altLang="zh-CN" sz="900"/>
              <a:t> </a:t>
            </a:r>
            <a:r>
              <a:rPr lang="en-US" altLang="zh-CN" sz="900" b="1"/>
              <a:t>if</a:t>
            </a:r>
            <a:r>
              <a:rPr lang="en-US" altLang="zh-CN" sz="900"/>
              <a:t>(abc.getT()==2)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out.print("</a:t>
            </a:r>
            <a:r>
              <a:rPr lang="zh-CN" altLang="en-US" sz="900"/>
              <a:t>等腰</a:t>
            </a:r>
            <a:r>
              <a:rPr lang="en-US" altLang="zh-CN" sz="90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else</a:t>
            </a:r>
            <a:r>
              <a:rPr lang="en-US" altLang="zh-CN" sz="9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out.print("</a:t>
            </a:r>
            <a:r>
              <a:rPr lang="zh-CN" altLang="en-US" sz="900"/>
              <a:t>一般</a:t>
            </a:r>
            <a:r>
              <a:rPr lang="en-US" altLang="zh-CN" sz="90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&lt;p&gt;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&lt;jsp:getProperty name="abc" property="t"/&gt;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&lt;/body&gt;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5150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95437" y="141685"/>
            <a:ext cx="6405563" cy="288131"/>
          </a:xfrm>
        </p:spPr>
        <p:txBody>
          <a:bodyPr/>
          <a:lstStyle/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拓展动手练习四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31119" y="195262"/>
            <a:ext cx="6405563" cy="49482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105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050">
                <a:solidFill>
                  <a:srgbClr val="FF0000"/>
                </a:solidFill>
              </a:rPr>
              <a:t>2.</a:t>
            </a:r>
            <a:r>
              <a:rPr lang="zh-CN" altLang="en-US" sz="1050">
                <a:solidFill>
                  <a:srgbClr val="FF0000"/>
                </a:solidFill>
              </a:rPr>
              <a:t>定义一个三角形类</a:t>
            </a:r>
            <a:r>
              <a:rPr lang="en-US" altLang="zh-CN" sz="1050">
                <a:solidFill>
                  <a:srgbClr val="FF0000"/>
                </a:solidFill>
              </a:rPr>
              <a:t>5  Triangle3.java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package mypackage;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public class Triangle3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private int sideA;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private int sideB;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private int sideC;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private String shape 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int getSideA()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return sideA;	                   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void setSideA(int sideA)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this.sideA = sideA;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int getSideB()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return sideB;	                   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void setSideB(int sideB)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this.sideB = sideB;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int getSideC()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return sideC;	                   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void setSideC(int sideC)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this.sideC = sideC;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String  getShape(){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if((sideA + sideB)&gt;sideC &amp;&amp; (sideA + sideC) &gt;sideB &amp;&amp; (sideB + sideC) &gt; sideA){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	if(sideA == sideB &amp;&amp; sideA == sideC &amp;&amp; sideB == sideC){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		return "2";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	else if (sideA == sideB || sideA == sideC || sideB == sideC){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		return "1";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	else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		return "0";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else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	return "</a:t>
            </a:r>
            <a:r>
              <a:rPr lang="zh-CN" altLang="en-US" sz="900"/>
              <a:t>不能构成一个三角形</a:t>
            </a:r>
            <a:r>
              <a:rPr lang="en-US" altLang="zh-CN" sz="900"/>
              <a:t>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95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69219" y="285750"/>
            <a:ext cx="6405563" cy="179785"/>
          </a:xfrm>
        </p:spPr>
        <p:txBody>
          <a:bodyPr/>
          <a:lstStyle/>
          <a:p>
            <a:pPr eaLnBrk="1" hangingPunct="1"/>
            <a:endParaRPr lang="zh-CN" altLang="zh-CN" sz="3000"/>
          </a:p>
        </p:txBody>
      </p:sp>
      <p:sp>
        <p:nvSpPr>
          <p:cNvPr id="6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439466" y="465535"/>
            <a:ext cx="6405563" cy="4914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50">
                <a:solidFill>
                  <a:srgbClr val="FF0000"/>
                </a:solidFill>
              </a:rPr>
              <a:t>2.</a:t>
            </a:r>
            <a:r>
              <a:rPr lang="zh-CN" altLang="en-US" sz="1050">
                <a:solidFill>
                  <a:srgbClr val="FF0000"/>
                </a:solidFill>
              </a:rPr>
              <a:t>定义一个三角形类</a:t>
            </a:r>
            <a:r>
              <a:rPr lang="en-US" altLang="zh-CN" sz="1050">
                <a:solidFill>
                  <a:srgbClr val="FF0000"/>
                </a:solidFill>
              </a:rPr>
              <a:t>6 Triangle3.jsp</a:t>
            </a:r>
            <a:endParaRPr lang="en-US" altLang="zh-CN" sz="900"/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&lt;%@page contentType="text/html;charset=gb2312"%&gt;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&lt;%@page import="mypackage.Triangle3"%&gt;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&lt;jsp:useBean id="triangle" class="mypackage.Triangle3" scope="request"&gt;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&lt;jsp:setProperty name="triangle" property="*" 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&lt;/jsp:useBean&gt;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&lt;form action="" method="post"&gt;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请输入三角形的三边：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&lt;br&gt;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&lt;input type="text" name="sideA" size="6" 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&lt;input type="text" name="sideB" size="6" 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&lt;input type="text" name="sideC" size="6" 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&lt;br&gt;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&lt;input type="submit" value="</a:t>
            </a:r>
            <a:r>
              <a:rPr lang="zh-CN" altLang="en-US" sz="900"/>
              <a:t>判断</a:t>
            </a:r>
            <a:r>
              <a:rPr lang="en-US" altLang="zh-CN" sz="900"/>
              <a:t>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&lt;br&gt;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&lt;/form&gt;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String triangleShape;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String shape = triangle.getShape();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if</a:t>
            </a:r>
            <a:r>
              <a:rPr lang="en-US" altLang="zh-CN" sz="900"/>
              <a:t> (shape.equals("2"))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triangleShape = "</a:t>
            </a:r>
            <a:r>
              <a:rPr lang="zh-CN" altLang="en-US" sz="900"/>
              <a:t>等边三角形</a:t>
            </a:r>
            <a:r>
              <a:rPr lang="en-US" altLang="zh-CN" sz="900"/>
              <a:t>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} </a:t>
            </a:r>
            <a:r>
              <a:rPr lang="en-US" altLang="zh-CN" sz="900" b="1"/>
              <a:t>else</a:t>
            </a:r>
            <a:r>
              <a:rPr lang="en-US" altLang="zh-CN" sz="900"/>
              <a:t> </a:t>
            </a:r>
            <a:r>
              <a:rPr lang="en-US" altLang="zh-CN" sz="900" b="1"/>
              <a:t>if</a:t>
            </a:r>
            <a:r>
              <a:rPr lang="en-US" altLang="zh-CN" sz="900"/>
              <a:t> (shape.equals("1"))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triangleShape = "</a:t>
            </a:r>
            <a:r>
              <a:rPr lang="zh-CN" altLang="en-US" sz="900"/>
              <a:t>等腰三角形</a:t>
            </a:r>
            <a:r>
              <a:rPr lang="en-US" altLang="zh-CN" sz="900"/>
              <a:t>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} </a:t>
            </a:r>
            <a:r>
              <a:rPr lang="en-US" altLang="zh-CN" sz="900" b="1"/>
              <a:t>else</a:t>
            </a:r>
            <a:r>
              <a:rPr lang="en-US" altLang="zh-CN" sz="900"/>
              <a:t> </a:t>
            </a:r>
            <a:r>
              <a:rPr lang="en-US" altLang="zh-CN" sz="900" b="1"/>
              <a:t>if</a:t>
            </a:r>
            <a:r>
              <a:rPr lang="en-US" altLang="zh-CN" sz="900"/>
              <a:t> (shape.equals("0"))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triangleShape = "</a:t>
            </a:r>
            <a:r>
              <a:rPr lang="zh-CN" altLang="en-US" sz="900"/>
              <a:t>普通三角形</a:t>
            </a:r>
            <a:r>
              <a:rPr lang="en-US" altLang="zh-CN" sz="900"/>
              <a:t>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} </a:t>
            </a:r>
            <a:r>
              <a:rPr lang="en-US" altLang="zh-CN" sz="900" b="1"/>
              <a:t>else</a:t>
            </a:r>
            <a:r>
              <a:rPr lang="en-US" altLang="zh-CN" sz="900"/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triangleShape = shape;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%&gt;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三角形形状：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&lt;%=triangleShape%&gt;</a:t>
            </a:r>
          </a:p>
        </p:txBody>
      </p:sp>
    </p:spTree>
    <p:extLst>
      <p:ext uri="{BB962C8B-B14F-4D97-AF65-F5344CB8AC3E}">
        <p14:creationId xmlns:p14="http://schemas.microsoft.com/office/powerpoint/2010/main" val="59870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69219" y="285751"/>
            <a:ext cx="6405563" cy="288131"/>
          </a:xfrm>
        </p:spPr>
        <p:txBody>
          <a:bodyPr/>
          <a:lstStyle/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习题四</a:t>
            </a:r>
            <a:endParaRPr lang="zh-CN" altLang="en-US" sz="3000" b="1"/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31119" y="735807"/>
            <a:ext cx="6405563" cy="3202781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750" b="1"/>
              <a:t>EX1</a:t>
            </a:r>
            <a:r>
              <a:rPr lang="en-US" altLang="zh-CN" sz="750"/>
              <a:t>.</a:t>
            </a:r>
            <a:r>
              <a:rPr lang="zh-CN" altLang="en-US" sz="750">
                <a:solidFill>
                  <a:srgbClr val="FF0000"/>
                </a:solidFill>
              </a:rPr>
              <a:t>定义累加和</a:t>
            </a:r>
            <a:r>
              <a:rPr lang="en-US" altLang="zh-CN" sz="750">
                <a:solidFill>
                  <a:srgbClr val="FF0000"/>
                </a:solidFill>
              </a:rPr>
              <a:t>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package mypackage;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public class Sum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int n;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public void setN(int n)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	this.n=n;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public int getN()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	return n;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public int getSum()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	int sum=0;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	for(int j=0;j&lt;=n;j++)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		sum=sum+j;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	return sum;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66355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实训：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猜数游戏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设计（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648327"/>
            <a:ext cx="7915493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 smtClean="0">
                <a:solidFill>
                  <a:prstClr val="black"/>
                </a:solidFill>
              </a:rPr>
              <a:t>实现代码：</a:t>
            </a:r>
            <a:r>
              <a:rPr lang="en-US" altLang="zh-CN" sz="1400" b="1" dirty="0" err="1" smtClean="0">
                <a:solidFill>
                  <a:prstClr val="black"/>
                </a:solidFill>
              </a:rPr>
              <a:t>index.jsp</a:t>
            </a:r>
            <a:endParaRPr lang="en-US" altLang="zh-CN" sz="1400" b="1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200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&lt;%@ page </a:t>
            </a:r>
            <a:r>
              <a:rPr lang="en-US" altLang="zh-CN" sz="1200" b="1" dirty="0" err="1">
                <a:solidFill>
                  <a:srgbClr val="0070C0"/>
                </a:solidFill>
              </a:rPr>
              <a:t>contentType</a:t>
            </a:r>
            <a:r>
              <a:rPr lang="en-US" altLang="zh-CN" sz="1200" b="1" dirty="0">
                <a:solidFill>
                  <a:srgbClr val="0070C0"/>
                </a:solidFill>
              </a:rPr>
              <a:t>="text/</a:t>
            </a:r>
            <a:r>
              <a:rPr lang="en-US" altLang="zh-CN" sz="1200" b="1" dirty="0" err="1">
                <a:solidFill>
                  <a:srgbClr val="0070C0"/>
                </a:solidFill>
              </a:rPr>
              <a:t>html;charset</a:t>
            </a:r>
            <a:r>
              <a:rPr lang="en-US" altLang="zh-CN" sz="1200" b="1" dirty="0">
                <a:solidFill>
                  <a:srgbClr val="0070C0"/>
                </a:solidFill>
              </a:rPr>
              <a:t>=GB2312" %&gt;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&lt;p&gt;</a:t>
            </a:r>
            <a:r>
              <a:rPr lang="zh-CN" altLang="en-US" sz="1200" b="1" dirty="0">
                <a:solidFill>
                  <a:srgbClr val="0070C0"/>
                </a:solidFill>
              </a:rPr>
              <a:t>随机给你一个</a:t>
            </a:r>
            <a:r>
              <a:rPr lang="en-US" altLang="zh-CN" sz="1200" b="1" dirty="0">
                <a:solidFill>
                  <a:srgbClr val="0070C0"/>
                </a:solidFill>
              </a:rPr>
              <a:t>1</a:t>
            </a:r>
            <a:r>
              <a:rPr lang="zh-CN" altLang="en-US" sz="1200" b="1" dirty="0">
                <a:solidFill>
                  <a:srgbClr val="0070C0"/>
                </a:solidFill>
              </a:rPr>
              <a:t>到</a:t>
            </a:r>
            <a:r>
              <a:rPr lang="en-US" altLang="zh-CN" sz="1200" b="1" dirty="0">
                <a:solidFill>
                  <a:srgbClr val="0070C0"/>
                </a:solidFill>
              </a:rPr>
              <a:t>100</a:t>
            </a:r>
            <a:r>
              <a:rPr lang="zh-CN" altLang="en-US" sz="1200" b="1" dirty="0">
                <a:solidFill>
                  <a:srgbClr val="0070C0"/>
                </a:solidFill>
              </a:rPr>
              <a:t>之间的数，请猜测这个数是多少？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&lt;% </a:t>
            </a:r>
            <a:r>
              <a:rPr lang="en-US" altLang="zh-CN" sz="1200" b="1" dirty="0" err="1">
                <a:solidFill>
                  <a:srgbClr val="0070C0"/>
                </a:solidFill>
              </a:rPr>
              <a:t>int</a:t>
            </a:r>
            <a:r>
              <a:rPr lang="en-US" altLang="zh-CN" sz="1200" b="1" dirty="0">
                <a:solidFill>
                  <a:srgbClr val="0070C0"/>
                </a:solidFill>
              </a:rPr>
              <a:t> n=(</a:t>
            </a:r>
            <a:r>
              <a:rPr lang="en-US" altLang="zh-CN" sz="1200" b="1" dirty="0" err="1">
                <a:solidFill>
                  <a:srgbClr val="0070C0"/>
                </a:solidFill>
              </a:rPr>
              <a:t>int</a:t>
            </a:r>
            <a:r>
              <a:rPr lang="en-US" altLang="zh-CN" sz="1200" b="1" dirty="0">
                <a:solidFill>
                  <a:srgbClr val="0070C0"/>
                </a:solidFill>
              </a:rPr>
              <a:t>)(</a:t>
            </a:r>
            <a:r>
              <a:rPr lang="en-US" altLang="zh-CN" sz="1200" b="1" dirty="0" err="1">
                <a:solidFill>
                  <a:srgbClr val="0070C0"/>
                </a:solidFill>
              </a:rPr>
              <a:t>Math.random</a:t>
            </a:r>
            <a:r>
              <a:rPr lang="en-US" altLang="zh-CN" sz="1200" b="1" dirty="0">
                <a:solidFill>
                  <a:srgbClr val="0070C0"/>
                </a:solidFill>
              </a:rPr>
              <a:t>()*100)+1;%&gt;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200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jsp:useBean</a:t>
            </a:r>
            <a:r>
              <a:rPr lang="en-US" altLang="zh-CN" sz="1200" b="1" dirty="0">
                <a:solidFill>
                  <a:srgbClr val="0070C0"/>
                </a:solidFill>
              </a:rPr>
              <a:t> id="guess" class="</a:t>
            </a:r>
            <a:r>
              <a:rPr lang="en-US" altLang="zh-CN" sz="1200" b="1" dirty="0" err="1">
                <a:solidFill>
                  <a:srgbClr val="0070C0"/>
                </a:solidFill>
              </a:rPr>
              <a:t>hello.GuessNumber</a:t>
            </a:r>
            <a:r>
              <a:rPr lang="en-US" altLang="zh-CN" sz="1200" b="1" dirty="0">
                <a:solidFill>
                  <a:srgbClr val="0070C0"/>
                </a:solidFill>
              </a:rPr>
              <a:t>" scope="session" /&gt;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jsp:setProperty</a:t>
            </a:r>
            <a:r>
              <a:rPr lang="en-US" altLang="zh-CN" sz="1200" b="1" dirty="0">
                <a:solidFill>
                  <a:srgbClr val="0070C0"/>
                </a:solidFill>
              </a:rPr>
              <a:t>  name= "guess"  property="answer" value="&lt;%=n%&gt;" /&gt;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200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&lt;% String </a:t>
            </a:r>
            <a:r>
              <a:rPr lang="en-US" altLang="zh-CN" sz="1200" b="1" dirty="0" err="1">
                <a:solidFill>
                  <a:srgbClr val="0070C0"/>
                </a:solidFill>
              </a:rPr>
              <a:t>str</a:t>
            </a:r>
            <a:r>
              <a:rPr lang="en-US" altLang="zh-CN" sz="1200" b="1" dirty="0">
                <a:solidFill>
                  <a:srgbClr val="0070C0"/>
                </a:solidFill>
              </a:rPr>
              <a:t>=</a:t>
            </a:r>
            <a:r>
              <a:rPr lang="en-US" altLang="zh-CN" sz="1200" b="1" dirty="0" err="1">
                <a:solidFill>
                  <a:srgbClr val="0070C0"/>
                </a:solidFill>
              </a:rPr>
              <a:t>response.encodeRedirectURL</a:t>
            </a:r>
            <a:r>
              <a:rPr lang="en-US" altLang="zh-CN" sz="1200" b="1" dirty="0">
                <a:solidFill>
                  <a:srgbClr val="0070C0"/>
                </a:solidFill>
              </a:rPr>
              <a:t>("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guess.jsp</a:t>
            </a:r>
            <a:r>
              <a:rPr lang="en-US" altLang="zh-CN" sz="1200" b="1" dirty="0">
                <a:solidFill>
                  <a:srgbClr val="0070C0"/>
                </a:solidFill>
              </a:rPr>
              <a:t>");%&gt;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br</a:t>
            </a:r>
            <a:r>
              <a:rPr lang="en-US" altLang="zh-CN" sz="1200" b="1" dirty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&lt;form action="&lt;%=</a:t>
            </a:r>
            <a:r>
              <a:rPr lang="en-US" altLang="zh-CN" sz="1200" b="1" dirty="0" err="1">
                <a:solidFill>
                  <a:srgbClr val="0070C0"/>
                </a:solidFill>
              </a:rPr>
              <a:t>str</a:t>
            </a:r>
            <a:r>
              <a:rPr lang="en-US" altLang="zh-CN" sz="1200" b="1" dirty="0">
                <a:solidFill>
                  <a:srgbClr val="0070C0"/>
                </a:solidFill>
              </a:rPr>
              <a:t>%&gt;" method=post 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200" b="1" dirty="0">
                <a:solidFill>
                  <a:srgbClr val="0070C0"/>
                </a:solidFill>
              </a:rPr>
              <a:t>输入你的猜测 </a:t>
            </a:r>
            <a:r>
              <a:rPr lang="en-US" altLang="zh-CN" sz="1200" b="1" dirty="0">
                <a:solidFill>
                  <a:srgbClr val="0070C0"/>
                </a:solidFill>
              </a:rPr>
              <a:t>&lt;Input type=text name="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guessNumber</a:t>
            </a:r>
            <a:r>
              <a:rPr lang="en-US" altLang="zh-CN" sz="1200" b="1" dirty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&lt;Input type=submit value="</a:t>
            </a:r>
            <a:r>
              <a:rPr lang="zh-CN" altLang="en-US" sz="1200" b="1" dirty="0">
                <a:solidFill>
                  <a:srgbClr val="0070C0"/>
                </a:solidFill>
              </a:rPr>
              <a:t>提交</a:t>
            </a:r>
            <a:r>
              <a:rPr lang="en-US" altLang="zh-CN" sz="1200" b="1" dirty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&lt;/form &gt;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354" y="2811781"/>
            <a:ext cx="3924227" cy="181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699549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69219" y="285750"/>
            <a:ext cx="6405563" cy="503635"/>
          </a:xfrm>
        </p:spPr>
        <p:txBody>
          <a:bodyPr/>
          <a:lstStyle/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习题四</a:t>
            </a:r>
            <a:endParaRPr lang="zh-CN" altLang="en-US" sz="3000" b="1"/>
          </a:p>
        </p:txBody>
      </p:sp>
      <p:sp>
        <p:nvSpPr>
          <p:cNvPr id="97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31119" y="735807"/>
            <a:ext cx="6405563" cy="3202781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750" b="1"/>
              <a:t>EX1</a:t>
            </a:r>
            <a:r>
              <a:rPr lang="en-US" altLang="zh-CN" sz="750"/>
              <a:t>.</a:t>
            </a:r>
            <a:r>
              <a:rPr lang="zh-CN" altLang="en-US" sz="750">
                <a:solidFill>
                  <a:srgbClr val="FF0000"/>
                </a:solidFill>
              </a:rPr>
              <a:t>定义累加和</a:t>
            </a:r>
            <a:r>
              <a:rPr lang="en-US" altLang="zh-CN" sz="750">
                <a:solidFill>
                  <a:srgbClr val="FF0000"/>
                </a:solidFill>
              </a:rPr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&lt;%@ page contentType="text/html; charset=gb2312"  import="mypackage.*"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&lt;html 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&lt;title&gt;Untitled Document&lt;/title&gt;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&lt;/head&gt;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750"/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&lt;form id="form1" name="form1" method="post" action=""&gt;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&lt;p&gt;</a:t>
            </a:r>
            <a:r>
              <a:rPr lang="zh-CN" altLang="en-US" sz="750"/>
              <a:t>输入：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750"/>
              <a:t>    </a:t>
            </a:r>
            <a:r>
              <a:rPr lang="en-US" altLang="zh-CN" sz="750"/>
              <a:t>&lt;input type="text" name="n" id="n" 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&lt;/p&gt;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&lt;p&gt;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&lt;input type="submit" name="button" id="button" value="</a:t>
            </a:r>
            <a:r>
              <a:rPr lang="zh-CN" altLang="en-US" sz="750"/>
              <a:t>提交</a:t>
            </a:r>
            <a:r>
              <a:rPr lang="en-US" altLang="zh-CN" sz="750"/>
              <a:t>" 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&lt;/p&gt;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&lt;/form&gt;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750"/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&lt;jsp:useBean id="sum" class=" mypackage.Sum" scope="page" 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&lt;jsp:setProperty name="sum" property="*" 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out.print(sum.getSum());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%&gt;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750"/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&lt;/body&gt;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5974304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95437" y="141685"/>
            <a:ext cx="6405563" cy="179784"/>
          </a:xfrm>
        </p:spPr>
        <p:txBody>
          <a:bodyPr/>
          <a:lstStyle/>
          <a:p>
            <a:pPr eaLnBrk="1" hangingPunct="1"/>
            <a:r>
              <a:rPr lang="zh-CN" altLang="en-US" sz="1500">
                <a:ea typeface="黑体" panose="02010609060101010101" pitchFamily="49" charset="-122"/>
              </a:rPr>
              <a:t>习题四</a:t>
            </a:r>
            <a:endParaRPr lang="zh-CN" altLang="en-US" sz="1500" b="1"/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85887" y="303610"/>
            <a:ext cx="6405563" cy="5345906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675" b="1"/>
              <a:t>EX</a:t>
            </a:r>
            <a:r>
              <a:rPr lang="en-US" altLang="zh-CN" sz="675"/>
              <a:t>2.</a:t>
            </a:r>
            <a:r>
              <a:rPr lang="zh-CN" altLang="en-US" sz="675">
                <a:solidFill>
                  <a:srgbClr val="FF0000"/>
                </a:solidFill>
              </a:rPr>
              <a:t>定义学生类</a:t>
            </a:r>
            <a:r>
              <a:rPr lang="en-US" altLang="zh-CN" sz="675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zh-CN" sz="675"/>
              <a:t>package mypackage;</a:t>
            </a:r>
          </a:p>
          <a:p>
            <a:pPr eaLnBrk="1" hangingPunct="1"/>
            <a:r>
              <a:rPr lang="en-US" altLang="zh-CN" sz="675"/>
              <a:t>public  class  Student2</a:t>
            </a:r>
          </a:p>
          <a:p>
            <a:pPr eaLnBrk="1" hangingPunct="1"/>
            <a:r>
              <a:rPr lang="en-US" altLang="zh-CN" sz="675"/>
              <a:t>{   String  name=" ";</a:t>
            </a:r>
          </a:p>
          <a:p>
            <a:pPr eaLnBrk="1" hangingPunct="1"/>
            <a:r>
              <a:rPr lang="en-US" altLang="zh-CN" sz="675"/>
              <a:t>   long    number;</a:t>
            </a:r>
          </a:p>
          <a:p>
            <a:pPr eaLnBrk="1" hangingPunct="1"/>
            <a:r>
              <a:rPr lang="en-US" altLang="zh-CN" sz="675"/>
              <a:t>   double  height ;</a:t>
            </a:r>
          </a:p>
          <a:p>
            <a:pPr eaLnBrk="1" hangingPunct="1"/>
            <a:r>
              <a:rPr lang="en-US" altLang="zh-CN" sz="675"/>
              <a:t>   double  weight ;   </a:t>
            </a:r>
          </a:p>
          <a:p>
            <a:pPr eaLnBrk="1" hangingPunct="1"/>
            <a:r>
              <a:rPr lang="en-US" altLang="zh-CN" sz="675"/>
              <a:t>   public String getName()//</a:t>
            </a:r>
            <a:r>
              <a:rPr lang="zh-CN" altLang="en-US" sz="675"/>
              <a:t>要正确地输出字符串到客户端</a:t>
            </a:r>
            <a:r>
              <a:rPr lang="en-US" altLang="zh-CN" sz="675"/>
              <a:t>,</a:t>
            </a:r>
            <a:r>
              <a:rPr lang="zh-CN" altLang="en-US" sz="675"/>
              <a:t>必须对</a:t>
            </a:r>
            <a:r>
              <a:rPr lang="en-US" altLang="zh-CN" sz="675"/>
              <a:t>bean</a:t>
            </a:r>
            <a:r>
              <a:rPr lang="zh-CN" altLang="en-US" sz="675"/>
              <a:t>中的字符串编码</a:t>
            </a:r>
          </a:p>
          <a:p>
            <a:pPr eaLnBrk="1" hangingPunct="1"/>
            <a:r>
              <a:rPr lang="zh-CN" altLang="en-US" sz="675"/>
              <a:t>   </a:t>
            </a:r>
            <a:r>
              <a:rPr lang="en-US" altLang="zh-CN" sz="675"/>
              <a:t>{</a:t>
            </a:r>
          </a:p>
          <a:p>
            <a:pPr eaLnBrk="1" hangingPunct="1"/>
            <a:r>
              <a:rPr lang="en-US" altLang="zh-CN" sz="675"/>
              <a:t>       try {</a:t>
            </a:r>
          </a:p>
          <a:p>
            <a:pPr eaLnBrk="1" hangingPunct="1"/>
            <a:r>
              <a:rPr lang="en-US" altLang="zh-CN" sz="675"/>
              <a:t>            byte b[]=name.getBytes("ISO-8859-1");</a:t>
            </a:r>
          </a:p>
          <a:p>
            <a:pPr eaLnBrk="1" hangingPunct="1"/>
            <a:r>
              <a:rPr lang="en-US" altLang="zh-CN" sz="675"/>
              <a:t>            name=new String(b);</a:t>
            </a:r>
          </a:p>
          <a:p>
            <a:pPr eaLnBrk="1" hangingPunct="1"/>
            <a:r>
              <a:rPr lang="en-US" altLang="zh-CN" sz="675"/>
              <a:t>            return name;</a:t>
            </a:r>
          </a:p>
          <a:p>
            <a:pPr eaLnBrk="1" hangingPunct="1"/>
            <a:r>
              <a:rPr lang="en-US" altLang="zh-CN" sz="675"/>
              <a:t>         }</a:t>
            </a:r>
          </a:p>
          <a:p>
            <a:pPr eaLnBrk="1" hangingPunct="1"/>
            <a:r>
              <a:rPr lang="en-US" altLang="zh-CN" sz="675"/>
              <a:t>       catch(Exception e)</a:t>
            </a:r>
          </a:p>
          <a:p>
            <a:pPr eaLnBrk="1" hangingPunct="1"/>
            <a:r>
              <a:rPr lang="en-US" altLang="zh-CN" sz="675"/>
              <a:t>         {       return name;        }     </a:t>
            </a:r>
          </a:p>
          <a:p>
            <a:pPr eaLnBrk="1" hangingPunct="1"/>
            <a:r>
              <a:rPr lang="en-US" altLang="zh-CN" sz="675"/>
              <a:t>   }</a:t>
            </a:r>
          </a:p>
          <a:p>
            <a:pPr eaLnBrk="1" hangingPunct="1"/>
            <a:r>
              <a:rPr lang="en-US" altLang="zh-CN" sz="675"/>
              <a:t>   public  void  setName(String newName)</a:t>
            </a:r>
          </a:p>
          <a:p>
            <a:pPr eaLnBrk="1" hangingPunct="1"/>
            <a:r>
              <a:rPr lang="en-US" altLang="zh-CN" sz="675"/>
              <a:t>   {      name=newName; }</a:t>
            </a:r>
          </a:p>
          <a:p>
            <a:pPr eaLnBrk="1" hangingPunct="1"/>
            <a:r>
              <a:rPr lang="en-US" altLang="zh-CN" sz="675"/>
              <a:t>   public  long getNumber()</a:t>
            </a:r>
          </a:p>
          <a:p>
            <a:pPr eaLnBrk="1" hangingPunct="1"/>
            <a:r>
              <a:rPr lang="en-US" altLang="zh-CN" sz="675"/>
              <a:t>   {       return  number;   }</a:t>
            </a:r>
          </a:p>
          <a:p>
            <a:pPr eaLnBrk="1" hangingPunct="1"/>
            <a:r>
              <a:rPr lang="en-US" altLang="zh-CN" sz="675"/>
              <a:t>   public  void  setNumber(long  newNumber)</a:t>
            </a:r>
          </a:p>
          <a:p>
            <a:pPr eaLnBrk="1" hangingPunct="1"/>
            <a:r>
              <a:rPr lang="en-US" altLang="zh-CN" sz="675"/>
              <a:t>   {      number=newNumber;   }</a:t>
            </a:r>
          </a:p>
          <a:p>
            <a:pPr eaLnBrk="1" hangingPunct="1"/>
            <a:r>
              <a:rPr lang="en-US" altLang="zh-CN" sz="675"/>
              <a:t>   public double getHeight()</a:t>
            </a:r>
          </a:p>
          <a:p>
            <a:pPr eaLnBrk="1" hangingPunct="1"/>
            <a:r>
              <a:rPr lang="en-US" altLang="zh-CN" sz="675"/>
              <a:t>   {      return  height;   }</a:t>
            </a:r>
          </a:p>
          <a:p>
            <a:pPr eaLnBrk="1" hangingPunct="1"/>
            <a:r>
              <a:rPr lang="en-US" altLang="zh-CN" sz="675"/>
              <a:t>   public void  setHeight(double newHeight)</a:t>
            </a:r>
          </a:p>
          <a:p>
            <a:pPr eaLnBrk="1" hangingPunct="1"/>
            <a:r>
              <a:rPr lang="en-US" altLang="zh-CN" sz="675"/>
              <a:t>   {      height=newHeight;   }</a:t>
            </a:r>
          </a:p>
          <a:p>
            <a:pPr eaLnBrk="1" hangingPunct="1"/>
            <a:r>
              <a:rPr lang="en-US" altLang="zh-CN" sz="675"/>
              <a:t>   public double  getWeight()</a:t>
            </a:r>
          </a:p>
          <a:p>
            <a:pPr eaLnBrk="1" hangingPunct="1"/>
            <a:r>
              <a:rPr lang="en-US" altLang="zh-CN" sz="675"/>
              <a:t>   {      return  weight;   }</a:t>
            </a:r>
          </a:p>
          <a:p>
            <a:pPr eaLnBrk="1" hangingPunct="1"/>
            <a:r>
              <a:rPr lang="en-US" altLang="zh-CN" sz="675"/>
              <a:t>   public  void  setWeight(double newWeight)</a:t>
            </a:r>
          </a:p>
          <a:p>
            <a:pPr eaLnBrk="1" hangingPunct="1"/>
            <a:r>
              <a:rPr lang="en-US" altLang="zh-CN" sz="675"/>
              <a:t>   {       weight=newWeight;   }   </a:t>
            </a:r>
          </a:p>
          <a:p>
            <a:pPr eaLnBrk="1" hangingPunct="1"/>
            <a:r>
              <a:rPr lang="en-US" altLang="zh-CN" sz="675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45518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119" y="195263"/>
            <a:ext cx="6405563" cy="179785"/>
          </a:xfrm>
        </p:spPr>
        <p:txBody>
          <a:bodyPr/>
          <a:lstStyle/>
          <a:p>
            <a:pPr eaLnBrk="1" hangingPunct="1"/>
            <a:r>
              <a:rPr lang="zh-CN" altLang="en-US" sz="1500">
                <a:ea typeface="黑体" panose="02010609060101010101" pitchFamily="49" charset="-122"/>
              </a:rPr>
              <a:t>习题四</a:t>
            </a:r>
            <a:endParaRPr lang="zh-CN" altLang="en-US" sz="1500" b="1"/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31119" y="465535"/>
            <a:ext cx="6405563" cy="3202781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900" b="1"/>
              <a:t>EX</a:t>
            </a:r>
            <a:r>
              <a:rPr lang="en-US" altLang="zh-CN" sz="900"/>
              <a:t>2.</a:t>
            </a:r>
            <a:r>
              <a:rPr lang="zh-CN" altLang="en-US" sz="900">
                <a:solidFill>
                  <a:srgbClr val="FF0000"/>
                </a:solidFill>
              </a:rPr>
              <a:t>定义学生类</a:t>
            </a:r>
            <a:r>
              <a:rPr lang="en-US" altLang="zh-CN" sz="900">
                <a:solidFill>
                  <a:srgbClr val="FF0000"/>
                </a:solidFill>
              </a:rPr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&lt;%@ page contentType="text/html;charset=GB2312"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&lt;%@ page import=" mypackage.*"%&gt;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&lt;BODY 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&lt;FONT size=3&gt;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&lt;FORM action="" Method="post"&gt;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&lt;p&gt;</a:t>
            </a:r>
            <a:r>
              <a:rPr lang="zh-CN" altLang="en-US" sz="900"/>
              <a:t>输入学生的姓名</a:t>
            </a:r>
            <a:r>
              <a:rPr lang="en-US" altLang="zh-CN" sz="90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&lt;Input type=text name="name"&gt;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&lt;p&gt;</a:t>
            </a:r>
            <a:r>
              <a:rPr lang="zh-CN" altLang="en-US" sz="900"/>
              <a:t>输入学生的学号</a:t>
            </a:r>
            <a:r>
              <a:rPr lang="en-US" altLang="zh-CN" sz="90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&lt;Input type=text name="number"&gt;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&lt;p&gt;</a:t>
            </a:r>
            <a:r>
              <a:rPr lang="zh-CN" altLang="en-US" sz="900"/>
              <a:t>输入学生的身高</a:t>
            </a:r>
            <a:r>
              <a:rPr lang="en-US" altLang="zh-CN" sz="90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&lt;Input type=text name="height"&gt;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&lt;p&gt;</a:t>
            </a:r>
            <a:r>
              <a:rPr lang="zh-CN" altLang="en-US" sz="900"/>
              <a:t>输入学生的体重</a:t>
            </a:r>
            <a:r>
              <a:rPr lang="en-US" altLang="zh-CN" sz="90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&lt;Input type=text name="weight"&gt;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&lt;Input type=submit value="</a:t>
            </a:r>
            <a:r>
              <a:rPr lang="zh-CN" altLang="en-US" sz="900"/>
              <a:t>提交</a:t>
            </a:r>
            <a:r>
              <a:rPr lang="en-US" altLang="zh-CN" sz="900"/>
              <a:t>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&lt;/FORM&gt;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900"/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&lt;jsp:useBean id="zhang" class=" mypackage.Student2" scope="page" 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&lt;/jsp:useBean&gt;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&lt;!--//</a:t>
            </a:r>
            <a:r>
              <a:rPr lang="zh-CN" altLang="en-US" sz="900"/>
              <a:t>通过表单</a:t>
            </a:r>
            <a:r>
              <a:rPr lang="en-US" altLang="zh-CN" sz="900"/>
              <a:t>,</a:t>
            </a:r>
            <a:r>
              <a:rPr lang="zh-CN" altLang="en-US" sz="900"/>
              <a:t>同时对所有属性赋值。标签中没有使用</a:t>
            </a:r>
            <a:r>
              <a:rPr lang="en-US" altLang="zh-CN" sz="900"/>
              <a:t>param</a:t>
            </a:r>
            <a:r>
              <a:rPr lang="zh-CN" altLang="en-US" sz="900"/>
              <a:t>属性和</a:t>
            </a:r>
            <a:r>
              <a:rPr lang="en-US" altLang="zh-CN" sz="900"/>
              <a:t>value</a:t>
            </a:r>
            <a:r>
              <a:rPr lang="zh-CN" altLang="en-US" sz="900"/>
              <a:t>属性</a:t>
            </a:r>
            <a:r>
              <a:rPr lang="en-US" altLang="zh-CN" sz="900"/>
              <a:t>--&gt;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&lt;jsp:setProperty name= "zhang" property= "*" /&gt;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&lt;p&gt;</a:t>
            </a:r>
            <a:r>
              <a:rPr lang="zh-CN" altLang="en-US" sz="900"/>
              <a:t>名字是</a:t>
            </a:r>
            <a:r>
              <a:rPr lang="en-US" altLang="zh-CN" sz="90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&lt;jsp:getProperty name= "zhang" property= "name" 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&lt;p&gt;</a:t>
            </a:r>
            <a:r>
              <a:rPr lang="zh-CN" altLang="en-US" sz="900"/>
              <a:t>学号是</a:t>
            </a:r>
            <a:r>
              <a:rPr lang="en-US" altLang="zh-CN" sz="90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&lt;jsp:getProperty name= "zhang" property= "number" 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&lt;p&gt;</a:t>
            </a:r>
            <a:r>
              <a:rPr lang="zh-CN" altLang="en-US" sz="900"/>
              <a:t>身高是</a:t>
            </a:r>
            <a:r>
              <a:rPr lang="en-US" altLang="zh-CN" sz="90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&lt;jsp:getProperty name= "zhang" property= "height" /&gt;</a:t>
            </a:r>
            <a:r>
              <a:rPr lang="zh-CN" altLang="en-US" sz="900"/>
              <a:t>米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 </a:t>
            </a:r>
            <a:r>
              <a:rPr lang="en-US" altLang="zh-CN" sz="900"/>
              <a:t>&lt;p&gt;</a:t>
            </a:r>
            <a:r>
              <a:rPr lang="zh-CN" altLang="en-US" sz="900"/>
              <a:t>体重是</a:t>
            </a:r>
            <a:r>
              <a:rPr lang="en-US" altLang="zh-CN" sz="90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&lt;jsp:getProperty name= "zhang" property= "weight" /&gt;</a:t>
            </a:r>
            <a:r>
              <a:rPr lang="zh-CN" altLang="en-US" sz="900"/>
              <a:t>公斤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&lt;/FONT&gt;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&lt;/BODY&gt;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377544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实训：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猜数游戏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设计（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648327"/>
            <a:ext cx="7915493" cy="418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 smtClean="0">
                <a:solidFill>
                  <a:prstClr val="black"/>
                </a:solidFill>
              </a:rPr>
              <a:t>实现代码：</a:t>
            </a:r>
            <a:r>
              <a:rPr lang="en-US" altLang="zh-CN" sz="1400" b="1" dirty="0" err="1">
                <a:solidFill>
                  <a:prstClr val="black"/>
                </a:solidFill>
              </a:rPr>
              <a:t>guess.jsp</a:t>
            </a:r>
            <a:endParaRPr lang="en-US" altLang="zh-CN" sz="1200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&lt;%@ page </a:t>
            </a:r>
            <a:r>
              <a:rPr lang="en-US" altLang="zh-CN" sz="1200" b="1" dirty="0" err="1">
                <a:solidFill>
                  <a:srgbClr val="0070C0"/>
                </a:solidFill>
              </a:rPr>
              <a:t>contentType</a:t>
            </a:r>
            <a:r>
              <a:rPr lang="en-US" altLang="zh-CN" sz="1200" b="1" dirty="0">
                <a:solidFill>
                  <a:srgbClr val="0070C0"/>
                </a:solidFill>
              </a:rPr>
              <a:t>="text/</a:t>
            </a:r>
            <a:r>
              <a:rPr lang="en-US" altLang="zh-CN" sz="1200" b="1" dirty="0" err="1">
                <a:solidFill>
                  <a:srgbClr val="0070C0"/>
                </a:solidFill>
              </a:rPr>
              <a:t>html;charset</a:t>
            </a:r>
            <a:r>
              <a:rPr lang="en-US" altLang="zh-CN" sz="1200" b="1" dirty="0">
                <a:solidFill>
                  <a:srgbClr val="0070C0"/>
                </a:solidFill>
              </a:rPr>
              <a:t>=GB2312" %&gt;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jsp:useBean</a:t>
            </a:r>
            <a:r>
              <a:rPr lang="en-US" altLang="zh-CN" sz="1200" b="1" dirty="0">
                <a:solidFill>
                  <a:srgbClr val="0070C0"/>
                </a:solidFill>
              </a:rPr>
              <a:t> id="guess" class="</a:t>
            </a:r>
            <a:r>
              <a:rPr lang="en-US" altLang="zh-CN" sz="1200" b="1" dirty="0" err="1">
                <a:solidFill>
                  <a:srgbClr val="0070C0"/>
                </a:solidFill>
              </a:rPr>
              <a:t>hello.GuessNumber</a:t>
            </a:r>
            <a:r>
              <a:rPr lang="en-US" altLang="zh-CN" sz="1200" b="1" dirty="0">
                <a:solidFill>
                  <a:srgbClr val="0070C0"/>
                </a:solidFill>
              </a:rPr>
              <a:t>" </a:t>
            </a:r>
            <a:r>
              <a:rPr lang="en-US" altLang="zh-CN" sz="1200" b="1" dirty="0">
                <a:solidFill>
                  <a:srgbClr val="FF0000"/>
                </a:solidFill>
              </a:rPr>
              <a:t>scope="session"</a:t>
            </a:r>
            <a:r>
              <a:rPr lang="en-US" altLang="zh-CN" sz="1200" b="1" dirty="0">
                <a:solidFill>
                  <a:srgbClr val="0070C0"/>
                </a:solidFill>
              </a:rPr>
              <a:t> /&gt;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jsp:setProperty</a:t>
            </a:r>
            <a:r>
              <a:rPr lang="en-US" altLang="zh-CN" sz="1200" b="1" dirty="0">
                <a:solidFill>
                  <a:srgbClr val="0070C0"/>
                </a:solidFill>
              </a:rPr>
              <a:t> name="guess" property="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guessNumber</a:t>
            </a:r>
            <a:r>
              <a:rPr lang="en-US" altLang="zh-CN" sz="1200" b="1" dirty="0">
                <a:solidFill>
                  <a:srgbClr val="0070C0"/>
                </a:solidFill>
              </a:rPr>
              <a:t>" </a:t>
            </a:r>
            <a:r>
              <a:rPr lang="en-US" altLang="zh-CN" sz="1200" b="1" dirty="0" err="1">
                <a:solidFill>
                  <a:srgbClr val="0070C0"/>
                </a:solidFill>
              </a:rPr>
              <a:t>param</a:t>
            </a:r>
            <a:r>
              <a:rPr lang="en-US" altLang="zh-CN" sz="1200" b="1" dirty="0">
                <a:solidFill>
                  <a:srgbClr val="0070C0"/>
                </a:solidFill>
              </a:rPr>
              <a:t>="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guessNumber</a:t>
            </a:r>
            <a:r>
              <a:rPr lang="en-US" altLang="zh-CN" sz="1200" b="1" dirty="0">
                <a:solidFill>
                  <a:srgbClr val="0070C0"/>
                </a:solidFill>
              </a:rPr>
              <a:t>"  /&gt;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br</a:t>
            </a:r>
            <a:r>
              <a:rPr lang="en-US" altLang="zh-CN" sz="1200" b="1" dirty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jsp:getProperty</a:t>
            </a:r>
            <a:r>
              <a:rPr lang="en-US" altLang="zh-CN" sz="1200" b="1" dirty="0">
                <a:solidFill>
                  <a:srgbClr val="0070C0"/>
                </a:solidFill>
              </a:rPr>
              <a:t>  name= "guess"  property="result" /&gt;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br</a:t>
            </a:r>
            <a:r>
              <a:rPr lang="en-US" altLang="zh-CN" sz="1200" b="1" dirty="0">
                <a:solidFill>
                  <a:srgbClr val="0070C0"/>
                </a:solidFill>
              </a:rPr>
              <a:t>&gt;</a:t>
            </a:r>
            <a:r>
              <a:rPr lang="zh-CN" altLang="en-US" sz="1200" b="1" dirty="0">
                <a:solidFill>
                  <a:srgbClr val="0070C0"/>
                </a:solidFill>
              </a:rPr>
              <a:t>这是第</a:t>
            </a: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jsp:getProperty</a:t>
            </a:r>
            <a:r>
              <a:rPr lang="en-US" altLang="zh-CN" sz="1200" b="1" dirty="0">
                <a:solidFill>
                  <a:srgbClr val="0070C0"/>
                </a:solidFill>
              </a:rPr>
              <a:t>  name= "guess"  property="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guessCount</a:t>
            </a:r>
            <a:r>
              <a:rPr lang="en-US" altLang="zh-CN" sz="1200" b="1" dirty="0">
                <a:solidFill>
                  <a:srgbClr val="0070C0"/>
                </a:solidFill>
              </a:rPr>
              <a:t>" /&gt;</a:t>
            </a:r>
            <a:r>
              <a:rPr lang="zh-CN" altLang="en-US" sz="1200" b="1" dirty="0">
                <a:solidFill>
                  <a:srgbClr val="0070C0"/>
                </a:solidFill>
              </a:rPr>
              <a:t>次猜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br</a:t>
            </a:r>
            <a:r>
              <a:rPr lang="en-US" altLang="zh-CN" sz="1200" b="1" dirty="0">
                <a:solidFill>
                  <a:srgbClr val="0070C0"/>
                </a:solidFill>
              </a:rPr>
              <a:t>&gt;</a:t>
            </a:r>
            <a:r>
              <a:rPr lang="zh-CN" altLang="en-US" sz="1200" b="1" dirty="0">
                <a:solidFill>
                  <a:srgbClr val="0070C0"/>
                </a:solidFill>
              </a:rPr>
              <a:t>你给出的数是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jsp:getProperty</a:t>
            </a:r>
            <a:r>
              <a:rPr lang="en-US" altLang="zh-CN" sz="1200" b="1" dirty="0">
                <a:solidFill>
                  <a:srgbClr val="0070C0"/>
                </a:solidFill>
              </a:rPr>
              <a:t>  name= "guess"  property="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guessNumber</a:t>
            </a:r>
            <a:r>
              <a:rPr lang="en-US" altLang="zh-CN" sz="1200" b="1" dirty="0">
                <a:solidFill>
                  <a:srgbClr val="0070C0"/>
                </a:solidFill>
              </a:rPr>
              <a:t>" /&gt;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br</a:t>
            </a:r>
            <a:r>
              <a:rPr lang="en-US" altLang="zh-CN" sz="1200" b="1" dirty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&lt;% String </a:t>
            </a:r>
            <a:r>
              <a:rPr lang="en-US" altLang="zh-CN" sz="1200" b="1" dirty="0" err="1">
                <a:solidFill>
                  <a:srgbClr val="0070C0"/>
                </a:solidFill>
              </a:rPr>
              <a:t>str</a:t>
            </a:r>
            <a:r>
              <a:rPr lang="en-US" altLang="zh-CN" sz="1200" b="1" dirty="0">
                <a:solidFill>
                  <a:srgbClr val="0070C0"/>
                </a:solidFill>
              </a:rPr>
              <a:t>=</a:t>
            </a:r>
            <a:r>
              <a:rPr lang="en-US" altLang="zh-CN" sz="1200" b="1" dirty="0" err="1">
                <a:solidFill>
                  <a:srgbClr val="0070C0"/>
                </a:solidFill>
              </a:rPr>
              <a:t>response.encodeRedirectURL</a:t>
            </a:r>
            <a:r>
              <a:rPr lang="en-US" altLang="zh-CN" sz="1200" b="1" dirty="0">
                <a:solidFill>
                  <a:srgbClr val="0070C0"/>
                </a:solidFill>
              </a:rPr>
              <a:t>("</a:t>
            </a:r>
            <a:r>
              <a:rPr lang="en-US" altLang="zh-CN" sz="1200" b="1" dirty="0" err="1">
                <a:solidFill>
                  <a:srgbClr val="FF0000"/>
                </a:solidFill>
              </a:rPr>
              <a:t>guess.jsp</a:t>
            </a:r>
            <a:r>
              <a:rPr lang="en-US" altLang="zh-CN" sz="1200" b="1" dirty="0">
                <a:solidFill>
                  <a:srgbClr val="FF0000"/>
                </a:solidFill>
              </a:rPr>
              <a:t>"</a:t>
            </a:r>
            <a:r>
              <a:rPr lang="en-US" altLang="zh-CN" sz="1200" b="1" dirty="0">
                <a:solidFill>
                  <a:srgbClr val="0070C0"/>
                </a:solidFill>
              </a:rPr>
              <a:t>);%&gt;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&lt;form  action="&lt;%=</a:t>
            </a:r>
            <a:r>
              <a:rPr lang="en-US" altLang="zh-CN" sz="1200" b="1" dirty="0" err="1">
                <a:solidFill>
                  <a:srgbClr val="0070C0"/>
                </a:solidFill>
              </a:rPr>
              <a:t>str</a:t>
            </a:r>
            <a:r>
              <a:rPr lang="en-US" altLang="zh-CN" sz="1200" b="1" dirty="0">
                <a:solidFill>
                  <a:srgbClr val="0070C0"/>
                </a:solidFill>
              </a:rPr>
              <a:t>%&gt;" method=post&gt;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200" b="1" dirty="0">
                <a:solidFill>
                  <a:srgbClr val="0070C0"/>
                </a:solidFill>
              </a:rPr>
              <a:t>再输入你的猜测 </a:t>
            </a:r>
            <a:r>
              <a:rPr lang="en-US" altLang="zh-CN" sz="1200" b="1" dirty="0">
                <a:solidFill>
                  <a:srgbClr val="0070C0"/>
                </a:solidFill>
              </a:rPr>
              <a:t>&lt;Input type=text name="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guessNumber</a:t>
            </a:r>
            <a:r>
              <a:rPr lang="en-US" altLang="zh-CN" sz="1200" b="1" dirty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&lt;Input type=submit value="</a:t>
            </a:r>
            <a:r>
              <a:rPr lang="zh-CN" altLang="en-US" sz="1200" b="1" dirty="0">
                <a:solidFill>
                  <a:srgbClr val="0070C0"/>
                </a:solidFill>
              </a:rPr>
              <a:t>提交</a:t>
            </a:r>
            <a:r>
              <a:rPr lang="en-US" altLang="zh-CN" sz="1200" b="1" dirty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&lt;/form 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br</a:t>
            </a:r>
            <a:r>
              <a:rPr lang="en-US" altLang="zh-CN" sz="1200" b="1" dirty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&lt;% String str1=</a:t>
            </a:r>
            <a:r>
              <a:rPr lang="en-US" altLang="zh-CN" sz="1200" b="1" dirty="0" err="1">
                <a:solidFill>
                  <a:srgbClr val="0070C0"/>
                </a:solidFill>
              </a:rPr>
              <a:t>response.encodeRedirectURL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(“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guss.jsp</a:t>
            </a:r>
            <a:r>
              <a:rPr lang="en-US" altLang="zh-CN" sz="1200" b="1" dirty="0">
                <a:solidFill>
                  <a:srgbClr val="FF0000"/>
                </a:solidFill>
              </a:rPr>
              <a:t>"</a:t>
            </a:r>
            <a:r>
              <a:rPr lang="en-US" altLang="zh-CN" sz="1200" b="1" dirty="0">
                <a:solidFill>
                  <a:srgbClr val="0070C0"/>
                </a:solidFill>
              </a:rPr>
              <a:t>);%&gt;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&lt;form  action="&lt;%=str1%&gt;" method="post" name="f"&gt;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&lt;Input type="submit" value="</a:t>
            </a:r>
            <a:r>
              <a:rPr lang="zh-CN" altLang="en-US" sz="1200" b="1" dirty="0">
                <a:solidFill>
                  <a:srgbClr val="0070C0"/>
                </a:solidFill>
              </a:rPr>
              <a:t>重新玩</a:t>
            </a:r>
            <a:r>
              <a:rPr lang="en-US" altLang="zh-CN" sz="1200" b="1" dirty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&lt;/form &gt;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54" y="2857501"/>
            <a:ext cx="3957127" cy="183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04922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实训：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猜数游戏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设计（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648327"/>
            <a:ext cx="7915493" cy="818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 smtClean="0">
                <a:solidFill>
                  <a:prstClr val="black"/>
                </a:solidFill>
              </a:rPr>
              <a:t>实现代码：</a:t>
            </a:r>
            <a:r>
              <a:rPr lang="en-US" altLang="zh-CN" sz="1400" b="1" dirty="0" smtClean="0">
                <a:solidFill>
                  <a:prstClr val="black"/>
                </a:solidFill>
              </a:rPr>
              <a:t>GuessNumber.java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 smtClean="0">
                <a:solidFill>
                  <a:srgbClr val="0070C0"/>
                </a:solidFill>
              </a:rPr>
              <a:t>package </a:t>
            </a:r>
            <a:r>
              <a:rPr lang="en-US" altLang="zh-CN" sz="1200" b="1" dirty="0">
                <a:solidFill>
                  <a:srgbClr val="0070C0"/>
                </a:solidFill>
              </a:rPr>
              <a:t>hello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;</a:t>
            </a:r>
            <a:endParaRPr lang="en-US" altLang="zh-CN" sz="1200" b="1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public class 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GuessNumber</a:t>
            </a:r>
            <a:r>
              <a:rPr lang="en-US" altLang="zh-CN" sz="1200" b="1" dirty="0">
                <a:solidFill>
                  <a:srgbClr val="0070C0"/>
                </a:solidFill>
              </a:rPr>
              <a:t> {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</a:t>
            </a:r>
            <a:r>
              <a:rPr lang="en-US" altLang="zh-CN" sz="1200" b="1" dirty="0" err="1">
                <a:solidFill>
                  <a:srgbClr val="0070C0"/>
                </a:solidFill>
              </a:rPr>
              <a:t>int</a:t>
            </a:r>
            <a:r>
              <a:rPr lang="en-US" altLang="zh-CN" sz="1200" b="1" dirty="0">
                <a:solidFill>
                  <a:srgbClr val="0070C0"/>
                </a:solidFill>
              </a:rPr>
              <a:t> answer = 0, //</a:t>
            </a:r>
            <a:r>
              <a:rPr lang="zh-CN" altLang="en-US" sz="1200" b="1" dirty="0">
                <a:solidFill>
                  <a:srgbClr val="0070C0"/>
                </a:solidFill>
              </a:rPr>
              <a:t>实际答案。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200" b="1" dirty="0">
                <a:solidFill>
                  <a:srgbClr val="0070C0"/>
                </a:solidFill>
              </a:rPr>
              <a:t>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guessNumber</a:t>
            </a:r>
            <a:r>
              <a:rPr lang="en-US" altLang="zh-CN" sz="1200" b="1" dirty="0">
                <a:solidFill>
                  <a:srgbClr val="0070C0"/>
                </a:solidFill>
              </a:rPr>
              <a:t> = 0, //</a:t>
            </a:r>
            <a:r>
              <a:rPr lang="zh-CN" altLang="en-US" sz="1200" b="1" dirty="0">
                <a:solidFill>
                  <a:srgbClr val="0070C0"/>
                </a:solidFill>
              </a:rPr>
              <a:t>客户猜测的数。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200" b="1" dirty="0">
                <a:solidFill>
                  <a:srgbClr val="0070C0"/>
                </a:solidFill>
              </a:rPr>
              <a:t>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guessCount</a:t>
            </a:r>
            <a:r>
              <a:rPr lang="en-US" altLang="zh-CN" sz="1200" b="1" dirty="0">
                <a:solidFill>
                  <a:srgbClr val="0070C0"/>
                </a:solidFill>
              </a:rPr>
              <a:t> = 0; //</a:t>
            </a:r>
            <a:r>
              <a:rPr lang="zh-CN" altLang="en-US" sz="1200" b="1" dirty="0">
                <a:solidFill>
                  <a:srgbClr val="0070C0"/>
                </a:solidFill>
              </a:rPr>
              <a:t>客户猜到正确答案之前所用的次数。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200" b="1" dirty="0">
                <a:solidFill>
                  <a:srgbClr val="0070C0"/>
                </a:solidFill>
              </a:rPr>
              <a:t>  </a:t>
            </a:r>
            <a:r>
              <a:rPr lang="en-US" altLang="zh-CN" sz="1200" b="1" dirty="0">
                <a:solidFill>
                  <a:srgbClr val="0070C0"/>
                </a:solidFill>
              </a:rPr>
              <a:t>String result = null;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public void </a:t>
            </a:r>
            <a:r>
              <a:rPr lang="en-US" altLang="zh-CN" sz="1200" b="1" dirty="0" err="1">
                <a:solidFill>
                  <a:srgbClr val="0070C0"/>
                </a:solidFill>
              </a:rPr>
              <a:t>setAnswer</a:t>
            </a:r>
            <a:r>
              <a:rPr lang="en-US" altLang="zh-CN" sz="1200" b="1" dirty="0">
                <a:solidFill>
                  <a:srgbClr val="0070C0"/>
                </a:solidFill>
              </a:rPr>
              <a:t>(</a:t>
            </a:r>
            <a:r>
              <a:rPr lang="en-US" altLang="zh-CN" sz="1200" b="1" dirty="0" err="1">
                <a:solidFill>
                  <a:srgbClr val="0070C0"/>
                </a:solidFill>
              </a:rPr>
              <a:t>int</a:t>
            </a:r>
            <a:r>
              <a:rPr lang="en-US" altLang="zh-CN" sz="1200" b="1" dirty="0">
                <a:solidFill>
                  <a:srgbClr val="0070C0"/>
                </a:solidFill>
              </a:rPr>
              <a:t> n) {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answer = n;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guessCount</a:t>
            </a:r>
            <a:r>
              <a:rPr lang="en-US" altLang="zh-CN" sz="1200" b="1" dirty="0">
                <a:solidFill>
                  <a:srgbClr val="0070C0"/>
                </a:solidFill>
              </a:rPr>
              <a:t> = 0;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}</a:t>
            </a:r>
            <a:endParaRPr lang="en-US" altLang="zh-CN" sz="1200" b="1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public </a:t>
            </a:r>
            <a:r>
              <a:rPr lang="en-US" altLang="zh-CN" sz="1200" b="1" dirty="0" err="1">
                <a:solidFill>
                  <a:srgbClr val="0070C0"/>
                </a:solidFill>
              </a:rPr>
              <a:t>int</a:t>
            </a:r>
            <a:r>
              <a:rPr lang="en-US" altLang="zh-CN" sz="1200" b="1" dirty="0">
                <a:solidFill>
                  <a:srgbClr val="0070C0"/>
                </a:solidFill>
              </a:rPr>
              <a:t> </a:t>
            </a:r>
            <a:r>
              <a:rPr lang="en-US" altLang="zh-CN" sz="1200" b="1" dirty="0" err="1">
                <a:solidFill>
                  <a:srgbClr val="0070C0"/>
                </a:solidFill>
              </a:rPr>
              <a:t>getAnswer</a:t>
            </a:r>
            <a:r>
              <a:rPr lang="en-US" altLang="zh-CN" sz="1200" b="1" dirty="0">
                <a:solidFill>
                  <a:srgbClr val="0070C0"/>
                </a:solidFill>
              </a:rPr>
              <a:t>() {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return answer;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}</a:t>
            </a:r>
            <a:endParaRPr lang="en-US" altLang="zh-CN" sz="1200" b="1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public void </a:t>
            </a:r>
            <a:r>
              <a:rPr lang="en-US" altLang="zh-CN" sz="1200" b="1" dirty="0" err="1">
                <a:solidFill>
                  <a:srgbClr val="0070C0"/>
                </a:solidFill>
              </a:rPr>
              <a:t>setGuessNumber</a:t>
            </a:r>
            <a:r>
              <a:rPr lang="en-US" altLang="zh-CN" sz="1200" b="1" dirty="0">
                <a:solidFill>
                  <a:srgbClr val="0070C0"/>
                </a:solidFill>
              </a:rPr>
              <a:t>(</a:t>
            </a:r>
            <a:r>
              <a:rPr lang="en-US" altLang="zh-CN" sz="1200" b="1" dirty="0" err="1">
                <a:solidFill>
                  <a:srgbClr val="0070C0"/>
                </a:solidFill>
              </a:rPr>
              <a:t>int</a:t>
            </a:r>
            <a:r>
              <a:rPr lang="en-US" altLang="zh-CN" sz="1200" b="1" dirty="0">
                <a:solidFill>
                  <a:srgbClr val="0070C0"/>
                </a:solidFill>
              </a:rPr>
              <a:t> n) {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guessNumber</a:t>
            </a:r>
            <a:r>
              <a:rPr lang="en-US" altLang="zh-CN" sz="1200" b="1" dirty="0">
                <a:solidFill>
                  <a:srgbClr val="0070C0"/>
                </a:solidFill>
              </a:rPr>
              <a:t> = n;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guessCount</a:t>
            </a:r>
            <a:r>
              <a:rPr lang="en-US" altLang="zh-CN" sz="1200" b="1" dirty="0">
                <a:solidFill>
                  <a:srgbClr val="0070C0"/>
                </a:solidFill>
              </a:rPr>
              <a:t>++;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if (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guessNumber</a:t>
            </a:r>
            <a:r>
              <a:rPr lang="en-US" altLang="zh-CN" sz="1200" b="1" dirty="0">
                <a:solidFill>
                  <a:srgbClr val="0070C0"/>
                </a:solidFill>
              </a:rPr>
              <a:t> == answer) {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result = "</a:t>
            </a:r>
            <a:r>
              <a:rPr lang="zh-CN" altLang="en-US" sz="1200" b="1" dirty="0">
                <a:solidFill>
                  <a:srgbClr val="0070C0"/>
                </a:solidFill>
              </a:rPr>
              <a:t>恭喜，猜对了</a:t>
            </a:r>
            <a:r>
              <a:rPr lang="en-US" altLang="zh-CN" sz="1200" b="1" dirty="0">
                <a:solidFill>
                  <a:srgbClr val="0070C0"/>
                </a:solidFill>
              </a:rPr>
              <a:t>";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}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else if (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guessNumber</a:t>
            </a:r>
            <a:r>
              <a:rPr lang="en-US" altLang="zh-CN" sz="1200" b="1" dirty="0">
                <a:solidFill>
                  <a:srgbClr val="0070C0"/>
                </a:solidFill>
              </a:rPr>
              <a:t> &gt; answer) {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result = "</a:t>
            </a:r>
            <a:r>
              <a:rPr lang="zh-CN" altLang="en-US" sz="1200" b="1" dirty="0">
                <a:solidFill>
                  <a:srgbClr val="0070C0"/>
                </a:solidFill>
              </a:rPr>
              <a:t>猜大了</a:t>
            </a:r>
            <a:r>
              <a:rPr lang="en-US" altLang="zh-CN" sz="1200" b="1" dirty="0">
                <a:solidFill>
                  <a:srgbClr val="0070C0"/>
                </a:solidFill>
              </a:rPr>
              <a:t>";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}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else if (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guessNumber</a:t>
            </a:r>
            <a:r>
              <a:rPr lang="en-US" altLang="zh-CN" sz="1200" b="1" dirty="0">
                <a:solidFill>
                  <a:srgbClr val="0070C0"/>
                </a:solidFill>
              </a:rPr>
              <a:t> &lt; answer) {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result = "</a:t>
            </a:r>
            <a:r>
              <a:rPr lang="zh-CN" altLang="en-US" sz="1200" b="1" dirty="0">
                <a:solidFill>
                  <a:srgbClr val="0070C0"/>
                </a:solidFill>
              </a:rPr>
              <a:t>猜小了</a:t>
            </a:r>
            <a:r>
              <a:rPr lang="en-US" altLang="zh-CN" sz="1200" b="1" dirty="0">
                <a:solidFill>
                  <a:srgbClr val="0070C0"/>
                </a:solidFill>
              </a:rPr>
              <a:t>";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}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}</a:t>
            </a:r>
            <a:endParaRPr lang="en-US" altLang="zh-CN" sz="1200" b="1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public </a:t>
            </a:r>
            <a:r>
              <a:rPr lang="en-US" altLang="zh-CN" sz="1200" b="1" dirty="0" err="1">
                <a:solidFill>
                  <a:srgbClr val="0070C0"/>
                </a:solidFill>
              </a:rPr>
              <a:t>int</a:t>
            </a:r>
            <a:r>
              <a:rPr lang="en-US" altLang="zh-CN" sz="1200" b="1" dirty="0">
                <a:solidFill>
                  <a:srgbClr val="0070C0"/>
                </a:solidFill>
              </a:rPr>
              <a:t> </a:t>
            </a:r>
            <a:r>
              <a:rPr lang="en-US" altLang="zh-CN" sz="1200" b="1" dirty="0" err="1">
                <a:solidFill>
                  <a:srgbClr val="0070C0"/>
                </a:solidFill>
              </a:rPr>
              <a:t>getGuessNumber</a:t>
            </a:r>
            <a:r>
              <a:rPr lang="en-US" altLang="zh-CN" sz="1200" b="1" dirty="0">
                <a:solidFill>
                  <a:srgbClr val="0070C0"/>
                </a:solidFill>
              </a:rPr>
              <a:t>() {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return 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guessNumber</a:t>
            </a:r>
            <a:r>
              <a:rPr lang="en-US" altLang="zh-CN" sz="1200" b="1" dirty="0">
                <a:solidFill>
                  <a:srgbClr val="0070C0"/>
                </a:solidFill>
              </a:rPr>
              <a:t>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}</a:t>
            </a:r>
            <a:endParaRPr lang="en-US" altLang="zh-CN" sz="1200" b="1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public </a:t>
            </a:r>
            <a:r>
              <a:rPr lang="en-US" altLang="zh-CN" sz="1200" b="1" dirty="0" err="1">
                <a:solidFill>
                  <a:srgbClr val="0070C0"/>
                </a:solidFill>
              </a:rPr>
              <a:t>int</a:t>
            </a:r>
            <a:r>
              <a:rPr lang="en-US" altLang="zh-CN" sz="1200" b="1" dirty="0">
                <a:solidFill>
                  <a:srgbClr val="0070C0"/>
                </a:solidFill>
              </a:rPr>
              <a:t> </a:t>
            </a:r>
            <a:r>
              <a:rPr lang="en-US" altLang="zh-CN" sz="1200" b="1" dirty="0" err="1">
                <a:solidFill>
                  <a:srgbClr val="0070C0"/>
                </a:solidFill>
              </a:rPr>
              <a:t>getGuessCount</a:t>
            </a:r>
            <a:r>
              <a:rPr lang="en-US" altLang="zh-CN" sz="1200" b="1" dirty="0">
                <a:solidFill>
                  <a:srgbClr val="0070C0"/>
                </a:solidFill>
              </a:rPr>
              <a:t>() {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return </a:t>
            </a:r>
            <a:r>
              <a:rPr lang="en-US" altLang="zh-CN" sz="1200" b="1" dirty="0" err="1">
                <a:solidFill>
                  <a:srgbClr val="0070C0"/>
                </a:solidFill>
              </a:rPr>
              <a:t>guessCount</a:t>
            </a:r>
            <a:r>
              <a:rPr lang="en-US" altLang="zh-CN" sz="1200" b="1" dirty="0">
                <a:solidFill>
                  <a:srgbClr val="0070C0"/>
                </a:solidFill>
              </a:rPr>
              <a:t>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}</a:t>
            </a:r>
            <a:endParaRPr lang="en-US" altLang="zh-CN" sz="1200" b="1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public String </a:t>
            </a:r>
            <a:r>
              <a:rPr lang="en-US" altLang="zh-CN" sz="1200" b="1" dirty="0" err="1">
                <a:solidFill>
                  <a:srgbClr val="0070C0"/>
                </a:solidFill>
              </a:rPr>
              <a:t>getResult</a:t>
            </a:r>
            <a:r>
              <a:rPr lang="en-US" altLang="zh-CN" sz="1200" b="1" dirty="0">
                <a:solidFill>
                  <a:srgbClr val="0070C0"/>
                </a:solidFill>
              </a:rPr>
              <a:t>() {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return result;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}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zh-CN" altLang="en-US" sz="1600" b="1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zh-CN" altLang="en-US" sz="1600" b="1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337" y="2942213"/>
            <a:ext cx="3881495" cy="179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647881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编程题（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593870"/>
            <a:ext cx="8655273" cy="469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1</a:t>
            </a:r>
            <a:r>
              <a:rPr lang="en-US" altLang="zh-CN" sz="1400" dirty="0">
                <a:solidFill>
                  <a:prstClr val="black"/>
                </a:solidFill>
              </a:rPr>
              <a:t>.</a:t>
            </a:r>
            <a:r>
              <a:rPr lang="zh-CN" altLang="en-US" sz="1400" dirty="0">
                <a:solidFill>
                  <a:prstClr val="black"/>
                </a:solidFill>
              </a:rPr>
              <a:t>试编写一个</a:t>
            </a:r>
            <a:r>
              <a:rPr lang="en-US" altLang="zh-CN" sz="1400" dirty="0">
                <a:solidFill>
                  <a:prstClr val="black"/>
                </a:solidFill>
              </a:rPr>
              <a:t>JavaBean, </a:t>
            </a:r>
            <a:r>
              <a:rPr lang="zh-CN" altLang="en-US" sz="1400" dirty="0">
                <a:solidFill>
                  <a:prstClr val="black"/>
                </a:solidFill>
              </a:rPr>
              <a:t>该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有一个属性</a:t>
            </a:r>
            <a:r>
              <a:rPr lang="en-US" altLang="zh-CN" sz="1400" dirty="0">
                <a:solidFill>
                  <a:prstClr val="black"/>
                </a:solidFill>
              </a:rPr>
              <a:t>n</a:t>
            </a:r>
            <a:r>
              <a:rPr lang="zh-CN" altLang="en-US" sz="1400" dirty="0">
                <a:solidFill>
                  <a:prstClr val="black"/>
                </a:solidFill>
              </a:rPr>
              <a:t>，属性有方法</a:t>
            </a:r>
            <a:r>
              <a:rPr lang="en-US" altLang="zh-CN" sz="1400" dirty="0">
                <a:solidFill>
                  <a:prstClr val="black"/>
                </a:solidFill>
              </a:rPr>
              <a:t>sum()</a:t>
            </a:r>
            <a:r>
              <a:rPr lang="zh-CN" altLang="en-US" sz="1400" dirty="0" smtClean="0">
                <a:solidFill>
                  <a:prstClr val="black"/>
                </a:solidFill>
              </a:rPr>
              <a:t>，该</a:t>
            </a:r>
            <a:r>
              <a:rPr lang="en-US" altLang="zh-CN" sz="1400" dirty="0">
                <a:solidFill>
                  <a:prstClr val="black"/>
                </a:solidFill>
              </a:rPr>
              <a:t>sum</a:t>
            </a:r>
            <a:r>
              <a:rPr lang="zh-CN" altLang="en-US" sz="1400" dirty="0">
                <a:solidFill>
                  <a:prstClr val="black"/>
                </a:solidFill>
              </a:rPr>
              <a:t>的作用是返回</a:t>
            </a:r>
            <a:r>
              <a:rPr lang="en-US" altLang="zh-CN" sz="1400" dirty="0">
                <a:solidFill>
                  <a:prstClr val="black"/>
                </a:solidFill>
              </a:rPr>
              <a:t>1+2+...+n</a:t>
            </a:r>
            <a:r>
              <a:rPr lang="zh-CN" altLang="en-US" sz="1400" dirty="0">
                <a:solidFill>
                  <a:prstClr val="black"/>
                </a:solidFill>
              </a:rPr>
              <a:t>的和。然后编写一个</a:t>
            </a:r>
            <a:r>
              <a:rPr lang="en-US" altLang="zh-CN" sz="1400" dirty="0">
                <a:solidFill>
                  <a:prstClr val="black"/>
                </a:solidFill>
              </a:rPr>
              <a:t>JSP</a:t>
            </a:r>
            <a:r>
              <a:rPr lang="zh-CN" altLang="en-US" sz="1400" dirty="0">
                <a:solidFill>
                  <a:prstClr val="black"/>
                </a:solidFill>
              </a:rPr>
              <a:t>网页输入要求累加和的数，提交后输出累加和</a:t>
            </a:r>
            <a:r>
              <a:rPr lang="zh-CN" altLang="en-US" sz="1400" dirty="0" smtClean="0">
                <a:solidFill>
                  <a:prstClr val="black"/>
                </a:solidFill>
              </a:rPr>
              <a:t>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Sum.java</a:t>
            </a:r>
          </a:p>
          <a:p>
            <a:r>
              <a:rPr lang="en-US" altLang="zh-CN" sz="1100" b="1" dirty="0" smtClean="0">
                <a:solidFill>
                  <a:srgbClr val="0070C0"/>
                </a:solidFill>
              </a:rPr>
              <a:t>package </a:t>
            </a:r>
            <a:r>
              <a:rPr lang="en-US" altLang="zh-CN" sz="1100" b="1" dirty="0">
                <a:solidFill>
                  <a:srgbClr val="0070C0"/>
                </a:solidFill>
              </a:rPr>
              <a:t>small;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public class Sum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</a:t>
            </a:r>
            <a:r>
              <a:rPr lang="en-US" altLang="zh-CN" sz="1100" b="1" dirty="0" err="1">
                <a:solidFill>
                  <a:srgbClr val="0070C0"/>
                </a:solidFill>
              </a:rPr>
              <a:t>int</a:t>
            </a:r>
            <a:r>
              <a:rPr lang="en-US" altLang="zh-CN" sz="1100" b="1" dirty="0">
                <a:solidFill>
                  <a:srgbClr val="0070C0"/>
                </a:solidFill>
              </a:rPr>
              <a:t> n;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public void </a:t>
            </a:r>
            <a:r>
              <a:rPr lang="en-US" altLang="zh-CN" sz="1100" b="1" dirty="0" err="1">
                <a:solidFill>
                  <a:srgbClr val="0070C0"/>
                </a:solidFill>
              </a:rPr>
              <a:t>setN</a:t>
            </a:r>
            <a:r>
              <a:rPr lang="en-US" altLang="zh-CN" sz="1100" b="1" dirty="0">
                <a:solidFill>
                  <a:srgbClr val="0070C0"/>
                </a:solidFill>
              </a:rPr>
              <a:t>(</a:t>
            </a:r>
            <a:r>
              <a:rPr lang="en-US" altLang="zh-CN" sz="1100" b="1" dirty="0" err="1">
                <a:solidFill>
                  <a:srgbClr val="0070C0"/>
                </a:solidFill>
              </a:rPr>
              <a:t>int</a:t>
            </a:r>
            <a:r>
              <a:rPr lang="en-US" altLang="zh-CN" sz="1100" b="1" dirty="0">
                <a:solidFill>
                  <a:srgbClr val="0070C0"/>
                </a:solidFill>
              </a:rPr>
              <a:t> n)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	</a:t>
            </a:r>
            <a:r>
              <a:rPr lang="en-US" altLang="zh-CN" sz="1100" b="1" dirty="0" err="1">
                <a:solidFill>
                  <a:srgbClr val="0070C0"/>
                </a:solidFill>
              </a:rPr>
              <a:t>this.n</a:t>
            </a:r>
            <a:r>
              <a:rPr lang="en-US" altLang="zh-CN" sz="1100" b="1" dirty="0">
                <a:solidFill>
                  <a:srgbClr val="0070C0"/>
                </a:solidFill>
              </a:rPr>
              <a:t>=n;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}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public </a:t>
            </a:r>
            <a:r>
              <a:rPr lang="en-US" altLang="zh-CN" sz="1100" b="1" dirty="0" err="1">
                <a:solidFill>
                  <a:srgbClr val="0070C0"/>
                </a:solidFill>
              </a:rPr>
              <a:t>int</a:t>
            </a:r>
            <a:r>
              <a:rPr lang="en-US" altLang="zh-CN" sz="1100" b="1" dirty="0">
                <a:solidFill>
                  <a:srgbClr val="0070C0"/>
                </a:solidFill>
              </a:rPr>
              <a:t> </a:t>
            </a:r>
            <a:r>
              <a:rPr lang="en-US" altLang="zh-CN" sz="1100" b="1" dirty="0" err="1">
                <a:solidFill>
                  <a:srgbClr val="0070C0"/>
                </a:solidFill>
              </a:rPr>
              <a:t>getN</a:t>
            </a:r>
            <a:r>
              <a:rPr lang="en-US" altLang="zh-CN" sz="1100" b="1" dirty="0">
                <a:solidFill>
                  <a:srgbClr val="0070C0"/>
                </a:solidFill>
              </a:rPr>
              <a:t>()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	</a:t>
            </a:r>
            <a:r>
              <a:rPr lang="en-US" altLang="zh-CN" sz="1100" b="1" dirty="0" err="1">
                <a:solidFill>
                  <a:srgbClr val="0070C0"/>
                </a:solidFill>
              </a:rPr>
              <a:t>rerurn</a:t>
            </a:r>
            <a:r>
              <a:rPr lang="en-US" altLang="zh-CN" sz="1100" b="1" dirty="0">
                <a:solidFill>
                  <a:srgbClr val="0070C0"/>
                </a:solidFill>
              </a:rPr>
              <a:t> n;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	public </a:t>
            </a:r>
            <a:r>
              <a:rPr lang="en-US" altLang="zh-CN" sz="1100" b="1" dirty="0" err="1">
                <a:solidFill>
                  <a:srgbClr val="0070C0"/>
                </a:solidFill>
              </a:rPr>
              <a:t>int</a:t>
            </a:r>
            <a:r>
              <a:rPr lang="en-US" altLang="zh-CN" sz="1100" b="1" dirty="0">
                <a:solidFill>
                  <a:srgbClr val="0070C0"/>
                </a:solidFill>
              </a:rPr>
              <a:t> </a:t>
            </a:r>
            <a:r>
              <a:rPr lang="en-US" altLang="zh-CN" sz="1100" b="1" dirty="0" err="1">
                <a:solidFill>
                  <a:srgbClr val="0070C0"/>
                </a:solidFill>
              </a:rPr>
              <a:t>getSum</a:t>
            </a:r>
            <a:r>
              <a:rPr lang="en-US" altLang="zh-CN" sz="1100" b="1" dirty="0">
                <a:solidFill>
                  <a:srgbClr val="0070C0"/>
                </a:solidFill>
              </a:rPr>
              <a:t>()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	</a:t>
            </a:r>
            <a:r>
              <a:rPr lang="en-US" altLang="zh-CN" sz="1100" b="1" dirty="0" err="1">
                <a:solidFill>
                  <a:srgbClr val="0070C0"/>
                </a:solidFill>
              </a:rPr>
              <a:t>int</a:t>
            </a:r>
            <a:r>
              <a:rPr lang="en-US" altLang="zh-CN" sz="1100" b="1" dirty="0">
                <a:solidFill>
                  <a:srgbClr val="0070C0"/>
                </a:solidFill>
              </a:rPr>
              <a:t> sum=0;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	for(</a:t>
            </a:r>
            <a:r>
              <a:rPr lang="en-US" altLang="zh-CN" sz="1100" b="1" dirty="0" err="1">
                <a:solidFill>
                  <a:srgbClr val="0070C0"/>
                </a:solidFill>
              </a:rPr>
              <a:t>int</a:t>
            </a:r>
            <a:r>
              <a:rPr lang="en-US" altLang="zh-CN" sz="1100" b="1" dirty="0">
                <a:solidFill>
                  <a:srgbClr val="0070C0"/>
                </a:solidFill>
              </a:rPr>
              <a:t> j=0;j&lt;=</a:t>
            </a:r>
            <a:r>
              <a:rPr lang="en-US" altLang="zh-CN" sz="1100" b="1" dirty="0" err="1">
                <a:solidFill>
                  <a:srgbClr val="0070C0"/>
                </a:solidFill>
              </a:rPr>
              <a:t>n;j</a:t>
            </a:r>
            <a:r>
              <a:rPr lang="en-US" altLang="zh-CN" sz="1100" b="1" dirty="0">
                <a:solidFill>
                  <a:srgbClr val="0070C0"/>
                </a:solidFill>
              </a:rPr>
              <a:t>++)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	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		sum=</a:t>
            </a:r>
            <a:r>
              <a:rPr lang="en-US" altLang="zh-CN" sz="1100" b="1" dirty="0" err="1">
                <a:solidFill>
                  <a:srgbClr val="0070C0"/>
                </a:solidFill>
              </a:rPr>
              <a:t>sum+j</a:t>
            </a:r>
            <a:r>
              <a:rPr lang="en-US" altLang="zh-CN" sz="1100" b="1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	}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	return sum;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}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}</a:t>
            </a:r>
            <a:endParaRPr lang="en-US" altLang="zh-CN" sz="1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759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编程题（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593870"/>
            <a:ext cx="8655273" cy="449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1</a:t>
            </a:r>
            <a:r>
              <a:rPr lang="en-US" altLang="zh-CN" sz="1400" dirty="0">
                <a:solidFill>
                  <a:prstClr val="black"/>
                </a:solidFill>
              </a:rPr>
              <a:t>.</a:t>
            </a:r>
            <a:r>
              <a:rPr lang="zh-CN" altLang="en-US" sz="1400" dirty="0">
                <a:solidFill>
                  <a:prstClr val="black"/>
                </a:solidFill>
              </a:rPr>
              <a:t>试编写一个</a:t>
            </a:r>
            <a:r>
              <a:rPr lang="en-US" altLang="zh-CN" sz="1400" dirty="0">
                <a:solidFill>
                  <a:prstClr val="black"/>
                </a:solidFill>
              </a:rPr>
              <a:t>JavaBean, </a:t>
            </a:r>
            <a:r>
              <a:rPr lang="zh-CN" altLang="en-US" sz="1400" dirty="0">
                <a:solidFill>
                  <a:prstClr val="black"/>
                </a:solidFill>
              </a:rPr>
              <a:t>该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有一个属性</a:t>
            </a:r>
            <a:r>
              <a:rPr lang="en-US" altLang="zh-CN" sz="1400" dirty="0">
                <a:solidFill>
                  <a:prstClr val="black"/>
                </a:solidFill>
              </a:rPr>
              <a:t>n</a:t>
            </a:r>
            <a:r>
              <a:rPr lang="zh-CN" altLang="en-US" sz="1400" dirty="0">
                <a:solidFill>
                  <a:prstClr val="black"/>
                </a:solidFill>
              </a:rPr>
              <a:t>，属性有方法</a:t>
            </a:r>
            <a:r>
              <a:rPr lang="en-US" altLang="zh-CN" sz="1400" dirty="0">
                <a:solidFill>
                  <a:prstClr val="black"/>
                </a:solidFill>
              </a:rPr>
              <a:t>sum()</a:t>
            </a:r>
            <a:r>
              <a:rPr lang="zh-CN" altLang="en-US" sz="1400" dirty="0" smtClean="0">
                <a:solidFill>
                  <a:prstClr val="black"/>
                </a:solidFill>
              </a:rPr>
              <a:t>，该</a:t>
            </a:r>
            <a:r>
              <a:rPr lang="en-US" altLang="zh-CN" sz="1400" dirty="0">
                <a:solidFill>
                  <a:prstClr val="black"/>
                </a:solidFill>
              </a:rPr>
              <a:t>sum</a:t>
            </a:r>
            <a:r>
              <a:rPr lang="zh-CN" altLang="en-US" sz="1400" dirty="0">
                <a:solidFill>
                  <a:prstClr val="black"/>
                </a:solidFill>
              </a:rPr>
              <a:t>的作用是返回</a:t>
            </a:r>
            <a:r>
              <a:rPr lang="en-US" altLang="zh-CN" sz="1400" dirty="0">
                <a:solidFill>
                  <a:prstClr val="black"/>
                </a:solidFill>
              </a:rPr>
              <a:t>1+2+...+n</a:t>
            </a:r>
            <a:r>
              <a:rPr lang="zh-CN" altLang="en-US" sz="1400" dirty="0">
                <a:solidFill>
                  <a:prstClr val="black"/>
                </a:solidFill>
              </a:rPr>
              <a:t>的和。然后编写一个</a:t>
            </a:r>
            <a:r>
              <a:rPr lang="en-US" altLang="zh-CN" sz="1400" dirty="0">
                <a:solidFill>
                  <a:prstClr val="black"/>
                </a:solidFill>
              </a:rPr>
              <a:t>JSP</a:t>
            </a:r>
            <a:r>
              <a:rPr lang="zh-CN" altLang="en-US" sz="1400" dirty="0">
                <a:solidFill>
                  <a:prstClr val="black"/>
                </a:solidFill>
              </a:rPr>
              <a:t>网页输入要求累加和的数，提交后输出累加和</a:t>
            </a:r>
            <a:r>
              <a:rPr lang="zh-CN" altLang="en-US" sz="1400" dirty="0" smtClean="0">
                <a:solidFill>
                  <a:prstClr val="black"/>
                </a:solidFill>
              </a:rPr>
              <a:t>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err="1" smtClean="0">
                <a:solidFill>
                  <a:prstClr val="black"/>
                </a:solidFill>
              </a:rPr>
              <a:t>sum.jsp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&lt;%@ page </a:t>
            </a:r>
            <a:r>
              <a:rPr lang="en-US" altLang="zh-CN" sz="1200" b="1" dirty="0" err="1">
                <a:solidFill>
                  <a:srgbClr val="0070C0"/>
                </a:solidFill>
              </a:rPr>
              <a:t>contentType</a:t>
            </a:r>
            <a:r>
              <a:rPr lang="en-US" altLang="zh-CN" sz="1200" b="1" dirty="0">
                <a:solidFill>
                  <a:srgbClr val="0070C0"/>
                </a:solidFill>
              </a:rPr>
              <a:t>="text/html; charset=utf-8" language="java" import="small.*" </a:t>
            </a:r>
            <a:r>
              <a:rPr lang="en-US" altLang="zh-CN" sz="1200" b="1" dirty="0" err="1">
                <a:solidFill>
                  <a:srgbClr val="0070C0"/>
                </a:solidFill>
              </a:rPr>
              <a:t>errorPage</a:t>
            </a:r>
            <a:r>
              <a:rPr lang="en-US" altLang="zh-CN" sz="1200" b="1" dirty="0">
                <a:solidFill>
                  <a:srgbClr val="0070C0"/>
                </a:solidFill>
              </a:rPr>
              <a:t>="" %&gt;</a:t>
            </a:r>
          </a:p>
          <a:p>
            <a:r>
              <a:rPr lang="en-US" altLang="zh-CN" sz="1200" b="1" dirty="0" smtClean="0">
                <a:solidFill>
                  <a:srgbClr val="0070C0"/>
                </a:solidFill>
              </a:rPr>
              <a:t>&lt;</a:t>
            </a:r>
            <a:r>
              <a:rPr lang="en-US" altLang="zh-CN" sz="1200" b="1" dirty="0">
                <a:solidFill>
                  <a:srgbClr val="0070C0"/>
                </a:solidFill>
              </a:rPr>
              <a:t>html 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&gt;</a:t>
            </a:r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&lt;body&gt;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&lt;form id="form1" name="form1" method="post" action=""&gt;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&lt;p&gt;</a:t>
            </a:r>
            <a:r>
              <a:rPr lang="zh-CN" altLang="en-US" sz="1200" b="1" dirty="0">
                <a:solidFill>
                  <a:srgbClr val="0070C0"/>
                </a:solidFill>
              </a:rPr>
              <a:t>输入：</a:t>
            </a:r>
          </a:p>
          <a:p>
            <a:r>
              <a:rPr lang="zh-CN" altLang="en-US" sz="1200" b="1" dirty="0">
                <a:solidFill>
                  <a:srgbClr val="0070C0"/>
                </a:solidFill>
              </a:rPr>
              <a:t>    </a:t>
            </a:r>
            <a:r>
              <a:rPr lang="en-US" altLang="zh-CN" sz="1200" b="1" dirty="0">
                <a:solidFill>
                  <a:srgbClr val="0070C0"/>
                </a:solidFill>
              </a:rPr>
              <a:t>&lt;input type="text" name="n" id="n" /&gt;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&lt;/p&gt;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&lt;p&gt;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&lt;input type="submit" name="button" id="button" value="</a:t>
            </a:r>
            <a:r>
              <a:rPr lang="zh-CN" altLang="en-US" sz="1200" b="1" dirty="0">
                <a:solidFill>
                  <a:srgbClr val="0070C0"/>
                </a:solidFill>
              </a:rPr>
              <a:t>提交</a:t>
            </a:r>
            <a:r>
              <a:rPr lang="en-US" altLang="zh-CN" sz="1200" b="1" dirty="0">
                <a:solidFill>
                  <a:srgbClr val="0070C0"/>
                </a:solidFill>
              </a:rPr>
              <a:t>" /&gt;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&lt;/p&gt;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&lt;/form&gt;</a:t>
            </a:r>
          </a:p>
          <a:p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useBean</a:t>
            </a:r>
            <a:r>
              <a:rPr lang="en-US" altLang="zh-CN" sz="1200" b="1" dirty="0">
                <a:solidFill>
                  <a:srgbClr val="0070C0"/>
                </a:solidFill>
              </a:rPr>
              <a:t> id="sum" class="</a:t>
            </a:r>
            <a:r>
              <a:rPr lang="en-US" altLang="zh-CN" sz="1200" b="1" dirty="0" err="1">
                <a:solidFill>
                  <a:srgbClr val="0070C0"/>
                </a:solidFill>
              </a:rPr>
              <a:t>small.Sum</a:t>
            </a:r>
            <a:r>
              <a:rPr lang="en-US" altLang="zh-CN" sz="1200" b="1" dirty="0">
                <a:solidFill>
                  <a:srgbClr val="0070C0"/>
                </a:solidFill>
              </a:rPr>
              <a:t>" scope="page" /&gt;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jsp:setProperty</a:t>
            </a:r>
            <a:r>
              <a:rPr lang="en-US" altLang="zh-CN" sz="1200" b="1" dirty="0">
                <a:solidFill>
                  <a:srgbClr val="0070C0"/>
                </a:solidFill>
              </a:rPr>
              <a:t> name="sum" property="*" /&gt;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&lt;%</a:t>
            </a:r>
          </a:p>
          <a:p>
            <a:r>
              <a:rPr lang="en-US" altLang="zh-CN" sz="1200" b="1" dirty="0" err="1">
                <a:solidFill>
                  <a:srgbClr val="0070C0"/>
                </a:solidFill>
              </a:rPr>
              <a:t>out.print</a:t>
            </a:r>
            <a:r>
              <a:rPr lang="en-US" altLang="zh-CN" sz="1200" b="1" dirty="0">
                <a:solidFill>
                  <a:srgbClr val="0070C0"/>
                </a:solidFill>
              </a:rPr>
              <a:t>(</a:t>
            </a:r>
            <a:r>
              <a:rPr lang="en-US" altLang="zh-CN" sz="1200" b="1" dirty="0" err="1">
                <a:solidFill>
                  <a:srgbClr val="0070C0"/>
                </a:solidFill>
              </a:rPr>
              <a:t>sum.getSum</a:t>
            </a:r>
            <a:r>
              <a:rPr lang="en-US" altLang="zh-CN" sz="1200" b="1" dirty="0">
                <a:solidFill>
                  <a:srgbClr val="0070C0"/>
                </a:solidFill>
              </a:rPr>
              <a:t>());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%&gt;</a:t>
            </a:r>
          </a:p>
          <a:p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4254391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编程题（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563635"/>
            <a:ext cx="8601933" cy="909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2</a:t>
            </a:r>
            <a:r>
              <a:rPr lang="en-US" altLang="zh-CN" sz="1400" dirty="0">
                <a:solidFill>
                  <a:prstClr val="black"/>
                </a:solidFill>
              </a:rPr>
              <a:t>.</a:t>
            </a:r>
            <a:r>
              <a:rPr lang="zh-CN" altLang="en-US" sz="1400" dirty="0">
                <a:solidFill>
                  <a:prstClr val="black"/>
                </a:solidFill>
              </a:rPr>
              <a:t>定义一个</a:t>
            </a:r>
            <a:r>
              <a:rPr lang="en-US" altLang="zh-CN" sz="1400" dirty="0">
                <a:solidFill>
                  <a:prstClr val="black"/>
                </a:solidFill>
              </a:rPr>
              <a:t>JavaBean, </a:t>
            </a:r>
            <a:r>
              <a:rPr lang="zh-CN" altLang="en-US" sz="1400" dirty="0">
                <a:solidFill>
                  <a:prstClr val="black"/>
                </a:solidFill>
              </a:rPr>
              <a:t>该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中有记录学生姓名、学号、身高、体重的属性。定义一个网页，在网页中输入姓名、学号、身高、体重值后，这些数据自动保存在该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中，并利用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输出所输入的数据</a:t>
            </a:r>
            <a:r>
              <a:rPr lang="zh-CN" altLang="en-US" sz="1400" dirty="0" smtClean="0">
                <a:solidFill>
                  <a:prstClr val="black"/>
                </a:solidFill>
              </a:rPr>
              <a:t>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>
                <a:solidFill>
                  <a:prstClr val="black"/>
                </a:solidFill>
              </a:rPr>
              <a:t>Student.java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en-US" altLang="zh-CN" sz="1100" b="1" dirty="0" smtClean="0">
                <a:solidFill>
                  <a:srgbClr val="0070C0"/>
                </a:solidFill>
              </a:rPr>
              <a:t>package </a:t>
            </a:r>
            <a:r>
              <a:rPr lang="en-US" altLang="zh-CN" sz="1100" b="1" dirty="0">
                <a:solidFill>
                  <a:srgbClr val="0070C0"/>
                </a:solidFill>
              </a:rPr>
              <a:t>small;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public  class  Student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String  name=" ";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long    number;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double  height 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double  weight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;   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public String </a:t>
            </a:r>
            <a:r>
              <a:rPr lang="en-US" altLang="zh-CN" sz="1100" b="1" dirty="0" err="1">
                <a:solidFill>
                  <a:srgbClr val="0070C0"/>
                </a:solidFill>
              </a:rPr>
              <a:t>getName</a:t>
            </a:r>
            <a:r>
              <a:rPr lang="en-US" altLang="zh-CN" sz="1100" b="1" dirty="0">
                <a:solidFill>
                  <a:srgbClr val="0070C0"/>
                </a:solidFill>
              </a:rPr>
              <a:t>()//</a:t>
            </a:r>
            <a:r>
              <a:rPr lang="zh-CN" altLang="en-US" sz="1100" b="1" dirty="0">
                <a:solidFill>
                  <a:srgbClr val="0070C0"/>
                </a:solidFill>
              </a:rPr>
              <a:t>要正确地输出字符串到客户端</a:t>
            </a:r>
            <a:r>
              <a:rPr lang="en-US" altLang="zh-CN" sz="1100" b="1" dirty="0">
                <a:solidFill>
                  <a:srgbClr val="0070C0"/>
                </a:solidFill>
              </a:rPr>
              <a:t>,</a:t>
            </a:r>
            <a:r>
              <a:rPr lang="zh-CN" altLang="en-US" sz="1100" b="1" dirty="0">
                <a:solidFill>
                  <a:srgbClr val="0070C0"/>
                </a:solidFill>
              </a:rPr>
              <a:t>必须对</a:t>
            </a:r>
            <a:r>
              <a:rPr lang="en-US" altLang="zh-CN" sz="1100" b="1" dirty="0">
                <a:solidFill>
                  <a:srgbClr val="0070C0"/>
                </a:solidFill>
              </a:rPr>
              <a:t>bean</a:t>
            </a:r>
            <a:r>
              <a:rPr lang="zh-CN" altLang="en-US" sz="1100" b="1" dirty="0">
                <a:solidFill>
                  <a:srgbClr val="0070C0"/>
                </a:solidFill>
              </a:rPr>
              <a:t>中的字符串编码</a:t>
            </a:r>
          </a:p>
          <a:p>
            <a:r>
              <a:rPr lang="zh-CN" altLang="en-US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try 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  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     byte b[]=</a:t>
            </a:r>
            <a:r>
              <a:rPr lang="en-US" altLang="zh-CN" sz="1100" b="1" dirty="0" err="1">
                <a:solidFill>
                  <a:srgbClr val="0070C0"/>
                </a:solidFill>
              </a:rPr>
              <a:t>name.getBytes</a:t>
            </a:r>
            <a:r>
              <a:rPr lang="en-US" altLang="zh-CN" sz="1100" b="1" dirty="0">
                <a:solidFill>
                  <a:srgbClr val="0070C0"/>
                </a:solidFill>
              </a:rPr>
              <a:t>("ISO-8859-1");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     name=new String(b);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     return name;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  }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catch(Exception e)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  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     return name;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        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public  void  </a:t>
            </a:r>
            <a:r>
              <a:rPr lang="en-US" altLang="zh-CN" sz="1100" b="1" dirty="0" err="1">
                <a:solidFill>
                  <a:srgbClr val="0070C0"/>
                </a:solidFill>
              </a:rPr>
              <a:t>setName</a:t>
            </a:r>
            <a:r>
              <a:rPr lang="en-US" altLang="zh-CN" sz="1100" b="1" dirty="0">
                <a:solidFill>
                  <a:srgbClr val="0070C0"/>
                </a:solidFill>
              </a:rPr>
              <a:t>(String </a:t>
            </a:r>
            <a:r>
              <a:rPr lang="en-US" altLang="zh-CN" sz="1100" b="1" dirty="0" err="1">
                <a:solidFill>
                  <a:srgbClr val="0070C0"/>
                </a:solidFill>
              </a:rPr>
              <a:t>newName</a:t>
            </a:r>
            <a:r>
              <a:rPr lang="en-US" altLang="zh-CN" sz="11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name=</a:t>
            </a:r>
            <a:r>
              <a:rPr lang="en-US" altLang="zh-CN" sz="1100" b="1" dirty="0" err="1">
                <a:solidFill>
                  <a:srgbClr val="0070C0"/>
                </a:solidFill>
              </a:rPr>
              <a:t>newName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;      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public  long </a:t>
            </a:r>
            <a:r>
              <a:rPr lang="en-US" altLang="zh-CN" sz="1100" b="1" dirty="0" err="1">
                <a:solidFill>
                  <a:srgbClr val="0070C0"/>
                </a:solidFill>
              </a:rPr>
              <a:t>getNumber</a:t>
            </a:r>
            <a:r>
              <a:rPr lang="en-US" altLang="zh-CN" sz="1100" b="1" dirty="0">
                <a:solidFill>
                  <a:srgbClr val="0070C0"/>
                </a:solidFill>
              </a:rPr>
              <a:t>()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return  number;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public  void  </a:t>
            </a:r>
            <a:r>
              <a:rPr lang="en-US" altLang="zh-CN" sz="1100" b="1" dirty="0" err="1">
                <a:solidFill>
                  <a:srgbClr val="0070C0"/>
                </a:solidFill>
              </a:rPr>
              <a:t>setNumber</a:t>
            </a:r>
            <a:r>
              <a:rPr lang="en-US" altLang="zh-CN" sz="1100" b="1" dirty="0">
                <a:solidFill>
                  <a:srgbClr val="0070C0"/>
                </a:solidFill>
              </a:rPr>
              <a:t>(long  </a:t>
            </a:r>
            <a:r>
              <a:rPr lang="en-US" altLang="zh-CN" sz="1100" b="1" dirty="0" err="1">
                <a:solidFill>
                  <a:srgbClr val="0070C0"/>
                </a:solidFill>
              </a:rPr>
              <a:t>newNumber</a:t>
            </a:r>
            <a:r>
              <a:rPr lang="en-US" altLang="zh-CN" sz="11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{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number=</a:t>
            </a:r>
            <a:r>
              <a:rPr lang="en-US" altLang="zh-CN" sz="1100" b="1" dirty="0" err="1">
                <a:solidFill>
                  <a:srgbClr val="0070C0"/>
                </a:solidFill>
              </a:rPr>
              <a:t>newNumber</a:t>
            </a:r>
            <a:r>
              <a:rPr lang="en-US" altLang="zh-CN" sz="1100" b="1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public double </a:t>
            </a:r>
            <a:r>
              <a:rPr lang="en-US" altLang="zh-CN" sz="1100" b="1" dirty="0" err="1">
                <a:solidFill>
                  <a:srgbClr val="0070C0"/>
                </a:solidFill>
              </a:rPr>
              <a:t>getHeight</a:t>
            </a:r>
            <a:r>
              <a:rPr lang="en-US" altLang="zh-CN" sz="1100" b="1" dirty="0">
                <a:solidFill>
                  <a:srgbClr val="0070C0"/>
                </a:solidFill>
              </a:rPr>
              <a:t>()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return  height;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public void  </a:t>
            </a:r>
            <a:r>
              <a:rPr lang="en-US" altLang="zh-CN" sz="1100" b="1" dirty="0" err="1">
                <a:solidFill>
                  <a:srgbClr val="0070C0"/>
                </a:solidFill>
              </a:rPr>
              <a:t>setHeight</a:t>
            </a:r>
            <a:r>
              <a:rPr lang="en-US" altLang="zh-CN" sz="1100" b="1" dirty="0">
                <a:solidFill>
                  <a:srgbClr val="0070C0"/>
                </a:solidFill>
              </a:rPr>
              <a:t>(double </a:t>
            </a:r>
            <a:r>
              <a:rPr lang="en-US" altLang="zh-CN" sz="1100" b="1" dirty="0" err="1">
                <a:solidFill>
                  <a:srgbClr val="0070C0"/>
                </a:solidFill>
              </a:rPr>
              <a:t>newHeight</a:t>
            </a:r>
            <a:r>
              <a:rPr lang="en-US" altLang="zh-CN" sz="11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{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height=</a:t>
            </a:r>
            <a:r>
              <a:rPr lang="en-US" altLang="zh-CN" sz="1100" b="1" dirty="0" err="1">
                <a:solidFill>
                  <a:srgbClr val="0070C0"/>
                </a:solidFill>
              </a:rPr>
              <a:t>newHeight</a:t>
            </a:r>
            <a:r>
              <a:rPr lang="en-US" altLang="zh-CN" sz="1100" b="1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public double  </a:t>
            </a:r>
            <a:r>
              <a:rPr lang="en-US" altLang="zh-CN" sz="1100" b="1" dirty="0" err="1">
                <a:solidFill>
                  <a:srgbClr val="0070C0"/>
                </a:solidFill>
              </a:rPr>
              <a:t>getWeight</a:t>
            </a:r>
            <a:r>
              <a:rPr lang="en-US" altLang="zh-CN" sz="1100" b="1" dirty="0">
                <a:solidFill>
                  <a:srgbClr val="0070C0"/>
                </a:solidFill>
              </a:rPr>
              <a:t>()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{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return  weight;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public  void  </a:t>
            </a:r>
            <a:r>
              <a:rPr lang="en-US" altLang="zh-CN" sz="1100" b="1" dirty="0" err="1">
                <a:solidFill>
                  <a:srgbClr val="0070C0"/>
                </a:solidFill>
              </a:rPr>
              <a:t>setWeight</a:t>
            </a:r>
            <a:r>
              <a:rPr lang="en-US" altLang="zh-CN" sz="1100" b="1" dirty="0">
                <a:solidFill>
                  <a:srgbClr val="0070C0"/>
                </a:solidFill>
              </a:rPr>
              <a:t>(double </a:t>
            </a:r>
            <a:r>
              <a:rPr lang="en-US" altLang="zh-CN" sz="1100" b="1" dirty="0" err="1">
                <a:solidFill>
                  <a:srgbClr val="0070C0"/>
                </a:solidFill>
              </a:rPr>
              <a:t>newWeight</a:t>
            </a:r>
            <a:r>
              <a:rPr lang="en-US" altLang="zh-CN" sz="11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weight=</a:t>
            </a:r>
            <a:r>
              <a:rPr lang="en-US" altLang="zh-CN" sz="1100" b="1" dirty="0" err="1">
                <a:solidFill>
                  <a:srgbClr val="0070C0"/>
                </a:solidFill>
              </a:rPr>
              <a:t>newWeight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;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   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}</a:t>
            </a:r>
            <a:endParaRPr lang="en-US" altLang="zh-CN" sz="11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15071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编程题（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563635"/>
            <a:ext cx="8601933" cy="901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2</a:t>
            </a:r>
            <a:r>
              <a:rPr lang="en-US" altLang="zh-CN" sz="1400" dirty="0">
                <a:solidFill>
                  <a:prstClr val="black"/>
                </a:solidFill>
              </a:rPr>
              <a:t>.</a:t>
            </a:r>
            <a:r>
              <a:rPr lang="zh-CN" altLang="en-US" sz="1400" dirty="0">
                <a:solidFill>
                  <a:prstClr val="black"/>
                </a:solidFill>
              </a:rPr>
              <a:t>定义一个</a:t>
            </a:r>
            <a:r>
              <a:rPr lang="en-US" altLang="zh-CN" sz="1400" dirty="0">
                <a:solidFill>
                  <a:prstClr val="black"/>
                </a:solidFill>
              </a:rPr>
              <a:t>JavaBean, </a:t>
            </a:r>
            <a:r>
              <a:rPr lang="zh-CN" altLang="en-US" sz="1400" dirty="0">
                <a:solidFill>
                  <a:prstClr val="black"/>
                </a:solidFill>
              </a:rPr>
              <a:t>该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中有记录学生姓名、学号、身高、体重的属性。定义一个网页，在网页中输入姓名、学号、身高、体重值后，这些数据自动保存在该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中，并利用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输出所输入的数据。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en-US" altLang="zh-CN" sz="1400" dirty="0" err="1" smtClean="0">
                <a:solidFill>
                  <a:prstClr val="black"/>
                </a:solidFill>
              </a:rPr>
              <a:t>student.jsp</a:t>
            </a:r>
            <a:endParaRPr lang="en-US" altLang="zh-CN" sz="1400" dirty="0">
              <a:solidFill>
                <a:prstClr val="black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&lt;%@ page </a:t>
            </a:r>
            <a:r>
              <a:rPr lang="en-US" altLang="zh-CN" sz="1100" b="1" dirty="0" err="1">
                <a:solidFill>
                  <a:srgbClr val="0070C0"/>
                </a:solidFill>
              </a:rPr>
              <a:t>contentType</a:t>
            </a:r>
            <a:r>
              <a:rPr lang="en-US" altLang="zh-CN" sz="1100" b="1" dirty="0">
                <a:solidFill>
                  <a:srgbClr val="0070C0"/>
                </a:solidFill>
              </a:rPr>
              <a:t>="text/</a:t>
            </a:r>
            <a:r>
              <a:rPr lang="en-US" altLang="zh-CN" sz="1100" b="1" dirty="0" err="1">
                <a:solidFill>
                  <a:srgbClr val="0070C0"/>
                </a:solidFill>
              </a:rPr>
              <a:t>html;charset</a:t>
            </a:r>
            <a:r>
              <a:rPr lang="en-US" altLang="zh-CN" sz="1100" b="1" dirty="0">
                <a:solidFill>
                  <a:srgbClr val="0070C0"/>
                </a:solidFill>
              </a:rPr>
              <a:t>=GB2312" %&gt;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&lt;%@ page import="small.*"%&gt;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&lt;HTML&gt;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&lt;BODY &gt;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&lt;FONT size=3&gt;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&lt;FORM action="" Method="post"&gt;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&lt;p&gt;</a:t>
            </a:r>
            <a:r>
              <a:rPr lang="zh-CN" altLang="en-US" sz="1100" b="1" dirty="0">
                <a:solidFill>
                  <a:srgbClr val="0070C0"/>
                </a:solidFill>
              </a:rPr>
              <a:t>输入学生的姓名</a:t>
            </a:r>
            <a:r>
              <a:rPr lang="en-US" altLang="zh-CN" sz="11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&lt;Input type=text name="name"&gt;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&lt;p&gt;</a:t>
            </a:r>
            <a:r>
              <a:rPr lang="zh-CN" altLang="en-US" sz="1100" b="1" dirty="0">
                <a:solidFill>
                  <a:srgbClr val="0070C0"/>
                </a:solidFill>
              </a:rPr>
              <a:t>输入学生的学号</a:t>
            </a:r>
            <a:r>
              <a:rPr lang="en-US" altLang="zh-CN" sz="11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&lt;Input type=text name="number"&gt;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&lt;p&gt;</a:t>
            </a:r>
            <a:r>
              <a:rPr lang="zh-CN" altLang="en-US" sz="1100" b="1" dirty="0">
                <a:solidFill>
                  <a:srgbClr val="0070C0"/>
                </a:solidFill>
              </a:rPr>
              <a:t>输入学生的身高</a:t>
            </a:r>
            <a:r>
              <a:rPr lang="en-US" altLang="zh-CN" sz="11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&lt;Input type=text name="height"&gt;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&lt;p&gt;</a:t>
            </a:r>
            <a:r>
              <a:rPr lang="zh-CN" altLang="en-US" sz="1100" b="1" dirty="0">
                <a:solidFill>
                  <a:srgbClr val="0070C0"/>
                </a:solidFill>
              </a:rPr>
              <a:t>输入学生的体重</a:t>
            </a:r>
            <a:r>
              <a:rPr lang="en-US" altLang="zh-CN" sz="11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&lt;Input type=text name="weight"&gt;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&lt;Input type=submit value="</a:t>
            </a:r>
            <a:r>
              <a:rPr lang="zh-CN" altLang="en-US" sz="1100" b="1" dirty="0">
                <a:solidFill>
                  <a:srgbClr val="0070C0"/>
                </a:solidFill>
              </a:rPr>
              <a:t>提交</a:t>
            </a:r>
            <a:r>
              <a:rPr lang="en-US" altLang="zh-CN" sz="1100" b="1" dirty="0">
                <a:solidFill>
                  <a:srgbClr val="0070C0"/>
                </a:solidFill>
              </a:rPr>
              <a:t>"&gt;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&lt;/FORM&gt;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</a:t>
            </a:r>
            <a:r>
              <a:rPr lang="en-US" altLang="zh-CN" sz="1100" b="1" dirty="0" err="1">
                <a:solidFill>
                  <a:srgbClr val="0070C0"/>
                </a:solidFill>
              </a:rPr>
              <a:t>jsp:useBean</a:t>
            </a:r>
            <a:r>
              <a:rPr lang="en-US" altLang="zh-CN" sz="1100" b="1" dirty="0">
                <a:solidFill>
                  <a:srgbClr val="0070C0"/>
                </a:solidFill>
              </a:rPr>
              <a:t> id="</a:t>
            </a:r>
            <a:r>
              <a:rPr lang="en-US" altLang="zh-CN" sz="1100" b="1" dirty="0" err="1">
                <a:solidFill>
                  <a:srgbClr val="0070C0"/>
                </a:solidFill>
              </a:rPr>
              <a:t>zhang</a:t>
            </a:r>
            <a:r>
              <a:rPr lang="en-US" altLang="zh-CN" sz="1100" b="1" dirty="0">
                <a:solidFill>
                  <a:srgbClr val="0070C0"/>
                </a:solidFill>
              </a:rPr>
              <a:t>" class="</a:t>
            </a:r>
            <a:r>
              <a:rPr lang="en-US" altLang="zh-CN" sz="1100" b="1" dirty="0" err="1">
                <a:solidFill>
                  <a:srgbClr val="0070C0"/>
                </a:solidFill>
              </a:rPr>
              <a:t>small.Student</a:t>
            </a:r>
            <a:r>
              <a:rPr lang="en-US" altLang="zh-CN" sz="1100" b="1" dirty="0">
                <a:solidFill>
                  <a:srgbClr val="0070C0"/>
                </a:solidFill>
              </a:rPr>
              <a:t>" scope="page" &gt;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&lt;/</a:t>
            </a:r>
            <a:r>
              <a:rPr lang="en-US" altLang="zh-CN" sz="1100" b="1" dirty="0" err="1">
                <a:solidFill>
                  <a:srgbClr val="0070C0"/>
                </a:solidFill>
              </a:rPr>
              <a:t>jsp:useBean</a:t>
            </a:r>
            <a:r>
              <a:rPr lang="en-US" altLang="zh-CN" sz="1100" b="1" dirty="0">
                <a:solidFill>
                  <a:srgbClr val="0070C0"/>
                </a:solidFill>
              </a:rPr>
              <a:t>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&lt;!--//</a:t>
            </a:r>
            <a:r>
              <a:rPr lang="zh-CN" altLang="en-US" sz="1100" b="1" dirty="0">
                <a:solidFill>
                  <a:srgbClr val="0070C0"/>
                </a:solidFill>
              </a:rPr>
              <a:t>通过表单</a:t>
            </a:r>
            <a:r>
              <a:rPr lang="en-US" altLang="zh-CN" sz="1100" b="1" dirty="0">
                <a:solidFill>
                  <a:srgbClr val="0070C0"/>
                </a:solidFill>
              </a:rPr>
              <a:t>,</a:t>
            </a:r>
            <a:r>
              <a:rPr lang="zh-CN" altLang="en-US" sz="1100" b="1" dirty="0">
                <a:solidFill>
                  <a:srgbClr val="0070C0"/>
                </a:solidFill>
              </a:rPr>
              <a:t>同时对所有属性赋值。标签中没有使用</a:t>
            </a:r>
            <a:r>
              <a:rPr lang="en-US" altLang="zh-CN" sz="1100" b="1" dirty="0" err="1">
                <a:solidFill>
                  <a:srgbClr val="0070C0"/>
                </a:solidFill>
              </a:rPr>
              <a:t>param</a:t>
            </a:r>
            <a:r>
              <a:rPr lang="zh-CN" altLang="en-US" sz="1100" b="1" dirty="0">
                <a:solidFill>
                  <a:srgbClr val="0070C0"/>
                </a:solidFill>
              </a:rPr>
              <a:t>属性和</a:t>
            </a:r>
            <a:r>
              <a:rPr lang="en-US" altLang="zh-CN" sz="1100" b="1" dirty="0">
                <a:solidFill>
                  <a:srgbClr val="0070C0"/>
                </a:solidFill>
              </a:rPr>
              <a:t>value</a:t>
            </a:r>
            <a:r>
              <a:rPr lang="zh-CN" altLang="en-US" sz="1100" b="1" dirty="0">
                <a:solidFill>
                  <a:srgbClr val="0070C0"/>
                </a:solidFill>
              </a:rPr>
              <a:t>属性</a:t>
            </a:r>
            <a:r>
              <a:rPr lang="en-US" altLang="zh-CN" sz="1100" b="1" dirty="0">
                <a:solidFill>
                  <a:srgbClr val="0070C0"/>
                </a:solidFill>
              </a:rPr>
              <a:t>--&gt;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</a:t>
            </a:r>
            <a:r>
              <a:rPr lang="en-US" altLang="zh-CN" sz="1100" b="1" dirty="0" err="1">
                <a:solidFill>
                  <a:srgbClr val="0070C0"/>
                </a:solidFill>
              </a:rPr>
              <a:t>jsp:setProperty</a:t>
            </a:r>
            <a:r>
              <a:rPr lang="en-US" altLang="zh-CN" sz="1100" b="1" dirty="0">
                <a:solidFill>
                  <a:srgbClr val="0070C0"/>
                </a:solidFill>
              </a:rPr>
              <a:t> name= "</a:t>
            </a:r>
            <a:r>
              <a:rPr lang="en-US" altLang="zh-CN" sz="1100" b="1" dirty="0" err="1">
                <a:solidFill>
                  <a:srgbClr val="0070C0"/>
                </a:solidFill>
              </a:rPr>
              <a:t>zhang</a:t>
            </a:r>
            <a:r>
              <a:rPr lang="en-US" altLang="zh-CN" sz="1100" b="1" dirty="0">
                <a:solidFill>
                  <a:srgbClr val="0070C0"/>
                </a:solidFill>
              </a:rPr>
              <a:t>" property= "*" /&gt; 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&lt;p&gt;</a:t>
            </a:r>
            <a:r>
              <a:rPr lang="zh-CN" altLang="en-US" sz="1100" b="1" dirty="0">
                <a:solidFill>
                  <a:srgbClr val="0070C0"/>
                </a:solidFill>
              </a:rPr>
              <a:t>名字是</a:t>
            </a:r>
            <a:r>
              <a:rPr lang="en-US" altLang="zh-CN" sz="11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</a:t>
            </a:r>
            <a:r>
              <a:rPr lang="en-US" altLang="zh-CN" sz="1100" b="1" dirty="0" err="1">
                <a:solidFill>
                  <a:srgbClr val="0070C0"/>
                </a:solidFill>
              </a:rPr>
              <a:t>jsp:getProperty</a:t>
            </a:r>
            <a:r>
              <a:rPr lang="en-US" altLang="zh-CN" sz="1100" b="1" dirty="0">
                <a:solidFill>
                  <a:srgbClr val="0070C0"/>
                </a:solidFill>
              </a:rPr>
              <a:t> name= "</a:t>
            </a:r>
            <a:r>
              <a:rPr lang="en-US" altLang="zh-CN" sz="1100" b="1" dirty="0" err="1">
                <a:solidFill>
                  <a:srgbClr val="0070C0"/>
                </a:solidFill>
              </a:rPr>
              <a:t>zhang</a:t>
            </a:r>
            <a:r>
              <a:rPr lang="en-US" altLang="zh-CN" sz="1100" b="1" dirty="0">
                <a:solidFill>
                  <a:srgbClr val="0070C0"/>
                </a:solidFill>
              </a:rPr>
              <a:t>" property= "name" /&gt;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&lt;p&gt;</a:t>
            </a:r>
            <a:r>
              <a:rPr lang="zh-CN" altLang="en-US" sz="1100" b="1" dirty="0">
                <a:solidFill>
                  <a:srgbClr val="0070C0"/>
                </a:solidFill>
              </a:rPr>
              <a:t>学号是</a:t>
            </a:r>
            <a:r>
              <a:rPr lang="en-US" altLang="zh-CN" sz="11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</a:t>
            </a:r>
            <a:r>
              <a:rPr lang="en-US" altLang="zh-CN" sz="1100" b="1" dirty="0" err="1">
                <a:solidFill>
                  <a:srgbClr val="0070C0"/>
                </a:solidFill>
              </a:rPr>
              <a:t>jsp:getProperty</a:t>
            </a:r>
            <a:r>
              <a:rPr lang="en-US" altLang="zh-CN" sz="1100" b="1" dirty="0">
                <a:solidFill>
                  <a:srgbClr val="0070C0"/>
                </a:solidFill>
              </a:rPr>
              <a:t> name= "</a:t>
            </a:r>
            <a:r>
              <a:rPr lang="en-US" altLang="zh-CN" sz="1100" b="1" dirty="0" err="1">
                <a:solidFill>
                  <a:srgbClr val="0070C0"/>
                </a:solidFill>
              </a:rPr>
              <a:t>zhang</a:t>
            </a:r>
            <a:r>
              <a:rPr lang="en-US" altLang="zh-CN" sz="1100" b="1" dirty="0">
                <a:solidFill>
                  <a:srgbClr val="0070C0"/>
                </a:solidFill>
              </a:rPr>
              <a:t>" property= "number" /&gt;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&lt;p&gt;</a:t>
            </a:r>
            <a:r>
              <a:rPr lang="zh-CN" altLang="en-US" sz="1100" b="1" dirty="0">
                <a:solidFill>
                  <a:srgbClr val="0070C0"/>
                </a:solidFill>
              </a:rPr>
              <a:t>身高是</a:t>
            </a:r>
            <a:r>
              <a:rPr lang="en-US" altLang="zh-CN" sz="11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</a:t>
            </a:r>
            <a:r>
              <a:rPr lang="en-US" altLang="zh-CN" sz="1100" b="1" dirty="0" err="1">
                <a:solidFill>
                  <a:srgbClr val="0070C0"/>
                </a:solidFill>
              </a:rPr>
              <a:t>jsp:getProperty</a:t>
            </a:r>
            <a:r>
              <a:rPr lang="en-US" altLang="zh-CN" sz="1100" b="1" dirty="0">
                <a:solidFill>
                  <a:srgbClr val="0070C0"/>
                </a:solidFill>
              </a:rPr>
              <a:t> name= "</a:t>
            </a:r>
            <a:r>
              <a:rPr lang="en-US" altLang="zh-CN" sz="1100" b="1" dirty="0" err="1">
                <a:solidFill>
                  <a:srgbClr val="0070C0"/>
                </a:solidFill>
              </a:rPr>
              <a:t>zhang</a:t>
            </a:r>
            <a:r>
              <a:rPr lang="en-US" altLang="zh-CN" sz="1100" b="1" dirty="0">
                <a:solidFill>
                  <a:srgbClr val="0070C0"/>
                </a:solidFill>
              </a:rPr>
              <a:t>" property= "height" /&gt;</a:t>
            </a:r>
            <a:r>
              <a:rPr lang="zh-CN" altLang="en-US" sz="1100" b="1" dirty="0">
                <a:solidFill>
                  <a:srgbClr val="0070C0"/>
                </a:solidFill>
              </a:rPr>
              <a:t>米</a:t>
            </a:r>
          </a:p>
          <a:p>
            <a:endParaRPr lang="zh-CN" altLang="en-US" sz="1100" b="1" dirty="0">
              <a:solidFill>
                <a:srgbClr val="0070C0"/>
              </a:solidFill>
            </a:endParaRPr>
          </a:p>
          <a:p>
            <a:r>
              <a:rPr lang="zh-CN" altLang="en-US" sz="1100" b="1" dirty="0">
                <a:solidFill>
                  <a:srgbClr val="0070C0"/>
                </a:solidFill>
              </a:rPr>
              <a:t>  </a:t>
            </a:r>
            <a:r>
              <a:rPr lang="en-US" altLang="zh-CN" sz="1100" b="1" dirty="0">
                <a:solidFill>
                  <a:srgbClr val="0070C0"/>
                </a:solidFill>
              </a:rPr>
              <a:t>&lt;p&gt;</a:t>
            </a:r>
            <a:r>
              <a:rPr lang="zh-CN" altLang="en-US" sz="1100" b="1" dirty="0">
                <a:solidFill>
                  <a:srgbClr val="0070C0"/>
                </a:solidFill>
              </a:rPr>
              <a:t>体重是</a:t>
            </a:r>
            <a:r>
              <a:rPr lang="en-US" altLang="zh-CN" sz="11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</a:t>
            </a:r>
            <a:r>
              <a:rPr lang="en-US" altLang="zh-CN" sz="1100" b="1" dirty="0" err="1">
                <a:solidFill>
                  <a:srgbClr val="0070C0"/>
                </a:solidFill>
              </a:rPr>
              <a:t>jsp:getProperty</a:t>
            </a:r>
            <a:r>
              <a:rPr lang="en-US" altLang="zh-CN" sz="1100" b="1" dirty="0">
                <a:solidFill>
                  <a:srgbClr val="0070C0"/>
                </a:solidFill>
              </a:rPr>
              <a:t> name= "</a:t>
            </a:r>
            <a:r>
              <a:rPr lang="en-US" altLang="zh-CN" sz="1100" b="1" dirty="0" err="1">
                <a:solidFill>
                  <a:srgbClr val="0070C0"/>
                </a:solidFill>
              </a:rPr>
              <a:t>zhang</a:t>
            </a:r>
            <a:r>
              <a:rPr lang="en-US" altLang="zh-CN" sz="1100" b="1" dirty="0">
                <a:solidFill>
                  <a:srgbClr val="0070C0"/>
                </a:solidFill>
              </a:rPr>
              <a:t>" property= "weight" /&gt;</a:t>
            </a:r>
            <a:r>
              <a:rPr lang="zh-CN" altLang="en-US" sz="1100" b="1" dirty="0">
                <a:solidFill>
                  <a:srgbClr val="0070C0"/>
                </a:solidFill>
              </a:rPr>
              <a:t>公斤</a:t>
            </a:r>
          </a:p>
          <a:p>
            <a:endParaRPr lang="zh-CN" altLang="en-US" sz="1100" b="1" dirty="0">
              <a:solidFill>
                <a:srgbClr val="0070C0"/>
              </a:solidFill>
            </a:endParaRPr>
          </a:p>
          <a:p>
            <a:endParaRPr lang="zh-CN" altLang="en-US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&lt;/FONT&gt;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&lt;/HTML&gt;</a:t>
            </a:r>
          </a:p>
          <a:p>
            <a:endParaRPr lang="en-US" altLang="zh-CN" sz="900" b="1" dirty="0">
              <a:solidFill>
                <a:srgbClr val="0070C0"/>
              </a:solidFill>
            </a:endParaRPr>
          </a:p>
          <a:p>
            <a:endParaRPr lang="en-US" altLang="zh-CN" sz="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34787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69219" y="285750"/>
            <a:ext cx="6405563" cy="503635"/>
          </a:xfrm>
        </p:spPr>
        <p:txBody>
          <a:bodyPr/>
          <a:lstStyle/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拓展动手练习四</a:t>
            </a:r>
            <a:endParaRPr lang="zh-CN" altLang="en-US" sz="3000" b="1"/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85887" y="789385"/>
            <a:ext cx="6405563" cy="399692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900" dirty="0"/>
              <a:t>1.</a:t>
            </a:r>
            <a:r>
              <a:rPr lang="zh-CN" altLang="en-US" sz="900" dirty="0">
                <a:solidFill>
                  <a:srgbClr val="FF0000"/>
                </a:solidFill>
              </a:rPr>
              <a:t>定义一个圆类</a:t>
            </a:r>
            <a:r>
              <a:rPr lang="en-US" altLang="zh-CN" sz="900" dirty="0">
                <a:solidFill>
                  <a:srgbClr val="FF0000"/>
                </a:solidFill>
              </a:rPr>
              <a:t>1  Circle.java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package </a:t>
            </a:r>
            <a:r>
              <a:rPr lang="en-US" altLang="zh-CN" sz="900" dirty="0" err="1"/>
              <a:t>mypackage</a:t>
            </a:r>
            <a:r>
              <a:rPr lang="en-US" altLang="zh-CN" sz="900" dirty="0"/>
              <a:t>;</a:t>
            </a:r>
          </a:p>
          <a:p>
            <a:pPr eaLnBrk="1" hangingPunct="1">
              <a:lnSpc>
                <a:spcPct val="80000"/>
              </a:lnSpc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public class Circle  </a:t>
            </a:r>
          </a:p>
          <a:p>
            <a:pPr eaLnBrk="1" hangingPunct="1">
              <a:lnSpc>
                <a:spcPct val="80000"/>
              </a:lnSpc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{ 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radius;</a:t>
            </a:r>
          </a:p>
          <a:p>
            <a:pPr eaLnBrk="1" hangingPunct="1">
              <a:lnSpc>
                <a:spcPct val="80000"/>
              </a:lnSpc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 public Circle()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   {  radius=1;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public 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/>
              <a:t>getRadius</a:t>
            </a:r>
            <a:r>
              <a:rPr lang="en-US" altLang="zh-CN" sz="900" dirty="0"/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   {  return radius;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public void </a:t>
            </a:r>
            <a:r>
              <a:rPr lang="en-US" altLang="zh-CN" sz="900" dirty="0" err="1"/>
              <a:t>setRadius</a:t>
            </a:r>
            <a:r>
              <a:rPr lang="en-US" altLang="zh-CN" sz="900" dirty="0"/>
              <a:t>(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/>
              <a:t>newRadius</a:t>
            </a:r>
            <a:r>
              <a:rPr lang="en-US" altLang="zh-CN" sz="9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   {  radius=</a:t>
            </a:r>
            <a:r>
              <a:rPr lang="en-US" altLang="zh-CN" sz="900" dirty="0" err="1"/>
              <a:t>newRadius</a:t>
            </a:r>
            <a:r>
              <a:rPr lang="en-US" altLang="zh-CN" sz="900" dirty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public double </a:t>
            </a:r>
            <a:r>
              <a:rPr lang="en-US" altLang="zh-CN" sz="900" dirty="0" err="1"/>
              <a:t>circleArea</a:t>
            </a:r>
            <a:r>
              <a:rPr lang="en-US" altLang="zh-CN" sz="900" dirty="0"/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   {  return </a:t>
            </a:r>
            <a:r>
              <a:rPr lang="en-US" altLang="zh-CN" sz="900" dirty="0" err="1"/>
              <a:t>Math.PI</a:t>
            </a:r>
            <a:r>
              <a:rPr lang="en-US" altLang="zh-CN" sz="900" dirty="0"/>
              <a:t>*radius*radius;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public double </a:t>
            </a:r>
            <a:r>
              <a:rPr lang="en-US" altLang="zh-CN" sz="900" dirty="0" err="1"/>
              <a:t>circlLength</a:t>
            </a:r>
            <a:r>
              <a:rPr lang="en-US" altLang="zh-CN" sz="900" dirty="0"/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   {  return 2.0*</a:t>
            </a:r>
            <a:r>
              <a:rPr lang="en-US" altLang="zh-CN" sz="900" dirty="0" err="1"/>
              <a:t>Math.PI</a:t>
            </a:r>
            <a:r>
              <a:rPr lang="en-US" altLang="zh-CN" sz="900" dirty="0"/>
              <a:t>*radius;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dirty="0"/>
              <a:t>}</a:t>
            </a:r>
          </a:p>
          <a:p>
            <a:pPr eaLnBrk="1" hangingPunct="1">
              <a:lnSpc>
                <a:spcPct val="130000"/>
              </a:lnSpc>
            </a:pPr>
            <a:endParaRPr lang="en-US" altLang="zh-CN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106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/>
      <p:bldP spid="90115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zI2MDg4MjY0NzciLAogICAiR3JvdXBJZCIgOiAiMTA4OTgwMzkyNiIsCiAgICJJbWFnZSIgOiAiaVZCT1J3MEtHZ29BQUFBTlNVaEVVZ0FBQW5zQUFBSlNDQVlBQUFDN2x3TnBBQUFBQ1hCSVdYTUFBQXNUQUFBTEV3RUFtcHdZQUFBZ0FFbEVRVlI0bk96ZGQxeFRWeDhHOE9jU0lBbGJRSEh2dmZmQXZVZmQyeXJ1V211MWpycGFiYTFhdFZwcmg1dFdhOTN0YTkxYUZhMWEzT0plZGRlSklESXpHRW51KzhlVlNFaFlDZ1RDOC8xODNzK2JuSHZ1elErczhIak9QZWNLb2lpS0lDSWlJaUtiSVFpQ2tQamF6cHFGRUJFUkVWSFdZdGdqSWlJaXNtRU1lMFJFUkVRMmpHR1BpSWlJeUlZeDdCRVJFUkhaTUlZOUlpSWlJaHZHc0VkRVJFUmt3eGoyaUlpSWlHd1l3eDRSRVJHUkRXUFlJeUlpSXJKaERIdEVSRVJFTm94aGo0aUlpTWlHTWV3UkVSRVIyVENHUFNJaUlpSWJ4ckJIUkVSRVpNTVk5b2lJaUloc0dNTWVFUkVSa1ExajJDTWlJaUt5WVF4N1JFUkVSRGFNWVkrSWlJakloakhzRVJFUkVka3doajBpSWlJaUc4YXdSMFJFUkdUREdQYUlpSWlJYkJqREhoRVJFWkVOWTlnaklpSWlzbUVNZTBSRVJFUTJqR0dQaUlpSXlJWXg3QkVSRVJIWk1JWTlJaUlpSWh2R3NFZEVSRVJrd3hqMmlJaUlpR3dZd3g0UkVSR1JEV1BZSXlJaUlySmhESHRFUkVSRU5veGhqNGlJaU1pR01ld1JFUkVSMlRDR1BTSWlJaUlieHJCSFJFUkVaTU1ZOW9pSWlJaHNHTU1lRVJFUmtRMWoyQ01pSWlLeVlReDdSRVJFUkRhTVlZK0lpSWpJaGpIc0VSRVJFZGt3ZTJzWFFFUkVhUk8xS3FqMytDTXVLQUQ2a01jUTR6VFdMb2tvMndseUo4aDhpa05ldHkyY3U0eUNvSFN4ZGttNWdpQ0tvbWp0SW9pSUtHWHgxMDRpZXZWVTZNT2VXN3NVb2h4RDVsMFliaDh1Z21PMXh0WXVKVWNTQkVFd3ZtYllJeUxLdWVLdm5VVEV2RUhXTG9Nb3g4bzNjeU1jcXpMd0pjZXdSMFNVQzRoYUZWNU5hVzhjMFpONUZZTEx3TS9nV0xrQjdEd0tXTGs2b3V4bmlBeEYvTTJ6VUcyY0QzMzRDd0RTQ0ovWHR3YzVwWnRNMHJESEJScEVSRG1VZW8vL202RG5XUkNlQy9kRDRkdUZRWS95TER1UEFsRDRkb0hub3I4Zzh5d0lBTkNIUFlkNmo3K1ZLOHZaR1BhSWlIS291S0FBNDJ1WFFaL0R6c1hEaXRVUTVSeDJMaDV3R2ZTNThYM2NoY05XckNiblk5Z2pJc3FoOUNHUGphOGRLemV3WWlWRU9ZOWpwZnJHMS9xUVIxYXNKT2RqMkNNaXlxR1NicS9DcVZzaVUzYjVmSXl2eFZodVJaUWFoajBpSWlJaUc4YXdSMFJFUkdUREdQYUlpSWlJYkJqREhoRVJFWkVOWTlnaklpSWlzbUVNZTBSRVJFUTJqR0dQaUlpSXlJWXg3QkVSRVJIWk1JWTlJaUlpSWh2R3NFZEVSRVJrd3hqMmlJaUlpR3dZd3g0UkVSR1JEV1BZSXlJaUlySmhESHRFUkVSRU5veGhqNGlJaU1pR01ld1JFWkZOME9rUzhPK1Y4OW55V1RGUkVWREhSR1hhOWNMRFFtRFE2elB0ZWlsNS91ZytncDg4elBMUG9aeUZZWStJS0krSzFXcncrOC9mSWZEQTlsVDdCWjBJd1BaMVN4RWQ4U3IxNjJuVW1ScUFNa0lVUmZ3d2N3eCtXVHdEdDY2Y2U2dHJYRDBYQ0YxQ2ZKcjlYano5RDk5T0g0bTFTMmFscTM4aXJVYUZGMC8vTTJ0WHgwUmgva1EvekJyVHgrell6ZzByY1BuTThYUi9SbHFXelB3SVMyZVBmNmRyTEp3NkhMOHNucEZKRlZGMnNMZDJBVVJFWkIwYWRReHVYejJQOC84Y2hNekJBYjZ0dTVqMWlZb0l3NjROSzZIVnFGQzZZblhVYk5qYzRyVmV2bmlLVlF1bUlwKzNEejc2L0Z2SVpOS3ZsN2hZTFk3djMvWlc5YlhyNlpmdXZvSWd3TGR0VjJ4ZnR4UTcxeTlIK1lXMUliTlAvNis0SzJlUFk4T3llU2hSdGhLR1R2Z0tydTc1VXV6clU2UUVmSXFVd01QYjE3SFZmekVHZmZ4NXVqN2ovRCtIc0h2VEtqUnAxeDNkL2NZWTIwT0Rud0FBOGhjcWF0SS8vT1VMWERoeEdDY083Y1RsczhmUWUvZ0V1TGk2cC90cnlpb3ZnNSttZUd6aDFPR3BuanR0MGRyTUxvZlNnV0dQaUNpUDh2VDJ3WWhQdjhheXVSTng2OUpaTkd6UkNYWXltZkc0S0lyWXV2cGJhRFVxTkduWFBjV2dCd0JlK1F2QlBaODMvcnR6QTdzMnJrVFBJZU1BQVBGeFdoemFzZUd0NnN0STJBT0FoaTNmUStEQkhZalZxQkh5L0RFS0Z5K2Q3bk9yMW1tTTZ2V2I0dXE1UUN5ZFBSNGZUSjJQL0FXTFd1d3JDQUw2amZ3VTM4MFlEWHNIQjhURmFpRlhLTlA4aktEQVF3Q0FtZzFibUxTSFBuc01BQ2hVckpSSnUyZitncGc0YnlVMkxaK1A2MEVuOGVqdUxRejRjQXJLVjZ1VDdxOHJ1NlVXQk1sNkdQYUlpUEtBKzdldVlPWDhLU2tldjNYbEhLWU83WmppOFJPSGR1TEVvWjFtN1o5L3Z3R2UzajZ3azhudy91aHArRzdHYUp3NnZBZWx5bGRGclVZdDRlcnVpY1VicEpDajFhanc1TUVkbEs5YTIrUWFPbDBDVGdic3hwSGRtNkZSeGNDbmNIR1RvSGN5WUJkT0JPeEsxOWVwaW82RVhLSEVobVZmcDZ0LzRraVR6TjRlZm1ObjR2ZWZGeU1vTUFETDVrekV1Qzkvd0RkVGhxVjZmbEJnQUlJQ0ExSThudmkxUDc3L0w1NC9mb0RDeFV1alpMbktKbjJlL25jWEFGQ3NkQVd6OHoyOWZUQm01bmZZdVg0NVR2KzlEMGYyYkVXNXFyVWhDSUpaMzdSRzFSSWx4TWVsMmRkUnJzREV1U3ZTZGIzazhubjdZTWIzcGdGLzNrUS9SSVNGdk5YMTZOMHg3QkVSNVFGdStielFxTlY3S1I0Ly9mYytLSjFjVEVidkxwODVEcTFHbGVwNWlpUWpXdDRGaTZCam4ySFl2V2tWdHEzOUFVVkxsVE1aSFR1OGF6T083OStHMGhXcm9XT2ZZU2hacmdvdW5UNktBLy83RmVGaElmRDJLWXh1ZzhhZ3RtOHJrekNqam9uTzBJaVJWcTFLZDkra0JFRkF2dzhtUXpRWWtKQVFEODhDaGN5bVZnRnBjVVpxMDd5V25BellEUUJvMHE2NzJiSEhEMjREQUlxWHFXanhYSm5NSHIyR2pVZUpjcFZSdVdZRGkwRVBTUCtvbWlpS2FmWjFsQ3VNcjRNQ0EvRG8zazJUNDZxb1NQejU2NC9HOTcyR3ZkdDlnSlMxR1BhSWlQS0EvQVdMb3RldzhWQkZSMkxiMmgvUWRlQm9lT1l2YUR4Kyt1OTljSEgzTVBtbGZlL1dGV2cxS3BPMnErY0NjZVBpS2ZRYytvbkZxY3VtN1h2ZzhwbWpTSWhQTUZ1ODBMbi9CeWhhb2l6KzJyWU95K2RPZ2xzK0wwUkh2SUtudHcvNmp2d1VkWnUwTVpsR1R0U3VwMStHcDNUZmxpQUk2RGRxQ2tUUkFEczdPN043ekk3LzlTZjJiRjZOZXMzYW85dkEwZW0rN3IxYmx3RUFSM1p2d2RGOWY1Z2NleFh5SEFDd2Z1bmNGSU5jb2lPN3Q1aThUMTZmd3NrWlg2L2VrZUw1ay8zYXdWR3V3UHhmZHFmYUozbnR5VWN2dFJvVlR2Kzl6L2llWVM5blk5Z2pJc3BEYmw4THd2VUxwL0Q0d1cxOE9IMGhmQW9YVC9lNVR4N2N4cGJWaXdBQVRkdjNSTkZTNWN6NkNJS0FvUk5tdzhYVjNSamNEbTAzbmRLcjJiQUZnZ0lQR1ZmM2V2a1VRZVNyVUJ6ZXRkbll4OW5WRFkzYmRrdTFucWlJTUd4ZnR4VGRCbjFrRWx3VDZYUUoyTEIwSGdvVUxvWk9mWWVuR3FUdTNieUNZcVhMUTY1UXdzN09EcFkycTdoODVoajJidkdIcDdjUFduWXlYVG1yMHlYZzZKN2ZFUjRXZ240ZmZHcitBYUwwZjY5Q2cxT3NJZXpGc3hTUFdWUC9VVlBRZjVSMEM4RE5TMmV3ZHNtWHlGK29LQmRiNUNJTWUwUkVlVWlkeG0yZ1VjVmcxOGFWV0RWL0NpYk1YUTczZk41cG52Zmk2WC80K2R2UG9kY2xZUEM0THl3R3ZVUnVIcDRtNzlOYW9ISDN4a1hjdlhIUnBDMS9vYUtwaHIyWXFIQ3NXakFWTDRPZlFxRjB3b0RSMDh6NlJJVy9SUERqKzdoeDhSU2VQYm9IdjQ5blFPbnNZdGJ2dnpzMzRMOW9Panp5ZVdQQVI5TlFxbnhWc3o1QmdRSDRZODBTdUhwNFl0VDBoWERMNTJWeVhJQ0ErLzlld2IyYlYxQ2tSQm16NmRvdmZ0b01TM1p0WEluQWd6dndYcjhSYU5tNVg0cGZiMDV4Ni9MYmJXdEQxc1d3UjBTVXh6UnQzd01hVlRSazlnN3BDbm9BNE96cURwOGlKVkMvV1h0VXJkdlk1TmorUDliaVd0QUprN2Jrb3o2V1JvSW0rN1ZMc1QwMUVXRWhXUDNOTklTRlBFZUZhblhSWitRa2kvMjhDaFRHSjNPV1lkMzNzM0RuMmdYOCtOVTRESjg0QndVS0Z6UHBWN3hNUlRScTFSa25BM1poNWJ6SmFOZHpNRnAzSFFCQkVDQ0tJbzdzM29LRGYvNEdENjhDR1AzWkluZ1ZLR1E4VnhSRjZCTGlrUkFmais2RHg4TC9tMm5ZczlrZkpjcFdzcmpnSWlsUkZISGwzRDhBZ0VxMUdxYmFOeWNRUlJFM0w1MnhkaG4wRmhqMmlJaHlJRVBreTB5OVh0S2I2Vk5xVDM3VHZTb3EwcVNQVCtIaWVIei9YenkrLzYreGo1T0xHNklqWDJYYmxodlBIdDNEMnUrK1JGUkVHS3JVOW9YZnVCbXd0M2RJc2IrOXZRTkdmN1lJbTFjdE5HNnJNbVQ4bHloYnVhYXhqNTFNaGg2RFAwYUJ3c1d3Yy8xeUhOaTJEbTRlWHFqZnZEMVdmUDBwSHQ2NURnQklpSXZGcWdWVHBYQ1hFQTlkZkR4MHVnU0xuN3RwNVRlWTlQVktrNFVPeVQyNGZRM1JFYStRdjJCUkZDeFM0aTIvSTZaaU5lbzB3M0o4WEd5YWZTeTVmVFVJVVJGaEFBQzlUb2MxaTJlaVRwTTJabHZKVU03RHNFZEVsTU5vai82Qm1IVmZaZW8xazk1TW4rTG5KcnZwUGozbkptNnprWGhQMThLcHd5MEd2NWZCVHkwR2pKVGFMYmw2UGhCYlYzK0wrTGhZMUczYUZ2V2F0c095T1JQZ04zYW15V2hiVXN2blRvUmNvY1NnajJmQXpjTUxKdzd0eE0rTFBrZmZEejVGbmNhdFRmbzJidE1WN3ZtOGNlbjBVZFJySnRWVXBHUlpZOWhUeFVRQk1WRndjSlJEcmxEQzJjVWRjb1VDamdvbDVISWw1QW9sSEJVS1JMNEt4YjJiVjdCcjQwcjBHVEV4eGEvbjh1bGowdmZnUmZxL0J3QXdkTUpYcUZySDErSXhRUkRnWGJCSWl1ZStESDZhcmo2V25EbTZEOTRGaXlEc3hUUG9FdUx4OHNWVGJGcXg0UFdLN2M1dmFram4xMEhaaDJHUGlDZ0gwUjc5SGRIK253T2lJVk92bTdqZm03VTR1YmloU2JKNzhBN3QySkJpZTFKNnZRNTd0L3lNd0lQU0t0TzIzUWVpZmE4aE9IdDBQNTQrdklzanV6ZWo3MGp6UlJHM3JweEQ4Sk9IOEM1WUJPNmUzdWp1TndaT3pxNDR0R01EdHE1ZUJHY1hOMVNzVWMva25LcDFmRTJDVk52dUExR3pZUXQ0ZU9hSHdza1pjb1V5elJXejhYR3grR25XdUZSSDYrSml0Ymg4OWhnRVFZQ2pYQUZCRU15bXg1TzdIblFTc1ZvTkhCd2RVK3dqVnpxbHVuQmlzbDg3T0RqSzAreVRYUENUaDdoeDhUVGFkQitJZ0IwYklWYzY0WU1wODdGMDlnVDgrZXRQY0haMVI5VTZVdjEyR1hoeUNXVVAvb2tRRWVVUVdSWDBjZ0puVnplejdWTU83ZGlRWW50U2dtQ0hpRmVoY0hDVW8rK0lpYWpsMndvQVVMZHBPd1RzMm96ei94eENvOVpkVUt4VWVlTTVvaWhpLys5U29HbmJmYUF4b0xYcjZRZVp2VDBlM2J0cHRybXo1YnJkb1hSMnhkeFBCcUJBb1dMNGFNWmlBTUR5dVpNUUZ2SU1zNWI5YnV5YjlCN0VTZk5XV2R4R0p0SEpnRjNRcWxXb1ZyY0ozUEo1NGRUaDNXamJmU0M4Q2hTMjJQLzVvL3U0Y09JdzhubjdvRnpsV21uV25ka1NWMVRYYTlZZUFUczJBcENlOERGeXl0YzR0dTkvcUZ5cklSTGk0d0FBRGc3eWJLK1BVc2V3UjBTVUEyai8vaDNSUDc4SmVnN2xhaUhoN3FVcytheVVwbHJUSzd1MzNiQ3pzOFBBajZialZXZ3dDaFl0YVd5WDJkdWpjLytSMkxoOFB2NzRlUW5HejFscXZIL3ZaTUF1QkQ5NWdPSmxLcUsycitsMGJldXVBMkF3R0Y1dnNXSXFLREFBWVNIUFVMOUZSM2g2K3dBQTlMb0V4RVJGbUt6QVZjVkVJaVlxSXVXYVV3bDZDZkZ4K09mQWRnQkF5ODU5SVZjb2NlcndiZ1RzM0dTY0RrOUtGRVhzM3J3YW9paWlUZGNCcVY0N0s5eTljUkhYZ2s2Z2F0M0d4dTlKb2lJbHltTGdtTThBQUZIaDB2MTh6cTZ1MlZvZnBZMWhqNGpJeXJSSHRpTDZseGx2Z2w3NTJzajMyVzhJSFZZdFN6ODN0U2RqcENROTkvNVo4cTczN0RrNHlrMkNYcUthRFZ2Zy9EK0hjUHRhRUhhdVg0N2V3eWNnK01sRDdOMzZDMlQyOXVnOWJMekZhVmRMUVE4QXJsODRpZXNYVHNHclFDRjRObXNQQUlqVmFvdzFaSVl6ZisrREtqb1NwU3RXTXo0MW8xNnpkamgzL0NCcU4ycGw5dXpiRXdkMzRON055eWhadmdycXQwajVrWFlBRUtmVnBQa290UFE4TGkycEk3dTNRaEFFdE84NU9OVis0UytsUFFUZDgrVlA4NXFpS0tZNUhVNlpoMkdQaU1pS3RFZTJJUHFYbVVtQ1hoM2srMndkQktYNWZuQ1o3VzJlZXZDMlllOWQ3dGxMUzc5Ums3SGs4dzl4NXVoK3lKVk91SEwyT0hRSjhlZzZjRFFLbHlpVG9XdjlkK2NHQUtCTWt0VzZpU040TG00ZUdicVdKWkd2WHVMZ2pnMFFCQUZkQm93eXRuZnNNeHkzTHAvRGhtWHpNUGJMNytIeituNi9XNWZQWXM4V2Z5aWRYTkQvZzhscEJxVDBQQW90UFgwQUtSVGFPemlpWEpWYThQWXBqRUxGU3FYYS84bURPd0FBbnlKcGI5UWRkQ0lBMTROT29tUGY0Wm0yRXBsU3hyQkhSR1FsbG9QZWJ4Q1V6dG55K1h1MitHZkw1d0RwdjJkUEZNVU1oejAzRDA4TW16UWJxeFpNdy9IOTJ3QUFEVnAyUXJNT1BUTjBuZERuVDZDS2lZS250NC9KZEdYbzg4Y0FBQS9QdEVlc2trcUlqek1iRGZ6amwrOFFxMUdqZnZNT0p2dnd1YnJudzhBeG44Ti8wWFNzbkQ4Rnd5Zk5RVXhrT0RZc253OUJzSVBmdUptcHJxQk5sQm1QUzB0MExlZ0VEbXo3RFMwNjlVN3phU2FBdERVTEFCUXJYVDZObnRMemkyOWNQSTBhRFpvejdHVURoajBpSWl2UUh0Nk02RFZmdkFsNkZlb2kzL1IxMlJiMEFCaURrYlZwVkRFUUJBRnlwUlB1M1pTZUlldm9tUEwrZE1ucGRUbzh1SDBkb2lnYTJ5TERRaEVSRm9KOHllNHhTMDNpRml0bHE5UTBiYjh0dFJjdW5yRlJ3cTMraTZGTGlNZlFDVjlCRUFTY09ib2ZkNjVmaEl1ck96cjFOWjlHTFZ1NUJnYU8rUXliVml6QWlubVRZZERyWUdjbnc1RHhzOUsxbUNTemhZZStRTWl6UjNqeDdCSHF2WjdTVGtsRVdBZ2UzTDRHUjduQzRoTklra3NjTFhWUDlpUVN5aG9NZTBSRTJVd2JzQW5SYTcrMGF0QUQzbTQ3bHRUdXIzdDQ1em9pWDBtYlFXczFLaWlkMGpjVmZTM29CUDYzNW51VHR1U0J5eEs5VG9jTEo0L2d5TzR0ZUJYNkhES1pQVnAzSFlCYlY4N2g5clVnTEp3NkFvMWFkMGJ6RHIzZzRaWDJxTnp0YTlMSVZKbEtOWXh0Y2JGYVhEb2piWkdTbnBxUzBxcGo4UGpCYlFpQ2dQdTNybURuaGhVUUJBSDlSMDlOY1VyWXpjTVRudmtMR3ArVDYxMndTTG9YUEh5emRpK1FqdnZna29iaTFEeDVLRTNMRmlsUk5zMitSL2Y5QVZFVVVibFdROWc3cEx3MVRLTG8xNXN6cCtmUGhkNGR3eDRSVVRiU0JteEU5TnBaYjRKZXhicklOLzAzQ0FvbksxZjJidTdmdW9JMTMzMEIvZXNuU214YXNRQkRQdmtTRG81eTFQWnRaZllzV1FENGNQbzNjSlFyb0hCeVFZMzZ6VjQvalVKQWtaSmwwQ3FWNThTR1BIdUVvQk9IRVJSNHlEaENWTFp5VFhUM0c0T0NSVXVpWFU4L0hOKy9EVWQyYjBIZ2dlMDRlV2duS2xTcmk1cU5XcUpTamZwd2NqRVBUM3FkempnTldhYmltN0MzZS9OcWFGVFJxRmk5bnRsSzFMVEVSRVhBM2NNTFR4N2V3ZG9sWDBLWEVJOVdYZnFqWW5YVHZmMTB1Z1JjTzM4Q3A0N3NNWTRpMW1qUUhIcGRBcTVmT0lXbHN5ZWdRclc2YU55Mkd5clZySi9pZlh2cENWbE9McTdRcUdMdzlPSGRWSjl2L09MWkk5eTZmQllBVUxKOGxWU3YrZmorYlp4NWZTOW4wL2JkTGZheHM1TldFRWRIaHNQWjFRMFA3OXlBblV3R0Q4OENhZFpNNzQ1aGo0Z29tMmdPYlVETXIxOGxDWHIxcEJFOUt3VzlsQjZobGxIM2JsN0JtdTltUXBjUWovZEhUOFBkbTVkdzd2aEJmRGRqTkZxKzF4Y2QrZ3lEaDRWbjhKYXI4bVpxMG0vY1RPTnJ2VjRIdlU0SHJWb0ZtYjA5N08wZDhQait2N2gxNVJ4dVhEaUZGODhlQVpDZUZsRytXaDIwNnR6UDVQRm5NcGs5V25YcGovck5PK0Q0L20wNGZYUWZibDA1aDF0WHprRVFCQlFwV1JhbHlsZEYwVkxsVWR1M2xYSGtMUzVXQzY4Q2hlRGhsUjg2WFFKMnJsK09zMGYzUTY1UW9zdkFEOVA4UGlpZFhLQ0tpa1NzUm8xWXJRYWh3VTlRdm1wdC9McmtTOFRGYWxHamZqTjA2RDBVZ0RSaWVPL21aVnc5OXc5dVhEeHRYUEZidW1JMXRPODFCR1VxVmdjQTNMbDJBWHUyL0l6YjE0SncrMW9RWE53OFVLVjJJMVNvVmhjbHkxVzJHS0pUVTdXT0w4NGRQNGlmWm4rQ2ZGNCtzSk9acjByV0pTUWc4bFVvUkZGRW1ZclZVdzI1VWVGaFdMOTBEZ3dHQTZyVTlrV0pzcFV0OWl0UXFDaGVoVDdINHM4K2dMMjlBNklqdzFHMmNrM0l1QUZ6dHVCM21ZZ29HMGhCYnhid2Vnck4ya0VQZVB1VnRjbWRPYm9YQ2ZGeDZOQjdLR3I1dGtMMStzMEFBT2VPSHpTWm5oVUVBWFl5R2V6c1pKREpaTWJYQm9NQmVsMEM5RG9kOUhxZHlUVGpvSTluSUNFaERyLzdMemEydVhsNG9yWnZhelJvMFJINUN4Vk5zUzRYTncrODEzOGsydllZaEV1bmorTEN5Y040ZVBzNm5qNjhpNmNQNzZKSnUrN0dSNmJkdUhRR0FGQzZZblc4REg2S05kL05SRmpJYzhnVlNneWRNQXMraGROZVlWcXVhaTFjUFJlSW1SLzJNTFpWcWUyTFNqVWE0TmJsczNoL3pIUUF3UHFmNXVMR3BkUFE2M1FBcE9mMzF2SnRoU1p0dTVxRnBmTFY2bUJTMWRxNGN2WWZITjM3TzU0OXVvZXp4LzdDMldOL29VeWxHaGcxYlFGa3N2VC9LdTgyYUF3RU94bHVCSjFFK012Z0ZLZDBGVW9uVktoV0Y5MEhmNXpxOWRZdm5ZdklWeS9oNHVxT25rUEdwdGl2WTkvaGVQVXkyTGdLdUZDeFV1aVJTbi9LWEF4N1JFUlpUSE5vL2VzUlBla1hxMk9sK3ZDWTlxdlZwMjR6NjU2OUZwMzZRaFNCTnQzZUJ5QnRkdHgzNUtkbzNLWWJMcDA1aXVESEQ2RlJSU01oSVY0S2RMb0U2SFFKME9ta0VUd0kwam4yRG80UUJNSDRQM3Q3QjFTdTFRQ09jZ1h1M2JnTWhaTXpxdGRyZ3RJVnEyZG9qelpIdVFJTlduUkVneFlkRVJNVmpsdVh6K0hKZ3p2bzNIK2tzVStsbXZVUkV4V09pdFhyd3N1bk1EeTg4c1BaMVIxOVAvalVZdENyMzd3RFZOR1JKbTE5UjB5Q1Q1RVNDQThOaG1CbmgrSmxLcUpCaTQ0UUJBRU5XblEwaGpMZk5sMXc0K0pwbEtwUUZUVWJ0a0N0aGkzZzVPS1dZdjJDSUtCbXcrYW8yYkE1N3Y5N0ZlZU9IY0R6eC9jeGRQeXNEQVU5QUpBcmxPZ3pmQUw2REorUW9mTlMwcjdYRVB6MjQyd01HVDhMN3A3bW83ZUpDaGN2amFrTDEyVEtaMUxHQ1dKNjc5UWtJcUlNMHh4Y2o1aDFYNWtHdmVtL1FwQ25IZlJDK3IvWjE4eG42OE5NcStubXBUUFFhdFRHVWEyTXVIRHlDSlJPenFoY3E2Rkp1MTZ2eTNEd3lNbGlOV3JJbFU1WnR2RnZyRllEaFRKMzM2ZVpLQ284TE5XZ2w1V3k2dStJTFJDUy9NZHJPMzh6aVloeUdNMkIzeER6Mit3M1FhOXlBM2hNVzV1dW9KZVZrZ2UxakVncElOcFMwQU9rL2VxeTlQbzJFdlFBV0Mzb1VmcFpmbDRNRVJHOUU4MkJkY21DWHNNY0VmU0lLTyt4clgrS0VSSGxBSnEvZmtYTStybkpndDRhQmowaXNncUdQU0tpVEdRVzlLbzBnc2ZVTlJEa1NpdFhSa1I1RmNNZUVWRW0wZXhmaTVnTlh5Y0plcjd3bVBvTGd4NFJXUlhESGhGUkp0RHNYNE9ZRGZNWTlJZ294MkhZSXlKNlI1cDl2eUJtNC93M1FhOXFZM2hNK1psQmo0aHlCSVk5SXFKM29ObjdNMkkyTFhnVDlLbzFoc2VVWHlBNEtxeGNHUkdSaEZ1dkVCRzlKUVk5SXNvTkdQYUlpTjZDZWRCcndxQkhSRGtTcDNHSmlESkl2Y2NmcXMzZkpBdDZQelBvRVZHT3hMQkhSSlFCNnQycm9kcXk4RTNRcTk1VUNub09jaXRYUmtSa0djTWVFVkU2cVhldmdtckxvamRCcjBZemVFejJaOUFqb2h5TllZK0lLQjNVdTFaQ3RmVmJCajBpeW5XNFFJT0lLQTNxblN1U0JiM20yUkwwa2o1TDF4QVptcVdmUlpUYkdDSkNqSzhGQlo4N25ScUdQU0tpVktoM0xvZnE5OFhHb0NldjJTTGJSdlJrUHNXTnIrTnZuczN5enlQS1RlSnZuVE8rbHZtVXNHSWxPUi9ESGhGUkNxU2c5NTFKMEhQL2REVUVCOGRzK1h4NTNiYkcxNnFOODJGUVJXYkw1eExsZEFaVkpGUWI1eHZmeSt1MHNXSTFPUi9ESGhHUkJlb2R5MHlEWHEyVzJScjBBTUM1eXlqSXZBc0RBUFRoTHhBK3RTTmlUKzB4bWI0aXlrc01FU0dJUGJVSDRWTTdRaC8rQWdBZzh5NEM1eTRmV3JteW5FMFF4ZGMveVlpSUNBQ2czcjRNcXY4dFNSTDBXc0Y5MHNwc0RYcUo0cStkUk1TOFFkbit1VVM1UmI2WkcrRll0YkcxeThoeEJFRVFFbDl6WkkrSUtBbjE5cVU1SnVnQjBpUFk4czNZYUJ6aEl5S0p6THN3ZzE0NmNXU1BpT2cxOVo4L1FiWHRoemRCcjNZcnVFOWFCY0hld2NxVkFhSldCZlVlZjhSZE9BeDl5Q09Jc1JwcmwwU1U3UVNGRTJRK0pTQ3Ywd2JPWFVaQlVMcFl1NlFjSytuSUhzTWVFUkVBOWJZZnBhRDNtcnhPYTdoUFhKa2pnaDRSVVVZbERYdmNWSm1JOGp6VnRoK2czdmFqOFQyREhoSFpFb1k5SXNyVFZQLzdIdW8vZnpLK2w5ZHBBL2VKS3hqMGlNaG1jSUVHRWVWWlprR3ZibHNHUFNLeU9SelpJNkk4U2ZYSEVxaTNMelcrbDlkckI0OEp5d0VaZnl3U2tXM2hUelVpeW5OVWYzd0g5ZlpseHZjTWVrUmt5emlOUzBSNWl1cjM1RUd2UFlNZUVkazAvblFqb2p4RHRYVXgxRHVYRzkvTDYzZUF4L2lsREhwRVpOUDRFNDZJOGdUVjFtK2gzcm5DK0o1Qmo0anlDdjZVSXlLYnA5cXlDT3BkSzQzdjVRMDZ3dU9UcFlCTVpzV3FpSWl5QjhNZUVkbTA1RUZQMGFBajNCbjBpQ2dQWWRnaklwdWwycndRNnQycmpPOFo5SWdvTDJMWUl5S2JwTnI4RGRTN1Z4dmZLeHAyZ3Z1NG54ajBpQ2pQWWRnaklwdWoyclFBNmozK3h2ZUtSdS9CZmV5UERIcEVsQ2N4N0JHUlRZblpPQithdlQ4YjN5c2FkWWI3MkI4WTlJZ296MkxZSXlLYllUSG9qZnNCc0dQUUk2SzhpMC9RSUNLYllCYjBmTHN3NkJFUmdTTjdSR1FEWWpiTWcyYmZMOGIzaXNaZDRmN3hFZ1k5SWlJdzdCRlJMaGV6L210bzlxOHh2bGMwN2diM2o3OWowQ01pZW8xaGo0aHlyWmoxYzZIWnY5YjRua0dQaU1nY3d4NFI1VW94djgyQjVxOWZqZThWVGJyRGZjeGlCajBpb21RWTlvZ28xNGxaTnh1YUErdU03eFZOdThQOUl3WTlJaUpMR1BhSUtGZXhHUFRHZkFjSTNGeUFpTWdTL25Ra29sd2padDFYeVlKZUR3WTlJcUkwY0dTUGlIS0ZtRjluUVhOd3ZmRzlvbGxQdUgvMExZTWVFVkVhR1BhSUtNZUxXVHNMbWtOdmdwNnllUys0alY3RW9FZEVsQTc4U1VsRU9aY29JbWJ0bDhtQ1htOEdQU0tpRE9CUFN5TEttVVJSbXJvOXRNSFlKQVc5aFF4NlJFUVp3R2xjSXNwNVJCSFJhNytFTm1DanNVblpvZy9jUHZ5R1FZK0lLSU1ZOW9nb1p4RkZSSy85QXRxQVRjWW1aY3UrY0J1MWdFR1BpT2d0TU93UlVjNGhpb2hlTXhQYXc1dU5UY3FXL1Y0SFBjR0toUkVSNVY0TWUwU1VNNGdpb24rWkFlMlJMY1ltQmowaW9uZkhzRWRFMW1jcDZMWHFCN2NQR1BTSWlONFZ3eDRSV1pjb0l2cVh6NkU5c3RYWXBHemRIMjRqNXpQb0VSRmxBb1k5SXJJZVVVVDB6NTlCKy9mdnhpWmw2d0Z3R3ptUFFZK0lLSk13N0JHUmRZZ2lvdjAvZy9Zb2d4NFJVVlppMkNPaTdDZUtpUGFmRHUzUlA0eE55amJ2dzIzRTF3eDZSRVNaakp0V0VWSDJFZzNtUWEvdFFBWTlJcUlzd3BFOUlzbytvZ0hScTZkRGUreC94aVpsMjBGd0d6NkhRWStJS0lzdzdCRlI5aEFOaUY0MURkcmoyNHhOVHUzODREcHNOb05lT29oYUZkUjcvQkVYRkFCOXlHT0ljUnBybDBSa2N3UzVFMlEreFNHdjJ4Yk9YVVpCVUxwWXU2Uk1JWWlpS0ZxN0NDS3ljYUlCMGF1bVFudjhUMk1UZzE3NnhWODdpZWpWVTZFUGUyN3RVb2p5REpsM1liaDl1QWlPMVJwYnU1UzNJZ2h2ZnJneTdCRlIxcklZOUFiRGRmaHNLeGFWZThSZk80bUllWU9zWFFaUm5wVnY1a1k0VnMxOWdZOWhqNGl5aDJoQTFNb3BpUDFudTdISnFmMWdhVVNQMG9WRVJ1VUFBQ0FBU1VSQlZDUnFWWGcxcGIxeFJFL21WUWd1QXorRFkrVUdzUE1vWU9YcWlHeVBJVElVOFRmUFFyVnhQdlRoTHdCSUkzeGUzeDdNZFZPNlNjTWVWK01TVWRZUURZaGFNZGswNkhVWXdxQ1hBZW85L20rQ25tZEJlQzdjRDRWdkZ3WTlvaXhpNTFFQUN0OHU4RnowRjJTZUJRRUErckRuVU8veHQzSmw3NFpoajRneW4yaEExSXBQRVJ1NHc5amsxR0VvWElkK1piMmFjcUc0b0FEamE1ZEJuOFBPeGNPSzFSRGxIWFl1SG5BWjlMbnhmZHlGdzFhczV0MXhOUzRSWlM2REhsRXJKeU0yY0tleHlhbmpNTGdPK2RLS1JlVk8rcERIeHRlT2xSdFlzUktpdk1leFVuM2phMzNJSXl0Vzh1NFk5b2dvOHhqMDB0VHRDUWE5ekpCMGV4Vk8zUkpsTDd0OFBzYlhZbXp1M3VxSVlZK0lNb2RCajZqbG55TDI1QzVqazFPbjRYQWQvSVVWaXlJaUlvWTlJbnAzQmoyaWxrOUM3TW5keGlhblRpUGdPbmltRllzaUlpS0FZWStJM3BXbG9QZmVTTGo2emJCaVVVUkVsSWhoajRqZW5rR1BxR1VURVh0cWo3SEpxZk1IY0UyeWlvMklpS3lMWVkrSTNvNUJqNmlsRXhCN2VxK3hpVUdQaUNqbllkZ2pvb3pUNnhHMWJEeGlUKzh6TmpIb0VSSGxUQXg3UkpReEZvS2VjNWRSY0JuNG1SV0xJaUtpbEREc0VWSDY2ZldJV3ZvSllzL3NOelk1ZC8wUUx1OVB0MkpSUkVTVUdvWTlJa29mdlI1UlA0MUQ3Tm0vakUzT1hVZkQ1ZjFwVml5S2lJalN3ckJIUkdtekZQUzZmUVNYQVZPdFdCUVJFYVVId3g0UnBVNnZSK1JQNHhDWE5PaDFId09YL2xPc1dCUVJFYVVYd3g0UnBVeXZRK1NQNHhCMzdvQ3hpVUdQaUNoM1lkZ2pJc3YwT2tUK01CWng1dzhhbTV5N2Z3eVgvcE90V0JRUkVXVVV3eDRSbWJNVTlIcU1oVXUvVDYxWUZCRVJ2UTJHUFNJeXBkY2g4b2VQRVhmK2tMSEp1ZWRZdVBSbDBDTWl5bzNzckYwQUVlVWdlaDBpdngrVExPaU5ZOURMdy9SNm5iVkx5REYwdWdUOGUrVjh0bnhXVEZRRTFERlJtWGE5OExBUUdQVDZUTHRlU3A0L3VvL2dKdyt6L0hNb1l4ajJpQWdBSU9vU3BLQVhGR0JzYys3MUNWejZUckppVlpTVkp2dTF3NDdmbHFYYVo5bnNDVmkxWUNwRVVjelF0WmZNL0FoYi9iOU50Yy9NRDN2Z3gxbmpNblRkMUZ3NGVRUVhUaDVCWEt3MjA2NlpTQlJGL0RCekRINVpQQU8zcnB4N3EydGNQUmNJWFVKOG12MWVQUDBQMzA0ZmliVkxacVdyZnlLdFJvVVhULzh6YTFmSFJHSCtSRC9NR3RQSDdOak9EU3R3K2N6eGRIOUdXcGJNL0FoTFo0OS9wMnNzbkRvY3Z5eWVrVWtWRWNCcFhDS0NGUFNpdmgrRHVBdUhqVzNPdmNmRHBmY0VLMVpGbWVXL3V6ZWgxeVZZUEJZVkVZYjd0NjZZdEpXcFZBTUFFUExzRVo0OHZJTXF0WDBoQ0VLNlArL1pvM3Q0L3VnK25GM2NVKzBYcTFFalZxdE85M1hUc21YVlFnREE5TVhySUZjb00rMjZBQ0FJQW56YmRzWDJkVXV4Yy8xeWxGOVlHekw3OVA4S3ZYTDJPRFlzbTRjU1pTdGg2SVN2NE9xZUw4VytQa1ZLd0tkSUNUeThmUjFiL1JkajBNZnBlK2IwK1g4T1lmZW1WV2pTcmp1Nis0MHh0b2NHUHdFQTVDOVUxS1IvK01zWHVIRGlNRTRjMm9uTFo0K2g5L0FKY0hGTi9jOHNPN3dNZnByaXNZVlRoNmQ2N3JSRmF6TzdISnZBc0VlVXgwbEI3eVBFWFRoaWJIUHBQUUhPdmQvdFgrZVVjL3oyNDJ6RVJFVllQSGI5d2lsY3YzREtwRzN4Qm1rYS84U2huUUNBMnI0dE0vUjVpZGVyWHI5SlJrdk4wUnEyZkErQkIzY2dWcU5HeVBQSEtGeThkTHJQclZxbk1hclhiNHFyNXdLeGRQWjRmREIxUHZJWExHcXhyeUFJNkRmeVUzdzNZelRzSFJ3UUY2dE5WM2dOQ3BUKzNHbzJiR0hTSHZyc01RQ2dVTEZTSnUyZStRdGk0cnlWMkxSOFBxNEhuY1NqdTdjdzRNTXBLRit0VHJxL3J1eVdXaENrbERIc0VlVmhESHA1dzhkZmZHL3hmcTFGMDBhZ3RtOHJ0T2syME94WVRGUTR6Z2RLVS9vYmxzM0RobVh6TEY1NzBicS9ZQ2VUbWJSZFBuME1kbloycUZySE54T3F6M29uQTNiaFJNQ3VkUFZWUlVkQ3JsQml3N0t2MDlVL2NhUkpabThQdjdFejhmdlBpeEVVR0lCbGN5WmkzSmMvNEpzcHcxSTlQeWd3QUVHQkFTa2VUd3ptaisvL2krZVBINkJ3OGRJb1dhNnlTWituLzkwRkFCUXJYY0hzZkU5dkg0eVorUjEycmwrTzAzL3Z3NUU5VzFHdWFtMkxJN2xwamFvbFNvaVBTN092bzF5QmlYTlhwT3Q2eWVYejlzR003emVZdE0yYjZJZUlzSkMzdWw1ZXdMQkhsRWVKdWdSRUxSbU51SXQvU3cyQ0lBVzlYcDlZdHpES2RONCtoYUdPaVlJNkpqck52czZ1YmdDQS9YLzhDbDFDUEx3S0ZFYWR4cTJOeC9WNkhmN2VzeFcrcmJ2QTJkVWRncDNwcmQvM2JsN0J5eGRQVWJGR1BiaTZlMmJ1RjVKRjFESFJHUm94MHFwVmIvVTVnaUNnM3dlVElSb01TRWlJaDJlQlFtWlRxNEMwT0NPMWFWNUxUZ2JzQmdBMGFkZmQ3TmpqQjdjQkFNWExWTFI0cmt4bWoxN0R4cU5FdWNxb1hMTkJpbFAyNmYwZWlhS1labDlIdWNMNE9pZ3dBSS91M1RRNXJvcUt4SisvL21oODMyc1kvd0g2TGhqMmlQSWdNU0VlVVVzK1F0eWxKRUd2ejBRNDk4eThtK1VwWndrOHVBT0hkMjAyYTc5NDZtOWNQUFczOFgyYmJ1K2pZbzM2eGlsQnRTb0tyYnIwZzcyREl3RGc1cVV6c0hkd1JOZEJveUdUbWY4S09YTjBMd0NnWHJQMk9CbXdDenZXTDArMXJwZkJUekhacjEyS3h4TkhyckpTdTU1K2FOZlRMOHMvQjNnZCtFWk5nU2dhWUdkblozYVAyZkcvL3NTZXphdFJyMWw3ZEJzNE90M1h2WGZyTWdEZ3lPNHRPTHJ2RDVOanIwS2VBd0RXTDUyYjVyMlhSM1p2TVhtZnZENkZrek8rWHIwanhmTW4rN1dEbzF5QitiL3NUclZQOHRxVGoxNXFOU3FjL251ZjhUM0QzcnRoMkNQS1l5d0h2VWx3N2puV3VvVlJ0a2dhbmliN3RVUGpObDNSWThoWTQzdXRSbzNOS3haQUZFWFViZElXUVNjQ2NPNzRRZmkyNlFKQVdnUlFwbEoxaTBIdlZXZ3dycDAvQ1FDb1Vyc1JycDRMdERoeUZmN3lCVVNEQVFhRHdkam00WlVmRG83eVRQMWEzMVZVUkJpMnIxdUtib00rZ21mK2dtYkhkYm9FYkZnNkR3VUtGME9udnNOVERWTDNibDVCc2RMbElWY29ZV2RuQjB1YllWdytjd3g3dC9qRDA5c0hMVHVacnB6VjZSSndkTS92Q0E4TFFiOFBMR3lGOUhxeDlLdlE0QlJyQ0h2eExNVmoxdFIvMUJUMEh5VTlndkhtcFROWXUrUkw1QzlVbElzdE1oSERIbEVlSWdXOTBZaTdkRlJxRUFTNDlKMEU1eDRNZW5sRjZQTW5KdSsxR3BWSm0xNlhnQXJWNitIRnMvL1FiOVJrQkQ5OWlBTi8vb1pxOVpvZytNbERYQXM2Z1g2akxEOHlMMkRuUnVPK2ZQYjJEcWp0MndxMWZWdVo5TkdvWWpCblhIK1VxVndUZDY1ZmhGZUJRbEJGUjZKSjIrNW84Wjc1MWlCdlkrVzh5V2IzRVNaWHJIUjVEQjczUllySFk2TENzV3JCVkx3TWZncUYwZ2tEUms4ejZ4TVYvaExCaisvanhzVlRlUGJvSHZ3K25nR2xzNHRadi8vdTNJRC9vdW53eU9lTkFSOU5RNm55VmMzNkJBVUc0STgxUytEcTRZbFIweGZDTForWHlYRUJBdTcvZXdYM2JsNUJrUkpsektacnYvakpmTlFXQUhadFhJbkFnenZ3WHI4UmFObTVYNHBmYjA1eDYvTGJiV3REcVdQWUk4b2p4SVI0UkgzM0llSXVINU1hQkFFdS9UNkZjL2VQclZvWFphOUYwMGFZdkU4K2pldmk1b0VPdllkQ0ZFVUlnb0F1QTBaaDlUZlQ4T3Yzc3hBZCtRb3VydTZvbFd5MUp3QzhmUEVVRjA4ZU1XdFA3dUtwSTlEcEVsQ3RYbFBjdVg0UmRqSVp5bGF1aFl1bmptUmEySXVLQ0V1emo3dW5kNHJISXNKQ3NQcWJhUWdMZVk0SzFlcWl6MGpMZTAxNkZTaU1UK1lzdzdydlorSE90UXY0OGF0eEdENXhEZ29VTG1iU3IzaVppbWpVcWpOT0J1ekN5bm1UMGE3bllMVHVPZ0NDSUVBVVJSelp2UVVILy93TkhsNEZNUHF6UmZBcVVNaDRyaWlLMENYRUl5RStIdDBIajRYL045T3daN00vU3BTdFpISEJSVktpS09MS3VYOEFBSlZxTlV6emUySnRvaWppNXFVejFpN0RKakhzRWVVQmxvUGVaRGgzSDVQcWVXUWRZa0ljWWdOM1p1bzFQZk1YUkptSzFUSDY4Mjl4WlBjV0hOcStIZ2FEQVkzYmRFV25maU1nVnlpeGN0NWs0M1JsNHBSazJjbzEwYnhUYnh6Yjl6OEF3SHY5UmhqdjMwdHErN3BsTUJpays5Q1NUcythZkYyaWlCTUJ1MkR2NElpYURab2JiOEN2VnJjeHR2cC9pLy91M2pSYlNmbzJwaTllQjIrZndtOTE3ck5IOTdEMnV5OFJGUkdHS3JWOTRUZHVCdXp0SFZMc2IyL3ZnTkdmTGNMbVZRdU4yNm9NR2Y4bHlsYXVhZXhqSjVPaHgrQ1BVYUJ3TWV4Y3Z4d0h0cTJEbTRjWDZqZHZqeFZmZjRxSGQ2NERBQkxpWXJGcXdWUXAzQ1hFUXhjZkQxMEsreU51V3ZrTkpuMjkwbVNoUTNJUGJsOURkTVFyNUM5WUZBV0xsSGlyNzBkeXNScDFxdmRZQWtCOFhHeWFmU3k1ZlRYSUdOVDFPaDNXTEo2Sk9rM2FtRzBsUXhuSHNFZGs0OFNFT0VRdS9oRHhWMTd2a3MrZ2wyT0pDWEhRSHRrQzlhNVZNRVJrN2pZUzladDNRSVhxZGJGcXdWUTh2SDBOYmJvTnhLRWRHM0QxL0FsY1BQVTNtblhvaVdHVDVrQ2hkREtlWXpBWWNQYllYN2h3NHMySVhjRE9UVWlJajBlVGR0M2g1T0lLUUhweXhkMGJGMUdwWmdPRWhUeExjU1htMWZPQkNIdnhETFY5VzVsTWQxYXQyeGoydi82SVkvdit3TkFKWDJYcTE1MFJWODhIWXV2cWJ4RWZGNHU2VGR1aVh0TjJXRFpuQXZ6R3pqUVpiVXRxK2R5SmtDdVVHUFR4RExoNWVPSEVvWjM0ZWRIbjZQdkJweWFybUFHZ2NadXVjTS9ualV1bmo2SmVNeWtNRlNsWjFoajJWREZSUUV3VUhCemxrQ3VVY0haeGgxeWhnS05DQ2JsY0NibENDVWVGQXBHdlFuSHY1aFhzMnJnU2ZVWk1UUEhydVh6NkdBQnAxRFVqNFd2b2hLOVMzRFpIRUFSNEZ5eVM0cmt2ZzUrbXE0OGxaNDd1ZzNmQklnaDc4UXk2aEhpOGZQRVVtMVlzZ0ZhalFxTlduZC9Va002dmc5NWcyQ095WVZMUUc0WDRLOUpVRGdRQkx2Mm53TG5iUjlZdGpFeUk4YkZTeU51OU90TkRIaUE5THV2WS9tMDRHYkFMVGk1dStHakdZcFFxWHhXSGRteEFoZXAxVUxCSVNSei9heHRPQk94Q3o2SGpVS0pNSlFTZENNRDVmdzdpVldnd25GemM0RGR1SmtTREFkdC9XNFpET3piZ3lPNHRxRkM5TGdhTytReG5qKzJIWEtGRXp5Rmo0Yi9vTTRzMTZQVTZITmkyRGdEUUl0bmlBNFhTQ2JVYXRrRFFpUUE4ZlhnWFJVdVZ5L1R2UVdyMGVoMzJidmtaZ1FlbFZhWnR1dzlFKzE1RGNQYm9mang5ZUJkSGRtOUczNUhtaXlKdVhUbUg0Q2NQNFYyd0NOdzl2ZEhkYnd5Y25GMXhhTWNHYkYyOUNNNHVicWhZbzU3Sk9WWHIrSm9FcWJiZEI2Sm13eGJ3OE13UGhaTXo1QXBsbWl0bTQrTmk4ZE9zY2FtTzFzWEZhbkg1N0RFSWdnQkh1UUtDSUtCcTNjYXBYdmQ2MEVuRWFqVndjRFFmdVUwa1Z6cWx1bkJpc2w4N09EakswK3lUWFBDVGg3aHg4VFRhZEIrSWdCMGJJVmM2NFlNcDg3RjA5Z1Q4K2V0UGNIWjFSOVU2VXYxMkdYaHlDVW40SFNPeVVSYUQzb0NwY082YS91MGNLR3VKOGJIUUh0NHNoYnpJVUpOak11OGkwSWRsenVySitaTUdReFJGTk92UUV5MDc5ek41R29OY3JrU0w5L3FnVWV2T09MYnZEemc2eXJGcjQwcGNDem9CbWN3ZTladTNSOGMrdzR4NzVwV3RVZ3YvL1BVblRoL1ppMUlWcWtLdVVLSis4dzVBYzJtejI1UUVIdHlCbDhGUFVhVjJJeFF1VWNic2VKUDIzWEUrOEJDMi83WVU0MmI5bUtISHM3MHJRYkJEeEt0UU9EakswWGZFUk5SNnZhaWtidE4yQ05pMUdlZi9PWVJHcmJ1Z1dLbnl4bk5FVWNUKzM2VkEwN2I3UUdPOTdYcjZRV1p2ajBmM2JxSjgxZHBwZnJhenF6dVV6cTZZKzhrQUZDaFVEQi9OV0F3QVdENTNFc0pDbm1IV3N0K05mU2Y3dFRPdVVwMDBiMVdxaTFCT0J1eUNWcTFDdGJwTjRKYlBDNmNPNzBiYjdnUGhWY0R5OVBielIvZHg0Y1JoNVBQMlFibkt0ZEtzTzdNZDJpNXRrbHl2V1hzRTdOZ0lRTHIxWU9TVXIzRnMzLzlRdVZaREpNVEhBUUFjSEhMV3F1M2NnR0dQeUFhSkNYR0kvUFlEeEY4TmxCb0VBUzREcHNHNTY0ZldMWXdBSklhOFRWRHY5amNQZWZtTHdybjdHQ2hiOUVISXdNd1o0V3JadVI4YXRPaGd0c2x4bnhFVFViQ29ORG9rVnlqUnZ0Y1FBRURGR3ZWeDV1ZytWS3BSSHg1ZUJVek9jWEYxUjZlK3c5RzY2d0RqL1dLMWZWdS8zazdFc3BmQlQzSHd6L1d3azhud1hyK1JGdnNVS1ZFV1ZldjQ0dnFGVXppNjkzZTA2dEwvcmIvZWpMS3pzOFBBajZialZXZ3dDaFl0YVd5WDJkdWpjLytSMkxoOFB2NzRlUW5HejFscXZIL3ZaTUF1QkQ5NWdPSmxLcUsycitsMGJldXVBNHozTHlZWEZCaUFzSkJucU4raUl6eGZoMk85TGdFeFVSRW1LM0JWTVpFcFB1SU9RS3BCTHlFK0R2OGMyQTRBYU5tNUwrUUtKVTRkM28yQW5adU1XNXdrSllvaWRtOWVEVkVVMGFicmdEUlhNbWUydXpjdTRsclFDVlN0MjlqNFBVbFVwRVJaREJ3ampSWkhoVXYzOHptN3VtWnJmYmFBWVkvSXhvanhzVkxRdTNaQ2FoQUV1THcvSGM1ZFJsbTNNSUlZcDVWQzNoNS9HQ0pmbWh5VFF0N0hVTGJvRFZqWXcrNWR0T24yUG43OS9pdmN1SGdxN2M3cGxIUy92dFNDWGtKOEhEWXNuNGVFK0RpMDZmYSsyVXJWcE43clB4SzNycHpEZ1czclVMaDRHYk1wMEt6azRDZzNDWHFKYWpac2dmUC9ITUx0YTBIWXVYNDVlZytmZ09BbkQ3RjM2eStRMmR1ajk3RHhGa2NoVS9xZVhMOXdFdGN2bklKWGdVTHdiTlllQUJDcjFSaHJ5QXhuL3Q0SFZYUWtTbGVzWm54cVJyMW03WER1K0VIVWJ0VEs3Tm0zSnc3dXdMMmJsMUd5ZkJYVWI5RXgxV3ZIYVRWcFBnb3RQWTlMUytySTdxMFFCQUh0ZXc1T3RWLzRTMmtQUWZkOCtkTzhadUpxY3BJdzdCSFpFRXRCejNYZ1ozRHEvSUYxQzh2anhEZ3R0QUVib2Q3N3MzbklLMUJNQ25uTmUyVjZ5RXVxVnFNV0tHSmgralM1UXpzMndNbkZEVTNhZG52bnp4UkZFVnRXTGNMelIvZFJ0RlE1dE8wK0tOWCsrUXNXUmR2dWczQmcyenI4OXRNY0RKczRPMTFUb1ZtdDM2akpXUEw1aHpoemREL2tTaWRjT1hzY3VvUjRkQjA0MnVLVWRHcit1M01EQUZBbXlXcmR4QkU4RnplUGQ2NDE4dFZMSE55eHdiaHRUcUtPZlliajF1VnoyTEJzSHNaKytUMThYdC92ZCt2eVdlelo0Zytsa3d2NmZ6QTV6WUNVbmtlaHBhY1BJSVZDZXdkSGxLdFNDOTQraFZHb1dLbFUrejk1Y0FjQTRGT2tlSnJYRGpvUmdPdEJKOUd4Ny9CTVc0bWNtekhzRWRrSUtlaU5SUHcxNlFrR0RIcldad3g1ZS94aGlETGQrMDFXb0RpY2U0eUJzbG5XaHJ4RVNiZXZlUDc0QVJMaTQxQ2liQ1d6Zm9kMmJJQ3pxOXM3UHo1TUZFWDg4Y3NTWEQwZkNHZFhkd3orNUVzYzNMNGUxNEpPbVBRTGYvbkNaQlJvNnNJMWVIajdPbTVmQzhLYXhUUFJhOWduMGoyQlZ1VG00WWxoazJaajFZSnBPTDUvR3dDZ1FjdE9hTmFoWjRhdUUvcjhDVlF4VWZEMDlqR1pyZ3g5L2hnQTRPR1o5b2hWVWdueGNXYWpnWC84OGgxaU5XclViOTdCWkI4K1YvZDhHRGptYy9ndm1vNlY4NmRnK0tRNWlJa014NGJsOHlFSWR2QWJOelBWRmJTSk11TnhhWW11QlozQWdXMi9vVVduM21pY2puOWMzTDRhQkVEYUVEc3RXclVLTnk2ZVJvMEd6Um4yd0xCSFpCUEUrRmhFTGhxSitPc01lam1CR0tlQk5tQ1R0UEFpK3BYSk1TbmtmZnc2NUdYdnZWR0pOaXo3R2krRG42YjQzRmwxVExUeGhubExTbFdvZ25KVlVoOXhPM0Z3Qjg3L2N4QnloUklqcDh5RHA3Y1BvaU5mbVkzNDZIVTZrelpCRURENGt5L2d2M0E2SHQvLzEreWVRV3ZRNjNSNGNQczZSRkUwdGtXR2hTSWlMQ1RWUlNuSkpXNnhVclpLVGRQMjIxSjc0ZUlaR3lYYzZyOFl1b1I0REozd0ZRUkJ3Sm1qKzNIbitrWGpmWlhKbGExY0F3UEhmSVpOS3haZ3hiekpNT2gxc0xPVFljajRXVllaUVEwUGZZR1FaNC93NHRrajFIczlwWjJTaUxBUVBMaDlEWTV5aGNVbmtDU1hPRnJxbnV4SkpIa1Z3eDVSTGlmR2FhV3AyNlJCYjlEbmNIclA4bzN3bEhYRU9BMDBoelpDczhmZlBPVDVsSkFXWGxneDVLV1hSaFdOUXp0U0Ruc3RPL2RMTSt3MWJQVWVibHc2ZzA1OVJ4aFhzU1o5QmlwZ3VybzBLYmxDaWRHZkxjS05pMmVzT28ycjErbHc0ZVFSSE5tOUJhOUNuME1tczBmcnJnTnc2OG81M0w0V2hJVlRSNkJSNjg1bzNxRVhQTHpTSHBXN2ZVMGFtU3BUcVlheExTNVdpMHRucEMxU2tvZkF0R2pWTVhqODREWUVRY0Q5VzFld2M4TUtDSUtBL3FPbnBqZ2w3T2JoQ2MvOEJZM1B5ZlV1V0NUZEN4NitXYnNYU01kOWNFbERjV3FlUEpTbVpZdVVLSnRtMzZQNy9vQW9pcWhjcTZIRlRiMlRpMzY5T1hONi9senlBb1k5b2x4TWpOTktJM28zWHQ5NEx3aHc5WnNCcDA0alVqK1JNcFVZcDRIbTRBWm85dnJERUIxdWNreFdzSVIwVDE3VG5qays1Q1hLaklmUU96aktNZnF6UmU5MGZzMkd6ZCtwaHJjVjh1d1JnazRjUmxEZ0llTUlVZG5LTmRIZGJ3d0tGaTJKZGozOWNIei9OaHpadlFXQkI3Ymo1S0dkcUZDdExtbzJhb2xLTmVvYk41dE9TcS9UR2FjaHkxUjhFL1oyYjE0TmpTb2FGYXZYTTF1Sm1wYVlxQWk0ZTNqaHljTTdXTHZrUytnUzR0R3FTMzlVckc2NnNFV25TOEMxOHlkdzZzZ2U0eWhpalFiTm9kY2w0UHFGVTFnNmV3SXFWS3VMeG0yN29WTE4raW5ldDVlZWtPWGs0Z3FOS2liTi9SSmZQSHVFVzVmUEFnQktscStTNmpVZjM3K05NMy92QXdBMGJkL2RZaDg3TytudlZuUmtPSnhkM2ZEd3pnM1l5V1R3OExUK3lIQk93TEJIbEV0SlFXOEU0bStjbGhvRUFhNStNK0hVS2YycjRPamRpTEVhYUE2dGgyYnZ6NVpEWG8reFVEYnBrV3RDWGs2V2tTZEFmRE41YUxyN0ZpNWVHaFBtTE1maisvL2kxcFZ6dUhIaEZGNDhld1JBbWxJdVg2ME9Xblh1Wi9MNE01bk1IcTI2OUVmOTVoMXdmUDgybkQ2NkQ3ZXVuTU90SytjZ0NBS0tsQ3lMVXVXcm9taXA4cWp0MjhvNDhoWVhxNFZYZ1VMdzhNb1BuUzRCTzljdng5bWowb2JVWFFhbXZTMlMwc2tGcXFoSXhHclVpTlZxRUJyOEJPV3Ixc2F2Uzc1RVhLd1dOZW8zUTRmZTB0Y2VGNnZGdlp1WGNmWGNQN2h4OGJSeHhXL3BpdFhRdnRjUWxLbFlIUUJ3NTlvRjdObnlNMjVmQzhMdGEwRndjZk5BbGRxTlVLRmFYWlFzVjlsa081ajBxRnJIRitlT0g4UlBzejlCUGk4ZjJNbk1WeVhyRWhJUStTb1VvaWlpVE1YcXFZYmNxUEF3ckY4NkJ3YURBVlZxKzZKRVdjdVAweXRRcUNoZWhUN0g0czgrZ0wyOUE2SWp3MUcyY2szSXVBRXpBSVk5b2x6Sll0QWIvQVdjT2c2emJtRjVoQmlyZ2ViZ2IxTElpekhkQzAxV3NLUVU4cHAyQit4eVJzajdmR1JYeE1mRm1yV25GS0JlQnFmLzhWb3AzZmVYMlRKeWIxeEd1T1h6d29WVFIvQzcvK0kzYlI2ZXFPM2JHZzFhZEVUK1FrVlRQTmZGelFQdjlSK0p0ajBHNGRMcG83aHc4akFlM3I2T3B3L3Y0dW5EdTJqU3JydnhrV2szTHAwQkFKU3VXQjB2ZzU5aXpYY3pFUmJ5SEhLRkVrTW56SUpQNGJSWG1KYXJXZ3RYendWaTVvYzlqRzFWYXZ1aVVvMEd1SFg1TE40Zk14MEFzUDZudWJoeDZUVDBPaDBBNmZtOXRYeGJvVW5icm1aaHFYeTFPcGhVdFRhdW5QMEhSL2Yram1lUDd1SHNzYjl3OXRoZktGT3BCa1pOV3dCWkJoWVFkUnMwQm9LZEREZUNUaUw4WlhDS1U3b0twUk1xVkt1TDdvTS9UdlY2NjVmT1JlU3JsM0J4ZFVmUElXTlQ3TmV4NzNDOGVobHN2UCt6VUxGUzZKRksvN3lHWVk4b2x4SGpOSWhjT0FMeE42VmZIaEFFdUE3NUVrNGRobHExcnJ4QTFLcWxrTGZ2Ri9PUVY2Z1VYSHFNaGFKSnR4d1Q4aEsxN2pyQStJcy9xOG5zWktudXUvZTJabnlmOGoyRW1lSGVqY3RRT0RtamVyMG1LRjJ4ZW9iMmFIT1VLOUNnUlVjMGFORVJNVkhodUhYNUhKNDh1SVBPL2QvY04xdXBabjNFUklXall2VzY4UElwREErdi9IQjJkVWZmRHo2MUdQVHFOKzhBVlhTa1NWdmZFWlBnVTZRRXdrT0RJZGpab1hpWmltalFvaU1FUVVDREZoMk5vY3kzVFJmY3VIZ2FwU3BVUmMyR0xWQ3JZUXM0dWJpbFdMOGdDS2pac0RscU5teU8rLzlleGJsakIvRDg4WDBNSFQ4clEwRVBrTzYzN0ROOEF2b01uNUNoODFMU3Z0Y1EvUGJqYkF3WlB3dnVudDRwOWl0Y3ZEU21MbHlUS1o5cGl3UXh2WGRTRXBIVk1laFpoeFR5MWtHemI0M2xrTmR6SEJTTnUyWjZ5QXZwLzJiZk1aK3REelAxMm1SZHNSbzE1RXFuTE52NE4xYXJnVUxwbENYWHptNVI0V0dwQnIyc2xKdi9EZ3BKL3VQaXlCNVJMaUVGdmVHSXZ5bmQxQ3dGdlZsdzZqREV1b1hac05SQ25uM2gwbkR1TVE2S3hsMXkzRWdlNVh3S0orZXN2YjZOQkQwQVZndDZ0b1JoanlnWEVPTTBpUHhtR09Kdm5aTWFCQUd1UTcrQ1UvdlVIeTlFYjBmVXFxQTU4RHJrcVV5bjB1d0xsNEZ6ejdGUStETGtFVkh1d0xCSGxNT0pzUnBFTGt3VzlJWjlCYWQyREhxWlRkU3FvUGxySFRUN1V3aDV2Y1pKSVUvSS9IdlNpSWl5Q3NNZVVRNG14bW9ROGMxUUpQeDdYbW9RQkxnT213Mm5kdS8yS0NzeUpXcGlwSkc4L1d2TlExNlJzbTlHOGhqeWlDZ1hZdGdqeXFITWc1N2Q2eEU5QnIzTUltcGlvUG5yVnlua3FhTk1qdGtYTFFmbkhtT2g4TzNNa0VkRXVSckRIbEVPSkFXOUlVajRWOXB4SDRJZDNJYlBockx0SU9zV1ppTkVkYlFVOHY3NjFYTEk2emtPaWtidk1lUVJrVTFnMkNQS1lVU3RXaHJSdTUwMDZNMkJzdTFBNnhabUEwUjFOTlIvcllYbXIxOGhxcU5OanRrWExTL2RrOWV3RTBNZUVka1VoajJpSE1SaTBCc3hGOG8yNzF1M3NGeE9WRWREdlg4Tk5BZldtWWU4WXVYaDNQTVRLQnAyWk1naklwdkVzRWVVUTRoYU5TSVdERUhDblF0U2cyQUh0NUZmUTlsNmdIVUx5OFVNNmlobzlyME9lWm9ZazJQMnhTdElJYTlCUnlDTE5yWWxJc29KR1BhSWNnQlJxMExFZ3FFTWVwa2t6WkRYYXp3VTlUc3c1QkZSbnNDd1IyUmxVdEFiZ29RN0Y2VUd3UTV1SStkQjJicS9kUXZMaFF5cVNHajJyNEhtd0c4V1FsNUZ1UFQ2QkhLR1BDTEtZeGoyaUt4STFLb1FNWDh3RXU1ZWtob0VPN2g5TUIvS1Z2MnNXMWd1WTFCRnZobkowNnBNanRtWHFBU1hudU1ZOG9nb3oyTFlJN0lTVVJNamplZ2xEWHFqNWtQWmtrRXZ2UXd4RVZMSU8vaWJlY2dyV1ZrS2VmWGFNK1FSVVo3R3NFZGtCYUltUmhyUnUzZFphaERzNERacUFaUXQrMXEzc0Z4Q0NubS92QTU1YXBOajlpVXJTOU8xZGRzeDVCRVJnV0dQS05zeDZMMDlRMHdFTkh0L2h1YlFlZ3NocjhycmtOZldaa0tlSUhlQ0dLY0JBQmdpUTJIblVjREtGUkhsSFlhSUVPTnJRZUZreFVyZUhjTWVVVGFTZ3A0ZkV1NWRrUnJzWkZMUWE5SEh1b1hsY0lhWUNHajIrRU1Uc01FczVEbVVxZ3JueEpCblkyUSt4YUY3L0M4QUlQN21XZW41dkVTVUxlSnZuVE8rbHZtVXNHSWw3NDVoanlpYmlPcG9SQ3dZYkJyMFB2d0d5dWE5clZ0WURtYUlEb2Rtcno4MGh6WkFqTldZSEhNb1hVMEtlWFhhV0ttNnJDZXYyOVlZOWxRYjU4T3hlbFBZdVhoWXVTb2kyMmRRUlVLMWNiN3hmVzcvT1NPSW9paGF1d2dpV3llcW82VVJ2ZnRYcFFZN0dkdytYQWhsODE3V0xTeUhTanZralllOFRtc3JWWmQ5UkswS3I2YTBoejdzT1FCQTVsa1FMb00raDJPbCtyREw1MlBsNm9oc2p5RWlCUEczemtHMWNUNzA0UzhBQURMdkl2RDY5aUFFcGJPVnE4c1lRWGh6UHd2REhsRVdFOVhSaUpnM0NBa1Bya2tOREhvcE1rUy9rcVpyRDIwMDNxdVd5S0YwTlRqM25nQjVXQmw2MFFBQUlBQkpSRUZVN1ZaV3FzNDY0cStkUk1TOFFkWXVneWpQeWpkekl4eXJOcloyR1JuR3NFZVVUUXpxS0VUTzh6TUpldTZqRjBIUnJLZDFDOHRoRE5Hdm9ONjlHdHFBVGVZaHIweDFPUGNlRDNtdHZCWHlrb3EvZGhMUnE2Y2FSL2lJS092SnZBdkRiZlNpWEJuMEFJWTlvbXhoTWVoOTlDMFVUWHRZdDdBY3hCQVZCdlVlZjhzaHIyd042WjY4UEJ6eWtoSzFLcWozK0NQdXdtSG9ReDZaVFc4VDBic1RGRTZRK1pTQXZFNGJPSGNaQlVIcFl1MlMzaHJESGxFV3N4ejBGa1BSdEx0MUM4c2hERkZoMGtqZTRVMFE0N1FteHh6SzFud2Q4bHBhcVRvaW90d3ZhZGpqYWx5aVRHWlFSVXBCNytGMXFZRkJ6OGdRK1ZJS2VVYzJXdzU1dmNkRFhyT0ZkWW9qSXJKUkRIdEVtY2dzNk1sZUI3MG1lVHZvU1NGdkZiUkh0cGlIdkhLMTROSjdQQnhyTkxkU2RVUkV0bzFoanlpVEdGU1JpUGg2RUhULzNaQWFaREs0ai9rT2lzYmRyRnVZRlJraVE2SGU5VHJreGNlYUhITW9YeHN1dmNiRHNVWXpLMVZIUkpRM01Pd1JaUUpEVEFRaTV2a2xDM3BMb0dqYzFicUZXWWtoSWtRS2VYOXZ0UkR5NmtnamVkV2JXcWs2SXFLOGhXR1A2QjFKUVc4UWRQL2RsQnJ5Y05CTE5lUlZxQ3VGdkdwTnJGUWRFVkhleExCSDlBNE1NUkdJK0hvZ2RJOXVTUTB5R2R3Ly9qN1BQY1BVRVA3aTlUMTVXeUVteEprY2M2aFlGeTY5SnNDeFd1N2NxNHFJS0xkajJDTjZTeGFEM3RnZm9HalUyYnFGWlNORCtBdW9kNjJFOXUvZkdmS0lpSElvaGoyaXQyQ0lpVURFM1BlTkQ2bVhndDZQVURSNno3cUZaUk45K0F0b2RxNkU5cWlsa0ZkUG1xN05wYnZPRXhIWkdvWTlvZ3d5RDNyMnIwZjBiRC9vNlY4RlE3TXJNZVRGbXh4enJGUWZ6cjNIdzdHS3I1V3FJeUlpU3hqMmlETEFFQjJPaUsvZmgrN3hiYWxCWmcvM2NUOUMwYkNUZFF2TFl2cFh3VkR2WElIWVkzK1loN3pLRGVEY2F6d2NxelN5VW5WRVJKUWFoajJpZExJWTlENzVDWW9HSGExYldCYlNoejJIZXRjS3hCNzduNFdRMTFBYXlhdmMwRXJWRVJGUmVqRHNFYVdESWZxVk5IWDc1STdVSUxPSHh5Yy9RVzZqUVU4ZjloenFuY3NSZTN5YmVjaXIwa2dheWF2Y3dFclZFUkZSUmpEc0VhVWhMd1U5ZmRpejE5TzEvNE9vUzNoelFCRGdXTG1STkpKWHFiNzFDaVFpb2d4ajJDTktoU0g2RlNMbXZBL2QweVJCYi94U3lPdDNzRzVobVV6Lzhxa1U4bzV2TXc5NVZYeWxrRmV4bnZVS0pDS2l0OGF3UjVRQ1ExUVlJdVlPTkFZOXdkNEI3dU9YUWw2dnZaVXJ5enhTeUZ1TzJPTi9XZ3g1THIwbndLRmlYZXNWU0VSRTc0eGhqOGdDS2VpOUQ5M1R1d0JzTCtqcFE1OUlJZStmN2VZaHI2b3ZYSG94NUJFUjJRcUdQYUprTEFlOVpaRFhhMmZseXQ2ZFB2UUoxRHVXUS92UG40QmU5K2FBSU1DeGFtTzQ5QjRQaHdvTWVVUkV0b1JoanlnSlErUkxLZWc5dXdmZ2RkQ2JzQnp5dW0ydFhObTcwWWMrZmgzeXRwdUh2R3BOcEpCWHZvNzFDaVFpb2l6RHNFZjBtaTBHUFgzSUl5bmtCZTR3RDNuVm04S2wxM2c0bEs5dHZRS0ppQ2pMTWV3UkFUQkVoa3FyYnAvZkJ3QUlEbzVTMEt2VHhzcVZ2UjE5eUNPb3R5K0Q5c1JPQ3lHdm1UU1NWNjZXOVFva0lxSnN3N0JIZVo3bG9MY0M4anF0clZ4Wnh1bGZQSUo2eDlMWElVLy81b0FnUUY2ak9aeDdqNGREMlpyV0s1Q0lpTElkd3g3bGFWTFFHd0RkOHdjQVhnZTlpU3NocjkzS3lwVmxqUDdGZjFEdldHWTU1TlZzQWVkZW56RGtFUkhsVVF4N2xHY1pJa0trZS9SeWNkRFR2L2dQcXUxTEVYdHlsNFdRMS9KMXlLdGh2UUtKaU1qcUJGRVVSV3NYOGE1RXJRcnFQZjZJQ3dxQVB1UXgvcy9lZllkRmNhMWhBSDluZTZNajJIdnZ2V3VzcUlrYUUzdVVGR3ZVSkhZMDZ0WFlvekVtc2ZjWWU1cGRvNkt4WUErMjJHSVhHNzBzc0wzTS9XTmdZZG1GWFJCWXl2ZDdudnZjM1owek14K281T1djT2Vld09yV3JTeUlrMXpCaUdmais1U0Z1MmhYeVhxUEFTQlV3aFQvalF0N0ZnL1pEWHIveEVGYXA3N3FpQ1NHRXVCVERNSXpsZFdFUGUvcmJGNUM0UGdpbW1EZXVMb1dRUE1mMzhnTy9iRFhvNzEyMkRYbU5Pa0xlYndLRWxldTVya0JDQ0NFRlFwRUplL3JiRnhDL2NLaXJ5eURFZFJnRzRzYWRJTzg3bmtJZUlZUVFpL1JocjlBK3M4ZHFrcEc0UHNqVlpSRGlNdUtHSFNFZk1KRkNIaUdFa0N6eFhGMUFUcWtPYmFDaFcxS3NDU3JYcGFCSENDSEVvVUliOW5TaHdhNHVnUkNYMGwwNzZlb1NDQ0dFRkFLRk51eVpJbCs0dWdSQ1hNb1VHZWJxRWdnaGhCUUNoVGJzMGZJcXBMaGp0ZlJ2Z0JCQ2lHT0ZOdXdSUWdnaGhCREhLT3dSUWdnaGhCUmhGUFlJSVlRUVFvb3dDbnVFRUVJSUlVVVloVDFDQ0NHRWtDS013aDRoaEJCQ1NCRkdZWThRUWdnaHBBZ3J0SHZqRWtKSWNjSnFrcUU2dEFHNjBHQ1lJbC9RV3FPa1dHTEVNdkQ5eTBQY3RDdmt2VWFCa1NwY1hWS2hRR0dQRUVJS09QM3RDMGhjSDBUN2daTmlqOVdwWVh6eEg0d3Yvb1AyM0o5d0g3MFVvbnB0WEYxV2dVZkR1SVFRVW9EcGIxOUEvTUtoRlBRSXljQVU4d2J4QzRkQ2YrZUNxMHNwOEtobmp4QkNDaWhXazR6RTlVR1c5M3lmVWxBTStScWkyaTNBOC9SellXV0V1SVk1SVFyNmUxZVF2R01SVEhFUkFJREVkVUh3K2U0NERlbG1nWHIyQ0NHa2dGSWQybURwMGVON2w0VDNrcU9RdE81RlFZOFVXenhQUDBoYTk0TDMwci9BOXk0SmdPdmhVeDNhNE9MS0NqWUtlNFFRVWtEcFFvTXRyeFZEWjRDbjhIUmhOWVFVSER5Rkp4UkRaMWplNjY2ZGRHRTFCUitGUFVJSUthQk1rUzhzcjBXMVc3aXdFa0lLSGxHdDVwYlhwc2d3RjFaUzhGSFlJNFNRQWlyOThpbzBkRXVJTlo2WHYrVTFxNldsaUxKQ1lZOFFRZ2docEFpanNFY0lJWVFRVW9SUjJDT0VFRUlJS2NJbzdCRkNDQ0dFRkdFVTlnZ2hoQkJDaWpBS2U0UVFRZ2doUlJpRlBVSUlJWVNRSW96Q0hpR0VFRUpJRVVaaGp4QkNDQ0drQ0tPd2wxLzRmUEJMVmNyYmUvRDRrTFRvQVREWi9HTmxlQkEzNzU3OTh4d1ExbXdHbnB0WHRzK1R0T2dCU1lzZUVOVnZsNnYxdkMxK3FVb1FOK3ZtNmpJSUlZU1FiQkc0dW9DQ3puUGlHdkJLbEFVQXhNM29uZjBMTUR4SU8vU0QvSU54WUNSeXhFenNCRmFWbU10VkFzTEs5ZUErYWpFRUZldEFlR3dya3JiT2RmcGNhWmZCY0IrK0FNWVgveUY1MXhMb2JwNTUrNEo0ZkhoT1hnK2V6QTJxbzF1UXZIT3gwNmQ2VEZ3REFEQytlWXJZU1ozZnZoWkgrSHg0VGQ4SzNiVlRVQWZ2QUV4R3E4T01VQXlQeWVzZ2J2QU9XSzBhMFY5Y3lwTS9RMElJSVNRdlVNK2VBL3h5TlNDc1hBL0N5dlZ5ZGdIV0RHbW5RZUQ3bFFmUDNRZUtBWk56dDhBVWpGZ0tRYmthQUFCWjkwOGg2L0daVStmeEZKNldtZ1RsYStaYWI1cXdlbU91VjQ4dmdGa1preXZYekN2eVhxTWhxdGNXYnAvT2djL2l3d0NmYjNXY05lakE4QVVBdzRDUnlpRUwrTmhGbFJKQ0NDSFpSMkV2SHlUOU1nOWdXUUNBck9zUUNNcFd5L1Y3Nk85ZlJWSzYzak8zd0prUTFtem04RHpGd01tV29WYmppLytRdkh0SnJ0UWphZG8xcmJZYnAzUGxtbm1CWDZvUzVIMi9zcnpYbnQ4SG1FdzI3VlFIMTF0ZXkzdU5Bcy9kTzEvcUk0UVFRdDRXaGIxOFlIaDhFOXJMUjdrM1BENFVnNFB5NUQ3cW8xdWd2WFRZY2gvUHIxWmtHVXFFMVJ0RDJ1VWpBQUNyMTBLNTRpdXdCbjJ1MUNKT0NYdW1xSmN3dm42Y0s5Zk1kUXdEOTFIZmdoR0tBUURHc1B0UUhkbGt0Nm4rOW5rWUhsN25UcE81UVRFb2IvNE1DU0dFa054R1lTK2ZxSDVmRHBpTTBGMzVDOG0vTGMreit5UnVtQTVUUkJqM1Jpak90QmVSRVFqaFBtcXhaVkpHMHJiNU1MNTZsQ3MxQ01yWEFMOWtSUURJbmVmLzhvaXMyOGNRMVdyT3ZXSE5TTno0dGQxZXZWUkpPeFphWGtzNzlvZW9UcXU4THBFUVFnaDVhelJCSXhmNDczbm1kRnR4aXg0UXQramhWTnZJUWRtZnZjdHFWRkN1K0JLeVhxT1J0UFdiVEorWGs3MC9Cb0t5MVFFQXVpdC9RWE55VjdidmxSbHA1NDhzcjNWWGp1WGFkWE9Uc0hvVHVBWE9zcnhYSDk4T3crTmJXWjVqZUhnZDJnc0hJV25URzJCNGNCKzNISEZCUFdCT1RzanJjZ2toVGpBYURYaDg5eVpxTm5EOENNdmJTbExHZzhmalFlN21rU3ZYaTR1SmhLZVhMM2dabmhuT2JXL0Nub0RoOFZDcVhCNnZEa0VLRkFwN2haVGY5Z2RnaEtJczIwaGF2ZWZVdGNRdGVtUVpXTE1UT2hteEZOSjJId0FBekFuUjBOKzc3UFM1K1lYbjZRZlBTV3NBUHZmWDMvam1LWkwzTEhYcTNLUmY1a0pVcnkxNDd0N2dlNWVFeDVjL0luN3A4Q3g3QkFrcGlLWUVCcUJFcWJLWXRuU0x6ZWRWYXRiSG1KbkxMSjh0Q1JxRzZQQlhXTGI5Ukg2WDZUU1daZkhqckxHSWVCMkc0Vk1Xb0ZhRDV0bSt4cjlYUTFDN1VRc0lIUHhzalhqMUhHc1dUa2FKa3VVd1pzWlNoKzFUYWRUSlVNYkZvR1RaaWxhZnE1S1VXRFF4RUZLWkF2UFg3N1U2dG4vN0dsU3NWZ2NOVzc2VHJhOGxNOHRuallGSUxNR2lUUWR6ZkkwbFFjUGc0MWNLSTZZc2ROeVlGQWdVOWpMSUt2UmtQSmIwOHh5b2oyOUwrNEJsWVF4M3ZwZlBIa0dwU2dERHZOVTFYRW5TcWljWW1Sc0FjTThwc3VaczlYeW1KeWhkT1Z2blJnNnA2amgwOFFYd25MUUdQRTgvQUFDclUwTzUvSE93V3JWVDl6QW54aUZ4MDB4NFRsb0xBQkExZUFmdXd4WndROENFRkZNR3ZRNi9iLzRoVDY3ZGYvaEVDRVZpaCswWWhrSHJycjJ4ZCt0SzdOKzJHdFdYTkFaZjRQeC80bTVkT1l2dHF4YWlRdFZhK0hUQ04zRHp5SHlOVVA4eUZlQmZwZ0tlUGJpRFBSdVdZZWk0R1U3ZDQ1OXpKM0J3NXpxMERlaURQb0ZqTFo5SGhiOEVBSlFvVmRhcWZWeDBCSzZkUDRuekovYmo1cFV6NkRkc0FoUzUxSlA0TnFMRFgyVjZiRW5Rc0N6UHpmakxCY2tmRlBaeUVXczB2UFc2Y003MDJHVmtmUFAwcmU1cFQwNURwN1R6WU10cjdjV2MvK2FZSnhnRzdpTVhRVmk5aWVXanhJMHpzLzJzb3U3cU1haVBiWVdzKzZjQUFHbm5RV0ExU1VqYXNTZzNxeVdrMERBYURiaCs4ZTg4dWZZSG4zemhWTmdEZ0pZZDMwUEk4WDNRcWxXSWZQTUNwY3RYZHZvK2RadTBRZjNtN2ZEdjFSQ3NuRHNlSTRNV29VVEpzbmJiTWd5RGdTTW00L3VabjBNZ0ZFS24xVUFza1RxOFIyZ0kxelBhc0dVSHE4K2pYcjhBQUp1aFZlOFNKVEZ4NFZyc1hMMElkMEl2SU96UmZRd2VQUlhWNnpWQlFaVlZFQ1N1UTJFdmc0ekJpZTlYRG94QWFQZVkyWW1GZFlVMW04RWM5UkttdUlqY0t6S0R2Rmg0T0NlaFUxU3JPWVRWR2xuZUd4N2RBT0JjR0xWOG4wMUd5L0JxZXFhb0YyQ05SanRucHNObWNZeGg0RDU4QWFRZCtscyswZ1R2Z1BiOGZvZTEyWk8wZlFFRTVXcFlKbW5JZW80RUkxVWdjZE1zZ0RYbjZKcUU1SlVwZ1FGMlA0OE9mMlgzMkpQLy9yWDd1YjNQbG03OUMxS1p3dTRRNzZ0bmo3QjIwUlFZalFhTW5mazlLbFN0bFlQcWdRdkJCM0ErK0lCVGJaTVRFeUNXU0xGOTFRS24ycWYyTlBFRkFnUitNUXUvYmx5RzBKQmdySm8zRVYvTy9oSGZUczE2emRMUWtHQ0VoZ1JuZWp6MSsvTGl5WDk0OCtJcFNwZXZqSXJWYWx1MWVmV2MrNFd6WE9VYU51ZDcrL3BqN0t6dnNYL2JhbHo2K3doT0hkcURhblViZzdIenk3aWpYclZVQnIzT1lWdVJXSUtKODljNGRiMk12SHo5TWZPSDdWYWZMWndZaVBpWXlCeGRqN3c5Q25zWlpBeE9Qc3RQUVZDNnN0MWpqakFDSVR3bnJRUFB6UXVHUjllUnVQbC9NSWJkejdWYUN4cDUvMG5XSDZTc0xlam8rOFpUZUtMRStuOEFBTHFiWnlGdXdyVTNSYjBFejhNWGpGaUtwQjJMb2J1YTg4a2VicC9OdFN3ekE2U3NTL2pMdkJ4ZkR5WVRsTXZId0d2MmJnZ3FjUDhCazNZZURINkpzbEN1SEE5elVuek9yMDFJTG12Y3VwUE5aOWN2L2cySlZJYmFqVnJhZks1dzkwVDF1bzB0bjkyN2NSbGFqZHJ1ZFJpZS9VVWRJbDZIWWVOM002RFhhVEZvOU5RY0J6MEFVQ1VsWnF2SFNLTkt6dEY5R0liQndKRlR3SnJOTUJqMDhQWXJaVE8wQ25DVE03SWE1clhuUWpBMzB0RTJvSS9Oc1JkUEh3QUF5bGVwYWZkY1BsK0F2cCtOUjRWcXRWRzdZUXU3UVE5d3ZsZU5aVm1IYlVWaWllVjFhRWd3d2g3ZnN6cWVyRXpBbnovL1pIbmY5N1B4VHQyYnVBYUZ2VnlRL052MzNJc016NHVKVzc1bldlZU9YNm95VEpGaERxK2wrdU5IbXgwY0NnTlIzVFlRMVc2Um8zUEZyWHBhZXZOMC94eTNoRDNXYUlEKy9oV0lHM2FBcEVXUG5JVTlob0hiSjNNZ0N3aTBmR1I0ZWhzSlM0ZUJOUnB5Vkc4cXMwcUorSVdCOFBybU44c3ZCS0w2N2VDOStCQ1VLeWZBOENEMHJhNVBTRzc1YU14MG04K3VYL3diYnA3ZU5zZXVYL3diL3FYTFczMitKR2dZdEJxMTNldlk4K3poSFd4WlBoc2FWVEk4dkgzeC9PRmRQSDk0MStsNjNUeThFZkJoMnIvWmdBOERyZDduSllaaE1IRFVWTENzR1R3ZXorWVpzN04vL1lsRHU5YWpXZnR1ZUgvSTUwNWY5L0g5bXdDQVV3ZDM0L1NSMzZ5T3hVYStBUUJzV3prLzB5Q1g2dFRCM1Zidk05WW5rY214WVAyK1RNK2ZFaGpnY0lKR3hoN2N4L2R2MnZSZWF0VEp1UFQzRWN0N0Nuc0ZHNFc5WEtEYXU4cnU1K2tEaHZyUWVxY21BYWdPck0yMXV2S1RvditFSEorYk9uc1haaE4wMTA1YUhkUC9leDdpaGgwZ2J0d1pqRWdDVnE5MStycU1WQTZQc2Q5RDNLeWI1VFBqeTRkSVdQd0pXSTBxeC9XbVowNk1SZnk4UWZDY3RnWENTblVCQUh6Zk12RCs1amVvVDJ4SDh1NGxUay8rSUtRb3VCQjhBSWQyYllBeDVaY3BaVnlNVlNod1JvbFNaWjBLZDhyNEdPemR1aEx2RHgwRDd4SWxiWTRialFac1g3a1FmcVhMNGQwQnc3SU1Vby92M1VLNXl0VWhsa2pCNC9GZ2J4bmFtNWZQNFBEdURmRDI5VWZIZC90YkhUTWFEVGg5NkZmRXhVUmk0RWc3MjJLbVBHWVNHeFdlYVEweEVhOHpQZVpLZzBaTnhhQlJVd0Z3dmJ4YmxzKzJPNU9iRkZ3VTl2S0lzRVpUQ0t0end5Qm1aWXoxck4waVJ0d3NBTUlhVFhOMHJxQmlIY3YzU1hmcm5NM3dwKzc2S2JoOVBBdU1WQTV4eTNlaFBiZlgzbVZzOEV0V2hPZVVEVmFMU3BzaXdoQy9jR2l1RDdHYUU2SVJQM2NnUENldWdhaEJ5dklJREFOWnQ0OGhhZEVkeVgrdWdPYnZQYlE4Q3lsUTVxNzUzZTZhYm5QWC9BNStodWRtdi9wbUJjd08vdjdHUlVkZzM3YlZ1SC96Q2pjRWFEVGtLQkJrOW54aFJrbktPS3hiSElUbzhGZVFTR1VZL1BrMG16Ykt1R2lFdjNpQ3U5Y3Y0blhZWXdTT213bXBYR0hUN3ZuRHU5aXdkRG84dlh3eGVNdzBWS3BlMTZaTmFFZ3dmdHU4SEc2ZTNoZzFmUW5jdlh5c2pqTmc4T1MvVzNoODd4YktWS2hpTTF6N3Z4WDIxekk5c0dNdFFvN3Z3M3NEaDZOano0Rk9mZTJ1ZFAvbVZWZVhRSEtBd2w0ZWtmY2NhWG10MnJjYXJFN2p3bXJ5RGlPVncrMnp1WmIzckVHZnJZa2RzbTRmVzE1clR2OW1jOXdVOFJ6R3NQc1FWS2dGV2FmQlRvVTlZYzJtOEpxNkdZemMzZktaOGZrOXhDOGREbk5DdE5PMVpRZXJWU04reVhBbytvMkgvSU54bHAxSmVKNStjQisrQUh5ZlVramVzOHpCVlFqSk84NkdxT3hJblh3UUhmNEt5MmVOZ1VHdmc1dUhONFpQbm84Zlo0L0w5ZnVsaW8rSnhQcHZweUVtOGcxcTFHdUsvaU1tMlczbjQxY2FYODFiaGEwL3pNSEQyOWZ3MHpkZll0akVlZkFyWGM2cVhma3FOZEdxVTA5Y0NENkF0UXVuSU9ERGo5RzU5MkF3REFPV1pYSHE0RzRjLy9NWGVQcjQ0Zk92bDhMSHI1VGxYSlpsWVRUb1lkRHIwZWZqTDdEaDIyazR0R3NES2xTdFpYZkNSWG9zeStMVzFYTUFnRm9abnAwc2lGaVd4YjBiQlcvdFZPSVloYjFzRWxadENHbW5RZEQvZXc3YXE4ZmhzOHorSXFPQ1VoVXRyMlh2ZmdacFFNNmVOMGxZRkFoVHpKc2NuWnNmRkFPbmd1L05EWjlvTHg2Q29HSWR5L05yanZBOC9TQnArejRBYnYyNmpFTzRxYlNYajBKUm9SYUVOWnRDVUxFT2pNK3pmdmJIOVBvSlRNcG9DRkxDbnU3YUtXN2ZYMTBlRDZlYVRVaitiVG4wOTY3QWZld3l5L2RGLzI4SWtuLy9NVTl1R1Q5dnNPTkdoS1N3TnlFakoxSW5iS1FxVWFvczNoczRIRGV2bk1YSFg4eXk2ZlhLVGEvREhtUEw5N09oakk5Qm5jYXRFZmpsVEFoU1ZreXdSeUFRNHZPdmwyTFh1aVdXWlZVK0dUOGJWV3MzdExUaDhmbjQ0T054OEN0ZER2dTNyY2F4UDdiQzNkTUh6ZC9waGpVTEp1UFp3enNBQUlOT2kzV0xnN2h3WjlERHFOZGJocXN6MnJuMlcweGFzTlpxb2tOR1R4L2NSbUo4TEVxVUxJdVNaU3JrOER0aVRhdFdPUXoyZXAwMlIrSC93YitoVU1aenV6S1pqRVpzWGpZTFRkcDJzVmxLaGhROEZQYXl3V2ZaQ2N1d29Da3lER0RnVkxEaCs1WFArVTJ6K0NGbXFXdjVxWnhmUHhPTUUvY1ZWcWtQV1RjdXhMSWFGWksyTDRUWC81emZkazMrL3VkZ2hOejZXWm9UMjdsbFYrelFYamdBeFlCSkFNTkEzbWNzbEQ5bTNXTmdUb3BId3JlZndXZnhZV2pPL29HazdRdWhHRHdWOHQ3T1AweWRFekZmdElVcDVqWDBkeTRnZG5JWEtBWUZRZHlnUFJKK0hKZnAxL2EyQ3VJT0phVGdzamNoSTZPZmYvZ0dDZzlQOUIrVytYTzRxUk0yMG1zYjBBZHR1cjV2OVZ4Y1prdTc1TlMvLzRSZ3ovcnZvTmRwMGJSZFZ6UnJGNEJWOHlZZzhJdFpWcjF0NmEyZVB4RmlpUlJEeDgyRXU2Y1B6cC9ZajQxTFoyREF5TWxvMHNaNnBZQTJYWHJEdzhzWE55NmRSclAyWE4xbEtsYTFoTDNrSkNXUXBJUlFKSVpZSW9WYzRRR3hSQUtSUkFxeFdBcXhSQXFSUklLRTJDZzh2bmNMQjNhc1JmL2hFelA5ZW01ZU9nTUFpSTdJM3ZmcDB3bmZvRzZUMW5hUE1Rd0QzNUpsTWowM092eVZVMjNzdVh6NkNIeExsa0ZNeEdzWURYcEVSN3pDempXTG9WRW5vMVdubm1rMU9QbDFrUHhEWVM4VGpFQUlVWk11bHRtMEFLeWUvMHJkVjdZZ2NMWW5MYmVKbTNXekRGY20vNzRjNW5qbjExRGllNWUwTE1ETTZqUlFILzhsMDdhbXFKZlEveHNDVVlQMmtMVG9EbFhaYWc0WFFqWkZ2VVJzVUhlWVlqTi9HRHEzc2ZxMG9YcFdvMExTejNPUUxCU0JOZWp6clFaQzN0YmQ2eGZoNWV1Zm8zTXpUb0NReWhRMjIzemR2SHcySlJ6WTM4N1IzbVFPazhtSXc3czNJdVE0Tjh1MGE1OGg2TmIzRTF3NWZSU3ZuajNDcVlPN01HQ0U3YVNJKzdldUl2emxNL2lXTEFNUGIxLzBDUndMbWR3TkovWnR4NTcxU3lGWHVOdnNvMXUzU1d1cklOVzF6eEEwYk5rQm50NGxJSkhKSVpaSUhjNlkxZXUwV0RIbnl5eDc2M1JhRFc1ZU9RT0dZU0FTUzhBd0RPbzJiWlBsZGUrRVhvQldvNFpRbFBtak1tS3BMTXZuSktjRUJrQW9FanRzazFINHkyZTRlLzBTdXZRWmd1QjlPeUNXeWpCeTZpS3NuRHNCZi82OEFuSTNEOVJ0d3RYUHk4Yk9KU1IvMEo5SUJzS3FEU0JwK3dFa2JYcUQ1MmE3amhLclUwUDN6d2xvVG5NUDNHZmNOMWJTdGc4OHZ1QzJEZEplK1F2S0g4YmFYQ01WSTVhaHhPYWJZQVJDbU9NakVUMm00RCt6a1o3bTVFN0llNCtHL3VGMXFQL2FtcTF6RlVPK0JpUGloamMwcDM5MU9HbENmWElYUkEzYUF3d1Bib0V6RWIvNFU0ZjNTQi8wek1yWVRCZDM1c25kd2ZQd0JRQ3dtbVNZNHFPYy9DcFNodXRUQXErOW1jSjVIZlM4WnUvSjArc1QxNHFmTnlqWHJqVjYrcmNRaVNVNHZHY2pFdU5qczJ5clNsSmkxOXB2N1I1ejkvTEJvRkZUb05kbFBUTisyS1Q1RUVza3FGS3JnZFhuaisvZmdrYWRqSUFQUDdhN1ZsMnRoaTBobGxnUGZUSU1EL0d4VVJDS3hCZ3dmQ0lhcGF6MzE3UmRBSUlQN01JLzUwNmdWZWRlS0ZjcDdaZHdsbVZ4OUZjdTBIVHRNOFFTMEFJK0RBUmZJRURZNDN0V2F3bG1SdTdtQWFuY0RmTy9HZ3kvVXVVc2V3YXZuajhKTVpHdk1XZlZyNWEyNmZjYm5yUnduZDBKTUtrdUJCK0FScFdNZWszYnd0M0xCeGRQSGtUWFBrUGc0MWZhYnZzM1lVOXc3ZnhKZVBuNm8xcnRSbmJiNUtVVGU3bEZrcHUxNzRiZ2ZUc0FjRHQ4akppNkFHZU8vSTdhalZyQ29OY0JBSVJDNTNZOElmbUh3bDQ2OGw2am9CaVMrUjZuaVd1blFudmxhSlpMYWNoN2o3YThWaC9abk9YOVJIVmJXNFpMZGYrZXoyYTFhVElHenR6Z3pBNGFwcGczMEY0NmpPUmZsMmRyMXdoaGphYVF0T2tOZ0F0WHFyMHJIWjZqQ3cyR0tmd1orS1VxUWRUZ0hZaWJkSWJ1bXZQRDErb2ptNkErc3NudU1YbnYwVkI4eEExdGFVTDJJbW5MSEtldjY3ZnR2aVcwc2lrLzZQSlRUdGMySk1WUHRUcGNzTm16WVpuREJYWDFPbTJtMjUrVktGVVdQUWVOdEhzc3ZkcU5zdjY3dVh2ZEVveVl1aWhsbVpNME5SczB3NFhnQTdoNjlqZ0dmeDRFQU9EeGVCZ3laanBpbzhKUnNteEZTMXUrUUlDZWcwWmd4K3BGK0czamNveWZ0OUx5L042RjRBTUlmL2tVNWF2VVJPUFcxc08xblhzUGh0bHN0cmszd00yNmpZbDhqZVlkZXNBN3BZZlRaRFFnU1JsdjlTeGljbElDa3BTWi81S2FWZEF6NkhVNGQ0eWJiTmF4NXdDSUpWSmNQSGtRd2Z0M1dwWTRTWTlsV1J6Y3RSNHN5NkpMNzhGWlhqc3ZQTHA3SGJkRHo2TnUwemFXNzBtcU1oV3FZc2hZN3IrYnlqanVlVDY1bTF1KzFrY2NvN0NYampsWmFmMCtLUjZNU0F4R0xBTUFhTTcra2VYNTRvWWRJQ2pQcllCdWVId0xob2ZYc203ZlBHMzlOLzN0bkljOWgvZ0N1QTBPZ3ViTTc5bmVCOWFSeExWVHM3VTRNU01VdzMzMEVzdDcxWUcxTUNmR09UNlJOVU8xZnpYY3gzQy9WYnNQWDRDWS8vNEI2OFNXZFk3d3ZOSitlSmxqc2pmc2F3bkVKaU5ncHFWVlNPRmhiM3N6Z091ZHNyZmRWZXF4ckdSMVBPTTFIOTY1amdQYjErQ0RUNzZ3ZlBiZ2RpZ083VnlQaU5kaDhQYjFSMEpzTkR4OVNnQUFoQ0t4VmRCTDFiQmxCL3h6N2dRZTNBN0YvbTJyMFcvWUJJUy9mSWJEZXphQkx4Q2czMmZqN1E2NzJndDZBSERuMmdYY3VYWVJQbjZsNE4yZSt4bWQrbnlpczN2ME9uTDU3eU5JVGt4QTVacjFMTHRtTkdzZmdLdG5qNk54cTA0MmU5K2VQNzRQaisvZFJNWHFkZEM4UTQ4c3I2M1RxQjF1aGViTWRtbnBuVHE0Qnd6RG9OdUhIMmZaTGk2YSsvbnA0VlhDNFRWWmxuVTRIRTV5RDRXOWRFeXgzS3hYNDR2L29ENjZCZG9MQitHOTVLalR6OFRKK3FRTjJhcVBiTXl5TGMvTkM1TFd2UUJ3ejZ4bE5oTTFNOG9meHdJOHg3L2Q4ZHk4NERGNVBVUTFtMEhjdkJ2aVp2WnhhcDA1WjYrZjNWMG9GSU9tV0w2ZnBvam5EbnMvMDlPYzN3OTVuM0hnbDZvRW5uZEp1STlZQ09WUFgyYnIvdmFrbjBDVCtuZkFHWXhRbERhRVcwU1gxaUVrTyt3OWh4Zis2am1lUDd3TGlWUnU5WG16OXQxdzRlUkI4QVFDTkdqZUhzZi8vQVdQN3Q2QVRPR09YaCtOUnR1dTc0UHY1TE5mQTBkTndmSVpvM0g1OUZHSXBUTGN1bklXUm9NZXZZZDhqdElWcW1UcmEwamQ2YU5LdXRtNnFUMTRDbmZQYkYzTG5vVFlhQnpmdHgwTXc2RFg0RkdXejN2MEg0YjdONjlpKzZxRitHTDJEL0JQZWQ3di9zMHJPTFI3QTZReUJRYU5uT0l3SURtekZab3piUUF1RkFxRUlsU3Iwd2krL3FWUnFseldvMGd2bno0RUFQaVhjVHdwTWZSOE1PNkVYa0NQQWNOeWJTWXl5UnlGdlhTTUx4NGdmbUZnam5yWlJQWGFRbFNUZTlEWEZQVVMyaXRaYiswbDdUckVNaE5WZC9VWVdJMlRlem55K2VCSkZFNFBZYkpHZmRxV2JYN2w0VEZwSGVJWERIRTRPMVIvNnh5RXRWcmthbytqdUVsbnlONGRubElZQytXNnFXQU4yUmo2TkptUTlNczhlRTcvR1FBZ2FkVVR4bWQzb0RyUVJkWkNBQUFnQUVsRVFWUzQvcTNxRWxhcFozbWRuYjJMVTN0OEFldkpHWVFVVnhtM3pJcDhIWWExaTZhQ3grT2hUK0FZNjdhZmZvbTQ2QWlFSE51TGtHTjdJWlpJRWZCQklOcjM2QXVKVklic2NQZjB4bWVUNW1MZDRtazRlNVFiZ1duUjhWMjA3LzVodHE0VDllWWxrcE9VOFBiMXR4cXVqSHJ6QWdEZzZlMjR4eW85ZzE1bjB4djQyNmJ2b1ZXcjBQeWQ3bGJyOExsNWVHSEkyQm5Zc0hRNjFpNmFpbUdUNWlFcElRN2JWeThDdy9BUStPV3NMR2ZRcHNxTjdkSlMzUTQ5ajJOLy9JSU83L1pEbTY3dk8yei80Rjl1aThoeWxSMVBZTlNva25IMytpVTBhUEVPaGIxOFlMOGZ1NWd5SjBUbE9Od28rcWROcjJla0NzaTZETEhzOTVvUno5TVA4dDVwUC9qVXdUdWR2bys0Y1dlVTJCQUtyLy90aExoNWQ2dGovcnNldzMvWFkvaXVTdnNhV0kwS3ltV2pMZHVEaVdvMWg5dlFHVm5lZys5YkJsN2YvQTZ2R2RzZ2FXVi94bHgyOGYwcndHUHNjaURsdDFMMXNhMHcvSmY5dldOMU44OUFGNXEyUjZOaWNKQ2xoelJIZGZtV0FjL1REd0MzTUxMeDlST256MDE5Vmc4QXpPcWNiYnhPU0ZIMThNNTFyRjR3Q2NtSkNmamdreTl0Sm1vSWhDSU1telFQMWVwd2t3MGtVamtxVkt1VjdhQUhjR3UrUFgxd0J5ekxXajVMaUlsQ2ZJenpLd1FBc0N5eFVyVk9RK3ZQSDNDZmx5NmZ2VjdDUFJ1VzRlY2Y1bGpxdW56NktCN2V1UTZGbXdmZUhXQTdqRnExZGdNTUdmczExS29rckZrNEJiK3NtQWV3TEQ0WlA4ZXB5U1M1TFM0cUFwR3Z3eER4T3N6aG4wdDhUQ1NlUHJnTmtWaGlkd2VTakZKN1N6M3ljRTFHa29iQ1hpNWdCRUlZbnR5eXpMemt1WG5CYmRoYytQN3dOeVR0K2xpRytsSzVCYzRFSStIKzRlaHVubkg0YkY5NjB2WjlBYjRBb2pxdHdVOEpLUlk4UHNEamc4a3cvR3A4OHdUS3RWTXM3MlhkUDRXNFlZZE03eUdvVkFmQ3FnMEFob0g3Mk9VUTFzelpWbWlXc3R5OTRmWDFWc3VPRm9iSE41RzhjM0dPcjVlNGNRYk1pU216Q1JrZVBMNzR3VExoSTd2RUxkS2VmekU4dXBHdGlTYU1MTzBoWkZhYk8zdnRFbEpRSlNkeHp6UTdHa2JVYVRVNHNHTXROaTc5R2xxMUNuMC9HNS9wTWl0aWlSUWpwaTVFMjRBK1VNYkhZT1BTR2RpeWZEYmV2TEEvY3o0ams5R0lxMmVQWSttMEVUaXlaeE5Zc3htZGV3OUc2UXBWOE9CMktKWUVEY2VCbmV1UUVPdmN6amtQYm5PL2dLWVBwanF0QmpjdWMwdWtaQXlCam1oVVNYankzNzlnR0FaUDd0L0MvdTFyd0RBTUJuMGVsT21Rc0x1bk43eExsSVRSb0lmWmJJYTNYMG1uSnp4OHUrVXd2bGx0dXhOUlJ1bERjVlplUHVPR1pjdFVxT3F3N2VranY0RmxXZFJ1MUJJQ0ozWlJTa3habkRuMW1VeVN0MmdZTnhld1JnT1NmcGtIOVpGTmtQZWZCR243RHdDR0I3NWZPWGlNK3dIeTkwWWlhZGUzMFA4YkFtbkhnV25CaERVamVjOTNUdCtINStZRmNlTk9sbnRxTHgxeStsemQxV1BRQk8rRXRPdVFsQkMzRExGVHU4T3NqTEZ0Kzg4SnFBNnVoN3ozYURCQ0VUeW5iRVQ4N0g0d3ZuRysxeXNWSTNPRDU3U2Z3UzlaRVFDM1U0YnloN0ZnalFhNEJjNkVxRkduVE0vbCs1V3p1MkIwN0tUT1VLNmVESy9wVzdnZ3plUEQ0NHNmd2ZldkFOVytWWUNUUDhnQVFOb3ViZjlLN2RXc2g5NHpZcVJwZTJ5eW1xUnNuVXRJWWJCbCtXekVScjZCU0NKRlFpeTNKRkZtRDk4YjlEcGNPZk1YVGgzY2pTUmxQQlJ1SHZobzdOZTJQVklaL25ueStRTDBDUnlMV2cyYjQ4OHRQK0hlamN1NGQrTXlxdFp1aUJidmRFZWRKcTF0ZHFHSWZCMkcwUE1uRVJweXd0SkRWTFYyUS9RSkhJdVNaU3NpNE1OQW5EMzZCMDRkM0kyUVkzdHg0Y1IrMUtqWEZBMWJkVVN0QnMwaFU5aUdKNVBSYUJtR3JGSXpMZXdkM0xVZTZ1UkUxS3pmekdZbXFpTkp5bmg0ZVByZzViT0gyTEo4Tm93R1BUcjFHb1NhOWEzWDlqTWFEYmo5ejNsY1BIWEkwb3ZZb01VN01Ca051SFB0SWxiT25ZQWE5WnFpVGRmM1VhdGg4MHdEdHpNaFM2Wndnem81Q2ErZVBVTFpTdFV5YlJmeE9nejNiMTRCQUZTc1hpZkxhNzU0OGdDWFU5WkhiTmV0ajkwMnZKUk9pTVNFT01qZDNQSHM0VjN3K0h4NGV2dlpiVTl5RjRXOVhHU0tlWVBFdFZPZ1ByUWVpbyttVzRLWm9HSnRlTTNZQnYyOXl4QldTMXNmU1hWd1BZelA3emw5ZlVtYjNwYWhZZjJOMDA1TnRFZ3ZhY2RDaU9xMkJyOVVKYkI2SFhpZUpTeGhUMUMrQmhRZlRZZm14SGJvYnA1RjhwN3ZJS3hTRDZJNnJjRlRlTUx6NjYySW05RTdXL2ZrS1R6aE9XTWJoSlc1WitKWWpRb0ozMzVxV2YrTzUxMHl5OGt2akVDWTZYSDlyYk5JK21VKzNENU5XU2FGWVNEci9nazB3VHVjcmxIY3NBTUVGVk4raUpsTjBQMXozTW12TE9XV3NyUzlkMWtheGlXRlJHWTdUZGdqVTdqaC9zMlhscG1UL3FYTDQ5MEJuOW0wdTNYMUhQNzhlUVhVeWR6cytBWXQzc0VISDQrRHd0MlRtOG5Lc2hCSnBJaUxDa2Q4YkpUZHBVTnExR3VLb08rMjRQeUovVGg3OUE4OHZuY1RqKy9keEtCUlU5RzRkU2U4ZVBJZjd0KzZpcnZYTGlMaWRSZ0FycGV4ZXIwbTZOUnpvTlgyWjN5K0FKMTZEVUx6ZDdyajdORS9jT24wRWR5L2RSWDNiMTBGd3pBb1U3RXFLbFd2aTdLVnFxTng2MDZXbmplZFZnTWZ2MUx3OUNrQm85R0EvZHRXNDhycG94QkxwT2cxWkxSTnpSbEpaUW9rS3hPZ1ZhdWcxYWdSRmY0UzFlczJ4cy9MWjBPbjFhQkI4L2JvM3U5VEFGeVA0ZU43Ti9IdjFYTzRlLzJTWmNadjVacjEwSzN2SjZoU3N6NEE0T0h0YXppMGV5TWUzQTdGZzl1aFVMaDdvazdqVnFoUnJ5a3FWcXVkN2EzcDZqWnBqYXRuajJQRjNLL2c1ZU1QSHQ5MmdNOW9NQ0FoTmdvc3k2Skt6ZnBaaGx4bFhBeTJyWndIczltTU9vMWJvMExWMm5iYitaVXFpOWlvTjFqMjlVZ0lCRUlrSnNTaGF1MkdUay9DSVcrSHZzdDV3UGpxRVJLV0RvZW9UaXU0QmM2MEJBcFI3YlJGazQzUDd5TDV0K1hadXE2MFEzL0xhMDFJNWcvZ1pvYlZhYUJjUFJHeTkwWWlhZE5NbUZWcFM4M3dTNVNGdUdFSGlCdDJnT3JRQmlUdlhBemxUMS9DKzlzajRIdVhCTDlFV2FjbmQ2UVNOZXFZRnZRTWVpUjhQeHFHcDdlelhYZG0xTWUyZ3VmcEMzbWZjUUJyaG5MbGVLZURIaU9XUWpFMGJVMUY3Y1ZETUNjNE45U1RpcWZ3c0x4MmVvSU5JUzQyWXNwQ3A5c09HalhWN3JwdkdkVnEwQnllM3I3d0x1R1Bub05HV2dXdnU5Y3ZZdmU2cFZidDB5OStuSjVBSUVTSGQvdWpiZGYzY2VQU2FVUzllWW1tN2JyaW41QVQrSFhETWtzN2QwOXZORzdkR1MwNjlFQ0pVbVV6clV2aDdvbjNCbzFBMXcrRzRzYWwwN2gyNFNTZVBiaURWODhlNGRXelIyZ2IwTWV5WmRyZEc5eldnNVZyMWtkMCtDdHMvbjRXWWlMZlFDeVI0dE1KYytCZjJ2RU0wMnAxRytIZnF5R1lOZm9EeTJkMUdyZEdyUVl0Y1AvbUZYdzBsbHZQYzl1SytiaDc0eEpNUnFQbDYyN1V1aFBhZHUxdEU1YXExMnVDU1hVYjQ5YVZjemg5K0ZlOERudU1LMmYrd3BVemY2RktyUVlZTlcweCtKazhIMjdQKzBQSGd1SHhjVGYwQXVLaXd6TWQwcFZJWmFoUnJ5bjZmSnoxOXBUYlZzNUhRbXcwRkc0ZStERGRNam9aOVJnd0RMSFI0Wlpad0tYS1ZiSmFkb2ZrTFFwN2VVaC85eEppdis0RjkxSGZRdHB4Z05VeGZxbktVSHp3QlZTSDFqdTFiSWVvZGd0TGFEUW54a0ovUFdmNzRSb2UzNEx5Sjl0L1lIei90TmxRcHBTMStNeUpjVkQrT0E3ZWMzN2xuaE9zMVJ6dW44MUY0cWFaVHQxTGUzNC9wQjM2UTFpNVBoS1dqWVQrN2lXcjQ4cWZ2clM3ZElyL25tY0FBT09icDRpZDFObm1lSHJKZTViQm5Ld0VUKzRPL2UwTFR0VUZBTzZqRnFkdGVXYzJRYlYvcmRQbnB1TDdwSzEwYjA3T1hpOHJJVVdKU0N6QjJKbmZReUtUMnh3clc3R2FKWkF4REFOUEh6LzBHcHoxb3N3Q29Rak4ycWV0UTlxc1hRQWUzNzBKaVV5TytzM2FvbkxOK3RsYW8wMGtscUJGaHg1bzBhRUhrcFJ4dUgvektsNCtmWWllZzBaWTJ0UnEyQnhKeWpqVXJOOFVQdjZsNGVsVEFuSTNEd3dZT2RsdTBHditUbmNrSnlaWWZUWmcrQ1Q0bDZtQXVLaHdNRHdleWxlcGlSWWRlb0JoR0xUbzBNTVN5bHAzNllXNzF5K2hVbzI2YU5peUF4cTE3QUNad3QzbUhxa1loa0hEbHUrZ1ljdDM4T1MvZjNIMXpERzhlZkVFbjQ2Zms2MmdCM0RQU2ZZZk5pSEx2WSt6bzF2ZlQvRExUM1B4eWZnNThQRDJ6YlJkNmZLVkViVEUrYVcyU081aVdHZWYxQ3hnOG1MWENIdDhscCt5RENWbTk1NDhUejhvQmdkQitrN2ZUTnVZNHlLUXRIc3B0T2YzWi9tc21XZlFac3V3c09xUG41RDh4NDgyYlZKRGtqa2hHdEdmTjg5V3JlNmpsMWdDYVd4UUR4aGYvR2M1Sm45L0RCU0RneXp2azdiTWdmckVOcnZYeWZqOTRwZXFCSjVVa2EwZXZleUV2V3hqR0NnR1RZWDgvYlRaME1tLy93RFZueXV5ZmFuMGZ5WkpXK2RDZld4cmJsWHB0TlR2RlNtYTB2L01vVC9yL0tWVnF5Q1d5dkpzNFYrdFJwMmptY2NGa1RJdUpzdWdsNWZvMzBqbW1IUi9lV2syYmg3Z2x5Z0x0MDltdzNmRldhdWdaM2gwQS9FTGhscjFRUEc4UzhKajNISjRMOWdQWWZVbTlpNEhRZWtxRURmcUNJQWJEbFVINzdEYnpqSWIyTVBIc29hZlV4Z0dvbnB0QVhDN2hoaGZQclE2ckRxNER2cC9RN2g3YUZRd3hUdS9uSUVwL0ZtdUR0MitGYjRBSG1PWFd3VTl3NE5RcVBhdHp2YWxCR1dyUTl3d2JZTjN3K01idVZJaUlhUmdrTWprZWJyRFExRUplZ0JjRnZTSTgyZ1kxd0ZHTEhXdW5WQU1jZU5Pa0hUb3h5MXJrbTY1RlZhdmhlclBGVkFkM2dDWVRORGZ1UUJKeTNmaDl2SC93UE11Q1FBUVZxa1A3N20vUTNQbWR5VHYrdGJxMlRQWmV5TXM2OU5wTHh5d080TVdBTXl4NGVDWHJBQXdQTWg2ZkFiVndYVk8xUzRMQ0FUZmx4dVMxTis1YUx2OENNdEN1V29pUENhc1J0TG1XVEMrZnV6VWRRc1NZZlhHY0IreENJTHlhWXVZR3AvZlE4TDNvMjIyT1JOV3JnZFdwNEVwSWNwMk96YUdCMUhkVm5BZnZkU3l3NGdwK2hVTVR3cElvQ1dFRUVJeW9MQ1hEaU9WZytkUkFtWmxORmk5RnVKNjdjRDM0V2F1MlhzQW4rZm1CVkg5ZGhBMzZRSnhvMDVnTW13SEJMTUptcEI5VVAzNlBVeHhFVmFIdEplUFFuZnJIQlNEZ3lEck9vUUxod3dEYWNjQkVEY0xRUEt1YjZFNS9SdkFzbHhJTkJzaGFmOGgxRWUzWkZxLzd1WVp5THAvQWdCUWZEUU40c2FkdWVWU010dXpsZUZCVUthcTFUcDY2cVAybjZrd0o4WWlmdDZnVE85ZFVQSDlLMERlKzNOSU93MjBCR2FBVytzdmZ2RW5kdmZXbGZlZkFISHFrakFtSTFpOURxeEJDOWFnQjAvdVlWa2pNVlh5N3o5a2EzMCtRZ2doSkQ5UjJFdUg1MUVDdmorZXRudk04T3l1NWJYc3ZSR1F0T2tOWWFVNk5nc21BOXhPREpwemYwSjllQk5NVVM4eXZSK3JTVWJTbHRuUW5qOEFqekhmZ1YrS2UvYUFwL0NFKzZodklhclRHc3FWNDJFS2Y0YkV6ZjlEMHM3RllMWHFUSytuMnI4YWtoYmR3ZlBpcHNrTGF6Yk4xb0xJcWdOcnVZV0Zpd0JCNmNyYzhqZE5PbHYvR2JFczFNZC9RZkt1SldEMVdydm5Hc1ArU3d0N2ZBRVlxY0EyeUtkUUg5NEk3Ym05dVYwK0lZUVFrbXNvN0tWamluckpMU3VTY1hZVHkwSjllRU5hdTRobmxpVkYwak04dmdYTjJUK2dQYjgvVzB0eEdCNWVRK3kwZDZINGFCcGszVDdoZXFETUpxaVAvMkpkUmhaQkQrQW1ac1RPN0FORjM2OGdhdkFPK0Y1K21XN1psdnAxbVpQaVlIejVBT3JqMjZITDVxTENCWmtwTm9JTHZlbUNuaW5pT1JJM1RJZiszcFVzenpXRzNZZFpwUVJQSXJmNy9XTzFhdWovdXdyMVh6OURmK3RjcnRkT0NDR0U1Q1lLZSttWlRUQTh1Z20rZnptQUx3QnJOTUFVL2d6cW81dWh1LzYzcFpudTJpbm83MTZDcUhaTEdKN2RnZTdxY1dndkg0WXBJaXpIdDJiMVdpUnRuUXZkalRQd0dQYzlOQ2Qyd1BEd2V2YS9oTGdJSkc3TWV1L2JQR1hVV3lhS3VCS3JVeVBodTVIdytmWVF6TWtKVU8xZkMrM0ZRNWtQYWFlanZYUVkya3VIQVhBTE8wTW9Cbmc4TUR3K042U3J5enAwRTBJSUlRVUpMYjJTUTN5L2NtRDFPcGdUb25MOTJqeDNINWlURTV3S0ppUnJsbDFDQ3VkZmM0ZG9xWUdpalphVklDUnI5RzhrYyttWFhxR2V2Und5UmIzTXMydWJFMlB6N05yRlRYWjN4U0NFRUVLS0dscG5qeEJDQ0NHa0NLT3dSd2doaEJCU2hGSFlJNFFRUWdncHdpanNFVUlJSVlRVVlSVDJDQ0dFRUVLS01BcDdoQkJDQ0NGRkdJVTlRZ2dwb0JoeDJqN01lYkdtSnlHRm1Uayswdkk2NDU3bHhCcUZQVUlJS2FENC91VXRyeDF0ODBkSWNhTy9mOVh5bXU5ZndZV1ZGSHdVOWdnaHBJQVNOKzFxZVoyOFl4RzNzdzRoQk9ia0JDVHZXR1I1TDI3U3hZWFZGSHdVOWdnaHBJQ1M5eG9Gdm05cEFJQXBMZ0p4UVQyZ3ZYaklhdmlLa09MRUhCOEo3Y1ZEaUF2cUFWTmNCQUNBNzFzRzhsNmpYVnhad1VaNzR4SlNpTkZla0VXZi92WUZ4QzhjNnVveUNDbXd2R2J0Z0todUcxZVhVZUNrM3h1WGV2WUlJYVFBRTlWckE2K1pPeXc5ZklRUUR0KzNOQVU5SndsY1hRQWhoSkNzaWVxMWdjOTN4NkU2dEFHNmF5ZGhpZ3dEcTFXN3VpeEM4aDBqa1lIdlh3SGlKbDBnN3pVS2pGVGg2cElLQlJyR0phUVFvMkZjUWdnaDl0QXdMaUdFRUVKSU1VRmhqeEJDQ0NHa0NLT3dSd2doaEJCU2hGSFlJNFFRUWdncHdpanNFVUlJSVlRVVlZVTI3S1hmSUp5UTRvZzIvaWFFRU9LTVFodjIwbThRVGtoeFJCdC9FMElJY1VhaERYdnBOd2ducERpaWpiOEpJWVE0bzlDR3ZmUWJoQk5TM05ERzM0UVFRcHhWYU1NZUkxWEFmZlJTVjVkQmlFdTRmNzRFakZUdTZqSUlJWVFVQW9VMjdBRzBRVGdwcGhoQWZXUUxESTl2dWJvU1FnZ2hoVUNoM1JzM1BWYVRUQnVFa3lLTEVVc0FvUmlzS2hGSS84K1ZZU0J1MkFIeXZsOUJXTFdoNndva2hCQlM0S1RmRzdkSWhEMUNza045WkJPU2RpeXlCQ2RSM1Rid0ROb0VSaVJ4Y1dWWk0wV0VRYlZ2SlRUbjl3TW1VOW9CaG9HNHdUdVE5eHRQb1k4UVFnZ0FDbnVFUUgxME01SzJMMHdMZkhWYWM0RlBMSFZ4Wlk2WklzT2cycnNxSmZRWjB3NHdERVQxMjBQUmJ6eUUxUnE1cmtCQ0NDRXVSMkdQRUFEcW8xdVF0SDFCb1F4OFFFcm8yN2NhbXBCOWRrSmZPeWo2am9ld2VtUFhGVWdJSWNSbEtPd1Jrc0kyOExXQ1o5RG1RaFA0QU1BVTlZSUxmZWYyMm9hK2VtMjVucjdxVFZ4WElDR0VrSHhIWVkrUWROUi8vWXlrYmZQVEFsL3RsdkNjdHFWUUJUNEFNRVc5VEFsOWY5cUd2cnB0dU5CWG82bnJDaVNFRUpKdktPd1Jrb0g2MkZZay9USXZRK0RiWENqM1lEWkZ2WVJxLzJwb3orMEZhelNrSFdBWWlPcTJocUx2QkFoclV1Z2poSkNpak1JZUlYYW9qLzJDcEYvbXBndDhMVko2K0FwZjRBTUFVL1FyTHZTZC9kTTI5TlZwRFVVL0NuMkVFRkpVVWRnakpCUHE0OXVRdFBXYkloUDRnTlRRdHdiYXMzL1lEWDN5ZnVNaHF0bk1kUVVTUWdqSmRSVDJDTW1DK3NRMkpQMzhUVnJncTlVY250TitCaU1wdklFUEFFd3hyN25RZCtaMzI5Qlh1eFVYK21vMWQxMkJoQkJDY2cyRlBVSWN5Qmo0aERXYndXdjYxa0lmK0FEQUZQTW1aWGozRDdBR3ZkVXhVWjFXa1BjZEQxSHRGaTZxamhCQ1NHNmdzRWVJRTlRbnRpUHA1emxGTXZBQkthSHZRRXBQWDhiUVY3c2wxOU5YdTZXTHFpT0VFUEkyS093UjRpUk44QTRrYnBrRHNHWUFnTEJtVTNoTi82WElCRDRBTU1XR3B3enYvbVluOUxYZ2V2cnF0SEpSZFlRUVFuS0N3aDRoMmFBSjNvbkVMYk90QTkrMHJXQ2tjaGRYbHJ0TXNlRlFIMWdMemVsZmJVTmZyZVpjVDErZDFpNnFqaEJDU0haUTJDTWttelFuZHlGeDgvL1NBbCtOcHR5UWJoRUxmQUJnaW91QWVuOXE2Tk5aSFJQV2JBWkZ2L0VRMVczam91b0lJWVE0ZzhJZUlUbGdFL2lxTjRIWDE3OFV5Y0FIQU9hNENLZ09ySVhtYjN1aHJ5a1VmU2RBVkk5Q0h5R0VGRVFVOWdqSkljMnAzVWpjTkN0RDROc0tScXB3Y1dWNXh4d1hBZFhCZGRDYzJrT2hqeEJDQ2drS2U0UzhCYzJwUFVqY05ETmQ0R3VjMHNOWGRBTWZBSmpqSTZFNnNBNmF2L2VBMVd1dGpnbHJOT1dHZCt1MWRWRjFoQkJDMHFPd1I4aGIwdno5S3hJM3ppaDJnUTl3RVBxcU4rRkNYLzEyTHFxT0VFSUlRR0dQa0Z5aE9mMHJFamVrQzN6VkdzRnJ4clppRWZnQXdKd1F4WVcrVTd2dGhMN0dVUFFkRDFHRDlpNnFqaEJDaWpjS2U0VGtFcHZBVjdVaEYvaGtiaTZ1TFArWUU2S2dPcmllQzMwNmpkVXhZYlZHWEU5ZmczZGNWQjBoaEJSUEZQWUl5VVdhMDc4aGNjUFh4VHJ3QVlBNUlUb2w5TzJ5RFgxVkcwTGVienpFRFR1NHBqaENDQ2xtS093UmtzczBaMzduQXAvWkJBQVFWbTBBcnhuYmkxM2dBd0N6TW9ZTGZTZDMyZzk5ZmIrQ3VGRkhGMVZIQ0NIRkE0VTlRdktBNXV3ZlNGdy8zVHJ3ZmIwTmpOemR4Wlc1aGxrWkE5V2hEZEFFN3dTclUxc2RFMVp0a0JMNk9ybW9Pa0lJS2RvbzdCR1NSMndDWDVYNlhBOWZNUTE4QUdCT2pPVjYrdXlGdmlyMXVlRmRDbjJFRUpLcktPd1Jrb2MwWi85RTR2cHBGUGd5TUNmR1FuMW9BOVFuZHRpR3ZzcjFJTzgzQWVMR0ZQb0lJU1EzVU5nakpJOXB6KzJGY2wxUVd1Q3JYQStlTTdlREovZHdjV1d1WjA2TWcvcndCcWhQYkFlcnRSUDYrbzZIdUVsbkYxVkhDQ0ZGQTRVOVF2S0JObVFmbEd1blV1RExoT1BROXhYRVRicTRxTHFDaDlVa1EzVm9BM1Nod1RCRnZyRHBIU1drT0dERU12RDl5MFBjdEN2a3ZVWVZtM1ZOYzRMQ0hpSDVoQUtmWStha2VHNTROM2c3V0kzSzZwaXdVbDB1OURYdDZxTHFDZ2I5N1F0SVhCOEVVOHdiVjVkQ1NJSEI5eTBOOTlGTGFXL3VURkRZSXlRZmFVUDJRN2wyU2xyZ3ExU1hDM3dLVHhkWFZyQ1lrK0toUHJ3UjZoUGJiRUtmb0dJZEtGSkRYOXJQcjJKQmYvc0M0aGNPZFhVWmhCUllYck4yUUZTWEFsOUdGUFlJeVdmYTh5bUJ6MFNCenhGelVqelVSelpCZmZ3WE82R3Zka3JvQ3lnV29ZL1ZKQ04yYWpkTGp4N2ZweFFVUTc2R3FIWUw4RHo5WEZ3ZElmblBuQkFGL2IwclNONnhDS2E0Q0FCY0Q1L1BkOGRwU0RjRENudUV1SUQyd2dFbzEweTJCRDVCeFRyd21yV0RBbDhtdU5DM09TWDBKVnNkRTFTc0RjV0hYMExjckZ1UkRuM0p2eTJIYXU5S0FBRGZ1eVM4bC81RmYxOElBV0JPVGtCY1VBOUw0Sk4vK0NVVUF5YTV1S3FDSlgzWTQ3bXlFRUtLRTBtYjkrRXg5bnVBendjQUdKL2ZSZnlDb1RBbnhidTRzb0tKNStZRnhhQXA4RjBaQXZrSFgxajkxbTU4Zmc4Snk4Y2dkdnA3MEYzNUN5aWl2N1BxUW9NdHJ4VkRaMURRSXlRRlQrRUp4ZEFabHZlNmF5ZGRXRTNCUnoxN2hPUXo3WVdEVUs2WmxLNkhyemE4WnU0QXo4M0x4WlVWYk9ia0JLaVBib2I2MkM5ZzFVbFd4d1RsYTNMRHU4MjdGNm1ldnFoUDZsaG0zWlpZZDRXR2JnbEp4eHdmaWVneExRRUFqRVFHdjYxM1hWeFJ3VUxEdUlTNG1QYmlJU2hYVDZUQWx3Tm1sWkliM2oyMjFVN29xd0Y1My9HUUZKSFFGem1va3VXMS81NW5McXlFa0lLSi9vMWtqb1p4Q1hFeFNldGU4UGppeDNSRHV2Y1F2MkFJRGVrNmdTZjNnR0xBSkc1NDk4TXZ3Y2pjTE1lTUx4NUErY05ZeEU3ckFlM2xvMFYyZUpjUVFyS0R3aDRoTGlKcDFkTTY4SVhkcDhDWERhbWhyOFRLODVEMy9jcHFPenJqaXdkUS9qZ09zVUhkb2IxMEJHRE5McXlVRUVKY2k4SWVJUzdFQmI2ZkFMNEFRRXJnbS84UkJiNXNZT1R1VVBTZmlCSXJRaUR2Tjk0NjlMMThDT1ZQWHlCMmFnOW9MeDJtMEVjSUtaWW83QkhpWXBKVzc4SGp5M1NCNzhWL2lKOC9HT2JFT0JkWFZyZ3djbmNvK2sxQWlSVWhVUFNiWUxWTGlmSFZReWgvK2hLeFU3dERlL0VRaFQ1Q1NMRkNZWStRQWtEUzhsMTRmTFVpWGVCN2dQZ0ZIMUhneXdGRzdnNTV2L0h3WFJrQ1JmK0pHVUxmSXloWGZNV0Z2Z3NIS2ZRUlFvb0ZDbnVFRkJDU0ZqMXNBeC8xOE9VWUkzT0R2TzlYWE9nYk1NbHFqVHJqcTBkUXJoeVAyQ25kb0wxd2dFSWZJYVJJbzdCSFNBRWlhZEVEbnVrRDM4dUhLWUV2MXNXVkZWNk16QTN5RDc5TUNYMlRyVVBmNjhkUXJweUEyTWtCRlBvSUlVVVdoVDFDQ2hoeGl4N3dITC9TT3ZETis0Z0MzMXRpcEFySVAveUNDMzBETTRTK04wL1NRdC81L1lEWjVNSktDU0VrZDFIWUk2UUFFamZ2RHMveEs4RUloQUM0Q1FieDh6NkNXUm5qNHNvS1AwYXFnUHlETCtDNzhqd1VnNlpZTFdSdGZQTUV5bFVURVRzbEFOb1FDbjJFa0tLQndoNGhCWlM0ZVhkNFpBeDg4eW53NVJaR0tvZTh6emo0cmdpeEUvcWVRcmw2SW1JbWQ0VTJaQitGUGtKSW9VWmhqNUFDVE55c0d6ekdyMG9YK0I1UjRNdGwxcUZ2cWxYb000VS9nM0wxSkM3MG5kdExvWThRVWloUjJDT2tnQk0zQzRESGhOWFdnVy9lWUpnVG9sMWNXZEhDaGI2eDNQRHU0Q0RiMExkbU1tSW1kWUhtN0o4VStnZ2hoUXFGUFVJS0FYSFRydGFCNy9WanJvZVBBbCt1WXlReXlOOGZ3NFcrajZhQjUrNXRPV2FLZUk3RXRWTVFNNmt6TkdmL0FFd1UrZ2doQlIrRlBVSUtDWEhUcnZDWXVNWTY4RkVQWDU1aEpETEllMy9PemQ3OWFIcUcwQmVHeExWVEVUTzVNelJuZnFmUVJ3Z3AwQ2pzRVZLSWlKdDBnY2ZFdFdDRUlnRGM3RkV1OEVXNXVMS2lpeEhMSU84OW1ndDlRNzRHejkzSGNzd1VFWWJFZFVGY1Q5L3AzeWowRVVJS0pBcDdoQlF5NGlhZDRURmhEUVcrZk1hSVpaRDNHZ1hmbGVmZ05uU0dkZWlMREVQaSttbUltZGlKUXA4TEdZMEcvSGZybjN5NVY1SXlIcW9rWmE1ZEx5NG1FdVo4K0h2ekp1d0p3bDgreS9QN2tJS0Z3aDRoaFpDNFNlY01QWHhQdWNBWEgrbml5b28rUml5RHJPZEkrSzRNNFVLZmg2L2xtQ25xUmJyUTl5dGdNcnF3MHNMcjZHOWJzR2ZEZDlrNmgyVlovRGhyTERZdG00bjd0NjdtNkw3L1hnMkIwYUIzMkM3aTFYTjhOMzBFdGl5ZjQxVDdWQnAxTWlKZVBiZjVYSldreEtLSmdaZ3p0ci9Oc2YzYjErRG01Yk5PMzhPUjViUEdZT1hjOFc5MWpTVkJ3N0JwMmN4Y3FvamtCNEdyQ3lDRTVJeTRjU2Q0VEZvTDVmSXhZQTE2R044OFJkeTh3ZkNldlJzOEwzOVhsMWZrTVdJcFpEMUhRdHAxS0RUQk82QTZ0TUd5SkE0WCtxWkR0VzgxNUgzR1FmcE9YOHVPS0VYWmliM2JrYVIwZmk5bk53OXZCSHdZYVBQNTdkRHppQTUvaFVHanBqcDlMWVpoMExwcmIremR1aEw3dDYxRzlTV053UmM0L3oyL2RlVXN0cTlhaUFwVmErSFRDZC9BemNNcjA3YitaU3JBdjB3RlBIdHdCM3MyTE1QUWNUT2N1c2MvNTA3ZzRNNTFhQnZRQjMwQ3gxbytqd3AvQ1FBb1VhcXNWZnU0NkFoY08zOFM1MC9zeDgwclo5QnYyQVFvM0R5Yy9wcnlTblQ0cTB5UExRa2FsdVc1MDVadXllMXlpQk9LL2s4ZlFvb3djU1Byd0djS2YwYUJMNTlaaGI2VE83blFsekpweGhUMUVva2Jwa08xYnhVWCtqcjBjMm5vTXhyMG1ENnNaNjVkYjluMkUxYnZiMXcrbldVUXlLaEVxYklJK0RBUXp4N2NRVXpVR3pSckYvQlc5YlRzK0I1Q2p1K0RWcTFDNUpzWEtGMitzdFBuMW0zU0J2V2J0OE8vVjBPd2N1NTRqQXhhaEJJbHk5cHR5ekFNQm82WWpPOW5mZzZCVUFpZFZnT3hST3J3SHFFaDNQZXJZY3NPVnA5SHZYNEJBQ2hWcnBMVjU5NGxTbUxpd3JYWXVYb1I3b1JlUU5pait4ZzhlaXFxMTJ2aTlOZVYzN0x6NTAveUQ0VTlRZ281THZDdFN3bDh1clRBOTc5ZDRIbVhkSFY1eFFZamxrTDIzdWZJZTlFQUFDQUFTVVJCVklpMDBIZHdnK1U1U2xQMEt5UnUvQnFxL2FzaDd6TVcwZzc5WFJMNkdJWm4wM3VVVVV6RWE3QXM2N0JkVmpLR1FIdW1CS1lGdTB0L0g4YjFpMzluR3ZZdUJCL0ErZUFEVHQwN09URUJZb2tVMjFjdGNLcDlhazhUWHlCQTRCZXo4T3ZHWlFnTkNjYXFlUlB4NWV3ZjhlM1V6N0k4UHpRa0dLRWh3WmtlVC8xZXZIanlIOTY4ZUlyUzVTdWpZclhhVm0xZVBYOEVBQ2hYdVliTitkNisvaGc3NjN2czM3WWFsLzQrZ2xPSDlxQmEzY1pnR01hbXJhTmV0VlFHdmM1aFc1Rllnb256MXpoMXZZeThmUDB4ODRmdFZwOHRuQmlJK0JoNnpNUlZLT3dSVWdTSUczV0V4K1IxVUg3L3VYWGdtNzJiQWw4K1kwUVN5TjRkRG1tWElkQ2MzQVhWd2ZVWlF0K01sT0hkc1pCMDZHOVpTaWMvOEFVQ2g4Tm9RWjkwQjE4Z0xGRERiYXFreEd6MUdHbFV5VG02RDhNd0dEaHlDbGl6R1FhREh0NStwZXlHM2lSbGZKYkR2UFpjQ0Q0SUFHZ2IwTWZtMkl1bkR3QUE1YXZVdEhzdW55OUEzOC9HbzBLMTJxamRzSVhkb0FjNDM2dkdzcXpEdGlLeHhQSTZOQ1FZWVkvdldSMVBWaWJnejU5L3NyenYrOW5iUFFkSThoYUZQVUtLQ0hIRER0YUJMK0k1NHVZTmh0ZnMzZUJUNE10M1hPZ2JCbW1YajZBNXRac0xmU2tUYUV3eHI1RzRhU2JYMC9mK1dFZzZEc2pYMEpjWm5WWURzOWtNZHkvWFB4ZVdYc0NIZ1hhZjdjc0xETU5nNEtpcFlGa3plRHllVGVnOSs5ZWZPTFJyUFpxMTc0YjNoM3p1OUhVZjM3OEpBRGgxY0RkT0gvbk42bGhzNUJzQXdMYVY4ek1OY3FsT0hkeHQ5VDVqZlJLWkhBdlc3OHYwL0NtQkFSQ0pKVmkwNldDV2JUTFduckgzVXFOT3hxVy9qMWplVTlncjJDanNFVktFaUJ0MmdPZVU5VWhZTnRvUytPTG5EWUxYN0QwVStGeUVFVWtnNi9GWld1ZzdzQzVkNkh1RHhNMnpvRHF3QnZMM3gwRFNjYUJMUTE5eVlqd0F3TjNUeDBITHJHVU1DM2xGR1IrRHZWdFg0djJoWStCZHd2YnZ0OUZvd1BhVkMrRlh1aHplSFRBc3l5RDErTjR0bEt0Y0hXS0pGRHdlRC9ZV3E3aDUrUXdPNzk0QWIxOS9kSHpYZXVhczBXakE2VU8vSWk0bUVnTkhUcmE5QWN2OVgyeFVlS1kxeEVTOHp2U1lLdzBhTmRVeVdlYmVqY3ZZc253MlNwUXFXNkI2ZjBuV0tPd1JVc1NJR3J3RHp5a2JrUEQ5YUxCNkxVd1JZUlQ0Q2dCR0tJYXMrNmVRZGg0TXphazlVQjFjQjNOY0JJRFUwUGMvcVBhdlNSbmVIV0JaVmljL3hVVno5ZGdMVHRuUnF0TjdEdHVrN3hYS2lTUmxITll0RGtKMCtDdElwRElNL255YVRSdGxYRFRDWHp6QjNlc1g4VHJzTVFMSHpZUlVyckJwOS96aFhXeFlPaDJlWHI0WVBHWWFLbFd2YTlNbU5DUVl2MjFlRGpkUGI0eWF2Z1R1WHRhQm1BR0RKLy9kd3VON3QxQ21RaFdiNGRyL3JkaGw5K3M0c0dNdFFvN3Z3M3NEaDZOano0SForUmE0eFAyYk9WdldocmdXcmJOSFNCRWthdEFlbnBQWGd4Rnh6OTJZSXNJUVAzY1FUTEdaOXlxUS9NR0Z2ay9nKzlNWnVIMDIxK3FaU2xOc09CSTMvdyt4RXpwQWZXSjdGbGZKRzVFcHMwTDlTcFY3cSt2MC9XeTh6ZjllUG5zSU4wOXZ5L3ZCbjA5RHI4R2pjblQ5K0poSXJKNC9DZEhocjFDalhsUDBIekhKYmpzZnY5TDRhdDRxVkt4V0d3OXZYOE5QMzN5SnFEY3ZiZHFWcjFJVHJUcjFSRnhNSk5ZdW5JS1RCM2FCWmJtdU9KWmxjZkxBTHZ5NmNSazh2SHd4YnRaeStQcVh0cHpMc2l3TWVoMTBXZzM2ZlB3RjNEMjljV2pYQnJ4TWVRNHZLeXpMNHRiVmN3Q0FXbzFhNXVSYmthOVlsc1c5RzVkZFhRYkpBZXJaSTZTSUVqVm96L1h3TFJ2RjlmQkZoaUUrOVJrK24xS3VMcS9ZWTRSaXlMcDlER21uUWRDYzNnUDEvclV3cGZiMHhZWWphY3ZzWEwyZk16TTFVM2VFdVBUM1lkeTRmTnFwNnpacTJkR3A1K2xlUFh1RWttVXJXdDQzYWRQWnFldG45RHJzTWJaOFB4dksrQmpVYWR3YWdWL09oQ0NMb1crQlFJalB2MTZLWGV1V1dKWlYrV1Q4YkZTdDNkRFNoc2ZuNDRPUHg4R3ZkRG5zMzdZYXgvN1lDbmRQSHpSL3B4dldMSmlNWncvdkFBQU1PaTNXTFE2QzBhQ0h3YUNIVWErSDBXaXdlOStkYTcvRnBBVnJyU1k2WlBUMHdXMGt4c2VpUk1teUtGbW1RbzYrSHhscDFTcUh3K2g2blRaSFErMFAvZzJGTWo1bExVbWpFWnVYelVLVHRsMXNscEloQlErRlBVS0tNRkg5ZHZDY3VoRUozNDFNQzN4ekIzR0J6N2UwNHd1UVBNY0lSWkFGZkF4cHg1VFFkMkJkbnZUQVptYzJhNUl5SGtuS2VDZmIybDlFK2NSZTI1N0pOMkZQckQ3bjhmbm84djVIVHRmMTd6OGgyTFArTytoMVdqUnQxeFhOMmdWZzFid0pDUHhpRm56ODdQOENzM3IrUklnbFVnd2ROeFB1bmo0NGYySS9OaTZkZ1FFako5c0V6alpkZXNQRHl4YzNMcDFHcy9aY0dDcFRzYW9sN0NVbktZRWtKWVFpTWNRU0tlUUtENGdsRW9na1VvakZVb2dsVW9na0VpVEVSdUh4dlZzNHNHTXQrZytmbU9uWGMvUFNHUUJBZE1TcmJJV3ZUeWQ4ZzdwTld0czl4akFNZkV1V3lmVGM2UEJYVHJXeDUvTHBJL0F0V1FZeEVhOWhOT2dSSGZFS085Y3Noa2FkakZhZDB0WnZ6SHFLQ1hFRkNudUVGSEdpZW0ydEExL1VpN1FlUGdwOEJZWjE2UHNWNnNPYllJcDZrV3ZYZDdUMlhVekVhM3c3OVRQNCtKWEcxOTl2emRFOVdKYTFUSUk0c2M5TzJIdnhGRzllUExXOEZ3aUVUb1U5azhtSXc3czNJdVE0Tjh1MGE1OGg2TmIzRTF3NWZSU3ZuajNDcVlPN01HQ0U3YVNJKzdldUl2emxNL2lXTEFNUGIxLzBDUndMbWR3TkovWnR4NTcxU3lGWHVLTm1nMlpXNTlSdDB0b3FTSFh0TXdRTlczYUFwM2NKU0dSeWlDVlNoek5tOVRvdFZzejVNc3ZlT3AxV2c1dFh6b0JoR0lqRUVqQU1nN3BOMjJSNTNUdWhGNkRWcUNFVVpmNDhwMWdxeTNMaXhKVEFBQWhGWW9kdE1ncC8rUXgzcjE5Q2x6NURFTHh2QjhSU0dVWk9YWVNWY3lmZ3o1OVhRTzdtZ2JwTnVQcDUyZGk1aE9RUCtoTWhwQmpnQXQ4bUpDd2JDVmFuU1FsOHFUMThtZitHVC9JZkYvb0NJZXM2RkpHRG5kOEI0bTFkdi9RM0FLQkdmVzUzQnJQSkJEQk15c3hVNTVpTVJ2RFREYW0yNnZTZVpVbU9LWUVCYU5xdXEyVlc1NHB2dnNLYnNDZE9YWmRoZUlpUGpZSlFKTWFBNFJQUnFIVW5BRURUZGdFSVByQUwvNXc3Z1ZhZGU2RmNwZXFXYzFpV3hkRmZ1VURUdGM4UVMwQUwrREFRZklFQVlZL3ZvWHJkeGc3dkxYZnpnRlR1aHZsZkRZWmZxWElZTTNNWkFHRDEvRW1JaVh5Tk9hdCt0YlNkRWhoZ21hVTZhZUU2OFBqOFRLOTdJZmdBTktwazFHdmFGdTVlUHJoNDhpQzY5aGtDSHovN3Y0QzlDWHVDYStkUHdzdlhIOVZxTjNKWWQyNUw3WkZ0MXI0Ymd2ZnRBTUJONUJreGRRSE9IUGtkdFJ1MWhFR3ZBd0FJaGVKOHI0OWtqU1pvRUZKTWlPcTFnZWZValdERTNMWk9wcWlYaUo4M0dLYVlncm5jUTdIbm9QY29OeG1OQmx4T21SM2JzRVVIQUVEUXB6MHcvNnZCMmJxT1ZxMkNSQ3JMN2ZMQTQvRXdaTXgwakorNzBoTDBBRzZSNko2RFJvQmxXZnkyY2JuVjgzTVhnZzhnL09WVGxLOVNFNDFiV3cvWGR1NDlHSjlPbUdzM2pJV0dCT1BZSDFzUmwyNjNCNVBSZ0NSbFBMUmF0ZVd6NUtTRUxJZTZzd3A2QnIwTzU0N3RCUUIwN0RrQXJUdHpRNkRCKzNmYWJjK3lMQTd1V2crV1pkR2w5K0FzcjUwWEh0MjlqdHVoNTFHblNXdDQrMXB2dzFpbVFsVU1HZnMxQkFJaGtoTVRBQUJ5TjdkOHJZODRSajE3aEJRam9ycHQwb1owZFJvdThNMGRCSzg1ZTZpSHJ4ajc1OXh4SkNiRXdhOTBPVlN1V1M5SDF6QVpqZEJxVlBBdlhUNlhxK01JUldLckNSNnBHcmJzZ0gvT25jQ0QyNkhZdjIwMStnMmJnUENYejNCNHp5YndCUUwwKzJ5ODNXSFh6SG9zNzF5N2dEdlhMc0xIcnhTODIzY0RBR2cxYWtzTnVlSHkzMGVRbkppQXlqWHJXWGJOYU5ZK0FGZlBIa2ZqVnAxczlyNDlmM3dmSHQrN2lZclY2NkI1aHg1WlhsdW5VVHVjak9QTWRtbnBuVHE0Qnd6RG9OdUhIMmZaTGk2YWU5YlV3NnVFdzJ1bUgvSW5lWS9DSGlIRmpLaHVHM2dHYlVMQzBoRmM0SXQrbFRacG8wVE85ME1saFpNNk9RbC8vYjRWQU5DNXQvT1RKVEtLajQwQ3k3THdlc3MxK25KaTRLZ3BXRDVqTkM2ZlBncXhWSVpiVjg3Q2FOQ2o5NURQVWJwQ2xXeGQ2L25EdXdDQUt1bG02NmIyNENuY1BkKzYxb1RZYUJ6ZnR4ME13MWd0UGRPai96RGN2M2tWMjFjdHhCZXpmNEIveXZOKzkyOWV3YUhkR3lDVktUQm81QlNIQWNtWnJkQ2NhUU53b1ZBZ0ZLRmFuVWJ3OVMrTlV1VXFaZG4rNWRPSEFBRC9NbzREZitqNVlOd0p2WUFlQTRibDJreGtramtLZTRRVVE2STZyZUVadERrbDhLbTV3SmM2YVlNQ1g3SHl4ODgvUXAyY2lESVZxcUp4dWlGU1oreitmM3QzSGhWVitmOEIvSDFuaG4wZDlrVkJCUkVSQkhkRmMwc3R5NjNOSmVWcm1WclpvcGxwcVdscVdwcjFyY3hjMnQzcjE3ZmNjOThSUVZBVUVYRkRSR1hmWkJ0Z2h2bjlNVEl5REtzQk13N3Yxem1kTTl4NTV0N1BrQjdmNS9QYzU3bHJseU9vMXdDMEQreU9sS1FFQUdpMHpsNU5yRzN0OE9yTVJWajcyUndjMy9zbkFLREhnR2ZROStubjYzV2V0SHRKeU0vTGhaMkRzOFowWmRvOTFVSVpXN3ZhTzFZVmxaWVVhM1VELy9qeFM4Z0tDOUM5MzlObzJhYWQrcmlWalJUanA4M0YraFVmWXMyeUR6QnA1bUxrNVdSaDQrcGxFQVFSUXQ2WlgrTUsybklOOGJpMGNqR1JwN0R2ejkvUS81a1gwWHZ3eUZySHgxK01CQUMwYk9OVHkwalY4NHRqejRVaHNFYy9ocjBtd0h2MmlKb3A0dzY5WUR2N1J3Z21xbnVzeWp0OGlqVHRUV2ZKTUIzZDh3Y3VScHlFV0NMQjJOZHI3eHBWZHY3TU1lejc4MWNBd0sxcmx3RUFMYjNhMWZDSnFyMzAybnRZc3U2dmVuK3VuRUl1eDgzNFMrcU5rQUVnSnlNTjJSWHV1NnVMOGkxV3ZEc0VhUjZQVngxMzg2aGZsM0RiK3BYNDViOEwxWFdkT2JvWFZ5K2RnNldWRFo0WnJUMk42dTBYaVBIVFBrSmhRUjYrWHpvTHYzMjdHRkFxTVhINndqb3RKbWxvV1drcFNMMmJpSlM3aWJYZWk1bWRrWXFiOFRFd05qR3Q4Z2trbFpWM1MyMmsvKzdSZkZRM0RIdEV6Wmh4aDE2d25mUFR3OENYY1ZlMWFJT0J6K0NkT2JvWGU3YjlDQUFZT2Y1TnVMYXMzOHJmb3NKOGxDa1VzSkU2QUZCdGN5SUlBdHI2QlZYL0lTWFVUNXZJemM2QThPQytPU05qRTVpWmF6L0dyRFlLdVJ3UngvZGp4WnpKMkxQdFJ5akx5dkRraUhGdzgvUkNmRXdrbHM5K0RUczJyMFZPWm5xZHpoY2ZvK3BNZWJVUFZCOHJsaFhoL0JuVkZpbVZRMkJ0aWdyeWNPUEtSUWlDZ0J0eEY3Qjk0L2NRQkFGajM1aGQ3WlN3dGEwZDdCeGRJQzh0UVZsWkdleWNYT3E4NE9Iem4zZmprOVYvMURxdVlpaXVTVktDYWxyVzNkTzcxckZIOS93QnBWSUp2MDQ5SWFuRG8vN3VQOWljMmRhK2Z0MVNlalNjeGlWcTVvejllc0oyemsvSVdmNmFha28zNCs3RGJWbWNtbjVLamhyZmdiODJxdmZCNi8vTVN3Z2VORnhyakNBSUtDbVdWWHVPN0hSVjEweHE3NFNrbS9GSXZac0liNzhnbUZ0YTEzanR4ZStNUTFGaFBnQ2dSZXUyVlk1UnlPVTFuaVAxYmlJaVR4MUM1TWtENmc2UnQxOFFSb1ZNZzB1TFZoanlmQWlPNy8wVGgzZHV4Y2w5ZnlIMHdIYTBDK2lxbm5JMnQ5UU9Ud3E1WEQwTjZlWDdNT3p0M0xJT2hmbjM0ZHV4bTlaSzFOcms1V2JEeHRZZVNRbFg4Zk5YQ3lBdkxjSEE0V1BoMjFGemJ6KzV2QlF4WjAvaDlPRmQ2aTVpWUk5K1VNaExjU25xTkZZdG1vRjJBVjNSZS9CSXRBL3FYbTBIdGk0aHk5elNDb1g1ZWJpVGNLM2EzejhBcE54TlJGeDBPQUNnbFUrSEdzOTUrMGE4ZWpYM0UwK05xbktNU0tSYVFYdy9Kd3NXVnRaSXVCb0xrVmdNV3p1bldtdW1mNDloajRnZUJMNmZrYk5pRXBTeVFpZ3k3ajI4aDQrQnoyRGN6ODdFSHo5K2hTc1h6d0lBQmc0ZlcrVjBJcUJhakpDWG00MVRCN2FqNThCbk5SNUpWcGgvSDBkMnEvYVhjM1J0Z2NPN3RnRUFncDk4R0JvZFhWdkF5c1pPODZRQzBIdndDS1FsSjhIVXpCejlocjRJcFZJSmVXa0p4QklqQ0lLQTY1ZWprWjJScXZHWXNUS0ZBcmR2WEVIY2hRakVScDFHeXQxRTFla0VBVDRCWFRCdzJCaU54NStKeFJJTUhENFczZnM5amVONy8wVFkwVDJJdXhDaDdqNjZ0L0pHYXg5L3RHanRnODdCQTlXZHQySlpFZXlkWEdGcjd3aTV2QlRiTjZ4RytORzlNREUxdy9EeHI5ZjYrelV6dDBSK2JnNWtoUVdRRlJVaUxUa0pQdjZkOGN0WEMxQXNLMEpnOTc1NCtzVlhBS2c2aHRjdlIrTml4QW5Fbmd0VHIvaHQ0eHVBcDE2WUNDL2ZqZ0NBcXpGUjJMWDFCOFRIUkNJK0poS1cxcmJvMExrWDJnVjBSYXUyZnJDdTV6U29mNWRnUkJ6ZmoyOFh2UXVwdlRORVl1MEpQbmxwS1hJZUxMang4dTFZWThqTnpjckFobFdMVVZaV2hnNmRnK0hwN1ZmbE9DZlhGc2hNdTRlVkgwMkJSR0tFK3psWjhQWUxncGdiTURjSi9wYUpDQUJnN05jRHRuTitRYzd5Vng4R3Z2SlZ1czY4Z2ZweHBwRExjZXJBZGh6YXNRVkZoZm1RU0l3d01tUWFlZzE4dHRyUEJQWHNqNVA3LzhiMmpkOWorOGJ2cXh4alpHd0N2ODY5RUg4eEVtNGViUkRRclkvNnZlcWUwRkFlZHNvVkZlVGo0emUwRjFKNCt6M3Nya1dkUG96ZjE2OVUvMnh0YTRmT3dVK2lSLytoY0hTdGZrR1JwYlV0bmgwN0dZT2ZtNER6WVVjUkZYb0lDZkdYY0NmaEd1NGtYRU9mSWFQVWoweUxQWDhHQU5ER3R5UFNrKy9ncHkvbkl5UDFIa3hNemZES2pJVjFXbmpTMXI4VExrYWN4UHpYbjFNZjY5QTVHTzBEZXlBdU9od3ZUL3NRQUxEaDJ5V0lQUittN21CS0pFYm9GRHdRZlFhUDBBcExQZ0ZkTU5PL015NkVuOERSM2IvamJ1SjFoQi83QitISC9vRlgrMEJNbmZNWnhPSzYvMU0rY3NJMENDSXhZaU5Ea1pXZVhPMlVycW1aT2RvRmRNV28vN3hWNC9rMnJGcUNuTXgwV0ZyWjRQbUpiMWM3YnVqb1NjaE1UMWF2QW5adDJSclAxVENlR2hiREhoR3BHYmZ2cmhuNE1wTWZkdmdZK0I1YkpjVXloQjNkZzZMQ2ZMaTRlMkxjbTNOcXZROXIyTmdwTURFMVEzeE1GSXBsaFJxaFFDSXhncE5yUy9SNzVpWFlPVGpqeGRkbUlDOG4rNUgyVFRPenNFU0wxbTBoS3l4QW1VSUJrVmlNRnEzYllzVDROOVZqdWoweEJOZGpvMkZxYm9HTzNmcWdqVy9IZWwzTDJNUVVQZm9QUlkvK1E1R1htNFc0NkFnazNieUtZV01ucThlMEQrcU92TndzK0hic0NudG5OOWphTzhMQ3lnYWpwN3hmWmREcjN1OXA5U2JDNVVhL05oUE83cDdJU2t1R0lCTEJ3OHNYUGZvUGhTQUk2TkYvcURxVUJROGFqdGh6WVdqZHpoOUJQZnVqVTgvK05VNS9DNEtBb0o3OUVOU3pIMjVjdVlpSVkvdHc3L1lOdkRKOVliMkNIZ0NZbUpyaHBVa3o4TktrR2ZYNlhIV2VlbUVpZnZ0bUVTWk9Yd2diTzRkcXg3bDV0TUhzNVQ4MXlEV3AvZ1JsWGUvVUpLSm1vK1RLV2VSOC9ncVVENTRZSUxaM2hmVGpyUkM3TVBBMXBkU3hEL2MxYzk2VzhLL09sWngwRTFjdVJxTHYwOC9YT3lBMFI3TENBcGlZbVRmYXhyK3lvc0pHZWRxSUx1Um1aZFFZOUJwVFEvNGRNVFJDaFQrOFhJMUxSRnFNZmJ2QjlzTmZJWmhaQU1DRER0OVlLRklTZFZ3WlBTclhsbTB3NE5uUkRIcDFaR3B1MGFoUGVEQ1VvQWRBWjBHUDZvNWhqNGlxWk96YkRkSTVGUUpmVnNxRHdIZEx0NFVSRVZHOU1Pd1JVYldNZkx0QytxRm00TXRhUEk2Qmo0am9NY0t3UjBRMU1tcFhIdmhVbTk2V01mQVJFVDFXR1BhSXFGWkc3YnBDK2xFVmdTK1pOMFFURWVrN2hqMGlxaE1qbnk0TWZFUkVqeUdHUFNLcU0xWGcrKzFoNE10T1JkYmljWkRmdTZuanlvaUlxRG9NZTBSVUwwWStuU0dkdXdHQ3VlcjVvbVhacWNobTRDTWkwbHNNZTBSVWIwWnRPNms2Zk9XQkx5ZnRRZUM3b2VQS2lJaW9Nb1k5SW5va1JtMDdhWGI0Y3RLUXZmaGxCajRpSWozRHNFZEVqOHpJTzBnVitDeFV6L1ZVZC9qdVh0ZHhaVVJFVkk1aGo0aitGU1B2SUVnL3FoajQwcEc5NUdVR1BpSWlQY0d3UjBUL21wRjNJS1J6TjJvR3ZzWGpJTDl6VGNlVkVSRVJ3eDRSTlFnanI0NlF6dDBJa1lVTkFLQXNOMFBWNFdQZ0l5TFNLWVk5SW1vd1JsNGRZVHV2cXNCM1ZjZVZQWjRFRTNQMTY3S2NOQjFXUXFSL3lySlQxYThGVS9NYVJoTERIaEUxS0tNMkFkcUJiekVEMzZNUU8zdW9YNWRjRHRkaEpVVDZweVF1UXYxYTdPeXB3MHIwSDhNZUVUVTRkZUN6dEFVQWxOM1BWQVcrSkFhKytqRHBPbGo5T24vVE1wVGw1K2l3R2lMOVVaYWZnL3hOeTlRL20zUVpwTU5xOUIvREhoRTFDcU0yQWJDZHUwRXo4QzE1R2ZMYjhUcXU3UEZoTVh3cXhBNXVBQUJGVmdxeVpnK0Y3UFF1amVrcm91YWtMRHNWc3RPN2tEVjdLQlJaS1FBQXNZTTdMSWEvcnVQSzlKdWdWQ3FWdWk2Q2lBeFhhY0lsNUN3TlVYZWxSTloya003ZkFvbEhPeDFYOW5nb2lRbEY5dElKdWk2RFNHOUo1MitDc1g5dlhaZWhkd1JCRU1wZnM3TkhSSTNLcUxVL3BQTTNWZWp3WlNINzA1Y2h2MzFGeDVVOUhvd0Rla002YjVPNncwZEVLbUlITndhOU9tSm5qNGlhaFB4V0xMS1hocUFzTHh0QWVZZHZNeVFldmpxdTdQR2dMTXBId2E3MUtJNDZCRVZxSXBTeVFsMlhSTlRrQkZOemlKMDlZZEpsRUN5R1Q0VmdacW5ya3ZSV3hjNGV3eDRSTlJuNXJjdklYanJoWWVDemtxb0NuMmQ3SFZkR1JHUllPSTFMUkRvaGFlVUg2YnhORUZsSkFRQmxlZG5JL25RODVJbHhPcTZNaU1od01ld1JVWk9TdFBLRGRQNW03Y0IzNjdLT0t5TWlNa3dNZTBUVTVDU2U3YlVEMzlJSkRIeEVSSTJBWVkrSWRFTGkyUjdTajdkQVpHMEhvR0xnaTlWeFpVUkVob1ZoajRoMFJ1TGhxK3J3YVFTK0VBWStJcUlHeExCSFJEcWxDbnlWT255ZlRrQnB3aVVkVjBaRVpCZ1k5b2hJNXlRZTdSNEVQbnNBcXVkZTVpd05ZZUFqSW1vQURIdEVwQmNrSHUwZTNNTlhLZkRkak5GeFpVUkVqemVHUFNMU0c1S1dQZ3g4UkVRTmpHR1BpUFNLcEtVUHBBdTJRR1RqQUFBb0s4aGw0Q01pK2hjWTlvaEk3MGhhK0VENjhXYnR3SGZqb280ckl5SjYvRERzRVpGZVVnVSt6UTVmOWpJR1BpS2krbUxZSXlLOUpXblJWaFg0YkIwQkFNcUMrNnJBZC8yQ2ppc2pJbnA4TU93UmtWNnJNdkI5OWg4R1BpS2lPbUxZSXlLOUozSDNmaEQ0bkFCVTdQQkY2N2d5SWlMOXg3QkhSSThGaWJ1M2FwVnVlZUFyekVQMnN2K2c5TnA1SFZkR1JLVGZHUGFJNkxFaGNmUFNEbnlmVFdUZ0l5S3FBY01lRVQxV1ZJRnZLMFJTWndBVk9ueFh6K200TWlJaS9jU3dSMFNQSFlsYkc5VTlmT1dCcnloZjFlRmo0Q01pMHNLd1IwU1BKWWxiRzlndDJBcVJuUXVBaW9FdlNzZVZFUkhwRjRZOUlucHNpVjFidys3akxaVUMzeXNvalkvVWNXVkVSUHFEWVkrSUhtdGkxOWJhSGI3UEdmaUlpTW94N0JIUlkwL3MwZ3AyQzdaQ3JBNThCYXJBZDRXQmo0aUlZWStJRElMWXBSV2tDN1pwQnI3bERIeEVSQXg3UkdRd3hDNmVxc0JuN3dyZ1llQXJ1WEpXeDVVUkVla093eDRSR1JSVjROdXFFZmh5UG44RkpYRVJPcTZNaUVnM0dQYUl5T0NJblNzRlBsa2hjcGEveXNCSFJNMFN3eDRSR1NTeHN5ZWtDN2RCN09BR29FTGd1eHl1NDhxSWlKb1d3eDRSR1N5eGs0ZXF3NmNSK0NZeDhCRlJzOEt3UjBRR1RSWDR0a0hzNEE0QVVCYVhCNzR6T3E2TWlLaHBNT3dSa2NFVE83VjgwT0dyR1BoZVEwbHNtSTRySXlKcWZBeDdSTlFzaUoxYXF1N2hjMndCNEVIZ1d6R1pnWStJREI3REhoRTFHMkxIRnFvT24wYmdldzBsc2FkMVhCa1JVZU5oMkNPaVprVTc4QldwT255WFFuVmNHUkZSNDJEWUk2Sm1SK3pZUWpXbDY5UVN3SVBBOThVVUJqNGlNa2dNZTBUVUxJa2QzRlVkdnNxQkw0YUJqNGdNQzhNZUVUVmJxc0MzRFdJbkR3RGxnVzh5U21KTzZiZ3lJcUtHdzdCSFJNMmEyTUh0UVlmdlFlQXJrVDNvOERId0VaRmhFSlJLcFZMWFJSQVI2Wm9pTXhuWmk4ZEJrWm9JQUJDTVRXRTdhejJNT3o2aDQ4cFVsRVg1S05pMUhzV1JCNkZJdlExbGNhR3VTeUpxY29LSk9jVE9IakRwT2hnV3c2ZENNTFBVZFVsNlN4QUVRZjJhWVkrSVNLWEt3UGYrT2hnSDl0VnBYU1V4b2JpL2JqWVVHZmQwV2dlUlBoRTd1TUg2OVJVd0R1aXQ2MUwwRXNNZUVWRTFGSm5KeUY0eURvb1UvUWg4SlRHaHlGNDZRU2ZYSm5vY1NPZHZnckUvQTE5bERIdEVSRFZRWktVZ2UvSFloNEhQeUFTMnM5YkJPTEJmazlhaExNcEg1Z2RQcVR0NlludFhXSTcvQ01aK1BTQ3lkV3JTV29qMFFWbE9Ha291aHlOLzB6SW9zbElBcURwODlsL3M1NVJ1SlJYREhoZG9FQkZWSXJaelVhM1NkZkVFQUNoTGk1R3o4blVVUng5cjBqb0tkcTEvR1BUc1hHQzNmQzlNZzRjejZGR3pKYkoxZ21ud2NOaXQrQWRpT3hjQWdDTGpIZ3AycmRkeFpmcU5ZWStJcUFwaU94ZllMZGdHc1VzckFLckFsL3ZsRzAwYStJb2pENnBmVzA2WUM1R2xiWk5kbTBpZmlTeHRZVGxocnZybjRxaERPcXhHL3pIc0VSRlZRMlRuQXJzRlc3VUQzL21qVFhKOVJlcHQ5V3Rqdng1TmNrMml4NFZ4Kys3cTErV0xxcWhxREh0RVJEVVEyYm5BYnVFMmlGMWJBM2dRK0w1NkU4WG5qelQ2dFN0dXI4S3BXeUpOSXFteityVlN4cTJJYXNLd1IwUlVDNUhVV2RYaDAwSGdJeUw2dHhqMmlJanFvRHp3U2R6YUFBQ1VwU1dxd0hlT2dZK0k5QnZESGhGUkhZbWt6cEJXRG56L2ZSUEZVWWQxWEJrUlVmVVk5b2lJNmtGazYvUWc4SGtCZUJENHZwN0d3RWRFZW90aGo0aW9ubFNCYjBzVmdZL2JQeENSL21IWUl5SjZCT29PbjdzM2dQSXAzV2thZStNUkVla0RoajBpb2tja3NuV0U5T010RHdPZnZCUzVYNy9Gd0VkRWVvVmhqNGpvWHhEWk9xbzZmQzNhQXFnUStNNGUwSEZsUkVRcURIdEVSUCtTeU1aQjFlR3JHUGkrZVJ2RlovZnJ1RElpSW9ZOUlxSUc4VER3K1FBb0QzenZNUEFSa2M0eDdCRVJOUkNSallOcWxXNkZ3SmZ6OWRzb2p0aW40OHFJcURsajJDTWlha0FpYTN0VjRHdXBDbnhReUpIenpUc29EdjlIdDRVUlViUEZzRWRFMU1CRTF2YVFmcnhWTS9COSt5NWtESHhFcEFNTWUwUkVqVUJrYmFjS2ZCN3RWQWNVY3VReThCR1JEakRzRVJFMUVwRzFIYVR6dDJnSHZqTjdkVnNZRVRVckRIdEVSSTNvWVlmUFYzVkFJVWZ1cXVtUWhlM1JiV0VHU0M0dnhaVUxaNXZrV25tNTJTakl5MjJ3ODJWbHBLSk1vV2l3ODFYblh1SU5KQ2NsTlBwMVNMOHc3QkVSTlRLUmxWUzFMVXZGd1BlZC9nUysyS2pUV0xWb09nNzh2UkczYjF5QlVxbHN0R3RGSE4rUG5adlhWdnQrY2xJQ3RxMzdBbGtacWZVNnIxS3B4TmZ6cCtISGxmTVFkeUhpa1dxN0dIRVM4dEtTV3NlbDNMbUZMejZjakorL1dsaW44ZVdLQ3ZPUmN1ZVcxdkdDdkZ3c2V5OEVDNmU5cFBYZTlvM2ZJL3JNOFRwZm96WmZ6WDhUcXhaTi8xZm5XRDU3RW41Y09hK0JLcUttSU5GMUFVUkV6VUY1NE12K2REemtpWEdBUW9IYzc2WURVTUswMXpDZDFuYno2aVVrM1l4SDR2VTRIUGhySTh3dHJkRStzQnZhQi9XRWI4ZXVNRFczYUpEcktCUnloQjNaamFTYjhiQ3dzc0dUSThacGpkbXhhUTJ1WDQ2R3Fia0ZSb1ZNcS9PNUJVRkE4T0FSK092WFZkaStZVFY4bG5lR1dGTDNmK0l1aEIvSHh1K1d3dE83UFY2WjhRbXNiS1RWam5WMjk0U3p1eWNTNGk5aDIvcVZtUERXM0RwZDQreUpBOWk1ZVMzNkRCbWw4ZDNTa3BNQUFJNnVMVFRHWjZXbklPclVJWnc2c0IzUlBYaFRTd0FBR1oxSlJFRlU0Y2Z3NHFRWnNMU3lxZk4zYWl6cHlYZXFmVy81N0VrMWZuYk9pcDhidWh5cUE0WTlJcUltSXJLU1FqcC9NN0tYVG9EODF1VUhnVzhHb0ZUQ05IaTR6dW9hUG00cW5odytGckhueitCU1pDamlMMFlpS3ZRd29rSVB3OVRjQWd0WGJZT1JzVW0xbjg5TVMwYlVxVU0xWHVQSkVlTWdsa2d3OGQwRitPL0gwN0R2ejEvaDRPeUd3Qjc5MUdNdVJKekE5Y3ZSY0duUkNzUEdUcTczOStnNTRGbWMzUDgzWklVRlNMMTNHMjRlYmVyOFdmOHV2ZEd4K3hPNEdIRVNxeFpOeDVUWnkrRG8wcUxLc1lJZ1lNems5L0hsdkRjZ01USkNzYXdJSnFabXRWNGo4cVRxRVhwQlBmdHJIRSs3ZXhzQTROcXl0Y1p4TzBjWHZMZDBEVGF2WG9aTGthRkl2QmFIY2E5L0FKK0FMblgrWGsydHBpQkl1c093UjBUVWhFUldVa2puYmRJTWZLdmZVd1crM2lOMFZwZTVwVFc2UFRFRTNaNFlBbGxoQVdLaVFoRWRkZ3dPTHU0MUJqMEF5RXBQeG9HL045WTRwdDh6TDBJc2tjRFczaEZqcDg3Q1QxOStqRXRScDlWaFQxWlVpQjJiMXNEWXhCUWg3OHlIeE1oWS9kblFnenR3NnVDT09uMlAvUHM1TURFMXc4YnZQcTNUK1BKT2sxZ2lRY2piOC9IN0R5c1JlZklndmx2OEh0NVo4RFUrLytEVkdqOGZlZklnSWs4ZXJQYjlsUnRWQWUvMmpTdTRkL3NtM0R6YW9GVmJQNDB4ZDI1ZEF3QzBiTk5PNi9OMkRzNllOdjlMYk4rd0dtRkg5dUR3cm0xbzY5OFpnaUJvamEydHExYXV0S1M0MXJIR0pxWjRiOG4zZFRwZlpWSUhaOHo3cithZmg2WHZoU0M3bmxQejFIQVk5b2lJbXRqRHdCY0MrYTFZVmVEN2ZpWUE2RFR3bFRNMXQxQUh2N3BvMjZHek90UmN2WFFPNjVkL2lDZWVlZzRqSjd3SkFFaTltNGhETzdab2ZLWkY2N2F3dFhQRW50OS9BZ0RjU2JpRys5bVphTm5hUnlzOEdSa1oxNnRqVkZTUVgrZXhGUW1DZ0RGVFprRlpWb2JTMGhMWU9ibHFUYTBDcXNVWk5VM3pWaVgwNEU0QVFKOGhvN1RldTMwekhnRGc0ZVZiNVdmRllnbGVlSFU2UE52NndTK29SNVZCRDZoN1YwMnBWTlk2MXRqRVZQMDY4dVJCSkY2L3JQRitmbTRPL3ZmTE4rcWZYM2oxMzkwSFNJMkxZWStJU0FkVVU3cWJrUDNwaEVxQlR3blQzaU1iOWRxelFtb1BjYmIyVHBqLzlhWjZuL3RhN0hrQVFJZk92ZFRIMGxQdTR1anUzN1hHM2ttNHBuVXNLZUVxa2hLdWFoeGJ1ZkVBaGp3ZlV1OWFIb1VnQ0JnejlRTW9sV1VRaVVSYTk1Z2QvK2QvMkxWbEhicjFmUW9qeDc5UjUvTmVqNHNHQUJ6ZXVSVkg5L3loOFY1bTZqMEF3SVpWUzZvTmN1VU83OXlxOFhQbCtrek5MZkRwdXIrci9meXNrQ0V3TmpIRnNoOTMxamltY3UyVkEzaFJZVDdDamp4Y1lNU3dwOThZOW9pSWRFUmthUXZwL0UzSVdScUMwb1JMRHdMZis2b3AzVDdhSGFDR1VsVzNxcUwwNUR2SXpVcEhka1lxcEE3T1d1L2ZpTHVBN1J2WFlPTDBCWEJ3ZHRONDcvcmxhSmlaVzZKTnV3RDFNZjh1d2VyTzN4OC9mb216Snc1Z3poZS9hSHhXTGkvRjRuZkd3czdSQlRNV3I2N1Q5OGpOenNCZnY2N0N5QWx2d3M3UlJldDl1YndVRzFjdGhaTmJTend6ZWxLTlFlcjY1UXRvMmNZSEpxWm1FSWxFcUdxeml1Z3p4N0I3NjNyWU9UaGp3RE9hSzJmbDhsSWMzZlU3c2pKU01XYksrOW9YZUxEQU9UTXR1ZG9hTWxMdVZ2dWVMbzJkK2dIR1R2MEFBSEQ1L0JuOC9OVUNPTHEyNEdLTHh3akRIaEdSRG9rc2JXRTdiMk9sd0RkTEhRNGFRMjMvU004S0dRS2xVb256WVVjeGNQaFk5ZkdTWWhuMmJQc1Jwdy92Z2xLcFJPakJIZXFwV2dESXpjckFuWVNyNk5GL0tFUmlzZFo1aTJWRnVCQitBdjVkZW11RnhFdVJvU2pNejhQSUNYVmJnWnVYbTRXMW44MUdldklkbUpxWlk5d2JjN1RHNUdhbEkvbjJEY1NlTzQyN2lkY1I4dFk4bUZsWWFvMjdkVFVXNjFkOENGdXBBOGE5T1FldGZmeTF4a1NlUElnL2Z2b0tWcloybVByaGNsaEw3VFhlRnlEZ3hwVUx1SDc1QXR3OXZiU21hei8rVm5NYXU5eU9UV3R3Y3YvZmVIYk1heGd3YkV5ZHZyc3V4VVUvMnJZMnBGdmNaNCtJU01kRWxyYXduYjhKUm0wZWRNUEtGTWhkTTB1M1JRRTRjMlFQeXNyS0FLajI0dnZpd3lrSVBiUVRaaFpXR0RQbGZZMmdCd0FYSTA1QXFWU2lXOStxcDRuUG5UNk1ZbGtSQmd3YkE0VkNyckdmWC9peGZiQzJ0VU5RajM2UUZSWWcvMzVPdFhWbFo2Umk5WktaU0UrK2czWUJYZkhTNUpsVmpyTjNjc083aTc5RHE3Wit1Qm9UaFc4K2VRZHA5NUsweG5sNCthTFh3R0hJeWtqRm1xV3pjR2pIRm5WdFNxVVNoM1pzd2U4L3JJU04xQUZ2emY5S0k2Z3FsVXFVbGhTaldGYUVVZjk1RzlhMmR0aTFaVDJTSHR5SFZ4T2xVb2tMRVNjQUFPMDc5YXgxdks0cGxVcGNQbjlHMTJYUUkyQm5qNGhJRDRnc2JCNTIrRzdHQUdVTit6U0ZRenUySUNxMCt1MVJLbmY3eEdJSnNqSlNjWHp2L3lIaDZpVmNQaDhPQU9qUyswa01ILzlHbGZ1OVJaMCtESW1STWE3RlJ1TmFiTFQ2K0tDUkwwT3BWT0xVL3UxbzI2RVRQTHphSWZUZ0RoemFzUlZqcHJ3UFd3Y25YSXM5aDJkR1Q0SllJc0h4Zi83RVAvLzNDNmJNL2d3Ky9wMDFybkUzOFRwKy9uSUJjck16MEtGek1FTGVtUWVKeEtqYTd5V1JHT0dOajFaZ3k5cmw2bTFWSms1ZkFHKy9JUFVZa1ZpTTUvN3pGcHpjV21MN2h0WFk5K2V2c0xhMVIvZCtUK0g3VDk5SHd0VkxBSURTWWhuV2ZqWWI4dElTbEphV1FGNVNBcm04dE1ycmJsN3pPV1ordWtaam9VTmxOK05qY0Q4N0U0NHVMZURpN2xudHVQcVFGUmJVZWs5bVNiR3NUdmR0VmhaL01SSzUyUmtBQUlWY2pwOVd6a2VYUG9PMHRwSWgvY093UjBTa0o3UUNYd1BLeThtcWRnVm1WZmV5V1V2dFllZmdyRjR0YSsva2loZGVuYTRWdnNvbFhvOVRMN2pZOStldkd1OE5Hdmt5THA4TFErcTkyM2orMVhjQkFHRkg5cUNvSUEvdXJieXg3Mysvd2N6Y0VzR0RWQ3VSbzA0ZGdxVzFMYnphZDlRNHo4V3pKN0Z0M1Jjb0taYWg2eE9EMGUySklmaHU4UXlFdkQwZjlrNnVWZGExZXNsN01ERTF3NFMzNXNIYTFoNm5EbXpIRHl2bVl2U1U5OUdsOTVNYVkzc1BHZ0VicVFQT2h4MVZkeWZkVzNtcncxNStYaTZRbHdzall4T1ltSnJCd3RJR0pxYW1NRFkxZzRtSkdVeE16V0JzYW9xY3pEUmN2M3dCT3phdHdVdXZ2VmRsWFFBUUhYWU1BSkNlY3FkZTRldVZHWi9BdjB0d2xlOEpnZ0FIRi9kcVA1dWVmS2RPWTZweTV1Z2VPTGk0SXlQbEx1U2xKVWhQdVlQTjMzK0dvc0o4OUJyNGNHUHdtcGVZa0M0dzdCRVI2UkdSaFEyazh6YWhZUHRxRk94YTMyRG5mVzdpMjNodTR0c2F4L0p5czdCaytuaDRWTEcvR3dEMEh6WWFONjVjUk5zT25URnA1cUlhOTl1cnVBOWUrV0tNLy8zeURjS083RUd4ckFnN3Q2eUhWL3RBZVBsMnhJMjRDMGk1Y3dzOUJ6eURncnhjUko0NGdJSER4OERVekJ5SjF5OGo5ZDV0REJyNU1zUmkxVDlSQ29VY3U3ZitnSlA3VmF0TUI0OGFqNmRlbUlqd28zdHhKK0VhRHUvY2d0R1R0UmRGeEYySVFISlNBaHhjM0dGajU0QlJJZE5nYm1HRkEzOXZ4TFoxSzJCaGFRM2Z3RzRhbi9IdkVxd1JwQWFQR28rZ252MWhhK2NJVTNNTG1KaWExYnBpdHFSWWhtOFh2bE5qdDY1WVZvVG84R01RQkFIR0pxWVFCQUgrWFh2WGVONUxrYUdRRlJYQ3lOaTQyakVtWnVZMTNwTTVLMlFJakl4TmFoMVRXWEpTQW1MUGhXSFFxUEU0K1BjbW1KaVpZOG9IeTdCcTBRejg3NWR2WVdGbEEvOHVxdnBGOVhoeUNUVU4vaDhoSXRJemdvVTFMTWQvMUtCaHJ5cFJwdzZqVEtGUS95TmRXZnZBN25CdDJScTNyc1VpSnpPOTJsVzhhZmVTY09HTUtyaFU5VnpkMDRkM0lUUHRIdTduWkdMdTVCRW9LWlpCSkJKaHdMRFIrT25MajZGUXlISDVmRGhpejU5QlRtWWF4R0lKZ3A5OCtFUVJRUkFoT3pNTlJzWW1HUDNhZStnVVBCQUEwUFdKSVRpNFl3dk9uamlBWGs4T1I4dldQdXJQS0pWSzdQMWRGV2dHanhxdkRtaERuZytCV0NKQjR2WEwxWFlwSzdLd3NvR1poUldXdkRzT1RxNHQ4ZWE4bFFDQTFVdG1JaVAxTGhaKzkzQkxtVmtoUTlTclZHY3VYVnZsSXBWeW9RZDNvS2dnSHdGZCs4QmFhby9UaDNaaThLanhzSGR5cTNMOHZjUWJpRHAxQ0ZJSFo3VDE2MVJyM1EzdHdGK3FUWks3OVgwS0IvOVdiY2xqNStpQ3lSOThpbU43L2c5K25YcWl0S1FZQUdCa1ZQTW0zTlQwdUVDRGlLZ1pVaXFWT0h2eUFFUmlNYnIwR1ZUdHVCSGpYNGU4dEFSYjFud09oVnhlNVpoRE96WkRKQkxEcjVwRkJqNytuZUhsMnhFZHUvVlJkODBDZS9hSHZaTWIyclFMZ0xPYkI4d3NMR0ZsTFVWaGZoNENlL1RWV08wcUVva3cvczBQTVgzUktuWFFBMVJQdlJnMmRqS1VTaVgrK09Fcmpmdm5RZy91UUhMU1RYaDQrYUp6c09aMDdaTWp4dUdWR1l1cURHT1JKdzlpMzUrL0lxdkMweDRVOGxMazVXWkRKaXRVSDh2UHkwRmVibmExdjdlYWdsNXBTVEZPN1BzTEFEQmcyR2dFUDZtYUFqMjRmWE9WNDVWS0pYWnVXUWVsVW9sQkk4YlZlTzdHY0MzMkhHSWlUNkZEbDJEWVZkcUt4OTNURytPbmZRU0p4RWk5cU1iQ3lxcEo2NlBhc2JOSFJOUU1oUjNaamRTN2llalNlMUNOVDRObzI2RXplZzU0Rm1GSGRtUEwydVdZOE5aY3JXbk1uZ09laGJXdFBZb3JoS0dLM0QyOTFSMnh2MzViQlVFUU1HakVPQURBaTVObXFNY2QyYlVOOFRHUjZQZk1pMXJuTURJMmdVdUxWbHJIZzNyMng5a1RCeEFmRTRudEcxYmp4VWt6a0p5VWdOM2Jmb1JZSXNHTHIwNnZjdHBWdFplZXRrdFJvYmdVZFJyMlRxNnc2L3NVQU5XajNNcHJhQWhuanV4Qi92MGN0UEVOVUQ4MW8xdmZJWWc0dmgrZGV3M1VldmJ0cWYxLzQvcmxhTFR5NllEdS9ZZldlTzdpb3NKYUg0VldsOGVsVlhSNDV6WUlnb0NubnY5UGplT3kwbFY3Q05wSUhXczlwMUtwckhVNm5Cb093eDRSVVROelB5Y0xlLy80R1dLSkJJTkhqYTkxL0xCeFV4QWZFNGtMNGNkaFlXV041eWUrby9GK0c5OEF0Rzduajc5Ky9iYkc4eFRtMzhmWkV3Y1EyS012bkN2ZHo2WlF5QkY2Y0NkOEFyckEzZE83WHQ5bnpOUlorR3J1NnpoemRDOU16TXh4SWZ3NDVLVWxHREgrRGJoNWV0WHJYTGV1eGdJQXZDcXMxaTN2NEZsYTI5YnJYRlhKeVV6SC9yODNRaEFFREI4M1ZYMTg2RXVURUJjZGdZM2ZMY1hiQy82ci92M0VSWWRqMTliMU1ETzN4TmdwczJvTlNIVjVGRnBkeGdDcVVDZ3hNa2JiRHAzZzRPd0cxNWF0YXh5ZmRGUDE1Qk5uZDQ5YXp4MTU2aUF1UllaaTZPaEpEYllTbWFySHNFZEUxSXpJQ2d2dzY5Y0xJU3Nzd0tDUkw5ZTRLck9jaWFrWlhuMXZFYjVmK2o1T0g5b0ZXV0VCeGt5WkJYR0ZHL0hyMHFVNWVXQTc1S1VsR0R4cUFsTHUzSUtEaTd0NjI1UnpvWWVSbTUyQmNXL01RVzUyQnU3blpHbmNnMWNUYTFzN3ZEcHpFZForTmdmSDkvNEpBT2d4NEJuMGZmcjVPbjIrWE5xOUpPVG41Y0xPd1ZsanVqTHQzbTBBZ0sxZDdSMnJpa3BMaXJXNmdYLzgrQ1ZraFFYbzN1OXB0S3l3TU1iS1JvcngwK1ppL1lvUHNXYlpCNWcwY3pIeWNyS3djZlV5Q0lJSUllL01yOVAvcTRaNFhGcTVtTWhUMlBmbmIrai96SXZvUGJqMlIvakZYNHdFQUxSc1Uvdi90NktDZk1TZUMwTmdqMzRNZTAyQTkrd1JFVFVUc3FKQy9QREZYTnkrRVk5V2JmMHcrTGtKZGY2c2E4dldtRHpyVXhpYm1PTGM2U05ZdDN3TzhuS3o2blh0VS91M0k2alhBQlRMWkZqNTBWUmNDRDhPUU5WcE9yTDdkN1R5NlFCdnYwRDg5czFpYkZuemVaV0xQYXFpa010eE0vNlN4dmljakRSa1Y3anZyaTdLdDFqeDdoQ2tlVHhlZGR6Tm8zNWR3bTNyVitLWC95NVUxM1htNkY1Y3ZYUU9sbFkyZUdhMDlqU3F0MThneGsvN0NJVUZlZmgrNlN6ODl1MWlRS25FeE9rTDY3U1lwS0ZscGFVZzlXNGlVdTRtd3RUTXZNYXgyUm1wdUJrZkEyTVQweXFmUUZKWmViZlVwdEtUU0toeE1Pd1JFVFVEVnkrZHcxZHpYMGZpOVRnNHVyVEF4T2tMMVZ1YjFKV250eDllbWZFSmpFMU1jZk5LREw3NGNDcWl6eHpYR2hkNmNBZENEKzVBeXAxRTliRlRCN2FqV0ZhSUljOU5nSWRYT3ppNXRjU3BBNnJ0V3NJTzcwWjY4aDBNR2FVS243MEdQb3YwNUR1NGN2RnNqZlVvNUhKRUhOK1BGWE1tWTgrMkg2RXNLOE9USThiQnpkTUw4VEdSV0Q3N05lell2Qlk1bWVsMStuN3hNYXJPbEZmN1FQV3hZbGtSemo5WWFWdzVCTmFtcUNBUE42NWNoQ0FJRDU0bi9EMEVRY0RZTjJaWE95VnNiV3NITzBjWHlFdExVRlpXQmpzbmx6b3ZlUGo4NTkzNFpQVWZ0WTZyYTRoT1NsQk55OVpsV3Yzb25qK2dWQ3JoMTZrbkpFYlZidzFUN3Y2RHpabHQ3ZXZYTGFWSHcybGNJaUlEZCtYaVdmejR4VHdBUUl2V2JURnA1cEpxRjJXVUtWUlA3cWh1QVlPUGYyZTgrOG0zK1BYclQ1Q1JlZy9iTjY2R2ozOG5tRnRhcThmOHZXRzF4bWV5MGxOd1pOYzJkT2t6R0JhVzFyaDMreWJjUEx3UWZlWVlMcDgvZzUyYjEwSWtFdUhJN3QreFk5TWE1R1Nwd3RuSi9YK2pmV0IzclJwUzd5WWk4dFFoUko0OG9PNFFlZnNGWVZUSU5MaTBhSVVoejRmZytONC9jWGpuVnB6Yzl4ZENEMnhIdTRDdUNPbzFBTzBEdThQY1VqczhLZVJ5OVRTa2wrL0RzTGR6eXpvVTV0K0hiOGR1V2l0UmE1T1htdzBiVzNza0pWekZ6MTh0Z0x5MEJBT0hqNFZ2UjgyOS9lVHlVc1NjUFlYVGgzZXB1NGlCUGZwQklTL0ZwYWpUV0xWb0J0b0ZkRVh2d1NQUlBxaDd0VlBtZFFsWjVwWldLTXpQdzUyRWEyalJ1bTIxNDFMdUppSXVXdlhVbEZZK0hXbzg1KzBiOFRoelpBOEE0SW1uUmxVNVJpUlNyU0MrbjVNRkN5dHJKRnlOaFVnc2hxMmRVNjAxMDcvSHNFZEVaT0I4TzNaRDcwRWpJSWhFZUhiTWF4cjNrV1drM0lXNXBSV01UYzBnUUVERWlYMEFBQnM3aDJyUDU5S2lGYVl2L2c3YjFxMUUzNkhQYXdROUFGang2ejhhUC8vMTJ5cVVGTXR3OXNSK25EMnhYK085dU9od1NCMmNVVklzZzFLcGhHZGJQM1J5ZE1HTnVJdTRkdWtjTXRPU0liVjN3dTBiVnhCM0lRS3hVYWVSY2xmVk1SUUVBVDRCWFRCdzJCaU54NStKeFJJTUhENFczZnM5amVONy8wVFkwVDJJdXhDQnVBc1JFQVFCN3EyODBkckhIeTFhKzZCejhFQjE1NjFZVmdSN0oxZlkyanRDTGkvRjlnMnJFWDUwTDB4TXpUQjgvT3UxL3A3TnpDMlJuNXNEV1dFQlpFV0ZTRXRPZ285L1ovenkxUUlVeTRvUTJMMHZubjd4RlFDcWp1SDF5OUc0R0hFQ3NlZkMxQ3QrMi9nRzRLa1hKc0xMVi9YMGtLc3hVZGkxOVFmRXgwUWlQaVlTbHRhMjZOQzVGOW9GZEVXcnRuNGFXOVRVaFgrWFlFUWMzNDl2RjcwTHFiMHpSR0x0VUM4dkxVVk9aaHFVU2lXOGZEdldHSEp6c3pLd1lkVmlsSldWb1VQbllIaDYrMVU1enNtMUJUTFQ3bUhsUjFNZ2tSamhmazRXdlAyQ05PNzdwTWJEM3pJUlVUTlErZWtaNWI1Zk5ndjNzek8xamdmMTZGL2orY3pNTGZIcWU1OW9IUFB1MEFrU0kyT3RmZUM2OUI2RWpOUjdjSEp0Q1VjWGR6ZzgrRy9idXBVNEgzWVU4Ny9lREZOekM0M1BlTFJwaDJ1eDV4QnhmQjhjWE56eCsvcVY2dmVzYmUzUU9maEo5T2cvdE5xTm5nSFY2dGxueDA3RzRPY200SHpZVVVTRkhrSkMvQ1hjU2JpR093blgwR2ZJS1BVajAyTFBud0VBdFBIdGlQVGtPL2pweS9uSVNMMEhFMU16dkRKaklaemRhbDloMnRhL0V5NUduTVQ4MTU5VEgrdlFPUmp0QTNzZ0xqb2NMMC83RUFDdzRkc2xpRDBmcHQ2M1VDSXhRcWZnZ2VnemVJUldXUElKNklLWi9wMXhJZndFanU3K0hYY1RyeVA4MkQ4SVAvWVB2Tm9IWXVxY3orbzFIVDl5d2pRSUlqRmlJME9SbFo1YzdaU3VxWms1MmdWMHhhai92RlhqK1Rhc1dvS2N6SFJZV3RuZytXcitqQUhBME5HVGtKbWVyRjRGN05xeWRiVi9KcW5oQ2NxNlR0NFRFVkdUU2gzN2NLc0w1MjBKalhLTnJXdFg0TmExeTFBcXl3Q29ub2tiMUtNZmVnOGUyZWo3b04yNGNoRVNpYVRLYmxDWlFvRkY3NHhGMnc1Qm1QRFdQR3hkdXdLbTVoYm8ySzBQMnZoMmZPVGE4bkt6RUJjZGdhU2JWekZ5d2h2cXFjOHJGODhpNHZnK0JIYnZpNEJ1VDJEOThqa29MU25CNkNudlZ4bjBqdTc1QS9uM2N6UzJUNUVWRnVENHZ2OGhLeTBaZ2tnRUR5OWY5Qm80RElJZ1FDR1hxN3RZMXk5SDQ0Y1ZjK0hoN1l1Z252M1JxV2QvcmU1b2RXNWN1WWlJWS90dzcvWU5USnYzSmN3c0xCL3A5L0J2Vkh4U3lOVkw1L0RiTjRzd2VkWlN0RzVYKzhLTWh0WVVmMGNlVjBLRnZ5UU1lMFJFZXFxNS8wTW1LeXFzZFJWb28xMjdzQUFtWnVhTkZuaDErZDBhV201V1JvM1QvbzJwdWY4ZHFVbkZzTWRwWENJaTBrdTZERU9WcDVVYi9Qd0dFdlNBbXUvdkpQM0FyVmVJaUlpSURCakRIaEVSRVpFQlk5Z2pJaUlpTW1BTWUwUkVSRVFHakdHUGlJaUl5SUF4N0JFUkVSRVpNSVk5SWlJaUlnUEdzRWRFUkVSa3dCajJpSWlJaUF3WXd4NFJFUkdSQVdQWUl5SWlJakpnREh0RVJFUkVCb3hoajRpSWlNaUFNZXdSRWVrcHdjUmMvYm9zSjAySGxSRHBuN0xzVlBWcndkUzhocEhFc0VkRXBLZkV6aDdxMXlXWHczVllDWkgrS1ltTFVMOFdPM3Zxc0JMOXg3QkhSS1NuVExvT1ZyL08zN1FNWmZrNU9xeUdTSCtVNWVjZ2Y5TXk5YzhtWFFicHNCcjl4N0JIUktTbkxJWlBoZGpCRFFDZ3lFcEIxdXloa0ozZXBURjlSZFNjbEdXblFuWjZGN0ptRDRVaUt3VUFJSFp3aDhYdzEzVmNtWDRUbEVxbFV0ZEZFQkZSMVVwaVFwRzlkSUt1eXlEU1c5TDVtMkRzMzF2WFplZ2RRUkNFOHRmczdCRVI2VEhqZ042UXp0dWs3dkFSa1lyWXdZMUJyNDdZMlNNaWVnd29pL0pSc0dzOWlxTU9RWkdhQ0tXc1VOY2xFVFU1d2RRY1ltZFBtSFFaQkl2aFV5R1lXZXE2SkwxVnNiUEhzRWRFUkVSa1lEaU5TMFJFUk5STU1Pd1JFUkVSR1RDR1BTSWlJaUlEeHJCSFJFUkVaTUFZOW9pSWlJZ01HTU1lRVJFUmtRRmoyQ01pSWlJeVlBeDdSRVJFUkFhTVlZK0lpSWpJZ0RIc0VSRVJFUmt3aGowaUlpSWlBOGF3UjBSRVJHVEFHUGFJaUlpSURCakRIaEVSRVpFQlk5Z2pJaUlpTW1BTWUwUkVSRVFHakdHUGlJaUl5SUF4N0JFUkVSRVpNSVk5SWlJaUlnUEdzRWRFUkVSa3dCajJpSWlJaUF3WXd4NFJFUkdSQVdQWUl5SWlJakpnREh0RVJFUkVCb3hoajRpSWlNaUFNZXdSRVJFUkdUQ0dQU0lpSWlJRHhyQkhSRVJFWk1BWTlvaUlpSWdNR01NZUVSRVJrUUZqMkNNaUlpSXlZQXg3UkVSRVJBYU1ZWStJaUlqSWdESHNFUkVSRVJrd2hqMGlJaUlpQThhd1IwUkVSR1RBR1BhSWlJaUlEQmpESGhFUkVaRUJZOWdqSWlJaU1tQU1lMFJFUkVRR2pHR1BpSWlJeUlBeDdCRVJFUkVaTUlZOUlpSWlJaUlpSWlJaUlpSWlJaUlpSWlJaW9xYngvL0k4MHJrejQybkxBQUFBQUVsRlRrU3VRbUNDIiwKICAgIlRoZW1lIiA6ICIiLAogICAiVHlwZSIgOiAibWluZCIsCiAgICJWZXJzaW9uIiA6ICI0Igp9Cg=="/>
    </extobj>
    <extobj name="C9F754DE-2CAD-44b6-B708-469DEB6407EB-2">
      <extobjdata type="C9F754DE-2CAD-44b6-B708-469DEB6407EB" data="ewogICAiRmlsZUlkIiA6ICIxMzIzNDM1MDE0MjYiLAogICAiR3JvdXBJZCIgOiAiMTA4OTgwMzkyNiIsCiAgICJJbWFnZSIgOiAiaVZCT1J3MEtHZ29BQUFBTlNVaEVVZ0FBQXRvQUFBRU1DQVlBQUFENllSR2NBQUFBQ1hCSVdYTUFBQXNUQUFBTEV3RUFtcHdZQUFBZ0FFbEVRVlI0bk96ZGQzZ1VaZGNHOEh0bXRwZDBFbm9Ya0tLb3FJaWdDRllFRlF1Q2lpSzIxOTRRRmV1bmdpSVc3SUR0VmRGWHBTaEZCRUVGRkFVVUVWU2tsd0FoQ1FscDIzZG41L3Rqa3NsdWRqZlpsQ1VFN3Q5MWVUbTdVL2JaRU9YTU0rYzVSMUFVUlFFUkVSRVJFZFdMSUFoQzZHdXhzUVpDUkVSRVJIUTBZNk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FHMmtSRVJFUkVDY0JBbTRpSWlJZ29BUmhvRXhFUkVSRWxBQU50SWlJaUlxSUVZS0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JkWXcrQWlJaUlxQ3JGN1lCendReDRmMThLT1M4Yml0ZlYyRU9pQkJDTUZraFpiV0hzY3g2c3cyNkZZTFkxOXBBYWxLQW9pdExZZ3lBaUlpS3E0UHRyRlVxbmo0ZGNrTlBZUTZIRFNNcG9pYVRiWG9TaDE1bU5QWlE2RXdSQkNIdk5RSnVJaUlpT0ZMNi9WcUZvNG5XTlBReHFSS21QejRTaFo5TU10aGxvRXhFUjBSRkpjVHRRK05BRjJreTJsTjRDdG1zZmhhSDc2UkJUTWh0NWRKUUl3ZUo4K0RhdGdXUG1KTWlIY2dHb005dnBVNVkweVRTU3FvRTJGME1TRVJIUkVjRzVZRVpsa0ozV0hHbVRGOEhVYnhpRDdLT1ltSklKVTc5aFNIdnhXMGhwelFFQWNrRU9uQXRtTlBMSUdnWURiU0lpSWpvaWVIOWZxbTNicnBzQTBaYlNpS09odzBtMHBjQjIzUVR0dFhmZHNrWWNUY05ob0UxRVJFUkhCRGt2VzlzMmREKzlFVWRDamNGdy9HbmF0cHkzcHhGSDBuQVlhQk1SRWRFUkliU0VIOU5GamoxaWFwYTJyWGlPam5LT0RMU0ppSWlJaUJLQWdUWVJFUkVSVVFJdzBDWWlJaUlpU2dBRzJrUkVSRVJFQ2NCQW00aUlpSWdvQVJob0V4RVJFUkVsQUFOdElpSWlJcUlFWUtCTlJFUkVSSlFBRExTSmlJaUlpQktBZ1RZUkVSRVJVUUl3MENZaUlpSWlTZ0FHMmtSRVJFUkVDY0JBbTRpSWlJZ29BUmhvRXhFUkVSRWxBQU50SWlJaUlxSUVZS0JOUkVSRWRJUlNGQVdLb2pUcUdPUkFBRDh0bm90ZmYvaEdlOC9sS0d2RUVUVWRETFNKaUlqb21EWHgvdEY0OWZFNzZueis1UEZqTVc3MCtUSDNUM3QrUENiZVB6cm1aMDk3Zm55MTE5L3g3d1k4ZmVjSUxGODBLKzR4dmZEUWpYait3VEZ4SDErVFlGREd2RStuNGR0Wkh3SUE4dmJ2d2VUeFkvSGxlNi9BNy9NMjJPY2NqUmhvRXhFUjBUR3JxQ0FQUllYNUNidCtTVkVCaWdyeVluNTJTVkZCdGVldisza1puR1VsU0U1Smo3cS9NRDhIZTdiL2k0RGZwNzNuY1RyZ2NUdnJQdWdxSkowZUFLQW9RUUNBTlNrRnpacTN3dG9WaS9IRy85Mkw0Z1QrL0pvNlhXTVBnSWlJaU9ob3NubmpiOXEyeit1SmVDK1V6K3NKMjlldTgvRXdXMndBQUwvUGk0Mi8vUVN6MVlaZXAvYVBldjdLeFY5aDFkSjV1SExzZmVoN3poQUFnQUpBYUlndlVrNFVSWWlTaEtBc0F3QnM5bVQ4WjhJVWZQYk9DOWk0OWllOE0ra2hqSi84UGlRZHc4cXErQk1oSWlJaWFrRHZUWGtzcnZjQW9PUlFRZGkrTzU5NEJSMjY5QVFBL1AzN0tuZzlicVJtWkdIdVIyOXF4OWlTVWpCa3hGZ0F3TmEvMWdFQTJuZnBvZTBQQm1WSVVzT0dlSHE5QVFHL1gzdXQwK2x4M1oyUFlWN3lPK2pkOTJ3RzJUSHdwMEpFUkVSSHBiZWVmUUNPc3VJYWovTzRISmc4Zm15MXg3Um8zUUhYMy9NRUFNRHRkR0RiUCtzQkFGNlBHd0N3Y2UxUDJyRlgzSGlQdHYzZDNFOVFWbElVOWw2Rk9SKytEbnR5S3M2L3ZES0hPeU9ySlFCMUVlU1A1WG5aUlFWNVdMdGlzWFpNZW1aTERCa3hGb2NLOG5Bd2R4OHNOanV5V3JhdHZMQUNDRUxzT2UyYXZtczBQcThIaXFKRVBYZnIzK3UwN1lkZWVBK2l5TXprQ2d5MGlZaUk2S2hVa0xjZlpTVkZOUjRYREFaeDhNQythbzh4bXN5VjE4M1B3Y2R2UEJ1MlAvVDFTNTk4cDIydlhEd1haU1ZGT0dQUVVIZzlicFNWRkVHVUpLUmxaR0hPaDYvRFpMSGlqRUZESXo3dmoxKytSODZlSFRoMXdQbTQrdFp4VWNlMHBUemx4T1VvdzBQWFh4Q3hQOW9pelh1ZmViUEc3MXFkR3M5dDVBb3BSeG9HMmtSRVJIUlVDdzE4UTVXVkhNTC8zVFVTelZ1MXc3Z1gzcTMybUZDWkxkcmd0a2RlQUFCODhlN0xLQzQ4cUwydXFzZkpaNkMwcUJDQmdCL1RuaCtQdlR1M29GbUwxaGczYVFaTzdqY0lTYW1SaXh3REFUOFd6LzRJa2s2SDg0WmZGL043cmY1aEVRQWdPVFVEQnBOSmU3OGdkejhFVVVSNlpvdUljL1FHWTh5ZlJ5eWxSWVY0NXA1UmFOVytNKzUvOXUxYW5YdXNZNkJOUkVSRXg2VFM0a01BQUZ0eVNxM09NNXJNT0s3SHlRRFV3QldBOXJxcW9TTnZnYUlvbVBubVJPemR1UVh0T2grUFBkdi94ZGVmdkkxcmJuOGs2amw3dG0xQ1VVRWV6aDV5SmRLYU5ZOTZ6SzR0ZjJQL251MFFCQUYzUC9VYVV0S2JhZnZHajdrSXlha1plUGpGRDJyMXZXSXhtaTBBS3ROa0tINE10SW1JaU9pWWxMdHZEd0FnclZua3pHOWRPY3RLWUxVbmE2K0R3U0MrbVBFU05xeGRpVDc5ejhQVnQ0N0R1eTgraWw5L1dBaDdTaXJPSHg1Wlk3dlQ4U2RpMktoYnNYYmxFcXhZTkR0aS81QVJZN0Z2OXpZQVFJZXVQY09DYkVWUkVKVGxCbDJjYURTWklVazZ1SjJPQnJ2bXNZS0JOaEVSRVRVS3hlTkNZTjlXQlBadVFXRHYxc1ArK1R1My9BVUFhTkc2ZmIydlZWU1FoK1hmek1LR05Tdnc5TnZxSWthdng0MVAzNTZFVGV2WG9IZmZzekhpbGdjaENBSkczL1U0M256bVBudzM5eE00eTBweDZiWC9nU2hKWWRjN2U4aVZrT1VBQ3ZKeXNIYkZZcGdzVnB4dzZnQUFRTXUybldBd211Qnh1M0RhV2VHNTJSWDF0SFhsdGE4YmlqVXBHWTZTSWlpS1V1MUNTd3JIUUp1SWlJZ1NTZ240SWVmc0xBK290MmlCdFh4d1AxRGVCT1Z3OC91OCtQdjNWUUNBN3hkOGpsYnRqMFBIYnIzcWZMM254NDFCVUphMXZPajhuTDM0K0kxbmtidHZOMDRmZUJHdXVQRmVyUnFIMldyRGJZOU14dlFYSHNhcXBmT3diOWMyakx4dEhKbzFieDEyelVIRDFOend0U3NXdzU2Y2loRTNQeEN5OTFUMFAvK3lpSEY0eSt0Mkc0eW1pSDBWZ3NFZ3BqeHljOXpmN2VFWFAwQnlTanBLaXdwUlZsS0VwSlMwdU04OTFqSFFKaUlpb29haEJDSG43MFVnV3cya0t3THF3SUdkZ0J4bzdOR0ZXYjVvTnB4bEpVak55SUtqdEJqVFhoaVB5NjY3QS8zT0hSYlgrUWR6OTJIeDdJOVFrTHNmZ0ZxV2I5RFFrVGlwM3puNDlZZUZXUERaRFBpOEh0anN5VEFZVFZqdzJmU0lhN1R1MEFWRmhmbllzMzBUWG43ME52Uy80REtjYy9HSXNOU1RXSEwzNzhGSHIvMWZ4UHRCV2IxeE9iQjNWOHd5Zmc4OS8yNnRLNCtrWm1SaDc2NnRLQ3JJWmFCZEN3eTBpWWlJcU5hQ1JYbmh3ZlRlTFFqczJ3N0Y2NHI3R29KT0Q2bGxSK2phZElXdVRWYzRQcCtTd0JGWDJyWDFieXliOXlrQTRLcXg5OEZnTXVPRFY1N0EzSS9lUU82KzNiaHM5QjBScVJ5aER1emRoVmNmdngzQllPVnMvRU12dkFjNTRNZU15WTlpeDc4YllEU1pNZnJ1eC9ISkc4L2hweVZmeGJ6V0JaZGZENTFlanlWelBzYnliMlpCRkNXdEdVMTEvRDV2dGNGeWRmdEZTWXFvUFBMazdWZkM1U2lOV1pFa28za3JBTURCM1AxbzE3bDdqZU1qRlFOdElpSWlpa2x4bG9ZSDFQdlVmd2ZMYXE1UHJSRkVTSmx0b0d2YkZibzJYY29ENnk3UXRlZ0loSFF3UEJ5QjlvN05HL0hocTA5QkRnVFE3OXhoNk5MckZBREFuWSsvZ2htVEg4VXYzeTlBUVg0T2Jyam55YkRhMmFHTUpqT3M5bVFNdStZMkxQMTZKZzRlMkFkQkVLRFRHOUQ1K0JNaHl3R011dTBocEdlMnhJbHhsdEk3NGJTejhQMzgvK0hjUzY5QjdyN2RlT25SVzhQMkh6eXdUNnVMM2F4RmF6ejg0Z2RSZytLbFgzK0tKWE0rQWdCY052cU9xT2tsZFpIVnFoMEFJSGZ2N2dhNTNyR0NnVFlSRVJGQjhYa1EyTDhkY25sUTdjL2VBbm52RnNoRmVmRTNJUkVFaUNtWjRjRjBtNjdRdGU0TXdXaEo3QmVvZ2FJb1dMRm9OcjZkOVNGa09ZRHVKL1hGcGRmZHJ1M1BhdFVPZHo3NUtxWS9QeDViLzFxSHQ1NjlIN2VNbnhUMVdpbHB6VEQreGZkaHR0aXc5T3VaWWZ2T3ZleGFuSHZadGJWZU1KaWUyVUxMd2JaWTdUanQ3QXUxZlZVWFExYVh1bEhSeEVZUUJHeFl1N0xCQXUzV0hZNERBR1R2M053ZzF6dFdOUGxBVzNFNzRGd3dBOTdmbDBMT3k2N1ZJeXNpSWpyeUNFWUxwS3kyTVBZNUQ5Wmh0MEl3MnhwN1NFZVhvSXhBN201MWRqcDdzelpiTGVkbEEwRTU3c3NJMXFUd2dMcTErbS9SbnByQXdkZk5ycTEvWTk3TWQ3QnZsMW9TcjgrQTgzRFZUZmREa3NMRG9MU01MTncrNFNWTWUvNGg1R1R2eEp2UFBJQXg5ejBaY1QxUmttQzJSUCs5ckFpd0o0OGZXNnM4NklwWmFnQklTazBQVy9nWWZURmtwTHljYk96ZXRna1pXUzJSMWFvZE5xMWZqZUxDZzJIbC8rb3FzMFViV08zSnlONitHWDZmVjZzZlR0VnIwb0cyNzY5VktKMCtIbkpCVG1NUGhZaUlHb2ppZGFrQllQWm1lRmJPUWRKdEw4TFE2OHpHSGxhVEpCZnNEOCtoM3JzVjh2NGRVUHpldUs4aEdFelF0ZW9NcVR5bzFyZnRDcWxOVjBocDBSdXBISW1LQy9LeGI5YzJHSXdtWEhMdGY5RDNuQ0V4ajAxSmI0Yi9QRG9GYnovM0FEcDA2UUdydlhiTmJLbzZZOURGTlI3ejZ3L2YxT3N6S253MzUyTUF3RW45QnFGRjZ3NzQ1NDlmc1dUT1J6RmJ1TmVHSUFqbzB1c1VyUC9sQjJ6ZStCdDY5ZWtmdG4vRnQzT1FsSnlLN2llZkVUUGw1bGpVWkFOdDMxK3JVRFF4ZGx0U0lpSnErdVNDSEJSTnZBNnBqOCtFb1NlRDdWaUNwWWNpQXVyQXZxMVFYR1h4WDBTU29NdHFyODVPdCsybXpWWkxXVzBCTWZiQ3dLYmdwSDZENFBWNjBPMkVQa2hKejZ6eCtKVDBacmpycWRkZ1MwcUJzNnk0WHA5OXhZMzMxbmhNYlFQdGJmK3NSK2Z1dmNQU1UvNWU5d3MyckYwSmc5R0Vmb09Id215MUl6azFBNy8vdkJSbm5uZXBsdm9SRHprUXdLR0R1U2pJMjQrQzNQMUl6Y2hDeno1bjRzVFR6c0w2WDM3QTJoVkxJZ0x0MzFZc1J1NytQWGh3MGpTMGFOT3hWdC9uYU5Za0EyM0Y3VURwOVBHTlBRd2lJanBNU3FlTlIvcVVKY2Q4R2tuVkJpK0J2VnNReU42Q1lHbGhyZktvcGZTVzRUblViYnBBYXRVWmd0NlEyQy9RaUtxYnhZN21TQ3hoNTNHN3NPaUw5L0hyRHdzeDhkMTVXcTNzbk95ZCtIeUd1cEIwOENXallFOVd4ejdrNnB2d3YybVQ4Y21ieitHdUo2ZkNubHlaMXVQM2VWRjRNQmVGdWZ0UmtKY0R2MDk5eWpIcGdldFJYSmdmVmxIbHJBc3ZSODgrWitMNDNxY2hPVFVEbXplc3hkNmRXOUNtWTFjQWdDd0hjREJ2UDNSNkF6SmJ0ajBzUDR1bW9ra0cyczRGTTVndVFrUjBESkVMY3VCY01BTzJFZFhucUI0dEdxckJpNWlVRmhGUTY5cDBQZVp2V0dwRERxaDU2d0lhcHh1aXk2RStsWENVRkdQS3d6ZWpwS2dBUFU0K1E1dk4zcjF0RXo1ODlTbDRYRTUwNm5ZQ3pobDZ0WGJ1eWYwR1llMkt4ZGp4N3dhOE4rVXgzUGJJWkZoc2RreC80UkZzMzdRZVNwU2JzNktDUEtTbVo2SlppemJJYU40S21TMWFvM1AzM2dBQVNkSmg4S1dqTVBlL2IrQ0xHUy9ocnFkZWc4bHNRVTcyVHNpQkFOcDM2UkdSOTM2c2E1SS9EZS92U3h0N0NFUkVkSmg1MXkwNytnTHRCbXJ3SXBnczBMV3VVdW1qYlZlSXlSa0pIUHpScDZ5a0NCNjNFMmFMVGNzelhyZHFHUURBWkxGR0hLOG9Dand1VjdVVlJ1WjgrRnE5eGxUeCtXNlhBN2JrRk56MnlHUWMxK01rQklOQi9Qak5sMWc4KzcrUUF3RzBhTk1CWSs1N1d1cytDYWg1MWRmZi9UaGVmL3BlN04rekhTOVB1QTBqYjNzSVdhM2FJbnZIdjhoczBRYVpMZHVpV1l2VzVkdHRrSkhWRXJwcW5teWNNV2dvTnF4WmlSMy9ic0RiRXgvRVpkZmRnVlZMNXdFQWppc1B5S2xTa3d5MDVienN4aDRDRVJFZFpuTGVuc1llUXIwa29zR0xsdmJSckRWUXkzSnlGR25uNW8zNDVNMkpVZmQxNzMyNnR1M3pldkQ4ZzJNQUFHVWxoN1MyNjlIVWQ2RmpSUXBMLy9Ndnc5QlJ0MENuMDZPMCtCQm1USDRFdWZ0MkF3QTZkVHNCWSs1N0dtWnI1Sk1LcXowWnR6dzBFZTlPZVF5RitUbVkvK2swM1AzVWE3aHM5QjExR284Z0NCaHo3MVA0NEpVbnNXdnIzM2g3NG9QYSt5ZjJIVmluYXg3Tm1tU2d6UkorUkVUSEhzWFROUDdmZnpnYnZGRERhdG11RTVxM2JnOVpEcWhwRllvQ3M4V0dYcWYyUi84TGhtdkhHWXdtQlB3K3VGME9tSzAyREIxMVM4eHJ4dXEwR0txaUVVMDBKNTUrTnRLYU5kZnlvUUUxK0Q2NTN5QXNudk1SenJsNEJDNjQvUHBxTzFsbU5HK0YrNTU1RTdNL2ZBMURSdHlvNVhiWGxkbHF3KzBUcG1EMWo0dXdZZTFLeUFFLytwOC9ITTNMbTlwUUpVR0pscUJ6aE1zYjJhR3hoMEJFUkkwZzYvTmRqVDBFemRIZTRLVXhoUDc5M2hCLzFoNjNDNG9TakZuenVqNGNaU1dRUkFrbWl6VnE2c2lPZnpmQTYvR2crMG1uUnprNzNLYjFhMkEwbWREcCtCTnJOWWJpd3Z5NHFxZzBKUTM5TzNDNENWVitHWGhiVEVSRVZKMWpzTUhMMGNKa1R0ek5pczJlWE8zKzJnVE44UVRqMFJ4dFFmYlJpSUUyRVJGUk9UWjRJYUtHeEVDYmlJaU9PV3p3UWtTSEF3TnRJaUk2YXJIQkN4RTFKZ2JhUkVUVTVMSEJDeEVkaVJob0V4RlIwOEVHTDBUVWhERFFKaUtpSmlOL1RDODJlQ0dpSm9PQk5oRVJOUmt4ZzJ3MmVDR2lJeEQvNzBORVJFMEhHN3dRVVJQQ1FKdUlpSnFNWmpQV3NjRUxFVFVaWW1NUGdJaUlLRjRNc29tb0tXR2dUVVJFUkVTVUFBeTBpWWlJaUlnU2dJRTJFUkVSRVZFQ01OQW1JaUtpSTBKbzVaaGdjWDRqam9RYVE3QW9UOXNXVEVkSEZTRUcya1JFUkhSRWtMTGFhdHUrVFdzYWNTVFVHSHovcnRXMnBheDJqVGlTaHNOQW00aUlpSTRJeGo3bmFkdU9tWk1RZEJRMzRtam9jQW82aXVHWU9VbDdiVHpsM0VZY1RjTmhvRTFFUkVSSEJPdXdXeUZsdEFRQXlJZHljV2o4UmZEOHNpQXNwWUNPTHNHaVBIaCtXWUJENHkrQ2ZDZ1hBQ0JsdElKMTJHMk5QTEtHSVNpS29qVDJJR29yYjJTSHhoNENFUkUxZ3F6UGR6WDJFQ2pCZkgrdFF0SEU2eHA3R05TSVVoK2ZDVVBQTXh0N0dIVWlDSUlRK3BvejJrUkVSSFRFTVBRNkU2bVB6ZFJtdHVuWUlXVzBiTkpCZGpSc3dVNUVSRVJIRkVPdk01RStaUW1jQzJiQXUyNFo1THc5VUR5dXhoNFdKWUJnc2tES2FnZmpLZWZDT3V4V0NHWmJZdytwUVRGMWhJaUltZ3ltamhEUmtheHE2Z2hudEltSUtKd29RVXB2b2IyVUMvWURUVzlPaG9pbzBUSFFQaHdrQ1ZKbVc4Z0hHbThteG56T0NDaHVCenlyRjhWMXZHaExnZVdTMitDYVAvMm9LSzhrMmxLZzc5d2IzcjkrQW1TNXh1T2xqSll3OU9vUFFJRDd4eThTT3poQkJKUmdZaitqRml3WFhBL1JuZ1lBY015ZVd1UHhoaE1HUUN4LzFPZFo4MjIxeDVwT3Z3Z0FFSFE3NE52NFU2M0dKZWlOTUo1MkFYd2JmMEt3cktoVzUwYWo3OW9IZ3NFSUFQRDkvY3RoQ3lRRnZSR21BWmZCczJvK0ZLLzdzSHhtYllsSmFjaDRvL0xQSjM5TWo3REg5cVlCd3lIbzlIRC8rR1ZqREkrSXFNbGdvRjJObFB2Zmh0aXNOUURnMElSTGFuOEJRWVI1NEpXd0RyOFRnc21LZ3ZzSFFYR1dOdkFvYTVaMDAzTXduM2N0Rkw4UHdaS0NzSUx3c1ZoSDNBL0wrZGZETXZnYU9HWlBoZXZiRCtQNnJHYlRmd01BeUFkMjQ5RFRWOVZuMkEzS05QQXEySytiZ0dCcElaenpwOE8xOE4yWXh3cldKRFhJRUVRRWNuWWtOTkFXakJha3YvbzkvRnQraCtlWEJmQ3QveEZLd0ord3o0dUgrWUlib0d2WkVVQjhnYlo5ek5QYThaNGEwcnFTNzM4YkFCREkyWW5DQndiWGFseUdFODlDOHQydkFZb0M5dytmby9UZENiVTZQMklzZDcrbUxiYktIOTBWaXQ5WHIrdlZTSlJndmZSMldDNGFBekVwSGJxV25WQVdValAyaUZMMWR6RGtTYWp4NUVGSS9zK0xnS1NEdnZOSktQdnZVNG4vMlJFUk5WR3NPbElOcVUxWDZEdjJncjVqcjdwZFFBbkNQR2drcE15MkVKUFNZUnZ4WU1NT01FN3l3YjBBQUVGdlFQSzRHWkJhVkI4TTZWb2ZCOHZnYTlSenJFbTFtdWtUa3pNZ0ptZEFTRXFyKzRBYm1pREFjcTc2ZmNTa2RBUkxEbFo3dU9Jc1JTQjdDd0JBMTdJVHhBUitGL1BaVjBCS2F3N1RHVU9SZE1za1FHOU0yR2MxZFJXejRSQUUrSGR2cXY4RlE5UG9Ec2RzZGxDR3J0M3hFSlBTQVFDV0lXT2hhM2Q4NGorM0RpSUNaNkh5cndyQmFFYkYwaDd6NEpGSWZlb0w3VHNSRVZFNHptZ25XTmxIenlEdDJibHFzSGZldFhBdm5ZbkF2bTJIZFF6TytkT2g2OUFMcGpNdWhtaE5SdXI0OTNIbzhlRUlPa3VpSG0rLy9nbEFVbjgxdkgvOEFOZmkvemJZV0JweUlaUHY3MVVvZXE3bVdxdUdudjBnTlc4UEFBams3SURuNS9rMVgvdWZYN1FneU5CckFEeXI1c1U5THNGb2dkUzhuZnJuTEFkaUh5aEtzQXk1U1h2cCtPSmxLRzVIMUVQVFgvbGVteld1ajZhNmtGalFHMkE4V1owQlZ3SitlRmQvVS9NNUZqdVM3M2tkZ1oxL3c3OWpBN3pybG9YdkR3bTBEOWVhOExLUG40V3g5MEFJSmdzZ1NraTY2VmtjZXVxcUl5Ny9XUWw0dzE0TGdvaUtFWHArL1FiQjBpS2tqSnNPd1d5RHZuTnZwRDAzRjBYUGoyblU5RGdpb2lNUkErMEU4Mi8vRTU3VmkyQTY0MkpBbEdBYk5SN0ZVMjZwMVRYcUVwd1dQblFCQW51M2FxOUxwNCtIdm4xM1NDMDZRR3JSQWNuM3ZJNml5V09CWUhpK3NxbnZFQmhPR0FCQTdkWlUrczY0V24vMmtjWnk0Umh0MnpubjlianlvYjNyZnRDQ1lOTnBGMFFFMm9MWkJsM3o5cENhdDRPVXBmNWIxN3dEcE9idElLWTBBd0FVUG5nZUF2dTN4L3dNMCtrWFFtcmVEZ0FReU40TTl3OEp6Z1Z2QUlMZUFGMm5FOExmTTVpMGJYMjNQdkZkeDJDS2VheC84KzhSN3hsUEg2SStYUUhnWGJzNHJoeHQvWEVudzloN0lJeTlCOEsvODYrSVFEdHNSaHVISjlBTkhzcUZjOTQ3c0YydFB0M1NkemtGNXJPdWdIdkY3TVB5K1hHVFpmWC9EYUtrdnBiQy82cncvZk1MRHYzZjFVaDliQ1pFZXlxa3pMWkllL3BMRk53M0VJcmIyUWdESmlJNk1qSFFQZ3ljczE2QjZiUUw0UDE5S1J4ejMyaVVNU2dlRjRwZnV3dHB6MzBOUWFlSGxOVU9VbW9tNU1JRDJqR0N4UTc3bUtmVUYwRVpKVy9jMnlDTHprSUZjbmJXNlR3eE9SMmlOVG44elRnV05lcGFkZFptUWdQN3RzSHp5OEs0UHMrM2VTMFVWeGtFaXgyRzNtZkRldm5kbFlGMTgvWnhQU3FYTXR2R0RyUUZBZGJMNzlGZWxuMzRWTndMSW12N001UXkyMERRNld0MVRpeGlTaWJTbnA0VmMzOTErOExHbE5FeTVySFJadDNONWFrL0FPQmU5bWxjbjJIb2VvcTI3ZnZyNThnRFF0SWhFRHg4TThxdWhlL0NmTzQxV2xVUDgzblhIWG1CTmdERjUxVm4zcUhlWUZVVjJMMEpSYytPUXVyam4wRzBwNkxzazRrTXNvbUlxbUNnWFUrMW1XMDJubjRSakJWNXBqVUlEVFpLMzNrb1lyOTErRjJRbXJlRDRuYWc3TC8vRjdGZlBwUWI4VjVnOXlZNFBwOENmYWNUVURyamtZaS9GTzJqSG9hWWtna0FjTXg1SGI1TmErSWFhMjNVZGdHY1lMTEFldG1kc0Z4OGMrV2JjZ0N1N3orRGMxYk5DL1VzdzI3VlppNmRjMTZMREdZbEhZd25uZ1Vwc3kya3pEYVFzdHFXYjdlR1lDd1BNb3dXMkVZOFVQMEhLUXFDUlhrSTVPNkJuS2YrRXppd0krYmhwcjVEb0d2VEJRRGdXVFUvWW9HcXJsWG5tRUY2YlgrR0RaVjIwbGgwYmJyQTBPMVU3WFhxazU5SFBVN3grNUEvdXF2Mld0KzFjc1k4YW9VVE1TVFFQb3hWWHhTL0Y0NHZYb0x0cXZ2aC9Qb3R1SmNmZVVFMkFDZytqeFpvUXhjWmFBTkFJSHNMaXA0WkJYM25FK0g1K2V2RE9Eb2lvcWFCZ1hZVFVIVzJTOUFiWWIvcFdRRHFURjNWL1ZtZjcwSVNwbFI3VGRNWlE2dmRiN3ZxZnRpdXVqL3F2a05QWHhYMThYNkRFZ1NZK2w4Syt6V1BRRXpOMHQ3MmJWaUpzaytlaXl2UFhVcHZBVlAveXdBQWdUMy9SaTF0S0FnQ1VoNTZOM3gyTTVhZ0RMbndBT1RjUFpCemR5TlFIbERMdWJzaDUyVkQ4WG5pKzI2U0JOdlZha3FPNG5HaDdOUG53M2JydS9WQjJ0T3pFTmk5Q2M1Rjc4T3pjbTU4MTYwRHdXaUJsTms2L0wyUTJlK0ttNEVLd2VLRDZ1eDdDT3ZsZDBOTXpnQ0FpSDFWMlc5VWJ3cURKUVZ3eHZsMHgzclpuWEVkRjBvd1c3WGdYUEc2NE44UzVmZTE0cys4bGtGMjJ2L05DZ3ZpNnlQcGx1ZVJkTXZ6TlI5WWpieVJIV0E2Ni9JNi9aeXFJNWFuNmdCQTZtT2YxRmdOeDNMSmY4SmUxL2FHa0lqb2FNUkFPMFIxczlOVjk1VjkrQlJjU3o2dWZFTlJFS2puUWlCZGl3NVY4a2FqMHg5L21wWVg2LzF6ZWIwKzgwaWs3OWdMOWpGUFFkK2w4dEYvSUdjbkhKOU1oSGY5RDNGZngzcmxmVnJRNlBqZmkyRUx6c1MwNWdnZXlvVVM4RU0rbEtjOXhsZmNUc2dIOTBMTzN3czVQeHZHa3dkckN5bUxucjJtMnRLSStzNjlrWFR6Y3loNSswR3Rha2swbGd0dTBLN3ArUElWQkVPZlBnZ2lrc1k4RFFEUXRlOE9YV2JidUw5dlhlZzduWURVSi84WGMzLzZsQ1Zocnd2dUd4aitldysxSEdCRm9GMTFYMVZhb08wc3JmRllRSzM2WXVxbjNoUUdpL1BoK2JXYVJaQWhDMDhOdlFab2VjV0MwWUxNbVZ0am5RVUlZbzFQcG9xZUdRWGZwdFUxanJleGlMYVVoRDYxa0RMYkpPemFSRVJITXdiYURVUUorT3M5ZzVQNXlaYW91WkJWR2NzWEt3S0E3ODhWRWZ0TDMzODg3TFdnTjhJKytuRkFFQkRZdlFtdTd6K0xlVzNyMEZzZ1piV0Q0dmZCOGNselVLTE05c201ZTJvY1kxMklTZW13alhvSTVvRlhhYk9OUVdjSm5ITmVWNE95NmlwNFZDRzE2QUR6MlZjQUFIeWJWb2Zka0FoNkE5SW5mbzFnV1RGY2k5NUg2ZlNIb2JoS0llZGxSK1NrKzNmK2plUzdYZ1VBV0srOEY3NW5yNDM0TEVHbmgvV3lPMkVkZmljZzZaQTY0V01jZXVJS3lBZjNSWDdIbEV6WXJyd1BnSnJLVTdXaWkzbndTT2phOXdBQXlQblpjTTU3Sis3dmZDU1JzdHBCMTdZeWpjTzNhWFdkYXNoYnI3cGYrMTF3ZlBGeTNBMVNqQ2NQcXZWbnhVc3UyQS9CWG5QSlIxM3pkdHBpUXJrZ0ovNG5Ia1JFZE5SZ29CMmk2aUt6MEVWa1ZmY0Y0d2dhOU4xT1JUQi9iOVI4NmZvd25IaTJPcWJzTFZHdjdWNGF2bGpNTk9DeXlqemxlVy9IbkJVVWs5SzAyVlR2cnd2aCt1NlRhc2RSM1N5Z3JtWEhpUDB4WndVbEhTd1gzQURibGZkQ3NOalY5MEx5c091eUlOTTI4aUV0eUhGODlrTFlQdlBnVVJCVHN5Q21ac0Z5NFJnVVBqb3NadnFBNTVjRnNJMjRIMUptV3hoNjlJUHhwRUZocytxR1h2MWh2K0VKNkZwWHBsaDQxMzJQWUdsaDFPc2wzZnljK2gyRE1rcG5QQkpXOVVWTVNvTnQxSGp0ZGRtSFQwUHhlNk5kcHNFRWNuWkVyQUd3alJxdlZVNnB1aTlZVWxEak5jWGtES1ErK2IvS3B3UmVOd3J1SFFnRnRRdTBEVDNPVUZTak9ua0FBQ0FBU1VSQlZLdjFBQWpzMndyM2lqbHhuU2ZvalRDZGRxSDIydlB6MTFDaUxKdzFuelZjRGVLRE10dy9WWjlmSEN5dXJMMWU4c1o5Y1kwajgvME5XcVdVa3FsM3dyLzl6N2pPcXd2WG9nL2dXdlJCZzE3VGRPWWxhb01ncVA4ZGxMeCtUdzFuRUJGUlZReTBRMVNka1E1ZFJGYnJSWHc2UFZJZW1BYlJuZ3IvdGo5USt2NFRDT3o1dDk1ajFMWHFYTG1JYm0zMTdhNHJtTXViejhpSGN1Rlp1emptY2FZekw5VWV0emRrN2V6cUdFNFlBUHVZcDZCcjJVbDdyelo1MkZHdjJmTk1yYm1KWjgyMzhHL2ZvTzBUak9hd1hOYXlUNTZyUGtjM0tNUHh4Y3Rhd0pGMDZ5UVVqcnNBVW92MnNGNTVINHk5QjFZZVdub0lwZE1maG5mZE11aGFkWVpnVFlKLzZ4L2Fmc3Y1bzJIc2N4NEFOVER5Ny95cmZGQUNCSjBlOXRHUGE1VlZ2TDk5QisvNkgrdjAvV3NqV0h3d0lzZmZjdW50V3FBZFR6V00wUDgyQkowZUtROU8wNEpzUVAyWnB6dzREVVhQakl5L2pyY29hV2ttQUZEMjMyY2lTbEhHWXV4enJuYkRGdGkzRlNWdlJsOXJZRDVyT0FDMXVrWWl5bGhxQ3dtQnNQYmxUWVhpS3RPMkJiT3RFVWRDUk5SME1kQ3VKOGVYTDZzYlZXYk1qSDB2MWpvS1NpMDZRczZyT2QzQ09Yc3FJRW5WSG1QcWY2bTI3Zm01NWlZcXVuYkhhNHZDM0l2L1cyMUp2SXBVQy8vMlB5dUR3R3BFS3pOWGNXT2lCUHlROC9lRzdWTjhibTFieW1vSCsvV1B3M2pLdVNIWDJ3SEhKNU5xbFljZFFkTEJmdVBUNnJZY1VIT3pKUjFFaXgyQ05Sbm1jMFpvUWFUMzk2WHcvZk5yalpmMHJKb1A4NkNSTVBRNEEySnFGdEtuTElhWTFyenlnS0FNOTRyWmNIeitramJqYXpqcEhOaXZtd0Qvam8wb25mWVFBdnUyaDgxV1d5NjZFZVlMeDBDUXBJaUZtSXJYamJLUElpdkpWTERmOEdTY1B3eVZtSHlZdXZZSkF1eTNQSy9sMWdmMmJZUGlLb08reThuUUgzY1M3RGRQaWorZ0Rjb0k3TnNHWGV2ajRQbjFHL2orWGhYM01Nd0RyOUsydmI5OUYyT3NZdVhQdlJZcFNYR1RkR0cxcHhWUDlFWkVSN0pnU0tBdG11Mk5PQklpb3FhTGdYWTlPZWUrR2ZWOXkvbWp0VzNYZ3VseHpXakZrNDlyT2xNTnRQMDcvNEtjdTd2RzR5MFgzZ0JBblZGemZSOTcwWnV1M2ZGYWJyQnJ5VWZhKzFKR0s4aUZPVkU3MTBXYjVhOUlGNUh6OTBiZEgxcXVyeUlmUGVnc2dYUDJhM0I5OTNGY3RiR3JvKzkwSW5TdE9xc3ZSQkhwVTVaRXpYdFgvRDZVelp3WTF6VjFiYnBBTHNqUlhvY0cyYjROSzFFMmMySlljeUIxSENkby8xWjhYa0FKd3JkNUxZd25sZWNPU3pyRVd2YnFuUHRHMk9kVlpibm94cmpHZlZnSklwSnVuYVRkckFXTDgxSDh3bzNxbjhIa2J5R1lyVENmZlFVVVowbjVVNFNhNjFhWHZUc0IrbzQ5b1d2Vk9hNHltb1VQcURkdGhoUE8wdDd6cmwwUzlkalF5aXBLQWdKdHNjb01jREJHeDg4am1lS3FUUFhSVXJxSWlLaFdHR2duZ0w1ckgraTduQXhBeldtTnA3cENYTmZ0Y29xMitqK2UyV3d4T1FPbS91cmpjZmVQWDJpTDBaSnVmd21pUFJYZU5ZdmcrV1VCRkw5UDY1NFlMRDRJYjBVT3Q2UkQydk1MQURrQTk3TFA0SmhkYzkzcW1sZ3VHZ3ZyWlhlRXYrbjN3bnplZFRDZlYzTTc5VmdPVFJnR3hlT0NmOGNHS0c0bkJMTVZFTVNZaTB0ZDg2ZkZYdFFwU1RCMDdRTkQ3M05nUEdWd1plQmVSV0QzSmhTLzhoOG9YbmZFdm9xbkNNRkR1ZHJURFBmeTJWQzhIZ1JMQ2hBc0xZUlNWb3lnc3dTR0htZkFQT2hxOVpvNU8rSDY1cjNhZnYyRUUzUjZtQzhjbytZQlYwM2hFRVFrL2VmRnlpQzdyQWhGejQyR1hMQWZBRkR5NW4xSUdUY2RFRVJZaG95Rm1KcUowcmNlcUxGY1hOQlpna01UTGxYVGRrSVdWbGJIY3RHTjJucUVRTTVPK0hmOUhmM0EwTitMZ0MrdWE5ZEdXR0NxS0ZCY1RTL1FEanBLdEcwRzJrUkVkY05BT3dHc1F5dGJyRHUvZWl0cUlGWVhGYlBUQUdDLy9uSFlyMzg4NGhqbi9HbHdmRFpaUGY2aU1XcWdLUWUwNEUyMHBjRFVieGdFdlFINmpqM2gvbmtlUkh1cWxwTGkrdlpETFFBeW5uZ1dSSHNxZ0FhYzlZc3lqU3VtWkdxTmN1cEtXelFvQitDYys3cGF2cStrRUVGSEVaU3lJb2pwTFdDLy9nbjFrTHc5Y0g3OWR1V1FqQmJvT3ZSUWcrdnVmYUh2Mmljc3Y3WkMwRm1Dd1BZL3RjV291dmJka2ZyMGx5aDU1ZmF3Q2lQNmpyMjAydC9lOWN1MTk3MXJ2b1YzVFhoZXZXQzJ3ajU2UXZtWENLSjAydmdhQTlDNDg1ekwxYXRoalNEQTFIY0liS1BHUThwc0M4L1A4eEFzenEvY2JUUWo2ZmFYWU9vN0JFQkZrSDB0QXZzcVovaTk2NWFoN0tObllDOWZhR3M2WXlqRTVBeVV2SFozallzcmc0NWllSDViZ2tDTzJ2ekhQR2drQktNWmdQcTdXdlZZMTlKUEVDd3JncW4vSmRVMlVCRkNHckFvaVE2MEFhUy92TFJCcmx2eThtMnh1NDAyc0dCcGdicCtRUkMxOG8xRVJGUTdETFJyUWQrNU44eURSc0szY1NVOGE1Y2cvYVhvK1orNkZ1MjFiY3VRRzJFT1NTT3BqZUpKbzdVVUFpbTloYmJBTHg2Q05RbVdDOVRBM1AzelBPMDZwZ0hEdFZsZTEzZWZBSElBNW5PdWhxQTNRbkU3NEZvNlU3dEdSWm9LZ2pMY3krTnJyZDBZRkw4dkxPWEV1V0JHK0FHQ2dMU25LOHZDbFg3d3BCYVkyOGMrQTh0NTE4WnNXS040M2ZCdFdBSFBxdm53L3ZFOUZMOFAxc3Z2Z20zRWd3QUFmWWVlU0orOENNNkZNK0Jkc3hoQlp5bHMxMDNRenZmK0ZqMTFvWUp0NUhqdEpzTzVZQWI4VzlmRi84VVBnN1NKODZEdjJFdDdyV3ZaQWI3eVFGdkthSVdVY1RPZ2E5OGRnRHA3WHpSeGROUkEwTFg0STBCbmdMMzhaMlBvM2hmcEwzMkhzdjgrRGMrcStkV093YjJzc2h5bHFkOHdMZEF1KytpWmlHT0RwWVZ3WkcrQjQ4dVhxeTJWV1hFTkFBa3B1eWZhVWtNK1RHaXdHdGMxM1lRMUtGbEdzUFFReE9RTUNIb0RSRnNLZ283aXcvZjVSRVJIQVFiYWNVcC82VHZvV2g4SFFKMFJoWUM0L3ZLVTZ0TndKQ1NQMUhMUmpXR0xxN3pybG9VRktNbjN2QjUycW4za2VMVlNnQktFS3lUMzJ6eDRGQUIxQnRpOTdETUlSZ3NzRjQwQkFMaVdmYVpWR2hBc2RoaFBQVi85clBYTEVTektxL3YzQ09HYysyWllYcnUrYzIra1BmZVYrdm5mZmhnUlBDWGZQVlVMK0F2dU9TdHNnV1g2eTB1aGE5VVppcmY2L0hmejJWZHFuZnpjSzJiRHQyR2x0cy8xOWRzd24zMkYxbTRkVUFORzc0WVY4SzVmRHQrR0ZSRlBKSnh6MzRTOGZ3ZnN0ejRQMFpvTXdXS0hiY1NEV3ZCZHdiLzFEM2czUk5ZNTE3NTdsMU5nT1Y5Tmx3bGtiNEh6eTFlcS9SNkhoU1NGNVMrSEJ0bStmOWRxWmU0TVBjNUE4bjF2YVU4OEF0bGJVRHo1UnNpRkIySmUyclh3WFNqdU1pU05mVlpkb0dwUFJmTGRyOEhVZHdoS1AzdzZ2SEZQQTFEOHNXZXFCYk8xOGpodkFnTHRCTTBBSys2eWF2ZkhrOHRlazdLUG45VktCUWFMOHJYdklxWm1NdEFtSXFvbEJ0cFJDRG85REtlY3ExVU5BYUFGMmVwMmwyaW5KVzQ4MWlTWUI0ME1leSt3ZnpzOHZ5elFYb2NHMnNaVEJzTjhybHJTei9QTFF1Mnh1NzdicWRyMzhQdzhEOEhTUTdCZk53RmlhaGFVZ0Qrc0RxL3BqS0ZhOTBuM0Q3RVhVZGFYc1U5bDFaSFFBTGlDcmtOUEFCVWRHOE1id0ZTVUhGTTh6cGpYRjFPejFHWTlBSUpGZVNqNytObXcvZktoWERobVRZVytjMi80TjYyQjc5L1ZFUXNiby9HcytSYStmOWZDZXVXOU1BKzhTdnRaVlFqczI0cmlWKytJdWVoUE1GcVFmTWRMZ0NCQ0NmaFI4dGI5aDNlMnN1cDRUQmFZQjQyRVpjaE5rREphaHUzemIvMERqaTlmZ2UvdlZSRDBCdGhHallkMTJLMWFuWElsNElkM3d3cVl5bk8wYStMYi9Cc01QYzdRWGh0UHZRQVp2YytCKzhjdjRKcjNUclhCZWp3cUdneFZwK0lHQVFDa1pxM2lPc2V6ZGdtODFaVEhEQ1UxYTZWdGU5ZDlqK0lwTjhkMVhsVzZsaDJSL3NyMzJ1dlFrbnVIZzF4NFFIdGlJYVptQVhIOHQwRkVSSlVZYUlmUWR6NFJwdjdEWVRyemtyQy9pQ3NvWGhlOHYzMEg5NCtmQTdJY2tTdHI2bitaOWhlMlo4MjNLSG4xam9oclZCQ01GalI3LzA4SU9qMkNSWGs0ZUh2Zm1NZGFMN3N6N3NWSW9qVVp5ZmUrcVMwSU01eDRGcHBOV3d2QmJLdDhYSzRvY0MxOEY2WXpMNFdsUEo5Y0tTMkViY1Q5RUN4SmFqdm50dDBBcUYzd3ZIOGtxSjZ6SUdxejFZckhCZCsvYThKM0d5MXFXM29BZ2IxYklvSldzWHdXdXJwQU8rbldTVnJUa05KM0owVHRUdWhhK0c2ZGhoOHNMVVRaQjAvQytjWExNUFFlQ0YzcnpoQ01GdmgzYklCbjlUZlZWbEJKdXVsWnJRMjdjL1pyRFZKanZTN0VwRFJZTC9tUG12c2M1WGVzZVBKWXJaNjN2bU12Sk4zeFV0aU5wbS9EU2hoT1BFc052R3ZCdGVoOVNDMDZhRlZZQkwwQmx2Tkh3enhvSkp4ejM0Qno3aHQxL2s2bS9wZlY2bmd4S1QydWMrVGNQZkVIMmhtVmdiYWNuMTJyOFlRSy9UTlIvTjRhYjhhaWxkeXNFUG9FVGo2d0MwcU1tOERRV1dzNWIzZmwrYzNidzdmeHA1cUdURVJFSVJob2w3TU91eFcyYXgrTnViLzBuWWZnV2JPbzJqSjkxa3R1MDdaZDM3eGY3ZWNaZXZiVEh0RjdOLzRjOHpncG82VzJDRkxPejY0eEZTWG9MSUZjc0Y5ckFDUGFVaUtPOGE3L0VZSDkyMkVJYWVVdXBqV0grWnlySTQ1MUwvMjArb1l1OVdEc1BSQlNzOVlBQU0vcWJ5SlNOQXc5KzJtNTAvN3Q2eVBPcjFpd3FMaWpCOXFXSVdPMVFNNjk5Rk40LzZoSGZlNXFCSjBsOEt5cXVRcU1OcTRMeDhCMDF1VUFBUCsyOVhET254WnhqR0N4UTdUWXF5M3oxeEIwclkvVGJyWTBpcUxkcUdsQmRxY1RrUGJNbkxEMEplZjg2WEQ4NzBWay9XOUhyVDlYTHNoQjJjZlB3WFRHVU5oSFAxYWxaR0xzZEp1bW91SkpEQURJZWZVSXRFUHFWOGZUd3I2NnhscWhhU1dGanc2TnErUm80RURsT1ZJRDVaa1RFUjFMR0dpWEN5MWxCYWpWRXdTRFVjdmRyYWxEbnJIM1FHMFcyTDk5UTQyTDJveW5YYUJ0Ky82S0hXamJyaDRIUVc4RUFEam52STZrMjErcTlyb0E0Rm41RmN6blhxT1dsaXZNZ1h4d1B3eGRUOUh5bENzQ084K3ErZXJpTkVtSFlGa1Jnc1VIRVN3dGdLNUZSNGhwemFINGZYRC8rRVdObjFkWDFpdnUxcmJkUDBSK2p2SGtRZHEydDBwYWlXQXdhVUZmdElCQjMrVVUySzU1QklEYUNLZnNrK2NxZDRvU3hKUm1rTkpiSUxCN0V6SS8yVnl2NzFHZFEwOWZCZi9tMzdYWDVyT3ZnUDBHdGZvSkZBV2VWZk5nSGp3U1VyTTJrTExhUW1yV0dsSm1HNGkyRkhoV3pVZkpHL2NtYkd3QXdnSjUzNmJWY002ZUN2dk5reUxXSC9oM2JJUmp6bXV3alhnUVFVZXgyZ0d6dkJsTWJhdWdoUEw4dWhEZWRjdGd1ZWhHV0MrOUhZN1pVK0hmc1JFQWtESnVodFpKTTVwbytjaDVJenZFTlo3VVJ6K0M0Y1NRZXR0Ly9JRGlGMitxd3plSUpCak4wSmVuV3dCQVlNK21PbDlMREpuUkRqcExxamt5TWVTY3lwK3hyZ1VEYlNLaTJtS2dYVTR1VkFPT1FQWm11Qlo5QU0rcStVaWJ2Q2p1YWdHV2tOclFybStxVDBVUTdha3c5UnNHUUsxcTRWMjNMT2F4dnEzcllCb3dISUY5VytIKzZldTRBbTNuMTIvQitmVmIybXRCYjRENVRiV3pubi83bi9Cdi9nMkFtdnBRY1BjQUJNc09hUXZIQkwwQkdXK3AzUks5cTc5QnNQUlFqWjlYRXltckhheVgzQWJIWjVPMVlNRjQyb1hRZCs2dGZzZE5heUp2VENRSnhsUFUyVG5GNzRYLzM3Vmh1ME5iUWxmdHVpZGx0a0hLUSs5cVR3d1VSN0c2Y0MrbEdhVFVUSFZ4bHlnQmlvTDhHN3Jqc0JGRTJNYytXMW5oUkJDMGtuZlJ4RnFBMnBDZEllWENBL0Q5dlFyT3VXL0F0MmxOek9NQWRSR280aXFEZCswU3lBMjRjRkh4ZWVDYzl3NWN5ejQ5UERuSWtnUjl0ejVoYnhsNjlJV2cwemRJbnJ5KzIybVZONEYrSC96Yi82enp0UVJic3JZZHo0eDJRd3RrVjZZMDZkcDFPK3lmVDBUVTFESFFMaGZJM29LaWlhT3JuVjJPeGRDcnY5YWdSTTdmQzgrYTZ2TTR6ZWRkcTgxU2U5Y3VobEpOMXpqMzBrOGhwYmVFYjlQcXlFWWhjVElOR0s1VkRuQis5VmJZdnFvQms3SHZFRzBScUxPRzlKZWE2RHYwaE9XUzI5U3loS0lFMXpmdkllZ3NnV0N4STZtaVRUb0E1NXpYSXM0MTlqbGZLM3ZuL2VPSGlCSnNZWUYybGRRUkthdHRXSTU5UlV2d3FvS09ZaWcrVDFqNXVBcW1BY1BWbkhZbENQZjNuMGZzcjFoc3FqaEw0ZmwxWWRUckEwQ3c2R0RsQ3lXSXdPNS90Q2NMb1JTL0Q4R0MvUWprN1lHY253MDVOenRtQ2tXRGRvYVVBeWg2THY1R1FhN0ZIOVY4VUIxVkRTUzk2NzZQV0FCYlhSM3RlQm02OXcyck1nT282d0VNdmZwcnFUTDFZUTdKOS9idjJGQnQ5Wk9haUpZa2JUdm9QUHdWUDRKbFJWckttcGlTQ1NtalpjTFRtWWlJamlZTXRNc0ZpL08xK3NDMVpidnFmbTFiTU50Z09mZGF1TDcvRElqUzVFVk15WVQxa3R1MTE2NmxuOVo0ZmNmblUrbzBMblZBQWl3WHF4VVBBdGxiNFAzaisyb1B0NXgvUFFCMWxqbXcrNTg2ZjZ5dVJYdTFxMlFJcVhsN0JISjJJbW5zTTFwREY4K3YzOEQzejY5UnhsRVovSGwrL0RKaWYyaUw2NnJ0cmYwN05vYmxHVmRVTEFrVzVTRllVZ0M1cEVEOWQzbkh4dEwzSG91NHZtbUEybEV6V0ZZY2RYOUZvQzJYRkVUZEg0djM5NlVJdWtvaEg5aU53SUZka0hOM1FUNndXNjIwa2FCYytFVEllRzA1cEt4MkRYSXRPVzhQQ3U0ZEdQRit0TFNsbXVwb3g4TTg4Q3B0Mi9QVDF6QU5VQU5qMDlsWDFqdlFGa3dXR0U4N1gzdGR0VUZScmE4WGNzT29sRFZPYVQzLzlnM2EyaEI5bDFNWWFCTVIxUUlEN1hvU2RIcjRkMnlBcmtOUHRhbURQUlgyc2Y4SHk5Q2I0WmoxQ2p3L3p3OExvT3lqSDlNVzhYbi9YSjd3QmlYR2s4N1JXb2c3NTcwZHM5d2NvRmFWMEI5M0VnRFV1ZzI0WUxiQmZNNklrRGNxRzhBRXNyZkF1V0FhdkJ0V3dESmtyRmJoUVhHV1JwVGJBd0REOGFmQjBLTWZBRFcxb1dwK05nQUkxcEJINnE3d21WREZWWWFpRjI1VVc1MGYzRmZyM0ZiUmxxSUZjelYxTHF3dDU0SVpRTldHT3JWMFdEdERIbVhFMUN3WVQ3dFFlKzFjTUIyNkRqMmdhMzBjakgzT1V6dUsxaU10eG5MaG1NclpjamxRWXpPZUdzZHJyeXd4R25RVTFldGFkZVhmL0p1VzZtWTQvdlN3c3FKRVJGUTlCdHIxcEFUOEtQdm9HYmkrZVEvV3F4NkErYXpoZ0NCQ3lteUQ1RHRmaGZYaVcxRDIyUXZ3YmZ3SjVuT3VodW5NUzhwUEROWnZwanBPMXVGM0FWQkxrM2wrL1FZQW9HdmJGWUhzTFJISFdzcEx0TW01dTdXWmIxMjc0OVdVaHlqSEEyckpNUFA1MTZ1MXBLdTBMZmR0V2dQWC9HbncvcmtjQUdBNjQyS3RNeUFBbEx3ekxtb2VjbWoxRjllOGQ2TE85RmFVN0FPaTF4YXVUK1dLaXR4eEFHR3R4Q2s2NTFkdjFueFFGQlcvbTRlVDdZcDd0TFF0LzY2L0VjamVETTlQWDhFMmFqd0VuUjdXUy82RHN2OCtYYWRyQzJacldBVVg3L29mRVN3dHJOZDR4YVRLL1BwZ2FlTUUydDQvbDZOaVNhYXh6N25BQjAvRXZHSFhkenNWaXNkVnI2ZGhSRVJIRXdiYURVUXV5RUhwTytQZ1dqQWR0bXNlMFNwbTZOcDNSK3FFaitIYnRGcWJMUWJVMG1pQjNYV3ZSaEFQUTY4enRjOTB6bnNIVXJQV1NIbm9YZWhhSDRmQzhSZUdCYzlTczlaYWkzZm5naG1Bb2lENXpsZGhHbkFaZkJ0V291ajVHOEt1cld0OUhPdzNQQVZEcnpQRFAxUlI0RjIzRE02djN3NWJCR1k4L1NJazN6VlZhM0xpbkQ4ZDN0K1hSb3paUE9ocUxkQ1ZDM0xnL2lFeVB4cW9VbzJoZ1JmUWhWYWo4RytyMjBLMnBGc213YmRwRGJ4cnY2MTlqcTZrZzc3ZDhkQjM3ZzNYMHBuVlBvVTRFamkrZUxsTzV4M3VRRnZmc1ZmWVU1ZUtIRy8zajEvQ2V0WDlFSFI2bUFlUGd2dTdqNnV0UngyTDdlcHhZZVUwNjFNTHZJS1kwa3piRHBiVkwyaXZLemwvTHdJNU82QnIyUWxpYWhiMG5VNk11Y0RUTW5nVVRBT0dRODdmaTlMcEQwZE5DeU1pT3BZdzBHNWdnWDNiVVB6aVRURDBPQVAyMFk5QjE3NEhBSFVCbG5iTTduL2dPQXp0dHJYWjdJTDljSytjQXdEYVFrZkxoVGVpZE1ZajJyR1dvYmNBb29SZ2NUNDg1Y2Y2OTJ5Q2FjQmxNSng0Rm5TdGowTmczemJ0ZU1YdGdLRm5aWGMvS0FvOGF4ZkRPZWQxQkxMRHkrVlpMaHlqbHJRclR5ZnhySm9IeC84bVI0eFh5bXdMKy9XVkZUVWNuMCtKV1FVaU5LQ3Btam9TaTJCTmdxNUZSMGd0TzBMWHNtUDVkaWNjZW55NDFzWmQwQnZDbXBmNC9xeGJ6cTZoVjMrWUI0K0NmK2ROT0RUaGttb0dKVURLYWdkOTU5N1Fkem9CK2s0bmxLY2hHYUY0M1hCOTkwbWRQdjlZSTVnc3NJMGNEL2Z5V1ZGblV3V2pHVWwzVGRXcWdRVDJiWVBuWjdYMmViQzBFSjdsczJBKzl4b0llZ1BzdHp5UG9tZEcxU3BuM3RDOUx5d1hWTjZNZXRkOUQvL092K3I1cmFvRTJnMVFBU2dxU1lLVTBScFM4L2JRdFdnUHFYa0hpTFprbEx4WnVmYkU4OHNDMks2OER3QmdIand5WnFBdE5XdWovanV6VFowWGJ4TVJIVTBZYUNlSTc1OWZVZmpvTUNUZCtrSjQ3aklBcVVWSDJJYmZCZWVDNlJGTld1SWxXbE8wcGpUUjZMdjEwWUo3NTlkdmF3c3pQU3Zud2pMMEZwajZYd3JIL3lZaldGWUVxWGw3V01vWDk3a1dmYUROd0hwV3pJWnQ1RU1RZEhwWUxocUwwbmNyVXpya3dnUHcvcmtDeHQ1bncvUHJOM0RPZlNNc0VBZlU0TVkrOWxtWVExcHplOWQ4aTVLM3gwWE0wZ3BHTTVMdmZhTXlmMzM5ai9EOC9IWE03eGU2U0N5MEJycG9UNFhVcWhOMFdlMGdaYlpWYTFObnRvWFV2TDEya3hGS2NaVnBRVFlBV0M2K1dhdFk0dCt4c1U0em13QWdwcW9WVTVTeWtPQklsS0JyMFFHNjl0Mmg3OUFUdWc0OW9lL1FNMmJYeitvNlhsSWxZKytCc044OEVWSkdTM2hXUjZrQUkwcEl2bXRxV0o1NjJVZlBoQVdDenEvZWhPbnNLeURvalRBY2Z4cHNWOTBYOTgyd21KS0pwRHRmcVZ4ODYvT0UxMjJ2STBGdmdGVCtld1RVYjcxQTFTb3I5dEZQUU1wb0FTbXJ2ZG91WGdyL3EwRE8zeHYyMnZQamw3QmRmamNnU2pEMUh3N0g1eTlGSFU5b1U1dFk2V1pFUk1jU0J0b0pJcVprd2pacWZGaVFXVUV3bW1HOThsNllCMTJOc3YrOXFBYVV0VXdQTUE4ZUNmUGdrVEUrWEVKU2VYMW11ZkFBUE10bmFidmN5MmZCTXZRV0NBWVR6SU5Hd3ZYTmUwaSs0eVZBMGtIeHVPQmQ5ejEwN2J0RFNzbUVtSmFGNEtGY1NKbHRZRHByT0J5ZnY0aGdXV1dlcU9PTGwxSDI4Yk9RRDBRMkRnRUF5d1UzaEgxLzk0OWZvUFRkeHlKbnVnUVJ5WGROaGI3VENRREtGMG5XVU1sRFY5NitIQWdQUUV3RGhzTisvUlBWbnF1ZFYxWUVmMGpiZDEzcjQyQzk3RTd0ZGJTT2pmRVFrOUswUE9EQWdkM2ErOG4vZVZIckNCbUw0bmJDdjNNai9EczJ3UC92YjNYNi9LTmFlVEFMcU4xTTdUYzhxYVU4QVlDWWxGSGxlQkZKTjArRThkVEtTaUN1N3o2T0tPTXBGeDZBYys2YnNGMzlJQUQxYVZEZ3dFNTRmb3A5c3dlb0FXekt3KzlEU20raHZlZjQvQ1hJdWJ0cis4MGk2THVkcHFWYUFZQjhjSC9zZ3lWSmJYclVySlhhOUtpODhWSEZ6V1pvcmplQTJQL3YwRDRzdkdLU1hIZ0EzdCtYd25qYWhSRDBCdGl1dWoraTJvNllrcW5kek1wNWV4cWx3UTRSMFpHR2dYWURrNXExaG1YSVdKZ0hqMUs3RjViemIxc1B4eGN2dzNycDdWcGVzNWpXSE1sM3ZnTExoV05ROXRFekRWYUJ4SGI1M1ZyS2l1dWI5eUJZa3lFbFowQk16WUtVMFJLS3N4U0NOUW5td2FNUXlObXAxWmtXVEJha3Z4eVpOdzBBZ3Q0STgrQlI2dXg0dVpvV1BEa1hUSWV1ZlhlWStnNUIyV2VUNFZvWXBaR1BJQ0xwMWttVmdaQVNSUEhyOTZqbDdtSVFqQlkxQ0NrL1ByVEZkVVV6SG8wU2hKeTNGNEc5V3hESTJRRTVad2NDKzdjamNHQlhXTjFtTWFVWlVzYk4wR2JVL2R2V3gxV2FUUWdKL0NxRXplcUZMS2IwL3ZWVGVLQ3RLQWdjMkFuL2xuWHdiMThQLzdiMUNPemQxcVRLL0IxV2tnNUNTRjNwakZlKzEvNjhGTDhQN2lVZndmZjNLbTIvb0RjaStlNnBZVlZHL0RzMnd2SEpwS2lYZDg2ZkJ1T3A1MFBmc1JjZ0NFaSs0MlVJb2dUM2lqbFJqeGRNRnFRODlDNzBJZTNXZlJ0VzFybStkL2pGeGJBY2R2bFFic3dHUmdDZ2E5a0o2Vk9XMVA1emxDRGt3bHpJZWJzaDUrNkJuTHNiZ2R3OWtQZHZqempVOGNYTGFxZE9VWUo1OENoNFZpOEsrM25yajZ0Y1JGeWZKajFFUkVjVEJ0clZxQ2p4VnVOeGVpT01KdytDYWVDVk1QWWVHRmJhVHZGNTRKenpPcHdMWndDeUROL2ZxMkRxT3dUMjY1K0FtTlljQUtEdmRBTFMvbThXM010bndmSFpDMkd6eHJFNDUwK0Q0N01vZWM3TjJ5Rmo2bkx0dGYzNkoyTE84RXFaYlFEWmoyQnBZZVdNbHhKRXNQZ2c1SUljeUlVSEVEeDBBTWErRjBOS2F3N3pvSkZ3em5zbi90bDNSVkVYaUg3N0lmemIxa2NaZ0E3SmQwMkY2WXlMdGJmS1BuMEJ2ZzBySUpYUFdBY0xEMER4ZTdYOWdqVUpTVGRQMG1iTy9EditDa3Y5OE8vZUJOZTNIeUtRdlFXQlBac1EyTGN0b3RsTnhEQmFkRURxSXg5cWRhRVZ0eU1zUHpYcVYvUDcxSEtPS1prUTlJYXdCWSttdmtPMTdVQklucTd2enhYdzc5Z0kvNzlyNFB0M0xmeGIxOFg4czA1L0piemV1WlRaSnVhK21zUTYxN3R1R1J5ZlBoOXhmRVZIelhoVnpBSW5tdkhrUVdGajA5S00xbnlMc3BtVHdwcmI2RnAyUXZJOXIyazNuSUJhVGFkNDhvMWh2MDloNUFCS3B0Nkp0T2NYUUxRbXF6ZUJ0NzhFWFp1dUtQdmZaRUN1ZkJJajJsT1I4c2gvdGFjd2dIcFRWVHoxem1wdmxFeG5YZ0twUlFjRUQrNkhYSlNIWVBGQnRYR1NzeFJLd0F0QkVLRnIydzNXcSs2RG9mdnAybmsxM2ZRRjltMUQwRm1panJzcVJVR3dLRSt0MjM1Z0Z3SzV1eUZYL0pPM0orN0Z1b0g5MitINmJpWXNGOTRBQ0FKU0huZ0hSUytNZ1gvckh3QUE0OG1EdFdOOVZXOTRpWWlPVVF5MHl3bG1LOFRrWmdpV0hJVGk4OERZYTREMk9EaGE1MGJSbmdyRENRTmdQT1ZjR0U4YUJNRnNEVDhnS01QOTAxZHdmdkZ5UlBkRnorcEY4RzVZQ2R1bzhiQ2NkNjBhbUFzQ3pPZU1nUEhVOCtINDdBVzRmL3l5VHRVbTVOdzlDT3piQ2wzckx0cDdpczhEdVdBL2dnZjNRYzdmQi9uZ1ByWEtndDRBODlsWG9tVHFYWURlQ0Rsdmp4cXNWSGxzckxpZHNGNXhENlRNTmpEMFBMTlczVE1Wdnk5cWtDMm1aaUg1M2plMGpwcUFldk5RTWV0dE91MUMySzU1R0ZBVUtENDNGSzhIa1AxcXQ4aVFXV1QzOTFXNk9nYmwrQnVaaUJJczUxNEwyN1dQVk41VXlRR1V2SEd2MXN3bUZqbDNOM1J0dWtBd1c1SHkyTXp5cHhFQ2RLMDZhUUZIc1BnZy9Mc3FaLzJEWlVVNDlOaWxjUTJ0dXJyWDlhbUpIWHB1WUdjbUlJalF0ZXFFWUVrQkZJOEwraTRucXptNzVlT054MkdwSGlLSVlhVWhBVFU5b2ZTOXg4Ti9IeVVKbGd0dWdPM3FjV0UzeW9GOTIxQTg2Zm9hRnhUSytYdFJQT1VXcEU3NFdIc2laUmw2Q3d5OStxTjB4aVB3NzlnSWZhY1RrSHpmVzVDYXRhNDhyMkEvaWlmZlZHMlhWd0FRazV0cGl3cmpwVGhMNGFxcDlycWl3UGZuY2tqTk8wRE8yWW5BZ1oyUUQrelVndXU2cmdXcHl2SHBKT2k3bkF4OXgxNFFMSGFrUGpZVHpxL2VndUp4d0J6eXRLWXVIWGFKaUk1R0RMVExpY25Oa0RFMWVvV0owR0RKY3ZITk1KMTVDZlFkZW9UTlhGZFFQQzY0Vjg2QmErRjdrUE96SS9acng3a2RLUHZnU1hoK25vZmsyNmRBYXFFMklSRnRLVWk2OVFVWWV2UkR5UnYzUnB4MzhKYVQxZk9ybWFVdGZlOXhTTTFhUTg3ZkN6bC9MNExGK1JGQnU3N3ppVENlZGlIMFBmdkIvL2FEMWY1RjdQNXBMcXhYM0FOQTdZaFkzNzlFcGVidGtQWi9vTXVTZlFBQUdiRkpSRUZVczdXMjhFRGtETDEveDBaMVF4QWdHQzBSaTdrQXdMditCN2lYejY3akdOb2paZng3WVF0S0ZaOEhKYS9kRGU4ZlA5UjR2bnY1TE5oSHF6bXFobTZuaHQwd1ZIQis5ZWFSbndhaUJKSDIzTmNSTmRBQlFENVF0NFdnQ2FFRTRWejRIcEp1VWhzY3VaZCtpcktaRThOK2IzV3R1eUQ1Z2JjakZnbjdOditHa3BkdVJkQVJYMmRGLytiZlVEemxacVE4V0psS3BHdmJGV0pLSm95OUJ5SjUzSXl3bWZYQS91MG9uamc2NG9ZNm1zRGUyaTBRVk53T0ZFKzlJNjVybDd4UnV3QytMaFMvRDhVdjNvVFVDUjlEMTdZYkJLTVp0cEhqd283eGI5OEFPYmY2RzFVaW9tTUZBKzF5Y3Y1ZWRTYTN5dXA3S0FwY0N5dG5rK1RjWFdvT1p4WCs3UnZnWGpFYm5wKy9ybkZXSyt5OHJldFErUEFRMks1NVdDMFBKZ2hBVUlacnlVZFJqNDlubHRHLytiZklYT1VxWE45K0NNL2FKZkQrdHFURzJTNDVkdy84dS82R3ZrTlBHTHFkcXBhZWkvWDRQUTV5WGphOHZ5OVRGMlFGWlpUTmZCNnVSZStISFJQWXV3V0sxdzFCYndoYkVBWkZnWnk3Rys3bHMrQmMrRzZkQTFrNUx4dHk3aDR0S0pNUDdFTHhxM2RFbENhTXhiWG9BNGdXTzh5RHJnNmJaVmQ4SHNpNXUrSDY5cjlSVzRqSHE3YmRIK3REenQwVmxtSlJ3ZlhOKzFHT2psVFhzV1o5SG4wUmJTenVwVE9oYjk4RHZzMXI0Zm5wcTRqOWN1NHVCQXR5Z0lwQVcxSGdYUGd1SEorL0dKYjJFUS9mWDZ0dzZPa1JTQmszQTFKR1N6aStlQVhlZGNzZ0dFd0k3Tnlvcld2dy9mTXJTcWJlR2Zmc2YyRC9kZ1N5TjBPdzJDR1lyT28vVVZKMTVQeHNlUC80RWE2Rk00NjRsdWZCNG9NNDlOUlZzRi8vUkVSRkpjWGpRdG1IVDhZNGs0am8yQ01veWhIZURTT0tSQVVoYVUvUGdwVFZScTNBRWZCRFByQUxya1h2dzdzdVBDYzI5WW5QWU9qZUYvNWRmOE83ZGdrOHF4YzJ5QXlPNGNTemtYem55M0IvTnhPTzJWUHJmYjJHWkR6bFhFQVU0VnYvWTh6YTFyVWlTa2krZlFyY1AzMEYzOGFmcWo5V0VOVmdSSlRVQUwrQjZ2T0s5bFNrVGZ3YTdwVno0Wm8vdmNaYzdxTlZ5Z1B2d0hqcStWQUNBU2p1TWdUMmJvVjc2VXg0VmkrS2VVN0dhOHUxblBiNkJ0cHkzaDRVM0R1d1R0ZW9TakJha1Bic1hBaDZBMHJmblFEZnB0WDF1NTQxQ1pZTGJvRHpxN2UwbXpyUmxvTFVaMmJEdTNvUkhMT20xditwaFNoQk1CZ2hTSHBBRUJCMGw5WDZ4cUN4NkZwMmdySHZSWkF5V2lOWW5BLzM4bGtScFFFYldtMXYwSWlJRGllaFNwVUVCdHAxSUdXMmdlTHpxaWtaRFV4TVNsY2ZjYlBadytFaFN2eFoxNEdVMFJJb240bXQ2MDJtMUZ3TjFCSHdOK2lzclpqU0RJcXpwUFlkT1d0QjBPa2I1b2FUYW8yQjlyRkRjVHZnWERBRDN0K1hRczdMRGx2NFRrY1B3V2lCbE5VV3hqN253VHJzVmdobVcyTVBxVjRZYUJNUlVaUEZRUHZZNFB0ckZVcW5qei9pVXFjb3NhU01sa2k2N1VXdERISlRWRFhRamx6TlIwUkVSTlJJZkgrdFF0SEU2eGhrSDRQa2dod1VUYnd1ckVaL1U4ZkZrRVJFUkhSRVVOd09sRTRmcjcyVzBsdkFkdTJqTUhRL1hWMTRUa2VkWUhFK2ZKdld3REZ6a2xaaHFYVGFlS1JQV2RMazAwZ0F6bWdURVJIUkVjSzVvTExTanBUV0hHbVRGOEhVYnhpRDdLT1ltSklKVTc5aFNIdnhXMGpsamZ6a2dodzRhK29mMEVRdzBDWWlJcUlqZ3ZmM3BkcTI3Ym9KRUcwcGpUZ2FPcHhFV3dwc0lZM0p2T3VXTmVKb0dnNERiU0lpSWpvaXlIbVZqZDRNM1U5dnhKRlFZekFjZjVxMlhWT0g1cWFDZ1RZUkVSRWRFVUpMK0RGZDVOZ2pwbVpwMjRybjZDam55RUNiaUlpSWlDZ0JHR2dURVJFUkVTVUFBMjBpSWlJaW9nUmdvRTFFUkVSRWxBQnNXRU5FUkUxRzZmdFBRTmVtQzNSdHVrTFhwZ3ZMdnhIUkVZMkJOaEVSTlJudXBUTXJYd2dDeE5Tc3NNQmIxNllyZEswNlF6Q2FHMitRUkVUbEdHZ1RFVkhUcENnSUhzcUY3MUF1ZkJ0V1ZyNHZTcEF5VzVjSDMxMHJnL0FXSFFGSmFyenhFdEV4aDRFMkVSRTFHZmJySmlDd2R5c0NlN2Nnc0g4N0ZLODc4cUNnRERsM0QrVGNQZkQrOXAzMnRxQTNRR3JSc1RMd2J0c051alpkSUdXMEFnVGhNSDRMSWpwV01OQW1JcUltd3pMMGxzb1hTaEJ5M2w0MTZOYisyWXJBZ1YyQUhJZzRWL0g3RU1qZWpFRDI1ckQzQmJNVnV0WmR3bE5RMm5hRG1KU2U2SzlEUkVjNUJ0cEVSTlEwQ1NLazV1MGdOVzhINDZubmEyOHJBVC9rbkIyVmdYZjJaZ1QyYm9WY2tBTW93WWpMS0c0bi9Odld3Nzl0ZmRqN1lsSjZlTzUzR3pVWUY4eTJoSDgxSWpvNk1OQW1JcUtqaXFEVHEya2hiYnVGdmErNG5RanMyMXFaZWxJZWhBZExDNk5lSjFoYUNOOC92OEQzenk4aEZ4Y2dwYmVFcm0zWHNDQmNhdGtKZ3Q2UXlLOUZSRTBRQTIwaUlqb21DR1lyOU1lZEJQMXhKNFc5SHl3dHJBeTh0WDl2aGVKMlJGNUVVU0FYN0lkY3NCL2VQMzZvZkYrU29HdmVJU3ozVzllbUs2U3N0b0RBbGhWRXh5b0cya1JFZEV3VGs5Smg2TkVQaGg3OUt0OVVGTWlGT2ZqLzl1NDBNS3JxN3VQNGJ6TFpKd3VCa0pBRVJBU3RiTElyVzZGRXhCcWdBclVJVkJDb0VxMmlWZ0d4WUxFcXlHWjlFQjVFWEJIVVdvMkt1SUJRTkNnZ1FlQUIyYmNRU0NDQlFBaUVrR1dXNTBWZ0lNd2tKRGlYSWNuMzgycm1uSHZQUFRQSmkxOXUvdmNjNjhGZHBVSzQ3ZkErT1lxTFhBZXgyV1ROMkN0cnhsN3BwNitkemFhQUlQbkdOWEZaZ3RDbmRyMnI4TWtBZUZ1VkROcW1nR0E1Q3ZPOVBRMEF3RlZrQ2d5K2loY3p5UndaSjNOa25BTGF4bDlvdDlsa3pVd3RWZnR0UGJSTHRxT0hKTHZOWlJoSDRWa1Y3LzlGeGZ0L0tkWHVZd21YK2RMMXY5bUFCNmgycW1UUU5rZGY1L0xVT0FDZ2VqTkhOL1QyRkVwS1JPS2F5RGV1aWRReHdkbnNLQ3FRTlgzUEplVW51MlRQeVpJY0RwZGg3R2R5WmQrNVhzVTcxMTlvWkFNZW9OcXBra0U3b1AwZEJHMEFxR0VDMnZYMDloVEtaUElQbE44TkxlVjNROHRTN2ZZenVTVXJubHhTQTI3UE8razZDQnZ3R0txb3NFRCtBWUhlbmthbE9jNzlvV2J5NGxydk5xdFZhMVo4SVYvL0FIV0s3eTFKeXM4N3JlQ1FVSy9OcWFxb2trSGIwbmVVQ2xZbGxTelZCQUNvOXN5UmNiTDBUZlQyTkNyTnh4SXUvNXM3U0RkM0tOVnVQNUhwY3ZlYkRYaU05ZWJNQ1RwMThvVHVmK3haeFRTNG9jemp4by9vTFY5L2Y3MzQrbWNWR25mYXVKRTZkaVJkTXhkKzY3Wi8za3ZqZFB6b0VVMTRaYUZMMytTL0RWV2RxQmc5OU16ME1zZmZ0Mk96RnM2WnJCNTlCdXAzQ1grcTBKeW1qaDBoaDkyaFoxNSt0MExIWDQ3ZGJ0UGk5K2NwT0NSTW5lSjdLeXNqVFhNbmoxSHp0cDNVZjlnajh2TVA4TWgxcXFNcUdiUk5RU0VLUzV5dW5NbjNlWHNxQUlDcklPeWhhVElGV2J3OURZL3hxVjFQL3JYcnliOVZ0d3VOYk1Cam1MTm44blJnOXphWmZIeFV1MjVNdWNkYXJjVWV2WFp1VHJaeXNyUGM5dVZrWjhuWHo2L2M4emY4dUVKblR1Y3F2SmI3bjkveG80ZVZkeXBYY1EwYnkvZmNFcE1GWi9Ma1dyQjA1Y3krSlhOMG5GdUgzaEpXUzNYcnhTa2xlYW5TVTNkcjVKUFBxMWFkS0E5ZXNmcW9ra0Zia3Z4YmRsSEVoRVU2OWZvNDdtd0RRRFZsam94VjJFUFQ1ZCtpaTdlbllqdzI0REhNemkzclpiZmI5WnZtYlJVUWFIeTkrODR0RjJydml3b0xYTm91VmxSWVVLcXZZWk9tQ2dvdStaa1VGeFZxeS9vZkZHUUpVY3NPWGQyZXYycnBaMXE5ZkxIdUdmbUVPdllvZVc3QUljbVQvOVB3OGZHUmo5a3N1NjNrZ2QrUTBIQTk5UGNaK3VDMXFkcVM4b05lbXpKVzQ2YTlKYk52bFkyVmhxblMzNGgveXk2cU0yT1p6aXlacjhJTksyVExTcE9qZ05WSUFLQXFNd1VHeXh6ZFVBSHRlc3JTZDFTTkNJTGxZUU9lWCsrWG4zK1VKTjFTUmxqMXREZG5US2hRbXlUbG5zZ3UxZmZJcy85U281dGFTSksyL3J4YWhRVm5GUkVaclU4WHpIRWVFeEpXU3drRFIwcVNkdit5UVpKMC9VM05uZjEydTAxbXMyY2pucCtmdjZ6RkYrNzIrL3I2NmI1SEptaHgrR3RxM2JFN0lic01WZjViTVFXRktHVGdrd29aK0tTM3B3SUF3RlhEQmp3Vms1OTNTdHMycnBVa3JmamlRMzMvelNjdXh6UnAybHAvSFBGWWhjYzhleVpQZTdhVi9NZWdzS0Nrcm41THlnL08vb3ZIK3ZiVGhUcWRtK04yL0tSM1hsVm9lSVI2RFJqcWJJdU1qcFZVOGhEa2QxOS9MS21reENRbGVhbnptRHBSc1VvWU9GSW5zck4wTEROZHdTR2hpbzY5N3NMQWp2SWZucHcyYm1TRlArdDVSWVVGY2pnY2JzL2R2WFdEOC9YWXFXL0t4NmRxL1k0WXFjb0hiUUFBY0FFYjhKUzJZZlYvWmJPVzFMaVhWU3RkdDE1Y3BjYk1QbnBZNzgxK29WVGJ4ZTh2ZmpCeTFkSlBkVG8zUjUzaSs2aXc0S3hPNStiSXgyeFc3Y2hvSmIzenFnS0RMZW9VMzhmbEdodlgvRmVIMC9hcHcyOTc2ZDVSWTl6T1k5ZTVrcFA4dk5NYU8reE9sLzR4UTN1NXREMysvQndkTzVKZXNRL3F4bVhQZGJPY1pVMUcwQVlBb0xxcm9SdndPQndPcmZ1dTVBK0ZrVSsrb0dadGJpdlYvMzgvSld2Ui8wNVdzQ1dzVXVOR3hUUlE0dmlwa3FTUDNuaFpKNDhmYzc2L1ZQTzJuWFFxNTdpczFtTE5lMm1jRHUzZnBib3g5VFZteW55MTdSeXZzQWpYaHh5dDFtSXQvV1NCekw2K3VxTi8yUXMvL0xTeTVMT0ZSMFRLUC9EQzBvWFptUmt5K2Zpb1RwVHJnNTkrL2dGbHJwQlNsbE01eC9YOFk0TVZkMzBUL2UyRnVaVTZ0NllqYUFNQVVGTlY4dzE0dG05Y3E4eU1ORVZHeDZwcDYxdGQrck96TWlSSmtXN3VhRzljczFKbXMxbXRidXZ1MGhjUUdLUWJtN2VWSk9mU2R1ZmZYNnJQb0FmbGNEaTBhTTVrSGRxL1N3MmJORlhhM2gzNmZPRmNEWGw0dk50ejB2WnNWMDUybHJvbjNLUGFkZDMvdHlCMTExWmxwTzJWeVdUUzZFbXpWS3RPWFdmZnVPRjNLVHdpVWs5UGY5dnR1WlVWRUZTeUsrdjVNaGxVSEVFYkFBQ1VjblUyNExtNWRBaVBLWHR0Nnl1MTRvc1BKVW5kRS83a3RtYjUwUDdka3FTWUJvMUt0ZHZ0Tm4zODFpc3FMaXBVNnU1dDZqdGtWSVVmTGp4ek9sZVcwUENMeHJMcm8va3p0VGxsbGRwM3ZVUDNqaHFqTjZZL283VXJ2MVJvclFqMTZqL1VaWXpHVFZ1cDcrQlJTbG0xVE1sZnU5YVVKd3djcWZRRGV5UkpqWDdUb2xUSWRqZ2NzdHRzSG4wNE1TQXdTR2F6cjg2ZWNWUG5qM0lSdEFFQVFJVjRmZ09lWmM1bVQ2OXlzdVAvMXVuUS9sMnFWYWV1YnUzbVdyL3NjRGlVdG5lN3BKSWw5UzdtNDJQV0EyTmUxSUpYbjllUDMzNnU5TlRkR2piNldiZGxIdWZsWkdmcCs2OCsxdVoxeVhwdWJzbERqSVVGWi9YKzNDbmF2bW1kV25mc3JvRVBQaVdUeWFTaGowN1VuT2VmMExlZkx0U1owNmQwOTU4ZmtzOGx1M3gyVDdoSE5wdFYyVm1IbFpLOFZJSEJGdDNTNGJlU3BOanJHc3MvSUZBRlovTmRQcHYxWE0yOXIyLzU2M05YbGlVc1hIbTVPWEk0SEY3ZHBiS3FJV2dEQUlCZnhWTWI4SGlLeldyVjR2Zm5TWko2OVI4bUg3TlpxNWN2VnZ2ZjluS3VvMzF3M3c3bG5UcXBldld2VjBpWWF5MTU0NmF0OU5oenMvWFd6SWs2c0dlN1hubjJFZDMvMkxPbGx0RzcyRXRqaHN0dXN6bnJvbzhlUHFUM1pyK2d6UFFEdXUxM2QrbVBJeDUzcnNZUlpBbFI0dmhwZW4zcTAxcTlmTEhTVS9kb1VPSVkxYTFYdjlTWThYMEhTWkpTa3BjcU5EeENBeCs0ZUlXMUR1cmFxNS9MUEFyUHJkdGQzbmJ6ZHJ0ZE04WS9VR2IvcFo2ZS9yYkNhOVhScVp6ak9wMmJvN0JhdFN0OGJrMUgwQVlBQUo3bm9RMTRya1R5TjU4b096TkRzUTBicTBPM1hscjFUWktXZkRoZlB5ejdURU1mbmFpNDY1dG8wOXJ2SlVrdDJuVXVjNXpJNkZpTm5qUkw3N3d5U2FtN3QrcTFLV00xNFA1SGRWdVBCQjNMVE5mU1R4WW9PelBEZVd4OG4wRnEwN21IMXE3OFVrcyttSytpd2dLRmhJYkxQeUJRU3o1NDNXWDgrbzF1VXM3eG8wcmJ1MTB2UDVPb3JuZjJVNC9lQTB1Vm5wUWxNeU5OQzJiOTA2WGRiaXY1RG84Y1NpMXpHYit4TDcxUjZaVkhJaUtqZFNoMXQzS3lNd25hbFVEUUJnQUFWMDE1Ry9BY0hkSENJOWM0ZGZLRVRDYVQrZzk3UkNhVFNSM2pleXNqYmE4MnJsbXAyZjk4WEhjTkhLbWZmMXd1U1dyVE9iN2NzWUpEUXBVNGZxbytlRzJhdHF6L1FjWEZSVHB5S0ZXdlRIeFlkdnVGUHd6R1RuMVRObXV4NWs5N1J2dDJiRlpBWUpDR2pwNm9oYk5mMUEvTFBpdHovRHNIREpPdm41K1dKYjJuNzcvNldENCtadWRtTk9VcExpb3NOeXlYMSs5ak5ydXNQUEtQaCs5UmZ0NnBNbGNrT2YvQTZMSE1ERFZzMHV5eTgwTUpnallBQVBBNlU1REZZMlAxNm4rZnpMNit6aDBXQXdLRE5PVGg4YnF4ZVJzbHZUdmJlWGU1U2JOV3BUZDZLWU92bjcrR2pwNm9qV3RXcWwyWDIzWGlXS1lzb2VIcU95UlJ5ejlmcEdOSDBtVXltZVRyNTY4bVRWdkpack5xY09KWTFZbUtWYXNLTHFWM3k2M2Q5Tjh2UGxUUHU0Y29NLzJBWmo0enFsVC9zU1Bwem5XeDY4YlUxOVBUMzNZYmlwZC8vcjZXSlMyUUpQVWIrbGUzNVNWWElqcXVvU1FwODlBQmo0eFhVeEMwQVFCQXRSSWNFcWErZzBlNXRIZm9kcWNzb2JYMDlyK2VsU1RkL29jaEZSN1RaREtwWFpmYkpVbTFhdGZWdU9sdktTZzRSTXMvWDFUcXVKNzkvcXllL2Y1YzZRY0c2MFRGT0d1d2d5Mmh1clg3NzUxOWx6NE1XVjdweHZsTmJFd21remFuclBKWTBLN2Y2RVpKMHNIOU96MHlYazFCMEFZQUFEWEd1dSsva1NUZDNLcURibXplNWpKSHUrZGpOaXNvT01SdDMvbUFQVzNjeUVyVlFaKy9TeTFKWVJGMVNqMzQ2UDVoU0ZkWmh3L3F3Sjd0aW95T1ZYUmNRMjNmOUpOT0hqOVdhdm0vS3hVVjAwQ1cwSEFkM0x0VHhVV0Z6dlhEVVQ2Q05nQUFxQkdTdjBuU3RvMXI1QjhRcUFIM2o3NHExK3dVMy91eXg2eGQrWlZIcnZWdDBudVNTdXJPWStvMzByYU5hN1VzYVVHWlc3aFhoc2xrMGswdDIyblRtcFhhdVdXOVdyYnZXcW8vK1pza2hZVkhxRm5iVHM2VlhVRFFCZ0FBTmNEbWxGWDY4c1A1a3FRQncwZVh1ZU9pcC8xeHhPT1hQYWF5UVh2UHRrMXEwcXgxcWZLVXJSdldhSFBLS3ZrSEJLcno3WDBVWkFsVmVFU2tmdjV4dWJyY2NiZXo5S01pYkZhclRoekxWSFpXaHJJek14UVJHYTBXN2J1bzFhM2R0R25OU3FVa0wzTUoydXVUbHlvekkwMVBUWm1ubUFhZTMzeW9xaUpvQXdDQWFtM2ptcFg2OS93WmNqZ2M2cDV3ajlwM3ZjUGJVN29pQldmejlmVkhiMm50eWk4MStZM0Z6cld5RHgvY3IzL1BueUZKdXYwUGd4VWFYbExEblhEdlgvVGh2R2xhT09kRlBmcVAvMUZvZUlSenJPS2lRaDAvbHFuam1Sbkt6anFzNHFKQ1NkS1VKNGZwNVBHanBWWlU2ZmI3QVdyUnZvdWF0cjVWNFJHUjJyazVSWWYyNzFLREczNGpTYkxackRxV2xTRmZQMzlGVmVEaDBwcUVvQTBBQUtvbGg4T2hiejk5VHlzV2Z5Q0h3NkdPUFJMVVo5Q0QzcDVXcGVUbm5aWWs1ZVdlMUl5bkgxQnVUcmFhdCsza3ZKdDlZTTkydmZQS0pCWGtuMUhqbTI5Ump6NzNPczl0MnpsZUtjbEx0Vy9IWnIwNVk0SVN4MDlUY0Vpb1hwODZYbnUzYjVMRDRYQzVYazUybGlMcVJLbHVUQU5GMW90VFZFeDlOV25XV3BKa052dnE5cnNINjlOM1ordWorVFAxNktSWkNnd0sxdUdEKzJXelduWDlUYzBydkZWOVRjRzNBUUFBcXAzc3JNUDY2STJaU3QyMVZaTFU4KzRoK3YwOXd6MTZEWWZEb1lMOC9ISlhHRWw2WjlhdnVzYUcxU3NrU1dmejh4UVNYa3VKNDZmcHh1WnRaTGZiOWQxWC85SFNUOTZWeldwVlRJTkdHdjdFYzg3ZEo2V1N1dXBob3lmcTFlY2VWMGJhWHIzODkwUU5TaHlyNkxqcmRIRGZEa1hGTkZCVTdIV3FHMVAvM09zR2lveU9sYStmZjVuejZSVGZSNXZYcmRLK0haczFkL0pUNm5mZlg3VjYrV0pKMG8zbkFqa3VJR2dEQUlCcTV6OXZ2cXpVWFZzVkhCS3FQLzNsYnk0MXhiOUdVV0dCWG5wcXVDVHBkTzRKNTdicjd2emFCeDNQTCtYWHRWYy85Um44b0h4OS9YVHE1QW5ObnpaZW1la0hKRW1OYjc1Rnc1OTRUa0VXMTVWUUxLSGhlbkRzWkwweFk0S09IejJzTDk2ZnA5R1RacW5mMEw5ZTBYeE1KcE9HUHo1SmIvL3JIMHJkdlZWekp6L2xiRy9WOFhkWE5HWjFSdEFHQUFEVnp1REVjVnFXOUo0Uzd2Mkx4N2NNOXc4SWxMVzRTR2Z6OHhSa0NWR2Z3V1dYbzVTMTArTEZ6bTlFNDA2cjI3cXJkdDE2em5wb3FTUjh0KzBjcjZWSkM5U2o5MERkT1dDWWZNem1Nc2VJckJlbko1NmZvMC9lbWFXRWdTT2N0ZDFYS3NnU29vZi9Qa00vZmZlMU5xZXNrczFhcks2OStxdmV1VTF0Y0lISjRhNUFCd0FBNENyTEd0VEkrVHI2MzZsZW5Nbmw1WjNPbGRuSHJNQmdpOXZTa1gwN05xdXdvRUROMnR4MjJiRzJiMXFuZ01CQU5XN2FxbEp6T0huOHFHclZpYXJVT2RlNnF2UTc0STdwa2w4RzdtZ0RBQUJVVWtob2VMbjlsUW5ORlFuajdsUzNrRjBkK1Z6K0VBQUFBQUNWUmRBR0FBQUFERURRQmdBQUFBeEEwQVlBQUFBTVFOQUdBQUFBREVEUUJnQUFBQXhBMEFZQUFBQU1RTkFHQUFBQURFRFFCZ0FBQUF4QTBBWUFBQUFNUU5BR0FBQUFERURRQmdBQUFBeEEwQVlBQUFBTVFOQUdBQURYQkZOQXNQTzEvZVJSTDg0RTNtRFB5WEsrTmdVR2wzTmsxVUhRQmdBQTF3Uno5SFhPMTBYYjEzbHhKdkNHb2gwcHp0Zm02SVplbklubkVMUUJBTUExSWFEOUhjN1hlWXVteUo1MzBvdXp3ZFZrenp1cHZFVlRuTzhEMnZYMDRtdzhoNkFOQUFDdUNaYStvMlNPakpVazJVNWs2c1M0dTFTd1prbXBrZ0pVTC9hY0xCV3NXYUlUNCs2UzdVU21KTWtjR1NkTDMwUXZ6OHd6VEE2SHcrSHRTUUFBQUVoUzBTK3JsVFA1UG05UEExNFVNWEdSL0Z0MDhmWTByb2pKWkRKZC9KNDcyZ0FBNEpyaDM3S0xJaVlzY3Q3WlJzMWhqb3l0MGlIYkhlNW9Bd0NBYTQ3amJKN09MSm12d2cwclpNdEtrNk1nMzl0VGdnRk1nY0V5UnpkVVFMdWVzdlFkSlZOUWlMZW45S3RjZWtlYm9BMEFBQUI0QUtVakFBQUF3RlZ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QUFBQUJVRGY4UFFkRkV4WFQ5R3BFQUFBQUFTVVZPUks1Q1lJST0iLAogICAiVGhlbWUiIDogIiIsCiAgICJUeXBlIiA6ICJtaW5kIiwKICAgIlZlcnNpb24iIDogIjIiCn0K"/>
    </extobj>
    <extobj name="C9F754DE-2CAD-44b6-B708-469DEB6407EB-3">
      <extobjdata type="C9F754DE-2CAD-44b6-B708-469DEB6407EB" data="ewogICAiRmlsZUlkIiA6ICIxMzI2MDQ1OTc2OTgiLAogICAiR3JvdXBJZCIgOiAiMTA4OTgwMzkyNiIsCiAgICJJbWFnZSIgOiAiaVZCT1J3MEtHZ29BQUFBTlNVaEVVZ0FBQTRnQUFBSG1DQVlBQUFBeDBhRE5BQUFBQ1hCSVdYTUFBQXNUQUFBTEV3RUFtcHdZQUFBZ0FFbEVRVlI0bk96ZGQyQ1QxZjRHOE9kTjBzenVscmFVUFdYdmpld2xveFZSR1FLS0NCUzVla1VFWFB6Y29ISlJyK0tnQlJIWmVwSFJBZ0psUTVsbGxyM0xLRzBwSGJUWjQvMzlrVkpKMDVGQ0lTMDhuMzl1a25QeTVwdHkxVDZjODM2UElJcWlDQ0lpSWlJaUlucWlDSUlnNUg5TjRvNUNpSWlJaUlpSXFPeGhRQ1FpSWlJaUlpSUFESWhFUkVSRVJFU1Vpd0dSaUlpSWlJaUlBREFnRWhFUkVSRVJVUzRHUkNJaUlpSWlJZ0xBZ0VoRVJFUkVSRVM1R0JDSmlJaUlpSWdJQUFNaUVSRVJFUkVSNVdKQUpDSWlJaUlpSWdBTWlFUkVSRVJFUkpTTEFaR0lpSWlJaUlnQU1DQVNFUkVSRVJGUkxnWkVJaUlpSWlJaUFzQ0FTRVJFUkVSRVJMa1lFSW1JaUlpSWlBZ0FBeUlSRVJFUkVSSGxZa0FrSWlJaUlpSWlBQXlJUkVSRVJFUkVsSXNCa1lpSWlJaUlpQUF3SUJJUkVSRVJFVkV1QmtRaUlpSWlJaUlDd0lCSVJFUkVSRVJFdVJnUWlZaUlpSWlJQ0FBREloRVJFUkVSRWVWaVFDUWlJaUlpSWlJQURJaEVSRVJFUkVTVWl3R1JpSWlJaUlpSUFEQWdFaEVSRVJFUlVTNEdSQ0lpSWlJaUlnTEFnRWhFUkVSRVJFUzVHQkNKaUlpSWlJZ0lBQU1pRVJFUkVSRVI1V0pBSkNJaUlpSWlJZ0FNaUVSRVJFUkVSSlNMQVpHSWlJaUlpSWdBTUNBU0VSRVJFUkZSTGdaRUlpSWlJaUlpQXNDQVNFUkVSRVJFUkxrWUVJbUlpSWlJaUFnQUF5SVJFUkVSRVJIbFlrQWtJaUlpSWlJaUFBeUlSRVJFUkVSRWxJc0JrWWlJaUlpSWlBQXdJQklSRVJFUkVWRXVtYnNMSUNJaUlxSUhKK3B6b0kySmdqRStGdGFVcXhDTk9uZVhSUFRJQ1FvMXBNRlZvV2pWQzVxd2NSQlVudTR1cWR3UlJGRVUzVjBFRVJFUkVkMC9VMEljN2tST2hUVXR5ZDJsRUpVWjBzQlFlRWZNaEx4eFIzZVhVbVlKZ2lBNHZjYUFTRVJFUkZSK21STGlrREY5aEx2TElDcXovS1l0aHJ3UlEySkJHQkNKaUlpSUhpT2lQZ2UzcC9USld6bVVCbFNFNS9EM0lXL1FGaExmSURkWFIvVG8yVEpUWVRxMUh6bUxaOENhbmd6QXZwSVk4SitOM0c1YWdJSUNJcHZVRUJFUkVaVlQycGlvZjhLaGZ3ajh2MTRQWlljd2hrTjZZa2w4ZzZEc0VBYi9tWDlENmg4Q0FMQ21KVUViRStYbXlzb1BCa1FpSWlLaWNzb1lINXYzMkhQRUI1QjQrcnF4R3FLeVErTHBDODhSSCtROU54N2E3TVpxeWhjR1JDSWlJcUp5eXBweU5lK3h2RUZiTjFaQ1ZQYkk2N2ZKZTJ4TlNYUmpKZVVMQXlJUkVSRlJPWFh2VVJiY1ZrcmtTT0lYblBkWU5QRFlGMWN4SUJJUkVSRVJFUkVBQmtRaUlpSWlJaUxLeFlCSVJFUkVSRVJFQUJnUWlZaUlpSWlJS0JjREloRVJFUkVSRVFGZ1FDUWlJaUlpSXFKY0RJaEVSRVJFUkVRRWdBR1JpSWlJaUlpSWNqRWdFaEVSRVJFUkVRQUdSQ0lpSWlJaUlzckZnRWhFUkVSRVJFUUFHQkNKaUlpSWlJZ29Gd01pRVJFUkVSRVJBV0JBSkNJaUlpSWlvbHdNaUVSRVJFUkVSQVNBQVpHSWlJaUlIakdMMllScmw4OGg1VVppa2ZPTUJqMnVYVDZIMjZsSnBmTzVGalBPSER0WUt0Y3FUblpXQnJUWldhVjJ2ZlMwRk5pczFsSzdYbUdTRWkvaTVyWExELzF6cU94aVFDUWlJaUlpbDZRa1hjV2F4Yjg4Y0ZEWjhOZnYrUDZqTjNCcy84NGk1MjFhdFFqZmYvUUd6aVljZXFEUEF3QlJGUEhmYVJNd2I5YUhPSDNzd0gxZDQvaUJYYkNZVGNYT1M3NStCZjk1Ynd6bWYvdXhTL1B2MHV0eWtIejlpdFByMnV3c3pIaDdKRDZlOEtMVDJPcEZQK1BvdmgwdWYwWnh2cDMyT21aLyt0WURYZVBycWFNeGI5YUhwVlFSUFdveWR4ZEFSRVJFUkdXZktJcFkrUDFuU0VtNkNvMlhEM28rKzlKOVhlZjY1ZlBZdVdFbGZQd0MwYlcvYytDNVM2L053YjZ0NitEakY0ZzJuZnZjYjlsNUJFRkFoMTdoV0xsZ05sWXYvQWwxdjI0QnFjejFYNFdQN2QrQlJUOU9SN1hhOVRGcTRpZnc4dkVyZEc1d3BXb0lybFFObDgrZXdQS29XUmp4cnc5YytveURPemNoZXNrY1BOMTdJQWFPbkpEM2V1ck5hd0NBQ2hVck84eFB2NVdNUTdzM1kvZW0xVGk2Znp0ZUdEMFJubDQrTG4rbmgrWFd6ZXVGam4wOWRYU1I3MzEzNXZ6U0xvZEtpQUdSaUlpSWlJb2xDQUtlZStVTnpQbHlLbUpYTDBiVE5wMmRBa3R4OU5vY0xKejlPV3hXSzdJeTB2REJtUEFDNTAzNjRoY2MyYnNOUm9NZVJvTWU3NDBlVU9nMVF5cFZ3K1N2NXJyMCtlMjY5Y2V1amF0ZzBHbVJrblFWb1ZWcnVseDdvNVlkMGFSTkp4dy9zQXV6UDMwTFk2Zk9RSVdRZ3IrL0lBZ1lNdVlkZlBQaGVNZzhQR0EwNktGUXFvcjlqUGhkbXdBQXpkcDFkWGc5OWNaVkFFREZLalVjWHZldkVJSzNwLytDSlQvTndJbjRPQ1NlUDQxaEVWTlF0M0ZMbDcvWG8xWlVlS1N5Z1FHUmlJaUlpRnhTdTBFek5HNzFOQkxpZDJQRmI5L2o5US8rNC9KN1RVWUQ1czJhaHZSYnlXalpzUWNxVnFtSi9kdi9Sck4yWGFCUXFSM21wcWVsWU1mZksxQWhwRExhZHV1TE04Y09RcW5Xb0hxZEJrN1gxWGo1SUM1MkRYYkhybkdwanB3N21WQW9WVmowNHhjdXpiKzdvaVdWeVREeWpXbjRZKzRzeE8rS3hZK2Z2WTAzUC9vdnZwcnlhcEh2ajk4VmkvaGRzWVdPejFwa0Q0VlhMNTVCMHRWTENLMWEwK2w3WHI5eUhnQlFwZVpUVHUvM0R3ekdoR25mWVBYQ243QjM2enBzaVZtT09vMWFRQkFFcDduRnJkN2RaVFlaaTUwclZ5ang5dWMvdTNTOS9Qd0NnL0hoZDRzY1hwdis5a2hrcEtYYzEvV29kREVnRWhFUkVaSEwrZzhkZzFOSDlpRXQ1UWJTMDFMZ0h4aGM3SHR5c3JPdzRMdVBrWGpoRkpxMjdZS2hFVk54L2NwNXJQdGpIaEl2bk1hWUtUTWdrVWhnTmhseDh2QmVYRHh6SERhYkRZTkd2WUhxZFJwaXgvcS9ZRFliMFdmUXkwNnJhQUN3YWVXaUVxMU02YlU1SmZyT2R3bUNnQ0ZqSjBPMDJXQTJtK0FmVkxIQVZkVHNySXdpdDZBV0pDNDJHZ0R3ZE8rQlRtTlhMNTBGQUZTdFZhL0E5MHFsTWp6LzZsdW9WcWNCR2pSclcyQTRCRnhmdlJORnNkaTVjb1V5NzNIOHJsZ2tYampsTUo2VGxZbS9mdnMrNy9uenJ6N1lmWTMwNkRBZ0VoRVJFWkhMQW9ORE1XYktGNmhSdHhGa0huS1gzck0xZWhtdW5EK0ZCczNiWWxqRUZBaUNnQ28xNnFKcnZ4ZXhiZDJmMkJxekhEMmZmUW5SUytaZzc5WjFlSFhpSjZoZXB3SHFOR3dCQUJqeHhnZUkvSElxRnY3d09hWjhOUmNTcWRUaCtyMEhqVVR2UVNOTC9ic1dSQkFFREJrM0JhSm9nMFFpY2JwbmJzZmZmeUZtYVNSYWQrNkRaNGVQZC9tNkYwNGZCUUJzaVY2R2JlditkQmk3bldMdjRycHc5dWVGaHIrN3RrUXZjM2lldno2bFdvTXZJbGNWK3Y3SkkzdERybEJpeHJ6b0l1ZmtyejMvS3FsZWw0TzlXOWZsUFdkQUxEOFlFSW1JaUlnSTA5OStPQUdyU3MyNmVHbjh1MUI3ZXFQN2dDRU80ZTZaRjBaQnI4dEJoeDcyZXd5NzlIc1IrN2YvalkyckZqbHNYNnhWcnduNkR4bURxclhxT1lYRG9tUmxwR0hsZ3RsNGRzVHI4SzhRNGpSdXNaaXhhUFowQklWV1FiL0JvNHNNWHhkT0hVT1ZtbldoVUtvZ2tVaFEwR0VBUi9kdHg5cGxVZkFQREVhM2ZvNE5lQ3dXTTdiRi9JSDB0QlFNR2Z1Tzh3ZUk5dis1blhxejBCclNrbThVT3VaT1E4ZE53ZEJ4VXdBQXA0N3N3L3h2UDBLRmlwWFpjS2FjWWtBa0lpSWlvb2QyLzVlUGZ5QmtIbkljaXR1TURTc1dGRGhuMzdiMURzK1RFaTlpeXN2RmR5NHRLb1JrWjZWanpwZFRjZXZtZFNoVmFnd2IvNjdUbkt6MFc3aDU5U0pPSHQ2REc0a1hNUEpmSDBLbDhYU2FkK1hjU1VUTmZBKytmb0VZOXZxN3FGRzNrZE9jK0YyeCtQUFhiK0hsNjQ5eDczME5iNzhBaDNFQkFpNmVPWVlMcDQ2aFVyVmFUbHRKLysrSHBRVitqeldMZjhHdWphdlFmOGhyNkRaZ1NLRS9pN0xpOU5IN08wS0V5ZzRHUkNJaUlpTEthNWJ5c0pWV3lObTI5bzlDeHpMU1VoRDUxYnRJUzBuQ1U0MWI0Y1V4a3dxY0Z4QVVpbjkvOWlNV2ZQY3h6aVVjd3ZlZnZJblJiMytHb05BcUR2T3ExcXFIOXQwSElDNTJEWDZaUGhtOUI3Mk1IdUhESUFnQ1JGSEVsdWhsMlBqWDcvQU5DTUw0OTJjaUlLaGkzbnRGVVlURmJJTFpaTUxBbDk5QTFGZnZJbVpwRktyVnJsOWcwNWw3aWFLSVl3ZnNaMFhXYjk3TzFSK04yNGlpaUZOSDlybTdESHBBREloRVJFUkU1WkQ1M0lNZkh1OE8vWWU4VmlyWEtTd2cza2k4Z1BuZmZJU3NqRFEwYk5FQkk5LzhFREtaUjZIWGtjazhNUDc5bVZnNjUrdThJeXhlZWVzajFHN1FMRytPUkNyRmN5Ly9DMEdoVmJCNjRVL1lzR0lCdkgwRDBLWkxIL3o4eFR1NGZPNEVBTUJzTkdET2wxUHRnZEJzZ3NWa2dzVmlMdkJ6bC96eUZTWjk4WXREczVmOExwMU53SjJNMjZnUVVoa2hsYXE1OG1NcGxrR25kYnFITUQrVDBWRHNuSUtjUFI2UHJJdzBBSURWWXNHdnM2YWg1ZE05blk3dG9MS05BWkdJaUlpb3ZCQkZHQTl2aFRabURzeG40aC9SUjRvd0d2UlE1anVLb3FRYU5HdUxyR3ExQURnM09YSFZ2YXVjTFRwMGQ5ckdlZnpnTGl5UC9BOU1SZ05hZGVxRjFwMTY0OGZQSm1Ma0c5TWNWdlh1OWRQbmIwT2hWR0hFdno2RXQyOEFkbTlhamJrelA4RGdzZStnWmNjZURuTTc5Z3lIajE4Z2p1emRodGFkN2QraFV2WGFlUUV4SnpzTHlNNkNoMXdCaFZJRmphY1BGRW9sNUVvVkZBb1ZGRW9WNUVvbE1tK240c0twWTFpeitCZTgrTnJiaFg3Zm8zdTNBd0J1SlY4djBjOXMxTVJQMEtobGh3TEhCRUZBWUVpbFF0OTc2K1oxbCtZVVpOKzJkUWdNcVlTMDVCdXdtRTI0bFh3ZFMzNytFbnBkRHRwMy8rY3N5NkxiN0pDN01TQVNFUkVSbFhWV0MvUzdWME1YTXhlVzYrY2U2VWNmaXR1TTZDVnowRDFzS0xybWE3eWl5OG5HSDNPL1FlMEdUZEdwejNORlhpZnNwUWlINTE0K2ZpNTNIdDIwY2hHeXN6SWNYbnZwOWZmeUhsdXRGcXhkTmhlN050cTdjL1lhT0J4OW5uOEYrN2V0eC9YTDU3RWxlaWtHajNGdURIUDYyQUhjdkhZWmdTR1Y0T01maUlFakowQ3Q4Y0ttVll1d1BISW1OSjdlcU5lMHRjTjdHclhzNEJDK2VnMGNqbWJ0dXNMWHZ3S1VhZzBVU2xXeG5VWk5SZ04rK1BqTklsY0ZqUVk5anU3ZkRrRVFJRmNvSVFnQ0dyWHFXT1IxVDhUSHdhRFh3VU5lZUhkWmhVcGRaUE9ZeVNON3cwT3VLSFpPZmpldlhjYkp3M3ZSYytCd3hLNWFESVZLamJGVFptRDJweFB4MTI4L1FPUGxnMFl0N2ZWTFpJd2daUm4vZElpSWlJaktLRkd2aFg3TFV1ald6NGMxUGRsaFRKQjVRQ3hrKzJKcHNWak0yTERpZCtoeXNuSDk4bm1uOGN0bkUzRHk4QjZjT1hZQVZXbytWZUJCOW9WUnFqVU9xMHBGMmJsaHBWTkF2SmNnU0pCeE94VWVjZ1VHdi9ZMm1uZm9EZ0JvMWFrM1l0Y3N4Y0dkbTlDK1J4aXExS2liOXg1UkZMSCtEM3NJNmpWd2VGNm82ejFvSktReUdSSXZuRUxkUmkyS3JVM2o1UU9WeGd1Zi8zc1lnaXBXd2VzZnpnSUEvUFQ1SktTbDNNREhQLzZ6RlhieXlONTVqWFVtVFo5VFpFZld1TmcxMEd0ejBMalYwL0QyQzhDZXpkSG9OWEE0QW9KQ0M1eWZsSGdSaDNadmhsOWdNT28wYUY1czNhVnQwMHI3d2ZldE8vZEI3S3JGQUFEL0NpRVlNK1VMYkYvM1B6Um8zZzVta3hFQTRPR2hlT1Qxa2VzWUVJbUlpSWpLR0Z2bUxlZzJMSUErZGdsczJpeUhNVUdsZ2FyN01Lajd2NGEwQ2UwZmFoMjdONjVHNXUxVXlCVktoQTBiNXpUZXNHVUhQTjE3SUhadldvMUZzNy9BMjlOL2dhZVhqMHZYdHBqTlNMeHcydVc1UlpGSUpCaisrbnU0blhvVElaV3I1NzB1bGNrd1lPZ1lMUDVwQnY2Yyt5M2UrbXgyM3YySWNiRnJjUFBhSlZTdFZROHRPamh1SmUwUlBndzJteTMzT0F0SDhidGlrWlp5QTIyNjlvVi9ZREFBd0dveEl6c3J3MkhMYTA1MlpwR2h0cWh3YURZWnNYUERTZ0JBdHdHRG9WQ3FzR2R6TkdKWEw4azdUdUplb2lnaWVta2tSRkZFei9CaEpUb0twRFNjUDNrWUNmRzcwYWhWeDd5ZnlWMlZxdFhHOEFudkF3Q3kwdTMzSjJxOHZCNXBmVlF5REloRVJFUkVaWVExK1FxME1WRXc3RndKMFd4MEdKUDRWb0Q2bVZlZzZqVUNFbzFySWV4QlpONU94YVpWOWxXaG5zKytCQi8vd0FMbmhRMGJoMHRuRTVDVWVCRkxmcHFCc1ZPL0xEQlk1WmVSbG9MWm41YmU0ZWtlY29WRE9MeXJXYnV1T0xoekU4NG14R1Axd3Avd3d1aUp1SG50TXRZdW53ZXBUSVlYWG4ycndDMmhoWDJIRTRmaWNPTFFIZ1FFVllSL1ovdFJIQWE5THErRzByQnY2enJrM01sRXpYcU5VYlZXUFFCQTY4NjljV0RIUnJSbzN4MTFHN2QwbUw5NzR5cGNPSFVVMWVzMlJKdXVmWXU4dGxHdnc5ZFRSeGM1eDJ3eUZqdm5YbHVpbDBNUUJQUVo5SEtSODlKdjJjOTQ5UEdyVU93MVJWRXNkcXN1UFJ3TWlFUkVSRVJ1WnI1d0ROcVlTQmdQYmdKc1ZvY3hhVWgxYUFhTWhiTEw4eEFlNGRhOGxiL1Boc2xvUU1VcU5kR2wzd3VGenBQS1pCZ3g0UU44OTM4VGNQN2tFV3hZc1FEOUJoY2ZMdndEZ3pGcTRpY3UxWEpnNTBib2N1NjRXcnFUSWVNbTQ5c1BJckJ2MjNvb1ZHb2MyNzhERnJNSjRjUEhJelMzY1k2cnJwdzdDUUNvZFUrWDA3c3JoWjdldnZkZDQxMlp0MjloNDZwRkVBVEJZZFcyNzR1amNmcm9BU3o2Y1RyZStPZzdCT2ZldjNqNjZIN0VMSXVDU3UySm9XTW5GeHVxUkZFc3RNbE1TZVlBOWlBcDg1Q2pUc1BtQ0F3T1JjVXFOWXFjZisyUy9mN1o0RXBWaTcxMi9PNVluSWlQUTkvQm8wdXRneXU1aGdHUmlJaUl5RTJNUjdkREZ4MEowK245Z0NnNmpIblViZ3AxV0FTVWJmb0FRdkVyY3FYcHlKNnRPSFZrUHlRU0NRYVBuUVNwdE9oZkdZTkNxeUJzMkRpcy9IMDJ0cTM5QTNVYU5rT2Roa1hmdnllVmVUaWROMWlZQVVQSEFBQXNaaE1BUU9aUmVCT1dnbmo3K3VQVlNaOWl6cGZ2WXNmNkZRQ0F0dDM2b2ZNemcwcDBuZFNrYThqSnpvSi9ZTEREVnNyVXBLc0FBRi8vNGxmRzdtVTJHWjFXSGYrYzl3ME1PaTNhZEhuRzRaeEVMeDgvREovd0FhSm12b2RmWmt6QjZFbWZJVHN6SFl0K21nRkJrR0RrbTlPSzdEeDZsMUt0d1JlUnF3b2Ruenl5TitRS0pXYk1peTcyV2dueHU3Rmh4ZS9vMnU4RmRPejFiTEh6eng2M2Q5NnRVck51TVRNQnZUWUhKdy92UmRPMlhSZ1FIekVHUkNJaUlxSkh5V3FGWVU4TXRER1JzRnc5NHpnbUNGQTA3UUoxMkRqSUd6N2Mrd3NMY3pzMUNYOHQrQUVBMEtYZml3Nk5YWXJTb1djWVRoeUt3N2tUaDdGc3preThNeU1TbWlMdVI3eVZmQjN2alhhdFNVMSs5eDUzNFFxcnhZSkxaMDlBdkNlRVo2YWxJaU10Qlg3NTdwa3J5dDNqTEdvM2JPYjQrbG43NjZGVlM3WWF1VHhxRml4bUUwWk4vQVNDSUdEZnR2VTRkK0l3UEwxOENseUZyZDJnS1laUGVCOUxmdjRTUDArZkRKdlZBb2xFaWxmZSt0aWxoanFsTFQwMUdTazNFcEY4SXhHdGM3ZmJGaVlqTFFXWHppWkFybENpUnQxR3hWNzc3cXFzVDc2alRPamhZMEFrSWlJaWVnUkVvdzc2TGN1aFcvOHJyR2xKam9OU0daUWRCa0FURmdGWjFYcnVLUkQySUxYNHh4a3c2SFdvVkwwMm5ubmhsUks5Zi9DWWR6RHIvYkc0azVtT1ArWitnOUdUUGl0MHJwZVBQL29OY2YwK053QlkvOGQ4WkdlbHV6emZhckhnVU53V2JJbGVodHVwU1pCS1plZ1JQZ3luangzQTJZUjRmRDMxTmJUdk1RQmRubmtldmdIRnIvNmRUYkN2Z05XcTN6VHZOYU5CanlQNzdNZFI1QStPeGRGcnMzSDEwbGtJZ29DTHA0OWg5YUtmSVFnQ2hvNmZXdWgyVlc5ZmYvaFhDRUZhOGcwQVFHQklKWmVidm53MWZ5M2d3bjE5WXI3VjdNSmN1MnpmTWxxcFd1MWk1MjViOXlkRVVVU0Q1dTFjV2dHK2syRnZhT1BLbnd1VkxnWkVJaUlpb29mSWR1ZTJ2U1BwcHNXdzVXUTZqQWxLTlZUZGhrRGQvelZJQTR2Zkh2aXcvVy8rZDdoMitSdzg1QXFNbVBCQnNWdEw4L01OcUlEdzRlUHg1N3h2Y2VySVBzUnRqa2JIbnVFRnpsV3ExV2pkeWZYRDN3RmdhOHh5bHdKaXlvMUV4Ty9lalBoZG0vSldvbW8zYUlhQkl5Y2dwSEoxOUI0MEVqdldyOENXNkdYWXRXRWw0amF0eGxPTlc2RlorMjZvMzdRTjFKN09nY3Rxc2VSdGtheFY3NStBR0wwMEVycWNPNmpYcExWVEI4L2laR2Rsd01jM0FOY3VuOFA4YnorQ3hXeEM5N0NocU5mRThleEZpOFdNaElPN3NXZExUTjVxWmRPMlhXQzFtSEhpMEI3TS9uUWlubXJjQ2gxN1BZdjZ6ZG9VZWgraUs4Rk03ZW1WZDZ4SjVScDFDcDJYZkNNUnA0L3VCd0JVcjl1d3lHdGV2WGdXKzdhdUF3QjA2ak93d0RrU2liM3o2cDNNZEdpOHZISDUzRWxJcEZMNCtnY1ZXek9WTGdaRUlpSWlvb2ZBbXBJSTdkcDVNT3hZQWRGa2NCaVRlQWZZTzVMMkhnbUo1NE0zTmlrTnNhdVhJSDVYTEFEZytWSC9Sb1dLbGUvck9tMjZQSU1qZTdmai9NbkRpRmthaGRyMW0rWTFWTG1YTnZzT05xeFlVS0pyYTdNTGJsUmpzMXB4OWVJWm5ENTJBQ2NQN1VIeWpVUUFnQ0FJcU51NEpib1BHSUxhOXpTVmtVcGw2QjQyRkcyNlBJTWQ2MWRnNzdaMU9IM3NBRTRmT3dCQkVGQ3BlbTNVcU5zSWxXdlVSWXNPM2ZOVytJd0dQUUtDS3NJM29BSXNGak5XTC93Sis3ZXRoMEtwUXRqd2lHTHJWNms5a1pPVkNZTk9DNE5laDlTYjExQzNVUXY4OXUxSE1CcjBhTnFtTTU1NVlSUUErOHJraFZOSGNmekFUcHc4dkRldlUyck5lbzNSNS9sWFVLdGVFd0RBdVlSRGlGazJGMmNUNG5FMklSNmUzcjVvMktJOW5tcmNDdFhyTkhBNGVzTVZqVnAyd0lFZEcvSERwLytHWDBBd0pGTG4rMTh0WmpNeWI2ZENGRVhVcXRla3lHQ2NsWjZHaGJNL2c4MW1ROE1XSFZDdGRzRm5aUVpWckl6YnFVbVk5ZjVZeUdRZXVKT1pqdG9ObWtFcVkxeDUxUGdUSnlJaUlpcEY1a3NKME1WRXduQmdBMkROMTVFMHFDclVBOFpBMWZWRkNIS2xteXAwSm9vaTBwTHRYU3ZiZHgrQVZwMTZQZEQxWGhqOUZtYTlQdzZOVzNXRWIwREJLMEM2bkR2WXZHYnBBMzNPWFlmMmJNRWZVYlB5bm52NytxTkZoeDVvMjdWdmtVSFgwOXNYL1llT1FhL25SdURJM20wNEZMY1psOCtld1BYTDUzSDk4bms4M1hzZ1duYTBuNUY0OHNnK0FFRE5lazF3NitaMS9Qck5OS1NsSkVHaFZHSFV4SThSSEZwOFo4NDZqWnJqK0lGZG1CYnhYTjVyRFZ0MFFQMm1iWEg2Nkg2OE5PRTlBTURDSHo3SHlTTjdZYlZZQUFBeW1RZWFkK2lPcDN1Rk93V3N1bzFiWWxLakZqaTJmeWUycmYwRE54SXZZUC8ydjdGLys5K29WYjhweHIzN1pZbFdncDhkTVFHQ1JJcVQ4WEZJdjNXejBPMm1TcFVhVHpWdWhZRXYvNnZJNnkyYy9Ua3liOStDcDVjUEJyM3lScUh6K2c0ZWpkdTNidVoxVDYxWXBRYWVLMkkrUFR3TWlFUkVSRVNsd0hSOEY3VFJrVENkM09QY2tiUm1ZNmpEeGtIWnRpOGdlYlNIbUx0Q0VBUU1HLzh1YXRacmdsWlBQMWc0QklDQW9JcVk5TVV2UllhekNoVXI0OTJaODB0MDNhK25qaTd3K0lYV25Ycmp3c21qVUtvMWFOTDZhZFNzMTZSRVorakpGVXEwN2RvWGJidjJSWFpXT2s0ZlBZQnJsODdsZFU4RmdQck4yaUE3S3gzMW1yUkNRSEFvZkFNcVFPUGxnOEZqM3lrd0hMYnA4Z3h5N2podUtSNzgyaVFFVjZxRzlOU2JFQ1FTVksxVkQyMjc5b1VnQ0dqYnRXOWVrT3ZRTXd3bkQrOUZqYWNhb1ZtN3JtamVyaXZVbnQ2RjFpOElBcHExNjRKbTdicmc0cG5qT0xCOUE1S3VYc1NvdHo0dThUWmhoVktGRjBkUHhJdWpKNWJvZllYcDgvd3IrUDM3VC9IS1d4OFhlcFltQUlSV3JZbXBYLzlhS3A5SkQwWVFYYjBMbFlpSWlJZ2MyYXd3N0YxbjcwaDY1WlRqbUNCQTNxZ2pOT0hqSVcvYzhhRjhmTXJRZjg2ZEMxNSsrYUY4eHNPUWxaNEdpVlFLTHgrL0VyMVByOHVCeldvdHNqdnFvMkxRYWFGUXFSL2FZZTRHdlE1S2xmcWhYUHRSeTBwUEt6SWNQa3psOVorUlIwVW80UC9BWEVFa0lpSWlLaUhScUlkKysvK2dXemNQMXRScmpvTlNLWlJ0KzBFVEhnRlo5YUtiZHp5cDdqY3NxTlNlcFZ6Si9WT3FOUS8zK285Sk9BVHUvOCtiM0lNQmtZaUlpTWhGdHV3TTZEY3VoRzdqNzdCbFp6aU1DUW9WVkYxZWhIckFHRWlEWERzQW5vaW9yR0ZBSkNJaUlpcUc5ZFoxNk5iT2hYNzdDb2hHbmNPWXhNc1BxajR2UTkzbkZVaThTclpsa29pb3JHRkFKQ0lpSWlxRTVjb3BhR01pWWRpM3pya2phWVhLVVBjZkExVzN3UkFVS2pkVlNFUlV1aGdRaVlpSWlQSXhuWWl6ZHlSTjJPM1VrVlJXdlFFMFllT2diRGNBa0phOWpxUkVSQStDQVpHSWlJZ0lzSGNrM2I4QnVwaEltQzhsT0k0SkF1UU4ya01USGdGNTA4N3VxWStJNkJGZ1FDUWlJcUlubW1neXdMQmpCYlJyNThHYWt1ZzRLSkZDMmFZUDFPSGo0Vkd6c1hzS0pDSjZoQmdRaVlpSTZJbGt5OG1FZnROaTZEWXNnTzNPYlljeFFhNkVzc3Z6MFBRZkMybElOVGRWU0VUMDZERWdFaEVSMFJQRm1wWUUzZnBmb2QrNkhLSWhYMGRTVDErb2VvMkF1dThvU0x3RDNGUWhFWkg3TUNBU0VSSFJFOEZ5OWF5OUkrbWVHTUJxY1JpVEJvWkMzVzgwVk4ySFFWQStQZ2VVRXhHVkZBTWlFUkVSUGRaTXAvWkJGeE1GNDlIdHpoMUpxejRGVFZnRWxCM0NBQ2wvTFNJaTRyOEppWWlJNlBFajJtQThzQkhhbUNpWUx4eDFIQk1FeU91M2dUb3NBb3BtWFFGQmNFdUpSRVJsRVFNaUVSRVJQVFpFc3dtR25YOUJ1M1l1ckRjdk93NUtwRkMwNmdWTmVBUThhamR6VDRGRVJHVWNBeUlSRVJHVmU2TDJEblN4dVIxSk0yODVqQWtlQ2lnN1B3Zk5nSEdRVnF6aHBncUppTW9IQmtRaUlpSXF0NnpweWRDdG53LzlsbVVROVRrT1k0TEdHK3FldzZIdSt5b2t2aFhjVk9IREpTalVFSTMyVHF5MnpGUklmSVBjWEJGUjJXSExTTWw3ek9aVHJtTkFKQ0lpb25MSGN2MDhkREZSTU1TdGdXZ3hPNHhKL0VPZzZUY2FxaDR2UVZCcDNGVGhveUVOcmdyTDFUTUFBTk9wL2ZabU8wUUVBRENkUHBEM1dCck04MHhkeFlCSVJFUkU1WWI1VER5ME1YTmdQTHdORUcwT1k3TEtkYUFlTUJiS3B3ZENrSG00cWNKSFM5R3FWMTVBekZrOEEvSW1uU0R4OUhWelZVVHVaOHZKUk03aUdYblBGUzE3dXJHYThrVVF4WHo5bm9tSWlJaktFbEdFOGRCbWFLTWpZVDUzeUduWTQ2bFcwSVJIUU5HaXh4UFhrVlRVNStEMmxENndwaVVCQUtUK0lmQWM4UUhrOWR0QTRoZnM1dXFJSGoxYlJncE1wdzhnWi9FTVdOT1RBUURTd0VvSStNL0d4MzVId2YwUUJPZC9hVElnRWhFUlVaa2tXc3d3N0ZvRlhVd1VMRWtYSFFjRkNSUXRlMEFUTmc0ZVQ3VnlUNEZsaENraERoblRSN2k3REtJeXkyL2FZc2diZFhSM0dXVVNBeUlSRVJHVmVhSStCN3JZSmREOS9adERrd2tBRUR6a1VENDlFT29CWXlHclZOdE5GWlk5cG9RNDNJbWNtcmVTU0VTQU5EQVUzdU5uTWh3V2dRR1JpSWlJeWl4YlppcDA2K2REdDNrcFJGMjJ3NWlnOG9TNjUwdFE5eHZOclpPRkVQVTUwTVpFd1hob002d3BpUkFOT25lWFJQVElDVW8xcE1IVm9HalpFNXF3Y1JCVW51NHVxVXhqUUNRaUlxSXl4NUowRWJxWXVURHNYZ1hSYkhJWWsvZ0dRZDN2VmFoN0RvZWc5bkpUaFVSRWo2ZUNBaUs3bUJJUkVaRmJtTThkaGpZbUVzYjR6YzRkU1VOclFqMWdISlNkbm9QZ0lYZFRoVVJFVHg0R1JDSWlJbnAwUkJIR0k5dWdqWjREODlsNElOOUdKbzg2emUwZFNWdjFBZ1NKbTRva0lucHlNU0FTRVJIUncyZTFRTDk3amIwajZmVnpqbU9DQklwbVhhRU9qNEM4Zmh2MzFFZEVSQUFZRUltSWlPZ2hFdlZhNkxjdWcyN2RyM2xua3QwbHlEeWc2QkFHVFZnRVpGWHF1cWxDSWhTZUJMY0FBQ0FBU1VSQlZDSzZGd01pRVJFUmxUcGJWaHAwZnkrQVBuWXhiTm9zaHpGQnBZR3EyMUNvKzc4R2FVQkZOMVZJUkVRRllVQWtJaUtpVW1OTnZnSnRUQlFNTzFkQ05Cc2R4aVErZ1ZEM0hRVlZyeEdRYUh6Y1ZDRVJFUldGQVpHSWlJZ2VtUG5DTVh0SDBvT2JBSnZWWVV3YVVoMmFBV09oN1BJOEJBK0ZteW9rSWlKWE1DQVNFUkhSZlRNZTNRNWRkQ1JNcC9jN2R5U3QxUVRxOFBGUXR1bkRqcVJFUk9VRUF5SVJFUkdWak5VS3c1NFlhR01pWWJsNnhuRk1FQ0J2MGhtYThBaklHN1ozVDMxRVJIVGZHQkNKaUlqSUphSlJCLzNXUCt3ZFNkTnVPQTVLWlZDMkh3Qk4yRGpJcXRWM1Q0RkVSUFRBR0JDSmlJaW9TTFk3NmRCdHlPMUltcDNoTUNZbzFGQjFHd3oxZ0RHUUJsWnlVNFZFUkZSYUdCQ0ppSWlvUU5iVXE5Q3RuUWY5amhVUWpYcUhNWW0zUDlSOVhvR3E5MGhJdlB6Y1ZDRVJFWlUyQmtRaUlpSnlZTDZVQUYxTUZBd0gvZ2FzK1RxU0JsV0Zlc0JyVUhVZERFR3VkRk9GUkVUMHNEQWdFaEVSRVFEQWRId1h0REdSTUozWTQ5eVJ0RVlqcU1Nam9HemJGNUJJM1ZRaEVSRTliQXlJUkVSRVR6S2JGWWE5NjZDTmlZTGx5a25ITVVHQXZGRkhhTUxIUTk2NG8zdnFJeUtpUjRvQmtZaUk2QWtrR3ZYUWIvOGZkT3Ztd1pwNnpYRlFLb1d5YlQrb3c4YkJvMFlqOXhSSVJFUnV3WUJJUkVUMEJMRmxaMEMvY1NGMEczOHZvQ09wQ3FvdUwwSTk0RFZJZzZxNnFVSWlJbkluQmtRaUlxSW5nUFhXZGVqV3pZTisyLzhnR25VT1l4SXZQNmg2ajRTNnp5dVFlUHU3cVVJaUlpb0xHQkNKaUlnZVk1WXJwNkNOaVlKaDMxcm5qcVFWS2tQZC96V291ZzJHb0ZDN3FVSWlJaXBMR0JDSmlJZ2VRNmFUZTZDTmpvVHArQzZuanFTeWF2V2hDUnNIWmZzd1FNcU9wRVJFOUE4R1JDSWlvc2VGelFyRGdZM1FSYytCK1ZLQzQ1Z2dRTjZnSFRUaEVaQTM3ZUtlK29pSXFNeGpRQ1FpSWlyblJMTVJodTByb0YwM0Y5YmtSTWRCaVJUS05uMmdEb3VBUjYwbTdpbVFpSWpLRFFaRUlpS2ljc3FtellKKzR5TG9OaXlBN2M1dGh6RkJyb1N5eS9QUTlCOExhVWcxTjFWSVJFVGxEUU1pRVJGUk9XTk5TNEp1L2EvUWIxME8wWkN2STZuR3g5NlI5SmxYSVBFSmRGT0ZSRVJVWGpFZ0VoRVJsUk9XcTJlaGpZbUVZVThNWUxVNGpFa0RLdG83a25ZZkJrSEpqcVJFUkhSL0dCQ0ppSWpLT05PcC9kREZSTUo0ZEx0elI5SXFkYUVKaTRDeVl6Z2c1WC9XaVlqb3dmQy9KRVJFUkdXUmFJUHg0Q1pvb3lOaHZuRFVjVXdRSUsvWEd1cndDQ2lhZFFNRXdUMDFFaEhSWTRjQmtZaUlxQXdSelNZWWRxNkVkbTBVckRjdk93NUtwRkMwN0FsTmVBUTg2alIzVDRGRVJQUllZMEFrSWlJcUEwVHRIZWcyTDRIdTc5OWd5N3psTUNaNEtLRHNOQkRxQWVNZ0M2M3BwZ3FKaU9oSndJQklSRVRrUnJiMFpHalh6NGQreXpLSStoeUhNVUhqRFhXUGw2RHU5eW9rdmtGdXFwQ0lpSjRrREloRVJFUnVZTGwrSHJxWUtCamkxa0MwbUIzR0pQNGgwUFFiRFZXUFlSQlVubTZxa0lpSW5rUU1pRVJFUkkrUStVdzh0REZ6WUR5OERSQnREbU95U3JXaERoc0g1ZE1ESWNnODNGUWhFUkU5eVJnUWlZaUlIalpSaFBIUVpudEgwbk9IbklZOW5tb0ZUWGdFRkMxNnNDTXBFUkc1RlFNaUVSSFJReUphekREc1dnWGQycm13M0xqZ09DaElvR2pSM2Q2UjlLbFc3aW1RaUlnb0h3WkVJaUtpVWlicWM2RGJ2TlRla1RROTJXRk1rSGxBK2ZSQXFNUEdRVmFwdHBzcUpDSWlLaGdESWhFUlVTbXhaYVpDdC80MzZEWXZnYWpMZGhnVFZKNVE5UmdHVGIvUmtQaUh1S2xDSWlLaW9qRWdFaEVSUFNCTDBpWG8xa2JCc0dzVlJMUEpZVXppR3dSMTMxRlE5eG9CUWUzbHBncUppSWhjdzRCSVJFUjBuOHpuajBBYkhRbGpmS3h6UjlMUW1sRDNId3RsNTBFUVBPUnVxcENJaUtoa0dCQ0ppSWhLUWhSaFBMSU51cGhJbU00Y0JFVFJZZGlqVG5ON1I5Sld2UUJCNHFZaTZVa2s2bk9nalltQ01UNFcxcFNyRUkwNmQ1ZEU5TWdKQ2pXa3dWV2hhTlVMbXJCeFBFdjJQZ2lpbU8rL2JFUkVST1RNYW9GKzl4cm8xa2JCY3UyYzQ1Z2dRTkdzRzlUaEVaRFhiK09lK3VpSlprcUl3NTNJcWJDbUpibTdGS0l5UXhvWUN1K0ltWkEzN3VqdVVzb3NRWEErVzRrQmtZaUlxQWlpUVFmOWxxWFFyWjhQNisyYmpvTlNHWlFkdzZFSmk0Q3NTbDMzRkVoUFBGTkNIREttajNCM0dVUmxsdCsweFpBM1lrZ3NDQU1pRVJHUmkyeFphZEQ5dlFENjJNV3dhYk1jeGdTVkJxcHVRNkh1L3hxa0FSWGRWQ0dSZlZ2cDdTbDk4bFlPcFFFVjRUbjhmY2didElYRU44ak4xUkU5ZXJiTVZKaE83VWZPNGhtdzVoNHpKQTBNUmNCL05uSzdhUUVZRUltSWlJcGhUYjRDN2RxNU1PeGNDZEZrY0JpVCtBUkMvY3dyVVBVZUNZbkd4MDBWRXYwajU4OXZvVjA1R3dBZzlRK0IvOHkvSWZIMGRYTlZSTzVueThsRSt0UytlU0ZSTStoTmVBNmU1T2FxeXA2Q0FpS2IxQkFSRVFFd1h6d09YZlFjR0E1dUFteFdoekZwU0RWbytvK0ZzdXNMRUR3VWJxcVF5Smt4UGpidnNlZUlEeGdPaVhKSlBIM2hPZUlEWlAzd2J3Q0E4ZEJtQmtRWE1TQVNFZEVUelhSc0I3VFJrVENkMnVmY2tiUldFNmpESXFCcyt3dzdrbEtaWkUyNW12ZFkzcUN0R3lzaEtudnViUnBtVFVsMFl5WGxDd01pRVJFOWVheFdHUGJHUUJzVEJVdmlhY2N4UVlDOFNTZG93aU1nYjlqQlBmVVJ1ZWplb3l4NHp5R1JJNGxmY041ajBjQmpYMXpGZ0VoRVJFOE0wYWlEZnR1ZjBLMmRCMnZhRGNkQnFReks5Z09nQ1JzSFdiWDY3aW1RaUlqSXpSZ1FpWWpvc1dlN2t3N2RodHlPcE5rWkRtT0NRZzFWdDhIMmpxUVZLcnVwUWlJaW9yS0JBWkdJaUI1YjF0U3IwSzJkQi8yT0ZSQ05lb2N4aWJjLzFIMXlPNUo2K2JtcFFpSWlvcktGQVpHSWlCNDc1c3Nub0l1T2hPSEEzNEExWDBmU29LcFFEM2dOcWk0dlFsQ28zRlFoRVJGUjJjU0FTRVJFancxVHdtNW9vK2ZBZEdLUFUwZFNXZldHMElSSFFObXVIeUNSdXFsQ0lpS2lzbzBCa1lpSXlqZWJGWVo5NjZHTmpvVGx5a25ITVVHQXZGRUhhTUxIUTk3NGFmZlVSMFJFVkk0d0lCSVJVYmtrR3ZYUTcvZ2ZkR3QvaFRYMXF1T2dWQXBsbTc1UWgwZkFvMFlqOXhSSVJFUlVEakVnRWhGUnVXTEx6b0IrMHlMb052NE8yNTEwaHpGQm9ZS3F5d3RRRHhnRGFWQlZOMVZJUkVSVWZqRWdFaEZSdVdDOWRSMjZkYjlDdisxUGg4UEJBVURpNVFkVnJ4RlFQek1LRW05L04xVklSRVJVL2pFZ0VoRlJtV1pKUEExdGRDUU0rOVlCVm92RG1EU3dFdFFEeGtEVmJUQUVoZHBORlJJUkVUMCtHQkNKaUtoTU1wM2NBMjEwSkV6SGR6bDNKSzFXSDVxd2NWQzJEd09rN0VoS1JFUlVXaGdRaVlpbzdCQnRNT3pmQUYzMEhKZ3ZKVGlPQ1FMa0RkcEJFeDRCZWRNdTdxbVBpSWpvTWNlQVNFUkViaWVhalRCc1h3SHR1cm13SmljNkRrcWtVTGJ1RFhYNGVIalVhdUtlQW9tSWlKNFFESWhFUk9RMk5tMld2U1BwaHQ5aHkwcHpHQlBrU2lnN0Q0Sm13RmhJUTZxN3AwQWlJcUluREFNaUVSRTljdGJiTjNNN2tpNkhxTmM2akVrMFB2YU9wSDFIUWVJVDZLWUtpWWlJbmt3TWlFUkU5TWhZcnAyRE5pWVNocmhvNTQ2a0FSV2g3amNhcWg0dlFWQ3lJeW5SNDh4aU51SG05U3VReXhVSXJsU3QwSGxHZ3g2cE42OUJyZkZFUUZEb2czK3V4WXdMSjQraVh0UFdEM3l0NG1SblpVQWlrVURqNVZNcTEwdFBTNEd2WHlBa0Q3a3hWMUxpUlFnU0NTcFdxZkZRUDRmS0xvbTdDeUFpb3NlZjZmUUJaSDc5R201UGZRYUduU3Nkd3FHc1NsMTR2ejRMZ1Qvc2hMci9HSVpEb25KR3pOZGwyQlViL3ZvZDMzLzBCbzd0MzFua3ZFMnJGdUg3ajk3QTJZUkQ5MXRlSGxFVThkOXBFekJ2MW9jNGZlekFmVjNqK0lGZHNKaE54YzVMdm40Ri8zbHZET1ovKzdGTDgrL1M2M0tRZlAySzArdmE3Q3pNZUhza1BwN3dvdFBZNmtVLzQraStIUzUvUm5HK25mWTZabi82MWdOZDQrdXBvekZ2MW9lbFZCRTlhbHhCSkNLaWgwTzB3UmdmQzIxMEpNem5qemlPQ1FMazlWcERIUjRCUmJOdWdDQzRwMFlpS3RaZnYvMEFtODJLN21GREVSQlVNZS8xazRmM1l1RVBuNk4rc3pZWU5mRVRsNjkzL2ZKNTdOeXdFajUrZ2VqYTN6bnczS1hYNW1EZjFuWHc4UXRFbTg1OUh1UXJBQUFFUVVDSFh1Rll1V0EyVmkvOENYVy9iZ0dwelBWZmhZL3QzNEZGUDA1SHRkcjFNV3JpSi9EeThTdDBibkNsYWdpdVZBMlh6NTdBOHFoWkdQR3ZEMXo2aklNN055RjZ5Unc4M1hzZ0JvNmNrUGQ2NnMxckFJQUtGU3M3ekUrL2xZeER1emRqOTZiVk9McC9PMTRZUFJHZXBiUmkrU0J1M2J4ZTZOalhVMGNYK2Q1M1o4NHY3WEtvaEJnUWlZaW9WSWxtRXd3N1YwSzNiaTRzU1pjY0J3VUpGSzE2UVJNZUFZODZ6ZDFUSUJHVlNFTDhidVRjeVVUSG51RU9yOHNWU2xpdEZoankzVWRjRkwwMkJ3dG5mdzZiMVlxc2pEUjhNQ2E4d0htVHZ2Z0ZSL1p1ZzlHZ2g5R2d4M3VqQnhSNnpaQksxVEQ1cTdrdWZYNjdidjJ4YStNcUdIUmFwQ1JkUldqVm1pN1gzcWhsUnpScDB3bkhEK3pDN0UvZnd0aXBNMUFocEhLQmN3VkJ3SkF4NytDYkQ4ZEQ1dUVCbzBFUGhWSlY3R2ZFNzlvRUFHaldycXZENjZrM3JnS0EwN1pQL3dvaGVIdjZMMWp5MHd5Y2lJOUQ0dm5UR0JZeEJYVWJ0M1Q1ZXoxcVJZVkhLaHNZRUltSXFGU0l1bXpvWWhkRDkvY0MyREpUSGNZRUR6bVVuWjZEZXNBNHlFSmQvNFdNaU54TEZFWG90TmtBNEhRdm5jYlRHd0NRY3lmTHBXdVpqQWJNbXpVTjZiZVMwYkpqRDFTc1VoUDd0LytOWnUyNlFLRnkzRnFlbnBhQ0hYK3ZRSVdReW1qYnJTL09IRHNJcFZxRDZuVWFPRjFYNCtXRHVOZzEyQjI3eHFVNmN1NWtRcUZVWWRHUFg3ZzAvKzZLbGxRbXc4ZzNwdUdQdWJNUXZ5c1dQMzcyTnQ3ODZMLzRhc3FyUmI0L2ZsY3M0bmZGRmpvK2E1RTlGRjY5ZUFaSlZ5OGh0R3BOcCs5NS9jcDVBRUNWbWs4NXZkOC9NQmdUcG4yRDFRdC93dDZ0NjdBbFpqbnFOR29Cb1lDZEdjV3QzdDFsTmhtTG5TdFhLUEgyNXorN2RMMzgvQUtEOGVGM2l4eGVtLzcyU0dTa3Bkelg5YWgwTVNBU0VkRURzYVVuUTd0K1B2UmJsa0hVNXppTUNXb3ZxSHNPaDdyZnE1RDRCcm1wUWlLNlgzcHREbXhXS3dSQmdLZVByOE9ZWis0V3kreXNqR0t2azVPZGhRWGZmWXpFQzZmUXRHMFhESTJZaXV0WHptUGRIL09RZU9FMHhreVpBWWxFQXJQSmlKT0g5K0xpbWVPdzJXd1lOT29OVksvVEVEdlcvd1d6MllnK2cxNHVzSG5LcHBXTFNyUXlwZGZtRkQrcEFJSWdZTWpZeVJCdE5wak5KdmdIVlhUYTlnbllmeVpGYlVFdFNGeHNOQURnNmQ0RG5jYXVYam9MQUtoYXExNkI3NVZLWlhqKzFiZFFyVTRETkdqV3RzQndDTGkrZWllS1lyRno1UXBsM3VQNFhiRkl2SERLWVR3bkt4Ti8vZlo5M3ZQblgzMncreHJwMFdGQUpDS2krMks1Y1FHNm1DZ1lkcStHYURFN2pFbjhRNkR1K3lyVVBWK0NvUEowVTRWRTlLQ3lNbTRCQUR5OWZTR1ZPdjdhNk9YakI2bFVCbTEyRnN3bUl6emtpa0t2c3pWNkdhNmNQNFVHemR0aVdNUVVDSUtBS2pYcW9tdS9GN0Z0M1ovWUdyTWNQWjk5Q2RGTDVtRHYxblY0ZGVJbnFGNm5BZW8wYkFFQUdQSEdCNGo4Y2lvVy92QTVwbncxMTZtVForOUJJOUY3ME1oUy92WUZFd1FCUThaTmdTamFJSkZJbk82WjIvSDNYNGhaR29uV25mdmcyZUhqWGI3dWhkTkhBUUJib3BkaDI3by9IY1p1cHlRQkFCYk8vcnpROEhmWGx1aGxEcy96MTZkVWEvQkY1S3BDM3o5NVpHL0lGVXJNbUJkZDVKejh0ZWRmSmRYcmNyQjM2N3E4NXd5STVRY0RJaEVSbFlqNWJEeTAwWkV3SHQ0S2lEYUhNVm1sMmxBUEdBdGxwK2NneUR6Y1ZDRVJsWmIwVy9ZdGYzNkJ6anNBQkVHQWIwQUYzRTY5aWR1cE54RlN1WHFoMStrM2VEVFVudDdvUG1DSVE3aDc1b1ZSME90eTBLR0gvUjdETHYxZXhQN3RmMlBqcWtVTzJ4ZHIxV3VDL2tQR29HcXRlaVU2NWlFckl3MHJGOHpHc3lOZWgzK0ZFS2R4aThXTVJiT25JeWkwQ3ZvTkhsMWsrTHB3NmhpcTFLd0xoVklGaVVTQ2dnNERPTHB2TzlZdWk0Si9ZREM2OVhOc3dHT3htTEV0NWcra3A2Vmd5TmgzbkQ4Z3R4bnM3ZFNiaGRhUWxueWowREYzR2pwdUNvYU9td0lBT0hWa0grWi8reEVxVkt6TWhqUGxGQU1pRVJFVlR4UmhQTHpGM3BIMGJMelRzRWZkbHRDRVIwRFJzaWM3a2hJOVJtNGwyN2NaQmdaWEtuQzhRa2hsM0U2OWlaUWJpVVVHUkptSEhJZmlObVBEaWdVRmp1L2J0dDdoZVZMaVJVeDV1ZmpPcFVXRmtPeXNkTXo1Y2lwdTNid09wVXFOWWVQZmRacVRsWDRMTjY5ZXhNbkRlM0FqOFFKRy91dERxRFRPdXg2dW5EdUpxSm52d2RjdkVNTmVmeGMxNmpaeW1oTy9LeFovL3ZvdHZIejlNZTY5citIdEYrQXdMa0RBeFRQSGNPSFVNVlNxVnN0cEsrbi8vYkMwd08reFp2RXYyTFZ4RmZvUGVRM2RCZ3dwOUdkUlZwdytlbjlIaUZEWndZQklSRVNGRWkxbUdIYXZoaTRtQ3BZYkZ4d0hCUWtVTGJwQkV6WWVIdlZhdWFkQUlucW83cDdKRnhSYXRjRHg0TXJWY09iNFFkeEl2SWltYmJ1NGRNM1NDam5iMXY1UjZGaEdXZ29pdjNvWGFTbEplS3B4Szd3NFpsS0I4d0tDUXZIdnozN0VndTgreHJtRVEvaitremN4K3UzUEVCUmF4V0ZlMVZyMTBMNzdBTVRGcnNFdjB5ZWo5NkNYMFNOOEdBUkJnQ2lLMkJLOURCdi8raDIrQVVFWS8vNU1oK05BUkZHRXhXeUMyV1RDd0pmZlFOUlg3eUptYVJTcTFhNWZZTk9aZTRtaWlHTUg3R2RGMW0vZXp0VWZqZHVJb29oVFIvYTV1d3g2UUF5SVJFVGtSTlRuUUw5bEdiVHI1OE9XbnV3d0pzZzhvSHg2SU5RRHhrSld1WTZiS2lSNk10bXlNMkM5ZVFtV0d4ZGh2WG1wK0RjOG9PdVg3ZDB6Q3pzT0lyUnFMUURBdGR3bUtxN29QK1MxQnk4TWhRZkVHNGtYTVArYmo1Q1ZrWWFHTFRwZzVKc2ZRbGJFbG5lWnpBUGozNStKcFhPK3pqdkM0cFczUGtMdEJzM3k1a2lrVWp6MzhyOFFGRm9GcXhmK2hBMHJGc0RiTndCdHV2VEJ6MSs4Zzh2blRnQUF6RVlENW53NTFSNEl6U1pZVENaWTh0MmpmZGVTWDc3Q3BDOStjV2oya3QrbHN3bTRrM0ViRlVJcUk2UlNOVmQrTE1VeTZMUk85eERtWnpJYWlwMVRrTFBINDVHVmtRWUFzRm9zK0hYV05MUjh1cWZUc1IxVXRqRWdFaEZSSGx0bUtuVHJmNE51eTFLSTJqc09ZNExLRTZvZXc2RHBOeG9TZitkN2VZaW9sRml0c0taZWhTWHBFaXhKRjJGTnVnVEx6WXV3M3JnSVczYnhIVU5MaTBHblJjcU5SQUJBbFpwMUM1eFRyWFo5QU1DVjg2ZGd0VmlLUEhpK1FiTzJ5S3BtRDVUM0V6NkFmNDZFQUlBV0hibzdiZU04Zm5BWGxrZitCeWFqQWEwNjlVTHJUcjN4NDJjVE1mS05hUTZyZXZmNjZmTzNvVkNxTU9KZkg4TGJOd0M3TjYzRzNKa2ZZUERZZDlDeVl3K0h1UjE3aHNQSEx4Qkg5bTVENjg3MjcxQ3BldTI4Z0ppVG5RVmtaOEZEcm9CQ3FZTEcwd2NLcFJKeXBRb0toUW9LcFFweXBSS1p0MU54NGRReHJGbjhDMTU4N2UxQ3YrL1J2ZHNCMkxmNmx1Um5ObXJpSjJqVXNrT0JZNElnSURDazRDM0RnTDNUcVN0ekNySnYyem9FaGxSQ1d2SU5XTXdtM0VxK2ppVS9md205TGdmdHUvOXpsaVZ2UkNqYkdCQ0ppQWlXcEV2UXJZMkNZZGRxaUdhanc1akVOd2pxdnFPZzdqa2Nnc2JiVFJVU1BYNXNPWm4yOEpjWEFpL0JldU1pcktsWG5Ub0R1OFBGMDhjZ2lpSUNna0xoNWVOZjRKekE0RkI0K3dYZ1RzWnRYRHh6SEhVYnRTajBlbUV2UlRnODkvTHhjN256NkthVmk1eU8wM2pwOWZmeUhsdXRGcXhkTmhlN050cTdjL1lhT0J4OW5uOEYrN2V0eC9YTDU3RWxlaWtHajNGdURIUDYyQUhjdkhZWmdTR1Y0T01maUlFakowQ3Q4Y0ttVll1d1BISW1OSjdlcU5lMHRjTjdHclhzNEJDK2VnMGNqbWJ0dXNMWHZ3S1VhZzBVU2xXeG5VWk5SZ04rK1BqTklsY0ZqUVk5anU3ZkRrRVFJRmNvSVFnQ0dyWHFXT1IxVDhUSHdhRFh3VU11TDNTT1FxVXVzbm5NNUpHOTRTRlhGRHNudjV2WEx1UGs0YjNvT1hBNFlsY3Roa0tseHRncE16RDcwNG40NjdjZm9QSHlRYU9XOXZvbFJmeEZBcmtmLzNTSWlKNWc1dk5IN0IxSkQyMEdiRmFITVduRkd0QU1HQWRsNTBFUVBBci9aWU9JaW1DMXducnJHaXhKbDJCTnVnaEwwc1c4eDdic0RFQVVTM1E1UWUwRldXaE5TQ3ZXaEN5MEpuTCsrT1loRlE2Y3pMMlhyRTdEWmtYT2U2cHhLeHpjdVJFSkIzY1ZHUkR6VTZvMURxdEtSZG01WVdXUjV5MEtnZ1FadDFQaElWZGc4R3R2bzNtSDdnQ0FWcDE2STNiTlVoemN1UW50ZTRTaFNvMS9Wa0pGVWNUNlArd2hxTmZBNFhtaHJ2ZWdrWkRLWkVpOGNNcWw3NlB4OG9GSzQ0WFAvejBNUVJXcjRQVVBad0VBZnZwOEV0SlNidURqSC8vWkNqdDVaTys4eGpxVHBzOHBzaU5yWE93YTZMVTVhTnpxYVhqN0JXRFA1bWowR2pnY0FVR2hCYzVQU3J5SVE3czN3eTh3R0hVYU5DKzI3dEsyYWFYOTRQdlduZnNnZHRWaUFJQi9oUkNNbWZJRnRxLzdIeG8wYndlenlmNFhrQjRlaFIrSlF1N0hnRWhFOUtRUlJSaVBib011T2hLbU13ZWRma0gxcU4zTTNwRzBkVzlBY0c3alRrVE9iTm9zeDlYQXBFdXczcndFYS9LVmtxOEdTcVNRQm9aQ0Zsb0wwdENha0ZXc0NXbWxXcENGMW9URTEvRzRpWWNWRUkwR1BZN25Oa2RwMEx4OWtYTWJ0ZXlBZ3pzMzR1aitIWGgyeE91UXVmZ1hTaGF6R1lrWFRyczh0eWdTaVFURFgzL1A2YmdOcVV5R0FVUEhZUEZQTS9EbjNHL3gxbWV6OCs1SGpJdGRnNXZYTHFGcXJYcG8wY0Z4SzJtUDhHR3cyV3k1eDFrNGl0OFZpN1NVRzJqVHRTLzhBNE1CQUZhTEdkbFpHUTViWG5PeU00c010VVdGUTdQSmlKMGJWZ0lBdWcwWURJVlNoVDJib3hHN2VrbmVjUkwzRWtVUjBVc2pJWW9pZW9ZUEs5RlJJS1hoL01uRFNJamZqVWF0T3ViOVRPNnFWSzAyaGs5NEh3Q1FsVzYvUDFIajVmVkk2Nk9TWVVBa0lucFNXQzB3eEVWREd4TUp5N1Z6am1PQ0FFV3pybENIUlVEZW9LMTc2aU1xNjJ4V1dGT3Y1OTBQYUxsNXlSNEdiMXlFTFR1OTVLdUJLay9JS3Rhd2g3K0t1V0V3dEJha0ZhdERjUE1LeTZHNHpURG9kZkR4QzNUYVlwbGZ2U2F0b2ZiMGhpN25EZzdGYlVIYnJuMWQrb3lNdEJUTS9yVDBEay8za0NzS1BHcWpXYnV1T0xoekU4NG14R1Axd3Avd3d1aUp1SG50TXRZdW53ZXBUSVlYWG4ycndDMmhCWVZEQURoeEtBNG5EdTFCUUZCRitIZTJIOFZoME92eWFpZ04rN2F1UTg2ZFROU3MxeGhWYTlVREFMVHUzQnNIZG14RWkvYmRVYmR4UzRmNXV6ZXV3b1ZUUjFHOWJrTzBLZWJuYjlUcjhQWFUwVVhPTVp1TXhjNjUxNWJvNVJBRUFYMEd2VnprdlBSYjlqTWVmZndxRkh0TlVSU0wzYXBMRDhkakVSQkZmUTYwTVZFd3hzZkNtbklWb2xIbjdwS0lpTW9YVVlUeHlEWVlqMnh6ZHlWMEh3U0ZHdExncWxDMDZnVk4yRGdJS3VkejNNaDFvdmJPUCtFdmIwdm9KVmhUcmtBMG0wcDJNVUVDYVdBb3BLSDJGVUJaYU0yOElDanhDeTcrL1c1Z3RWcnlWcS9hZHV0YmFGQzZTeXFUb1hYbjN0aXhmZ1cyeHZ5QlZwMTZRU290L2xkTS84QmdqSnI0aVVzMUhkaTVFYnFjTzhWUExNU1FjWlB4N1FjUjJMZHRQUlFxTlk3dDN3R0wyWVR3NGVNUm10czR4MVZYenAwRUFOUzZwOHZwM1pWQ1QyL2YrNjd4cnN6YnQ3QngxU0lJZ29Dd1llUHlYdS83NG1pY1Bub0FpMzZjampjKytnN0J1ZmN2bmo2Nkh6SExvcUJTZTJMbzJNbkZoaXBSRkF0dE1sT1NPWUE5U01vODVLalRzRGtDZzBOUnNVcU5JdWRmdTJUL3k4bmdTZ1VmbTNLditOMnhPQkVmaDc2RFI1ZGFCMWR5VGJrUGlLYUVPTnlKbkFwcldwSzdTeUVpSW5JTDBhaUQ1ZW9aV0s2ZWdXSG5YL0NPbUFsNTQ2S2JXVHp4YkZaWWIxMi81OTVBKzVaUVM5SWwyTExTN21NMVVHUGZDcG9iQktVVmEwSldxUmFrSWRVaHlBcy94cUFzMnJkMUhkS1NiMEN1VUxwOGoyQ24zZ094ZStOcTNFNU53cTROcTlDMS80dkZ2a2NxODNBNmI3QXdBNGFPQVFCWWNnTzZxOXRZNy9MMjljZXJrejdGbkMvZnhZNzFLd0FBYmJ2MVErZG5CcFhvT3FsSjE1Q1RuUVgvd0dDSHJaU3BTVmNCQUw3K3hhK00zY3RzTWpxdE92NDU3eHNZZEZxMDZmS013em1KWGo1K0dEN2hBMFROZkErL3pKaUMwWk0rUTNabU9oYjlOQU9DSU1ISU42Y1YyWG4wTHFWYWd5OGlWeFU2UG5sa2I4Z1ZTc3lZRjEzc3RSTGlkMlBEaXQvUnRkOEw2TmpyMldMbm56MGVENkR3cnJqMzBtdHpjUEx3WGpSdDI0VUI4UkVyMXdIUmxCQ0hqT2tqM0YwR0VSRlJtV0ZOUzBMRzlCSHdtN1lZOGtZTWlhSXUrNS93bDdjdDlDS3N5WWxPSFh1TEpVZ2dEYWo0ejFiUTNCVkJXV2l0eCtib2w1dzdtZGlVMjJDa2E3OFg0ZVhqNTlMN2ZBT0MwSzU3ZjhURnJzR0d2MzdIVTAxYUZidWFkQ3Y1T3Q0YjdWb0F6ZS9lNHk1Y1liVlljT25zQ1lqM0JQL010RlJrcEtYQUw5RDFsZHk3eDFuVXp0ZTQ1L0paKyt0M3o0VjAxZktvV2JDWVRSZzE4Uk1JZ29COTI5YmozSW5EOFBUeVFiL0J6bHM4YXpkb2l1RVQzc2VTbjcvRXo5TW53MmExUUNLUjRwVzNQaTVSZzZEU2twNmFqSlFiaVVpK2tZald1ZHR0QzVPUmxvSkxaeE1nVnloUm8yNmpZcTk5ZDFYV0o5OVJKdlR3bGR1QUtPcHpjQ2R5cXJ2TElDSWlLcFB1ekptS2dQOXNmREsybTRxMmUxWURIUnZGMkxKdWxYdzFVS2wyWEEyOEd3aERxa05RcUI3U2x5Z2Ivb2lhQlcxMkZyejlBdENsM3dzbGVtK2ZRU054YlA4TzVOekp4SUwvZm9JM1B2cHZrUUhUeThjZi9ZYTRmcDhiQUt6L1l6NnlzOUpkbm0rMVdIQW9iZ3UyUkMvRDdkUWtTS1V5OUFnZmh0UEhEdUJzUWp5K252b2EydmNZZ0M3UFBBL2ZnT0pYLzg0bTJGZkFhdFZ2bXZlYTBhREhrWDMyNHlqeUI4Zmk2TFhadUhycExBUkJ3TVhUeDdCNjBjOFFCQUZEeDA4dGRMdXF0NjgvL0N1RUlDMzVCZ0FnTUtTU3kwMWZ2cHEvRm5EaHZqN1J4WDltcmwyMmJ4bXRWSzEyc1hPM3Jmc1RvaWlpUWZOMkxxMEEzOG13TjdSeDVjK0ZTbGU1RFlqYW1DaHVLeVVpSWlxRU5TMEoycGdvZUE2ZTVPNVNTbzJvejhrWEFuTlhCRzlldWMvVndKQi90b0tHMXJRM2lxbFVDMUsvWUpkK2lYN2NiSTFaanRQSERrQVFCQXlMbUFLRnNtUmhXTzNwamNGajNzRnYzMzJFMjZrMzhjdU15Umd6WllaVFY4dTdsR28xV25keS9mRDN1elc2RWhCVGJpUWlmdmRteE8vYWxMY1NWYnRCTXd3Y09RRWhsYXVqOTZDUjJMRitCYlpFTDhPdURTc1J0Mmsxbm1yY0NzM2FkMFA5cG0yZzluUU9YRmFMSlcrTFpLMTYvd1RFNktXUjBPWGNRYjBtclF2OXJvWEp6c3FBajI4QXJsMCtoL25mZmdTTDJZVHVZVU5ScjRsall5Q0x4WXlFZzd1eFowdE0zbXBsMDdaZFlMV1ljZUxRSHN6K2RDS2VhdHdLSFhzOWkvck4yaFI2SDZJcndVenQ2UVZkVGphdVh6NlB5alhxRkRvditVWWlUaC9kRHdDb1hyZGhrZGU4ZXZFczltMWRCd0RvMUdkZ2dYTWtFbnZuMVR1WjZkQjRlZVB5dVpPUVNLWHc5UThxY0Q0OVBPVTJJQnJqWTkxZEFoRVJVWmxtUExTNS9BVkUwUWJyclJ0NTl3TTZyQVptcHBaOE5WQ2hoclJpamJ5dG9IZTNoVW9yMW9DZ1VEK2tMMUgrSE5peEVldi90SjhKMktYdkM2alQ4UDYyS3pabzNoYTlvQmsrWndBQUlBQkpSRUZVQjcyTWpYLzlqdFNrYS9qdi8wM0E2eC9NS25DN3FUYjdEamFzV0ZDaTYydXpDMjVVWTdOYThmL3MzWGQ4Rk5VV0IvRGZ6R3pmVGUvMDNsR2FkQVhwUlJBUUFhVXBLQ2dXbWhRRlVWRVFVRkZFUmNDQ2dJaUZJbFZFNlR4NjcwanZDU0Y5Kzg3TSsyT1N5VzYyWkRlRkpIQytuOC83dk4yZE8zZnVoazNjTS9mZWM2NWRQSXN6eC9iajFLSC80YzdOcXdBQWhtRlFyVzVEdEhtcUw2bzRKWlhoT0FYYWRPdUh4cTA2WWZ1R1A3Qm42M3FjT2JaZkRwQkxWNmlDaXRYcW9FekZhbWpRdkkwOHcyZTFtQkVSSFlmUWlDZzRISGFzWHZ3MTltM2RBTFZHaTI3OWgrYzZmcTNPZ0l6VUZGaE1SbGpNSmlUY3ZvNXFkUnJneDlsVFlMV1k4V2pqSjlDcDl3c0FwSm5KQzZlUDR2aitIVGgxZUkrY0tiVlNqYnJvK014Z1ZLN3hDQURnL0lsRFdQdkxRcHc3Y1JEblRoeUVJVGdVdFJzMFEvVzZqVkNoYWkyWDBoditxTk93T2ZadjM0UXZQM2dUWVJFeFlEbjNKRVVPdXgwcDl4SWdpaUlxMTNqRVoyQ2NtcFNJeFhPblFoQUUxRzdRSE9XcjFQTFlManF1RE80bDNNS25iNzhNaFVLSnRKUWtWS2xWRDV5aXhJWXJKVmFKL1luejhkZUtlZ2lFRUVKSXNjYkhYeTNxSVhnbG1vM3lma0NYUkRGM3JrQzBXUUxyakdIQWhjYzY3UTNNV2hwYUdWeDQ3RU01R3hpb1MrZU9Bd0RxTkdxQkxuMkg1cXV2OWozNncyRzM0ZDgxdjZCcXJmb2VTMDhBZ0NrakRmLzh1U3hmMThweTZILy80dGNGbjhyUGcwUEQwYUI1V3pScDNSbFJjV1c4bm1jSURrWFhmaStoZmM4Qk9MSm5Ldzd0L2dlWHo1M0VqY3YvNGNibC85Q3lRdzgwYkNIVlNEeDFaQzhBb0ZLTlIzRDM5ZzE4Lzlsa0pNYmZnbHFqeFF1ajNrTk1xZHd6YzFhdFV4L0g5Ky9FNU9FOTVkZHFOMmlPbW84MndabWorL0Q4aUlrQWdNVmZmb2hUUi9hQWR6Z0FBQXFGRXZXYnQwSEw5dDNkQXF4cWRSdGlUSjBHT0xadkI3YXUreFUzcjE3QXZtMGJzVy9iUmxTdStTaUdUZmpZcjZ5eVdaNGVNQUlNeStIVXdkMUl1bnZiNjNKVGpWYUg2blVib2NlZzEzejJ0M2p1aDBpNWR4ZUdvQkQwR3Z5NjEzYWQrd3pCdmJ1MzVleXBjV1Vyb3FlUDlxVHdsTmdBa1VwWkVFSUlJYjZKbGlMK2I2VW9nays4S2MwQVppYUp5WG9zSk1mbllUWlFLODBHWmhXT2o2c2t6d2pTYkdEKzlCazZCdUdSc1dqVHZWK3VaUzM4MGZuWkYxR3VjZzFVcjl2UTYzTEhxTGd5bUREcmg0RDZuVGwraU1meUM0ODkzZ0VYVGgyRlJxZkhJNCsxUktVYWp3UlVRMCtsMXFCSjY4NW8wcm96MGxPVGNPYm9mbHkvZEY3T25nb0FOZXMxUm5wcUVtbzgwZ2dSTWFVUUdoRUZmVkFJK3J3ODFtTncyTGhWSjJTa3BiaTgxbWZvR01TVUxvK2toTnRnV0JibEt0ZEFrOWFkd1RBTW1yVHVMQWR5emR0MXc2bkRlMUN4ZWgzVWE5b2E5WnUyaHM0UTdIWDhETU9nWHROV3FOZTBGUzZlUFk3OTIvN0NyV3NYOGNMSTl3SUtEZ0ZBcmRIaTJTR2o4T3lRVVFHZDUwM0had2JqcHprZllQREk5eEFTSHVtMVhhbHlsVEIrNXZjRmNrMlNQNHpvN3k3VVlpYStuKy9NV0lRUVFnZ0JZcFpmTHZScmlCYVR0QlEwYzFtb3kyeWcxUnhZWnd3RExpekdaUll3SzFFTUYxR0taZ056Y1A0K2RELytyUXRLYWxJaVdJN3pPMHRxRnJNcEF3TFBReDhVVWtnajg1L0ZaSVJhcXl1MFl1NFdzd2thN1lOeDR5TTFLZEZuY0ZpWVN1cnZ5UDNDZVBnQWw5Z1pSRUlJSVlUY1I2SUkvdDR0ZVQrZ2M2SVlQcSt6Z2JFVlhJUEFPR21KS0tONU1MNFVFKy95R2l4b2RjVW5LNjlHcHkvYy9oK1E0QkRJKzc4M0tSb1VJQkpDQ0NGRUpscE4yUUhnN1V2Z3Myb0gzcjZjcDlsQU5pd21leW1vMDdKUUxySTB6UVlTUWtneFJBRWlJWVFROHJBUlJmQkpkM0lraUpIMkIvSkpkd0tmRFZScG5HWURuUkxGeEZVQ295M2NXUlpDQ0NFRml3SkVRZ2doNUFIbXVITEtaVWJRY2ZOaTVteGdnQWxzR0Fac2FMUkxFSmkxTEpTTEtnMHcrVTlzUWdnaHBPaFJnRWdJSVlROHdPNU5mQ3FnOW94U0RTNnVRdVpTME1vdXRRTVpiZkhaLzBVSUlhUndVSUJJQ0NHRVBHd1lCbXhJVkk0bG9aa0Y1S1BLMEd3Z0lZUTh4Q2hBSklRUVFoNWdpckxWNVAyQWl0S1ZNek9GVmdLakN5cnFvUkZDQ0NtR0tFQWtoQkJDSG1BUm4yd3E2aUVRUWdncFFXZ05DU0dFRUVJSUlZUVFBQlFnRWtJSUlZUVFRZ2pKUkFFaUlZUVFRZ2doaEJBQUZDQVNRZ2doaEJCQ0NNbEVBU0loaEJCQ0NDR0VFQUFVSUJKQ0NDR0VFRUlJeVVRQklpR0VFRUpJQ2NXb2RmSmpJU1doQ0VkQ1NQRWpKTWZManhtTnprZEw0b3dDUkVJSUlZU1FFb3FMS1NjL3RwM2VWNFFqSWFUNHNaM1pMei9tWXNvWDRVaEtGZ29RQ1NHRUVFSktLSFdqOXZMampLWFRJV1NrRk9Gb0NDaytoSXdVWkN5ZExqOVhOMnhYaEtNcFdTaEFKSVFRUWdncG9mVGRob0dMTEFVQTRKUHVJR2w4WjFqK3Q5WmxhUjBoRHhNaE9SNlcvNjFGMHZqTzRKUHVBQUM0eU5MUWR4dGV4Q01yT1JoUkZNV2lIa1JleFBlcldOUkRJSVFRUW9xOW1PV1hpM29JcEpEWlR1eEc4clFCUlQwTVFvcXRzTWxMb2FyVG9xaUhVU3d4RE1Qa2ZJMW1FQWtoaEJCQ1NqQlYzUllJbTdSVW5ra2toRWk0eUZJVUhPYUJvcWdIUUFnaGhCQkM4a2RWdHdVaVB0a0U0OW9Gc0I3NkIzejhWWWdXVTFFUGk1RDdqdEhvd01XVWg3cGhPK2k3RFFPak5SVDFrRW9jV21KS0NDR0VQTUJvaVNraGhCQnZQQzB4cFJuRUJ3d2JGQVlBRUFVZW9qR3RpRWREQ0NHRUVFSUlLVWtvUUx4Zk9BNWNkRG53dHd2M1RtN1V3c01BQU1ldFM3ZzNwcTNmNTJYZFlRNzB2SkpHVmJNeGdvWitDT3ZoTGJBZTNBejcrY04rbjZ2ck9BamFOdjFnTzNzQXRsTjdZTjMvVnlHT3RPZ3hTalVBUUJRY0FNOFg4V2hjNlRxL0NHWGxSd0FBMWtQL3dMSm5mVURuSzhyWGhMN2JNQUNBa0pHSzlFWHZGL1FRb1NoVkdRQWdPbXpnRTY0SGRLNjJmWC93OGRmQTM3NE0vdTZOQWgvYmc0Q0xxd2hGbVdxd0h0aDAzNit0cXRNQ3RqUDdBTjV4MzY5TkNDR0VGRFlLRUhNUk92b2JzRkZsQUFCSjczUVB2QU9HaGJaMWIraDd2Z1pHbzBmaTZEYjVudGxqVkJxSU5rdSsrbmhZcVp0MmhhSk1OZWwvTWVXUmNuNkUzK2RxbW5XRG9ueE42WCt4RlI3NEFERjZ5VmtBZ0duamowai9hV29SanlhYm9ueE5CQTJjQkxBY1JMc05HY3MvQ2JnUHd6TnZRdDI0RXdEQXVQcnIvQTJJWVFBUEsvVWpadjhEd1B0TkZ6WW9ERUo2c3R2clhFeDVCQS85Q0FBZ3BOekYzVmNhNTI5OEpRM0hJV3ppSWxnUC9RdlQ1cVZ1UVJpalZDTms3TGRRUDlvS29zV0V1Ni92dWErckpiam9zZ2lidEFSQ2FpTE1XNVlqNDQ4NWdGQzhicUFRUWdnaCtVRUJZaTY0c3RXaEtGVXA3eDJJQXJSdCtvR0xMZ2NBTVBRWmkvUWYzOHR6ZDdvdVE2SHJPQkRKTTE0czlObklnTEVjSWo3OXUwZ3U3ZGVzSjhOQzA2U1QvTlQwenpLLysyZkRZcUNzM2xCK2J0NnhNcUR4a1FMQ3NBZ2VNaFZnT1FDQWFmMUM4SW0zQXVwQ1ViWWExSTkxQUFDSVZqTk1HMzdNODNEVWozVkFVUCsza1RKcktCeTNMdmw5bnJidGN3Z2FNQWtaZjN3QjAxOC91c3pRS3F2VWt4L2J6dXpMODlpYzNZODlhQVcxTDF6ZmJUaFVkVnRDVmJjbHRHMzY0ZDdiWFYxK1BxTGRDb1pUQUF3RFJxdUhyc01nR0ZkOVZTRFg5b2UyZFIrQVljQ0dSa0ZWcHpudzIrejdkbTFDQ0NIa2ZxQUE4VDVJLzJrcXdqOWNDVEFNZE8zN3c3eDVLUnczL2d1NEgyMjc1eEUwYURJQUlQekRsVWlaOVJMczV3OFY5SER6amtIK2d1bENwcXJkREd4b05BQ0F2M01WdHBPNy9UNVgwNlNUTkZNRVFEUm5GTW15dHVKRTgzZ1BoTHoyZVlIMGRXOU1Pemh1WGZTcnJiN25DQ2lyTndJQUNPbkpzT3pkS0MvbDlFWElTSUdRZGc4QUVEUmdFc0JJRlg2c0J6YUJOWVNDTllUNmRYMCs5YTQ4VzZXcy9BaEN4ODRIQUlTTyt3NzNKdmZ3YXlaTFVhNDZnZ1pQQWFQU0lHamdKQWlKTjJIWnQxRStycXhhWDM1c083M1hyM0g1UzdSWklGck5CZFlmbzlhQ1VXa0tyRDh1cmlMMHo3d3BQN2ZzV3VWeGViTnh6WHlvNnJZRUlCVUpOLys3REVKYVVvR053L3NBRmRBKythejgxTFJwU2VGZmt4QkNDTG5QS0VDOEQrd1hqc0t5ZHdNMHpib0NMQWZEYytPUjhzbkxBZmZqdUhFZWdqRVZyRDRFckNFVVllLytqTlE1YjhCNmNITWhqUHJCbzIzMWpQell0SG1weDJXQjNtaWV5RDdYc21zMUxmRXRBcXFhaldIb1BVcCt6Z2FGSVdMR09yL096Vm9tcTI3U0dhcEhuNUJmMTdUc0FVM0xIbjZQSWYzSDkyRGF0QmdBWUw5NEhPYk5TNkZ0UHdCY1hFV0V2UDQ1VW1hOTVQTnp4V2dOQ0JuMXRSeFVtZFl0ZEFrT2dSd0I0b2xkZm8vTkg2YS9GaUZqMmN3QzY4L1FkeXowUFY4dm1NNFlCc0hEWnNoN1h4MVh6OEM0L2p1UFRXMG5kc0YrL2pDVTFScUEwUVhCMEc4ODBoWk1MSmh4K0tCcDloVFlzQmdBZ0pBY0Q4dmV3UGErRWtJSUlTVUJCWWozaWZIMzJkQTA3Z2pyd2MzSVdEazNUMzNZeng1RThnZDlFZmJPRXJDaFVXQ1Vhb1NPL2dhcDM0NkRaZWRxaitkbzIvVDFhNFlsQ3hzY2pxQUI3K1RhTG4zcGRKL0hSYXNKQ1lOciszWE42Q1hud0NoVkFBSmJwdVo4WG00WWpRN3F4aDB6eDJhR2VkdHZmbDlIV2JFT2xKWHF5czhEV1pycWphcFdVNFJOK1NYZi9lUkZ3c0FhRU8zV2ZQWEJ4MStIWlZmbVo0NVRRTlBzS1FDQWtKWUUyL0VkdmsvbWxOTE5ra3lpSC91M0ZLV3JJR1RNdC9MUzByeGdReUlSL05LMFBKL3ZTZnJpRDZHczNnaUtjaldncnQ4R2htZEdJdU9QTHp3M1psaUV2RGxIL24yMEh0NkM5SjludUkxUldha09BTUJ4NHovd2Q2NFc2SGlMTTEzSFFWRFZ6Tnh2S1FwSVcvaTJ6K1JJNlV1bklYenFDZ0NBOXNsbllkbjlKMnluOWhUdUdMc01rUitiTmkybUpEV0VFRUllU0JRZ0ZvQkE5dmVvbTNTR3VrbG52OXA2Q3BZYzE4NGg2ZjArQ0oveUM5andXSUJUSUdURVorQnZYWUw5NG5HMzlwb21YVnhtVEhMREdrS2hleXIzMmMzY0FzVGlJR0xXUmtBaEJaQ01TZzFHclpNT3NDekNQMXpsOWJ5Yyt4bTE3WjUzZVI0KzlZK0F4cEg2MVdoWUR4VE4zc3pDWWo5L0NLbVp5NXNaalU0T0VCMjNMaUwxcTlFK3o5VSsyVmNPRU8yWFRvQy9jOFZuZXk2eU5FSW5MWkZMdUpnMy80eTA3eWNESEFkRHp6ZWc3ZnlDdE56NjNFR3ZmVEFLSmNJbUw1UDdzQjdlZ3BSWlE4RW9sTkEvT3hxNmpvT1I4c2xMQVFjWW90MkcxTGtqRVQ1OURSaUZDb3hHNTdXdHFrNXpxT3M5S2Izdi80NGdkYzdyZ0NpNHRGRTM3cFM5L1BWZ3dYOW05TjFmZ2I3N0t3WGViMzRwcXpWRTBNREo4blBUcGlXd1h6am04eHo3K2NPdzdGNERUWXZ1MHQ3VTEyWWphWHhuQ0JrcGZsODNhdUZoK1RNUktFTy9jVEQwRzVlbmM3MmgrcjZFRUVLS0F3b1FTeUQremhVa1RYME80ZS8vQ2pZMEdzYVZYM2tNRGg5MlhGd2xqek9NakZMdDkxNUpScXVIcHNYVHJxK3B2UWNCSGdsQzdtMGVGaXdIZlk5WDVhZkdGWE44TmxlVXI0bXdDVDlJTjBNZ0JYWnBtVW1lRktVcVE5ZnRaVEJxSGNMZS9nbkpNMTZBL2V3QjE4c0ZoVUhUb2p2c0Y0NkNLeTNOM0FscFNmSnlSRGFxREhUdCtvUFI2QkE2L2pza1R4c1U4TDVleC9YelNQLytYZkQzYnNGMnd2dStWdHVKWFVpWk5SVDZaOTVFeXF5aEh2Y0NhcHBtM3p6aVlpdkM4UHdFdjhaZ1Azc0Exc05iY20wbjdjVXN1TDE2YkZCWW5nTXN1WS9RYUlTTytRYmdwUDhjT1c1ZFFzYnlXWDZkbS83VEIxRFZiUWsyT0J4Y2VDeEMzdmdDeWJPR0ZydXlMSVFRUWtoSlFnRmlEcjVtQTNNZWM5NlBCQUFRUlRqeW1WbFVFVmRSVG9iaUMzL25DcEkvN0E5bHJhWXdiMTRxbmV0aEtXbnl4NFA5dXU3RFVnY3hVTHFPZzMzT0N2bERkTmpkWHJOZk9vNTdFN3Q2YUYzNFJJZk43VFY5TCsvN3lKU1ZIM1U3N3JoOEd0WWptUUdKODVhN1hQWjFhbHAwQnhkVEhvQTBlMmc5OUsvWHRseDBPWVMvL3pzWXJSNEFZRHQ3UUpwMXkxeVM2cmgrSHFsejNrRG9Xd3ZBYUhRSW0vQURrajk4SHZaTEp3Qkl0UklOejA4RW8xVEJ1T0pMM0p2UUJhRmo1eU5qMlF3SUtYY0JBUHp0eTBpWi9TckMzdmtKakZxSDBIRUxrZlJ1cjF4bk5YTXliL3ZkcjNiV0kxdGhQYkxWNHpFMk9CeXFtazNrNTVxbVhmeSt2a21wOWl0QU5HOVpYcnoySUhJS2hJNzVSazRlSlZwTlNKMzlDa1NMeWEvVGhiUWtwSDAzQ2FGajVnRUFWSSsyUXZDUWo2VGxxWDdnNzF6eFdHb2tKMVlYQkRZMEt2TWtCeHp4MS96cW54QkNDQ21KS0VBc1FLTERudS9nS3BCOWRZNmJGK0M0ZVFGc1VCajB2VWRCbDJNcEpNbVdPS0taeitNUmM3YTcvZHdadFJhNkxrUGw1eG0vZnVaM092Mm9CWWZBQm9kTFR6d0VpS0xGQk1lVjAzNzFkVDhZK296MWVreFpyUUdVMVJxNHZHYmUrbXQyZ01peTJRZDg3U2RrV09oN3ZpWS9OWHJicTVlSlQ3Z0c4OVpmb2VzeUJOYURtNUg2NVp0dXlZR3NoN2NnZmVuSFVuWmZwUnFLOHJYa0FORjZkSnM4QTZmdk1RS1czWDhpYVhKUHQyV2R0bFAvUTlxaTl4RTg5Q013TEFjdXFuU3VBYUsyZlgrNVZtRnVGS1VxK2J6eGxMV3NVTnRoWUw3MldKWTRESVBnbDZkRFdTMjdmRXphd2trQlozaTI3djhMcHI4V1FkZnBCUUNBdG0wL2lPWjB2NWJCSjczYnk2OXJoTDI3REtyTUFOSDAxeUtrTHluWXZheUVFRUpJY1VJQllnNDVhNWx4MFdYQktKUWVqd2wrcExSWDFuZ01Rc0oxOEVsM0NtNlFtUmlGRXRxT2cySG85UVlZZlhDQjkvOGd5Y3ZQWDl2Mk9UbklFOUtUcFhwMS91S3l2K2g3bXJGN2tEQ2NmMzlHTkUyN3lMUGM5a3NuL0pyeFNsL3lFUnczenNPODdRK3Z3YWRwdy9kZ2c4TmczZmNYN0pkUHlxL3p0eS9EdEdhK1ZEYUJVOEF3NkYya3pIalJZeC9telQrRERZNkFaZGVmNE9QdmYySVlScVdCcm1QbWJMOG9JSEZrYS9BSjF6MjJEWi8ySjVTVkh3RUEzQnZmR1k1clovMitUckhaZzhnd0NCNzZFYlN0czB0R21EY3Z6VTU4RktEMEpSOUJVYlk2VkxXbEcwRzZwMTRHb3pVZzdidkpiamNFQXFWNXZJZmNyNUIyRHhrcnZuUnJFekxxYS9tL0V5bWZEc3ZYOVFnaGhKQ2lSZ0ZpRGpsbkFDTm0veXZ2Vnd0MGRwQlJLQkU2NWx1d1FXR3cvM2NZYWQrL0M4ZlZNL2tmSk1OQTArd3BHUHFPbFpmckFaa0ZwRE5UeEpQOFlmVEIwUGZJbnUweXJWc0kwV3owLzN6bm1hQVNFQ0RtVEk2aEtGTVZFWjlLU1ZLeVNrUjQ1ZlJlbFJYclNIdkpjbVozWkJpWHBZaTV6UjdLUkJINnAxOUY4TEFadVRaMS92ZnlSRjJ2ZGE0SnBRelBlazZ3dzhkZlJlTEkxdkp6Ky9uRFhtZW91UEJZNkRxL0tDOFZGOUtTWUZ6enJjL3JhbHYzeWQ3TEp3amdFMjk1YmN0RnhNcVBoZVI0bi8zbUpOcHRRRDR6MkxwUXF2MWU4ZUFzNk1VUFhKSS8yYzdzOS8wWnl3M1BJM1gycXdpYjhnc1U1V3NDa0c3d2NGRmxrRHAzcEYvTFNEMWg5TUZTM2N4TUdiOThBdEdVN3RaTzNiQmRubjRPaEJCQ1NIRkVBV0lCeVBqdE0rbEJqc1FJNnFaZDVSa29McTZTWHpNVHhqKytjSmw5eWtuMTZCTUllbTQ4RkJXY1NraUlJaXk3LzBURzhrOFIrVlhCMWszTEswYWxSY1JzNy92TFhOcG0zbmtINFBjNU9jOHJhSVpuUjJmUEhxWWt3TFRwcDhBNmNGcDJLZHFMZjRDWWs2cE9jNy9iTXFyc214S01MZ2lxT2kxZ083YmRwWTI2VVFjb3lsVUg0UC9zWVhIbXVIckc0ODBlUlpscUNIMTdrY3MrWWlFakJiYkRXeUFLdk1lbHE0eEtBMTEzcDFrblRnRXVQTVp6a01oeFlFTWlBVWlmSzM4REgvUFdYd0VBMWlQYllOMy9sMS9uK0VQOVdBZW9HN1R4L3dTR1FkRGc5NkRyTUZCK3lYN3BCRkptRGZHNFZ6Y1FnakVWeWRNR0l1ejkzK1NiZXFwSEhrZjR4MnVST25lVXp5eTMzZ1QxR3kvL3ZPMFhqZ1ZVSG9jUVFnZ3BxU2hBTEFER2xaNzNwVGwvQ1RLdG5lOVg0Z1hqbi9NOHZxNnNVZytHNXlkQVZhdXB5K3UyMDN1UnNYUzZ2Ty9LRXk2MlBDSy8ySmJydFlIYzkwc0JmcVppWnhpL000WG12SDVSVTVTcEJsMzdBZkx6OUNYVC9FNmFJZU9jZ3RkOGZ2RXRDcW82TGZ4dm5HUFdXdE9zcTF1QXFLeGFML3R4cGJwZVAyTzVmYmJTdnAvczgzaEI4M2VmSVNETlVJYThNUWVNUGhpaXpRSkdwUUVBc0ZvOVFpZDhEelk0RW1rTEpzS3laNTNMZWZwbjNnUVhXZHJsTlM2cWpNY0FrUXVMa2N0ZzhBbnVpVkp5KzkzVlB0blg3L2NUS0U5OUo3M2JDL2IvamdDUU1nS0hqUGdNNnNjNnlzY2QxODhqNWVQQkFjM08reUtrM1VQeTFINEluZkNETkpzTnFVeEsrUHUvd2ZUM0VtVDhNdFB2MzJWMXZkYnlMS2Zvc0NOdC92aGNrekFSUWdnaER3SUtFQXVKc25vak9iR0hrSnJvbXUwMEQxU1BQTzRTSFBLM0x5Tjk2WFJZRC8yVHIzNkpPLzdPWmFRdGZBZjZucStCVDd3RnkrNDFBS1NrTlo1S0Uzaml2Qyt2cE8xQlpCUkt0eHNSUHR0bkJrSlpORTA2SS8ySEtXNEpaUXFDZWZQUEJkNm5MMzRGaUF3TC9UTnZ3UERNbXdERFFyUlprUExKeXdpYnRFUTZiQWdGeXlrQWxrUEl5TGxRVm0rRTlDVWZBYndEaWpMVm9QZFFkNVNMTGd1YzJlLzU5VXlCWmxvdFNseHNCWVMrdFFDS01sWGwxL2c3VjVFOGJVQ2VsMzk2STZUY1JmSUhmUkU2K2h1b0htMGx2Y2d3MEhVY0JFMlRUc2hZOFNYTVc1YjdMSVhCQmtjZytOVlA1SmxnNDZxdjRMaCt2a0RIU1FnaGhCUlhGQ0FXRXVjdmZjWlZYL3NkV0hoai9QTWJhSnAwQmhzZUMrT0tMMkhhdk5SOW41Y1hvakVOcG8wL2d0RWF3Q2hWQlZvSHplczFyU1lrREs2ZGUwTzRabTROcEZCMElCbGZBeUU2N0RCdit4MlczWCtDMFllQVVXc1JOT0FkcU9xMlJOTGtucmtYNG1aWWx5V0dKVzJKcWFwZWF6QzZJUGs1bzlJaTdPMUZzQjdhQXRQZjdqYzZXS2UyQU1Cb0RWQTM3dVNTY01SeDZRVE0yMWU0bjZ2UlFkMGtzL2Fmcnd5b3hSUVhYUTdCSXo2RnFzWmpBQURSYkVUSzdPRXU5UkQ1dXplUi90TlVoSTc2Q296V0FGMm53VkJXckkyVXoxK0Q3cW1Ybk9yL1haU1QrQ2dxMUFZOC9Md1VGZXJJangwM0w3b2RMNDZGMXBVMUdpRnMzUGN1aWJRY1YwNGplZFpRdWR4SVFSTXRKaVRQSEFwRDc1RlM1dHpNV1ZjMk5CckJRejhDRnhHSGpPV2ZlajAvK05WWjh0SlN4N1d6TUs3K3BsREdTUWdoaEJSSEZDQUdTRm1sSHJSdCtzRjJmQWNzK3pmSmlUeHlVc1JWa0IvcnVyd29wYkRQZzVUcEE2V2xaanlQbE05SFFFaFBndWhIOWxRWERBdHdIRFJOdThKeCt4TFM1azhzbE5rZGhuMndQazZpM1FZeDVTN0NwdndpejZpRmpKMlBsR2tEZk82WGN0c2JXY0ptRURVdGU3ZzgxN2JwQXpBc1ZJKzJBaHNjam93Y0NXWVlyY0d0RDEyNy9pNEJvbVh2QmxqMmJuQy8xdU05NUFEUmRtcXZ4L0hZcjV4Mm1XV0tuTFBOSlRsVFFjb1pZTmxPN3dNQUNNazVzdUJ5SEhRZEI4UFFkeXdZdFM2elRUeVNadzd4V0w3RWRtdzdrcVk4ZzlDSmk4QkZ4RUZadlJFaVBsNkR0TzhtUzRYZVF5S1IrdmtJaEU5ZkEwYXBockpxZlkvankxbzJDUUNPcThXblRJb3YvTTJMNEZQdlFwRVpJRm9QL1N1VkxMRUd1R3c3VUFLUGpOOW13M1o2SDRKSGZBb3VYRXJ1WXp1K0V4bS9lMCtTcE9zeUZPcjYyZnNxRmVWcUlPWm4vMHR2NUxiTTE1bG9Ta2ZDa0VmOGJrOElJWVRjRHcvV04vcENGdkhwMy9JU0tUNytLc0Q0dDJlT2l5Nlg5NHM2QlJ2K0xDbExHRmhEZXVDVTJsMDBwVUZadFFFWWpRN0tpblVRUE9JenFlQjRRZStuY1VtdXczaHRWdElZLzVnRDFlVEhBSmFEcW1aakJMMzhNZExtdmVYOUJJWHJyNVZZa0ZrakN4bWpOVURkc0szMCtjbWNkYkdkMmdORitWcVo5VFpIZ2drS1EvcWk5K1hQRHhzVUxwOXZPNzBYcWxwTm9helJDSXJ5TlhQTjJxdHAybFYrYk5uOXA4YzJxWitQeU9lN3lydmtxZjNjWGxPVXE0R1FOK2RBVWFhYS9Kcjk3RUdrekhuZFoxWlJ4L1h6U0pyY0UyRnYvd1JGdWVyU0RCWERJUFd6NFZEVmFRSEg5Zk53WEQ4UFphVzZVRlNvRFVhcGNwdDlWbFRNbnBWM09KWDA4RVhmZXlUMFR2VThDNHUzUUVkSVQwYktqQmNSOGZFNm1MZi9nZlFsMDJCNGJseWhsOXRJZkwwbCtNU2JzSjNjalh0ajI4SFFienpVano2QmxDOWU4N3I2UWxXM0pZSUd2RjJvNHlLRUVFS0tPd29RdldBVVNxZ2F0c3N1ZGc2NDdKOXgvbkpZbkhnS1JrU0hIYWxmdm9tSUdldkJxTFhRTk8wQzI3Rm5ZZDVhd0JuNWluR1I3OXl5by9yS2lHbzd2UmNaeXorVmk2NXJXejBEeC9Wek1LMWI2TGt2enJXdmtyVEVWTnYyT1RCS05leG5EMEpab3hFQUtiQkpYL3dod2laTHRRSjFIUWVCVWFpUTl0MDdnQ2k2L0k2WS8xa0daY1c2WUxSNjZMc05RK3BYbnN0R0FBQWJGQWJWSTA4QWtINUdsanhrMTd3M3BsM0E1K1FVT3ZGSGw3MTl1ZUh2M1FLanlFek1Jd293cnBrdlpUTDJzYWN0aTVBY2o2UVAraUJzNGlLWXQvME82OEhOQUNBbm1YSmNQUTFscGJwZ0ZFb29xOVNEeldrZkloc1VCa1ZwYVFtcWtKN3NWcGZWRzBhbGNWa3lYQlQ0aE91NE43NFQrSHUzNzlzMVJWdjJzbjdSYkVUNmorOGh3MFBRbllXTExZK1FVVis1L3gwVEJUaHVYL0Y1TFVWY1JYbFp1VC8vTHNVaEdSY2hoQkRpRFFXSU9TaXJQQXBOeTU3UXRPaWVYWmZNaVdnMXdYcmdiNWkzU2trT2NpNUowN1RzZ1pEWFB3Y0FXUFp0OURuN3dhaDFpUHIrS0JpRkVrSnlQTzYrNmlVeENNY2grTVY4MUFqTHhOKzdCVVdweWhCU0VxQ3NVZy9LeW8vbXVTL1RoaC9ndU9XNkI0cFJhZVhIK2QxeldkRHkrNFhNdUhZK2xOVWJRdDFRQ2tpQ25wOEF4N1d6c0IzZjZlRmlUdnNpUmNIdnZhSkZqbE5BMTJVSUFNQ3liNE1jSUFLQTQ5bzVKTC9mRjJIdkxRY2JFZ2x0MjM2d1h6b084NysvZ0kwb0piZmpFMi9Dc25jOXRFLzJnYWJaVThqNDR3dndkenlYZDlHMkh5RHZJYlh1MitDeHZseHVjbjRHOHlMUThncWlNUTBwczE5QjhLdWZJUDJIS1hLV1RrQUt4c0xlL3cyT2k4ZVFNbk1vYkNkM3V4VnFGNDFwU0hyL1dZOEJwZTNrSGprYnFMcEpaNWNBVWQyZ2pUeXJhei9ybnNER0gvN3NVY3hhSW1uK1p4blN2cHZrczYyaDcxaVgrcGErT0FlSFF1bzlyNEVVcXcvT0x1Vmh6Z0Nmbk9CWC8wRG0wdjdNbjVHblpmVGVna05HYTBEb3VPL0E2a09rZGhZVEdJMHVjd3pHWEd2Z091K0g5cWRlYmlETFVBa2hoSkQ3alFKRUovcHV3MkRvNzMxNVVkcThjYkRzMitBelRicSsrM0Q1c1duOTl6NnZwNnJUWEo2NXNoNzNYcitRWVJVdVJhWHppdzJOaHJidGMvbnF3N0p2QTVBelFOVHE1Y2VpT2ZBdis4V2FLQ0wxbTdHSStIaXR0R1NZNVJEeXhod2t2ZjJVV3prQzU4UTVKV24yVU5PaXU3UlBTeFJnMmJjUlFZT251QngzM0xxSTVHa0RFRFpsT1J4WFQ4Tzg3WGNBQUJmcEZDRGV2UW56djh1Z2ZiSVB3Q2xnNkQzSzR5d2lvMUM2bG9ISjVYZWx1SEZjTzR1a3Q3dTV2YTdyOUFLVWxlcEtzNEFhUGF4SHZOUjc5RExiYUR1eFUxcTZ5ekJRTis0a0ZZL1BYTXFiZFhNQ0FLekhkdVQvVFJRaDAvcnZZRnIvbmNkait1N0RZWGgrSWdEQXZITWwwbjk0eis5K294ZWZrYlBxaWpiL2xuWXpTaFZDMzVvUFJla3EwZ3VpaU5TNUl4RTZ6dk1LQVVJSUllUkJSd0dpRXlFajFmVjVlaklZbFZwT1FtSGUvb2ZQODlYMVdrTlJUdG9EYUw5d0RQYnpoM3kzYjV4ZEQ4eDJvbmdVdU04WmFrNzlBQUFnQUVsRVFWUVAxaWxaaVdqT0tNS1J1TXR0NXNTZmpLaWlNUTJwWDQxRytBZS9Bd3dMTmlnTUlXTytSZktVWjF4bm9aeVhxNWFRQUpGUnFtRG9QUktBRkh3SVNYYzh0bk5jTzRma3FjK0JUN3dwejR4eW1iT3pvdGtJSVRrZVFuSThiR2YyUTFXek1UUXR1c08wNFFlM09wM2FUaStBRFkwQ0lDV0NzZnU1bjY2NDhMUzZnTkVHUWQ5RFdqRWdXczB3cnZuV1k3c3Nvc0M3Slp3UzBwSmd2M3dTeWtwMXdZWEhRbG05SWV4bkQ0SlJhK1hsdUJCRldBLzVYakx0VFc1THJaMXBtajBGWlM3bFRueTl2N3hpdzJMa3gwSmlZRXRTNWQ5aDN1RmZWbHlXUThpYmM2R3EzVngrS2VQWFQ2bDhFQ0dFa0ljYUJZaE8rSHZTVEpEajJsbVlOdndBeSs0MUNKKzV3ZS9saWJvZTJjdEpUZXQ5MzMxbWc4S2dhUzdOUUloV3M4OHZKS0xkbXVmMDlZWStZNkR2OVliTGEwTEtYU1NPYVp1bkpYMitNRTVmRmhVVmF1ZHBHVlZ4WDNwbFAzOFl4clVMNVpsaVphVzZNRHcvQWVtTHMrdmxPZGNGTENrSmFuU2RoOGpKbE16L0x2Zloxbkh0clB5WVVhcWh5TXdvNnJpZHZXVFF0R1krVkRVYkF3eUxvQ0VmSXVuZFh2SlNTellvREFhblpZbkdWVi9sZWR4RjlYbUpXbmpZNTNGR3JVWEVKNXQ4dG5GY1BZTjdFN3E0dlc3WnZRYktTblVCQVByT1E1Qnk5aUMwclo2Vmx6emF6eC95bVF6SGwwQ1dXalA2WURuejZQM2tuTlFyNjIreVB4aWxLbnQ1cVQ5TDNCa0d3Y05uUXYxWUIva2x5NjdWVk5LQ0VFTElRNDhDUkNlT2ErZVFQRzFnbm1ielZIVmJ5clhRK0lUcnNPenpuWEJEMjc0L0dLV1U2TUs2LzY4Q24zRmoxRG9FRDU4aEI2RVFCZGl2bklheVloMndvVkV3OUJ1SDlCK201TklKQTAzVHJ0QTk5VEpTUGg2Y2EvMC9Mbk5HNkVGbi9IMDIxUFdmaEtLc2xLaElXZjB4TUNxTnZPY3A2OThWOEx3UHFyaGhnOE9sV25FQStJUnJzQjcyZi9aRVVibHVkaDIvaThmazE2MUh0c0IrL2pDVTFScEFXZVZSNkxvT2xaUDZHSjZiSU5mRXN4M2I4VURNbmhja3k4NlZDSHArQXNBcG9HN2NFVnhjUlhsdktBQ1lkNnpNYzk5RnVRZlJYOHJLZGVYSHVXWEJkWmExMGdOd1RWRGpqYnBoTzJoYlBTTS90NTNjamJSdngvdDlQVUlJSWVSQlJRR2lFeUVsQWJZVS94TWlPRE04bTczUGl0RWFvR3ZYSDZaL2wzbE1VTUtHUmtQZi9WWDV1V256ejNtNnBqZUtDclVROHNhYzdEMDF2QU9wODhiQmRtdzdJbWIvQ3pZb0RMcjIvV0hac1JMMkMwYzk5cUdxM1J5Ry9oT3paeko2ajBUNm9nOThYdGRsYVpneEZVTHFQZi9HRzJBR1FFL24zVStpM1lhMGI4WWliTXB5R0ZkOUJlTzZoUzdMMlVyY0RDTFB5NGwxakg5KzYxYzJ6aXpxZXEzbHg3YXpCMTJPcFMrZWl2QVBWd0VNQTBQZnQyQS90VWZhLzlwR1NzSUNVVUQ2engvbmErZ0ZrY1UwZU5nTXNKRnhBWjJUTm0rY3kzTkR2N2ZrejMvRzhrKzl6dkF4aGxBRURaU0NMc0hMM3hvaExRbldnNXVsK3BBTWk5QzNGb0NMbFdacFJWTTZMUDliRTlCWVN4SXVzalRZMEdnQVVxSVl4MDMva3hBNS85NEpwdHh2dUZrUGJvYnByMFhRZFhvQjlrc25rUExaOElBVEZoRkNDQ0VQSWdvUUN3Q2pVTUorOFJnVUZldUFVYXJBQm9VaGFNZ0gwRDMxRWpKK253M0xyalV1bVF5REJrNlNsNHRaajI3TGRhK2kzK05RcXFCL2VvUTBHNVE1cXlOYVRVaWRPMHBPcDUreGREcUNYLzBrODR2bmZDUk42UTArNGJyY2g3SmFBeGllSFExVjNaWXVmV3NmN3dYajcxOUFNTHJ1MDNUR3hXVXZYek90Kzg3dnBZT0JaZ0QwZE43OVpyOThFbmRmYStaeG1hN0xURVl4eSticWlXQk1oZlhRUDFCV3JBMUxMdnRzYzFJM3lBN1E3R2YydVJ5elh6Z0c4NDRWMExicURVYXBRc2lZZVM2enE2Wk5pMTJXcStaRlFXUXhUWHIvMllEUGNkNlByR24ybEJ3Y1d2YXNnM0gxMTE3UEN4bzBXWDVzMnJUWWF6dmo2bStrQUJISXZ0RUR3UFR2THhETnhvREhXMUprdldjQVVuYllIQmxnZlhFdTVTRmEvUHNacFMvK0NHQTVHUC80NG9IK3VSSkNDQ0dCb0FDeEFJZ09POUovbWdyVCt1K2dmM1lNdEUvMEJCZ1dYSFJaaEx6Mk9mUmRYMGI2c2htd0hkOEo3Wk45b1duUlBmTkVBUm5MUHltUU1hZ2J0VWZRd0VuZ012ZURBUUFmZnhVcG53Mkg0OW81K1RYejlqK2dxdHNDbXBZOXdJWkdJMnpTRWlTOTl5eTRxREl3OUI0RjFhTlB1UFRydUhrQjVzMC93N3hqUmE1N0ZwM3JSUEszL1o4SkxLbTgvVHdZVFhhNUQvaVpTYkdvV2ZldWgyWDdpb0JtVUxqb3NsQ1VxdzVBcXVQSGUwaHNrLzdUVktocU53TVhXUnBjVkJuNWRmN09GV1Q4TWl2L0F5OWlyQ0ZVenZZcVpLVDRuR1ZYVm5rVXVrNHZBSkIrWHRZalc3MjJ0VjgrS2MwaU5tb3Z2eVphVERDdFhaQ3Y4UWF5WjFQYjd2a0N6WjdzMXpVZjd5RS9EclF1SnVPU0pNdlAvZFVDbi90U2UwSUlJZVFoUXdGaUFlSVRieUZ0M2xzd3JaMFB3L01UcGJwbGtKWjhocjJ6R0xiVGU2R3NXbDl1YjF3ekg0NHJwL04xVFZYZEZqRDBHZXZTTHlBbG9rbDY1Mm1QTTM1cEM5Nkdva3cxS0NyVUFoZFRIaEdmYlpicmZ3RUFSQUhXdzF0ZzJ2QWpiS2YrNTljNEdMVU95Z3ExNU9lTzI4VTcyVXhoWWpST1gxVDkyQXRWSEZnT2JBcG9hU2tBNkRvTmxoOWI5M3RPeUNLYTBwRTZkeFRDMy8vTlpUbHcybmVUQzJSMnRUQ1QxUGl6WDg4d2NMS2NqWlZScXFIdjlRWk02NzhIbjNETnBSMGJGSWFRTjcrVWlyQ0xva3Y1Q20rc1I3ZTVCSWpXUS85QVNQTnYyYlkzUW5weXJtMnlNcE9LZHF2UGtqNkFsSXpIZVdsbmZxanJ0WWFpUW0zcGljRERlc0Iza2grM3NlaXlFK3FJZml3eEpZUVFRb2huRkNBV0FzZU4vNUF5YXloVXRac2hhT0FrK1V1UHlpbGx2T1BLS1dUOE5qdHZGK0FVMERUdEFsM1hsK1E5Z2prSnBuU3Z5MEZGbXdYSjB3Y2liTW92VUpTcGxoMGNDanhNbXhiRHRIR1IyeGZjM0NoclBKYTlyTlZ1QlIvQVhzSUhqY3RTTjZ2dkw5akZSb0RCSWFNUGhyWk5aaTFOVVlCbDk1OWUyMm9hZDNUYksycm9QUW9wbDAvNlhMSmNFaGhYekFFRUh0b25lb0ZSYTZIck9FamEzM3ZnYjVqV2ZBdjd4ZU55RWZhczdKekd0UXRnUDNmUVo3K0tjdFVSMVA4ZGw5YzB6WitDWmVjcVdJOXVDMmlNMXNOYklLUWxBWUNjS01pWHJLRGJzbjFGcmtscWxOVWJ1ZDJjeWd0R3JZVmhRSFlOV3N2LzFrSkl1UnRRSDZ3aCt5WlhjU3V6NDR3TmpzaCtrc3ROQWtJSUlhUW9VSUJZaUd5bjl1RGUyOTBRUEd5R1ZEamNDUmRYQ1lhZXI4TzRkcjdmTXltS01sV2hhZFViMmxhOXdRYUh1eHdUMHBOaFhQVzF5eDRuWDRTMEpDUlBmUTVoN3l6T3ZtdlBjbEJXclE5MnovcUFBMFJOczY3eVkvdnBmU1VqT1VzaGNhNE5sM05mRXhjZWU3K0g0NVZvcytTYW1kWWJYYWNYc3ZmUkh0NEMvdTROOTBZTWc2Q0JrMTB5Y0daUjFtaUVzQTkrUjhxc29TNTdZQU5WRUVscW5JVk8vQkZjZEZtLzIvTUoxNUUyZndLTXE3NkN2dWZyMEQ3UlM3cUIwNlF6TkUwNnczWjZMeGlOWHI2Ull6dTVHeG0vK2w1V3pvYkhJblQ4OTJDMGV0Y0RESXVRa1hPUjlFSGZnRlllMk04ZWdQM3NBYi9iQjhKKzdtQ3V3YTQvZ29kOURFVVpLU3N3QkI3RzFmTUM3b09MS0NVL0ZqSnlueWt0VkF6ak1maGpGRXJvTSt1TkFvQlFqQU5aUWdnaER5OEtFQXNSR3hvTnczUGpYVktwWjJIVVd1aDdqNFMyVFYray96SUxsbDJydmQ1TlZsWitCTUhEWjBKUnJvYmJNU0U5R2FhTlA4QzBjUkZFYzRaZkFTSVhWUWJxeHpyQWNma2trcWIwUnREUWorUXhLcXZVUS9qVVAyQTdzUXVtdjVkSUJibHpLVGpOcUhYUU5NbXU1K1pyYjFWUnlhMUFPT05jM0Q2ZmxCWHJ5SThGazJzaDlNaHY5aFRZZGZMTHVtOGpVajRma1h2REhMaVk4dEEvN1pTRmQ4T1BibTBZcFJyQkl6NkZwdGxUOG11MjAzdGh2M2djK203REFFZzNQTUkvWG91MHI4ZkFlbmhMSHQ1QndTU3BjWmJYTEpaeW9Qam5OekE4TXdxYWx0MEJoblZaTlNDa0ppTDE4OWQ4enRaeTRiRUltN0ljWEdUcHpKTjRaUHd5Qy9wblJvTFI2TUJvRFFoN2R4bFNwZytDL2VKeHIvMFV4TkxiL094QlRGc3dFZVl0ditiZWtHRmc2RGNPbWhaUHl5OWxyUGdTamh2bkE3Nm1NclBNRUFEd0NSNXVXTnhIeW9wMUVQN2hTZ2dXSTBTek1UTnBqZ2d1UE01bGhZSGp5cW1pR3lRaGhCRGlCUVdJaFlDTEtnTmRseUhRdG4zT1pYK08vYjhqeVBqMU0raWZmaFdxdWkwQVNMTUZJYS9OaHE3VEMwai9hYXJIakthT3EyZmNna2YremhXWS9sb0U4OWJmL1ZyR3FLaFFDK29HYmFGcDNGR2VNVXo5ZWpURU0vdVJOdTh0MkU3c1F0REFTV0JESWdGazFuV3MyeEpDY2p5c2g3ZkFlbVFyYkNkM2U5eVRwRzNmUDN1MlF4UmdQZVIvSGIyOFl0VGE3S0RPajJWYWdSUUl6dzh1cGp5VU5Sdkx6L203TisvTGRlK240SmVteVo5cjI2azlidnRVMmZCWWhJNlpCMldWZXZKcnRyTUhrREp6S0VTckNVSnlnbFRxZ1dIQTZrTVFPdTQ3bVA1YWhJemxuNVNJcksrKzhIZXVJbVBGSEhBeFphR3MxdERsR0JzU2lmRHBmOEw0NXp4WWRxeDBDMGE1bVBJSWUrY25sMFJUNlQ5TmxiSzkzcm1DMERIZnlqK3pzTWsvSTNYdVNLK0J0VDk3RGIwSlpBK2lOMzZ0SU9BVUNIbmxFMmljRXRQWXp4MkVjWlgzTExEZUtNcFVnN3BlcSt4K0xod0p1SStDWkw5NkJxTEFTOHYzbmZkM094TkZtRGE2MzF3aGhCQkNpaG9GaUxsZzFOcmNHMEdhTVZFM2FBTk42OTVTYlRpR2xZK0pOZ3VNSzc2RWNkMENnT2RoTzdrYm1xWmRFRFRvWGJDWlN3NlZsUjlCK0FlL3c3enRkMlFzbStIeUJVOTAySkcyOEIyRXZiY2Mxc05iWU42eUhMYmpPOTBDSStjU0FveENBZlZqSGFDdTN3YnErcTFkYWhRNm5TRS9zdXhhRGV1UkxUQThNeExhZHMvTEFRQWJGZ050MitlZ2Jmc2NJQXB3M0xvazdaLzgvUXZ3ZDY2QTBlcWg3ejVjN3NlNmY1UG41WVo1d0dqMWdDQzRCUTJNUWluVm5jemMxM1kvOWhzcEt0U0dJcTRpK01TYjRPL2VnSkNhNlBielYxWnJpT0JoMDExdkN1UW8vVkRTYWRzUGtHOXVRQlNSOGN0TWwrUHFSdTBSUEh5bXl6SmI2OUZ0U1AzaU5mbEdobW5EOXhEUzdpSGsxVStrZmFzTUExM25GNkZ1MkJacEN5ZkJkbUxYZlhzL0JVbFJwaHAwblYrRXRuVnZlVDh1UkFHMmM0ZWdxdDRJWUJod01lVVJQR3dHOUwxSElYM1JCN0JtWnVwVTFXNkdrTkhmZ0RXRXl2MFpWM3dwbDhLd0h2Z2I2WXZlUjlDTFVwYlVySDJOeHBWemtiSGlTN2RaL3Jzdk44anord2hrRDJKZUthczFRUEJMMCtVc3VBRGd1SElhS1o4TmQzc3Z5a3AxSVZyTjRGTVNJQnBkWitUQnNGRFZhWWJnNGJPa0JFQUErTHMzWUw5NG9sREc3VGZlQWNmRkUxQldyU2VOeTNrUEx1K0EvZHBaR0ZkOENkdXA0ck9pZ0JCQ0NNbENBYUlUUnFzSEd4SUZJZlV1UkpzRjZycVBnNHVRQ21oN0NrTFlvRENvSG5rYzZvYnRvSzdmeG4zUGtNRER2SE1Wakw5KzVsWUN3TEozQTZ6SGRzRHczSGpvMnZlWEFrcUdnZmJKUGxBLzFnRVp5MmJBdlBVM09RaXhYemlLdXk4MzhIbEhYK0cwdEpHTExvZlFzZlBkMm9oMkcreG5EOEI2Ykx2YkYzSFJtSWIweFIvQ3VQcHI2RHE5QU8yVGZWd0RTNGFGb25RVkNDbDN3Y2RMZXhRTmZjZTVKRjB3cm5XL1psN3AyZytBNGZtSmdNQkR0SmlrV1FtQmw2N0haWDkwN1plOEw3WExrbHRHeXR4cUtuSmhNUWdaT1RmN0JZR0hhRFZEdEJnaDJpeGdRNk5jNmg4Q2dQMzhZZGd2dVg1UjlTY3pabkdscXRrWXdTKzhKejgzLzdNTTlndkhBQUNzUGdTRy9tOUQyNmF2eXpubXpUOGo3Y2YzM0w3MFczYXRocENlak5DUmMrVWxkMXgwT1lSTldnTGJzZTFJWHpJTmpodi81VHFtd3N4aTZnODJLQXpxeGgyaGFmRzB5M0pTQUhCY080ZTBCUk5ndjNBTXlrcDFZZWcvRWFyYXpRRUFYRWlrdE0rWFlhRHJQQVJCL1NlNmZLWXpmcHNONDhxNUx2MlpOaTBHT0FXQ0JyMHJ2Y0F3MEQvekpsUU4yaUI5NFR0dW43WGlpSXNwRDMzM1Y2VFBpVlBRWkw5d0ZNa2ZEM1lQQUFIb254MEZkWDBwSXpSNEIwU2JGYUxkQXRGdUE2c1BrZmZDWnNuNC9mT0E2aWNXRnJmNm1nd0xzRXpBQ2FFSUlZU1ErNDBDUkNkc1NCUWl2L0M4Zjg1K09YdXZpSzdyUzlDMDZBNWx4ZG91TTRWWlJJc0o1aDByWUZyM25jOWtMNkk1QStrL1RJRmwxNThJZWZVVGNIRlM4TUFhUWhFOGJBWlV0WnNqZFc1MlFvUGNsbnZwZTc3bThYVWhOUkhXUS8vQ2V2aGYyRTdzem5WSnFwQ1doSXpmWmlQajl5K2dxdGtZbW1aZG9hclRBbHhjUllpbWRLUjlNMWI2QXNaeVVEdlZUYlFlM2lJSERBWEJmdm1rOUlEbHdPaUN3Q0RJdlpFb3dwalAybkIralNYblhpR1dBNk0xdU5SZWN5YWtKQ0QxNnpHRlBxNzdoUTJQUmNqb2VYSVF3eWZlUXZxeWp3RUFtaWFkRVRUMFE1Y2JCYUxWalBTZlB2QzVEODEyYkR2dWplK01rTmUvZ0xKR0kvbDFSZm1hRUhsSEliMlQvRk9VcWd4Tnk2ZWhxdDFNV2tiTHVmNFo1Uk52d3JqcUs1aTMvUzRIQS9aTEo1RDhZWCtvRzdTQlljQWsyQTcvQ3lFdENXSHZMTW1la1FXa3VueUxQb0RwN3lVZXIyM2E4QU9FakJRRUQ1c2hMN0ZXVnF5RGtEZS9ST0xZZG9qNStVS0J2YytDcUlObzJiTU9xWFBlZ0tKVUphbjBUOE8ycm44elJSR21UVDhoWTlsTWlEYUx4ejRjVjg5bUI0aWNBb3hXNFg0ekxwTnAzVUpZZHF6TTE1aXpwSHlXdVRMQ1VVQ2ZSVkVBS0RZa2hCQlNBbENBNklSUHVBN3dEcmN2ZkJCRm1OWmxCeUg4bmNzZXkwdllMeHlEZWZzZnNPeGFIZEN5Ui92NVE3ZzNvUXNNejArQXJ1Tmc2YzY2d01PMDZhZUF4bS9kdnducStrOENrSUk4eSs0L1lkbTdBZmJ6aC9OMlIxMFVZRHU5RjdiVGV3RkllNmpZb0REdzkyNUx4d1VleVROZlJQaUhxd0NXUmRyQ2QzeDA1cDJRZE50bGVXd1d4L1h6MHN4VDV0SXgxN0dKY0Z3N2k0dy92b0R0Mkk0OFhUZWdNU2JIUXpSbmVBMEk1WFpwOTJENTN6b1lWODdOZDgyNjRrUkl2UXZMbm5YUWRSd0UwV0ZINnBkdnlCbGFoZlFrTUpyc0wreU9LNmVST25ja0hEZHpEMWI0eEp0SW10b1ArcDZ2d2REckRZaDJHNUtuRHdMdlp4M050Ty85eTlyckwwUHZVZkkrWEs5WUR2b2VJOXcrbC9ZTHgyRCs1MmZwOTk5THNodnI0UzJ3SHRzT2hsVkErMlJmbCtCUU5LVWo1WXZYcE9YalBsaDJyQVNmY0IyaG83K1J4aW9LU0owM3JsalBUUEgzN2tpckVaeUNRLzdPRmFRdG1BamJhZC9Mc0IxWHowQXdwb0xWNk4zL05rTzZjV1k3dXgrbWpUOFc2TjhDNjRHL0M2d3ZRZ2docENSaFJMRmtGbUlxcktWNjRlLy9EaTZtTE1BcElEcnM0RzlmaG1uRDkxSTJUeWRoN3k2RHFsWlQyQytmaEhYL0psajJyZ04vNTJxK3I2OTZ0QlZDWHZzTTVyK1hJdU9QTHdJN21XRVE4dHBzMkU3c2dtWDNtanhuWkF5VXFsWlRzS0ZSc1B4dmJlRmNnR0dsNVorY0FnekxBU3dyTGUyMDIzeVBxM1l6Z0pXK2tOcE83QzZZb2FnMFVvSWN0UTVRcXNCd0NpbFFFQVFJR1NrUVVoSUs1RHJGUWRieVRkUEdINlhDN2dEMFBWK0hrSHJYYldaUTA2d3Jnb2ZOUk1hS09UQnQvQ0ZQd1lxeWFuMHd1bURZam0zMzJTNW84QlM1T0gzcW5EY0N2bzR2aGo1andZWkpmYWZObitpMVhmREwwNkZ0K3h6NCtLdXdIdmdiNWwyckF5bzlrVVhYWlFpQ0JyMEwrL2xEU0owN0txRDl1Mnh3T0lLSHp3Si8reExTbDA0UCtOcjNHeHNhallnWmF5RmtwTUM0ZXA3MDl5S1hETWs1TVFvbG9GUURMQXVHNWFUbHBzV2cxcWp6RXZYaXVJeThxSmRpRTBJSUtiNFlKa2V4YWxDQW1HZGNkRm1JTm11aEJBUnNjSVJVbnk3QUwwK0VGQ1ZHYXlqV0Jjb0xFaHNVQmpZMFNwcmx6aWQxL1NkaFBiWWo3Ny92SEZlc1p3K2RzYUZSSGhNOGtjSkZBZUxEUXpSbndMaDJBYXdITjRPUHYxWXNicUFRY3I4eGFoMjRtSEpRTjJvUGZiZGh1YTcrZXRoUmdFZ0lJWVE4WkNoQWZEallUdXhHMnZ6eDRCTnZGZlZRQ0NrMnVNaFNDQjQreTNXL1AzSGhLVUIwejdCQ0NDR0VFRUpLRE51SjNVaWVOb0NDUTBKeTRCTnZJWG5hQU5oT0ZzeFdvNGNGSmFraGhCQkNDQ21oUkhNRzB1YVBsNTl6RVhFdzlIOGJxbHBOd0laR0YrSElDQ2thUWtvQ2JLZjNJV1BwZExuTVhOcTM0eEh4eVNaYWJ1b25ta0VraEJCQ0NDbWhqR3NYeURPSFhIZ3N3bWR1Z0taNU53b095VU9MRFkyR3BuazNoTS9hQ0M0OEZvQTBrM2cveXFJOUtDaEFKSVFRUWdncG9hd0hOOHVQRFFQZUFXc0lMY0xSRUZKOHNJWlFHQVprbDJDekh2cW5DRWRUc2xDQVNBZ2hoQkJTUXZIeDErVEhxbHBOaW5Ba2hCUS9xcHFONWNkOGZQN0wwVDBzS0VBa2hCQkNDQ21obkV0WjBMSlNRbHl4WVRIeVk5RkNaVi84UlFFaUlZUVFRZ2doaEJBQUZDQVNRZ2doaEJCQ0NNbEVBU0loaEJCQ0NDR0VFQUFVSUJKQ0NDR0VFRUlJeVVRQklpR0VFRUlJSVlRUUFCUWdFa0lJSVlRUVFnakpSQUVpSVlRUThnQ3ovRzh0SEZkT1E3U2FpM29vaEJCQ1NnQkZVUStBRUVJSUlZVW45Y3MzcFFjTUN5NGlGbHhjSlNoS1Z3WlhxaElVY1pYQmxhNE1MaXdHWUppaUhTZ2hoSkJpZ1FKRVFnZ2g1R0VnQ3VBVGI0RlB2QVhiaVYwdWh4aU5Eb3E0U3VCS1ZZYWlWQ1VwZUN4VkdWeHNCVEJxYlJFTm1CQkNTRkdnQUpFUVFnaDVnS21iZEFaLzZ5TDRPMWNnMm0wZTI0Z1dFK3lYVDhKKythVHJBWVlGRnhFSHJuVGx6QUJTbW4xVXhGVUNHeDU3SDBaUENDSGtmcU1Ba1JCQ0NIbUFoWTcrUm5vZzhPRHYzb0RqMWlYd3R5NUsvMy83RWh3M0wwSkl1d2VJb3Z2Sm9nQSs4U2I0eEp1d0hkdmhjb2pSNmwxbkhiT1dyc1pXQUtQUzNJZDNSZ2docERCUWdFZ0lJWVE4REZnT1hFeDVjREhsZ2ZwUHVod1NqV2x3WkFhTC9PMUxtVUhrSmZEeFBtWWR6VWJZTDUyQS9kSUoxd01NQ3k2eWxCdzRTa3RXcGNkc1dFeGh2VHRDQ0NFRmhBSkVRZ2doNUNISDZJT2hyRklQeWlyMVhBOElQUGlFRzNEY3Znais1a1U0Ymt1Qm8rUG1SUWpwU2Q1bkhlL2VBSC8zQm16SHRydGVSMnZJM3VNWVZ6bDdyMk5jQlRCS2RTRytRMElJSWY0cXNRRWlvOVpCdEpxS2VoaUVFRUpJc2NWb2RQbnJnT1hBeFpZSEYxc2VxTi9HNVpCZ1RKV0N4VnNYTS85Zldyckt4MStGNkxCNzdFNDBaOEIrOFRqc0Y0KzdYeWV5bEJRc2xxb2tMVjB0blRuckdCcWR2L2RBQ0NFa0lDVTJRT1JpeXNGeDdXeFJENE1RUWdncHRyaVk4b1hXTjZzUEFWdTFQcFJWNjdzZTRIbndkNjg3TFZlOUtBZVBRbnF5NTFsSGdRZWZjQjE4d25YZzZEYVhRNHd1S0h1UFk5YU1ZMWFHVmFXcTBONGZJWVE4ckVwc2dLaHUxSjRDUkVJSUljUUhkY04yOS8raUhBY3V0Z0s0MkFvQTJyb2NFakpTWEdjZGIxOENmL01pK0lScjNtY2RUZW13WHpnRys0VmpyZ2RZRGx4VUdaZmdVZDdyR0JwVk9PK05GQmlIM1liYk42NUFwVklqcHJUM0d4bFdpeGtKdDY5RHB6Y2dJcnBVL3EvcnNPUENxYU9vOGVoaitlNHJOK21weVdCWkZ2cWdrQUxwTHlreEhxRmhrV0E1cmtENjgrYlcxWXRnV0JaeFpTc1c2blZJOFZWaUEwUjl0Mkd3N0ZnQlB2RldVUStGRUVJSUtYYTR5TkxRZHh0ZTFNTnd3UnBDd1ZackFHVzFCcTRIZUI1OHdqV24yY2FzSURKejF0RVRnUWNmZnhWOC9GWGd5RmFYUTR3K09Mc3NoenpyV0FsY0RNMDY1dFhuNzQ2QUtBZ1lPZlVyY0Z6K3Z6Nyt0ZUluYkZ2L096cjBISWdPdlFaNmJmZjNxaVhZdnVFUDlIcmhEVFJ2bTc4QVVSUkZmREY1Qk83Y3ZJcWhiMzJFbW84MkRyaVA0L3Qzb2xiOUpsRGs4am02YytNS3ZwazJGbEd4WmZIcU83TnliWi9GYk1wQWFsSWlZc3RVY0huZG1KNks2YU1IUXFzejRNUDVLMTJPclY3eURTcFVyWTE2VFZzRjlGNjhtVDM1VmFqVUdrei9iazJlKzVnNWZnZ2lvdVB3MGx2VENtUk01UDRxc1FFaW96VWdlUGdzSkU4YlVOUkRJWVFRUW9xZDRGZG1ndEhxaTNvWS91RTRjSEVWd2NWVmhMcWg2eUVoUGRtMUxFZFdtWTc0YXdEdjhOaWRhRXlEL2NKUjJDOGNkYjlPVkJuWEJEbVpRU1FiRWxsSWIrN0JjT3ZxUllpZWxnZm53WTNMLzJISFh5c1JFaGFKMWwyZjlkck9iTXpBM2kzckVSSVdpY1pQZE16M2RSbUdRZlAyM2JGeTBWeXNYdncxcXMxc0FFN2gvMWZoWS91Mlk4bFgwMUMrU2syOE1PcDlCSVdFZVcwYlU3bzhZa3FYeCtWeko3Rjh3YWNZOE5vN2ZsM2p3STYvc2VibmI5R3lRdy8wR0RoQ2ZqM2g5blVBUUZSY0daZjJTWGZ2NE5DdWY3RHI3OVU0dW04YmVnOFpCVU1CelZqbXg5M2JON3dlbXpsK2lNOXpKOHo2b2FDSFF3SlVZZ05FQUZEVmJZR3dTVXVSTm44OHpTUVNRZ2doQUxqSVVnaCtaUlpVZFZvVTlWQUtCQnNVQnJaNkl5aXJOM0k5d0R2Z2lML21WdE9SdjMzSis2d2p6NE8vY3hYOG5hdkFrUzJ1MTlHSHlNR2lYTk14cnBLMDExR2hMS1IzVjNKa0JZY01tSHoxWXpabVlQSGNEeUh3UEZLVEUvSE9TOTA5dGh2ejBUd2MyYk1WVm9zWlZvc1pFNGM4NWJYUDJOTGw4ZGFNaFg1ZHYrbVRYYkZ6MHlwWVRFYkUzN3FHVXVVcStUMzJPZzFiNEpIR2orUDQvcDJZKzhGSXZEeCtPcUppeTNoc3l6QU0rcjQwRnA5TmVnVUtwUkpXaXhscWpUYlhheHpjK1RjQW9GN1QxaTZ2Sjl5OEJnQnV5ejdEbzJJeGV0bzgvUHoxZEp3OHVCdFgvenVENTRhUFE3VzZPZTYwRkNPK2drZFNQSlRvQUJHUWdzU0lUemJCdUhZQnJJZitrYktuV1NpN0tTR0VrSWNIbzlHQml5a1BkY04yMEhjYkJrWnJLT29oRlQ1T0lkZFp6RmtnUTBoUHppekxjVkZlcnVxNGRVbEtndU5sMWxFd3BrTDQ3d2pzL3gzSmNSME9YRlJacHoyT1RyT093UkdGODk2S0dVRVE1TWY1MmY5bXMxcnczYWVUa1hUM0RocTJhSXU0c3BXd2I5dEcxR3ZhQ21xdGE4YmRwTVI0Yk4vNEI2Sml5NkRKazUxeDl0Z0JhSFI2VktoYXk2MWZmVkFJZG0vK0U3czIvK25YT0RMU1VxRFdhTEhrcTQvOGFwODFvOFVwRkJqNCttVDh1dkJUSE55NUdWOU5IWTAzcG55QkdlTmU5SG4rd1oyYmNYRG5acS9IUDEwaUJZWFhMcDdGcld1WFVLcGNKYmYzZWVQS2Z3Q0FzcFdxdTUwZkhobURFWk0vdytyRlgyUFBsdlg0ZCsxeVZLM1RBQXpqSHN6bk5udVh4VzZ6NXRwV3BkWmc5SWZmK05WZlRtR1JNWmowK1JLWDE2YU5Ib2preFBnODlVY0tWb2tQRUFGcHVhbWh6eGdZK293cDZxRVFRa2l4SUNUSHc3VGhCNWorL1FXaUtkM2xHS01MZ3E3ZDg5QjFmcEVLbDVNSEVoc1VCclpHSXlocmVKcDF2T3BhMHpFellZNlFrZUs1TTU0SGYrY0srRHRYZ01NNVpoME5vYTVsT2JMMlBjWldBQXBnbjE1eHdXY21FTXJQM3NPTTlGUXMrdnc5WEwxd0dvODJhWVYrdzhmanhwWC9zUDdYNzNEMXdobThORzQ2V0phRjNXYkZxY043Y1BIc2NRaUNnRjR2dkk0S1ZXdGorNFlWc051dDZOaHJrTWZrS1grdlhCTFF6SlRabUpHbjk4RXdEUHErL0JaRVFZRGRia040ZEp6YnNrOUFTbERqYXdtcUo3czNTM3YrV25ibzRYYnMycVZ6QUlCeWxXdDRQSmZqRkhqbXhaRW9YN1VXYXRWcjRqRTRCUHlmdlJORk1kZTJLclZHZm54dzUyWmN2WERhNVhoR2FncFcvRGhIZnY3TWl5UDl1allwZW94WVVBdktDU0dFRkR1aUtSMm1mMzZHYWNPUEVGSVNYSTR4U2hVMExYdEMxKzFsS0VwVkxxSVJFbEk4Q0dsSlRqVWRMMll2WGIxN0hlRDV3RHJqT0hEUjVWeVdxMmJ0ZTJTRHd3dDAzUEg5c29PbG1PV1g4NVdUWHQwQUFDQUFTVVJCVk54UGVtb1NQbmk5WDc3R011T0hkVjZUc2F6NStWdnMrR3NsYXRWdmdrRnZ2Q3UzVzcvOE8yeGQveHM2OVg0QjdaNStIaXQrbklNOVc5Ymp4Vkh2dzhFNzhHampKd0FBRjg4ZXgveVB4eU1pdWhUR3pWaFk2Sms4Y3lNSUFrUlI4QmcwYjkrNEFtdVh6Y2ZqblhyaDZmNnYrTjNuaHlPZlIycFNJaUtpNDl6ZTM3MzRXeEFFQVpHeHBiMEdmOTQ0NytsN2EyQUhhSFI2ZkRSL2xkZjJidzNza0d1U21weHRsaS80eE9jc0taQTlVL3JXd0E0K1p4Q3oyaFdVZ3ZvZGVWQXhIajVRRDg3dExVSUlJVzRZWFJEMDNWK0Jydk1RV0hhdWdtbmRBamh1WFFJQWlIWWJ6RnQvaFhuYjcxQTNhZ2Q5dCtIdTJTVUplVWl3d2VGUUJZY0ROVnpMSDRnT3V6U0Q2SndnSnpQVHFtQk05ZHdaejRPL2ZSbjg3Y3NBL25XOVRsQ1lXMWtPcmxRbEtHTEtGK21zSTh0eUhtZkNBRURnZWR4THVBMlc0eEFSSGVkMlBQSE96VndUMkhUcE13UTZRekRhUE5YWEpmanAxUHNGbUUwWmFONVcybVBZcXN1ejJMZHRJemF0V3VLeWZMRnlqVWZRdGU5TEtGZTVSa0RCWVdweUlsWXVtb3VuQjd5SzhLaFl0K01PaHgxTDVrNURkS215Nk5KbmlNL2c2OExwWXloYnFSclVHaTFZbGdYQXVyVTV1bmNiMXYyeUFPR1JNWGl5aTJzQ0hvZkRqcTFyZjBWU1lqejZ2anpXL1FLWlA4SjdDYmU5amlIeHprMnZ4NHBTdjJIajBHL1lPQURBNlNONzhjUHNLWWlLSzBNSlowb29DaEFKSWVRaHdDaFYwTGJwQysyVHo4SjZjRE9NYXhmQWZ2NndkRkFVWUQzd042d0hOME5adlJIMDNWK0J1djZUUUlCM3FRbDVFREVLSlJSbHFrSlJwcXI3WHNlMGUxSmlIS2Vham83YkY4SGZ2ZUYxMWxGSVQ0YVFmZ2oyODRkY0QzQUtLR0xLdVNUSXlRb2kyYURBbGlybWhUNG94T3VYK2ZpYlYvSEp4SmNSSGhYcnNjM2s0VDFoTVJsOTlxOVFxbkJvOXovNDY0OUZIby92M2JyQjVmbXRxeGN4YmxEdW1VdDlCU0hwcVVuNDl1UHh1SHY3QmpSYUhaNTdaWUpibTlTa3U3aDk3U0pPSGY0ZmJsNjlnSUd2VFlKVzc3Nkg5OHI1VTFnd2F5SkN3eUx4M0tzVFVMRmFIYmMyQjNkdXhtL2Z6MFpRYURpR1RaeUo0RERYUGFvTUdGdzhld3dYVGg5RDZmS1YzWmFTdnZ2bE1vL3Y0OCtsODdCejB5cDA3VHNVVHo3VjErdlBvcmc0YzNSL1VRK0I1Qk1GaUlRUThqQmhXS2dmNndqMVl4MWhPM3NBcGpYZnducGtHeUFLZ0NqQ2Z2WUFVczRlZ0tKTU5laTZ2UXh0eXg0UDFGNHFRZ29TR3h3QlZYQUVVTk8xbnA1b3Q0R1B2NUs1WERWN242UGo5aVdJeGpUUG5mR096TGFYWUQzMGordDFnc0tjWmhzclp5OWRqZkZlWUw0Z1djeFM4S2N0b0xJcEJSWGtiRjMzcTlkanlZbnhtRDlqQWhMamI2RjYzVVo0OWlYUGVTb2lva3ZoemFsZllkSG43K0g4aVVPWTgvNGJHREo2S3FKTGxYVnBWNjV5RFRScjh4UjJiLzRUODZhOWhRNjlCcUZ0OStmQU1BeEVVY1MvYTM3QnBoVS9JVFFpR3ErOFBjdGxwbFVVUlRqc050aHROdlFZOURvV3pKaUF0Y3NXb0h5Vm1oNlR6amdUUlJISDl1OEFBTlNzMzlUZkgwMlJFVVVScDQvc0xlcGhrSHlpLytvVFFzaERTbFhqTWFocVBBYkhqZk13clYwQXkrNDFFRE9UVVRodW5FZmF2SEV3L3ZvWmRGMkdRTnYyK1pKVFU0K1FJc1lvVlZDVXFRWkZtV3J1czQ0cGQ5M0tja2g3SFc4QWdvOVp4M01IWVQ5MzBQVTY5Nm44aGpGZENtcDFodUFDNmE5cjM2RUYwbyszQVBIbTFRdjQ0Yk1wU0UxT1JPMEd6VEh3alVsUStQaFpLUlJLdlBMMkxDejdkcVpjd21Md3lDbW9VcXVlM0libE9QUWM5QnFpUzVYRjZzVmY0NjgvRmlFNE5BS05XM1hFTngrTnhlWHpKd0VBZHFzRjMzNDhYZ29JN1RZNGJEWTRNdit1NXZUenZCa1k4OUU4bDJRdk9WMDZkd0pweWZjUUZWc0dzYVVMNW9hQXhXVEVXd003K0d4anMxcHliZVBKdWVNSGtacWNDQURnSFE1OC8rbGtOR3paenExc0J5bmVLRUFraEpDSG5LSk1OUVMvK2luMGZjYkN0T0VIbUxmOEFqRnp4b0JQdW9QMHBkTmhYUFUxdE8zN1E5ZnBCYkNoVVVVOFlrSktMalkwQ3FyUUtLQldFNWZYUmJ0TjJ1dDRTOHF3Nmh3ODVzeEVMSi9qSmZBb2FPa3BTUUNBb05EOExYV3RWYThKVXN0TENiSHlFbndBY0VsZzBxQjVHN2Rsbk1jUDdNVHkrWi9BWnJXZzBlUHQ4ZGpqSGZEVjFGRVkrUHBrai9zbkFlRHJEMGREcmRGaXdHdVRFQndhZ1YxL3I4YkNXZStnejh0ajBiQkZXNWUyTGRwMVIwaFlKSTdzMllySG5wRGVRK2tLVmVRQU1TTTlGVWhQaFZLbGhscWpoZDRRQXJWR0E1VkdDN1ZhQzdWR0M1VkdnNVI3Q2JodytoaitYRG9Qenc0ZDdmWDlIdDJ6RFFCdzk4Nk5nSDVtTDR4NkgzVWFOdmQ0akdFWVJNYVc5bnJ1M2RzMy9Hcmp5ZDZ0NnhFWld4cUpkMjdDWWJmaDdwMGIrUG1iajJFMlphQlptK3hhbHJTQm9YaWpBSkVRUWdnQWdJdUlROURBU2REM2VoM216VXRoMnJnSVFxcDBKMWd3cHNLNCtodVkxbjhQelJPOW9PODJERnhzaGFJZE1DRVBFRWFwZ3FKc05TaktlcHAxVEpBVDQyUm5XcjBFUHZHbTExbkhncFI4VDhxQUhCcWV2NXREM1o0Zjd2SThLQ1FNSFhvTjlPdmN2MWN1UVhwcXNzdHJ6Nzg2VVg3TTh3NnMrMlVoZG02U3NuTzI3OUVmSFo4WmpIMWJOK0RHNWYvdzc1cGw2UE9TZTJLWU04ZjI0L2IxeTRpTUxZMlE4RWowR0RnQ09uMFEvbDYxQk12bno0TGVFSXdhajdvbUxxclRzTGxMOE5XK1IzL1VhOW9hb2VGUjBPajBVR3UwdVdZYXRWa3QrUEs5TjN6T0Nsb3RaaHpkdHcwTXcwQ2wxb0JoR05ScDFNSm52eWNQN29iRmJJSlM1VG1iTFA3ZjNuMEhSbFdtYngvL25wa2sweElTUXVpOWl2UmVGWkRlZ3RnUVJCUVJ3YlpyV1VIWDlkVlZWeXpydXI4VlhTbDJVTlJWMFZDa0k3MFlwSU4wNlMyRWhDUXpTV1l5OC82UkVCblNJVEFKWEo5L2RqTFBjODdjU1poMXJwem4zQTlnc2RuemJSN3p6SWplQklkWUNweHpzZU9IRDdEOTF6WDBIRHljaFRPblk3SFplV2pjQkNhKy9DVGZmZkl1anJCd21yVE9yTjhVcEFoU2t1bTNJeUlpZmt5T2NCeURIOE0rWURTcHk3NGpaZmJVekQzZ0FKODdEZGZpR2JpV2ZvT2xiZS9NenFmMW1nZTJZSkZybkNtaUFpRVJGYUNSL3oxb1BuY2FwMGJrdmk5ZWNUcHg1SGVBUEx1Y1hpcXIzZUYzVlNrL3krZDlueU1nWHNnd1RKdzljNHJnRUF0REhueUtscDI2QTlEbTV0NHMvUEZMZmxtK2dJNDlvcWxldTBIMk1UNmZqN2xmWjRhZ1hvT0haNGU2M3JlUHdCd1V4TUc5TzJqUXBPRE96bzZ3Y0d5T01GNzk4ekFxVks3T0kzOTdHNEQzWDMyYXVKTkhlZW05UDViQ1BqT2lkM1pqbmFkZm01UnZSOVpWQzMvRWxaSk0welkzVWFac09WWXZpcUhYNE9HVXExQWwxL25IRHU1anc4cEZsSTJxU1AxR0xRdXN1N2d0K0Q1ejI0cTJYZnF3Y09aMEFDTExWMkwwdUgvdzg1ei8wYWhsQjl6cGFRQUVCMS84WnhBcFNSUVFSVVFrVjBhd0JWdlBlN0QxR0VycSt2azRZeWJoM3JjbGM5Q2JRZHE2bjBoYlA0K1FHOXRqSHpRV1M0dHVBYTFYNUhwalhJVVAyVDZmajRON2R3SlFwVWFkWWoyM3grM09QbmRoNXViSFpESXgvSkhuT0hQcU9KV3ExY3ArM2h3VXhNQ2hvNW4rL2dTK21mb09UN3d5TWZ0K3hGVUxmK1Q0NGYzVXFOdVFWcDM4bDVMMkdEUU1yOWVidFoyRnY5Z1ZDNGs3ZVpSMjNmb1JHVlVSZ0F5UG02VEVzMzVMWHBPVEV2SU50Zm1GUTNkNkdzdm5mUS9BTFFPSFlMSGFXTDBvaG9VL2ZKRzluY1NGZkQ0Zk1WOU94dWZ6MFhQUXNLdStUK1NlN2IreU5YWWxUZHAwenY2Wm5GZTFaajJHUC9wWEFCTGpNMWVsT01MQ3JtcDlValFLaUNJaWtqL0RoTFY5UDZ6dCs1RytmUTBwTVpOSjM3SWNmRDd3K1VqZnNaYjBIV3NKcXRFUVIvUllySjJpSWNDYldJdEk4ZGkzY3d0SmlXY0pEUXVuVXJYYUJSOVFCR2ZqVGpMeDVTZUs3WHpCSVJhL2NIaGVpdzdkK0dYNUFuWnRqZVdIejkvbnpsRlBjdnp3QVdaLzlTSG1vQ0R1Zk9DSlhKZUU1aFlPQWJadFdNVzJEYXNwVjZFeWtWMHl0K0pJZFRtemF5Z09hNWZNSWZsY0FuVWFOcVZHM2N5cnhHMjc5R2I5c3ZtMDZ0aWRCazFiKzgxZk9YOG1lM2Rzb2xhRHhyVHIxaS9mYzZlNW5MdzVmbFMrYzl6cGFRWE91ZERpbUs4d0RJTSt0OStYNzd6NDA1bDdQSWFYTFhpNXNzL25LM0Nwcmx3WkNvZ2lJbEpvSVkwN0V0SzRJNTVEdjVFU001blVOYk1od3dPQTU5QnZKTDcvRk1sZnY0MTl3SVBZdXQrTlliRUh1R0lSdVJ3ckYvNEFRTFAyWFlyOFlUM3U1REhDd3N0aXNkcHlIWStNcXNqSUovOWVxSE90WHo0ZlozSWVXNFFVd3Qxam51R2Q1OGV5ZHVsY0xEWTdtOWN0dytOT1o5RHdoNm1TMVRpbnNIN2Z2UjJBdWhkME9UMS9wVEMwVE1RbDEzaGV3cG5Ueko4NURjTXdpQjQySnZ2NWZuZU5ZdWVtOVV4Nzd6VWVmL0hmVk15NmYzSG5wblhNbWpFRm16MlVvUTg5VStEdnllZno1ZGxrcGloeklETklCZ1dIVUw5eFM2SXFWcUZ5OWZ6L2lIQjQvMjRBS2xhdFVlQzVZMWN1WkZ2c0t2b05HVlZzSFZ5bGNCUVFSVVNreUlKcU5DVDg4WDhUT3ZRWm5ITSt3clgwYTN5cG1YOUJ6NGc3U3RKbnI1RHkzYnZZZW8vSTdIeGFKakxBRll0SVVSM2N1NFB0RzFaakdBYWRlOTFhNU9OL1dUNmZGZk5uTW1UMDA3bHVjMkFPQ3M2eDMyQmVCZzRkRFlESG5RNUFVSERlVFZoeVV5WWlrZ2VlZnBsSnJ6L0xzcm5mQXREK2x2NTA2WHQ3a2M1ejZ0aGhrcE1TaVl5cTZMZVU4dFN4UTBEUkcvbTQwOU55WEhYODVzTi9rZXBNb1YzWHZuNzdKSWFGbDJYNG84OHo1YTNuK0dEQ09FWTkvUXBKQ2ZGTWUzOENobUZpeEo5ZXlMZno2SGxXdTROL1RKNlo1L2d6STNvVFlyRXk0Y09ZQXMrMU5YWWw4Nzc5akc3OTd5elV2NUZkV3pLM2FxbGVwMEVCTThHVmtzejJYOWZRdkgxWEJjU3JUQUZSUkVRdW1UbXFLbUgzdjRqampqL2pXakFONTd4UDhaN0xiSW52VFU0ZzVmdUpPR2RQeGRyMVRod0RSMk8rU2h0N2k4amxTVTlMNVp1cDcrRHorV2pWcVRzVnF4Ujh4ZWRpS1VtSnBLZWw0czRLZFJjN2ZlSUl6NDBxWEpPYWkxMjQzVVZoWkhnODdOKzFEWi9QbC8xY1F0d3B6c2FkcE94Rjk4emw1L3gyRnZVYXQvQi9mbGZtODFWcUZPMXE1RmRUM3NialRtZmtrMy9ITUF6V0xwM0w3bTIvRWhvV1R2OGhPWmQ0MW12VW5PR1AvcFV2L3ZzNi8zM3RHYndaSGt3bU0vYy84VktoR3VvVXQvaFRKemg1OUNBbmpoNmtiZFp5Mjd5Y2pUdkovbDFiQ2JGWXFkMmdTWUhuUG45Vk52eWlyVXpreWxOQUZCR1J5MllLamNCeCs1K3dEM3dJMTgvL3d6bjdRekpPWmY1RjNaZWVpbXZoZEZ4TFptQnQxeGQ3OUZpQzZ6UU5jTVVpa2hldjE4dVhrOTdrNUxGRE9NTENHWGpCTXNlaU9KZHdCb0NJeUtoY3g4UENJK2wvZCtIdmN3T1krL1hISkNYR0YzcCtoc2ZEaGxXTFdSd3pnek9uam1FMkI5RmowREIyYmw3UHJxMnh2RG4rUVRyMkdFalh2bmNRVWE3Z3EzKzd0bVplQWF0NzR4L2RtOU5TWFd4Y203a2R4Y1hCc1NDdWxDUU83ZCtGWVJqczI3bVpINmI5RjhNd0dQcncrRHlYcTVhSmlDU3lmQ1hpVGh3RklLcFMxVUkzZlhuajQ5bFFpS1hDRndicC9CdytrTGxrdEdyTmVnWE9YVHJuRzN3K0g0MWFkaWpVRmVCelp6TWIyaFRtOXlMRlN3RlJSRVNLalJGaXhkNTdCUGFlOTVDNjdpZWNNWk54SDhqOHl6b1pHYVN1bVVQcTJybUVOTzZFWTlCWVFwcmRITmlDUmNSUGhzZkRqTWx2c1MxMkZTYVRpV0ZqeDFNbUl2OGw0a2JXdHVjWGg0clRXUUVtcjIwWnJIWTdiVzh1L09idkFFdG1mVldvZ0hqeTZFRmlWeTRpZHNXQzdDdFI5UnExWVBDSVI2bFVyUmE5YngvQnNybmZzamhtQml2bWZjK3FCVDl3UTlNMnRPaDRDemMyYjRjOU5HZmd5dkI0c3BkSTFtMzRSMENNK1hJeXp1UnpOR3pXTmtjSHo0SWtKWjRsUEtJY2h3L3M1dU4zWHNUalRxZDc5RkFhTnZQZmU5SGpjYlAxbDVXc1hqd3IrMnBsOC9aZHlmQzQyYlpoTlJOZmZwSWJtcmFoYzY5YnViRkZ1enp2UXl4TU1MT0hodUZNVHVMSWdUMVVxMTAvejNrbmpoNWs1NloxQU5ScTBEamZjeDdhdDR1MVMrWUFjSE9md2JuT01aa3ltNXVkUzRqSEVWYUdBN3UzWXpLYmlZaXNVR0ROVXJ3VUVFVkVwUGlaekZnN0RzVGFjU0RwVzFlUkVqT0o5RzJyL3VoOHVtMFY2ZHRXRVZTck1ZN29NVmc3RGdDVE9wK0tCRkxpMlRpbXZ6ZUJBN3UzWVJnR2Q0NTZLc2NtOGJrSnNWcHhPWlBaR3J1S2xoMXZ3ZWYxc20zRGFrNGZQNExGYWlPaVhPNGY4Rk9TempIdjIwK0xWR05LVXU2TmFyd1pHUnphOXhzN042OW4rNGJWbkRoNkVBRERNR2pRdERYZEI5NU52UXVheXBqTlFYU1BIa3E3cm4xWk52ZGIxaXlkdzg3TjY5bTVlVDJHWVZDMVZqMXFOMmhDdGRvTmFOV3BlL1lWdnJSVUYrVXFWQ2FpWEhrOEhqYy9mUDQrNjViT3hXSzFFVDE4YklIMTIreWhKQ2Nta09wTUlkWGw1TlR4d3pSbzBvcFAzbm1SdEZRWHpkdDFvZStkSTRITUs1TjdkMnhpeS9ybGJQOTFUWGFuMURvTm05TG5qdnVwMjdBWkFMdTNibURXaktuczJockxycTJ4aEphSm9IR3JqdHpRdEEyMTZqZnkyM3FqTUpxMDdzVDZaZk41OStVL1U3WmNSVXptbk4xY1BXNDNDV2RPNGZQNXFOdXdXYjdCT0RFK2pzOG52b0xYNjZWeHEwN1VyTmNvMTNrVktsZmp6S2xqdlAzWGh3Z0tDdVpjUWp6MUdyWEFIS1M0Y3JYcEp5NGlJbGRVU05QT2hEVHRqT2YzN1ptZFQ5Zk5oWXdNQUR5L2J5ZHg0aE5ablU5SFkrdDJGNFlsOTQ2SEluTGxiRnE3ak84Ky9RK3VsR1NDUXl3TUhmTU16ZHQzTGRTeGpWdDJaUFhpV1h6NXdSdDgrY0ViZm1QdHUvWExjN3NJWi9JNUZ2MzQ1V1hYRHJCaDlXSytudkoyOXRkbElpSnAxYWtIN2J2MW8zemxhbmtlRjFvbWdnRkRSOVBydG52WnVHWXBHMVl0NHNDdWJSdzVzSWNqQi9ad1UrL0J0TzZjdVVmaTlvMXJBYWpUc0Jtbmp4L2hvMys5UU56SlkxaXNOa1krK1ZLaDd0T3MzNlFsVzlhdjRJV3h0MlUvMTdoVkoyNXMzcDZkbTlaeHo2UFBBZkQ1dTYreWZlTWFNanlaWGFLRGdvSnAyYWs3Ti9VYWxDTmdOV2phbXFlYnRHTHp1dVVzbmYwMVJ3L3VaZDNQUDdIdTU1K29lMk56eGp6N09tWno0VC95MzNydm94Z21NOXRqVnhGLytuaWV5MDJ0TmpzM05HM0Q0UHNleS9kOG4wOThsWVF6cHdrTkMrZjIreC9QYzE2L0lhTTRjL3A0ZHZmVXl0VnJjMXMrOCtYS1VVQVVFWkdySXFoV1k4TC8vQzZocDhiaG5QMGhybVgvdzVmbUFpRGoxR0dTUG5tSmxHLy9EM3VmKzdIMXVROVRXTmtBVnl4eS9haGNvelpCUWNGVXFscVRleDc5SzFWcTFDbjBzZEgzak1GaXM3Tm4rNitrcDZVQ1lMT0gwYVIxUjdyMnV6UFA0OHBYcnNhemIzMWNwRHJmSEQ4cTErMFgydDdjbTczYk4yRzFPMmpXOWlicU5HeFdwRzA1UWl4VzJuZnJSL3R1L1VoS2pHZm5wdlVjM3I4N3Uzc3F3STB0MnBHVUdFL0RabTBvVjdFS0VlWEs0d2dMWjhoRGY4azFITGJyMnBma2N3bCt6dzE1OEdrcVZxMUovS25qR0NZVE5lbzJwSDIzZmhpR1FmdHUvYktEWEtlZTBXei9kUTIxYjJoQ2l3N2RhTm1oRy9iUU1ubldieGdHTFRwMHBVV0hydXo3YlF2cmY1N0hzVVA3R1BuRVMwVUtod0FXcTQyN1JqM0pYYU9lTE5KeGVlbHp4LzE4OXArWHVmK0psd2pQNDM1VWdDbzE2akQrelkrSzVUWGw4aGkrd3Q2RktpSWlVb3k4U1dkeHp2c1UxNEpwZUpQTytvMFpGanUyVys3Q1BtQTA1dko1Ly9WZjVIcDNjdWdmKzg1Vi9PckFaWjByL3ZRSndzdEdYWlVsZllueGNaak1ac0xDaS9hSElKY3pHVzlHQm82dzhDdFVXZUdsT2xPdzJPeFhiRFAzVkpjVHErM2EyRXMyTVQ0dTMzQjRKUlhuZStSYVpPVHlEMWdCVVVSRUFzcVg1c1MxOUJ1Y2N6NGk0L1JGVndiTVpxd2RCdUtJSGtOUXJkenZXeEc1bnVuRHIwais5QjdKbndLaWlJaVVYQmtacEs2ZFRVck1aRHdIZC9xUEdRWWhUVy9LN0h6YXBITmc2aE1wZ2ZUaFZ5Ui9lby9rTDdlQXFIc1FSVVNrWkRDYnNYYStGV3ZuVzBuZnZKeVVtTW1rNzFqelIrZlRMU3RJMzdLQzREcE5zVWVQeGRxK3J6cWZpb2lJRkRNRlJCRVJLWEZDbW5jaHBIa1gzUHUzNG95WlJPcjYrZURON0h6cTNyK1Z4UDg4VG5MRm1qZ0dqc2JhOVU2TUVHdUFLeFlSRWJrMmFJbXBpSWlVZUJrbkRwSXlaeXFweTc3RGw1N3FOMllxVXc1NzM1SFlldCtMS1RRaVFCV0tCSWFXejRua1QrK1IvT2tlUkJFUktkVzg1ODdnL09sVFhBdW40MDMyYng5dldPM1l1Zy9GM3Y5QnpGRlZBbFNoeU5XbEQ3OGkrZE43Skg4S2lDSWljazN3cFRweExabUJjKzdIWk1RZDh4ODBCMkh0RkkwamVpeEJOVzRJVElFaVY0aysvSXJrVCsrUi9PVVdFRTJCS0VSRVJPUnlHRlk3OXY0UEV2V2ZaWVEvK2krQ3FqZjRZekREUStxS21aeDV0aDhKYjQ0aWZjZTZ3QlVxSWlKU3lxaEpqWWlJbEY3bUlLeGRic2Q2ODIya2JWcUtNMll5NmIvOWt0MzVORzNqVXRJMkxpVzRYZ3NjZzhaaWFkc2JEUDF0VkVSRUpDOEtpQ0lpVXZvWkJwYVczYkcwN0k1N3owWlNaazBoTFhiaEg1MVA5MjRpNFoxSE1GZXVqV1BnUTFpNzNJRVJIQkxnb2tWRVJFb2UzWU1vSWlMWHBJempCMGlaUFlYVTVUUHh1ZFA4eGt3UjViSDNIWW05MTcwWWpqSUJxbERrOHVuK0twSDg2VDJTUHpXcEVSR1I2NDQzNFRUT256N0J1ZWdMZkNubi9NWU1XeWkySHNOdzlCK0ZLYkpTZ0NvVXVYVDY4Q3VTUDcxSDhxZUFLQ0lpMXkyZkt4blg0aG1relAwWWIvd0p2ekVqS0JocjUxdXhSNDhocUZyOUFGVW9VblQ2OEN1U1A3MUg4cWN1cGlJaWN0MHliS0hZQno1RTFMdkxLZlB3VzM1QjBPZHg0MXIyTFdmRzlTWGhuNk54L3hZYndFcEZSRVFDUndGUlJFU3VLMFpRTUxadWQxSHVuL09KR0RlVjRCdmEvREhvODVLMllUSHhmNytMK0JmdnpHeDBvNFUyVW9JWkZudjJZMi9DcVFCV0lsTHllTStlekg1c1dPMzV6SlFMS1NDS2lNajF5VEN3dE81SjVNdi9JL0xsLzJGcDNkTnZDd3ozN2cwa3ZEMkdNOC8weHJYMEczd2Vkd0NMRmNtZHVXS043TWZhODFQRVgvck85ZG1QelJWckJyQ1Mwa1VCVVVSRXJudkJON1FoWXR4VXlyMDlIMXUzdS95MndQQWMzY3U1eWM4Uzk2ZWJTWmsxQlo4ck9ZQ1Zpdml6dE9tVi9UaDUrZ1M4eVFrQnJFYWs1UEFtSjVBOGZVTDIxNWJXUFFOWVRlbWlKalVpSWlJWDhjYWZ5T3A4K21XT1FHall3N0QzSEk2OS93T1lJaW9FcUVLUlRENVhNbWZHOVNFajdoZ0E1c2hLaE43N1BDRTN0c05VdG1LQXF4TzUrcnhuVDVLK2N6M0oweWVRa2RXUXpCeFZsWEwvbkk5aGN3UzR1cEpIWFV4RlJFU0t3T2RNd3Jub0M1eHpQOGx4ZjVjUkhJTDFwdHN5TzU5V3FST2dDa1VnZmVzcXpyNTJiNkRMRUNteHlyNHduWkFtblFOZFJvbWtnQ2dpSW5JSmZPNTBVbGZNeERsN0NwNWorLzBIRFJPV05qMXhSSThsdUVHcndCUW8xNzMwcmFzNE4zbDg5cFZFRVFGelZCWEtQUHlXd21FK0ZCQkZSRVF1aDg5TFd1eENVbUltNDk2ejBYL01NQWkrb1EyT1FROWphWGtMNVB4dnJzZ1Y1WE1sa3pKckNta2JGcEZ4OGlDK1ZHZWdTeEs1Nmd5ckhYUEZtbGhhOThRUlBRYkRGaHJva2tvMEJVUVJFWkZpa3I1elBjNll5YVJ0K2hsOFhyK3hvR29Oc0VlUHdYYlRyV0FPQ2t5QklpSWlCVkJBRkJFUktXYWV3N3RKbVRXWnROV3pjbXlGWVM1WEdYdi9VZGk2RDFOekJCRVJLWEVVRUVWRVJLNlFqRFBIY2M3NUNOZlNyL0M1VXZ6R1RJNXdiTDN1eGQ1dkpLYndxQUJWS0NJaTRrOEJVVVJFNUFyenBpVGlXakFONTd6UDhDYkcrWTBad1Jhc1hlL0FNZkFoekpWcUJhWkFFUkdSTEFxSUlpSWlWNG5QblVicXo5K1NNbWNxR1NjTytnK2F6RmpiOXNZZVBaYmdlczBEVTZDSWlGejNGQkJGUkVTdU5wK1gxUFh6Y2NaTXdyMXZpLytZWVJCeVkzdnNnOFppYWRFdElPV0ppTWoxU3dGUlJFUWtnTkszcnlFbFpqTHBXNWJEUmYvNURhclJFRWYwV0t5ZG9zRnNEbENGSWlKeVBWRkFGQkVSS1FFOEIzZVNNbXNLcVd0bVE0YkhiOHdjVlJYN2dBZXhkYjhidzJJUFVJVWlJbkk5VUVBVUVSRXBRVExpanVLYy9TR3VwZC9nUy9QZjFOd1VWamF6ODJuZmtaaktSQWFvUWhFUnVaWXBJSXFJaUpSQTNxU3ptWjFQNTMrRzkxeTgzNWhoc1dIcmVpZjJnYU14VjZnUm9BcEZST1JhcElBb0lpSlNndm5TVTNIOS9BM08yUitSY2VxUS82RFpqTFZkUCt5RHhoSmN1MGxnQ2hRUmtXdUtBcUtJaUVocDRNMGdkZTFjbkxPbTRENnd6WC9NTUFocDBnbkhvSWNKYVhwVFlPb1RFWkZyZ2dLaWlJaElLWk8rZFNVcE1aTkkzN1k2WitmVFdvMXhEQnFMdFVOL01LbnpxWWlJRkkwQ29vaUlTQ25sUHJBTjU2d3BwSzZiQ3hrWmZtUG1DdFd4RHhpTnJkdGRHQlpiZ0NvVUVaSFNSZ0ZSUkVTa2xNczRkUWpuN0k5d0xmc2Z2alNYMzVpcFRDVDIzdmRoNjNNZnByQ3lBYXBRUkVSS0N3VkVFUkdSYTRUM1hEek8rWi9oV2pBTmI5Slp2ekhEWXNkMnkxM1lCNHpHWEw1YWdDb1VFWkdTVGdGUlJFVGtHdU5MYytKYStnM08yUitTRVhmVWY5QnN4dHBoSUk1Qll3bXFlV05nQ2hRUmtSSkxBVkZFUk9SYWxaRkI2cHBacE15YWd1ZmdUdjh4d3lDazJjMDRCbzBscEhHbndOUW5JaUlsamdLaWlJaklkU0I5OHpKU1lpYVR2bU50anM2bndYV2FZaC8wTU5aMmZkVDVWRVRrT3FlQUtDSWljaDF4Nzl1Q00yWVNxYjhzQU85Rm5VOHIxY1F4NENHczNlN0VDTFlFcUVJUkVRa2tCVVFSRVpIclVNYUpnNlRNbmtMcTh1L3hwYWY2alpuQ283RDN2UjliN3hHWUhPRUJxbEJFUkFKQkFWRkVST1E2NWsyTXd6a3ZxL05wU3FMZm1HRzFZK3MrRFB1QUJ6R1hxeHlnQ2tWRTVHcFNRQlFSRVJGOHFVNWNTMmJnblBNUkdXZU8rdythZzdCMmlzWVJQWmFnR2pjRXBrQVJFYmtxRkJCRlJFVGtEeGtlVWxmRmtESnJNcDdEdS8zSERBTkxpMjdZbzhjUzBxaDlZT29URVpFclNnRlJSRVJFY3ZMNVNOdTBGR2ZNWk5KLyt5Vm41OU42TFhBTUdvdWxiVzh3VEFFcVVrUkVpcHNDb29pSWlPVEx2V2NqS1RHVFNZdGRDRDZ2MzVpNWNtMGNBOGRnN1hJN1JuQklnQ29VRVpIaW9vQW9JaUlpaGVJNXRoL243Q21rcnZnQm56dk5iOHdVVVFGN3Y1SFlldzdIY0pRSlVJVWlJbks1RkJCRlJFU2tTTHdKcDNETy9RVG40aS94cFp6ekd6TnNvZGg2RE1QUmZ4U215RW9CcWxCRVJDNlZBcUtJaUloY0VwOHJHZWVpTDNIKzlBbmUrQk4rWTBaUU1OYWJCbU1mK0JCQjFlb0hxRUlSRVNrcUJVUVJFUkc1TEQ2UG05UVZNM0hPbm9ybjZGNy9RY09FcFZWM0hJUEdFbnhEbThBVUtDSWloYWFBS0NJaUlzWEQ1eVB0MThXa3hFekd2U3MyeDNEd0RXMXdSSS9CMHJvbjVQejhJU0lpSllBQ29vaUlpQlE3OTY3WXpNNm52eTdKMGZrMHFHbzk3QU1md25yemJSaEJ3UUdxVUVSRWNxT0FLQ0lpSWxlTTU4Z2VuTE9ua3JyeUIzd2V0OStZS2JJUzluNFBZTzk1RDRZdE5FQVZpb2pJaFJRUVJVUkU1SXJ6eHA4Z1plN0h1QmJQd09kSzloc3pIR1d3OTdnSGUvOEhNRVZVQ0ZDRklpSUNDb2dpSWlKeUZmbFN6dUZjOUFYT256N0ZtM0RLYjh3SURzRjY4MjNZQjQ0aHFFcWRBRlVvSW5KOVUwQVVFUkdScTg3blRpZDErZmM0NTB6RmMyeS8vNkJod3RLbVYyYm4wL290QTFPZ2lNaDFTZ0ZSUkVSRUFzZm5KZTJYQlptZFlpZThBd0FBSHExSlJFRlVUL2R1OGg4ekRFSWF0c1UrYUN5V0ZyZW84Nm1JeUZXZ2dDZ2lJaUlsUXZxT2RUaG5UU1p0MDg5dzBVZVJvT29OY0VTUHhkcDVFSmlEQWxPZ2lNaDFRQUZSUkVSRVNoVFA0ZDJrekpwTTZxb1l5UEQ0alpuTFZjWSs0RUZzM1lkaFdPMEJxbEJFNU5xbGdDZ2lJaUlsVXNhWjR6am5mSVJyeVF4OHFVNi9NWk1qSEZ1dmU3SDNHNGtwUENwQUZaWjhQbGN5S2JPbWtCYTdrSXlUaC9DbE9RcytTRVNLeExEWU1WZXNrWG52ZFBTWVVyOXRqd0tpaUlpSWxHamVsRVJjQzZiaG5QY1ozc1E0dnpFanhJcTF5KzA0Qm83QlhLbG1nQ29zbWRLM3J1TGM1UEZreEIwTGRDa2kxdzF6VkJYS2pIMkxrS2FkQTEzS0pWTkFGQkVSa1ZMQjUwNGo5ZWR2U1premxZd1RCLzBIVFdhc2JYdGpIL1F3d1hXYkJhYkFFaVI5NnlyT3ZuWnZvTXNRdVc2VmZXRTZJVTFLWjBoVVFCUVJFWkhTeGVjbGRkMDhuREdUY08vZjZqOW1HSVEwNm9CajBGaENtbmNOVEgwQjVuTWxjMlpjbit3cmgrWnlsUWtkL2xkQ0dyWEhGRkVod05XSlhIdThDYWRJMzdHTzVPa1R5SWcvQVdSZVNTejN6L21sY3JtcEFxS0lpSWlVV3VuYlY1TVNNNW4wTFN0eWRqNnRlU09PNkRGWU8wYUQyUnlnQ3ErKzVHL2VJZVg3aVFDWUl5c1IrZFpQbUVJakFseVZ5TFhQbTV4QS9QaCsyU0hSY2Z1ZkNCM3lkSUNyS2pvRlJCRVJFU24xUEFkM2toSXptZFMxYzNKMlBvMnFpbjNnYUd5M0RNR3dYUHVkVDgrTTc0Zm4wRzhBaFAvNVhheWRvZ05ja2NqMUkzWDFMQkxmL1RPUStVZXFjbS9PRFhCRlJhZUFLQ0lpSXRlTWpOTkhjTTc1RU5mUy8rWG8yR2tLSzR1dDl3anNmZTdIVkNZeVFCVmVlYWZ1YjV6OXZaZWZ0RTdMU2tXdUl1L1prNXgrcEFNQWh0Vk9oVSszQjdpaW9sTkFGQkVSa1d1T04rbHNadWZUK1ovaFBSZnZOMlpZYk5pNjNvVjk0SU9ZSzlRSVVJVlh6c21odGJNZlYvenFRQUFyRWJrK2xmYjNvQUtpaUlpSVhMTjhhUzVjeS82SGMvYUhaSnc2N0Q5b05tTnQxdy83b0xFRTEyNFNtQUt2Z05MKzRWU2t0Q3Z0NzhIY0FxSXBFSVdJaUlpSUZEZkRZc1BlK3o2aS9tOHA0WDkrbDZCYWpmOFl6TWdnZGMxczRwOGZ4Tm5YN2lWOTY4ckFGU29pVW9JRkJib0FFUkVSa1dKbE1tUHRGSTIxVXpUcFcxZVNFak9KOUcyck16dWYrbnlrYjExRit0WlZCTmR1Z2oxNkROWU8vY0YwL1hRK0ZSSEpqNWFZaW9pSXlEWFBmV0FienBqSnBLNy9DVEl5L01iTUZXcGdIL2dndG01RE1FS3NBYXJ3MHBUMjVXMGlwVjFwZncvcUhrUVJFUkc1cm1XY09vUno5b2U0bG4yTEw4M2xOMllxRTRtOXovM1llby9BRkZZMlFCVVdUV24vY0NwUzJwWDI5NkFDb29pSWlBamdQUmVQYzk2bnVCWk94NXQwMW0vTXNOaXgzVElFKzhEUm1LT3FCcWpDd2ludEgwNUZTcnZTL2g1VVFCUVJFUkc1Z0MvTmlXdkoxempuZkVSRzNGSC9RWE1RMW80RGNVU1BJYWptallFcHNBQ2wvY09wU0dsWDJ0K0Q2bUlxSWlJaWNnSERZc2ZlN3dHaS9yT004TWYrVFZDTmhuOE1abmhJWGZrRFo1NGJ3Tm5YUjVLK2ZVM2dDaFVSdVVyVXhWUkVSRVRFYk1aNjgyQ3NOdzhtZmZNeVVtSW1rNzVqN1IrZFR6Y3ZJMzN6TW9Mck5zTWVQUlpyKzc1ZzZPL3NJbkx0VVVBVUVSRVJ1VUJJODY2RU5PK0tlOThXbkRHVFNQMWxBWGd6TzUrNjkyMGg4ZjhlSTdsU1RSd0RIc0xhN1U2TVlFdUFLeFlSS1Q2NkIxRkVSRVFrSHhrbmZpZGw5bFJTbDMySHo1M21OMllLajhMZU42dnpxU1A4cXRkVzJ1OS9FaW50U3Z0N1VFMXFSRVJFUkM2Uk56RU81MDlablU5VEV2M0dESnNEMnkxRHNROTRFSE81eWxldHB0TCs0VlNrdEN2dDcwRUZSQkVSRVpITDVIT2w0Rm95QStmY2o4azRjOXh2ekFnS3h0SXBHa2YwV0lLcU43aml0WlQyRDZjaXBWMXBmdytxaTZtSWlJaklaVEpzRHV3RFJoUDE3bkxLUFBJMlFkWCtDSUkrajV2VTVkOXpabncvRXQ1OGtQU2Q2d05ZcVloSTBhbEpqWWlJaU1pbE1BZGg2M29IdGk2M2s3WnhLU2t4azNEdmlzM3FmT29sYmVNUzBqWXVJYmgrU3h5RHhtSnAwMHVkVDBXa3hOUC9TNG1JaUloY0RzUEEwcW83a1gvL2hzaVh2OFhTdHJkZkVIVHYyVWpDdng3bXpGOTY0VnJ5TlQ1M2VnQ0x2VDU0M09rY1ByQ2JrMGNQNWpzdkxkWEY0UU83T1hQcVdQRzhyc2ZOYjV0L0taWnpGU1FwOFN3cFNZa0ZUeXlrK0xpVGVETXlpdTE4ZVRsMmNCL0hENWUrcFpqWEV3VkVFUkVSa1dJUzNLQVZFWCtaVExsL0xjVFcvVzZNNEpEc01jK3gvWnliOGh4eGY3cVpsSmhKK0p4SkFhejAwcjM0eUoyOCtNaWR4SjBzbmxCMUpjejc3alArOCtMamJGNjNQTjk1QzJaTzR6OHZQczZ1clJzdSt6VjlQaC8vOThLamZQajIzOWk1K2RLV0ZtOVp2d0pQSWY2QWNPTEk3L3p6dWRGOC9NNUxoWnAvbnN1WnpJa2p2K2Q0UGlVcGtRbFBqZUNsUisvS01mYkR0UCt5YWUyeVFyOUdRZDU1NFJFbXZ2ekVaWjNqemZHaitQRHR2eFZUUlhJeExURVZFUkVSS1daQlZlcFFac3diaEE1NUd1ZmNUM0F1K2lJN0VIb1RUcEg4NVp1a3pId2ZXNDloT1BxUHdoUlpLY0FWRjU0eitSekFWYm5hZENtT0hOakQ4bm5mRTE0MmltNERjZ2FlODF3cHlheGRNb2Z3c2xHMDY5TG5zbC9YTUF3NjlSckU5NTlPNUlmUDM2ZkJtNjB3QnhYK28vYm1kY3VZOXQ1cjFLeDNJeU9mL0R0aDRXWHpuRnV4YWswcVZxM0pnVjNiK0dySzI5ejcyUE9GZW8xZmxpOGc1b3RKM05SN01JTkhQSnI5L0tuamh3RW9YN21hMy96NDB5ZllzSElSS3hmOHdLWjFQM1BucUNjSkRidjYyN2xjN1BUeEkzbU92VGwrVkw3SFB2dld4OFZkempWSEFWRkVSRVRrQ2pGRlZDRDBubWR4M1BZWXprVmY0cHo3TWQ2ekp3SHd1Wkp4enA2S2EvNW5XRHZmaWoxNkRFRlY2d1c0NHRMTmxaTE01eE5meFp1UlFlTFpPSjRmUFNqWGVVLy80d00ycmxsS1dxcUx0RlFYejQwYW1PYzVLMVd0eVROdlRDM1U2M2U0WlFBcjVzOGsxWm5DeVdPSHFGS2pUcUZyYjlLNk04M2EzY3lXOVN1WStQSVRQRFIrQXVVclZjdDFybUVZM0QzNkwvenJidzhURkJ4TVdxb0xpOVZXNEd2RXJsZ0FRSXNPM2Z5ZVAzWDBFQUNWcTlmMmV6NnlmQ1dlZXUwRHZuaC9BdHRpVjNGd3owNkdqUjFIZzZhdEMvMTlYVzM1aFVjcEhBVkVFUkVSa1N2TXNJWGlpQjZEdmQ4RHBLNllpWFAyVkR4SDl3TGdjNmZqK3ZsL3VKWjloNlZWZHh5RHhoSjhRNXNBVjF6NnBLZWw4dUhiTHhCLytnU3RPL2VnY3ZVNnJQdjVKMXAwNklyRlp2ZWJHeDkza21VL2ZVdjVTdFZvZjBzL2Z0djhDMWE3ZzFyMUcrVTRyeU1zbkZVTGYyVGx3aDhMVlVmeXVRUXNWaHZUM3Z0SG9lYWZ2NkpsRGdwaXhPTXY4UFhVdDRsZHNaRDNYbm1LUDczNGY3d3g3b0Y4ajQ5ZHNaRFlGUXZ6SEg5N1dtWW9QTFR2TjQ0ZDJrK1ZHblZ5Zko5SGZ0OERRUFU2TitRNFBqS3FJbysrOEM5KytQeDkxaXladytKWlgxRy9TU3R5MlIyaHdLdDM1N25UMHdxY0cyS3g4dFNyL3kzVStTNVdOcW9pZi92M05ML25YbnRxQkdmalRsN1MrYTQzQ29naUlpSWlWNGtSRkl6dGxpSFl1dDFGMm9aRnBNUk14cjA3Ni80M241ZTBEWXRJMjdDSTRCdmFaSFkrYmRVRGN2a2dMdjZTa3hMNTlOOHZjWER2RHBxMzc4clFzZU01OHZzZTVuejlJUWYzN21UMHVBbVlUQ2JjNldscy8zVU4rMzdiZ3RmcjVmYVJqMU9yZm1PV3pmME90enVOUHJmZmwrTXFHc0NDNzZjVjZjcVVLeVg1a3I0UHd6QzQrNkZuOEhtOXVOM3BSRmFvbkdQWkoyUTJxTWx2Q1dwdVZpMk1BZUNtM29OempCM2F2d3VBR25VYjVucXMyUnpFSFE4OFFjMzZqV2pVb24ydTRSQUtmL1hPNS9NVk9EZkVZczErSEx0aUlRZjM3dkFiVDA1TTRMdFAvcFA5OVIwUFhONTlqZklIQlVRUkVSR1JxODB3c0xUcGhhVk5MOXkveFpJeWF4SnB2eTRGbnhjQTk2NVlFdjRaUzFDMSt0Z0hQb1QxcHNFWVFjRUJMcnJrV2hJemc5LzM3S0JSeS9ZTUd6c093ekNvWHJzQjNmcmZ4ZEk1MzdCazFsZjB2UFVlWXI2WXhKb2xjM2pneWI5VHEzNGo2amR1QmNDOWp6L1A1TmZIOC9tN3J6THVqYW1ZekdhLzgvZStmUVM5Yng5eFZiNFh3ekM0ZTh3NGZENHZKcE1weHoxenkzNzZqbGxmVHFadGx6N2NPdnpoUXA5Mzc4NU5BQ3lPbWNIU09kLzRqWjNKYWpqMCtjUlg4d3gvNXkyT21lSDM5Y1gxV2UwTy9qRjVacDdIUHpPaU55RVdLeE0rak1sM3pzVzFYM3lWMU9WTVpzMlNPZGxmS3lBV0h3VkVFUkVSa1FBS2J0aUdpSVlmNGpteUIrZXNLYVN1K2hHZnh3MkE1OGdlemswYVQvSTM3K0RvUHdwYmoyRVl0dEFBVjF6eTlCOHlDbnRvR2JvUHZOc3YzUFc5Y3lRdVp6S2RlbVRlWTlpMS8xMnMrL2tuNXMrYzVyZDhzVzdEWmd5NGV6UTE2amJNRVE3emszZzJqdTgvbmNpdDl6NUNaUG1jallZOEhqZlRKcjVHaFNyVjZUOWtWTDdoYSsrT3pWU3Ywd0NMMVliSlpDSzN6UVkycmYyWjJUT21FQmxWa1Z2Nit6Zmc4WGpjTEozMU5mRnhKN243b2Iva2ZBRmY1ditjT1hVOHp4cmlUaHpOY3l5UWhvNFp4OUF4NHdEWXNYRXRINy96SXVVclYxUERtU3RFQVZGRVJFU2tCQWlxVnA4eWoveVQwTHYvUXNyY2ozRXRub0hQbGJsVTBSdC9ncVRwRTBpZStSNzJuc094OXh1SkthSkNnQ3N1T1lLQ1E5aXdhaEh6dnYwMDEvRzFTK2Y2ZlgzczREN0czVmR3NTlMOFFraFNZanlUWGgvUDZlTkhzTnJzREh2NDJSeHpFdU5QYy96UVByYi91cHFqQi9jeTRyRy9ZWFBrRFBpLzc5N09sTGVlSTZKc0ZNTWVlWmJhRFpya21CTzdZaUhmZlBRT1lSR1JqSG51VGNxVUxlYzNibUN3NzdmTjdOMnhtYW8xNitaWVN2ci8zdjB5MSsvangra2ZzR0wrVEFiYy9TQzNETHc3ejU5RlNiRnowNlZ0SVNLRnA0QW9JaUlpVW9LWUlpc1JkdS96aE43Mk9NNUZYK0Q4NlJPOENhY0I4S1djSStYSEQzRE8vUmhybDlzQ1hHbkpWRndoWituc3IvTWNPeHQza3NsdlBFdmN5V1BjMExRTmQ0MStPdGQ1NVNwVTRjK3Z2TWVuLzM2SjNWczM4SisvLzRsUlQ3MUNoU3JWL2ViVnFOdVFqdDBIc21yaGozencyalAwdnYwK2Vnd2FobUVZK0h3K0ZzZk1ZUDUzbnhGUnJnSVAvL1V0eWxXb25IMnN6K2ZENDA3SG5aN080UHNlWjhvYnp6THJ5eW5VckhkanJrMW5MdVR6K2RpOFBuT3Z5QnRiZGlqc2p5WmdmRDRmT3phdURYUVoxendGUkJFUkVaRVN5SENVd1hIckk5ajdQMGpxOHU5Sm1UMkZqT01IQVBDNTAzQXQvcXBZWCsvaSs3NEs4dGF6RHhacVh2bksxUmozK2xUUzBseVhVbGFoMk94L1hKVWJjSGZoNmlwSVhnSHg2TUc5ZlB5dkYwazhHMGZqVnAwWThhZS9FWlRQL2FGQlFjRTgvTmUzK0hMU205bGJXTnoveEl2VWE5UWllNDdKYk9hMit4NmpRcFhxL1BENSs4ejc5bFBLUkpTalhkYysvUGNmZitIQTdtMEF1Tk5TbWZUNitNeEE2RTdIazU2T0oyczU4c1crK09BTm52N0hCMzdOWGk2MmY5ZFd6cDA5US9sSzFhaFV0V1poZml3RlNuV21GUGh2S1QwdHRjai8zZ0IyYllrbDhXd2NBQmtlRHgrOS9RS3RiK3FaWTlzT3VUd0tpQ0lpSWlJbG1CRWNncTNIVUd6ZGg1RDJ5NExNenFkN054WDc2eFMySzJaUzRsa2djL3VIekh2bDhoY2FGc0Z2VzJMNStKMy9kMW4xNWVmdGFRdG8xS0k5aVRYckFrVVB1eGVlNTd4V25icm5XTWE1NVpjVmZEWDVuNlNucGRMbTVsNjB2YmszNzczeUpDTWVmOEh2cXQ2RjNuLzFLU3hXRy9jKzlqZktSSlJqNVlJZm1Qclc4d3g1NkMrMDd0ekRiMjdubm9NSUx4dkZ4alZMYWRzbDgzdW9XcXRlZGtCTVRrcUVwRVNDUXl4WXJEWWNvZUZZckZaQ3JEWXNGaHNXcTQwUXE1V0VNNmZZdTJNelAwNy9nTHNlZkNyUDczZlRtcDhCT0gzaVNKRitaaU9mL0R0TlduZktkY3d3REtJcVZjM3oyTlBIanhScVRtN1dMcDFEVktXcXhKMDRpc2VkenVrVFIvaml2Ni9qY2liVHNmc2ZlMW1xNysvbFVVQVVFUkVSS1EwTUU1WjJmYkcwNjB2NmpuVTRaMDBtYmVQU1lqdjlTKy9sdmFUeVF1ZUR4R012dkpOanFXUmVkbXhjZDhsMUZWYjBQV1A5dmc0TEwxdm96cU1MdnArV0hYelB1K2VSNTdJZloyUjRtRDFqS2l2bVozYm43RFY0T0gzdXVKOTFTK2R5NU1BZUZzZDh5WkRST1J2RDdOeThudU9IRHhCVnFTcmhrVkVNSHZFb2RrY1lDMlpPNDZ2SmIrRUlMVVBENW0zOWptblN1cE5mK09vMWVEZ3RPblFqSXJJOFZyc0RpOVZXWUtmUjlMUlUzbjNwVC9sZUZVeExkYkZwM2M4WWhrR0l4WXBoR0RScDB6bmY4MjZMWFVXcXkwbHdTRWllY3l3MmU3N05ZNTRaMFp2Z0VFdUJjeTUyL1BBQnR2KzZocDZEaDdOdzVuUXNOanNQalp2QXhKZWY1THRQM3NVUkZrNlQxcG4xbTRJVWNTNkhmbm9pSWlJaXBVeElvL2FFTkdyUHlhRTU5K3dyaVJxMWJPOTNkZTVxc05vZGZsZVY4ck44M3ZjNUF1S0ZETVBFMlRPbkNBNnhNT1RCcDJqWnFUc0FiVzd1emNJZnYrU1g1UXZvMkNPYTZyVWJaQi9qOC9tWSszVm1DT28xZUhoMnFPdDkrd2pNUVVFYzNMdURCazFhRlZpYkl5d2NteU9NVi84OGpBcVZxL1BJMzk0RzRQMVhueWJ1NUZHL1lQL01pTjdaalhXZWZtMVN2aDFaVnkzOEVWZEtNazNiM0VTWnN1Vll2U2lHWG9PSFU2NUNsVnpuSHp1NGp3MHJGMUUycWlMMUc3VXNzTzdpdHVEN3pJM3YyM2JwdzhLWjB3R0lMRitKMGVQK3djOXova2VqbGgxd3A2Y0JFQnhzdWVyMVhVc1VFRVZFUkVUa211Tnh1em00ZDJlaDUrYkhaREl4L0pIbk9IUHFPSldxMWNwKzNod1V4TUNobzVuKy9nUyttZm9PVDd3eU1mdCt4RlVMZitUNDRmM1VxTnVRVnAzOGw1TDJHRFFNcjllYjZ4TGQyQlVMaVR0NWxIYmQraEVaVlJHQURJK2JwTVN6Zmt0ZWs1TVM4ZzIxK1lWRGQzb2F5K2Q5RDhBdEE0ZGdzZHBZdlNpR2hUOThrYjJkeElWOFBoOHhYMDdHNS9QUmM5Q3dJbTBGVWh6MmJQK1ZyYkVyYWRLbWMvYlA1THlxTmVzeC9ORy9BcEFZbjNsL29pTXM3S3JXZDYxUlFCUVJFUkdSYTg3WnVKTk1mTG40Tms4UERySDRoY1B6V25Ub3hpL0xGN0JyYXl3L2ZQNCtkNDU2a3VPSER6RDdxdzh4QndWeDV3TlA1TG9rTksvN043ZHRXTVcyRGFzcFY2RXlrVjB5dCtKSWRUbXpheWdPYTVmTUlmbGNBblVhTnFWRzNZWUF0TzNTbS9YTDV0T3FZM2NhTkczdE4zL2wvSm5zM2JHSldnMGEwNjVidjN6UG5lWnk4dWI0VWZuT2NhZW5GVGpuUW90anZzSXdEUHJjZmwrKzgrSlBaKzd4R0Y2MmZJSG45UGw4QlM3VnZWNHBJSXFJaUlqSU5TY3lxaUlqbi94N29lYXVYejRmWi9LNVMzNnR1OGM4d3p2UGoyWHQwcmxZYkhZMnIxdUd4NTNPb09FUFV5V3JjVTVoL2I1N093QjFMK2h5ZXY1S1lXaVppRXV1OGJ5RU02ZVpQM01haG1FUVBXeE05dlA5N2hyRnprM3JtZmJlYXp6KzRyK3BtSFgvNHM1TjY1ZzFZd28yZXloREgzcW13RkRsOC9ueWJESlRsRG1RR1NTRGdrT28zN2dsVVJXclVMbDYva3VxRCsvZkRVREZxalVLUEhmc3lvVnNpMTFGdnlHamlxMkQ2N1ZDQVZGRVJFUkVyam5tb09CQ045RVpPSFEwQUI1M09nQkJ3WGszWWNsTm1ZaElIbmo2WlNhOS9pekw1bjRMUVB0Yit0T2w3KzFGT3MrcFk0ZEpUa29rTXFxaTMxTEtVOGNPQVJBUldmQ1ZzUXU1MDlOeVhIWDg1c04va2VwTW9WM1h2bjc3SklhRmwyWDRvODh6NWEzbitHRENPRVk5L1FwSkNmRk1lMzhDaG1GaXhKOWV5TGZ6NkhsV3U0Ti9USjZaNS9nekkzb1RZckV5NGNPWUFzKzFOWFlsODc3OWpHNzk3NlJ6cjFzTG5MOXJTeXdBMWVzMEtHQW11RktTMmY3ckdwcTM3NnFBZUJFRlJCRVJFUkc1NXB3K2NZVG5SaFd1U2MzRml0cFFKOFBqWWYrdWJmaDh2dXpuRXVKT2NUYnVKR1V2dW1jdVArZTNzNmpYdUlYLzg3c3luNjlTbzJoWEk3K2E4alllZHpvam4vdzdobUd3ZHVsY2RtLzdsZEN3Y1BvUHlibkVzMTZqNWd4LzlLOTg4ZC9YK2U5cnorRE44R0F5bWJuL2laY0sxVkNudU1XZk9zSEpvd2M1Y2ZRZ2JiT1cyK2JsYk54Sjl1L2FTb2pGU3UwR1RRbzg5L21yc3VFWGJXVWlDb2dpSWlJaWNnMEtDNCtrLzkyRnY4OE5ZTzdYSDVPVUdGL28rUmtlRHh0V0xXWnh6QXpPbkRxRzJSeEVqMEhEMkxsNVBidTJ4dkxtK0FmcDJHTWdYZnZlUVVTNWdxLys3ZHFhZVFXczdvM05zNTlMUzNXeGNXM21kaFFYQjhlQ3VGS1NPTFIvRjRaaHNHL25abjZZOWw4TXcyRG93K1B6WEs1YUppS1N5UEtWaUR0eEZJQ29TbFVMM2ZUbGpZOW5ReUh1Njdzd1NPZm44SUhNSmFOVmE5WXJjTzdTT2QvZzgvbG8xTEpEb2E0QW56dWIyZENtTUwrWDY0MENvb2lJaUloY2M2eDJPMjF2THZ6bTd3QkxabjFWcUlCNDh1aEJZbGN1SW5iRmd1d3JVZlVhdFdEd2lFZXBWSzBXdlc4ZndiSzUzN0k0WmdZcjVuM1BxZ1UvY0VQVE5yVG9lQXMzTm0rSFBUUm40TXJ3ZUxLWFNOWnQrRWRBalBseU1zN2tjelJzMWpaSEI4K0NKQ1dlSlR5aUhJY1A3T2JqZDE3RTQwNm5lL1JRR2piejMzdlI0M0d6OVplVnJGNDhLL3RxWmZQMlhjbnd1Tm0yWVRVVFgzNlNHNXEyb1hPdlc3bXhSYnM4NzBNc1REQ3poNGJoVEU3aXlJRTlWS3RkUDg5NUo0NGVaT2VtelAwemF6Vm9uTzg1RCszYnhkb2xjd0M0dWMvZ1hPZVlUSm1kVjg4bHhPTUlLOE9CM2RzeG1jMUVSRllvc09icmpRS2lpSWlJaUZ4elVwTE9NZS9iVDR0OFRHNjhHUmtjMnZjYk96ZXZaL3VHMVp3NGVoQUF3ekJvMExRMTNRZmVUYjBMbXNxWXpVRjBqeDVLdTY1OVdUYjNXOVlzbmNQT3pldlp1WGs5aG1GUXRWWTlhamRvUXJYYURXalZxWHYyRmI2MFZCZmxLbFFtb2x4NVBCNDNQM3orUHV1V3pzVml0UkU5Zkd5QjlkdnNvU1FuSnBEcVRDSFY1ZVRVOGNNMGFOS0tUOTU1a2JSVUY4M2JkYUh2blNPQnpDdVRlM2RzWXN2NjVXei9kVTEycDlRNkRadlM1NDc3cWR1d0dRQzd0MjVnMW95cDdOb2F5NjZ0c1lTV2lhQnhxNDdjMExRTnRlbzM4dHQ2b3pDYXRPN0UrbVh6ZWZmbFAxTzJYRVZNNXB6ZFhEMXVOd2xuVHVIeithamJzRm0rd1RneFBvN1BKNzZDMSt1bGNhdE8xS3pYS05kNUZTcFg0OHlwWTd6OTE0Y0lDZ3JtWEVJODlScTF3QnlrT0hReC9VUkVSRVJFNUpyalREN0hvaCsvTEpaemJWaTltSytudkozOWRabUlTRnAxNmtIN2J2MG9YN2xhbnNlRmxvbGd3TkRSOUxydFhqYXVXY3FHVllzNHNHc2JSdzdzNGNpQlBkelVlekN0TzJmdWtiaDk0MW9BNmpSc3h1bmpSL2pvWHk4UWQvSVlGcXVOa1UrK1JNVXFCWGZtck4ra0pWdldyK0NGc2JkbFA5ZTRWU2R1Yk42ZW5adldjYytqendIdytidXZzbjNqR2pJOEhnQ0Nnb0pwMmFrN04vVWFsQ05nTldqYW1xZWJ0R0x6dXVVc25mMDFSdy91WmQzUFA3SHU1NStvZTJOenhqejdPbVp6NFNQRnJmYytpbUV5c3oxMkZmR25qK2U1M05ScXMzTkQwellNdnUreGZNLzMrY1JYU1Roem10Q3djRzYvLy9FODUvVWJNb296cDQ5bmQwK3RYTDAydCtVei8zcW1nQ2dpSWlJaTE1enlsYXZ4N0ZzZkYrbVlOOGVQeW5YN2hiWTM5MmJ2OWsxWTdRNmF0YjJKT2cyYkZXa1B2UkNMbGZiZCt0RytXeitTRXVQWnVXazloL2Z2enU2ZUNuQmppM1lrSmNiVHNGa2J5bFdzUWtTNThqakN3aG55MEY5eURZZnR1dllsK1Z5QzMzTkRIbnlhaWxWckVuL3FPSWJKUkkyNkRXbmZyUitHWWRDK1c3L3NJTmVwWnpUYmYxMUQ3UnVhMEtKRE4xcDI2SVk5dEV5ZTlSdUdRWXNPWFduUm9TdjdmdHZDK3AvbmNlelFQa1krOFZLUndpR0F4V3JqcmxGUGN0ZW9KNHQwWEY3NjNIRS9uLzNuWmU1LzRpWENJNlB5bkZlbFJoM0d2L2xSc2J6bXRjN3dGZll1VVJFUkVSRXBVVTRPL1dOZnVJcGZIUWhnSlNWTFlud2NKck9ac1BDeVJUck81VXpHbTVHQkl5ejhDbFZXZUtuT0ZDdzIreFhiekQzVjVjUnFzMStSYzE5dGlmRngrWWJESzZtMHZ3ZU5YUDZCNlFxaWlJaUlpRnhUTGpVczJPeWh4VnpKcGJQYUhWZjIvTmRJT0lSTC8zMUw3bkxlRlNvaUlpSWlJaUxYSlFWRUVSRVJFUkVSQVJRUVJVUkVSRVJFSklzQ29vaUlpSWlJaUFBS2lDSWlJaUlpSXBKRkFWRkVSRVJFUkVRQUJVUVJFUkVSRVJISm9vQW9JaUlpSWlJaWdBS2lpSWlJaUlpSVpGRkFGQkVSRVJFUkVVQUJVVVJFUkVSRVJMSW9JSXFJaUlpSWlBaWdnQ2dpSWlJaUlpSlpGQkJGUkVSRVNpbkRZczkrN0UwNEZjQktSSzQvM3JNbnN4OGJWbnMrTTBzWEJVUVJFUkdSVXNwY3NVYjI0L1FkNndKWWljajFKMzNuK3V6SDVvbzFBMWhKOFZKQUZCRVJFU21sTEcxNlpUOU9uajRCYjNKQ0FLc1J1WDU0a3hOSW5qNGgrMnRMNjU0QnJLWjRLU0NLaUlpSWxGS082REdZbzZvQWtCRi9ndmp4L1VoZFBjdHY2WnVJRkIvdjJaT2tycDVGL1BoK1pNU2ZBTUFjVlJWSDlOZ0FWMVo4REovUDV3dDBFU0lpSWlKeWFkSzNydUxzYS9jR3VneVI2MWJaRjZZVDBxUnpvTXU0SklaaEdCYy9weXVJSWlJaUlxVllTTlBPbFAzYjlPd3JpU0p5ZFppanFwVHFjSmdYWFVFVUVSRVJ1UWI0WE1ta3pKcEMyb1pGWkp3OGlDL1ZHZWlTUks0NWh0V091V0pOTEsxNzRvZ2VnMkVMRFhSSmx5VzNLNGdLaUNJaUlpSWlJdGNoTFRFVkVSRVJFUkdSUENrZ2lvaUlpSWlJQ0tDQUtDSWlJaUlpSWxrVUVFVkVSRVJFUkFSUVFCUVJFUkVSRVpFc0NvZ2lJaUlpSWlJQ0tDQ0tpSWlJaUloSUZnVkVFUkVSRVJFUkFSUVFSVVJFUkVSRUpJc0Nvb2lJaUlpSWlBQUtpQ0lpSWlJaUlwSkZBVkZFUkVSRVJFUUFCVVFSRVJFUkVSSEpvb0FvSWlJaUlpSWlnQUtpaUlpSWlJaUlaRkZBRkJFUkVSRVJFVUFCVVVSRVJFUkVSTElvSUlxSWlJaUlpQWlnZ0NnaUlpSWlJaUpaRkJCRlJFUkVSRVFFVUVBVUVSRVJFUkdSTEFxSUlpSWlJaUlpQWlnZ2lvaUlpSWlJU0JZRlJCRVJFUkVSRVFFVUVFVkVSRVJFUkNTTEFxS0lpSWlJaUlnQUNvZ2lJaUlpSWlLU1JRRlJSRVJFUkVSRUFBVkVFUkVSRVJFUnlhS0FLQ0lpSWlJaUlvQUNvb2lJaUlpSWlHUlJRQlFSRVJFUkVSRkFBVkZFUkVSRVJFU3lLQ0NLaUlpSWlJZ0lvSUFvSWlJaUlpSWlXUlFRUlVSRVJFUkVCRkJBRkJFUkVSRVJrU3dLaUNJaUlpSWlJZ0lvSUlxSWlJaUlpRWdXQlVRUkVSRVJFUkVCRkJCRlJFUkVSRVFraXdLaWlJaUlpSWlJQUFxSUlpSWlJaUlpSWlJaUlpSWlJaUlpSWlJaUlpSWlJaUlpSWlJaWtydi9EOWVzdVIvVFl2cVJBQUFBQUVsRlRrU3VRbUNDIiwKICAgIlRoZW1lIiA6ICIiLAogICAiVHlwZSIgOiAibWluZCIsCiAgICJWZXJzaW9uIiA6ICI0Igp9Cg=="/>
    </extobj>
    <extobj name="C9F754DE-2CAD-44b6-B708-469DEB6407EB-4">
      <extobjdata type="C9F754DE-2CAD-44b6-B708-469DEB6407EB" data="ewogICAiRmlsZUlkIiA6ICIxMzI2MDgyOTkzMDMiLAogICAiR3JvdXBJZCIgOiAiMTA4OTgwMzkyNiIsCiAgICJJbWFnZSIgOiAiaVZCT1J3MEtHZ29BQUFBTlNVaEVVZ0FBQWQwQUFBSHBDQVlBQUFESDF1YlZBQUFBQ1hCSVdYTUFBQXNUQUFBTEV3RUFtcHdZQUFBZ0FFbEVRVlI0bk96ZGQxd1Q1d01HOENkaGlZQ2dncUNpT09yV1ZxM1dVZmZlVzNIcnoxRzN0V3F0VnF2V1BWb25qbGJGalZVckZoZE90TGozbnJoUWtDbUNnSXhBOHZzanpaR1FBQUhDQmVUNWZqNzlOT055ZVlOMzk5eTk5dzZKUXFGUWdJaUlpSEtFUkNLUnFCNUxqVmtRSWlLaS9J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vWXVFUkdSU0JpNlJFUkVJbUhvRWhFUmlZU2hTMFJFSkJLR0xoRVJrVWdZdWtSRVJDSmg2QklSRVltRW9VdEVSQ1FTaGk0UkVaRklHTHBFUkVRaVllZ1NFUkdKeE5UWUJjaXUyTmhQOFBEd2hLL3ZGUVFHQmlFdUx0N1lSU0lpb215d3RDeUFraVdMbzBtVCt1amZ2d2VzckFvYXUwZ0dJMUVvRkFwakZ5S3JybCsvZzRVTFZ5RWtKTXpZUlNFaW9oemc2T2lBbVRNbm9XN2Rtc1l1U3BaSkpCS0o4RGl2aHU3MTYzY3djZUpNWXhlRGlJaEVzSGJ0UXRTcGt6ZUROOCtIYm16c0p3d1lNRmE0d25WMGRNQzRjY05RcTFaMTJOc1hNWExwaUlnb084TERJM0Q3OWdPNHVXMUJhR2c0QU9WeGZ2ZnU5WG15cWxrOWRQTmtReW9QRDA4aGNJc1ZzOGVPSFd2UnVuVVRCaTRSMFdmQTNyNElXcmR1Z3AwNzNWQ3NtRDBBSUNRa0RCNGVua1l1V2ZibHlkRDE5YjBpUEI0L2ZqZ0tGYkl4WW1tSWlDZ25GQ3BrZy9Iamh3dlB6NSsva3M3U2VVT2VETjNBd0NEaGNhMWExWTFZRWlJaXlrbnF4L2lBZ0dBamxzUXc4bVRvcW5jTFlwVXlFZEhuUy8wWUh4Y1haOFNTR0VhZURGMGlJcUs4aUtGTFJFUWtFb1l1RVJHUlNCaTZSRVJFSW1Ib0VoRVJpWVNoUzBSRUpCS0dMaEVSa1VnWXVrUkVSQ0poNkJJUkVZbUVvVXRFUkNRU2hpNFJFWkZJR0xwRVJFUWlZZWdTRVJHSmhLRkxSRVFrRW9ZdUVSR1JTQmk2UkVSRUltSG9FaEVSaVlTaFMwUkVKQktHTGhFUmtVZ1l1a1JFUkNKaDZCSVJFWW1Fb1V0RVJDUVNoaTRSRVpGSVRJMWRBQ0lpeWwza2NqbENRc0tFNTA1T3hTQ1JTSXhZb3M4SFE5Y0FrcE9UOGZpeG4vQzhldlhLUml5TmJrZU9uRVRCZ2dYUm9rVWp2WmIvK0RFYXUzYjlqWUVEZTZGUUlac2NMbDNPdTMvL01hNWZ2NE82ZFd1aWF0V0tNREV4eWRiNmdvTkQ4ZUZERkFDZ1NwVUtoaWhpdXFLalkvRDc3eHVGNTNQblRzM3g3OHh0WW1KaWtaU1VEQUN3c3l0azVOSVlucnY3SHNqbGNnREFrQ0Y5WUdabVpyU3lmUGdRaFI0OWhnblBmWHoraHFXbHBmRGMyOXNIeWNsSjZOU3BqVEdLbDZjeGRBMGdPam9XSTBkT0VaNWZ2bnpVaUtYUnRtelpPaHc4ZUF4bVptWW9Vc1FPTld0V3ovQXpmLzY1Q3djT0hNSEJnOTRZTVdJQVhGMjdpbERTbkxOaHczYmN2bjBmbXpidHd1Yk5LMUN0V3FWc3JjL2RmUThPSHo0SlFKeC83N2k0ZUp3NGNWWjRuaDlEZC9qd3lYanpKZ0JBN3R2SERHSExsdDJReXhVQWdQNzlleGcxZE0zTU5LTkJvVWg1ZlBIaU5TeGN1QXJKeWNsNDhPQXBwa3daYmRTeTVqVzhwNXNQbENqaENBQ1F5V1NZTm0wKzNyd0pUSGY1VjYvZTRKOS92QUVvcnk3eWVyWFN2WHVQY1B2MmZRQkE3ZG8xc2gyNFJEbE5Lalh1b1RsMWlLcXV3QUVnUGo0QlVxbnltT0RsZFJ4anh2eUVEeDhpUlMxZlhzWXIzWHhnNE1CZWVQTGtPYzZjT1kvbzZCajgrT092Mkx4NUJXeHNySFV1djNyMUppUW5LNnZ4dnYzMkcvVHAweVhIeXlpVEpXSENoSjl4OSs1REFNQ1VLYVBScTFkbmc2eDcwNmJkd3VOdTNkb2pORFJjNTNKMmRvVmdibTV1a08vOG5KMDVjeDZ6WmkwQkFGU3UvQVUyYmx3T0N3dmovOTNtejErQlk4Zk81TWk2VjY2Y2gvcjF2eGFlangwN0hlL2ZmOGpTdXZidS9TUERaVXhNakJ1NjV1YWFvYXRRdTlSdDJiSXhiRzBMWWZyMEJZaU4vWVNIRDU5aTVNZ3BXTEZpSGtxWExpbDJVZk1jaG00ZTBLQkJ4MHgvWnZmdTlTaFh6a1Y0UG5QbTkvRHplNGszYndMeDVrMGdmdmxsS1ZhcytGWHJqTnJINXdLdVhyMEZBTEMzTDRKWnMzN0lYdUgxdEd6Wk9pRndPM1ZxYmJEQXZYVHBPbTdjdUNNOG56MTdXWnJML3ZiYkhIejc3VGNHK2Q3UFdjdVdqZkhzMlF2czJMRWZUNTQ4eDd4NXYyUGh3aG5HTHBhb0FnTGVJU3pzZlk2dDM5aTFTeVltSnBCS3BjSVZibEpTa3NiN2RlcDhoUTBibG1MaXhKbUlqUHlJd01CZ2pCa3pEZnYzYjBiQmdwYTZWa24vWWVpbTR1bzZLdE9mVWE5NnllbzZDaFd5eHFaTnYyZjZjL3F5dExURWdnWFRNWHo0RDVESmtoQVlHSXl3c1Bkd2RIUVFsb21KaWNYS2xjcXpjS2xVaW5uenBvblNZT1hreVhNNGNrUjVmN1JVcVJLWU9uV3NRZFlybDh1eGJ0MVdnNndydDhuS2laaTY4ZU9IWThDQUhsbisvS2hSZzNIOStsMDhmdndNUGo0WDRPbDVGRDE2Wks5TWh0U2hRMHNVTFZyWVlPc3JVY0xKWU90S2krcCtMb0JzTi9RekJBc0xDOFRGeFFFQUVoTmxXdTlYcUZBT2JtNkxNWDc4ejRpSytvaUpFMGN3Y1BYQTBFMUYxVkJEN0hYWTJxYmRRbGpYMWVhMmJYc1JFUEFPVmxZRjhjTVAyaUZmckppOTFtc1ZLcFRENk5GRDhQaXhIMmJNbUtpMWc2eGZ2dzNoNFJFQWdPSEQrNk5XclJxWi9SbVpGaDRlSWJUS2xVb2xtRGx6a3NHcUt2ZnU5Y0xMbC80QWxGWHN3NGIxMVhnL0tDZ1VJMFpNUmx4Y1BPenRpL0JlYnlaSXBWTDg4c3NQR0RKa0ltUXlHZHpjM0ZHdlhtMlVMRm5jMkVVREFQVHExVGxIVzVVZk9yVERvT3RUUDNHWFNpVkd2OUlGQUFzTGN5RjBVMS9wcXBRdlh3YnIxaTNHbzBmUDBMWnRjekdMbDJjeGRQT0FqaDFiYVR4UFRFekU4dVhyQUFCMTY5YlVlcjlCZzQ1WXNHQmx1dXM4ZmRvMzNmYzNiZHFGVFp0MjZYeHY0OFpsK09xcmFoa1ZXeThiTm16RHg0L1JBSUIyN1ZvWWJMMkJnY0g0ODgrZEFJQ1NKWjB3WXNRQWpUQ1h5eFZZdG13ZDR1TGlJWkZJTUh2MkZOaloyV3F0SnlZbVZ1ZjYxUTlDYVMxamJtNldZL2VJUzVkMnp0Ym4wenZKMDFmWnNxWFJwMDhYN041OUFIRng4Vml6WmpPV0x2MGwyK3NGbENkaisvWjVhYndXR1JrbFBGNi9QcVVHdzhMQ0FzT0g5emZJOXhwTGNySjY2R2IrS3RmYit3eTJiZHRueUNJaE9qcEdlRHh4NGt5WW1xYmZRbm5uenI4MW51dHo3em8vWXVpbTQ4aVJYWHBWVVVWR2ZrVDc5djJFNS9wMlovRDNEMERmdnBtdmlyNTkrd0VTRWhJQkFBMGExTW4wNTNNTFA3OVhPSDdjQjRDeXRlUjMzdzB5eUhybGNnV1dMRmtqdExMOCtXZnRxK2VkTy9jSjk1QUhEZXFGdW5WcjZseFg2OVo5TXZ5K3RKWVpOS2dYeG83OVh5WkxyNS9jY2tBYk1xUVBEaDA2Z2Vqb0dQajZYc0dkT3c5UnMyYjJUNXcrZklqVU9vaXJVMy9QMnRvcVQ0WHUzcjFlOFBROGx1clZsS3JsNU9Sa3ZXOVJqUjgvREkwYjE4UEhqOUVHcWFWTHk3dDNJVG0yN3Z5R29ac0hYYnQyVzNpczNxSlNaZHEwY1JyUEV4TVRzWHIxWmlnVUNsU29VQTdkdTdkUGM5MjdkM3NpTURBSVptWm0rUDc3a1VMWEFIWE96aVd5VWZvVTI3ZnZGZTVqZGV6WVV1UCtjbmJzMkxFUE4yN2NCUUQwNjljRHRXdHJWcE0vZWZJY216ZDdBQUNxVmF0a3NMRFBqMnhzck5HelowZHMyN1lYZ1BMZnRHYk5lVVl1VmU0V0dSbVZia0FxRkFxOUF6UStQc0ZReFNLUk1IVHpvQ3RYYmdKUTNrL1JkZSsyZS9jT0dzK1BIejhyTlBrZk1xUVBXclpzckhPOWtaRlJXTEZDZVFYVnFsVVQ5T3laY3cxandzTGU0OXk1UzhKelE3Vld2bi8vc1VhMStPN2RCN0I3OTRFMGwzLzQ4Q2thTmRMc0VyVi8veWF0RTR0bXpScWlmZnNXd3ZPLy96NkM2OWVWcmFLWExwMmxzZXhQUHkzSWN2bnpvaDQ5T21MbnpyK1JuSnlNcTFkdndkOC9BQzR1MmF2K3JsQ2huRmFOa2F2cnFFd1BqckYwcVp2UTV6eXJjdk5BSEthbXlxcG9WOWR1Y0hYdFp0QjFuenIxcjlEYXYzWHJKcGczN3llRHJqKy9ZdWptTWE5ZnZ4VWFCelZ2L3ExZW4vSHlVaDUwaWhXelI3Tm1EZE5jN3NTSmM4Szl5dDY5RFJPQ2FWRU9JNmZzQzF5dFdpV1VMMS9HSU9zdFU2WVVhdFNvZ2tlUG5rRW0wMjV4bVZXbFNwVkFreVlOaE9jWExsd1RIcXUvbmg4NU9CUkZnd1oxY09IQ1ZTZ1VDaHc3ZGdaanhnd3hkckZ5clZHakJtUFVxTUZhcnc4ZVBBRitmaThCQUh2MmJFU1pNcVYwZm43MjdLVTRkVXJaSnNQVU5PY080VlpXQllYSHNiRnhPZlk5K1ExRE40OVJId3F3VFp0bUdTN3Y1L2NLZCs0bzcxMzI3dDA1M2E0SXFvRUZxbFdybE9QakNaODdkMUY0bk42SlFHYloyRmhqMWFyNWVQandLY2FQVi9ZZC9lR0hVYWhYcnpZQTRPblQ1NWd6WnprQVlQbnkyU2hWU3RtWi8vNzl4MWk0Y0pYQnlxR1A3SFQ3eWNwbmMvS0tyV25UQnJodzRTb0E0TjkvTCtXYTBHM1E0R3ZZMkZnWnV4aDZVVytjbDNvWVJuVXltWDdMWlplMWRjcmZMVGIyVTQ1OVQzN0QwTTFqVHA0OEIwQTV5SDZwVWhuZlc5Mi8veEFBWlQvZGJ0M1N2cGZyNS9jS3o1NjlBS0JaMVJzY0hBcEhSd2VEZG1GNC8vNkR4Z1FSalJ2WE45aTZBYUJBQVF0OC9mV1h3bk43K3lKQ2RhZDZDOWdTSlp5RTE5TWFwWXIwMDZoUnlxQWkvdjRCZVBjdVJCaCsxSmlhTkdtUVoyb2kxUHZDcGplV3NYcm81dVNWcm5yb3B0VkNuektQb1p1TzMzL2ZvRmVYajlUVm1IUG4vcWJYK2pONzluai8vbU9oRmFFK1Y3a1JFWkU0Zmx4NVpkeWxTeHRoSjVvL2Z3V2lvcUxSb2tVanRHN2RCR1ptWnRpM1R4bk9SWXNXRnU3NUppVWxZZWpRaVRBMU5VVzNidTB4WXNTQVRKVTN2ZCtoWW1kWEtOdjMvejRIeXVIekROMDNVNUhoT051R1ltZG5pMUtsU3VEdDIzY0FnQWNQSHVlSzBNMEoyUjJZQkZCMjJUcCsvQytOMStMajQ0WEhGaFlXYVg1Vy9ZbzQ5WENOaHFRK3V4aEQxM0FZdXVrNGUvWml4Z3Zwb0Y0RmJFaXFxMVpBT1Q3eTZ0V2J0SlpSNzZheWI5OGh5R1F5bUpxYW9sKy83Z0NVVS9hZE91VUxtVXlHcDArZm8wMmJwb2lLaWhhdW9QdjA2U3BVV1YyOWVndFJVY28rdElZOG8zNzA2S253bUFOU0tHM2J0bHBqNmpSRGlJdUxRNHNXdlF5Nnp2UlVxMVpKQ04xSGo1N3BkV0pJS2FLalU0TE55aXJ0YlVIOUpEOG5aL2NwWE5nV1Vxa0VjcmtDRVJHYzBNQlFHTHA1UkVoSUdIeDg5RDhKaUltSnhkOS9Id1lBdEduVFZPaU80KzN0SSt5MFBYcDBoS21wS1E0ZE9vSEV4RVJZV1JWRWp4NHBMWjlQbkRnSFFEbjZVS2RPclEzMFN3Qi8vNVNycit3TzhrQzVoK3IrT0tBY20xZ01jcmtjang0OUUzVU9hMTNickV3bVExQ1FzaFpLS3BWbTJLMnVVQ0hOeVVaa01oa1NFNVY5NzgzTXpOSTl5VlhOS2F4Y051Y080U1ltSnJDenMwVkVSQ1JrTWhrK2ZveitMT2JXTmphR2JqcHkwK0FZKy9jZkVscjdBa0RqeHZYUXVuVXo0Zm5zMlVzMWxsKy9maHRpWXo5QktwVmc4T0NVd1J1OHZJNERBTXpOemRHOWUzdkV4Y1VMSS85MDY5WmVxSUtPaVltRnIrOWxBRUREaG5WaGIxOUVyM0xxSXlnb1dIZ3NSaFhrekptTGRiNCtZSUJoeG5nbXBlTEZVLzR0YzNvd0JYLy9BQnc5ZWdyZTNqNHdOemZEZ1FQdUduTytEaHMyeWFEZjE2cFZFOHlmcit3eW8ydGdFaSt2NDFpeVpDMEFaY1BBekU0QW9hcFJBalR2cGVxaWZrODNkZld5SWFxK0owMGFLWFEvS2xxMGlIQ1ZHeDRld2RBMUFJWnVIaEFURXdzdnJ4TWFyNVVwVXdxdFd6Y1JucXVIN29VTFY0VytpUzFiTmhIdW1kNjU4eEN2WHIwQm9Md25iR2RuQ3plM0xRZ1BqNENabVNuNjlrM3A1M2Y2OUhsaDFLdXVYZHNhOVBlRWg2ZE1pV1p2WDlTZzZ5YmpLVkxFVG5qODRVTlVPa3Rtbi9ySnFvT0RjaHN5WkJleHpEcHo1cnp3dUdmUFRwbit2SHJOZ0pOVCtvUEVKQ1dKVTcwTUFJNk9Ea0kzcHJDdzl4b3psMUhXTUhUemdHM2I5dXJka0NFNk9nYXpaaTBSQnNPNGV2VVdPblVhaU5qWVQ4TG9OUktKQkFNRzlNREprK2V3ZTdjbkFHVkRtRC8vM0luWTJFK0lpdnFJNTg5ZkFRQ2NuSXFoWVVQRFRuZW4zbUNrUUlHMEc0d1lTbTd0TXZTNXNiUXNJRHhPU0RETVNFa3ZYL3JEMS9jS2ZIMHY0KzFiN1VaaGxwWUZoS0ZRMVVPM2UvY09zTFcxUVZKU01uYnRVZzRaK2NVWFpZVlcxaWRPbkVOUVVBaXNyQXJxMVNmOWl5L0twdm5laHcrUnVIbnpIZ0RseVhEcUVkRDBvYm9YRG1ROG81SG1sYTVtUTgvMGJ0ZW9qM0tWWHNNOTlhdFpaK2VVQ1N3Q0FvSlFyMTY2UlNNOU1IUnp1WkNRTU96ZnI3dzNXN0trRXdJRGc5TmQzc2JHR2s1T3hlRHZyOXpCVkpNSnFHdllzQzdLbENrbHpKc0xLTTlpRHg4K3FiVnM5KzRkZEE0Rm1SM3FCMlF4UXRjUVhZWjI3dnc3emJHQURWR2w5emxRRDREc2h1NjVjNWV3WnMxbTRUNXBhdlhyZjQyMmJadWphZE1HUXRpckQ0azRaRWdmT0RvNklDNHVUZ2pkaWhYTENZTlNKQ2JLNE9IaGlkallUK2pSbzZOd3RaeGFTRWhZaHNPVG5qejVyekJMVUZaSGNmUDNmeXM4em1pbUp2WFFUVDJtZUhwamNxdHZwL28yM0ZPZmxENG54M2JPVDZRWkwwTEc5TWNmTzRRR0ZzT0c2VGVvZS92MkxlRG82SURxMVN1alZhc21HRGl3Rjc3OHNxcncvc0NCeWhhdGJkbzBGUWJMc0xNcmhITGxYRkNuemxmQ0Fjak16QXhkdXJReDVNOEJBSmlZcEp6cnFSOUFLRzlUYmFlQTloVllaa1ZIeDJnRnJucGY4WlVyNTZGZHUrWWFWOWZxSjVqcW95bnBvbjQxZXZIaU5aM0w3TjU5QUwxNmpjRDU4MWZUWFpkcTBnNHJxNExvMENGbHhxL0F3R0NzWFBrSFJvNmNJdFE4cGVYZXZaUnVkT2xkVlFPcHV4Ymx6Q3hXS3VxTjQxUW44cFE5dk5MTjVXclVxQUp2YngrVUsrZUNkdTJhWS83OEZSbCtac2dRVnd3WjRpbzhsOGxrNk5adEtBQmx0dzdWTERDRkM5dkIwOU1kaFF2YkN2ZUdaREladW5SUmppYlVxbFZqbmRQZFpWZUJBaFpDVldCZUdiQzlZY082YU5HaWtmRDh5SkZUdUhQbkFRRGQ4eDBEeU5UUWxtSjI3Y2twNnYrV0JRb1VTR2ZKakttdTlvb1VzVVBidHMzUm9VTkx6Snk1Sk4ycnJjaklqd0NVM2RzeUN0MmFOYXZEek13VU1sa1MvdjMzc3NiQU1YRng4VmkwYUxVdy9lV2NPY3V3WmN0S2xDMWJXbXM5Zm42djhPVEpjd0JBcDA2dE5lYW8vdVdYSmNJZ01PZlBYMGx6a0k3RXhFUThlWkl5V015WFgxWkp0K3lmUGlsRFZ5cVY1UGc5WGZVVGdCY3ZYdWZvZCtVWEROMTBqQjQ5RFZKcHhwVUI2aE5RQTlCN1dpNzFCaEZwNmQ2OUE0S0R3MUM3ZGcyOXlxS0x0N2VQMEFKUlBZd0I3Y251ejV5NUlGVEJxamVzTXFSQ2hheUZ1VHFqb2o3bXlIY1lXdm55TGhyekZ0KzkrMUFJM2RUekdlZFg2bFgzMloydnQzejVNbGkyYkRZYU5xeVQ3dENsS25LNUFtRmg3d0VvQjNqSmFBUTFLNnVDYU5DZ0RueDlyK0RhdFZzSURBeEd5WkpPZVAzNkxXYk9YQ3lNYnk2VlN0Ry9mNDgwQjNCUk5WaVVTaVZhOTRaNzkrNk1lZk9VSjhuYnQrOUxNM1R2M1hzazFQZzRPanFrVzUydFVDaVFrS0FNM2ZRRzBEQVVPN3RDd20ydDhQQUl2YXJiS1gwTTNYUmt0YStob2U5OVpHY2NXNFZDZ1QxN0RnSlFIc2pVaCt2VDVjQ0JJd0NBV3JWcW9HTEY4bG4rM3ZRVUwrNG8zSnRPNjU1ZGRxbW1EQVN5MTJWb3pacUZBSURpeFlzWnBtQnB5T3NqVWdHYTNZVFV1dzlsaGEydERSbzMxci9WVG1ob21EQlNrNzZoMExwMVUvajZYb0Zjcm9DbjUxRlVyRmdPUzVlNklTNU9HV3BPVHNYdzY2OC9hdHlhVVJjYiswa1lDS2RwMDRaYTkySmJ0V3FLZGV1MjR2MzdEM2owNkJsdTNMaURPblcwNTIwK2ZUcWw1WE5hOHpxcnhNY25DTnUyR0tFTEFGV3JWaFQyMTN2M0hxTjFhNFp1ZGpCMGM1blEwSENkMC9WbDFhVkwxL0g2dGJLUnhwQWhmZEs5QW5qODJBOFBIandCQUdFRXE1eWdiSjJwbk8vMjNidjBHNFpsbFQ2MUNQckk2Q0NZbXZLQXFNaDByY1RuTUNKVllHQ1E4RGlqeGtDR3BuNi9VZDhCVjVvMHFRODdPMXRFUmtaaDM3NURHc01ydG0vZkVwTW5qMHEzeit6aHd5ZUZvVndIRGRMK081dVptYUo3OXc3WXZIazNBT1hWYnVyUVRVcEswaGo1THExcE4xVlVKd1NBT0kwUUFlQ3JyNm9Mc3hyZHZuMWZvNnNpWlI1RE54MDVQVGlHTHNPSC93Qm41K0pvMTY0RjJyUnBwdEZRSkN0VWs0czdPNWNRZHVnWEwxN3J2Ti9vNGFIc1BsU3FWQW5oaXRqUDd4V2tVb25CcHQ0RGdNcVZ2OENoUThwK3g0OGUrV1d3ZE5hbzduc0J5bnV1cWhHTGNxckxVSEp5TXJ5OGpzUEQ0eUNHRHUyRFRwMHlib0EyWjg1VTRYRjJHeDdwWW01dXJ2RWRPZTNodzVUaFBYTjZscXJVMU8rSmxpdW5mZTlWRjNOemMvVHUzUm1iTnUwU0F0Zk96aFl6Wmt6SWNKSUVtVXlHdi83NkJ3RHc5ZGRmb2txVmlqcVg2OXExSGJadS9Rdkp5Y200Y2VNdW5qNTlnVXFWVW1xUWZId3VDQTNBYkcxdE1qekppNHRMbVdJdnU4Y0dmYW02WkFIS2U5TS8vamcyelpQM08zY2VvbURCQWpsV1MvWTVZT3ZsWEVRdVYrRERoeWpjdWZNUVM1YXN6ZmJNTjlldjN4R3VYQWNQN28yZ29CRDA3ejhHQXdlTzAyb1VFUlFVQWgrZkN3Q0EvdjE3UWlLUjROZGZmOFBnd2VPeGR1MldiSlVqTmZVaCs5NitEZFRaclNtNzFOZFpxVko1dUxnNHc4WEZXYVBxVWRWbEtQWHJXU0dWU3JGM3J4Y0NBNE93YytmZkd0WGJ1c2psY2hRc2FJbDI3WnFqWGJ2bVd2Y3RRMFBEc1h2M0FXSG1wOVJrTWhsT25mTEZ4SWt6aFgvajFFeE1URkMvL3RkNCt2UzV4b0UrSjhURXhHcDBleEZ6V0VaQTgrUXRNd2Y4bmowN3BXcjg5SU5lc3hLNXUrOUJTRWdZZ1BSN0ZkamJGOUdvSnYvcnI0UENZNFZDZ2UzYjl3blAyN1Zya2VIOWEvV1RTYkZDdDBRSlIrR2Vkbmg0QkI0OWVwYm1zb2NPSGNlUUlSUFJzK2N3b2U4eWFXTG9wdEsyYlhQaHY1eHVqcDlhV0ZpNE1OU2ptWm1wUnNmMHJOaTJUVG1MaVpOVE1hRWJrYXFGcDJwV0lSVVBqNE9ReStXd3R5K0NqaDFiQWdBcVZDZ0hRRG5BaG1va0swTW9YNzZzTUhxUlFxSEFsU3MzRGJadUZkVUJFVUNPdE1CT1RTSkphVWp6NWswZ2ZIek9wN3U4cCtjeC9QVFRmSXdjT1FXUEgyc2V4THk4anFOYnQ2RndjM09IaDhkQm5aL2Z0Kzh3WnM5ZWl1dlg3d2ozN0ZPN2NPRXFldlljaHIvKytnZUxGcTNPOEVRZ082NWV2U1dzMzhtcG1LZ3pSeVVuSitQV0xlVUIzdFRVTkZPVGFOamEybWlFNW9vVkd6T2MvZXZ2djQ4SVlWbXJWZzNVcWxVZFVWSFJlUDM2TGU3Y2VRQWZud3ZZdCs4UU5telloZ1VMVm1yY1Z6OXo1anpDd3lNQUFQLytlMWxvc0dWaVlxSlh3MFgxSzEzMWs0WHNTRTVPUm1CZ0VLNWN1WW45K3c5anhZcU5Xak9sdFc3ZFZIaXNHa3BXRjlWOS9YZnZRbUJpd25qUmhkWExxY3lkSzE1MVhHcXFIUkJRM3BkSzc2ejM0OGVZZFB2TjNiMzdFTGR1M1FlZ3ZKZXJHa0M5UTRjVzJMM2JFeWRPbk1YWXNmK0RyYTBOM3I1OUo3VENkSFh0S25SRDZOQ2hGVFp1M0E2WkxBbDc5M3BoK3ZRSjJmNk5nTEtsWjlPbURYSHc0REVBeW9FUUREMGpqYW9SbkZRcWhaMWRJWU91T3kwZE9yVENoZzNiOGVsVEhIYnMySWRXclhUZis0cUtpc2FtVGJzQUFBOGVQTUgxNjNjMXFpZHIxYW91OU92MDhUbVBpUk5IYUF5eENDaGJUUC81NTA0a0ppYmkzTGxMQ0FvSzBXcThWTGx5QldFOUR4NDh3WUVEUi9RYWZTa3IvdjMza3ZDNGFWTng1Nis5Zi8reE1HSmI1Y3BmWlBwZXA2dHJGeHc5ZWdxdlhyMUJZR0F3ZnYzMU55eGVQRlBuL2hjWEY0YzFhellMZjlkSGo1NmlVYU11V2owWTBpS1RKZUhBZ1NNWVBMZzNWcTM2VTNpOVpjdkdjSExLdUxHZStqM2R6SVN1K3VjQVlQWHF6UWdKQ1VOQVFCQ0Nna0kweG5VSHRNZEU3OVNwTmR6ZDkwQXVsK1A0OGJNWVBYcUkxallKYU41Yk4rUXRxYzhKVDBVTUlQVVpYVmF2S05TcmJkSzZSNlRpNVhVY2ZmdU9FdjdUL0g0NVZxeFFqa3pqNk9pQWpoMVRaZ2hTUFU1SVNJU1gxM0hJWkVtWVAzOEZrcEtTWUdscGlVYU42c0hQN3lVdVg3NEJYOS9Md2tBWjN0NCt3bFd5SWJSdDIweDRmUEhpZFlOWE1UOTlxcXlXTFYyNlpJNU85SzNPMU5RRURSdldCYUM4RjM3cDBuV2R5NjFaczBuNHZTVktPS0pmUDgwcm5OS2xuWVYvZjVrc1NUZ2hVbWRuVndpdFdpbnYwY3ZsY3V6ZDY2VzFqTDE5RVdFZ0ZFQTUwTXI3OXgrMGxzdXVtSmhZWExpUU1zQ0Urcit0R0ZSelJnUEkxSVQxZm42djhOTlA4NUdVbEl4ZmYvMVJPTms4Zi80cVpzOWVwaFZFQUdCcGFZbHZ2a201NzVxUWtKaHU0SnFibTZONGNVZU5FUHZuSDIrc1diTkZxSTB4TXpQRGQ5OE4xS3ZNd2NHaHdtTXJxNVJHWHNuSnlYajc5aDJ1WDcrRFE0ZE80STgvZG1ET25PVVlPWElLT25RWWdCWXRlbXFzeDh2ck9LNWN1WW1BZ0hjNmYyZnFmY2JSMFFGTm10UUhvTHkxb1RwcFZCY2VIaUYwR3l0WnNqaHNiS3kxbGlGZTZScEV3WUtXd3J5VEFCQVFFSmpwS2VzVUNvVndUeFhJdUlOOGV0emQ5d2ozQXZ2MTY0Ym82QmhFUkh4QWVIZ0Vnb1BEWUcxdDlkOGtDdDV3Y1hFV0pwV1BpNHREdjM2amRhNHpNVEVSaHc0ZDE1aXhLRHUrK3FvYUtsWXNqMmZQWHZ5MzdoTWFBWkZkTjI0b1cwZXJxc2l6U3FGUUlEbzZCcEdSVVlpSWlFSmtaQlErZklqRTgrZXZoV1dHREptSTBOQndqWDZxQUxCLy8yRWhoRlZ1M3J5SFk4Zk9DTThuVEJpaGM0Q0REaDFhQ05YT2h3NmR3UC8rMTFlcjhVclhydTJFZFIwOWVocGp4dzdWYXBEVnYzOFBlSGtkUjJob09HSmpQMkh0MmkwR3I4MDVmUGlrY0NWVnJWcWxERThZRFNrdUxsNWpzb0ZtelJwcXZLL3JCUGpGaTlkd2Q5K0RzMmN2UXFGUUlDRGdIU3BVS0lmSmswZGg2VkkzQU1vR1RuRng4Wmd6WjZwV24rTm16YjdGcFVzM1VMaXdMUndkSGVEZ1VGVDR6OTYrS096dGkvejN1SWd3am5GQXdEc01IandSYmRvMFJhRkMxdGkxNjRDd3ZrR0RldW5kMnZ2YXRkdkNZMGZIbEY0Ty92NEJXWm8xU3lxVndNSEJIcVZLbFlDemMzRTRPNWVBczNNSmxDbFRTbXZaVWFNRy85ZkZTZzR2citObzJiS1JSbXRzenBPdEg0YXVBWmlZbUtCc1dSZWhjZEt5WmVzd2JkbzRPRHVYekhEY1lwbE1Cbi8vQUd6YnRsZWpRLzQzMzlSSzkzUHFrOVdyQ3doNGg5NjlSd3JQVjYzYWhGV3J0Q2U3QjVUM1hVeE5UVkM0c0IwK2ZJajg3N3NsS0ZLa01KeWNpcUZZTVhzVUsyWVBINThMQ0EwTmg1ZlhjUXdhMUR2RGdRZjBOWEJnVDh5ZXZReUFNcUQ2OU9saWtGYThmbjR2aGU0cjFhcnBGd0RxOThyTXpNeXdiTms2bkR0M0NWRlJIek9zT2t5cnNkUFZxeW1ETGlpL0l4NkxGcVcwa0s1WHI3WldTS2kwYk5rWUsxZitBYmxjZ1pDUU1OeTkrMGdZU1V6bHl5K3J3c1hGR2Y3K0FZaUppZFZaVFYrZ2dBWEdqQm1LWDM5VjNxTTdlZkljZXZmdWJMQ0Rva3lXcE5FK29ILy9IZ1pacnk2Ni9oMDhQWThLVmN1MWF0VkFxVkthODlpcU4wWjg5eTRZUC8wMEgrZlBYOVVZbHZIdDIzZjQ0b3V5Nk5hdFBZS0R3N0I5dTdMRi8rWExOekJvMERqTW12V0R4djdZdnFMRGQ1UUFBQ0FBU1VSQlZIMEx0RzNiUEZOejJUbzdsOEN4WTdzUkVQQU8zMzAzVmZqK1VxVktZTWlRbEJOWnVWeUJ5NWV2dzhHaEtJb1dMWUtDQlMxUm9JQUZJaUlpOGM4LzNob241bFdycHZ3YmxpMWJHalkyS1lQT3FKTklKTEMzTDRMU3BVdWlWS21TY0hZdWdWS2xTZ2hCcSsrb1ZtWEtsRUxQbmgyeGYvOWhLQlFLekppeENDdFh6aE1helowL24xTGJrWHBicFJRTVhRUHAzTG0xRUc0M2I5N1RlMVFxWFpvMHFaL2wxclRPemlWUXJweUx4djFoQ3d0ek9Ea1ZRL0hpanNKL216YnRna3dtdzlHanA3Rmd3WFFrSmlhaVpNbmlLRjY4bUZiVlVzR0NsbkIzMzROMzcwSncvZnFkREU4STlOV3FWUk40ZUhqaXlaUG5DQTBOeC83OWh6RmdRTStNUDVpQnYvOCtJanh1MmxRejFNcVdMWTNaczZmZy9mc0lXRnRiUVM2WEl6UTBYQWdPTXpOVE9EZ29yeUJVSnlKcHNiUXNBQ2VuWWloUndoRk9UcXEvYlRIaFNrcWhVT0Rnd1dNWVAzNFlBR0R0MmkxQ1F4TnpjM05NbVRJbXpYVVhMbXlIR2pXcTR1N2Rod0NBVTZmKzFYa2dhOSsrQlRadTNBRkFlY1dwNjk1NDI3Yk5zR3ZYMzNqeDRqVVVDZ1ZXcjk2RVAvLzhUV3U1ckRodzRJaFE1Vm0xYWtXTm9US3pJelEwSEFxRkFvVUsyY0RDd2h5UEhqMFR2a2Qxano0bUpsYVlKUXNBZXZUb29MVWU5VnFGTzNjZWFyeFhzMlkxakJneEVGOS8vYVh3MnVqUmd5R1R5WVR1YzJGaDcvSDk5N05RcjE1dFRKdzRBdVhLdWNERXhBUjZESktsSlNEZ0hTWk1tQ25VQ2xoWW1HUGh3cDgxVGpTbFVnbVdMMSt2MFJCUWw2SkZDNk5ldlpUOVVDS1JvRUdET25qNzloMWNYSlRoNnVMaUxBU3RvZnIwVHBnd0hQZnZQOGFUSjg4UkV4T0xDUk4reHRDaHJpaFlzQ0M4dlZQKzFwbnQzNTZmTUhRTnBIZnZMcmgxNno1OGZhOWthejNseXJsZ3hveUphYjd2N2IwSFFQb2Q0My84Y1J5Q2drSlFzcVFUU3BSdzBqa3MzcU5IVDNIdTNDWGN1SEVYczJkUFNYZDk3ZHUzZ0x1NzhudTl2STRiTEhRbEVnbCsrR0VVeG95WkJybGNnVzNiOXFKZHV4WjY5WTFPeTh1WC9zS0J0bHExU2xxTlV3b1Zza0d0V3RYUnZmdi9zRzdkVnEzUE4ydjJMYVJTQ1p5Y2lrRXFsYUpZTVh2aDc2ajhmM0hoZVZvTnRMNzVwaFoyN1RxQXhNUkVIRGx5RXFOR0RjTGx5emVGaG1NQU1IeDRQNjJyc3RTYU5tMGdoSzZQejNsTW5qeEtxM0ZQNjliTmhOQjkrUEFwUG42TTFwcG9YQ0tSNEx2dkJ1R25uK1lEVURZOHVuRGhLaG8xeXQ0OGJaR1JVVUlMZWFsVWd1Ky9INW5CSi9UbjdYMUcrRjJwdWJnb3F6NDNidHd1bkJpVktWTUtMVnBvRGl6eCtMR2Z6cGJkMWF0WHhuZmZEVW96R0NaTUdBNW41K0pZc2VJUG9mL3V3NGRQc3pVQ1ZFUkVKTWFObTZIUmRtSHExREdvVUVGN2NvTktsYjVJTjNSTlRFd3dmZm9FclZxaFgzLzlNY3ZsMDVlWm1SbCsrMjB1SmszNkJjK2Z2MEo4ZklMV3YxUFZxaFhoN0p6K3RwMmZNWFFOUkNxVllzbVNXVGg3OWlMT25idUl0Mi9mSVM0dUhobE1MZ0lBc0xTMGdKTlRNZFN2WHdjZE83Wk10N3BIbjVhNE5XdFd5N0I2eDlXMUs1bzFhNGltVFJ0bWVCYnM3RndDbFNxVng5T25MM0RuemdNa0ppWWFiRENITDcrc2lyNTl1OFBEd3hNeE1iRll0c3dOUzVmK2t1WDFXVmlZdzhYRkdTOWV2TWFnUWIxMUx1UGtWQXlXbHBZYVZjb0EwS0pGSTB5ZXJMeW4zYWRQRi9UdjN6MUxqYkNzcmEzUXFORTM4UEc1Z09MRkhSRWEraDRXRnVZb1VzUU9FUkdScUZLbGdsNVg5RTJhTk1DYU5adFJwVW9GdEd6WkJFbEp5VnFoVzZLRUk5cTFhNDVxMVNxaFhic1dhWTZnMUtSSmZWU3BVaEdQSHo5RDBhS0ZrWmlZL1JHN2xpOWZqNmdvWllqMDZkTTF6ZUVTczBMWDVBSXFxaXJzbGkwYjQ4U0pjNGlKaWNXb1VZTzFidVZVckZnT05XdFdFL3FMbGlwVkFoTW5qdERyWktONzl3Nm9VS0VjRmk1Y2hkZXYzMkxXckIrRTJ3UlpVYVNJSGJwMWE0Y2RPL1lEQUlZT2RVMXpBSlZxMVNyaCt2WGJXbzIwTEMwdDhkVlhWVEZzV0QvVXFKSDFOaC9aVmJSb1lXemN1QXlyVm0zQ2tTT2EwNEZhV2xwaTZ0UzBhM0FJa0NneW1uTXFGMUtmRnpJN296K1IvcFQzd2VSbzBLQnVwdTVsNlVNbWsySGt5Q2xDaStPWk03L1hhMFNudE1UR2ZzSzJiWHN4YnB6MlBXK1Y0T0JRZlBvVWg2U2tKSmlhbXFKRUNTZUREcXYzOU9rTEpDUWthQVRSaHcrUitPMjNEUmcxYXJER1BLWHBNZVFBOHpkdjNzTzllNC9RdDIrM2JBK3M0TzN0ZzNuemZnY0FWS2hRRnBzM3J6RG9xRnIrL2dFWVAzNEdGQXJsa0pvV0ZoWndjWEZHdDI3dE5FTHozcjFIMkx2WEN3c1h6dEM1bnFpb2FJd1lNUm10V2pYR3NHSDlNNzN0eW1SSnVIYnRGcjc5TnYweHkvV2hVQ2d3Wjg1eUZDbGloMG1UdnRQN004bkp5VkFvWVBEOXpoRDgvUVBnNDNNQndjR2gvL1h4YjYzVjNjZ1E4dm94WDZKVzFjalFwVndoTE93OWhnMmJoUER3Q0ppYm0yUGp4cVdpdG9JbC9UMTkrZ0tqUmsxRlFrSWk3T3hzc1hYcktyMzZtT1lVaFVLUmJ1TSttU3dwMXdSV1VsSVNURXhNRE5ZWU1iL0k2OGQ4OWRETkhWc2k1WHNPRGtXeGVmTUtZVFlUc1daUW9jd3pOemZEaWhYekFDaXI2bzBadUFBeURMRGNFcmlBZHY5WHluKzRCVkN1a2RGY29wUTdsQzFiR21XMTIvOFFrUjQ0SWhVUkVaRklHTHBFUkVRaVllZ1NFUkdKaEtGTFJFUWtFb1l1RVJHUlNCaTZSRVJFSW1Ib0VoRVJpWVNoUzBSRUpCS0dMaEVSa1VnWXVrUkVSQ0poNkJJUkVZbUVvVXRFUkNRU2hpNFJFWkZJR0xwRVJFUWlZZWdTRVJHSmhLRkxSRVFrRW9ZdUVSR1JTQmk2UkVSRUlzbVRvV3RwV1VCNEhCNGVZY1NTRUJGUlRsSS94bHRhV2hxeEpJYVJKME8zWk1uaXd1UGJ0eDhZc1NSRVJKU1QxSS94enM1T1JpeUpZZVRKMEczU3BMN3cyTTF0Q3o1K2pEWmlhWWlJS0NkOC9CZ05ON2N0d3ZQR2pldW5zM1Rla0NkRHQzLy9IbkIwZEFBQWhJYUdZOUNnOFRoMXlwZFZ6VVJFbjRIdzhBaWNPdVdMUVlQR0l6UTBIQURnNUZRTUF3YjBOSExKc2sraVVDZ1V4aTVFVmx5L2ZnY1RKODQwZGpHSWlFZ0VhOWN1UkowNk5ZMWRqQ3lSU0NRUzFlTThlYVVMQUhYcjFzU2FOUXVGSzE0aUl2cjhPRG82NU9uQVRTM1BYdW1xeE1aK2dvZUhKODZmdjRLQWdHREV4Y1VadTBoRVJKUU5scGFXY0haMlF1UEc5ZEcvZnc5WVdSVTBkcEd5UmYxS044K0hMbEYrY3VhTUw4TERQd0FBbWpWcnlKb2VvanhBUFhSTmpWa1FJc3FjSlV2Y0VCTVRLengzZGUxcXhOSVFVV2JsMlh1NlJFUkVlUTFEbDRpSVNDUU1YU0lpSXBFd2RJbUlpRVRDMENVaUloSUpRNWVJaUVna0RGMGlJaUtSTUhTSmlJaEV3dEFsSWlJU0NVT1hpSWhJSkF4ZElpSWlrVEIwaVlpSVJNTFFKU0lpRWdsRGw0aUlTQ1FNWFNJaUlwRXdkSW1JaUVUQzBDVWlJaElKUTVlSWlFZ2tERjBpSWlLUk1IU0ppSWhFd3RBbElpSVNDVU9YaUloSUpBeGRJaUlpa1RCMGlZaUlSTUxRSlNJaUVnbERsNGlJU0NRTVhTSWlJcEV3ZEltSWlFVEMwQ1VpSWhJSlE1ZUlpRWdrREYwaUlpS1JNSFNKaUloRXd0QWxJaUlTQ1VPWGlJaElKQXhkSWlJaWtUQjBpWWlJUk1MUUpTSWlFZ2xEbDRpSVNDUU1YU0lpSXBFd2RJbUlpRVJpYXV3Q1VONFRFeE9MWjg5ZUdyc1krVkpNVEt6dytObXpsN2gxNjc0UlMwT0dWckZpT1ZoYld4bTdHSlNESkFxRlFtSHNRbERlY3V2V2ZZd2JOOTNZeFNENjdLeGJ0d1MxYTljd2RqSEl3Q1FTaVVUMW1OWExSRVJFSW1IMU1tVmJyVm84TXhkTFlHQVFQbjJLQXdBNE81ZUFwV1VCSTVlSXN1djJiZDRpeUU4WXVwUXR0V3JWd1ByMVM0eGRES0k4YSt6WTZRemVmSVRWeTB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sTmpGNER5SGhzYks5U3FWUU1BVUxGaU9TT1hoaWh2VTkrSGJHeXNqRmdTRW9ORW9WQW9qRjBJc2NUR2ZvS0hoeWQ4ZmE4Z01EQUljWEh4eGk0UzVXT1dsZ1ZRc21SeE5HbFNILzM3OTRDVlZVRmpGeWxYNEg3NmVjclAyN3RFSXBFSWovTkw2RjYvZmdjTEY2NUNTRWlZc1l0Q3BNWFIwUUV6WjA1QzNibzFqVjBVbytKK21qL2t0KzA5MzRYdTlldDNNSEhpVEdNWGd5aERhOWN1UkowNitlTkFsQnIzMC93bnYyenYrU3AwWTJNL1ljQ0FzY0taczZPakE4YU5HNFphdGFyRDNyNklrVXRIK1ZsNGVBUnUzMzRBTjdjdENBME5CNkRjUG5mdlhwK3ZxdDRBN3FmNVFYN2UzdFZEOTdOdnZlemg0U25zeU1XSzJXUEhqclZvM2JvSmQyUXlPbnY3SW1qZHVnbDI3blJEc1dMMkFJQ1FrREI0ZUhnYXVXVGk0Mzc2K2VQMnJ2VFpoNjZ2N3hYaDhmanh3MUdva0kwUlMwT2tyVkFoRzR3ZlAxeDRmdjc4bFhTVy9qeHhQODAvOHZ2Mi90bUhibUJna1BDNFZxM3FSaXdKVWRyVXQ4MkFnR0FqbHNRNHVKL21ML2w1ZS8vc1ExZTl1d0dycWlpM1V0ODI0K0xpakZnUzQrQittci9rNSszOXN3OWRJaUtpM0lLaFMwUkVKQktHTGhFUmtVZ1l1a1JFUkNKaDZCSVJFWW1Fb1V0RVJDUVNoaTRSRVpGSUdMcEVSRVFpWWVnU0VSR0poS0ZMUkVRa0VvWXVFUkdSU0JpNlJFUkVJbUhvRWhFUmlZU2hTMFJFSkJLR0xoRVJrVWdZdWpsTUxsY2dJU0V4VTUrSmpQeVlRNlZKVzN4OHdtY3hyNlZNSmtONGVJU3hpMEY1VEZiMjAvUWtKcWE5cnZqNEJJTjlEN2YzdkllaG0wVzllbzNBcEVtL3BMdE1hR2c0aGc2ZGdJMGJ0K3U5M3VEZ1VIVHVQQWpUcHkvUSt6TWRPdzdBaGczNmY0Y3VmZnFNUklzV3ZiSzFqcXhhdWZJUC9QenpJcDN2eGNURUNvOWRYVWVoUVlPT0d1Ky9mT21QNU9SazRmbXRXL2ZSdWZNZzdON3RtYVd5eUdReTdOejVOejU5U2prQkNRa0p3OVNwditMUFAzZG1hWjFrUERtMW42Ym56Sm56Nk5wMUNPN2ZmNnoxbmt3bXcrREI0ekZod3M4SURnN1ZlcC9iKytmUDFOZ0Z5S3NDQTROZ1ltS1M3akpGaXhaR2JPd25lSG9ldzRBQlBXRnZYeVREOVc3ZnZnOUpTVWxvMDZhWnh0bXlxYWtacEZLSnpzOUVSRVFpTnZaVDVuNUFMbkxseWkyOGVST2c5YnEzOXhuczJMRWZPM2E0d2N4TWUxTU5EQXpDeUpGVFlHOWZCT3ZXTFlHOWZSRThmUGdVQUZDcFVya3NsV1g3OW4zWXNzVURJU0dobURwMUxBREExcllRSGp4NGpMdDNINkpmdis2d3NiSE8wcnBKZkliY1R3OGVQSVlYTC93ei9NNWV2VG9oS1NrWjA2Yk53N1p0YStEbzZDQzh0MjNiWHJ4OSt3NU9Uc1ZRckppRHh1ZTR2ZWNQRE4wY1pHSmlnb0VEZTJIWnNuWHc4Ym1BUG4yNnBMdjg2OWR2Y2Zqd1NRREF6Sm1MTmQ1YnQyNEphdGV1a1dObFZaay9mNFZleTAyZlBnRm1abVp3ZFIyVjduSkZpeGJHK3ZWTHNsU1djdVhLNE0yYkFPelo0NG5CZy90b3ZKZVltSWlaTXhmajA2YzRORzNhUURoUTNyMzdFRktwRkZXcVZNejA5L241dmNMMjdmdGdiVzJGWWNQNkM2OFhLR0NCZnYyNlkrUEdIZmpqajUyWU9uVk1sbjRQNVU3NjdxY1hMMTdEeFl2WE0xemYxS2xqTUhmdWovanh4MS94eXk5THNXSERVcGlZbU9EbFMzL3MzTGtmam80T21EZHZtdFpKTkxmMy9JR2hhMENMRnEzV2VpMHhVUVlIaDZKNC92eVZ6dmQvL3ZsNzRmSEtsWDlBS3BYaWwxOStnS1ZsQVFEQVgzOTU0ZDY5UjNCMHRNKzVncXM1ZHV5TVhzdE5uVG9HWm1abU9xOVExY1hIeDJlNUxKVXFsVWVIRHEzdzExOWU2TmV2aDhaN3YvKytFVStmdmtEUG5wMHdkdXovQUNpcjVtN2R1by9LbGIrQWxWWEJUSDFYWEZ3ODVzeFpocVNrSkV5Y09BNUZpdGhwdk4rM2IzY2NQT2lOZ3dlUG9sbXpocWhUNTZzcy95NHlycXp1cDcvOU5oY0EwS0JCUjdSdDJ4eHo1MDRGQU15ZCt4dE9uRGlMeTVlUENzdC8rMjFkakJneEFBcUZBakpaRWhRS0JlYlBYd0dKUklvbFMyYkJ6czVXNnp1NHZlY1BETjFNU0gwVitQNTlCT2JQWDRHQ0JRdGl5cFRSd2xXcUxtbTlwd3JkSTBkTzRkcTEyeGd4WWdEYXRtME9BSGorL0JYdTNYc0VWOWV1S0ZteXVQQ1p2WHYvMFZyUDgrZXZORjZ2VXFVaXZ2eXlxdjQvN2ovcUI0N3NMQytUSmFGWnMyNWFPM05tZmZmZElQVHExVm1ydXUxLy8rdUxzbVZMbzIvZmJzSnJ2cjVYa0pTVWhPVGtaUHp4eHc2dGRabWFtbUw0OFA1YXJ3UEE0c1dyOGVyVkd6UnFWQStkTzdmUmV0L0N3aHpUcDAvQUR6L014dXpaeTdCcDArOG9XZElwVzcrTmNrWk83cWY2U0YzN2MvTGt2MGhJU0VCSVNCZ3NMUXRnenB6bHdudU5HOWZEK1BIRGhPZmMzajkvRE4xTVNIMFZHQnY3Q2NlT25ZR3RyUTJtVEJrTkFDaGQyaGw3OS80QkFFaElTSVNGaGJuT2RibTZqaEt1RXQrOENjVEtsWC9BeGNVWlhidTJFMW92TDEzcUJoc2JLL1RxMVFtUmtSOWhaV1VKTXpNenJGcTFTV3Q5ZCs4K3hOMjdENFhuZ3diMXlsTG9Ha3BvYUJqa2NnVktsM1pHWEZ5Y1hvMjAxQnVON04rL0NiMTdqOHh3dWRXcmxYK0x5NWVQNHUrL2p3QUFuajU5Z2FkUFgyaDl6c3pNVE9kQmFOT21YVGgxeWhkT1RzVXdhOVlQYVphdmZ2MnYwYmR2Ti96MTF6K1lOT2tYdUxrdDByaGZSN2xEVHUybitrcHYrYmk0ZUkzM3c4TXJBQUFDQXQ1eGU4OG5HTHFab0g1VjE2QkJSNDBkVjVmUm8zK0VsVlZCTEY4K1I2Z3UxcjNlRzRpUFQ0Qy9md0E2ZHg2azlYNlBIc296NFZtemZrREhqcTBBQUVPSHVtTFVxTUZDV1hyMjdDVGNlMG5kNGpFbjNibnpFT3ZXdVdQbHlubXd0cllTWG4vOVdubGdLVmV1TkNRU0tVcVhkazV6SFVGQndaREpralNXc2JVdGhPKytTL2xiWExwMEhROGVQQUVBamRkVmJ0KytqOGVQbjZGNGNVZDRlcm9McjBkR2ZrVDc5djNRdlhzSFRKczJUdXR6SGg2ZWNIZmZBMHZMQWxpNmRCWnNiVzNTL2IwVEpneUh2MzhBTGwrK2dWR2pmc1RTcGIrZ1VxWHk2WDZHeEpWVCs2azZQNytYV0w5K3EvQTRyZThIZ01HRHg4UFA3eFY4ZkE2a3VYNXU3L2tIUTllQTNOMVhDV2ZNZm40djhlVEpjelJvVUVmbmpyWjQ4YzlDdjBCWDE2NG9VY0lKMDZiTnc5S2x2K0RMTDZ0aS8vNURjSGZmQTIvdlBmajRNUnF1cnQ5bHUzejZuTFZuRk5pcER5aHYzZ1Rnd1lNbitQMzNEWmd6WjZyd3V1cEFWSzFhSlJRb1lKSHVRVTlWcnRUTC9POS9mUUVBUjQ2Y3hLTkh6eUNWU2lDWEt4QVNFb1pLbGNxalc3ZjJrRWdrVUNnVUdEbHlDZ0FnSVVHekQrVDc5OG8rakE0T1JiVytkL1BtM2RpeXhRTW1KaVpZc0dBNktsYk0rR0FpbFVxeGVQRk1USmt5QnpkdjNzTjMzMDNGMkxGRDBMdDMxelJibDFQdWt0WDlWTjNMbC81NCtUTGpsc3dBb0ZBby8yOWlrbllQVFJzYmEyN3YrUVJEMTRDcVZLa2dQRDV3UUJsT1E0ZTY2bHkyWERrWGplZXExb2pXMWxhd3N5c0VDd3NMQUlDZFhTR0RsN05EaDVhWi9zeS8vMTdXMlMycFM1ZTI4UEc1Z09QSHo2SnAwNFpvMXF3aGdKUldsVldyVmhLVy9mUXBEZ1VMV3VyOW5jbkp5ZGl3WVJ0MjcvWkVseTV0Y2VmT1E3eDVFd0EvdjVmdzhqcU9NMmZPWStiTVNiaDY5VFllUG53S3FWU0tEeCtpTktvTGc0SkNBRURqZmxSOGZBS1dMRm1MRXlmT3dzVEVCUFBtVFVQRGhuWDFMcGVGaFRsV3JweUhlZk5XNFBScFg2eGF0UW5lM2o0WU4yNFk2dGF0cWZkNnlEaXlzNStxNkdwSWxSWlZ2MXBUMC9RUHQ5emU4d2VHYmphOWVQRWFWNjdjaEsxdElkeStmVjk0M2NmbkFpd3N6T0hsZFJ4ZVhzZlRYY2N2djB6TzZXSm0rL3NlUEJpVlpsL2dHVE1tb24vL01WaTYxQTAxYTFhRGxaVVY3dDU5aU9yVkt3c2hlL2JzUlN4YXRCcHIxaXpRcTN2RDY5ZHZzWERoS2p4NDhBVE5talhFdEduajBMKy9zaC9oSDM4c3g1bzFtN0YvLzJFTUhEZ092WHAxZ3EydERYcjE2b3d0V3p6dy9Qa3JWS3VtRFB1WEw5OEFBTXFVS1NXcysvaHhINXc0Y1JZRkNsaGd3WUlaK1BaYi9ROUFLbVptWnBnLy95ZFVyMTRaNjladHhkT25ML0R3NFZNZWhISXBZKzZuaVltSk1EVTFoVlNhOXBVdXQvZjhnNkdiQmFwcXBiZHZBekZ3NERqWTJ4ZEJnd1oxZEhhMzBhY0xqdnJPUEc3Y2RJMzN4THcvbTFXT2pnNllNR0U0bGk1MXcvTGw2OUdoUTB2RXhjWGoyMisvRVpaeGRpNk9UNTgrWWZIaU5kaTZkWFc2QXhiSTVRb3NXTEFTRHg4K1JZY09MZkh6ejk5ckxHOXFhb3JKazBlalVxVXZzSFBuZm5UcTFBYTllM2RCVWxJU3Rtenh3TU9IVDRXRDBKTW5makF6TTBYWnNxV0Z6M2ZyMWg3Ky9nRm8zNzRGUER3T1l1clV1Vm42M2F0V3pZZXJhMWZVci84MXpwdzVuK2JWRWhsSFR1Nm5hZEhWYnowNE9BeHl1VHpOUHUwN2RyaHhlODlIR0xwNkNnK1B3RjkvSFlTdjd4VzhmZnNPQUNDUlNOQzgrYmZvM3IwRDZ0VDVDai8vL0Qza2NnWDY5UnVGaElSRWVIcTZhNXpkM3I1OUgyUEhUc2ZFaVNQUXIxOTNuZDh6ZS9aa1ZLMWFDVjVleDdGbnowSDg5ZGNmaUk2T0VlN2hxQVFIaCtMV3JaUXo5ckN3OXhyUHhkYTFhenVjUHUwTEg1OExlUHIwT1FDZ1pjdEd3dnNWS3BSRHg0NnRjZmp3U2V6YmR5ak4zdzhBVXFrRXk1ZlB4ci8vWGtHM2J1MGdsOHN4WXNSazlPblRCZDI2dFJPVzY5aXhGZHEzYjZseGI4bmV2Z2l1WExtSlBuMjZRQzVYNFBidCs2aFU2UXVZbVpscGZNZjMzNDhVbGxkdndCVVhGNGV3c1Bld3RiV0JyYTEyWDBvQStQQWhFdEhSTWNJdEFCY1had3diMWsvZlB4WGxJTEgyMHhNbnp1cXNVazZ2elVSYTcwa2tDbTd2K1FoRFYwL0J3YUhDK0tiVnExZkdnd2RQNE94Y0Fnc1h6dEJZN3R5NWkzanpKaEJqeGd6VnFrNjZjT0VhQUtSYkplUG9XQXd1THM1QzUza1hGMmVkRXlBY1AzNFd4NCtuN1BTK3ZwZmg2M3M1YXovT0FDUVNDV2JNK0I0REI0NUZZR0F3YXRhc3B0RzNHQUJHalJxTVU2ZitoYnY3SHJSdjN6TGQrOVVtSmlabzNMZ2Uzci8vZ0t0WGIrSGh3NmZvMmJPanpyOUYwYUtGaGNkMTZueUZNMmZPSXlZbUZzK2Z2MFprNUVmMDdOa3B6ZThaUDM2WVJqL0pJMGRPWXVIQzFSZzBxQThHRE9paDh6UExsNitIcCtmUk5MdVprUEdJdForV0srY2lWTk5ldkhoZHVLcE8zZER3M2JzUTlPeXAzTDVtenZ3ZW5UcHA5NGtGbFBkZHViM25Ed3hkUFpVczZZUWhRMXpSc1dNcmxDcFZRbWUxcjBLaGdMdjdIbGhZbUtOcjEzWWE3eVVrSk9MWXNkTW9XN1kwdnZpaWJMYkwwNlZMVy9UcXBkeTVCZytlZ0ZhdG1tRHc0TjdDKzRVTHB6MG9SVTVWV1pjczZZVDY5Yi9HdVhPWFlHcHFwdlYrMGFLRjBhZFBGK3pZc1IrYk4rOFN4bnJWWmZMa09jSzRzaXJ6NXVrZW9sTDlRTmU4K2JjNGZ2d3NEaDgraWVmUFh3RUFtalp0cVBkdkNBcFNEa0x2NUpSMmYwVFZLRnM4Q09VK1l1Mm5GU3FVRTBhR0NnMTluMlpMNWdjUFVpWTlPSHo0VkpxaHkrMDkvMkRvNnFsd1lUdU1IajA0M1dWdTNyeUxGeTlldzh6TUZOdTM3OFhRb2E0b1ZFalpEODdEd3hPUmtSODF4ampWSlNRa0ZQNytBWWlNakFJQStQc0hJRG82Um1PWlNaTkdvbHExeXFoUUlXV1FjMXZiUWhyUDAyUEkxc3Zxbmo5L0JWL2ZLd0NBR3pmdVlQLyt3K2pkdTdQR01nTUg5c0tyVjIvUW8wZjZ3VDlraUNzK2ZJakV2WHVQY1BUb2FZd2FOVmhqZEt1RWhFU3NXYk5acTU5aGd3WjFZV2RYQ0I0ZW5vaUsrb2lLRmN1alFnWDlUM0llUC9ZRGdIUS9vNXFhTFRNdHNVa2NZdTJuK3ZyM1gyWHRVL3YyTGVIdGZRWjM3anhFelpyVnRKYmo5cDUvTUhRTnFFNmRtbGk3ZGhIV3I5K0tQWHNPNHZEaGt4Zyt2RCsrK3FvYXRtM2JDMGRIQjQxN05PcVNrcElBYUovZDl1MnIzZmpDMWJXYjFtdnE2NUZLcFRwYlNyWnIxeHp2MzMvSTBnRG16czUvNGYzN0QybStuNXljakNWTDFrSXVsMlBjdVAvaHp6OTN3YzNOSFY5Ly9hVkd0d3NiRzJzc1d6WTd3KzlyM0xnZUZBb0ZQRDJQb2w2OTJscU5OdGFzMll5a3BDU3QxODNNVE5HclYyZHMzcndiQU5LOWQ1eGFYRndjYnQ2OGg4S0Y3VkNxVk1rMGwxT2RmR1IydkZ2S0hiS3puNllXR2ZsUk9FR2VPWE14L1B4ZVl2UG1GU2hVeUFZaElXSDQ5OS9McUZTcFBDWk1HSVp6NXk1aXpacE4yTHg1aGRiK3llMDkvK0I4dWdaV3A4NVgyTEpsSmViT25Rb3JxNEpZdlhvVGhnLy9BWW1KaVpneFk2SldBd2NWMWRYczFxMnJjZm55VVl3Wk14U0FzaXJKMjN1UFh0OGRIaDZCcmwySDRNU0pjMXJ2eVdSSmlJdUxFeHBBS0JRS2VIaDRhczNENisxOUJ2MzdqMEZJU0pqR1p5MHN6R0ZxbW5hTFkxVXJ5bSsvcll1QkEzdGg2RkJYSkNZbVl1N2M1WkRKa3ZRcWYycisvZ0VJQ0FqQzQ4ZCtjSGZmSTh3MWV2andTZXpaY3hBMWExWkRqeDdhOTYvVXJ3WXFWdFIveXJORGgwNGlNVEVSVFpzMmdFU1Nkc2QvVlRsNEVNcTdzcktmUG4vK0NqNCtGd0FvcjVaNzlScU85dTM3NGVyVld3Q1VzeERaMmhaQ1lxSU1BTEJ4NDNZa0p5ZWpSNCtPS0Z6WURnTUc5TVRqeDM3WXV2VXZuV1hpOXA0L01IUnpnRVFpUWR1MnpiRmd3WFNZbVpsQjhkK1FOQjRlbmxwRHhxbUVob1lEQUFvWDF0MkNVQi8yOWtYZzRsSUsyN2Z2aFZ5dTBIaHZ6NTZEMkxuemIyellzRTBvNDhtVDUrRGg0WW1JaUVoaHVmajRCTHg2OVFaNzkzb0pyMG1sRWh3K2ZCSjc5M3JoNXMxN1d0OTc5dXhGYk51MkY3YTJOcGcrZlNJQVlQRGczaWhYemdWK2ZxK3lQRGw0bVRLbHNIZnZuMmpZc0E0MmJkcUY3dDMvaDFtemxtRHg0alVvWGRvWml4YjlyRFVxenRXcnQ3QjY5V2JoOVprekYrUGp4K2dNdnlzME5CenU3bnNna1VpMHFzUlRpNHlNZ3FWbGdYVDdYVkx1bDluOWRPSENWY0tVbXg4K1JNSEt5Z3JkdTNkQTVjcGZBQUI4ZkE1ZzA2YmZZVzlmQkdmT25NZng0MmZoN0Z4Q3VKMHplSEJ2ZlBGRldXelo0b0ZUcDN5MTFzL3RQWC9nWHpFSGhJU0U0YmZmMW1QMDZHbElUbFpXQ1gzelRTMWN1M1liUTRkT3hMeDVLeEFXOWw3ak0zNStyMkJtWnFaeitMYjBxS3Ard3NMZXc4Zm5BaHdjaXNMZlB3Qm56MTRRbGdrS0NzSFdyWHRRb0lBRlJvd1lJTHpldW5VekpDVWw0Y2lSVThKcjdkbzFSOEdDbGpoMDZBVGk0cFFOS0V4TVREQmh3bkFBd08rL2J4QkcyQUdVWXkvLyt1dHZBSlJqUTZ0RzFqSTFOY1dNR1JNaGxVcHc0OFpkblVQcHFTUW1KcVo1cGwyMGFHSE1tVE1Wa3laOWg1aVlXSnc1Y3g0S2hRSWxTamppM2JzUWpXVXZYcnlHSDMrY2g2U2tKUHo4OHlTMGF0VUVyMSsveGZmZno5TFpDbFFsTWpJS1U2Yk14Y2VQMGVqV3JYMmFveEFCeXRxRW9LQVFEdnorR2Nqc2Z0cXJWMmVNSGZzL2JOaXdGS2RQNzhmMjdXc3diZG80dUxnb0I2SlFoZEt0Vy9mL204WlBncDkrR2llTVJHVm1ab2FGQzJmQTJ0b0tjK2N1MXprWUI3ZjN6eC92NmVvcE9Ua1owZEd4c0xHeHdyTm55ck5nOWVyV1Q1L2ljT25TZFp3NGNRNlhMbDJIWEM1SGhRcGxNVzNhZUZTdlhobUFzdXAyNWNvLzRlMTlCdWZPWGNUUW9YM1JyMTkzbUptWjR1clZXNmhRb2F5dzQxcGJGNFNUVXpFQWdGd3VCNkE4TXg4L2ZnYkNDTEJDSndBQUlBQkpSRUZVd3lNUUZSV042T2dZSVFCVlhZYXNyYTFRc0tBbDl1NzFRc3VXamFGUUtMQm8wV3JFeHlkZzlPakJHanRQeTVhTjRPYTJCYWRQK3dvdG55MHRMZEdtVFRQODg0ODN6cHp4RlZwYk5teFlWemdnL2ZQUGNmVHMyUkYzN2p6QTVNbHprSkNRaVBIamg2RlJvM29hZjdQcTFTdGp6WnBGcUZXcnV2Qzd3c01qWUdwcUNpdXJncEJLSmJoNDhScENRc0xTdk1KLytkSWZlL1ljeExGalp5Q1ZTdEM5ZTBlOGVQRUtWNjdjeEpVck45R3BVeHZNblBrOTl1dzVDRGMzZDhqbGNnd2YzaDhkTzdaQ2l4YU5FQndjaWdjUG5tRDQ4RWxZc0dDR3hoQ0FBSER2M2lQTW5mc2Jnb0pDVUwxNlphRS9ZM3g4QWw2KzlFZlJvb1ZoWlZVUUZoYm1DQXVMd0xKbGJwRExGZmo2YTg0dm1odmw1SDZxbW13a1BVZVBuc2JTcFc2UXlXUVlPWElnNnRUUjdIWlV1blJKL1BiYkhFeWFOQnRMbHF6OWJ4OGFEUnNiYXdEYzN2TURocTZlRWhNVDBhRkRmNkVLQ29Bd3J2REtsWC9nNE1GandyM0xTcFhLWThDQVhtalpzckZHZFZENzlpMVJ0MjR0TEZpd0VsZXYzc0tHRGR2dzhlTkgxSzFiQzRHQlFScXRpbnYwNklqNCtBVHMzZXVGUjQrZUFWQ2VCUWNFQkNFa0pBdzJOdGFvWHIweXlwY3ZnN0psUzZGTW1WSW9VNlkwN08yTHdOMTlEelp0MmdVL3Y1ZTRmZnNCYnR5NGkzTGxYREJnUUUrTjMrVGtWT3kvS3VDWENBaDRCMmZuRXYrVnN3WCsrY2NiOSs0OTF1amlNSHIwWUZ5N2RodGJ0KzVCeDQ2dFlHRmhqc1JFR1FZTzdLVzFicFd2di81UzQvbWZmKzdVT1dkcGl4YU5oY2R5dVJ6YnR1MkZyKzlsWWNxeVNwWEtZL0xrMGNKMGhiZHUzY2ZXclgraFRadW1tRHAxTGk1ZXZBNEFHRDY4djNBMWIybFpBQ3RXL0lvcFUrYmkvdjNIR0QxNkdqdzkzVkcwYUdFOGUvWUN1M2I5amRPbmxWY1M5ZXJWeHNLRk00UnVFUXFGSE1PSDY1NzJ6TnJhS3MwK2pXUmNPYm1mamg4L1BOM3Z2blBuSVJZdFdnVzVYQUZYMTY1cERpRHg1WmRWNGVhMkNGT24vb3JidHg4QUFOemQ5M0I3enljWXVucXl0TFRFVjE5VlJVUkVGRXhOVFZDdFdpV2hrM25ObXRWeCtyUXZtamYvRmgwNnRFTFZxbW1QTFd4dlh3UXJWODZEaDhkQm5EOS9CZDk5TndqSGpwMkJ1Yms1T25WcXJiSHMzYnVQNE90N0dWS3BGQzFhTkVMZHVqV3hhTkhQY0hBb21tNDFkT1BHOWJCejUzNjhlT0dQNXMyL3hhVkwxekZtekZDZEE2NlBIVHNVTmpiV0dnTloxS2hSQlR0M3VtbjFVNnhTcFNLNmQrK0FLbFVxd056Y0hGV3FWTVM2ZFl2eDFWZmFYU0RTVXFOR0ZkeSsvUUJ5ZVRJVUNtWGpqSVlONjJqTSt5bVZTcEdRa0FBL3YxZW9WNjgyZXZmdWpJWU42MnBVUWRldVhRTzFhOWRBUWtJaURoOCtDWE56YzB5Yk5rN3Jhc1RHeGhwcjF5N0M4dVhyVUtTSW5UQ3d3SjQ5QjNIcWxDK3NyYTB3WWtSL3JWbFRMQzB0VWJkdVRZU0VoQ014TVJGeXVSd1dGc3JmUEh4NFB4UXY3cWozYnlieDVPUittcGFpUlF1alpNbmlxRm16R3ViTW1ZcUlpRWlOeWVaMXFWcTFJclp2WDRQQXdHRFkyRmh6ZTg5SEpBcjFVOExQa0hybitOU2p4UmlLcXRGU1pxZTZVaWdVd283bDd4OEFGeGZ0T1dmVDZ3S1VucWlvNkF6bnlzek5rcE9URVJVVnJkRlhNUzBLaFFMQndhRVpIaGprY3Jud2QweE1USVNuNXpGMDZOQlM2S05wYkdKc3E3bFZYdGxQY3dxMzk4OTdlNWVvYlVDODBqV0FyTTRycWI0ajZ3cGNJT1Bwd05LU2x3TVhVRGJlMHVjQUJDai9qdnFjaWF1ZnVKaWJtMmQ0TlVLZkYwUHNwem1GMjN2K3dkYkxSRVJFSW1Ib0VoRVJpWVNoUzBSRUpCS0dMaEVSa1VnWXVrUkVSQ0poNkJJUkVZbUVvVXRFUkNRU2hpNFJFWkZJR0xwRVJFUWlZZWdTRVJHSmhLRkxSRVFrRW9ZdUVSR1JTRDc3MExXMExDQThEZytQTUdKSmlOS212bTFhV2xvYXNTVEd3ZjAwZjhuUDIvdG5IN3JxODhTcUpvd215bTNVdDAxblp5Y2psc1E0dUovbUwvbDVlLy9zUTdkSmsvckNZemUzTGZqNE1kcUlwU0hTOXZGak5OemN0Z2pQR3pldW44N1NueWZ1cC9sSGZ0L2VQL3ZRN2QrL0J4d2RIUUFBb2FIaEdEUm9QRTZkOG1VVkZobGRlSGdFVHAzeXhhQkI0eEVhR2c0QWNISXFoZ0VEZWhxNVpPTGpmdnI1NC9hdUpGRW9GQXBqRnlLblhiOStCeE1uempSMk1ZZ3l0SGJ0UXRTcFU5UFl4VEFLN3FmNVQzN1ozaVVTaVVUMStMTy8wZ1dBdW5WcllzMmFoY0taTkZGdTQram9rRzhPUUduaGZwcC81T2Z0UFY5YzZhckV4bjZDaDRjbnpwKy9nb0NBWU1URnhSbTdTSlNQV1ZwYXd0blpDWTBiMTBmLy9qMWdaVlhRMkVYS0ZiaWZmcDd5OC9hdWZxV2JyMEkzc3hZdVhJWDI3WnVqZHUydmpGMFVJa29EOTFQSzdkUkQxOVNZQmNudGpodzVoWGZ2UXJnekUrVmkzRThwTDhrWDkzU3pneFVCUkxrZjkxUEtLeGk2UkVSRUltSG9FaEVSaVlTaFMwUkVKQktHTGhFUmtVZ1l1a1JFUkNKaDZCSVJFWW1Fb1V0RVJDUVNoaTRSRVpGSUdMcEVSRVFpWWVnU0VSR0poS0ZMUkVRa0VvWXVFUkdSU0JpNlJFUkVJbUhvRWhFUmlZ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VRJMWRBTXJZNWNzMzRPRnhFTU9IOTBmTm10VzAzbCsrZkQwaUlqNmdYYnNXYU5pd0xzek1kUCt6UG4vK0NwOCt4ZUhMTDZ2bWRKR3hiOThoS0JSeW1KbVpvVWVQamdDQWhJUkV5T1Z5V0ZvV3lQSHZKeEtib2ZiVGpFUkdSc0hPemxianRlZlBYK0dMTDhwbWVsM2NUOFhIME0zbEFnT0RNWFBtWXNURnhlUEZpOWZZdW5VVkhCMGRoUGN2WHJ3R1Q4K2pBSUFMRjY3aDk5L240cHR2YXVsYzE2Wk51K0hyZXhubHlybGc4K1lWQ0FoNGh3Y1BudWhWanU3ZE8yU3EzSC8rdVJPeHNaOWdibTZPSGowNi9yKzlPNC9QNmN6L1AvNjZieElTUVNRaXlFWmlHMHRMdFZOcXFOWld5NVRxTWdadHFkVGFrcmEyVmtkdDQyZFUrK1hyYTZreUdGVkxMVVcxMVZxcWxsQmFTaFVSaVVTUVJTUXErM0xuOThjOVRuTVhrWkFlTjMwLy8zR2ZjNTFjNXpyeCtPUjkzL2U1empra0pDUXhkdXdVdkwyck1IMzZlS3hXZmNraTk0N2JyZFAwOUF3dVhyeFU1RDVjWEZ5WU1XTXVody8veE9MRnN3Z0s4Z2RnLy80ZkNBdjdCdzBiMW1QdzRCZDU2S0dteFI2MzZ0UjhDbDBuNStkWG5SRWpYbWJhdE5ta3BhWHp6VGQ3K052ZmVnQ1FtSGlSeVpQZkI4QmlzVEJ1WE5nTkF6Y3U3ank3ZCs4RG9HSEQrcmk1bFNjOC9Idm16VnRTckhHVU5IUTlQQ3FRbnA1QlRrNE9ObHNCeWNrcG5ENGR3NGtUa2N5ZHU1aFhYaGxRb3Y1RW5ObnQxdW11WGZ1Wk9IRkdrZnZZc1dNZENRbEpaR1ptTVdIQ3V5eGNhTzl6OXV4RkFFUkZ4VkMxcWxlSnhxMDZOWjlDMTBuTm1ER1B0V3MvYzFpWG01dkx6SmtmTW5QbWg5ZHNYMUJRd01TSk00ekNmZnJwYm93Y09jUm9YN1pzRFRaYkFXNXU1UmswNlBrU2pjVmlzWlI0L0pVcWVaQ1FrQVJBVmxZV0RSdlc0N1hYQmpKOStoek9uSW5EWnJQcFhiVGM5VXE3VG90U3ZudzV4bzkvZzRFRFIrTHU3a1pNVEJ6aDRkOXordlFaQUVhT0hFcnQyb0VsR3IvcTFId0szVCtBdUxqemZQNzVOZ0Q2OW4wR2QzYzNCZzBhUmE5ZVBWaXpaaEhQUEdOL056dDU4aGphdDI4RHdLWk5YekYxNml3QUhudXNsZEZYbXpZOXlNM05MZEgrMjdWN3htRjV6NTd2YU5YcXI0U0hiNzdsWXhLNWx6enh4R05FUloxaDJiSTFCQWNIc1h6NVhCSVRMOUs5KzRzQXpKa3pqYUZEeDNMbzBGRUFmdmpoS0gzNkRIWG9ZOHFVLzJIS2xQOGhQSHl6NnRTSktYVHZBaXRYZnVDdzNLdlhJQUJxMXZUbC9mY25YYmV0c0ZtekZwS1hsNGVmWDNYNjluMmFSWXRXY09USXp4dzU4alBqeDc5aGJKZVptUVdBeldaajZkTFZBRml0RmtKRCs1VHE4WWpjaTI2M1RxL0t5OHNuTWZFaXlja3BwVDlJdWVNVXVuZUJxeE1tZnF0c1daY2J0bDIxZmZ0dWR1L2VEMEJBZ0IvLy92ZEtWcXhZRDhEamovK0ZoZzNyR2R2dTNYdUF2LzYxSTF1MmZNTzVjeGNBYU4yNkJUNCszcVNscGVQaFVZR2VQYnVRbDVkLzB6R25wS1N5ZmZ0dUFBSUQvVXMwdVVQa2JuUTdkVnBZYkd5YzhRbTNzSGZlZVlPc3JHd0FkdTdjeTd4NVN3R1lQWHNxUGo3ZUR0dXFUcDJYUXZjdTBMSmwxK3V1ajQyTnUySGJWV1hML3ZwZnZHL2Y5K3piOXowQTd1NXVoSVVONU5LbFZLTjk3OTZEWkdSa2N1ellTV1BkenAzaDdOd1pEa0I0K0diQ3dnWVdhOHpSMGJGR01kZXE1Vi9zODFZaWQ2dmJxZFBpS0R3YjJzdXJpdkU2SUtDbVF4dWdPblZpQ3QxN1hJc1dEMUMxcWhjZUhoVzRmUGtLS1NuMmtCMDZ0RDgrUHQ1RVJjVVkyK2JrNUxCdDI2NmI5amx6NW9JaTI3Mjl2ZWpXcmIyeG5KSnkrUlpITC9MSGM3MXp1cjlsczlsdTJvL3ExRGtwZE84Q3Y1M0ljUFZkYzJDZ1A2dFdmWERkdHF0Y1hWM1p0R2taRnk5ZU1pWmVQUEJBRTNyMnRGOENsSlNVN0xEOXVuV2IrY2MvWHFkbHkrWUEvUHZmSy9qNTV3Z3FWdlF3dGxtMWFrT1I0dzBPRHFKUG42ZXhXcTNZYkRhSFQ5TWk5NnJicWRQQzh2UHpTVTM5aFN0WDBvcjFNejE2OUhOWTl2T3J3Wm8xQzFXblRrcWhleGVJaVltNzd2cTh2TndidGhXV241L1ArUEhUK2VXWEsxU3M2TUg0OFc4WWx3SEZ4ZG5QM1ZhdDZzV2xTNm1jT0JISjVjdS8wS3JWbjhuSnlXSENCUHVsRGMyYU5TN1JtSzFXQzk3ZVZVaEtTdWJpeGVTYi80RElYZTUyNjdSd1A1MDcvNzIwaGxVazFhbjVGTHAzZ1J2TmREeC9QcUhJV1pCZ3Z5NXcyclRaeHFVR3ZyNCt2UHZ1WEM1Y1NHRG8wUDVFUjl1L1htN1FvQzRGQlFYczJmTWRDeFo4eEx4NS8rTHp6N2VUbHBZT1FKczJMWTArQzcramYvTEpGMGhLU3NiTHk1UE5tNWM3N052WDE0ZWtwR1N5czNPdWUrczZrWHZKN2RScGNSU2VIZjNtbS84a09qb1dnQVlONmpCaHdpaWo3ZW84RHRXcGM5SlZ6L2U0OVBRTXZ2aGl1N0VjR1JuTm5qM2ZFUlVWUTZWS0hzYWtxVnExQXVqVnkzNEhuY09IZjJMRGhpOVp0TWhlbkJVcXVOTzI3U01sM3JlZlh3M2o5ZFZQMUFCNWVYbTNkQ3dpZndTMWF3ZXljK2Q2MXF4WjZMQStLTWlmb0NCL3ZMMnJFQnQ3emxnZkVSR0Z1N3ViMGU3blY3MUUrMU9kbWt1ZmRKM1V5SkZEYmppVHNLaHpSYi9sNFZHQisrNXJ5T0hEUDFHOWVqVUNBbXBTbzRZdjFhcFZKVGMzejdnV3NINzlFQjU4OEg2YU5tM0U0Y1BIbURadHR0SEgwMDkzcFVJRjl4SWZRK0hMSk02Y2lhVng0d1pjdm55RlYxNTVrN0ZqWDZWUm8vb2w3bFBFbVpSV25SWm1zVmh3ZFhYRnhjWEZXUGZ0dCtINCtWWEgxOWVIclZ0M2taK2ZqOVZxcFZHaitodzllcHpseTljV2U4YnliNmxPemFYUWRUSUpDVW5zM1h1Z1dOdW1wYVd4ZnYzblJXN3oxRk5kbURCaEpCVXJWc0ROemMxWVgxQlF3T0xGS3dGN2tUZHRhajluTzJMRVFQcjNIMkZzVjdXcUZ5Kzg4Rnl4eHBPZW5zSFpzK2M1ZS9ZY3NiSG5DQW1wWmJRZFBYcUNidDA2Y3VGQ0FwR1IwWVNHdnM2TUdlL1FxdFdmaTlXM2lETXA3VHA5OU5GSGpFbU5TVW5KakI0OWllam9zMGI3cWxVYjZOeTVIVldyZXJGaXhUb0FHamR1UU5ldTdUbDY5RGhyMTI2bWMrZDIxSzhmY3RQeHFFN3ZMSVd1azRtTWpHYjY5RG5GMnZiU3BkU2JidnZFRTQrUm5KekNqejhlSXpiMkhOSFJzVVJIeDFLalJyVkM1NFRxVXJXcUZ6azVPYXhlN1RqajBXS3hFQitmYUJUbXVYUHhYTGlRUUh4OEl2SHhpYVNsWlJoamFkLytXWWVmM2JScG1mRjYxNjc5akJxVlIwek1yMzlJS2xldVZLempGSEUycFYybldWblpmUG5sRGdDdVhFbGoxNjc5MTJ4VHJwd3JTNWV1TnI1YTd0U3BMUjA2dEdIMjdFV2twYVV6ZHV3VTVzK2ZqcSt2aityVWlTbDA3M0ZidCs0eTdxRmNXR0xpUldPU1ZKY3U3VGgrL0JSVHA4NGlNakxhWWJ1a3BHUUdESGlObDE5K251ZWVlNUxRME5kSlRTM2U5WHplM2xXb1d6ZVlVNmVpU0VsSlpmWHFqWnc5ZXg2d3o1b01DUW02emFNVHVUZlVxaFhnc096ajQwMWdvQi9mZjM4RWdFbVRSaE1aR1czTXMvRHk4cVJ6NTNhNHVaV25kKytlTEZpd2pQajRSQVlPSE1ua3lXTVlNMmFLNnRSSktYU2RUS3RXZjc3cERjWkxjcTdvNTU4akhKYmQzTndJQ0toSlJNUnBBQ3BYcmtoaVloTHZ2eitmZ29LQy8yNVRucmZmZm8wdFczYnc3YmY3eU03TzRmLytieEhwNmVuVXJPbDczV0syV0N6NCtIamo3MThEZi8rYStQdlh4R0t4MExWck8yYk9qQUorZlFRWlFOMjZ3UTVmZDR2Y1RVcTdUbE5TVWhrMnJEOTE2d1pUdjM0SW5wNlZIVzZPY2Z6NEtWYXQyb0ROWnEvUjRjTkRqWWZNOStuVGt5MWJkaEFURTBkaTRrVVdMbHl1T25WaUN0MTdYSEJ3RVAzNi9ZMjZkWU9wV3pjWWYvOGFXQ3dXL3ZkL0Y3Sml4WHBDUS92U3ZQbDlyRnk1Z2R6Y1hPclVxYzJrU2FPcFhUdVF0bTBmWWU3Y3hYejg4WHFxVjYvRzg4OC9TM3A2QnU3dTdrYlJCZ1RZLy9YenEwRzVjcTdYN1ArcHA3cXdjZU5YRG5lK0F1alU2VEd6ZmdVaVRxOUtGVS82OW4zbWh1M05tOS9IbmowSGlJMk5vMGVQSnh6cXg5WFZsYWxUMzJMUW9GSGs1K2N6Ymx3WUgzKzhUblhxcEN3RlZ6L2V5RFZhdHV4S3MyWk5tRHQzMnAwZWlvTURCdzREOWsra2pSczN1S1UrOHZQeldiaHdPUysvL0R4V3E0V1BQbHFEeldhamQrK2VEdmRyQnZ0anhQTHo4Mi81WnVncEthbk1tcldRZmZzT1lyV1dvVU9ITmd3ZkhrcVpNbVZ1cVQrUnd1N1ZPazFPVG1IUUlQdjF0eE1uanNKaXNiQisvUmU4K2VhcjEzM0c3ZkhqRVp3OGVab2VQVHJmMG5oVnA3OGZTNkdIa2l0MGkrQ3N4U3dpdjFLZGlyTXJITHE2T1lhSWlJaEpGTG9pSWlJbVVlaUtpSWlZUktFcklpSmlFazJrS2tKUno3eVVPMnZjdURDNmRldHdwNGNoVGtCMTZyeFVwM2FGSjFMcE90MmJhTmFzQ1E4ODBPUk9EME1Lc1Znc0pYNityOXpiVktmT1IzVjZmUXJkbTNqZ2dTYUVodmE1MDhNUWtTS29UdVZ1b1hPNklpSWlKbEhvaW9pSW1FU2hLeUlpWWhLRnJvaUlpRWtVdWlJaUlpWlI2SXFJaUpoRW9Tc2lJbUlTaGE2SWlJaEpGTG9pSWlJbVVlaUtpSWlZUktFcklpSmlFb1d1aUlpSVNSUzZJaUlpSmxIb2lvaUltRVNoS3lJaVloS0Zyb2lJaUVrVXVpSWlJaVpSNklxSWlKaEVvU3NpSW1JU2hhNklpSWhKRkxvaUlpSW1VZWlLaUlpWVJLRXJJaUppRW9XdWlJaUlTUlM2SWlJaUpsSG9pb2lJbUVTaEt5SWlZaEtGcm9pSWlFa1V1aUlpSWlaUjZJcUlpSmhFb1NzaUltSVNoYTZJaUloSkZMb2lJaUltVWVpS2lJaVlSS0VySWlKaUVvV3VpSWlJU1JTNklpSWlKbEhvaW9pSW1FU2hLeUlpWWhLRnJvaUlpRWtVdWlJaUlpWlI2SXFJaUpoRW9Tc2lJbUlTaGE2SWlJaEpGTG9pSWlJbVVlaUtpSWlZUktFcklpSmlFb1d1aUlpSVNSUzZJaUlpSmxIb2lvaUltS1RzblI2QW1DTWpJNU9ZbURnQWF0VUt3TTJ0L08rNnY5V3JOMUpRWU1QRnhZV2VQYnNDa0oyZGc4MW0rOTMzTFhJdlMwMjlqS2RuWllkMWtaSFIxS2xUdThSOXFVN05wOUIxTXBHUjBYejY2WmMzYkM5YnRnd0JBWDVFUjhmZXRLOFJJMTdHeGNYK1gzenMyRW1HRHg4SHdJY2Z2a2ZqeGcxWXYvN3pZbzNKMzc4bUR6M1V0RmpiWHJWZ3dUTFMwek53ZFhXbFo4K3VKQ1FrTVhic0ZMeTlxekI5K25pc1ZuM0pJbmV2MHE3VG5Kd2NMbDY4Vk9SMkxpNHV6Smd4bDhPSGYyTHg0bGtFQmZrRHNILy9ENFNGL1lPR0Rlc3hlUENMSmFwVjFhbjVGTHBPNXZ6NWVOYXUvZXlHN1JVcXVOTzRjUVAyNy8vaHBuMjkvdnJnSXR1blQ1OVRyREcxYjkrbXhLSHI0VkdCOVBRTWNuSnlzTmtLU0U1TzRmVHBHRTZjaUdUdTNNVzg4c3FBRXZVbjRreEt1MDUzN2RyUHhJa3ppdHh1eDQ1MUpDUWtrWm1aeFlRSjc3Snc0ZnNBeko2OUNJQ29xQmlxVnZVcXdWR29UdThFdlkyNXk1UXI1MXFzN1R3OEttQzFXa3BsbnhaTHlmdXBWTW5EZUoyVmxVWERodlY0N2JXQkFKdzVFNGZOWml1VnNZazRvOStqVHN1WEw4ZjQ4Vy9nNnVxS3U3c2JNVEZ4ckZ5NWdkT256d0F3Y3VSUWF0Y09MTkU0VmFmbXN4UVVGQlRjNlVFNHE1WXR1ekpnUUc5Q1EvdVl2dStJaU5QVXF4ZGlMRC8zM011Y1BYdWV3RUIvVnEzNjRJWS8xNkhEYzZTbHBSTWNITVR5NVhPWlBQbDlQdjk4MjNXM25UOS9PdHUyN2VLVFR6WUJzR2ZQWjhZZmdDVkxWdkhCQi84QllQTGtNYlJ2M3dhQU5tMTZrSnViV3lySEdCNit1VlQ2a1QrMmU2Rk9BZWJPWGN5eVpXdU1kWW1KRituZS9VVUE1c3laeHNLRnl6bDA2T2hOeHhRZXZsbDE2bVFzaFQ2NTZKT3VrOG5JeUdUNjlEbjA2emVDelp1M0FtQ3oyYmh3SVJHQUdqV3FFUitmeUp3NWl4azJiQ3g3OW54bi9PeWxTNm1rcGFVREVCam9WNno5Rlg0bm01ZG5MOUtjbkJ3KytXUWpBQUVCTlhuODhkYTNmMkFpOTVEZnMwN3o4dkpKVEx4SWNuS0tDVWNpWnRNNVhTZVRrNVBEMXEzZlVsQlF3S3haSDlLeTVZT2twYVdSbDVjSDJJczVJeU9Uano1YUEwRGR1c0cwYXZWbkFINzY2YmpSVDkyNndRQzBiUGtnbnA2Vk9YVG9KNDRmandDZ1k4ZTJWSzNxUmJWcVZjbk8vdlhkOFA3OWgyamQrbUcrK0dJN2x5NmxBdEMxYTNzdVhrd0dvRnExcXZUczJZVzh2UHliSGtkS1NpcmJ0KzhHSUREUXY4VG5oRVdjV1duWGFXR3hzWEhHSjl6QzNubm5EYkt5c2dIWXVYTXY4K1l0QldEMjdLbjQrSGc3YktzNmRWNEtYU2ZqNlZtWklVTmVaUHIwT1Z5NWtzWjc3ODJqUll2bVJudTllaUhHSlQrWm1WbUVoeDhrTE14K0R1YTc3dzRaMjkxM1gwUEFQZ21xZmZzMkRCNDgybWg3OXRtLzByaHhBd0N5czdPTjlUdDI3S1oxNjRjNWRTcmFXRGQvL24rWVA5LytOWE40K0daalh6Y1RIUjFyRkhPdFd2Nk1IRG1rUkw4SEVXZFcyblZhSEw2K1BzWnJMNjhxeHV1QWdKb09iWURxMUlrcGRKMVE5KzZkMmJUcGE0NGZqMkQ3OXQxRVJFUVpiWTBiL3dtcjFVcno1dmV6ZS9kK1ltUFBFUkZ4bXBDUVdtemJaaThlZDNjMzdyLy8xMksrY0NHQkkwZCtOcGIzN2oxQXc0YjFzVm90cEtkbkdPdDM3Tmh6MHhuUEFETm5MaWl5M2R2YmkyN2QyaHZMS1NtWGIzN1FJbmVaMHE3VHE2NTNUdmUzaWpQQlNYWHFuQlM2VHNocXRUQjY5REFHREFqRFppc2dMdTQ4QUo2ZWxRZ0pDUUtnZGV1SDJiMTdQd0RyMTM5QnMyYU5TVTI5L04rMkZyaTR1Qmo5ZmZycEZ4U2VMN2Q0OFVvT0h2eVJpUk5IT1JSYVZsWTJtemR2NVpsbnV2R1h2OWkvQ252cnJmOUhabVltbnA2VmpPMVdyZHBRNVBpRGc0UG8wK2RwckZZck5wdk4rS3BhNUY1UzJuVjZWWDUrUHFtcHYzRGxTcHJEK3BZdHUxNTNIRDE2OUhOWTl2T3J3Wm8xQzFXblRrb1RxWnhVZ3daMWVPcXBMZzdyMnJaOXhMaFkvZkhILzBMNTh1VUEyTHg1S3dzV2ZHUnMxNzE3SitOMVdsbzY2OVpkZXhPTW8wZVBzMjNiTGhJUzdCTS9ydmExZlBsYWF0YjBwVVdMNXZqNGVKT1ptUWxRNG5NOVZxc0ZiMi83VjJCWHp3bUwzR3RLcTA0TGk0bUpvM1BudjlPMzc3RGZhZFMvVXAyYVQ1OTBuZGpnd1MreWFkUFg1T1RrQU5Dd1lYMmp6Y09qQXUzYlA4cG5uMzFGYm00dTU4NWQrTzgyOVdqV3JJbXgzZEtscTBsTFM2ZE1tVExrNTlzblZqejg4QU5FUkVUUnJsMXI1c3haREVEdjNqMVpzbVFsU1VuSmZQTEpKdnIwZVpwTm03NHkrdW5Zc2EzeHV2QWxCRTgrK1FKSlNjbDRlWG15ZWZOeWgvSDcrdnFRbEpSTWRuYk9kVzlkSjNJdktJMDZMWTZWSzMrOUJPbk5OLzlwM08ycVFZTTZUSmd3eW1nclc5YitaMTExNnB6MFNkZUpIVHo0bzFISUFFdVdyQ1F6TTh0WTd0ZnZPY3FVS2VQd00wT0c5SE5ZdnZwSjlySEhXaG5yUWtQN01ILyt2NGlOUFdlc2E5MjZoWEZwMEtKRkgzUHc0STk4K3VrWEFQajVWZWVSUng0cThmajkvR29ZcitQaUxoaXZyODd3RkxrWGxFYWRGbGE3ZGlBN2Q2NW56WnFGRHV1RGd2d0pDdkxIMjd1S1ErMUdSRVRoN3U1bXRQdjVWUy9SK0ZXbjVsTG9PcW0wdFBSckprS2NQNTlnM0xBQ29GeTVjbFNxVk5GWWRuTXJmMDNCMWFrVFRKVXFuanp4eEdNTzZ3TUQvZG03OXdCZ3Y2ZHJTRWdRZ3dlL2dJdUxDNW1aV1l3WThUYloyZlkvSklNR3ZYQkw5MkM5ZW05WWdETm43Ty9LTDErK1F2LytZUnc3ZHJMRS9ZazRtOUtxMDhJc0ZndXVycTRPNTN1Ly9UYWNoSVFrQUxadTNVVitmajVXcTVVbVRmNkV6V1pqK2ZLMXQzd01xbE56S1hTZDFMUnBzNDBpQ3c0T011NFU5Y2tuRzRtTmpTTXBLWm5odzhlUmt2THI1SWZNekN6ZWVHT0N3N3FRa0NCZWVxa1hycTZPdDZXejJRcjQ5dHQ5QU54MzM1OXdjWEhCejY4R0w3MzA5LysyMjJkSFB2TElRM1RvOEdpeHhweWVuc0dKRTVGOC9mVk9GaTM2Mk9HV2RFZVBuZ0RzTTZrakk2TUpEWDNkNFlZQkluZWowcXJUUzVkU1NVcXluMU5OU2twbTlPaEpEQnYycHRHK2F0VUdVbE4vSVQ4L254VXIxZ0hRdUhFRHVuWHJBTURhdFpzNWVmSjBzY2FzT3IyemRFN1hDWDN3d1gvWXRtMFhZSi9nOUs5L3ZjMUhINjNsbTIvMk1IcjBLNlNuWnpKOCtOdEdzYnU1dVpHZG5ZM05aaU02T3BZaFE4YnczbnNUOGZPclRxTkdEWGo0NFFjNGRPZ25oMzNzMmZNZDhmSDJyNTdidEdrSjJOKzEvL2FkYllVSzd1VG01aHJ2dXMrZGkrZkNoUVRpNHhPSmowOGtMYzEreWRHbFM2bTBiLytzdzg5dTJyVE1lTDFyMTM1R2pjb2pKdWFzc2E1eTVVcUkzSzFLczA2M2JObkJsMS91QU9ES2xUUjI3ZHAvemY3S2xYTmw2ZExWeGxmTG5UcTFwVU9ITnN5ZXZZaTB0SFRHanAzQy9QblQ4ZlgxVVowNk1ZV3VrOW0wNlN1V0xGbGxMSThaOHlyKy9qVVpPclFmL2Z2MzRxdXZkakpod2d6anZxcmx5NWZqL2ZjbkVCVVZ3N3Z2MnUvaEdoTVR4NEFCWWJ6MVZoaHQyclM0Wmg5NWVYbk1tN2NFc0grMTNMSGpvK3pmL3dQVHBzMDJndmlxcjcvZVNXUmtOSysvUG9nSEgyeEthT2pyeGlVUE4rUHRYWVc2ZFlNNWRTcUtsSlJVVnEvZXlObXo5c3NxckZhTGNWbUZ5TjJtdE91MFZxMEFoLzU5Zkx3SkRQVGorKytQQURCcDBtZ2lJNk5adE1nK0Njckx5NVBPbmR2aDVsYWUzcjE3c21EQk11TGpFeGs0Y0NTVEo0OWh6SmdwcWxNbnBkQjFNdmZmMzRpeVpjdVNsNWRIdjM1L004N0ZWcXBVRWF2VnlzYU5XNHhDOXZTc3pJd1o3OUNvVVgyYU5tMU1Sa2FtTVJ2NTh1VXJIRG55ODNWRGQ5R2lGY2JNeDQ0ZEgrV2YvNXhsWEV0NHRkL1JvNGN4Yjk0U3pwNDlUM1IwTEsrK09vNmhRL3RUczZidmRZdlpZckhnNCtPTnYzOE4vUDFyNHU5ZkU0dkZRdGV1N1pnNTAzN1RnS3VQSUFQNzdlL2MzTnhLNmJjbVlxN1NydE0rZlhveWJGaC82dFlOcG43OUVEdzlLenZjSE9QNDhWT3NXclVCbTgxK3ZmM3c0YUhHUStiNzlPbkpsaTA3aUltSkl6SHhJZ3NYTGxlZE9qR0ZycE1KRFBTamUvZE91THE2TW1qUUN3NXRIaDRWbURadEhQMzdoMUcvZmdqSmFwQXNBQUFDN1VsRVFWUlRwb3gxdVAxYjM3N1BVTEdpQnpObXpLTkRoMGNaTnF6L2RmZlJxZE9qSER0MmdqSmx5akJrU0Q4V0xmcllhR3ZTNUU5TW5qd0dYMThmbWpadHhLaFJremgyN0NRaEliVjQ3cmtudVhneEdYZDNkNk5vQXdMcy8vcjUxYmp1NDh5ZWVxb0xHemQrUlZSVXpHL0c4TmcxMjRyY0xVcTdUaTBXQzMzN1BuUEQvVFZ2Zmg5Nzlod2dOamFPSGoyZWNLZ2ZWMWRYcGs1OWkwR0RScEdmbjgrNGNXRjgvUEU2MWFtVDBxUDlpbkNuSGhtV25aMVQ1UE00angrUG9INzlPamVjVVh6cVZCVEJ3VUVPbHlrY09IQ1k0Y1BIQWZEaGgrOFJHWGtHZC9meWRPellsb3lNVEY1NktZd25uK3hFcjE0OUhQck55OHRqL3Z6LzBLVkxPNEtEYisxcnBwU1VWR2JOV3NpK2ZRZXhXc3ZRb1VNYmhnOFB2ZVl5Q3BGYmNTL1ZhV0hKeVNrTUdtUy8vbmJpeEZGWUxCYldyLytDTjk5ODlicDlIajhld2NtVHArblJvL010SEkzcTlQZFUrTkYrQ3QwaTNNbm5kSnJOWmlzb3RZZmVpNWpwajFTbmNuZlM4M1RsR2dwY0VaSGZuMEpYUkVURUpBcGRFUkVSa3loMFJVUkVUS0tKVkVXNDBmTXI1YzRiTnk3TXVBV2UvTEdwVHAyWDZ0U3U4RVFxWGFkYmhBRURldC9wSWNoMVdDd1dtalZyZktlSElVNUNkZXFjVktmWHAwKzZJaUlpdnlOZE1pUWlJbklIS0hSRlJFUk1vdEFWRVJFeGlVSlhSRVRFSkFwZEVSRVJreWgwUlVSRVRLTFFGUkVSTVlsQ1YwUkV4Q1FLWFJFUkVaTW9kRVZFUkV5aTBCVVJFVEdKUWxkRVJNUWtDbDBSRVJHVEtIUkZSRVJNb3RBVkVSRXhpVUpYUkVURUpBcGRFUkVSa3loMFJVUkVUS0xRRlJFUk1ZbENWMFJFeENRS1hSRVJFWk1vZEVWRVJFeWkwQlVSRVRHSlFsZEVSTVFrQ2wwUkVSR1RLSFJGUkVSTW90QVZFUkV4aVVKWFJFVEVKQXBkRVJFUmt5aDBSVVJFVEtMUUZSRVJNWWxDVjBSRXhDUUtYUkVSRVpNb2RFVkVSRXlpMEJVUkVUR0pRbGRFUk1Ra0NsMFJFUkdUS0hSRlJFUk1vdEFWRVJFeGlVSlhSRVRFSkFwZEVSRVJreWgwUlVSRVRLTFFGUkVSTVlsQ1YwUkVSRVJFUkVSRVJFUkVSRVRFZWYxL1IzYkN1bXhqYU9FQUFBQUFTVVZPUks1Q1lJST0iLAogICAiVGhlbWUiIDogIiIsCiAgICJUeXBlIiA6ICJtaW5kIiwKICAgIlZlcnNpb24iIDogIjYiCn0K"/>
    </extobj>
    <extobj name="C9F754DE-2CAD-44b6-B708-469DEB6407EB-5">
      <extobjdata type="C9F754DE-2CAD-44b6-B708-469DEB6407EB" data="ewogICAiRmlsZUlkIiA6ICIxMzI2MDgzMDEyODIiLAogICAiR3JvdXBJZCIgOiAiMTA4OTgwMzkyNiIsCiAgICJJbWFnZSIgOiAiaVZCT1J3MEtHZ29BQUFBTlNVaEVVZ0FBQTFVQUFBSHBDQVlBQUFCcWFCYmhBQUFBQ1hCSVdYTUFBQXNUQUFBTEV3RUFtcHdZQUFBZ0FFbEVRVlI0bk96ZGQzUVVWUVBHNFhkVFNFSUtTRWNpVlJRVWxhcEJFT21pTkVFUXBTbE5VS29nSWlKS0N3SUMwcXlVRHdzb0ZvclNxd1NVS3FBRVFZSFFRZ3N4UWtKNnN2djlFYk95cEcweVNUYmw5NXpqT2JzemQyWnVaT2JPdmpOMzdwZ3NGb3RGQUFBQUFJQU1tVXdtMCszVG5CeFJFUUFBQUFBb0tBaFZBQUFBQUdBQW9Rb0FBQUFBRENCVUFRQUFBSUFCaENvQUFBQUFNSUJRQlFBQUFBQUdFS29BQUFBQXdBQkNGUUFBQUFBWVFLZ0NBQUFBQUFNSVZRQUFBQUJnQUtFS0FBQUFBQXdnVkFFQUFBQ0FBWVFxQUFBQUFEQ0FVQVVBQUFBQUJoQ3FBQUFBQU1BQVFoVUFBQUFBR0VDb0FnQUFBQUFEQ0ZVQUFBQUFZQUNoQ2dBQUFBQU1JRlFCQUFBQWdBR0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FnQUdFS2dBQUFBQXd3TVhSRlFDQW5CSVpHYVhseTFjcUlHQ3ZMbDY4ck9qb0dFZFhDU2p3UER6Y1ZhRkNlVFZwNHFmdTNUdkwwN09vbzZzRUFEbk9aTEZZTEk2dUJBQmt0d01IanNqZmY0NnVYcjNtNktvQWhWYlpzcVUxYnR3SU5XaFEyOUZWQVlCc1l6S1pUQ21tRWFvQUZEUUhEaHpSc0dIakhGME5BUCthUDk5Zjllc1RyQUFVRElRcUFBVmVaR1NVZXZSNHhYcUhxbXpaMGhvOHVLL3ExS21sVXFWS09MaDJRTUVYR2hxbXc0Y0R0V0RCWW9XRWhFcEtPZzZYTGZ1UXJvQUFDb1RVUWhVRFZRQW9VSll2WDJrTlZHWEtsTkxubjg5WHExWk5DRlJBTGlsVnFvUmF0V3FpTDc1WW9ESmxTa21Tcmw2OXB1WExWenE0WmdDUWN3aFZBQXFVZ0lDOTFzOURodlNUajQrM0Eyc0RGRjQrUHQ0YU1xU2Y5ZnV1WFh2VEtRMEErUnVoQ2tDQmN2SGlaZXZuT25WcU9iQW1BRzQ5Qm9PRHJ6aXdKZ0NRc3doVkFBcVVXNGROcDhzZjRGaTNIb1BSMGRFT3JBa0E1Q3hDRlFBQUFBQVlRS2dDQUFBQUFBTUlWUUFBQUFCZ0FLRUtBQUFBQUF3Z1ZBRUFBQUNBQVlRcUFBQUFBRENBVUFVQUFBQUFCaENxQUFBQUFNQUFRaFVBQUFBQUdFQ29BZ0FBQUFBRENGVUFBQUFBWUFDaENnQUFBQUFNSUZRQkFBQUFnQUdFS2dBQUFBQXdnRkFGQUFBQUFBWVFxZ0FBQUFEQUFFSVZBQUFBQUJoQXFBSUFBQUFBQXdoVkFBQUFBR0FBb1FvQUFBQUFEQ0JVQVFBQUFJQUJoQ29BQUFBQU1JQlFCUUFBQUFBR0VLb0FBQUFBd0FBWFIxY0FBQXF5eE1SRUhUOSswdnE5VnEwYURxeU5ZMWdzRnBsTUprZFhJMU1HRGh3dFNTcFN4Rlh6NTAvTnNXVUFBQVVEb1FvQWNsQkVSS1FHREJobC9iNW56em9IMWliM0JRV2QwL2p4MC9YNjY0UDEwRVAzTzdvNmR2djk5ejhrU2E2dXJqbTZEQUNnWUNCVUFVQUIwcTNid0Z6ZG5xZG5VUzFaOG42cTgwNmNPS1hCZzk5UVZGUzBSbzJhb0FVTDNsV05HbmVuS0xkaXhScGR2MzRqUitvM2NHRHZIRmx2VHJGWUxEcC8vbUttbGpHWlRLcFlzVUsycmdNQWtEbUVLZ0FvUU02ZkQ4N1Y3WGw1ZWFZNXIxcTF5cnIvL250MTRNQVJSVVpHYWNTSXQvVFJSek5VcFVwRm0zSXJWNjdQc1hybnQxQVZFeE9qNTU3TFhEQjJkWFZWUU1CcVErdnc4SERYOXUzZloyb1pBTUIvR0tnQ0FKQWpYRjFkTkczYVc2cGV2WW9rNmNhTkNJMFlNVjRoSWFFT3Joa0FBTm1MTzFVQVlLZXNkSzB6bTgyRzErSGo0NldGQzJmWlZUYW5udGtLQzd1dWlSTm5hdi8rdzlacHJxNnVHaml3VjdyTEZTM3FvVm16SnFwdjN4RUtEUTFUU0Vpb1huMzFiWDM4OFF4NWUzdWxLSjhkOWUvV2JXQ3FkNzcrK09NdlRaeG8zLy9IWkFrSkNabitOOHZNTWpObWpGZWxTcjZwenV2V3JhTkdqSGdweldVblQ1NnQ5ZXUzcGJ2K2pOWXhZY0pNYmRxMHc2NjZBZ0RTUnFnQ0FEdGxSeGUxckt5aldERnZ3OXMxWXQrK1E1bzBhWmJDd3E1YnAxV3M2S3NwVThhb2V2V3FHUzVmdW5SSnpaZ3hYb01HalZGY1hKeUNnczVwOU9oSm1qZHZpb29VS1dKM1BXYk0rRUFoSWRja1NUTm5Uc2owM3hFVEU1dnAvLzlKenlmbDNESnhjWEdaV2pjQUlHOGlWQUVBVXBXWW1LaVBQLzVjeTVaOUw0dkZZcDNldG0xTGpScjFzanc4M08xZVY4MmE5MmpzMkdHYU9IR21kVnBVVkV5bVF0V3Z2LzZlNjgrTUFRQmdEMElWQUdUQjJyVmZxbVRKT3pJc2QvMTZ1SjU4OG5ucmQzdTd0NTA3RjV6cHdRYXkwK1hMVnpWKy9IUWRPL2FuZFZyUm9oNGFNMmFJV3JkdW1xVjF0bW5UVE1lUC82V0VoRVM5K3VwTGNuSEozVk5RM2JvUDJQMy92MkhEdHBKU0RnS1IzY3NBQUFvR1FoVUF3TWIyN2J2MTdydnpkUE5tcEhWYXpacjNhUExrMTFXaFFubEQ2eDR4NGlXN1hnUzhlZk5QTXBzdE50T2lvcUtzbnpkdVRQa2NVSnMyelF6VkxhK0ppNHUzK1RlNFhYeDhndUYxSkNSa3ZBNEFRTVlJVlFBQVNWSnNiSnptelBsRXExZHZ0RTR6bVV4Ni92bE9ldm5sRjdMbHpwSTlnVXFTSms2Y2xXS1FEOXY1TTFOTUsyaWhhdFdxOVZxMWFyM0Qxd0VBeUJpaENnQ2dvS0J6R2o5K3VvS0N6bG1uM1hGSGNiMzk5a2o1K2RWellNMGNJL2w1c1NKRlhCMWNFd0JBZmtDb0FvQkNidlhxalpvejV4UEZ4djQzRWwyREJyWDF6anV2MmZYYzJPMDZkT2l0YTlmK1RuV2V2YzgwN2RxMXhtWndERW5xM3YwVjYwQVZ1M2Yva09sNlpVWldYb1NiM2NQWmQrellSZ01HOUV4ei92dnZmNkp0MjNaSlNyckw2T3pzbE9KdVl2STZUcDA2bzAyYmRxaC8vNTV5Yy90dmNKQlpzejdTamgwL1oydTlBYUF3SWxRQlFDRTNmZnA4NjJkbloyZTk5Rkl2OWVyVnhlNnVlam5CeVNuOWQ5TTdPenZuVWsxeWw4bmtwSExseWtpU3lwUXBsVzZvYmQzNmNWV3VmSmVjbloyMWV2VUdMVml3Ukw2KzVUVisvRWoxNjlkZGtsU3JWZzI1dXJwb3hvd0Z1blRwcW80ZVBhRng0MGFvZHUzN0pVbDE2ejRvWjJkbjdzZ0JnRUdFS2dESWdsbXpQckpyT1BENCtIaWI3eE1tcEh3V0tEV1JrVkVaRjhvQjA2ZVBWNk5HRFF5dDQ4a25teXM4L0tiMSs5YXRBZWtPbHBEYnRtNE4wTUtGeXh5eTdhbFR4NnBhdGNwcHpuZDNkOU9xVmYremExMU5talJVa3lZTkpVbisvbk9Wa0pDZ3MyY3ZxR3paMHVyZnY0ZTFYRVRFVGRXcjk1QXVYOTZpNE9CTEdqejREZlh0Kzd6NjlIbGVYYnEwVTVjdTdRejlUUUFBUWhVQVpFbFd1MHh0MnBSeTFMcTh4TmZYMk9oK2t2VHl5eS9hZkQ5MDZHaW1RdFc2ZFZ0VG5SNFpHWmxobVdiTkdtVzQvb2lJbXc1NzMxVkdkK0N5d215MjZKZGY5a3VTcWxhdGxPTHVscmUzbDk1OGM3amF0bTJwcVZQbjZmejVZSzFZc1VhdFdqVlJ4WXErMlY0ZkFDaU1DRlVBZ0R4bHlwVDNzMXptb1lmdXkrN3FaS3VpUlQzU25KZjhuaXNqZ29MTzJiV2VpSWliNnRZdDlmZWcxYTlmVy9Qbit4dXVDd0FVSm9RcUFNaUN2UEx5MzdSK0dHZlZ5SkZ2eThVbDY4L1hOR3JVUU1PRzljL0dHbVcvVHAyZVVxZE9UMlZZN3Rad3NtSERWeXBlM0NkTDIydmZ2cGRDUThNa1NaNmVSYk8wRGdCQTNrYW9Bb0I4TEx1N3NWMjZkTlhROHZmY1U5VndIYko3RkQxSGk0eU10bjVPNzA3VmlCRURNclhlK1BnRWZmYlpOOWF1bGMyYU5WSkV4RTBkUFBpYkpLbDY5YXBxMjdaRnB1dGJ0bXlaVEM4REFJVWRvUW9BZ0J4aXNWZ1VHeHNqS1drUWl2U2VxZXJXN1dtNzEzdml4Q205OTk0SDFrQlZzV0lGalIvL3FtSmlZdFc3OTFDRmhvYnA1TWtnblQxN2o0WU02Y2NkTWdESVlZUXFBTWpIc3VPdXpxM2QzTDcrK2hOVnFwUTNCaTg0ZVRMSTdyTFZxeHUvUTVZVG9xTmpaRFludlcvTHk4dlQ4THAyNzk2dnRXczNhLy8rdzlicFZhcFUxUHZ2VDVLSGg0YzhQRHkwWU1HN0dqSmtyRUpEdzdSNjlVYnQzcjFmUFhzK28vYnRuMGozVGhrQUlPc0lWUUFBaDBwSVNCcDIvdlloNm52M0htcjNPdkpxbDhGYlJ6M003TjJpdUxnNC9mbm5hZjMrKzNFZE9IQllSNDRFMnJ5ZzJkblpXWjA2UGFYQmcvdkkzZDNOT3IxU0pWOTk5dGw4VFpvMFMvdjJIVkpvYUpqbXpGbW9qei8rWEg1KzlkU29VUVBWcWxWVGxTcjVPdlJkWkFCUWtCQ3FBQUFPbFJ3VTNOd3lmdTlYZmhNZUhtSDk3TzN0bFdxWitQaDRCUWRmMW9VTEYzWCsvRVVGQlozVHFWTm5kT2JNQlNVa0pLUW9YNlJJRWJWdTNWUTllejZUNWwzRkVpV0thODZjeVFvSTJLdEZpNWJwNU1rZ3hjVEU2cWVmZnRGUFAvMGlLZW4vOTUxM2xsUDU4bVZWckppM3ZMdzg1ZWJtSnBOSmF0aXd2dXJVZVNBYi9nOEFRT0ZBcUFLQUxCZzA2SFc3M2psa05wdHR2dHM3V2wveTNadUM3UFRwczNKeks2S0lpS1M3T1duZHlXbmV2TEZlZkxGYml1bUxGeS9YenAxN2NyU09SdDI0a1hHb0NnNityRjY5aGlneE1USE45Ymk2dXFwdTNRZlV2SGxqTld2V0tNMTEzYTVKRXo4MWFlS25JMGVPYWVQRzdRb0kyS3QvL3JrdUtTbk1uamx6WG1mT25MZFp4c2ZIV3oxNmRMRnIvUUNBSklRcUFNaUM0T0JMV1ZyT1VTK2R6V3QrK3VrWFRabzBTMlBIRGxOY1hOS2RxdEtsUzZaYTFzZkhPOVZucG54OHZITzBqdGtoTE95NjlYTmE5YTFTcGFJNmRYcEszMzMzbzAzWm1qV3I2Nzc3N2xIdDJyWDAwRVAzRzdxVFY3djIvYXBkKzM2OS92b1FuVDU5UmtlT0hOTWZmL3lwb0tEek9uZnVnazIzd2hkZjdLWml4ZkwrLzFzQXlFc0lWUUNRVDRTRWhLcE1tVktPcm9ZaFpyTlpuM3p5dWI3NDRqdFpMQllkTy9hbmRWNSsvOXRTRXhKeXpmbzV2YURTcjkvektsWHFEdDE5ZDFXOTl0b0VoWWRIYU4rK1E5cTM3NUJkMjduOW1iS3N2RWo0Zi8rYnF4czN3bFczTHQzK0FDQ3pDRlVBa0FVNS9mTGYxUFRyOTZwOGZjdXJUWnZtYXQyNnFUdzgzTE84cnR3VUd4dHIvVHg0OEZnZE9SSW9TWEp5Y3RMNTh4ZXQ4NnBXclpUcmRjdHBmLzU1eXZxNVJJbmlhWllyWHJ5WVhuZ2haUmZIM0ZTanh0ME8zVDRBNUdlRUtnRElCOHhtaS83NTU0WkNROE4wNU1neDFhNWRLODhNZlo2ZW16Y2pkZTNhMzlidnlZR3FUSmxTbWpoeHRGYXYzbWlkZCsrOTFWSmRSMnhzblA3Kys1OVVwK2RsVjY5ZTA4OC9IN0Irdit1dUNwbGF2bVhMSnVyZnYwZWE4eGN0V3FhdFd3TU1yZVBUVDcvUTl1MjdNMVV2QUVCS2hDb0FzTk1UVHpTemZzN3RrZXF1WFF1MURtVGc2dW9pWDkveXVicjlyUHJ4eDgwcEJ1dDQ1Skc2bWpCaHRIeDh2UFhHRzFNa1NVNU9KdFdxVlRQVmRXellzRTBiTm16TDhicG14dFdyMTNUbzBGSGRlV2ZaZjBmUDg3SHVFOUhSMFRweTVKam16bDJvcUtob1NaS0xpNHNhTktpZHFXMTRlWG1tRzV6dGVlOVZSdXZncGNBQWtEMElWUUJncHdrVFhuUFl0b09DemxrL1Y2em9LMmRuWjRmVnhWNFdpMFhmZnZ2ZjRBc21rMGw5K3o2dmZ2MjZ5MlF5NlpkZkRsaEh4N3Z2dm52ejFlQUlUazVPbWpScDFtM1RUSEp6YzFOMGRFeUs4cDA3UDJYM2lIMEFnUHlIVUFVQU9jaloyWGJZZGJQWklpZW56TDl3OVk4Ly9ySitybG56SHNQMXlnMG1rMGtqUnc3VTZOR1Q1T0hob1FrVFhsT1RKbjdXK1N0WHJyZCtidHIwMFRUWDgraWpEZFMxYS9zY3JXdG1sUzVkVXNXTCsrajY5WERyTkxQWmttcWdhdFRvWVEwWjBqYzNxd2NBeUdXRUtnRElRVVdMZXNqSnlTU3oyU0pKQ2c2K3FJb1ZNL2NzbE1WaXNYbnU1Y0VIVSs4bWx4VXhNYkUyMzAyWnozdnBhdHo0RVEwWTBGTk5tdmpwN3J1cldLY2ZPL2FuZnY1NXY2U2s3b3h0MjdaTXNXenllOERLbHk4alA3OTYyVnV4Yk5Dd1lRTWRQbnhVVVZIUmlvbUpWVUpDdk14bWkxeGRYVlNzbUk5cTFxeXVObTJhcTNuenhvNnVLZ0FnaHhHcUFDQUhPVHM3cTBxVlNqcDkrcXdrYWNhTUQvVDY2NFBsNjFzaHd6dFc4Zkh4T25jdVdFdVhyckIyLzNOeWN0TEREOWZKdHZvZFAvNlh6WGMzTjdkc1czZXl2bjJmdC9sdU5wczFaODZuMXU5UFBORk14WXNYUzdIY3p6Ly9tR0thUGFLam83TzBYR2E5L2ZiSUhGMy82dFVidEhyMUJvZXZBd0NRTVVJVkFPU3c5dTFiYWM2Y2haS2tYMy85WGQyNkRjenl1cG8wOFZQWnNxWHRMaDhURTZ1ZE8zOVJ5WklsVktwVUNSVXQ2aUVQRDNlWlRDYWRPblZHTTJaOFlDMWJwRWdSbFNpUjhURHhSaTFkdWtLQmdTY2tTYTZ1cnVtT1RwY2FzOW1zR3pmQzVlWGxKVmRYMjlQWXp6OGZzSTQyeUNBTUFJRGNRcWdDZ0J6V3RXc0hIVHAwVkFFQmV3MnRwMnJWU2hvN2RsaW1saWxTeEZWVHBzeFJRa0pDaG1YOS9PcWxDQ25aYmZ2MjNWcTBhSm4xKzRzdmRzdFVTSlNreEVTek9uWjhRZkh4Q1hKMWRWWFJvdTV5YzNOVFFrS0N3c0t1Vzh1bE5VUjdmc0dRNmdDUWZ4Q3FBQ0NIT1RrNWFkcTB0N1JqeDgvNjZhZWZkZUhDSlVWSHg4aGl5WGhaRHc4M2xTdFhSbjUrOWRXMmJRdTV1cnBtZXR2bHlwVlJjUENsZE10NWUzdHA4T0ErbVZwM1ZyaTd1OGxrTXNsaXNhaFdyUnA2OGNYTXYvRFcxZFZGVmFwVTBsOS9uVlo4Zkx4dTNJaVhGR0ZUeG1ReXFVZVBaN0twMW83QmtPb0FrSDhRcWdBZ0Y1aE1KalZ2M3RnaGd4WlVxRkJPRnk5ZWxpV1ZGRmVpUkhINStkVlR2MzQ5ZE9lZFpYTzhMbzgrMmtDdnZQS2l2djkrbmFaTmU4czZHRVZtK2ZuVmxkbHNWbHhjdkJJUzRoVWZueUNMeFNKbloyZmRkVmNGUGYvODAzcjAwUWFHNnZyVVV5MnNuOTNjTWhkbWpYam5uYVNoK3l0V1RQOWx3WjA2UFpubXU2LzgvY2RLVW9idk0rdlE0UW5WcmZ0Z0Ztb0pBTGlWeVpMYVdSWUE4cW1HRGR0YVArL1pzODZCTmNsN3pHYUxFaE1UWlRhYlpUYWI1ZXJxSWhlWDNMKzJackZZRkJvYXB0S2xTK2I2dHBIN09DWUJGRFFtVThxeGNybFRCUUNGaEpPVFNVNU9qbS8yVFNZVGdRb0FVS0JrcmQ4RkFBQUFBRUFTb1FvQUFBQUFEQ0ZVQVFBQUFJQUJoQ29BQUFBQU1JQlFCUUFBQUFBR0VLb0FBQUFBd0FCQ0ZRQUFBQUFZUUtnQ0FBQUFBQU1JVlFBQUFBQmdBS0VLQUFBQUFBd2dWQUVBQUFDQUFZUXFBQUFBQURDQVVBVUFBQUFBQmhDcUFBQUFBTUFBUWhVQUFBQUFHRUNvQWdBQUFBQURDRlVBQUFBQVlBQ2hDZ0FBQUFBTUlGUUJBQUFBZ0FHRUtnQUZpb2VIdS9WemFHaVlBMnNDNE5aajBNUER3NEUxQVlDY1JhZ0NVS0JVcUZEZSt2bnc0VUFIMWdUQXJjZWdyMjg1QjlZRUFISVdvUXBBZ2RLa2laLzE4NElGaXhVZUh1SEEyZ0NGVjNoNGhCWXNXR3o5L3RoamZ1bVVCb0Q4alZBRm9FRHAzcjJ6eXBZdExVa0tDUWxWcjE1RHRHVkxBRjBCZ1Z3U0docW1MVnNDMUt2WEVJV0VoRXFTeXBVcm94NDlubkZ3elFBZzU1Z3NGb3ZGMFpVQWdPeDA0TUFSRFJzMnp0SFZBUEN2K2ZQOVZiOStiVWRYQXdDeWhjbGtNdDAralR0VkFBcWNCZzFxYTk0OGYrc2RLd0NPVWJac2FRSVZnRUtCTzFVQUNxekl5Q2d0WDc1U3UzYnRWWER3RlVWSFJ6dTZTa0NCNStIaElWL2ZjbnJzTVQ5MTc5NVpucDVGSFYwbEFNaFdxZDJwSWxRQkFQS2t1WE0vMWVYTDF5UkpQWHMrbzFxMWFqaTRSZ0FBcEI2cVhCeFJFUUFBTXJKaXhRKzY5YnJmdEdrOEp3Y0F5SnQ0cGdvQUFBQUFEQ0JVQVFBQUFJQUJoQ29BQUFBQU1JQlFCUUFBQUFBR0VLb0FBQUFBd0FCQ0ZRQUFBQUFZUUtnQ0FBQUFBQU1JVlFBQUFBQmdBS0VLQUFBQUFBd2dWQUVBQUFDQUFZUXFBQUFBQURDQVVBVUFBQUFBQmhDcUFBQUFBTUFBUWhVQUFBQUFHRUNvQWdBQUFBQURDRlVBQUFBQVlBQ2hDZ0FBQUFBTUlGUUJBQUFBZ0FHRUtnQUFBQUF3Z0ZBRkFBQUFBQVlRcWdBQUFBREFBRUlWQUFBQUFCaEFxQUlBQUFBQUF3aFZBQUFBQUdBQW9Rb0FBQUFBRENCVUFRQUFBSUFCaENvQUFBQUFNSUJRQlFBQUFBQUdFS29BQUFBQXdBQkNGUUFBQUFBWVFLZ0NBQUFBQUFNSVZRQUFBQUJnQUtFS0FBQUFBQXdnVkFFQUFBQ0FBWVFxQUFBQUFEQ0FVQVVBQUFBQUJoQ3FBQUFBQU1BQVFoVUFBQUFBR0VDb0FnQUFBQUFEQ0ZVQUFBQUFZSUNMb3l1QXpEdDVNa2dSRVpHT3JnWUFCNGlPamxGdzhDVkhWeU5YV0N3VzYrZlRwODlveFlvMURxd05ITTNYOTA1NWVMZzd1aHBBanZEMjlsVDE2bFVkWFEwWVlMTGNldFpDdnZES0syL284T0dqanE0R0FBQUFza0dkT2cvb3d3K25PYm9hc0pQSlpETGRQbzN1ZndBQUFBQmdBTjMvQ29BNmRSNXdkQlVBNUpLYk55TjE4bVNROWJ1WGw2Y0RhNU96b3FPalpUWW5kYVp3YzNPVGk0dXpnMnVFM0hiejVuOWQzYXRYcjFxZzkzY1VQdlE2S2xnSVZmbmNCeDlNVTkyNmhDcWdzRGgwNktnR0QzNURFdDFGVVBEZDJ0MTl4SWlYT04raFFMbTFQVWYrUi9jL0FBQUFBRENBVUFVQUFBQUFCaENxQUFBQUFNQUFRaFVBQUFBQUdFQ29BZ0FBQUFBRENGVUFBQUFBWUFDaENnQUFBQUFNSUZRQkFBQUFnQUdFS2dBQUFBQXdnRkFGQUFBQUFBWVFxZ0FBQUFEQUFFSVZBQUFBQUJoQXFBSUFBQUFBQXdoVkFBQUFBR0FBb1FvQUFBQUFEQ0JVQVFBQUFJQUJoQ29BQUFBQU1JQlFCUUFBQUFBR0VLb0FBQUFBd0FCQ0ZRQUFBQUFZUUtnQ0FBQUFBQU1JVlFBQUFBQmdBS0VLQUFBQUFBd2dWQUVBQUFDQUFZUXFBQUFBQURDQVVBVUFBQUFBQmhDcUFBQUFBTUFBUWhVQUFBQUFHRUNvQWdBQUFBQURDRlVBQUFBQVlBQ2hDZ0FBQUFBTWNIRjBCWkI1OTl4VDFmcloyOXZUZ1RVQmtOdTh2VDFWcDg0RGttemJBcUFnNG55SGdvejJ2R0F4V1N3V2k2TXJZVlJrWkpTV0wxK3BnSUM5dW5qeHNxS2pZeHhkSldRRER3OTNWYWhRWGsyYStLbDc5ODd5OUN6cTZDb2hqNklOS0pob0ExSmlYeStZMk5lemptUENjUXJ6Zm1zeW1Vd3BwdVgzVUhYZ3dCSDUrOC9SMWF2WEhGMFY1S0N5WlV0cjNMZ1JhdENndHFPcmdqeUdOcUJ3b0ExZ1h5OHMyTmZ0eHpHUmR4UzIvYmJBaGFvREI0NW8yTEJ4anE0R2N0SDgrZjZxWDc5d0hMRElHRzFBNFZOWTJ3RDI5Y0tuc083cjl1S1l5SnNLeTM1Ym9FSlZaR1NVZXZSNHhYcDFvbXpaMGhvOHVLL3ExS21sVXFWS09MaDJ5QTZob1dFNmZEaFFDeFlzVmtoSXFLU2tmK2RseXo0c1ZMZVlrVHJhZ0lLUE5pQUorM3JCeDc2ZU9Sd1RlVU5oM205VEMxWDVkdlMvNWN0WFdnK21NbVZLNmZQUDU2dFZxeVljVEFWSXFWSWwxS3BWRTMzeHhRS1ZLVk5La25UMTZqVXRYNzdTd1RWRFhrQWJVUERSQmlSaFh5LzQyTmN6aDJNaWIyQy90WlZ2UTFWQXdGN3I1eUZEK3NuSHg5dUJ0VUZPOHZIeDFwQWgvYXpmZCszYW0wNXBGQmEwQVlWSFlXOEQyTmNMajhLK3I5dUxZeUp2WWI5TmttOUQxY1dMbDYyZjY5U3A1Y0NhSURmYyttOGNISHpGZ1RWQlhrRWJVTGdVNWphQWZiMXdLY3o3dXIwNEp2SWU5dHQ4SEtwdUhUS1QyNzBGMzYzL3h0SFIwUTZzQ2ZJSzJvRENwVEMzQWV6cmhVdGgzdGZ0eFRHUjk3RGY1dU5RQlFBQUFBQjVBYUVLQUFBQUFBd2dWQUVBQUFDQUFZUXFBQUFBQURDQVVBVUFBQUFBQmhDcUFBQUFBTUFBUWhVQUFBQUFHRUNvQWdBQUFBQURDRlVBQUFBQVlBQ2hDZ0FBQUFBTUlGUUJBQUFBZ0FHRUtnQUFBQUF3Z0ZBRkFBQUFBQVlRcWdBQUFBREFBRUlWQUFBQUFCaEFxTHJOZ1FOSEZCNGVrV0c1ZmZzT2FmdjIzZG0yWGJQWmttM3J5bTIvLy82SGpod0p0Smxtc2VUZnZ3ZEl5K25UWjdOdFhVRkI1eFFZZUVLSmlZbXB6cjl3NFpLQ2dzNWwyL1p5RW0xQS9wT1ltSmhqNTUyNHVMaE1IU3ZCd1pkMDh1U1pIS2xMZG1OZlIwNklqbzV4ZEJXUURRaFZ0N2g1TTFKanhreFc3OTVEWlRhYjB5MDdlL1luR2pmdVhidlh2V3paOStyZGUwaWE4ei85OUF2MTdEbFl4NDc5YWZjNnM4dUdEZHMwYWRKc3hjY25aR241TVdNbWE5aXdjZGJ2QVFGNzFhL2ZTRjI2ZERXN3FnZzQzSUlGUzlTejUyQ3RXN2MxMDh1bTl1TjE2dFM1R2pCZ2xDSWlJbE5kNXJYWEpxcEhqMWN5dmEzYnJWKy9UUysrT0V5blR1WGNqMWJhZ1B5bmNlTU9talJwVnFyekJnMTZYVzNiOXJCNyt1MSsrZVdnZXZZY3JQZmYvOFN1dXZqN3owMzMvSmlkT04vQlhoYUxSV3ZYYms2eHIxZ3NGbTNZc0MzTkMyS1p0V0xGYXJWcjExUDc5eC9PMUhKbXMxa2hJYUhwL29mYzVlTG9DdVFsSzFldVYzUjBqUHIxNnlFbnArek5tOWV1L1ozbWxUaXoyYXgxNjdZb01qSktsU3I1MnJVK3M5a2lmLy8zTTFXSDd0MDdxMXExeWpiVE5tM2FvU2xUNXNqSHgxdFhyNGJJMS9mT1RLMVRrbHhjWEd4K05ONjhHYW0vL2pxdFBuMkdhOGFNOFhyb29mc3p2VTRncjJuWnNvbSsvZlpIVFpzMlgxV3JWbFRObXZmWXRaelpiTmFrU2JObE1rbHZ2amxDcnE2NTIreis4Y2VmK3ZQUDA1bzZkYTRXTFhwZlRrNm1iTjhHYlVEQjhzOC9OeFFXZHQzdTZiZEw3c1hSckZualZPZS85OTZIcWwzN2ZyVnE5ZmkvVTlLLzA4UDVEbzZ3ZVBGeUxWNjhYRC8vZkVEdnZ2dGZrRjY2ZElVKy9mUUxyVisvVFZPbWpGV3hZdDZHdGxPc1dERkZSVVZyMnJUNVdyNzhJN203dTltMTNOV3IxOVM1Yzk5MHkrelpzMDRORzdhMXV5N3Z2ejlKZm43MTdDNFBXNFNxZjhYRnhlbWJiOWFvWk1rNzlNd3o5dStBMldIbnpqMEtEUTFUMTY3dDVlWGxhZGN5Rm90WjY5ZHZ5OVIyV3JWNjNPWWs4OFVYMyttamo1YXFXREZ2TFZnd05Vc25HRWx5YzNOVFltS2lMQmFMVENhVG5ucXFoWW9WODliWXNWTTFkT2c0ZmZubEI2cFlzVUtXMWcza0ZUVnEzSzNody92cnZmYysxQTgvYkxJN1ZNWEV4T3JxMVJBZE9YSk1JU0dobWpIamJYbDZGczNoMnY1bjBLQVh0RzNiTGgwL2ZsTGZmdnVEdW5Ycm1PM2JvQTNJLzM3Ly9RK2RQWHRCa2hRWm1YVDM5SWNmTnRtVVNXdDZodzVQV0QrSGgwZG81ODQ5cWxhdHNtclhUaGt3TGw2OG9wVXIxeWtxS3NvYXFzem1wUDBtTFp6dmtOdTJiZHVsSlV1K2txZG5VYjMwVWkrYmVjOCsyMEcvLy82SDl1NzlWZjM2amRCNzc3MmpLbFVxWm5sYlR6elJWTjkvdjFhQmdTZTBkT2tLRFJyVU8xUEw5KzM3dkI1K3VJN050QTBidG12Tm1vMlNwQ0ZEK3RuTTI3MTduNDRjQ1ZTZlBzL0owOVAyTjZlOUYvYVJPa0xWdjFhdDJxQy8vLzVIbzBhOWJIT1ZZT3JVdWFtV0R3djdKOTM1eno3YlFYZmZYY1d1YlgvKytUZVNwRE5uTG1qQ2hKa1psaDg1Y3FCOGZMeTFaODg2U1ZLM2JnTjEvbnl3ZHUvK1FjN096dFp5RFJ1MlZjV0t2bHF4d3JZTFJsUlV0R2JNK0VDYk51MlFyKytkZXYvOWlWayt3VWlTbTFzUlNWSkNRb0pjWFYwbFNZMGFQYXpwMDk5U1lPQUpUakRJRjdwMUcyaFhPU2Nua3c0ZENzeXdmUEp4VjdTb2grYk1tYUl4WXlacjM3NURHakZpdkQ3OTlML2pQRGo0a3A1ODh2azAxNVBXVmNiazR6OGpYbDZlR2pDZ3AxYXYzaWhmMy9KMkxaTlp0QUg1MzRZTjI3VjY5UWFiYWUrK095L1ZzcmRQdnpWVS9mampadXN6VmJmdXU0MGFOZERNbVJQMCsrOS9TSkpxMTY1bG5XYzJtOU1OVmM3T3pwenZrR3YyN3orc2lSTm55bVF5YWRLazExTUVKay9Qb3BvMWE0Sm16LzVZMzMrL1RpKzk5SnFtVEhsRGp6eFNOMHZiTTVsTUdqNThnTDc2YXBXZWVxcDVwcGUvNjBJb2trb0FBQ0FBU1VSQlZLNEtLZTZRSGpwMDFQcTVSNC9PTnZPT0gvOUxSWW9VVWYvKzJkOHJxN0FqVkVtS2pvN1c1NTkvb3dvVnl1dnBwOXRJU3JwcVY2UEczZnJ4eDgzcExwdlcvTWNmYjZqZzRNdlc1eGdDQTA5SWtoWXRXbVl0MDc5L0QrM2V2VThuVHB5U0pCMDhlTVN1K2c0YjF0K3VjcW41L2ZjL05Ibnkrd29PdnFUNjlXdHI4dVF4S2w3Y3g2YU12VDh1azEyK25OU1h2R2ZQd1pKU25oaTNidDBsU2Zyc3MzbDIzOVlHY3R2NTg4RTVVbFpLK2lIMjNudHY2NjIzcHF0cjEzWXltVXpXTGtRK1BsN3EzcjF6aW1YV3J0Mmk4UENJVk9jbHkweTNEaW5wT2EyTVBQRkVNeDAvZmpKVDY2VU55QisrK21xVklpT2pyTjlQblRwalBTYzkvM3duNjUyalNaTm02ZXJWYS9yZ2cyazJ5NmMxUFZsc2JKeSsrbXFWU3BjdWVVdlh2aVJWcXR3bFNkcS8vNUFrYWMrZWc5WnozOFdMVjJTeFdEUjkrb0lVNit6VnE2dnV2TE5zVnY1Y3puZkl0TjkrTzZZMzN2QlhRa0tpeG8wYm9VY2ZiWkJxT1Njbko3MzIyaXNxVTZhVVB2NzRjNDBhTlVGdnZERkU3ZHExdGlrWEZ4ZW54eC92WlBmMjdSa0E3ZllMYWhNbnp0VEVpUmxma0U5Mi9ueXdxbGF0U0tES0FZUXFTWjk5OXEzQ3dxN0wzLzlsdWJpNEtDUWtWRU9IamxQcDBpVVZFTEFtMVdjZ2txK1dwWGUxZU1LRW1kcTBhWWZOdE1XTGwxcy92L2hpTjgyZnYxaXVycTVhc2VJVGxTK2Yvb21qYjk4Uk9uNzhwSW9VY2Mza1g1aGs1c3dQdFhMbGVwbE1Kdlh0Ky95L3o0NmxQQ2xrOWdmamY4dGRUSGUreFpMKzRCK0FvNlYycFZ1U3dzS3VLekR3aEJvM2ZpVERaNUtTMjRiYnVicTZhdnIwdDNUOCtFa05ILzZXamgvL1M1TGs0K09qb1VQN3BTaS9lL2QraFlkSHBEcnYxdnFtNXNLRml6S1pKRi9mekY4MUwxV3FCRzFBQWZYVlY2dDA3ZHJmMXUrblQ1KzFqdExYdjM4UDYxMFdON2VrTUZDMzdnTTZlUENJUWtQL1VaTW1mamJUVTdOaXhScjkvZmMvR2p0Mm1NM2RxMlNKaVluYXUvZFhTVW5kM205Mys1MHlTV3JidG1XV1FoWG5PMlRXL3YySE5XYk1aTVhFeEdyNDhBRnEyN1psaHN2MDd2MnNTcGN1cVNsVDVzamZmNjVDUXY1VzM3Ny85VHd3bVp6U2JLZHZkZjU4c0p5Y1RGbHFzNGNNNmF2R2pSK3htYlpxMVhxdFdMRkdrblR1WExDZWV5N2x4WVBiTDhxdFdmT1p5cFFwbGVudDR6K0ZQbFNkT3hlczVjdFhxazZkQjlTOGVkSkR0Wjk4OHJuaTR1TDAxRk10REQxVVBtSENhNW93NFRWSjBxaFJFL1RMTHdkc1F0alNwU3QwL3Z4Rjllelp4UnFvenB3NW4yYmYzTGk0ZUVuS2NxaXFXTkZYVmFwVTFMaHhJM1RmZmY4OUQySTJXL1RERDV2VXJsMUx1Ymk0Mk4ydEtObng0MytwYjk5WDFhTEZZNW95NVkwczFRM0l5ejc4OEg5YXQyNnJCZ3pvYVhQQ3pJeWdvSE5hdkhpNWR1ejRXU1pUMHQycjJOZzRRL1ZLTFFCSzB1T1BkNUtIaDF1YTh6TXlaRWo2RHovZmpqWWdmMWk5ZXFsMStPL0dqVHVvZGV1bWV2dnRrU25LRFIvZVg1R1IwZHEzNzVCR2pueGJack5GSTBjT3NrNVB6ZlhyNFZxNjlHdFZxdVNiNW8vUkF3ZU82UHIxY0QzOWRCdU5HVFBVT3IxMzc2RzZjT0dpZHV4WW1RMS9aUkxPZDhpTVRadDJ5TjkvcnVMajR6Vml4RXZxMU9sSm1jMldEQytpM2J3WnFTZWZiQ0ZQVDArTkh6OWRDeGQrcWZEd0NBMGZQa0FtazBtdXJpNTJ0Y01ORzdaVjBhSkZzOVJtbHl4WklzV3pVTVdLK2FRbzkrU1RMVklNM2lKSkowNmMxTmF0QVpuZUxsSXE5S0ZxNXN5UEZCOGZyM0xsU212aHdpOFZHUm1salJ1M3k5ZjNUdlhxMVNWYnRwR1ltS2pEaDIzZmF4RVVkRTVMbGl4WDJiS2wxYmZ2YzVLU3JwSU1ILzZXdW5YcnFCRWpYa3F4bm9TRXBHRTlYVnl5RnFxZWZiYURPblY2S2tWUWZPKzlCVnE5ZXFPdVhnM1J3SUdaZTBCU2t2VkJ4NmlvMUUrMlFIN1F2bjFybFNwVklzWDBZOGYrMVByMTIxU2hRcmwwdStJbGE5R2lzVUpEdzZ6ZmJ3MVRGb3RGRHo5Y1I4T0c5ZGU3Nzg2enZrSmh4NDZmclYyRWsxMi9ma09TTkgvKzRoVGJTTy91VlRJUEQ0OE15MlFYMm9EODRmYnVQaWFUeWVhNXBHU1BQdHBBSjA4RzZlV1h4K2p1dTZ1cVVpVmZ6WjI3VU8rK08wNnRXalZKZGQzRmkvdW9YcjJINU9Ua2xPbysyNlpOYzJ0MytjY2U4N09aRng4Zkx4ZVg3UDA1d3ZrTzlscTBhSmtXTDE0dUp5Y25qUmt6VkNWS0ZGT25UbjAwY2VMcnFsLy9vVFNYQ3crUFVJY092ZFdzV1NPOTg4NXJtalhySFkwZVBVa3JWcXlSbjErOVhCdEY3K2pSNHltbXBmWUtqY2FOSDFiejVvMzE5OS8vNk1DQkkvTHpxNmZpeFgyMGJ0MVdRbFUyS2ZTaDZvNDdrdEw4aGczYjVlcnFxdmo0cEx0QnI3OCsyUG9RYW1xRFVhUTNVSVd2YjNuMTd2MnM5ZnZodzRHS2prNXFnQU1DOXNyUHI2NHFWcXlnRjE3b3BnY2VxR245OGJOOGVkSlZ1clFPeE9RVGo1RWhrVzg5d1pqTkZzMmUvWkZXcjk2b1dyVnEyTlE1TTd5OWswNHlFUkUzczF3dndOSGVmSE40aW1tSmlZbWFQbjIrTEJhTDNuaGptRjNQU053K1V0VFhYNi9XOXUyN1ZhVktSUTBkMms4Tkc5WlBzY3orL1lkVDdmb2svZGN1M0NxalVPWHU3cWFpUlhNdlZORUc1RjhXaTBYYnR1MVN5NWIvaGFXLy9qcXQ0Y1Bma29lSHUyYk1HQzh2TDArZFBCbWtOOStjcXJmZUdxRW5ubWlXNnJvbVR4NmpOOTZZWXUxMmRLdktsU3ZxMkxFLzVlWGxxUVlOYkVjcWk0dUxzNTV2c3hQbk85aWpVaVZmRlMzcW9VbVR4cWhSb3diYXMrZWd3c0t1YTlPbUhlbUdxczJiZjFKc2JKejFybEQ5K3JVMWUvWkVIVDRjbUt2RGtxOWN1VTRyVjlwL3h6VW82SndtVHB5cGhRdG5wWGpHRU1ZVStsRDEybXV2YU5pd0FmTHg4ZEtXTFFHYU11Vjl0V25UVEEwYTFMYVdTVyt3aXRUbTNYLy92VFlOOXBZdE82MmZ4NDZkb2djZnZGOHpaNzZqZnYyNlc2ZWZPSEZLKy9ZZDBvTVAzcGZtd1JnWEYyODk4YXhjdWM1NmxmdnZ2NU91aXZ2N3o5WHRBeWo5L1hlWUprK2ViZjArZm54U1Y0LzQrQVJObmp4TFc3WUVxRmF0R25yLy9Vbnk4SEJQOCs5TVQ3Rml4ZVRrNUtUcjE4T3p0RHpnU0wvOWRreFRwNlkreWxsOGZMd3VYNzRxWjJkbnZmZmVoNWxlOTRvVm4yalFvQmRVbzhiZGV2cnBKOU44TVBqNTV6c3BJdUttbm42NmplclhyNTFxbWN3b1VhSzRnb0xPWldvZ2k3VnJ2MVRKa25ka2FYdTBBZm5UeFl1WE5XalE2enA2OUxnZWY3eWhYRjFkdFhmdnIzcnJyV2x5Y1hIVzNMbFRWTFpzYVVsSjc2OFpOT2gxVFpnd1U0R0JmMnJJa0w3V2tmQ1N1YnU3YWM2Y3laSlNINDJ2WThjbmRQSGk1UlIzajZLaVl0STkvM0MrUTA1cTFlcHhOV2hReHhvd0hubWtya3FWS3FGdDIzWnA4T0MrcVFZUHM5bXNiNzlkS3ltcGwwT3lPblVlVUowNnFUOXptTjI4dkR6VnExY1h0V3IxdUtwWHIyb3o3OWRmZjllK2ZiL21TajN3bjBJZnFueDhrbDdhZHVOR2hCWXNXS3c3N2lpdTRjTnR1OTVsdHMvMXJhS2pvN1Y5KzI1NWUzc3BJdUttUm84ZW9oa3pGbWp3NERjMFo4NWtGUzllVEpLMFpFblNBQmFEQi9kUlFNQmU3ZGl4VzIrL1BjcG1tTm40K0hpNXVTV0Zxc09IQTFQY3J0MndJZVY3UENJam8yemU3ekYrL0VpRmhvWnA3RmgvQlFhZTBDT1AxTlc3NzQ1TGNZS3g5OGRZOSs2ZE5YUm9QNVVvVWR4NnNnUHlrK2pvbUF3ZlZrOU1UTXp5QSswbFNoUlg1ODRwajZlcFU5OVVYRnljZkh5OEZSUjBUai85OUl2Mjd6K3NoUXRuR1g1WFNQSGlQaXBhMUVPbFNwWE1zT3pGaTVlVm1KaG92UUtmakRhZzRFb2Uxand3OElTY25KelVvY01UU2toSTFMSmxLN1Z3NFJjcVZxeVk1czJib3FwVksxbVhLVmV1akQ3NTVEMk5IUG1PdnZ2dVIrM1pjMEJEaHZSVDA2YVAycjNkRFJ1MnA5cFZLU0xpcGhJU0VsSWQvVTlLZW02Rjh4MXkwcTNCeWNuSlNkMjZkZFFISC94UHk1WjlyOEdEKzZRb3YyblRUenAvUGxpTkdqVkk5VG1sbkhicDBsVWRPL2FucWxldnByTm5nM1gyYk1yelUvWHExYlJsUzREdXVjYzJjSm5OU1lPb01QcGY5aXYwb1NyWnpKa2Y2dnIxY0UyWjhrYTIzZzc5OGNjdGlvNk9VYXRXVGJSeDR3NDkvWFFieGNmSGEvYnNqelZ2M2lLOS9mWW9CUWFlMEs1ZCs5U2l4V042OE1IN3RHVEpWOXE0Y1lmOC9PclpkTE9JaTB1dy92Q1pQSG1NSms4ZUkwbnEybldBTGwrK3F0MjdmN0RaZG1wWEN2ZnNPYWdwVTk1WFdOaDFkZW5TWGlOR0RFaTFULzN0bzlWY3ZueEY4ZkVKS2FiZmNVZFNLQ3hYcm93Q0EwL294bzBJdzI4WEIzS1RuMSs5VkMrY0xGbnlsUll1L0RMTlp4eWxwT2NjbjNtbW42NWZEOWZhdFYvSTI5c3JSWm1aTXoreXF4N2x5cFhSbFNzaCt2VFRMM1RISGNYVExldmk0cHhtblNUcDh1VVFQZmxrQzczMjJzc1picmRWcTJjVkd4dW5Ja1ZzN3pyUUJoUTg2OVp0MVhmZi9XZ2R5cnhxMVVxYU11VU5GU2xTUktOR1RkRGh3MGRWclZwbG5UNTlWcjE2RFVselBXM2FOTk9XTFFFYU85WmYxYXRYMVp0dkRsZU5HbmRudVAxZmYvMHR6WmY0M3J3Wm1XWVgyRDE3MW5HK1E2N3EwcVc5bGk5ZnBlKysrMUVkT3o1aDgyNnp5TWdvZmZMSjV6S1pUSFk5bC9mYmI4YzBhTkRyR1phN2VUTXl3NEQvN2JjTDVldDdwdzRmUHFvcFU5N1ArQStSOVBYWEtkL2RKaW5GbldZWVI2aVN0SDc5Tm0zZEdxQVdMUjVUaXhhUFNaSmlZbUoxNmRJVm15dDFtUlVmSDYrdnZscWxoZzNyMjR6RTByVnJlN203dTZsWnMwYXlXQ3lhTjIrUjNOM2RyTTlKZE8vZVdhdFdyZGRISDMybXBrMGJXWGY4K1BqNFZQdWR4OGJHMm5Wd3pKbnpxVmFzV0NNUEQzZU5IejlTVHozVndtYSsyV3kyWHJtNGZRU2E1R0dpMHhxWjVxNjdLaWd3OElRdVhMaW9Zc1ZxWkZnWElDKzdkT21xUHYvOEc5MXhSM0gxNzk4anpYSWJObXhYU0VpbzJyWnRtV3Fna3FUdnYxK2JxVzNiODU0U1YxZlhORU5WU0Vpb3JsNjlwc3FWTTc3YlpiRllGQlVWbFdxSW93MG9lTDc0NGx0ZHVSS2kxcTJiYXZQbW4xUzllbFZWcVZKUmMrY3UxRysvSFZQMzdwMDFhRkJ2ZmZiWk4rbXU1OWxuTzZoWHI2NzY4TU9sdW43OWhxcFdUUnF4OXZZZmhPZlBCMXVuTlduaXArblR4MXU3NUNVTENOaXJNV09TdWd6MjY5YzkzZU5ONG55SDNPSHU3cVpYWG5sQi92NXpOV25TYkgzODhYdlc1OW5uejErc3ExZXY2ZW1uMjZUb2RwZjZ1dHd6SEZiZDNpSFZrMzhEdG1qeG1NMWpLcEswYTljK3paejVvVDcrZUliTkszcWlvMk5zeWwyOWVrMlNzdHpkRzJrcjlLSHF6ejlQYThhTXBDNEhycTR1R2pueUhaMDdkMEdYTDRmbzNudXI2WC8vbTV2bWUyZlNrbnpWZThXS05icHlKVVNqUjcraS9mc1AyNVJKN29PN2J0MVdIVDE2WEMrLy9LSzE3N3E3dTV0ZWVPRlp6WnIxc2I3K2VwVmVlS0diekdhTEVoSVNVajJaWEw5K3c2NTNDenp5U0YwZE8vYW4zbjU3bE82NnkvYU44dDkvdjA3YnQrL1M5T2xKRHlWblZ2SkpOU2pvbkdyVjRpU0QvRzM2OVBtS2pZMVRseTd0MHp3ZXdzS3U2NE1QbGxqZlRKK1dqTG9QZi8zMWFzMmZ2MGdXUzlKb2JGOS8vVW1LNDFOS2VpOU8yYktsTS94QkdSQ1E5UDZmaHg2cWxXNDVLYW5ibGRsc1NYWDQzY3lpRGNqN1hudnRaZFdvVVYxZVhwN2F2UGtuNi9UaHd3ZW9jK2UyMXYwdW8yQWpKWFdkbnpuekhTVWtKRmhIN3J0MWRNemx5MWZLeDhkYjdkcTFrcVEwTDFBbW54dWRuWjBWRUxBM3cyMXp2a051YWRldXRiWnQyNjI5ZTMvVm5EbWZhT1RJUWRxd1ladldyTm1vY3VYS2FPalEvbmF0NTk1N3EyVTRWSHBtaDFSM2QzZVR1N3ViQmc0Y0xUKy9ldXJUNXpucjR5d2xTOTVoYzR5Y08yZjcrL1dQUC81U2lSTEZyWStmSVBzVStsQjE2ZElWNjd0aU5tN2NvZEtsUzZwU0pWLzUrZFZYdlhvUDJwVHQxcTFqdXV0YXYzNmJ6WWhBcDA2ZFZmWHFWZlhvb3cxU2hDb3BhYWptMmJNL1Z2SGlQcnJ2dm50MDhPQVJ4Y2JHS3k0dXFTdU9pNHVMdnZqaU8zWHMrS1IxMUxIYmYxQ0ZoSVFxUGo3QkdzalMwN0JoL1ZSSEhnc0kyS3Zac3o5U2lSSjNLREl5S2tzbm1mdnV1MWRTMHNHYTJrc2ZnZndpSXVLbVBEemM1ZVJrMHJKbDMrdkFnU042N3JtT2F0bnljZXNEOXJHeGNSb3packp1M0lqUWtDRjlWYTVjbVV4djUrYk5TTTJZOFlHMmJObXBXclZxcUcvZjV6VnExQVRObTdkSTc3MzN0clhjMWF2WHRHVEpWMXE3ZG92NjlldWU3bnV5ekdhTHZ2dHVyY3FXTGEyNzc2NmNZUjJTSDdaUFBoa2JRUnVROTZVM0NNcGRkOTJacFF1SXR3NkZmdXVvbE11WHIxVHg0c1hTSGFreUxpNU8yN1lGcUdoUkQ3VnUzVlNyVjIvUThlTi9xV2JOZTFJdHova091ZTJ0dDE1VnYzNnY2dHR2ZjlUTm0xSGF1blduM04zZE5IWHEyRndkWVRVMVpyTkZnWUhIOWVDRDk5bE0vL0hIemZMeFNicFFWclpzS2RXdi81QjY5ZXFpeXBYdjBzMmJrZnJsbHdNeW04M2F2UGtudFc3ZFZOV3FWVmF2WGwzazZWblVFWDlHZ1ZMb1ExWGR1ZzlxL1BpUnFsejVMbFd1ZkZlNkIwbDZ6ekJJMHA0OXY5cUVxdGF0SDAvM1JiM0xsNjlVVkZTMG9xS2lOWFRvbTZtV1NVaEkwTktsWDZ0UG42UWZVcmVIcXVTKzhmYmNnazdON3QzN05INzhkSGw1ZVduT25NbDJuYXhTYzk5OTk4alYxVlVIRC82V1l0NnQzU3lBdk03YjIwdlRwcjJsNE9CTCt1cXIxVnE3ZG9zbVRacXREejc0bjU1NXBwMWF0SGhNVTZmT1ZXRGdDVFZ2M3RpdWQxZmRic3VXQU0yYnQxQ2hvV0Y2NUpHNjh2Y2ZLMC9Qb25ybW1YYjY3cnNmOWYzMzY5UzQ4Y1A2N0xOdnRIYnRac1hISjZocTFVb3FVeWI5Z1NkV3JWcXZjK2VDMWI5L0Q1dEJidEtTL0dxSTVHZEZqS0FOS0RneWVrZmptaldiRkI0ZVlYZzdLMWV1MS9YcjRXcmZ2clU2ZG15ajFhczNhTkdpNVpvMWEwS3E1VG5mSWJlVkxIbUhaczU4UnkrOU5ObzZPTXFFQ2FQVERQNjVLU3pzSDVuTmxoVHQ5K2VmZjJ2OVhLZk9BMnJac29sZWVTVnBzSTFwMCtZck1qSks5OTkvcjk1NTV6MGRPSEJFbzBhOWJKMFBZd3A5cUNwV3pEdEZYK3RiSmI5OVBpc2FOcXlmN2crYlhyMjZ5dG5aV1hmZlhVV2xTNWVRajQrM2loWHprWStQbDd5OXZlVG01cVpubngyZzhQQUl4Y1FrOVlsMWM3TjlUODYrZllja1NRODlkSCttNjdkKy9UWk5uVHBYWGw1Rk5YZXV2NkVSYk56ZDNWUzM3Z1BhdCsrUWdvTE8yWFQxK1BUVEwvWHJyNzlwL1BoWE0reFhET1FWdnI1M2F2VG9WOVMvZjNkOS9mVWFyVnk1VHA5KytvVSsvZlFMU1ZMZHVnOW80c1RSZG9VWEtha3QyYjE3djVZc1dXNzljVmkyYkduTm1qWEIrdkQ4OE9IOUZSUjBWck5uZjZ3NWN6NlZKRFZ0K3FpNmRtMmY0bXJrN1lLQ3p1bURENWJJMjlzcnc3dnF5YTVkKzF0UzBnaUZSdEVHRkJ3Wi9jRGF1WE52cGtKVlhGeWNmdmhoazdwMGFXK2Rkdm55VlMxYytLV2NuWjNWbzhjenFsVEpWL1hxUGFoZmZqbWc3ZHQzcTNuenhpbld3L2tPdVMwMk51N2Y5MUg5OTF6U2wxOStyM0xseXVpKyt4d2JyTTZldlNCSjJyaHh1N3AwYVdlZG5qeVl4YTNpNCtNMVo4NUNyVm16VWQyNmRkU3dZUU8wWk1seUxWbnlsWTRkKzFQVHBvMWpmODBHaFQ1VTNTb21KbFovL1hWYWdZRW5GQmg0UWtlUEh0ZEhIMDNQOHZveStyRlZvOGJkbWpRcC9SRmhsaS8veURya3NpU2JsNC9HeHNacDY5WUF1YnU3NlpGSDZ0cGRyOFRFUkgzMDBXZGF2bnlseXBRcHBmZmZuNlFxVlNyYXRlejI3YnNWSEh4SkZ5NWNWbkR3UlYyNGNFa2pSdzVTOCthTjFhclY0OXEzNzVEV3JObW9WMThkYUYzbXdvV0xDZ3c4SVJlWDdIKzVJNURUN3JpanVOcTBhYWFnb0hQYXZYdWZkZnFSSTRGNjY2MXA2dG16UzdyUFZWeTc5cmMyYmRxaE5XczJLVGo0a3B5Y25OU3VYV3V0WGJ0WmJtNXVOcU9SdWJpNGFPYk1DWHI5OWNrNmVQQ0lxbGV2b21lZWFaZGhvTHAwNmFwR2pacWc2T2dZdmZubWNMdTdOSjA2ZFZhUzdCcDZQUmx0QURMajZOSGo4dmVmbzhqSUtHdW9pb3lNMHV1dlQxWlVWTFNlZjc2VDlSVUNRNGYyVjkrK0krVHZQMGNWSzFiUTNYZFhzYTZIOHgxeVUwSkNnalp1M0s3Rmk3L1NsU3NoS2xXcWhJWU83YWV2djE2ajQ4Zi9VcjkrcjZwUm80ZjEzSE5QcC91QzRKd1VHSGhDVWxLNEdqZHVtaDUvdkdHS01wR1JVZHF5WmFlV0xsMmhxMWV2cVdQSE5obzJyTCtjbkV6cTM3K0g3cm1ucWlaTW1LaytmVVpvNHNUUmF0ejRrZHorTXdxVVFoK3FWcS9lb01EQUV6cHg0cFRPbkRsdkhiL2Z3OE5EOTkxWDNlRVA4aVUvNnhBY2ZFbVNWS0xFZjZPMXJGaXhSdUhoRWVyUTRRbTcrL1pldVJLaThlT25LekR3aEdyVnFxRnAwOTVLTVFMTXBrMDdkUHIwV1YyK0hLTExsNi9xMHFXcit1ZWY2NUtrY2VQZXRaWnpjbkpTdVhLbHJWZTVXN1pzb2c4Ly9OKy9WMEtlMXAxM0pvMCtjK3JVV1hsNWVhcDgrY3cvZHdJNHlzMmJrZHE5ZTc4MmJOaW1Bd2VPeUdLeHFFS0Y4aG8rZklBdVhicWlaY3UrMTg2ZGU3Uno1eDQ5OU5EOTZ0V3JpeDU5dElITnhaVHc4QWoxN0RsWTRlRVJjblYxVmJ0MnJkU3JWeGRWck9pcnRXdHRYeHgrOG1TUWRYMUxsc3pSb2tYTHRHelo5M3I1NWRkMXp6M1Y5TlJUemRXd1lRTlZyR2c3T3RUeDR5ZjF4aHRURkJJU3F0YXRtOXE4aUZKS2VnN0Z3OE05eGVpRUowK2VzUTVoWGJObWRadDV0QUV3SWpRMDZSMU9seTVkMGNDQm8zWG5uV1UxY3VRZzY3eFJveWJvMUtrenV2LytlL1h5eXk5WWw3djMzbXJxMTYrN0ZpNzhVa09Hak5XTUdXOWJMeWh3dmtOdXVIVHBxdGF2MzZvMWF6WXFORFJNVGs0bWRlellSa09HOUpXWGw2ZGF0bXlpNzc1YnE4V0xsK3Zubi9mcjU1LzN5OWYzVHJWcDAwd3RXell4L0k3QnpOaTU4eGRWcUZCZUw3M1VVeE1uenRTdnY2YnNqcnB0Mnk1Tm43NUE1Y3VYbGIvLzJCUjNnSnMwYWFnUFA1eXUwYU1uS2lJaU1yZXFYbUFWK2xDMVpjdE9IVHAwVktWS2xWQ0xGbzFWdTNZdFBmQkFUVldyVmpsRnYyaDdYeENZVldhelJiLy8vb2RLbGJwRHhZc1grL2ZFWWRMWnMrZTFlUEZYa3BKT09sTFNEN0RGaTVlclNKRWk2dFBudVF6WEhSK2ZvSysrV3FXbFM3OVdkSFNNT25kdXF4RWpCcVE2UlB1T0hUOXI1ODZrRWNSTUpwTktseTZwK3ZVZlVzV0t2cnJycmp1dC85MTVaem1iaDVUZDNJcG80TURlZXZmZGVSbzcxbC96NXZrckppYnB4YXArZnZYczdpWUZPRUpJU0toT25qeWpQLzc0VTRjT0hWVmc0QWtsSkNSSWtpcFVLS2Z1M1R1clE0Y25yUHQ4NTg1dHRYYnRabjMrK2JmNjdiZGordTIzWTZwYXRaSjY5SGhHclZzL0xoY1hGL240ZU92VlZ3Y3FKQ1JVN2R1M3NnNWRIaE1US3lscFVJeXBVK2RxejU2RDFoK2l4WXY3eU5uWldTKy8vSUphdDM1Y24zNzZoWGJ0MnFjNWMwNXJ6cHlGS2xHaXVCbzFlbGhqeGd6UjExK3YwU2VmZks3NCtIajUrZFhUVzIrOW11THYrdXl6YjdSeTVUcTV1aWJWeDhQRFE0bUppYnB5SlVRV2kwWFZxMWROTVRRdmJVREJGQjBkSXhjWEYxMjhlRm1TckVORTMrNlRUejVQZHowM2J0eElkLzZxVmV1dG4vdjJmVjY5ZTNkVmtTSkZGQkN3VjlPbXpkYy8vMXpYM1hkWDBjeVo3NlE0Qi9YcDg1d3VYTGlvalJ0M2FQRGdzZXJWcTR1YU5uMlU4eDF5aE1WaTBhbFRaN1ZuejBFRkJPelJzV04vU2tvNk5wbzJmVlQ5Ky9ldzZTcnE1T1NrWjUvdG9MWnRXK3FiYjM3UU45LzhvT0RnUzFxMGFKa1dMVnFtaWhVcjZORkhHK2k1NTU1VzJiS2xNL1c3MFo3M1ZFbEpqNjFNblRwT0owNmNVcmR1SGRXNmRWTVZMZW9oZi84NWlvNk8wZGl4VStYblYwK1ZLOStsa2lYdjBNQ0J2VlczN2dOeWMzUFRYMytkbHNVaW1jMkpTa3cwS3k0dVh2SHg4ZFlCWlE0ZVBKTHVnRFpJWDZFUFZTTkdESlNiVzVFVVYzOVRrOW5SL3pMTHljbWs4ZU9uV1g5Y1NVbU5mUEp6WGFWTGwxVExsazBrSlQxc0dCY1hwMUdqQnRrMTh0Zzc3OHpRamgwL3ExZ3hiNzM5OWlnMWJmcG9tbVY3OXV5aUZpMmFxSEpsWDkxMVZ3V2JMb2NaNmREaENmMzIyekd0WDc5TjNic1Brb2RIMGhWRlA3OTZkcThEeUcxWHJvVG8yV2RmVW54OHZIV2FsNWVuR2pkK1RHM2FORmVEQm5WUy9BQjFkWFZScDA1UHFYMzcxbHE3ZG91V0xsMmhvS0J6bWpadG5tclZxbUZ0VTlxMGFhYmJKWGNqL09lZjYvcnh4ODJxV3JXUzJyVnJwVWFOSHRaOTk5MXIzVmExYXBVMWZmcDRYYng0UlpzMy82UmZmam1nczJjdnFHdlg5anA1OG93V0x2eEM4Zkh4YXRldXRjYU1HV3p6b3kvWnZmZFdrN3U3bTJKaVl2WDMzLzlJU2hxY29raVJJbXJjK0dHTkhEa294UVVrMm9DQ2FmTGsyZHF4NDJmcjl3b1Z5cWRhYnVuU0ZZYTIwN0ZqRy8zeXl3Rzk4Y1l3NjRYQTQ4ZFBhdXpZS1RLYkxmTHpxNmZKazhlazJrM1ZaREpwL1BpUjh2SHgxamZmL0tDNHVIaE5uNzZBOHgxeXhCOS8vS1dCQTBjck1URlJVdEpGclRadG11dVpaOXFtZUM3cFZwNmVSZFduejNQcTBhT3pObS9lcVZXcjF1dVBQLzdTK2ZNWFZicDBTZXNkMFp4NFRzbkh4MHQvLzUzME83RnQyNlJYRmpSdS9JaSsvWGFSVnE1Y3AwMmJmdEtYWDM2WHBYV1BHUEVTb2NxQVFoK3FxbGV2a25HaGYyVjI5TCtzYU56NFlSMDZkRlN4c1hGS1RFeVVrNU9UaWhjdnBnY2VxR2t6NU9XNGNTUCtmVGl4ZlpycnFsKy90c3FWU3hyZDZPV1hYMVNSSWtVMGJGai9EQjlLcjFXcmhxRjNiNHdiOTZvcVZxeWdMNy84WG1GaDExV3JWZzExNk5BNjR3VUJCeWxYcm94NjkrNnFFeWRPNnY3N2E2aHUzUWRVcTFZTm0rZWQwdUxpNHFLbm4zNVNiZHUyMUtwVkc1U1ltSmpoUlpwR2pScW9aczE3VksvZWcycmZ2bldHNVN0VUtLYytmWjVUbno3UHlXeTJXRU9Ydi85WVJVWkdxWFhycG1rdTI2SERFK3JRNFFtWnpXYkZ4TVFxTGk1ZWtrWGUzbDVwL24yMEFRVlRsU29WZGZEZ2IzSnpLNkthTmF2cjJXYzcyTXozOEhDVGg0ZTd0bS8vUHQzMXZQamlNSjAvZnpITitXWEtsTkwvL2pmWFpsck5tdFUxYkZqU2UzMjZkdTJZNWwweUtlbHV3S3V2RHRSamp6Mml1blVmMU5tekZ6amZJVWZjZi8rOUdqSGlKUjAvL3BlYU4zOU1qenhTSjlXTFUya3BVcVNJMnJWcnBYYnRXdW5NbWZQYXVqVkFYYnUydDY3RDN2ZE9aVlppWXFJT0h2ek41amVzbDVlbmV2ZCtWcjE3UDZ1Yk55TjE0Y0lsaFlkSEtDTGlwcUtpb2hVWEY2ZjQrQVNaelJaSkZra21PVHM3eWNuSlNTNHV6bkp4Y1VuM0FnUXlacklZR2Q3T2dXNjlSWnJSeXpXTkNndTdyb1NFaEF4Zk9HaHZ1Y0lpSVNGQjRlRTNzMlZrTVNsMy84MlI5N0UvNUgyMEFkbWpzUDdkK1FuN2V1N2kvNDlzTHJEbEZZWHAzOFdVU2gvZlFuK255aDcyTnBMWjFaZ1dGQzR1THZ3L0FRb3gyZ0FVRnV6cnlHMTVMVkJCNGcxMUFBQUFBR0FBb1FvQUFBQUFEQ0JVQVFBQUFJQUJoQ29BQUFBQU1JQlFCUUFBQUFBR0VLb0FBQUFBd0FCQ0ZRQUFBQUFZUUtnQ0FBQUFBQU1JVlFBQUFBQmdBS0VLQUFBQUFBd2dWQUVBQUFDQUFZUXFBQUFBQURBZzM0WXFEdzkzNitmUTBEQUgxZ1M1NGRaL1l3OFBEd2ZXQkhrRmJVRGhVcGpiQVBiMXdxVXc3K3YyNHBqSWU5aHY4M0dvcWxDaHZQWHo0Y09CRHF3SmNzT3QvOGErdnVVY1dCUGtGYlFCaFV0aGJnUFkxd3VYd3J5djI0dGpJdTlodjgzSG9hcEpFei9yNXdVTEZpczhQTUtCdFVGT0NnK1AwSUlGaTYzZkgzdk1WMnJFWmdBQUlBQkpSRUZVTDUzU0tDeG9Bd3FQd3Q0R3NLOFhIb1Y5WDdjWHgwVGV3bjZiSk4rR3F1N2RPNnRzMmRLU3BKQ1FVUFhxTlVSYnRnUndHN2dBQ1EwTjA1WXRBZXJWYTRoQ1FrSWxTZVhLbFZHUEhzODR1R2JJQzJnRENqN2FnQ1RzNndVZiszcm1jRXprRGV5M3Rrd1dpOFhpNkVwazFZRURSelJzMkRoSFZ3TzVhUDU4ZjlXdlg5dlIxVUFlUVJ0UStCVFdOb0I5dmZBcHJQdTZ2VGdtOHFiQ3N0K2FUQ2JUN2RQeTdaMHFTV3JRb0xibXpmTzNYcTFBd1ZXMmJPbENjNkRDZnJRQmhVZGhid1BZMXd1UHdyNnYyNHRqSW05aHY4M25kNnFTUlVaR2FmbnlsZHExYTYrQ2c2OG9PanJhMFZWQ052RHc4SkN2YnprOTlwaWZ1bmZ2TEUvUG9vNnVFdklvMm9DQ2lUWWdKZmIxZ29sOVBlczRKaHluTU8rM3FkMnBLaENoS3JQOC9lZm95U2VicVc3ZGh4eGRGUUFPUUJ1QXdvSjlIYkRGTVlIc2tGcW9jbkZFUlJ4dDdkb3R1blRwS2djVVVFalJCcUN3WUY4SGJIRk1JS2ZrNjJlcWpDaUVOK2dBM0lJMkFJVUYrenBnaTJNQ09hSFFoaW9BQUFBQXlBNk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ErRDk3ZHg0ZTA5aytjUHc3azBrUVdVUkVGaEY3RWFGMlRhMHRzWWFxcFZwVXRTaHFLYld2dFZOYjBhSmFwYlV2dFl1bDFCNmhsamYybllZRUVTS1d5RExKek8rUCtjMUpKak1qaVZHSyszTmQ3OVdaYzU1ejVzUTd6NXh6UDh2OU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QUlBclZiN3NpL2hsYVI1MlJjZ2JIZm56bDN5NVhOSHJWYVo3YnQxSzVwNzkrNERFQkJRS2t2bm16YnRKLzc0WXhNQVk4Y09vbDY5V21abDl1NE5ZL0RnY2Y5ZmZoVHZ2bHZsbWE1OTFhcU42UFU2N08zdGFkR2lDUUJKU2Nub2REcHk1Y3I1VE9jVTRsVnc2TkF4bkoyZEtGTEVEMGZIWEdiN1Q1OCtEMENPSERrb1VhS0kxZk1rSmlhUk0yY09BRWFObWdwQWpScFZUZXB0UkVRa0sxYXNCK0RERHh2eDFsdkZudm02cGM0S1cyM2E5Q2Q3OXg0RVlQTGtieTNldXl5SmpMeEphcW9PRnhjbjNOenlLTnZ2M0xrTGdMT3prOGwzTUNFaGtVZVBIZ09RUDMrKzUzWDV5dWRsOTV4U2QwUjZZV0ZIV2Jac0haMDZ0YVY4K1RKbSs2ZE1tVU5zN0gwYU5ueWZkOSt0Z3IxOTloL1pOMi8razE5L1hRN0FEeitNeDlmWEo5TmpIang0eENlZmRLTkNoUUJhdFFxbVFvV3lKdnRYcmx6UC9QbkxBTml4WTFXMnIrbDFKa0hWQzlhbVRWZXVYNDk4cG1QOS9IeFp1WEtleWJiVTFGVGF0ZnNLblU1SDdkcUJqQnpaejJULzBxVnJXYk5tTXdCaFlTR1pmc2FSSStHc1hXc29wMUtwMkwwN2xMMTd3NVQ5cnE3TzlPdlhuZDkrVzZGczI3QmhHMXUzN2xMZWUzaTQwN3QzNXl6OVRULy92Smo0K0NjNE9EalFva1VUb3FOakdEeDRITzd1Ymt5ZVBCSzFXanBUeGV0SHA5TXhmUGdrNHVPZjRPUGp5Wm8xQzh6S2RPbGlxTXVXNmowWUhzWW1USmpKeFl0WCtQNzdNWGg1NVdmNzl0MEE1TS92YmhKVTNibHpsL1hydHdKUXBVcDVtNElxcWJQQ1ZsZXUvRU5vNkpGc0g5ZTE2d0JpWStObzArWUQrdlQ1VXRuK3dRZWZBZEN2WHpkYXRXcXFiQThKMmNHMGFUOEI1dmUvSFR2Mlpla3pYVnljcUZhdG92TCs5dTA3OU93NWxLU2tKS1pORzVXdHVpUjFSeGhGUmQxbTJMQ0pKQ1FrY3VYS1B5eGNPQU5QVHc5bGYyam8zOHF6MklFRGZ6TnQyaWlxVnEyUTdjK0pqMC9nOXUwN0FPaDAraXdkOCtPUEM3aC9QNDVkdXc1UXRHZ2hLbFFvaTFhcnhkN2VIb0NrSkMyUEg4ZWJISk9VbE15Q0Jjc29YcndJUVVHMXMzMmRyd3NKcWw1eEowK2VWYjdjZWZQbXlhVDAwNTArZlo0aFE4YWowK2tBME92MTdOcDF3S1NNaDRjN0pVb1U1Zno1eThxMmZmc09tWlR4OC9QTmNsRGw1SlNiK1BnbkpDY25vOVBwdVhmdlBsZXVSSEQrL0dYbXpGbEl6NTZkYlBxYmhQZ3ZPbmZ1RXZIeFR3QUlES3o4VE9jNGV2UUVPM2Z1UmFmVDA2VkxQMmJPSEtmczAycFQrT0dIWDVYM3hwc3F3TmF0dXpoejVvTEp1WHIxeW5vOWt6b3JiSldjYkJoYXBGS3BzdHhMbFZGU1VqSmZmTkhIWk52dnY2OWkzYnF0eXZ1SER4OHByOXUxK3dxQWlST0g0dWZueThpUjMyWHBjMHFWS3E0RVZlSGhaeGc2ZEFMMzc4Y0JzR2ZQd1d3RlZWSjNoRkdCQWw1OC9YVVhKazM2Z2NlUDQ5bXpKNVEyYlpvRGhrYXdzV09uQTRZNk1teFlIN09BYXR1MjNZd2VQZFhxK1kyTkNIcDlXaUJsWjVkNTBINzA2QWsyYi80VGdQTGxBMmpYcmlVTEZpeG40OGJ0TEZyMEF5NHV6aWJsOVhvOU8zZnVaL2JzQlVSSHg1QXJWeTVLbGl5T24xK0JMUHdydkg0a3FIcUpObXo0UFV2bGpLMXdscVFQYVB6OVN5ckQ5b3l1WFBsSGVaMXhuMUdyVmswNWV2UUUvZnVQSWlrcEdZQWhRM3B6N3R3bDFxL2ZTdXZXVFduVXFDNEFNVEgzbENGRytmTGxwWEhqZWl4YXRBcEh4MXhNbmZvdE9YUG1KRWNPaHl6OVhXQm9CWXlPamdFZ01URVJmLyszNk52M1N5WlBuczAvLzBTaTArbWs5VTY4ZGtKRC8xWmVSMFJFOHQxM1B5cnZOUm9OL2ZwMXkvUWMxYXRYWWZqd3Zvd2QrejF4Y1ErNWNPR0tzaytyVFZGNnFETTZjT0N3MmJic0JGVlNaMFZXTEZueUIvZnZQN0M0NytUSnM4cnI5TUYvUmsvN1h1cDBPbTdjdUdteTdmNzlCeng0OE1pa2pKR3hyREdneXc2dFZzdjgrVXRac21RTk9wME9sVXBGOSs0ZCtmVFRWdGs2ajlRZE1YWHFYTFBmWnExV3k0d1p2ekJqeGk5bTVmVjZQYU5IVDFVQ3FKWXRnK25mdjN1bW43TjE2MStjT1hPUlM1ZXVLdHQrL1hXNXhhSG1YYnEweDlYVm1iaTRoMG93NStMaXpPalJBM2o0OEJHTEY2OG1NVEdKbVROL1ljU0liMHlPN2RTcEwrZk9YVExaZHZ6NFNRbXF4SXZYb1VOUG04K3haNDloWEhxeFlvWFJhT3lVb1E2V1dOdlhxbFZUU3BVcWpwdGJIbTdmdmtPN2RpMXAxcXdCNGVGbkFBZ0oyVW1USmtIczJyV2ZNMmN1VUw5K2JUWnMyRWJuenUwb1Zxd3dpeGV2NXNtVEJNNmR1MFRidGkwQXFGV3JlYlluT3RhdGEzcURDZzM5bStyVm0yWnAyS0lRcndxOVhzKzJiYnVWOTBlUG51RG8wUlBLZTN0Nyt5d0ZWUUNOR3RVbEtTa1pYMThmazV1bFJtTkg0OFoxbGZmMzd0M244T0hqQUZTc1dCWXZyL3htNTVJNks1Nm5UWnQyWkRyVVhhL1hzMnpaV3F2N2pVRlZZR0FUayswclYyNWc1Y29Oeko0OWlZb1Z5eXI3Ky9UcGdyOS9TYVdINnVqUmNKWXVOWngvMzc3MUp1Y0lDd3RoNDhidFRKdzRDNEJGaTM2Z1JJbWlKZys5WVdFaGhJYitUWnMyWGJsMUt4b3c5RGFOSE5tUG1qV3JLZWVTdWlOZU5DY25SL3o4ZkFIRFhFT2RUa2VPSEE1NGVocCsydzhmL3A4eUhOeG82OWEvTEo3cjAwOWJZV2VuWnNDQTBjcDh3VzdkT3FEVmFrbElTS1JteldyczJMR1BMVnYrb25IamVpYkhHZ09xL1BuejBiSmxNQzFhTk1iSktmZHovVnRmSlJKVXZVVHBXOVNleGFsVDU1UmhQY0hCUVRhZHk4a3BONk5HOVdmejVoMzA2UEU1WUxoQkhUNThqREpsU3BJL3Y3dlNTdGU5ZTBjQ0FrclJ1SEU5MUdvVjllclY0dGF0YUpvM2IyVFROUWp4SmpoMjdLVHlnR2FKU21VK0hDbysvZ201Y3p1YWJZK05qU01wS1prWk0zNDI2WlYyY0xBM2FWRThjaVJjQ2FwYXRnem0vZmRyMlBBWENQSGZ0R1BIUHFaUG42Y01lYXBmdjQ3TjU4eWIxNDNZMkxSa1QyUEdETVRiMjFONmxZVE5WcXd3blN2NzhjZGRBZkR4OFdUNjlERVc5eG5WcUZHTkdqVU1nWDNEaGgvejRNRWovUDFMTW1mT0pDQXRhVkZXYURRYXdzS09LY21SQUNaUG5tMng3SlFwczAzcVZjV0taV25aTXBqYXRRTlpzR0E1OCtjdjVjTVBHMU9va0crV1AvOTFJa0hWUzVUVkZxbU1yWFJHVzdic1ZGNjd1K2VsWnMxM09IQmdJMkM0dVZnYWJ4c2NITVRnd2Iwc25xOWJ0NEVBYk42OHcyVDcvdjJIMmIrL25mSytjMmZEdzlyNDhUTk15aGxiM3NxVjg2ZEZpOGFrcEtRKzllOENsTW1RWUppTFZhVksrVXlQRWVKVnRuQ2hJUk9UU3FWaTJiSzVGQzVjRUlEUFAvK2E4K2N2NCtYbFlWTCs0Y09IZE9qUWs0WU4zNmRMbC9hQVlYamZnQUdqT1hJazNHU0lVM3E5ZWcxTGQ0NjBCcHdGQzVhYnpEc1pPM1lRZWZLNFNKMFYvNXFNOTdvZVBRWnovUGdwdkwwOVdidldORW1McFdST1k4WU1BbUR5NUI5NS9EaWV3TURLTkdwVWx5SkZDaXJuWDc5K0sxT216RUd2MTZOV3E5RHA5SncvZjRrMWF4Ymc0K1A1ek5kZXVuUUpCZzdzeWFOSGoybmR1aGxxdFlydzhET01HVE9Ob1VON1U3bHllYWs3NHBsWUN6dzBHbnViZzVKUm8vb3phbFIvWnM5ZXlKSWxmd0N3ZS9kYUpWUHNGMS8wNWR5NWkvLy9lUm9DQXl1aDBXaElTVWxSenBFelp3NWNYSnh4Y1hIR3lTazNGeTVjeHMwdEQ1R1JhY051Qnc3c1NhRkN2ang4K0lpZE8vZHgvWG9VeDQ2ZFpQSGlIM2tUU1ZEMUVsa0xscklpUHY0SjI3ZnZOZG1tVXFtd3M3TURERm1Qd05BbGErek9kWGQzNDg4Lzk5SzFhd2Z5NWN2N3pKK2RGZWt6TXozTnRXdlhsWnRNNGNLK1dSb3JMTVNyNnZqeFV4dy9mZ3FBYXRVcUtnRlZVbEt5MHROVXJGaGhrMlBpNGg0U0YvZVFCUXVXVTdCZ0FSbzJmQTk3ZXczMzd6OVFBaW9QRDNlQ2c0Tll1REF0SytmUm8rRVdyeUY5anhaQWNySmhIcVhVV2ZFaTZQVjY1VHZvNlptMWxPUkJRWVpNbGpObUdGcjIvZndLS05zU0VoS1lQbjJlMGhoWXZIZ1JSbzhld01DQlk3bCtQWXJQUHV2RjExOTNvVW1UZWhaN2diTWkvVkRhME5DL0dUSGlPeElTRXVuZmZ6U3JWOCtYdWlPZWliVm53T3ZYSTIxNlBrd3ZJU0VSQUxWYVpUTGZYYWRMYXdUUWFPekluZHVSbVRQSGtaU1VoS3VyQzY2dXprcTJQeU85WG8rbnB3ZkhqNTlTTWo1bjdFRURxRmV2NW5PNTlsZVJCRld2cVBYcnQ1S1FrR0J4MzZWTDF6aDI3Q1QyOXZaVXFWS2VrQkJEajFhdFdvR3NXN2VGZWZNV01XeFlIN1Bqakd2aGVIdDc4ZDEzdzdOOVRjWTVZZ1VMR3RaQm1ESGo1NmVXZDNmUFMzQncydmhjYTVPYWhYZ2RKQ2NubXlTazZOU3ByZkk2UFB3MFdxMmhoYkJNbVpJbXh6azY1aUk1V1V0S1Nnb1RKc3pFMTllYmdJQlN2UGRlZFp5ZGM5TzZkVE5xMXF5R1dxMDJDYXI2OU9uQzNidjMwZXYxZUhoWWIwUnhkazRiL3k1MVZ2emJqaDgvcFF4OXo1dlg3Wm5Pa1pLU3d0bXpGN2x4STRxNWMzOVhrajlVcVZLZUNST0c0dVNVbXpsekp0RzM3MGl1WG8xZy9QZ1pyRnExa1U4L2JVV2RPdFVaTW1TY1dVcjNEaDNNUjNBWUgyekR3a0xRNi9Vc1hyeWFlZk1Xb2RQcHNiT3pZL1RvZ1hoNHVBTlNkOFIva3pGVHBiT3prMG1qUXZxZVZZM0dFQXFjTzNlSkgzKzBuamdHREhXaFlzV3l0Ry9maXBVcjF5djNMVEEwN0FjR1Z1YWpqNW85enovaGxTSkIxUXMyZCs1M0p0MnIyV0g4NGdOS29HVEp6ejh2UnEvWFU2TkdWWExtVEZ0UXNHSEQ5MWkzYmdzaElUdHAwT0E5S2xkKzIrUzRSWXNNRDN5QmdVMmVxWldrYmRzV0p0bWFWcTdjOE5UeVJZc1dvbDI3bHFqVmFuUTZIYkd4Y2RuK1RDRmVGUnMzYmxlR05kV3E5UTUvL3JtSDNidEQ2ZEhqQzVPbEN6S216czJYejUyV0xadncvZmZ6MEdxMURCa3lub1VMWnhJY0hFVFRwdldCdEFlMHpadVhLTWUxYnQyRmhJUUVBZ01yODhrbkgxcTlyaWRQRW5Gd2NNRE96azdxclBqWEdZZS9BdXphZFlEWnN4ZlN2WHZIcDZaV3YzczNsck5uTDVLWW1BVEFtalVockZsalBueit5SkZ3Z29JK3NuaU9TNWV1TW5Ma1pKT2xCN0lxTXZJbWt5Yjl3TEZqSndISWtjT0JjZU1HSzNOYVFPNTNJdnN5RG9zMVBuZFpXcHZ3V1h1dWpQTjNQVHhNZTRYVER4dlhhT3l5ZGM2a3BHVGF0V3RKcTFiQnBLYnEwT2xTVWFuVXVMbTVXc3d1K0NhUm9Pb0Z5cXhTaElXRldFeTNhYW1jajQ4bjE2NWROOXQzK1BCeEpXVnkwNmIxVFZyanlwWHpwMGdSUDY1ZHU4N28wVlA1N2JkWnVMdGJieW0wdDlmZzdlMzExR3NCbm5reFl6QjBTYnU3dXhFVGM0KzdkKzg5ODNtRStLK3JXZk1kWnM2Y2o1MmRtdEtsMzJMZXZFVUEvUFBQRGNMRFR3UGc1WldmNHNXTG1CMzcwVWZOT0hIaURMdDJIZUR1M1ZoR2pKaWtaT2ZNVEZqWVVZS0Qyeisxek5LbGN5aGF0RkNXemlkMVZqeXJGU3ZXSzRHSlNxVkNyOWV6Wk1rZlhMc1d3ZGl4ZzhpVnkveUI3TUdEUnpSdCtxbkY4M2w2ZWhBVGM1ZlBQLytFWDM5ZFpyRk1ybHc1K2ZMTFQ1a3o1emVLRnk5QzFhb1ZjSEJ3b0VHRDl6bDQ4RzhsRTJmZnZsMXhjOHREU01nT0phbkxtREdEMkwvL0VPM2E5VkNHeWViSjQ4S2tTY041KysweTJmNzdwZTZJOUNJaUxEODdwYVJvcmU3TERxMVd5K1hML3dEZzYrdWQ0VFBTR3ZlTjAwYlNTeC93clZ5NTNpVGQrOHFWRzVnNzl6ZVRjcW1wcWF4WXNZRml4UXJ4emp1VmJMNzJWNVVFVmErb1lzV0tvTmZEd1lOcFFkT1RKd2xLZXRpaVJRMWY3SXhESE5xMmJjSDQ4VE80ZXplVy92MUhNWHYySktzdEM5N2VYbWF0SlpaWUN4YlRWOHBtelRvUUUzT1B2SG56RUJLeTFLU2M0Y1o0ajZTa1pPTGlIcEFuajJ1bW55bkVxOGJUMDRONjlXcmk3MStTcWxVcnNINzlWcUtqWTB6cWNPUEdkYTNPK3hneXBEZG56bHdnT2pvbVM1UGluNFhVV2ZGdldiZHVDN05telZmZVQ1NDhnclZydHhBV2RwVFEwQ04wN1RxQXFWTkhtUjNuNUdTZTlWS2owVkN6WmpYcTFxMkpwNmNIQVFHbDZOQ2h0Y1hQVmFsVTJOdmJVNzE2VlI0OGVBaEErZktHZ09qYXRRaWxYSU1HNytIcTZzeUpFMmVVb0Nvb3FCWWxTaFRod0FIRHVuSWxTaFJsOHVRUmVIbmxKeUlpMGlTWmdOUWRrVjJXNWlNQjNMd1piWFZmWnJSYUxjZVBueUovL256RXhzWXBxZjVMbENocVVzNTREMGsvQWlxOTdQU01IVDkraXUrL244Zmx5OWR3Y1hIbTk5OW5XVnkyNDAwZ1FkVkw4TUVIRGVuWjh3c0Fmdnh4QVJzMmJMTllic2VPVmNycmpPVktsaXhHczJiMTB6MlE2Ums5ZXBveXRyeHo1M1lXSDg0YU5YcWYzMzlmUldUa1RjNmZ2MHlmUGlPWVBuMjB4WFVGbnVka3lhY3BVTUJiU2VVWkdYbEx1Y21rcEtSWXJmQkN2SXA2OVBnQ2QzYzNWQ29WOCtaTm9XZlBvVW9tSlh0N0RjMmFOYkI2ckpOVGJyNzl0aDhoSVRzWk5LaW5zbEIzZWpFeDk1ZzFhejZIRGgxVHR1WEk0Y0RjdWQ5UnNHQUJwY3pQUHkvR3g4ZUx6ei8vR0FCSFIvTUgxNmVST2l1eUkzMEdNakRNSjZ4Um94clZxbFZpeEloSjdOMGJ4cVZMMXhnK2ZKTFpzWFoyaGtuMDhmRlBsRzB0V3paUmtrTkVSRVJtdVZVL0lLQ1V5ZnVvcU51QTRjSFN4Y1hKNGpHRkN4ZWtkKy9PWExzV1FjK2VYMkJ2YjgvaHc4ZnAzMzgwSDM3WWlENTl2c3hXYW5XcE8rTGZjdjc4WlJvMCtKaUVoRVFtVFJyT29VTkhsWDNseXZtYmxEVUdXOWFHL2hubkNvSWgyY1hqeC9FV3l3MGFOSlo5K3c0cDcxTlRVemx5SkZ3Wm12Nm1rUnI4RXV6WXNWZHBDVXVmNmppalR6OU5XeHc0WTdtTTY4ejgvdnNxSmFOU3FWTEZLVk9tSkhmdTNDVXhNVkVwWTh3QzJLNWRTNzc3N2dmQXNOYlYvUGxMTFdZdnl1cndQeU0zdDJkcmNVdmYydmZQUDljSkNDakZnd2VQNk5sekNJTUg5ektidUMvRXF5cDkxczM4K2ZOUnNLQ1BFbFFGQjlmSDA5UEQycUVBVktoUWxnb1Z5Z0tZWkdhNmV6ZVdaY3ZXc203ZEZoSVRrMUNyMVVvNjNlam9HRWFObXNxWU1ZUFl0bTBYNjladElTa3BHWHQ3RFUyYTFNdnlzTC8wcE02SzdHamFOSWd0VzNZU0d4dEhodzZ0NmR6WnNFU0h2YjJHOGVPSE1HellSRTZjT012dzRYMFpNR0NNMmZHREJ2WEMzNzhFWDM3WjMyd3VVblphOURQT1libHc0VEpnNkQxNldtYkE1czBiS3ErUEhUdkprQ0hqU1VsSllmWHFUVlN1L0RhMWFnVm0rUnFrN3J6Wit2ZnZialhyNDlQbVZHVVVIbjZhOWV1M2NlellDU1h4Uy9ya1pURXhkNVdoclM0dXprcnZyRkZ5c2pHb3Nod0diTnk0U0htZGNmaGZlc2FBeXRQVGc5YXRtOUs4ZVNPTGF5cStLU1NvZWdtZVBFbmd5UlBMbWZ2U015N3NteFhHREY0YWpZWkhqeDd6d1FlZm1aVkp2NjFFaWFKY3VuUVZON2M4ZE96WUpzdWY4elNiTnUyZ2ZmdFdtWmFMajMvQ2pSczN1WEVqaXV2WG8weFNTSjg2ZFo3ZzRQcmN1aFhONWN2WDZOejVHNlpPL1picTFhcytsMnNVNHI5aTBhSlZoSVVaV2hLZG5aMlVCODJzU2s1TzV0Q2hZNFNFL0VWbzZOK2twcVlOQ2Z6a2srWUVCZFhHelMwUGZmcU00UHIxS0RwMjdLM3N6NTNia1lZTjN6TkpzZnMwVW1lRkxmejhmSmt5NVZ1aW9tNFJGRlRiWkorZG5SMWp4dzdtMXEzYitQa1ZzSGk4TVgzNjgzVDc5aDJsaDZ0WXNhdzFMT3phZFlCUm82WXFyZnh0MjdiSU5LQ1N1aU1BczZIZVQvUDQ4V1BXcmR2eTFESXFsWnJ0MjNlYmJTOWN1Q0NCZ1pYNTY2OERTbUtYNE9BZ3MrREpHSURaT3Z5dmZQa0FXcmR1U3AwNjd4SVNzcE9GQzVjVEhGeGZXUzdrVFNOQjFVdlFzbVd3MGxMeHRNUVU2VnZWTWt0ZzBhSkZNTGx6NTZaWXNVS2NQWHRKR2RaZ3pkZGZkMkhWcW8zVXIxL2I2cGh1clRibG1aTlFSRVhkNXRhdGFHN2Z2c1B0MjNkNC9OZ3dkQ00yTm81NjlVekh2bS9hdEZoNXZYLy9ZUVlNU0NFaTRvYXl6ZFhWNVptdVFZai9xcENRbmN5YmwvYTk3OVBuUy9MbXpaUGw0MU5UVS9ua2syN2N2Qmx0Y2IrTGk2SE9lSGw1VUxueTIwclBPQmdtMmc4WjBwdnExYXVhVEZDV09pditUZjcrYitIdi81YkZmZmIyR3Z6OGJGdnM5Tk5QVy9IVlY1K2JiZi9oaDE5WnRteXQyZmFORzdjcnJ6UHJIVXBKU1dIT25OOVlzV0k5ZXIwZU1QUXNHNGZ4UzkwUm1ibDgrUnFUSjgvT1V0blkyTGhNeXk1ZE9nY0F0VnBOK2ZKbHFGVXJrQm8xcWxHZ2dCZGJ0dnpGOHVYckFNaVZLeGZ0MjdjME9UWTgvSXlTQ2oxM2JzdHo2ck02L0cvdTNPK1UxMmZPWEdERGhtMnNYYnVWWGJ2K3NGaitkU2RCMVV1UWtwS2lmRUdmbGw0OS9aYzRLMm5ZaHcvdmk2TmpUazZmdnFETXpjaVl5Y2lvV0xIQ1RKdzQ5S2xqd2JQU0JRMldiMXFkTzM5RFhGelcxdUZ3ZDNkVGVzN3UzNDlqMWFxTjNMaGhHQktsVnF1eTNJb294S3Znano4Mk0zMzZUOHJEV2RPbTlVMFdGODBLT3pzN1B2NzRRNlpQL3dtMVdrV2RPdFZwM0xndS9mdVBCbURMbHAyc1hSdENkSFFNYXJXS01XTUdNbkhpTEJJU0VvbUxlOGlnUWVOd2RuYWlVcVZ5QkFTVXBubnpobEpueFV1UmtKQ0lSbU9IUnFQaHpwMjd4TVFZaHFsbnpFaVduSnlzdEx4Yjh2RGhZNHR6cXl3TnNiOXo1NjVKQ3ZScTFheG5LenQ5K2p4VHBzemg0c1VyeXJaV3Jacnl6VGRkbFNHRFVuZkVpMWFraUIvRGh2V2haczEzY0hWMVZyWnYyTEROSkNEcjJyVTlycTZ1dEduVEZhMVdpMTZ2VjZhQ2dHSEpEa3MyYmx5RVhxOUhwVklwY3lLTjMvY2NPZEtHbm9lRkhhVnMyZExFeFQxUW5qVkxseTcrWFAvV1Y0a0VWUy9CaGczYnJDYW5TTS9hZWh2VzVNbGphT0dxV0xHc3NpMWpKcVBzdUhYck5tM2FaRDVlM2RMTnhNZkgwK0oybFVxRmg0Yzd2cjdlK1ByNjRPdnJnMHFsb2ttVHVzeVljUlV3QkdsR0pVb1V0WmhtVjRoWGpWNnZaOHFVT1NiRE9xcFVLYytBQVQyZTZYd2ZmTkNBdUxnSEJBY0g0ZTN0eWJCaEU1Vjk2Ujh1bloyZENBcXFUVUJBS2FaUG42Y3N1ZkRvMFdQMjdEbUlxNnNMdVhNN1NwMFZMOFdTSlgrd1lNRnlzKzNwNXg2MWF0V0pXN2VpMGVrTURSR1docTFtOWI0S01HM2FUOG9RL0VLRmZDbFpzcGpGY2lkUG5xVmJ0NEZLQTRoYXJlYXJyenJTcnAxcHk3L1VIWkdaNnRXcm1zM3B5eWc3YzZyQU1Ld3Z2Y2pJbTh5YU5WOVpnNnA2OVNwODlORUhxRlFxZkgyOUxRNC9yRmZQOG5PaFZxdWxjZU4ySkNZbUtZMzYrZk1iMXJvcVV5WXQ0Y3MzMzN4cmRteDI1aGkrYmlTb0VsYlpNdnd2SUtBVWpvNk95czJrWUVIRGZ3c1U4TFo0US96d3c4WnMzUGduVjY5R21HeHYwT0M5Wi9wOElmNXJWQ29WbnA1cEN6QldyVnFCeVpOSFltLy9iRC9ERGc0T2RPbVN0djVVL2ZwMWxFV0VYVjJkZWZ2dE1wUXBVeEovZjhQUUptOXZUNlpNR2NtNWN4ZFp1blF0Ky9ZZElpQ2dGQU1HZkFWSW5SVXZSOGFNZkdDWTU5RzFhd2ZsL1Z0dkZWT0d0S3RVS3FwV3JXalRaL2J2MzUzSXlKdGN2UnBoRmlDbFY2NmNQNVVydjgyUkkrRzR1N3N4Y21RL3M4VzVqWCtEMUIzeHN2bjYrdkRqanhQbzNYczR4WXNYWWV6WXdVcnZVa0JBS1E0ZVBJSkdvOEhSTVJkZVh2bHAxcXdCTFZ0YW5qdGxiMjlQMWFvVmxIdEtqaHdPZE83Y1ZqbFg5KzZmc1dqUmFwT3NuRGx6NXFCeDQzcTBhaFg4TC8rbC8xMFNWTDFBNDhjUEFhQmdRUjlsellCTGw2NHFYZjlnYUgwMjlqU2x6L0NYc1p5Uk1RT1luVjNXVTdwbXBtM2JGb0FobTE5V0VrK0VodjdOOGVPblRMYjE3WnU5TlJZY0hCejQ4Y2NKekp3NW4wT0hqcUpXMnhFVVZJdVBQbXFXcmZNSThWLzIyV2R0aUl5OGpZT0RQWDM3ZnZsY1V5alhyaDFJOSs0ZHFWaXhMR1hLbExTYXpheDA2YmNZTjI0d2p4NDlCdEtHV1VtZEZjOVRuVHFCM0wwYm0ybTVzbVZMMDYyYklZRFNhRFM0dXJwUXFWSTV2TDA5bFRMQndVSDQrbnJqNnVwS3VYS2xLVnUydExLdlZxMTMvdi96cXRPbzBmdG01dzhKMmNtK2ZXRW0yenc4M0prNzl6dCsrbWtSVFpyVU05bFh0V3A1azBDb2YvL3VMRjc4QjcxN2Q4YloyWExhZGFrNzRubVlOV3M4WUZpdytsbVZMdjBXdi93eWpRSUZ2RXd5eEhiczJJYU9IZHM4TmN0bDA2WkIxS2lSbGlSbDhPQmU5T2p4QlJxTkhXNXVyaWJuNjlEaEk5cTNiMDE4ZkR5cHFUclVhaFZPVGs2bzFkYlAveVpRNlkzOTJtK1F3TUFtVktoUWxqbHp6TmZFRUVLOC9sN21iNEJPcDMvamJ6eml4Wkg3blJDbXBFNkk1MEZsSVVKOWZ0MGJRZ2doTWlVQmxSQkNDUEg2a2FCS0NDR0VFRUlJSVd3Z1FaVVFRZ2doaEJCQzJFQ0NLaUdFRUVJSUlZU3d3UnVicUVLOC9yeTg4ck51M2NLWGZSbmlQMGgrQS82N2hnM3JZN2IraW5oMjhsMS9NMlMyQnBKSUkzWGl2K2xWK3c1YlNsVHh4cVpVcjFDaHJNa2l1ZUwxNCtYbDhiSXZRZnlIeVcvQWY0OUtwYUpDaFlDWGZSbXZIZm11QzJGSzZvVDRON3l4UVZYRmltWHAzTG5keTc0TUljUkxJcjhCNGswaDMzVWhURW1kRVA4R21WTWxoQkJDQ0NHRUVEYVFvRW9JSVlRUVFnZ2hiQ0JCbFJCQ0NDR0VFRUxZUUlJcUlZUVFRZ2doaExDQkJGVkNDQ0dFRUVJSVlRTUpxb1FRUWdqaFcxMnRBQUFnQUVsRVFWUWhoQkRDQmhKVUNTR0VFRUlJSVlRTkpLZ1NRZ2doaEJCQ0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RUxZUUlJcUlZUVFRZ2doaExDQkJGVkNDQ0dFRUVJSVlRTUpxb1FRUWdnaGhCRENCaEpVQ1NHRUVFSUlJWVFOSktnU1FnZ2hoQkJDQ0J0SVVDV0VFRUlJSVlRUU5wQ2dTZ2doaEJCQ0NDRnNJRUdWRUVJSUlZUVFRdGhBZ2lvaGhCQkNDQ0dFc0lFRVZVSUlJWVFRUWdoaEF3bXFoQkJDQ0NHRUVNSUdFbFFKSVlRUVFnZ2hoQTBrcUJKQ0NDR0VFRUlJRzBoUUpZUVFRZ2doaEJBMmtLQktDQ0dFRUVJSUlXd2dRWlVRUWdnaGhCQkMyRUNDS2lHRUVFSUlJWVN3Z1FSVlFnZ2hoQkJDQ0dFRENhcUVFRUlJSVlRUXdnWVNWQWtoaEJCQ0NDR0VEU1NvRWtJSUlZUVFRZ2diU0ZBbGhCQkNDQ0dFRURhUW9Fb0lJWVFRUWdnQmdGYXJmZG1YOEVyU3ZPd0xlRlA5OWRkK0lpSWlLVnUyTkcrLzdZK0Rnd003ZHV6bCtQR1RKQ1ZwR1RHaUx5cVZ5dWJQMGVsMHpKbzFId0IzOTd4OCtta3JBRTZjT0VPaFFyN2t5ZU9hcGZQODhNT3ZBTGk1dWRLK2ZTdWJyeXZqdWVQam4rRHI2MDNidGkxUnE2My8zWWNQSHljZ29CUzVjenMrbDg5T1NFaWtlL2VCQkFYVklUZzRDRmRYWjR2bG1qUnBCMERCZ2dYNDZhZkpUejNudEdrLzhjY2Ztd0FZTzNZUTllclZNaXV6ZDI4WWd3ZVArLy95bzNqMzNTcTIvQm5pTmJCcDA1L3MzWHNRZ01tVHYzMXFQVWd2TVRHSm5EbHpBREJxMUZRQWF0U29hdks5aTRpSVpNV0s5UUI4K0dFajNucXIyRE5mNTZwVkc5SHJkZGpiMjlPaVJSTUFrcEtTMGVsMDVNcVY4NW5QSzE1Zmh3NGR3OW5aaVNKRi9IQjB6R1cyLy9UcDh3RGt5SkdERWlXS1dEMVBaT1JOVWxOMXVMZzQ0ZWFXUjlsKzU4NWRBSnlkblV5K2d3a0ppVHg2OUJpQS9QbnpQWmUvSmYzblpmZWNVbmVFSlFjT0hDWWlJZ3FBNHNVTFU2MWF4ZWQyN3MyYi8rVFhYNWNEOE1NUDQvSDE5Y24wbUFjUEh2SEpKOTJvVUNHQVZxMkNxVkNock1uK2xTdlhNMy8rTWdCMjdGajEzSzcxZFNCQjFVdHc5MjRza3liOXdPUEg4Ymk2T3JOMjdVSWNIQXdQUit2WGJ3T2dZc1d5QkFjSFBZZFBVN0Z5NVFZQUNoY3VTUHYyTFJrK2ZCSzdkaDBnSUtBVWMrWk13dDdlUHRPekxGdTJGZ0EvUDk4c0IxVm56MTdrNE1FakZ2ZDkrR0ZqM04zZENBMzlXemwzNjlaTnJUNUlKaWNuTTJqUU9BNGRPa2I5K25VWVBYb0E1ODVkNG9zdittVHBXdElMQ3d0UlhtL1o4aGNYTGx6aHdvVXIzTHNYUysvZW5TMGVFeHNiQjRDVGs5TlR6MzNrU0RocjF4ck9yMUtwMkwwN2xMMTd3NVQ5cnE3TzlPdlhuZDkrVzZGczI3QmhHMXUzN2xMZWUzaTRXNzBPOGZxNmN1VWZRa010MXhkTGtwS1NtVEJoSmhjdlh1SDc3OGZnNVpXZjdkdDNBNUEvdjd0SlVIWG56bDNXcjk4S1FKVXE1VzBLcW43K2VUSHg4VTl3Y0hDZ1JZc21SRWZITUhqd09OemQzWmc4ZVNScXRReUFFR2wwT2gzRGgwOGlQdjRKUGo2ZXJGbXp3S3hNbHk3OUFNUDlaZVhLZVZiUDFiWHJBR0pqNDJqVDVnUDY5UGxTMmY3QkI1OEIwSzlmTjFxMWFxcHNEd25ad2JScFB3R212L3NBTzNic3k5TDF1N2c0bVR6azNyNTloNTQ5aDVLVWxNUzBhYU95VlplazdvajA5SG85Q3hZc1ovNzhwUUE0T3VaaTBxVGhSRVJFV2l5Zk83Y2orZkxsemRabnhNY25jUHYySFFCME9uMldqdm54eHdYY3Z4L0hybDBIS0ZxMEVCVXFsRVdyMVNyUGlrbEpXaDQvampjNUppa3BtUVVMbGxHOGVCR0NnbXBuNnhwZkp4SlV2V0NwcWFtTUdERkorVUpxdFNsOC9ya2hNTkRyZFVxNTZkTi9ZdkhpUHl5ZVkrclVieWxZTVBQV0JnQzFXb1ZhclVhbjA2SFQ2VkdwVk5Tb1VZMWR1dzV3K3ZSNXBrK2Z4NkJCUFFHSWlibEhTa3BLSnRlZndxMWIwUmIzNWN5Wnc2VDE4T3paQy96NjZ6S0xaV3ZYRGlRMU5aWHg0MmNxMjFhdjNzVHExWnRNeXJtNk9yTnQyd29jSEJ5VWMvLzU1eDVxMXF4R2dRTGVtZjhEUElWT3AyUDU4bldBb1lXelk4YzJnS0UxMUpyVTFCU3ovZTd1ZWNtVkt5ZW5UNTlueUpEeDZIU0cveC8xZWoyN2RoMHdLZXZoNFU2SkVrVTVmLzZ5c20zZnZrTW1aZno4ZkNXb2VnTWxKeHVHVzZoVXFpejFVaDA5ZW9LZE8vZWkwK25wMHFVZk0yZU9VL1pwdFNsSzd6S2czRlFCdG03ZHhaa3pGMHpPMWF0WHB5eGZwNU5UYnVMam41Q2NuSXhPcCtmZXZmdGN1UkxCK2ZPWG1UTm5JVDE3WnYxYzR2VjM3dHdsNHVPZkFCQVlXUG01blRjcEtkbXNVZTMzMzFleGJ0MVc1ZjNEaDQrVTErM2FmUVhBeElsRDhmUHpaZVRJNzdMME9hVktGVmVDcXZEd013d2RPb0g3OXcyTmJIdjJITXhXVUNWMVJ4amR2UnZMdUhIZmMvandjV1hia3ljSjlPNDl6T294OWVyVll1ellRUUJzMjdhYjBhT25XaTFyYkVUUTY5TUNLVHU3eklQMm8wZFBzSG56bndDVUx4OUF1M1l0V2JCZ09SczNibWZSb2g5d2NURWR6YVBYNjltNWN6K3paeThnT2pxR1hMbHlVYkprY2Z6OENtVDZXYThqQ2FwZUlKMU96OWl4M3hNZWZrYlo5dVJKQXRldm03ZEtKQ1FrV3R3T3BtTmQvL3ByZjZhdEQzWjJocUFxUGo2ZUhUdjJvZEZvS0ZXcU9ERXg5L0R6SzhDbFMxY3BVYUlvUFhzT3RmcVpSbEZSdDJuUjRndUwrMnJWZW9mdnZodngxT09OSGp4NHlPalIwNVNiVTFiMDZkT0YwTkMvZWZqd0VkT256K1BiYi9zcCs0WU42MFBac3FVQlE0dC9hcXFPL1BuZGxlR05HelpzVXdJb28rM2I5eEFWZFF1QXpwM2JLVDhXclZ0M3NYb05VVkczemZaLzk5MXdIQjBkNmQ5L0ZFbEp5UUFNR2RLYmMrY3VzWDc5VmxxM2JrcWpSblVCUStCcUhLS1ZMMTllR2pldXg2SkZxM0Iwek1YVXFkK1NNMmRPY3VSd3lQSy9pWGkxTEZueUIvZnZQN0M0NytUSnM4cnI5QUZSUnNZQXFIcjFLZ3dmM3BleFk3OG5MdTRoRnk1Y1VjcG90U21zV2JQWjR2RUhEaHkyZXM2c2NIRnhJam82Qm9ERXhFVDgvZCtpYjk4dm1UeDVOdi84RTRsT3A1TVdkNkVJRGYxYmVSMFJFY2wzMy8yb3ZOZG9OUFRyMSsyWnpxdlQ2Ymh4dzdTQjYvNzlCeng0OE1pa2pKR3hyTEh4SWp1MFdpM3o1eTlseVpJMTZIUTZWQ29WM2J0M1ZJYlRaNVhVSFpHY25NeUtGUnRZdEdpVjB0aVFWUnFOWFpiTGJ0MzZGMmZPWE9UU3Bhdkt0bDkvWFc1eCtHMlhMdTF4ZFhVbUx1NGhZOGRPQjhERnhablJvd2Z3OE9FakZpOWVUV0ppRWpObi9zS0lFZCtZSE51cFUxL09uYnRrc3UzNDhaTVNWSWwvVjJKaUVtUEhUamZwdVdqWk1waisvYnVibEFzTWJHSjFueVVqUjA0MnVYRTh6YjE3OTgxYTUyYk5tay9idGkwb1VhSm9sczd4ck1MQ1FqaHg0Z3pkdWcwRVlNU0l5Y1RGR1I0dTFXb1ZNMmVPdzhQRE1ENzl4SWt6VEp3NEM4RGt1bHhjblBuaWk0OVpzR0FGbjMzMmtjbThLazlQRHdvVjhnWGc4OCsvSmlFaDBXUW9TTWE1WThuSnlmenl5eElBaWhjdlFxdFd3V3pmdmh1dDl1azlkZGFVS2xVY043YzgzTDU5aDNidFd0S3NXUU1sZUE0SjJVbVRKa0hzMnJXZk0yY3VVTDkrYlRaczJFYm56dTBvVnF3d2l4ZXY1c21UQk02ZHUwVGJ0aTJlNmZQRnEySFRwaDJaTmx6bzlYcGxTS3dsNlFPZ1JvM3FrcFNVaksrdmo4bk5VcU94bzNIanVzcjdlL2Z1S3kyaUZTdVd4Y3NydjlsNWE5VnFudTNKeVhYcm1qNVVob2IrVGZYcVRjMkdXb2szazE2dlo5dTIzY3I3bzBkUGNQVG9DZVc5dmIxOWxvSXE0MzNSYU9YS0RheGN1WUhac3lkUnNXSlpaWCtmUGwzdzl5K3A5RkFkUFJyTzBxV0d1clJ2MzNxVGM0U0ZoYkJ4NDNibFhyTm8wUStVS0ZHVXFWUG5LZzBTWVdFaGhJYitUWnMyWFpVUkdrNU91Ums1c2g4MWExWlR6aVYxUjJRbU1UR0pSWXRXc1g3OU5wUEdaSTFHdzlLbHMvSHo4elVwSHhWMW0wbVRaaW4xcFhqeEl2VG9rZGFnN2VUa3FCd1RHWGtUblU1SGpod09lSG9hZnRzUEgvNmZNaHpjYU92V3Z5eGUyNmVmdHNMT1RzMkFBYU9WK1lMZHVuVkFxOVdTa0pCSXpaclYyTEZqSDF1Mi9FWGp4dlZNampVR1ZQbno1Nk5seTJCYXRHaU1rMVB1YlAvN3ZDNGtxSHBCTGwrK1pqWVViTTJhelZaYms2M3Q2OTY5SXgwNnRQNVhyakc5OGVPSG1Md2ZObXdpWU9oZDZkdTNxN0w5N3QxWXZ2L2UraGg0YXg0K2ZLaTgxdW4wckZrVHdzU0p3MGhKU1dIVXFDbUFZUmhVbHk3dFRZNXIyVEtZeG8zcjRlenNaTkk2a3BDUVlIYmpuVGJ0SjZaTis0azJiVDRnYjE0M2szMi8vYmFTVzdlaVVhdFZEQnJVazN2MzdqTjU4bXllUEVuQTFkV1pGU3QreHRrNTdZZWhSbzFtZ0dGbzNySmxjMHpPcFZhclVhbFVqQnJWbjgyYmQ5Q2p4K2VBNFFaLytQQXh5cFFwU2Y3ODdrb3JaL2Z1SFFrSUtFWGp4dlZRcTFYVXExZUxXN2VpYWQ2OFViYi9IY1diTFRZMmpxU2taR2JNK0prclYvNVJ0anM0Mkp1MEtCNDVFcTRFVlMxYkJ2UCsrelZlOUtXS045Q3hZeWV0RGhjSExDWmppbzkvOHN5SmlIYnMyTWYwNmZPVUlVLzE2OWQ1cHZPa2x6ZXZHN0d4OXdFSUNDakZtREVEOGZiMmxGNGxrUzA1YytiZzVzMW9KYUR5OVBRZ05qWU9yVlpMcjE3RG1EMTdJcjYrUGp4K0hNK1NKV3RZdm53ZHljbUdrUzkxNjlaazZOQ3ZUUnJPYXRTb1JvMGFoc0MrWWNPUGVmRGdFZjcrSlprelp4S1FsclFvS3pRYURXRmh4NVNFTVFDVEo4KzJXSGJLbE5rbTlhcGl4YkswYkJsTTdkcUJ5dnl3RHo5c3JEUnl2MmtrcUhwQkFnSktVYTZjUDZkT25WTis4RXVVS0VMRml1Vk15aG1UU2xqYUIrRHZYOExpK1pzM2I2VE1qY3BveUpEeDdObHpFSTFHdy83OWh2T256eGhtaWJXSExrZEhSNU45MWlaVVpwUXg0T25jdVQzcjEyK2xWS2tTN05zWHhwNDlCL25sbHlWRVI4Y284NDFhdEdoTXVYTCtBQXdhTk5aazdsSEcxanlWU3EyMDJ0eTRFWVZlcnlkdjNqdzRPVG1STjI4ZWs3S1BIOGZ6KysrR2pEVU9EZzVNblRxSG1KaDdQSG1TQUVEWHJoM0lrOGZGNnQ5aVoyZTVDOTdZQzdkNTh3NlQ3ZnYzSDJiLy9uYnAvbmJEdys3NDhUTk15aGxiTHN1VjgyZmV2Q2xXUDErOEhqSitoM3YwR016eDQ2Znc5dlprN1ZyVHlmeHQyblExNmVIU2FsTVlNR0EwUjQ2RVcrMnA3dFVyYld4Kytya2xDeFlzTjVsM01uYnNJUExrY2FGRmk4YWtwS1JtZXQzR0NjeGdhR1NvVXFWOHBzZUlOOVBDaFlhc1l5cVZpbVhMNWxLNGNFSEFNSnJnL1BuTGVIbDVtSlIvK1BBaEhUcjBwR0hEOTAwYTFNYU1NY3dqbVR6NVJ4NC9qaWN3c0RLTkd0V2xTQkhEK2NMQ1FsaS9maXRUcHN4QnI5ZWpWcXZRNmZTY1AzK0pOV3NXNE9QaitjeC9RK25TSlJnNHNDZVBIajJtZGV0bXFOVXF3c1BQTUdiTU5JWU83VTNseXVXbDdvZ3NHVHk0RnhFUk42aGV2U3J0MjdmaTZORndCZzhlejUwN2QrblpjeWgxNnJ6TDVzMDdsR0dCenM1TzlPclZpYVpONjJmN3MwYU42cytvVWYyWlBYc2hTNVlZNXVmdjNyMVdlZTc3NG91K25EdDNFVEFFVllHQmxkQm9OQ2J6Nm5QbXpJR0xpek11THM0NE9lWG13b1hMdUxubE1abFhQbkJnVHdvVjh1WGh3MGZzM0xtUDY5ZWpPSGJzSklzWC84aWJTSUtxRjZoRGg0K3d0OWZ3OWRmRFgram5HcnRpVTFKU2xBd3VvMGRQNWZyMUtKbzNiMFNyVnNGbUxZYkdJUk1aUFh6NHlHU2ZjUWhmZHRXb1VaVTJiVDdBenM2T25qMkhjUHIwZVJZc1dLN3NyMWl4TEY5L2JYMXVVMFk1YytaUXNrYTkvMzVMRWhJUytmenpqNVhoZjRzV3JWYktPam5scG1USjRwdzdkNUhFeENTVHVTaDE2cnpMTys5VU1nc0NqYTVmanpUYko4TTFoSzMwZXIzUzArVHBtWG1hWm50N0RmZnZQMUFDS2c4UGQ0S0RnMWk0TUMycjVOR2o0UmFQVGQrakJTaXRvZW16cVQzTnRXdlhsUWZEd29WOXN6Uk1XYng1amg4L3hmSGpwd0NvVnEyaUVsQWxKU1VyMzhGaXhRcWJIQk1YOTVDNHVJY3NXTENjZ2dVTDBMRGhld0FFQlJreVdjNllZZmlOOS9Ncm9HeExTRWhnK3ZSNVNtTlc4ZUpGR0QxNkFBTUhqdVg2OVNnKys2d1hYMy9kaFNaTjZqM3pNaVhwaDlLR2h2N05pQkhma1pDUVNQLytvMW05ZXI3VUhaRWxPWFBtWU9IQ3RPUmMvdjRscVY2OUt2djJoUkVkSGFNMHFxdlZhcG8wcVVlM2JwK1pOUXBuVjBKQzR2K2ZVMlV5WDF1blMyc0UwR2pzeUozYmtaa3p4NUdVbElTcnF3dXVyczVtbWFIMWVqMmVuaDRjUDM1S3lWajg4Y2RkeWFoZXZabzJYZk9yVElLcUY2aDZkZE8xaUM1ZHVzYWxTOWNzbHJXMkwyOWVOeXBYTm0vZFdyOStxNUl5T2IwTkczN0gxVFd0MStYQmcwYzhlUENRdlh2RDBPdjE3TjkvaU5hdG01b2Q5K09QbGlmS3g4VTlzTG92bzRZTjM2ZEtsUXBBV3NYNy9QT1BhZERnUFh4OFBFbEpTU0UwOUc4Y0hNeFR1cXZWYXY3NjZ3Q1ZLcFhEdzhPZFdyVUNlZmp3a1VtU2ovU09IejlwbGpYSE9Qd1BETU1tMCt2ZHV4T1JrYmRJU0VqaysrOE53MFc4dlBJemJGZ2ZaVjJUN0RLdXIrTHQ3Y1YzMzJVL2NPN1F3ZERUbU5YTWp1TDFjZno0S1dXQ2ZjYWhxdGE4OTE1MW5KMXowN3AxTTJyV3JJWmFyVFlKcXZyMDZjTGR1L2ZSNi9WNGVGaFB3NXQrbU91TUdUOC85VFBkM2ZNU0hKdzJwdDVhMGczeFprdE9UalpKU05HcFUxdmxkWGo0YVdYdWFwa3lKVTJPYzNUTVJYS3lscFNVRkNaTW1JbXZyemNCQWFYTXpwK1Nrc0xac3hlNWNTT0t1WE4vVjVJL1ZLbFNuZ2tUaHVMa2xKczVjeWJSdCs5SXJsNk5ZUHo0R2F4YXRaRlBQMjFGblRyVkdUSmtuTm55QlIwNjlETDdIR01EV2xoWUNIcTluc1dMVnpOdjNpSjBPajEyZG5hTUhqMFFEdzkzUU9xT2VEcTlYazlVMUMwdVhMakMrZk9YT1hMa2YxeThlTlVrTzUrOXZRWWZIeTlsRHZpeVpXdm8yclZEbHBhOXNjWTQzTkRaMmNta1VTRjl6NnBHWXdnRnpwMjdsT256WFZoWUNCVXJscVY5KzFhc1hMbmVaQjY2U3FVaU1MQXlIMzNVN0ptdjkxVW5RZFZMOUR3U1ZXUW1SNDRjdUx1blBhVEZ4dDVuenB6ZmxJcmNvY05ITm4rR05UdDI3RVdqMFpoMFhlZk5tNGVrcENSNjloekt1WE1YclNhR1NEK2h1VldycHZUcjE0MTc5KzViRGFweTVzeGhOdEh6YWNxWEQ2QmNPWDk2OUJpTVhxL0gzbDdEaEFsRGNITEtUYzZjT1ZpeEl2dnp4Qll0TWp4RUJBWTJzZHJUOVRSdDI3YklWaFkyOGZvd0RwTUMyTFhyQUxObkw2Ujc5NDVQVGEwZUhCeWsxQzNqQTlybXpVdVUvYTFiZC9uL3VZYVYrZVNURDYyZTU4bVRSQndjSExDenMxTmFTcTBwV3JRUTdkcTFWSlpwTUs3ZkprUjZHemR1VjRhcjFxcjFEbi8rdVlmZHUwUHAwZU1MazduRlZhdFdNRGt1WHo1M1dyWnN3dmZmejBPcjFUSmt5SGlsWmYvc1djUElBb0ExYTBKWXM4WjhoTUNSSStFRUJWbStwMTI2ZEpXUkl5ZWJMRDJRVlpHUk41azA2UWVPSFRzSlFJNGNEb3diTjFpWjB3SkkzUkZQdFcvZklRWVB0dnpkOC9QenBWR2o5MGxLU21MWnNuVkVSRVJ5NXN3RmhnM3J3ODJicG5NU1ZTcFZ0akxyR2VjMEdoT0JHYVVmTnA2ZHJJSmc2RzF1MTY0bHJWb0ZrNXFxUTZkTFJhVlM0K2JtYWpHNzRKdEVncXFYNkZrU1ZZQ2hCYnBObStiLy84NFFIRld1L0RZTkc3NFB3Sll0TzVWaEZ6bHo1akJaOVgzNThuWEtoUFZLbGNwUnVmTGJGajhqNDVBMlk1Q1FjWEhHaUloSWk5Mi9ZSmpvbUN0WFRwT2dLalkyRHBWS1RXVGtUU1dnOHZUMDRMMzNxdE9zV1FQdTMzL0EyclVoSERod1dFbFBudkhHYTBtWk1xWDQ3TE0yVnZlbkgvNW5ORy9lSWlWSTY5UG5TOTU2cXhqMzd0M0gzZDN0dVV5eXRMZlg0TzN0bFdtNXpMTEJpZGZiaWhYcmxZYzFsVXFGWHE5bnlaSS91SFl0Z3JGakI1RXJsK1diVk5PbW4yYnAvR0ZoUndrT2J2L1VNa3VYenFGbzBVSlpPcDlhcmNMZDNZMlltSHZjdlhzdlM4ZUlOMHZObXU4d2MrWjg3T3pVbEM3OUZ2UG1MUUxnbjM5dUVCNStHZ0F2ci93VUwxN0U3TmlQUG1yR2lSTm4yTFhyQUhmdnhqSmt5SGlUQ2ZUcGVYcDZFQk56bDg4Ly84VHFtb2k1Y3VYa3l5OC9aYzZjM3loZXZBaFZxMWJBd2NHQkJnM2U1K0RCdjVYc2hIMzdkc1hOTFE4aElUdVVlK1NZTVlQWXYvOFE3ZHIxVUliSjVzbmp3cVJKdzNuNzdUTFovbmVSdXZQbXFsWHJIWW9WSzZ3TWZTMVN4STlhdFFLcFhUc1FqVWJEOU9rL0tYVURETDJ4bHRhaHlwVXJKN3QycmNuU1oycTFXaTVmTm55ZXI2L3B1cDdwNTA1Wm1pZWUvaGx3NWNyMXpKanhTN3IzRzVnNzl6ZVRjcW1wcWF4WXNZRml4UXJ4emp1VnNuUjlyeU1KcWw0aUo2ZmNXUjdxazU1eFBTV3ROa1ZabzZwWXNjSTBhV0lZV2hBZWZwcmp4MCtoVWhuRzBLWmZKTmQ0QTFHcFZFcVdPa3N5cmp0Z2xKeWNiTEl2L2FLaVdiRnc0UXArLzMwVjQ4WU41c1NKTXpnNDJGT29rR0dzL2RtemhrbVRnWUdWcVZpeExPSGhaOURwZEZTdWJKNnc0K0hEUnlaWnBRd1RMUzMzRG4zN2JYK3piZXZYYjFNQ0xiVmF4ZSsvcjJMYXRMbjQrZm15ZlBsUFdlNXBhdHEwUGtPSGZtMXhuN2UzbDBrQWFzMno5R3FKMThPNmRWdVlOV3UrOG43eTVCR3NYYnVGc0xDamhJWWVvV3ZYQVV5ZE91cUZYVS82RzJtelpoMklpYmxIM3J4NUNBbFphbExPOERCN2o2U2taT0xpSHBndFdTRGViSjZlSHRTclZ4Ti8vNUpVclZxQjlldTNFaDBkdzhHRGFVUHVHamV1YTNXTzA1QWh2VGx6NWdMUjBURW13Nk9NTkJvTk5XdFdvMjdkbW5oNmVoQVFVTXBxVmx5VlNvVzl2VDNWcTFmbHdRTkQxdG55NVEwQjBiVnJFVXE1QmczZXc5WFZtUk1uemloQlZWQlFMVXFVS01LQkE0YTF0a3FVS01ya3lTUHc4c3BQUkVTa1NlT2IxQjN4TkNxVmlxKy83a0pNekQwcVYzNmIvUG56Y2ZIaUZSWXYvb08vL3RwdjhYdHVpWEdvbmpWYXJaYmp4MCtSUDM4K0pic2dZTFpzam5ING43WHpaZWU1NVBqeFUzei8vVHd1WDc2R2k0c3p2LzgreStLeUhXOENDYXBlSUdQKy8rSEQrd0tHQ2VucGg2eDk4TUZuQURScFVvOHZ2N1RlQ20yY2cyUzhRWUNoOWNMbzhlTjRBSExtTkd3clZNaFhhUUUzYXRxMFBrV0xGcmI2R1JsWHFqZTZmZnVPMVgzWjhkNTcxYmx4NDZiUzJtRk56NTZkTExiVWYvUE50MVNxbE5iTDV1aVk5dmNYS09DRm5aMkcyN2Z2S0syTEdSMDZkRlI1cmRQcGxmOXZuSjJkc3ZOblBKV2xwQlpDR0tYUHlnU0dlU2MxYWxTaldyVktqQmd4aWIxN3c3aDA2UnJEaDAreWVQeU9IYXZNdHNYRTNHUFdyUGtjT25STTJaWWpod056NTM1SHdZSUZsREkvLzd3WUh4OHZQdi84WThDUTFUTTdDaFR3Vm5vUElpTnZLUStHS1NrcG1kNzB4WnVoUjQ4dmNIZDNRNlZTTVcvZUZIcjJIS3BrRGJPMzE5Q3NXUU9yeHpvNTVlYmJiL3NSRXJLVFFZTjYwcWhSVzVPRlVsdTJiS0lraDRpSWlNeHlGdHFNODdPaW9tNERoZ2RMRnhmTHYvMkZDeGVrZCsvT1hMc1dRYytlWDJCdmI4L2h3OGZwMzM4MEgzN1lpRDU5dnN4V2FuV3BPMit1S2xYS2MvOStISHYySEdUTGxyOU1lbUJkWEp6NSt1c3VKa2xSd0pCd2FPalFpVHg2OUJpMVdzM3c0ZGFmdjg2ZnYweURCaCtUa0pESXBFbkRUWjV6akptVWpZekJscldoZjhhNWdtQklkbUY4cnN3b1kyYm0xTlJVamh3SmY2YU1oYThEcWNFdmtERm95a3hJeUU1Q1FuWmEzVitoUWxubXpKbWtUTTZGOUwxWFdpNWVOR1N6YzNNekpLaklsU3NuQlFzV1VJYVo1Y3VYbHg0OVBtZml4Rm5ZMjl2VHZuM0w1ekxjTFRMeUZ1Zk9YYVIwNmJlc2xrbS9JSzh0enB5NVlKSVNQbjB5amhrenh1THI2MFBuenQ5dzVzd0ZpOGNIQmRWbTM3NURlSG5scDBnUlB3b1c5TUhiMjVPU0pZdWJsQ3RmUG9EZzRDQ3o0OGVOK3o3VGE4enE4RDhqTnpkcHNYeVRORzBheEpZdE80bU5qYU5EaDlaMDdteEl1Mjl2cjJIOCtDRU1HemFSRXlmT01ueDRYd1lNR0dOMmZQb0ZGdS9laldYWnNyV3NXN2VGeE1RazFHcTFrazQzT2pxR1VhT21NbWJNSUxadDI4VzZkVnRJU2tyRzNsNURreWIxc2p6c0w3MzB2eGYvL0hPZGdJQlNQSGp3aUo0OWh6QjRjQyt6QkFUaXpaTXZYMXB5bFB6NTgxR3dvSThTVkFVSDE4ZlQwOFBhb1lEaFBsZWhRbGtBQmczcWhiOS9DYjc4c3IvWlhDUnJ3ODh0eVRpcy9jSUZ3L0lkbnA0ZVQ4ME0yTHg1UStYMXNXTW5HVEprUENrcEtheGV2WW5LbGQrbVZxM0FMRitEMUowMzE4eVp2N0JxMVFabGhGRjZaY3VXb243OTJzcDdyVmJMcjc4dVovSGlWVXBpbEdIRHZsYSthK0hocDFtL2ZodkhqcDFRa2h3bEpDUW94OGZFM0ZWR0pybTRPQ3U5czBiSnljYWd5bklZc0hIakl1VjF4dUYvNlJrREtrOVBEMXEzYmtyejVvMmVlWjI1MTRFRVZTOVF4cFlDZ09qb0dKUGdLQ01mSDAveTVYTTMyV1pNUTN2MWF0clFoYWlvV3pSdCtpbGFyVmFwWU1aaGYvdjNIeVl5TWtvcDI2dFhKMXhjbkxsejV5Ny8rOThwenB3NXo3SmxjMDArWS9aczA5YnhIajBHQTRhS00zSmtQN1ByMU9sUytmcnI0WHp4UlYrS0ZpM0UwcVZ6ek1vOHphNWRmNWk4Zi8vOVZtWmw3dHhKKzNmeTlQUlFldUxVYXJWSk1vNCtmVVlvUFZYVzFLb1Z5UGJ0SzB4NnBwS1RrN2x4NDZaSjlyK0NCWDJVWVpYcFpTV295cTVObTNiUXZyMzUzeTFlVDM1K3ZreVo4aTFSVWJjSUNxcHRzcy9Pem82eFl3ZHo2OVp0cTVPU2s1T1RPWFRvR0NFaGZ4RWEramVwcVduWm5ENzVwRGxCUWJWeGM4dERuejRqdUg0OWlvNGRleXY3YytkMnBHSEQ5MHhTN0Q1TmZQd1RidHk0eVkwYlVWeS9IbVdTQ3Z2VXFmTUVCOWZuMXExb0xsKytSdWZPM3pCMTZyZFVyMTQxRy84YTRuVzJhTkVxd3NJTXJlYk96azVLQTBKV0dkT25QMCszYjk5UmVyaUtGY3RhdzhLdVhRY1lOV3FxMHNyZnRtMkxUQU1xcVR2QzZLT1BtckZod3pZU0VoTEpsU3NuVFpvRTRleWNtNFVMVnhBYWVvU1JJeWN6YnR4Z0RodzR6STgvTHVER0RVTWpoS05qTGlaTUdFcTFhaFdWYy8zelR5VGJ0KzgyKzR6Q2hRc1NHRmladi80Nm9DUjJDUTRPTWd1ZWpBR1lyY1AveXBjUG9IWHJwdFNwOHk0aElUdFp1SEE1d2NIMWxTVVUzalFTVkwxQTZSZDBQWHYySW12V2JGWjZVZ29WOGxWKzRFdVZLazVFUkJRSkNRbkV4TnlqYXRXS05HL2VpSklsaTVtYzczLy9PNlc4cmxQblhiTnNTQTBhdk1lUkkrRU1IejdKcEdYRU9CZnA1azNEMEFjZkgwTnZ5bHR2RlZYU0sxZXNXTmJpMytEZ1lHOXgzNFVMVjVUUFNOOXJwTmZybGJsU0FMdDNoM0x5NURuS2xESHR6YkkyR1QrOUV5Zk9Bb1lId3VuVFJ6Tmt5QVRBTUFFei9RK0RjVWlITlhxOW5rT0hqaEVWZFl2SXlGdEVSdDdrK3ZVb29xUHZvTlBwK2UyM1dabGVTMVpvdFNtU2hFSThsYi8vVy9qN1crN1p0YmZYV00xb21acWF5aWVmZERQTERHWGs0bUtvZzE1ZUhsU3UvTFl5UndRTUUrMkhET2xOOWVwVlRTWW9SMFhkNXRhdGFHN2Z2c1B0MjNkNC9OZ3czQ28yTm81NjlVem5xMnphdEZoNXZYLy9ZWkpUMW5zQUFBc09TVVJCVkFZTVNDRWk0b2F5TGYxdmdIaXpoWVRzWk42OHRPOUxuejVmMnJ6MmppV2ZmdHFLcjc0eW55Zjh3dysvc215WiticUxHemR1VjE1bjFqdVVrcExDbkRtL3NXTEZlbVVZZlhCd2ZYcjIvQUtRdWlPeXh0dmJrLzc5dnlJNU9abWdvTnBLajg3angvR3NYcjJKM2J0RGFkcjBVNVBlMkxKbFMvUHR0LzFNNXNZRGxDdFhHakEwS3Bjdlg0WmF0UUtwVWFNYUJRcDRzV1hMWHl4ZnZnNHdQRnUxYjkvUzVOanc4RE5Lb3JEY3VTMC9lMlYxK04vY3VkOHByOCtjdWNDR0RkdFl1M2FyV1VQNW0wS0NxaGNrSlNXRjA2ZlBFeFoyakQxN1FybCtQYTNucUVHRDl4ZzRzQWQxNnhwNktjcVVLY1hJa2YwWU5Xb3FGeTllVWRhZzh2SHhwR3JWaXBRcjU4Lzc3OWRnLy83REFEZzRPUEQyMndIa3k1ZVh4NC9qeVpQSGxXYk5HcEE3dHlQOSs0ODJtMWYweHgrYmVmZmRxa29QMlZ0dkdTWXdqaDA3eU9yMUcxZmFqb3E2emFKRnEweUd0Y1hIUDJIdDJyUk1oWlVxbFZQVzdFaE1US0pUcDc3S1BtTld3bno1OHBwTTBNMUtxMGozN3A4eFlNQm94b3daU0VKQ29oS3dsQ3BWd3FUYzZ0Vy80T3ZyUTN6OEV4d2NITkRwZEl3ZE8xM1pyMUtwR0RObW10VWZpZlEvTXBzMi9jbW1UWDltZW0yV1pNeVVhSTIxbTc1NGN5VWtKS0xSMktIUmFMaHo1eTR4TVlZNWY4WWd5TTdPam84Ly9wRHAwMzlDclZaUnAwNTFHamV1Uy8vK293RkRCdEMxYTBPSWpvNUJyVll4WnN4QUprNmNSVUpDSW5GeER4azBhQnpPems1VXFsU09nSURTTkcvZWtNNmR2OG55WXQ3dTdtNlVLRkdVUzVldWN2OStIS3RXYlZSYVZkVnFWWlpiL3NYcjdZOC9Oak45K2s5S0lOSzBhWDJ6T1NOWmxaeWNyTFM4Vy9MdzRXT0xjNnNlUG54a3R1M09uYnNtS2RDclZiT2VyZXowNmZOTW1USkhHVllQaG1VK3Z2bW1xekprVU9xT3lDcmo5MSt2MXhNUkVjbi8vbmZhcEhITUdGRGx5ZU5LcDA2ZjBLSkZFNHR6OW9vVThXUFlzRDdVclBrT3JxN095dllORzdZeGVmSnM1WDNYcnUxeGRYV2xUWnV1YUxWYTlQcTBPZVNBMlVnb280MGJGNkhYNjFHcFZNcjhYK1AzUFVlT3RIV3p3c0tPVXJac2FlTGlIaWlOZDZWTEY3ZDR6amVCQkZVdlNFek1QZnIzSDIweTJiWkVpYUwwNnRXSktsWE1GL010VXNTUGhRdG5zR25Ubnl4YXRJcWJONk81ZVRPYTlldTNFaC8vaENkUEVwU2c0TzIzL2JHMzE1aTBnRzNlL0NkRGgwNVFibWFsUzVlZ1JvMXEvUExMRXU3ZWpWVVdtalVjbjNscTJJQ0FVb1NIbjBhbjB6RjM3dTlXeTJrMEdobzJmSitRa0IxV3krVE5td2NmSDArZVBFbk05SFBUZS9mZEtzeWNPWTdLbGN2VHA4OElaYnZ4MzgrNDRLNjd1MkVzLytEQjR6bDZOTnprSEc1dWhoYlNRb1Y4bFY1Q3RWcU50M2QrZkgxOUtGaXd3SFBMeG5UcjFtM2F0TWw4dkg5V2I4Yml6YkZreVI4c1dMRGNiSHY2K1JnZmZOQ0F1TGdIQkFjSDRlM3R5YkJoRTVWOTZSOHVuWjJkQ0FxcVRVQkFLYVpQbjhlQkE0YkdtRWVQSHJObnowRmNYVjNJbmRzUkh4OVBpOTlGbFVxRmg0Yzd2cjdlK1ByNjRPdnJnMHFsb2ttVHVzeVljUlV3TkF3WWxTaFJORXM5eitMMXBkZnJtVEpsRHV2V2JWRzJWYWxTbmdFRGVqelQrVnExNnNTdFc5SEthQWhMdzFZM2JOakdoZzNic25TK2FkTis0c2tUdy9DblFvVjh6VWFCR0owOGVaWnUzUVlxOTFHMVdzMVhYM1drWFR2VGxuK3BPeUl6VVZHMzJMNTlEOUhSTWZ6enp3MnVYbzJ3MkxDYlAzOCtXclJvVEt0V1RaODZOMG1sVXBuTjk0Nk12TW1zV2ZPVk5haXFWNi9DUng5OWdFcWx3dGZYMnlUN3BsRzllcGFIMW1xMVdobzNia2RpWXBLU2Z0MjRQRStaTW1rSlg3NzU1bHV6WTdNengvQjFJMEhWQytMdDdVbVBIcDh6ZGVwY3FsV3JTTXVXd1ZTdlh1V3B4NmpWYWo3NG9DRk5tOVluTE93WWYvNjVoME9IanRHeFl4dGNYSnhadDI0TFY2Nzh3L3Z2MXpRNzlwMTNLdVBsbFo5YnQ2THg4L05sK3ZUUk9EczdFUloyMUNUampMdTdHNVVxbWFjc3oyallzSzhaTjI0R3AwNmR0VGpKRWd3OU05MjZkYUJBQVM4S0ZQQ21SSW1pK1BrVm9GQWhYL3o4Q3Z6Ly8zeVZINHIwYTBmMTY5Zk41RnpUcHYxazhUTXFWeTZQVnF1bFlNRUNIRDl1V051blZxMTMvdisvcGhXNVhMblNaa0hWaHg4MkFxQmp4elpvdFNrVUt1Ukx3WUlGc0xlM1hCVnNTVlFody8vRXM4cVlwUXdNRFJaZHUzWlEzanM0T05DbFM5cjZVL1hyMTFFV1ZuVjFkZWJ0dDh0UXBreEovUDBOUTV1OHZUMlpNbVVrNTg1ZFpPblN0ZXpiZDRpQWdGSU1HUENWOHBtT2pvN0tBMkRCZ29iL0ZpamdiZkVoOXNNUEc3Tng0NThtY3p2QjBQTXUzbXdxbFFwUHo3VDFFYXRXcmNEa3lTT3QvczVtNXEyM2lpbkR1bFVxRlZXclZzemtpS2ZyMzc4N2taRTN1WG8xd2l4QVNxOWNPWDhxVjM2YkkwZkNjWGQzWStUSWZoYlhUWlM2SXpLVE4yOGUvdmhqTS9mdm15LzZuRHUzSTlXclY2VnUzUnBtdzdLenc5ZlhoeDkvbkVEdjNzTXBYcndJWThjT1ZucVhBZ0pLY2ZEZ0VUUWFEWTZPdWZEeXlrK3paZzFvMmRMeUtDRjdlM3VxVnEyZzNGTnk1SENnYytlMnlybTZkLytNUll0V20zUVU1TXlaZzhhTjY5R3FWZkF6WGYvclFLWFBhbkw4MTBoZ1lCTTZkV3FiN2NteXR0THA5TVRHM2pmSmlwVGVqaDM3QVBEeksyQzE1VXluMDZOV0d5ckpnd2VQR0Q1OElwTW5qN0RZdW5YeDRoV21USm5EbENramxkNlh4NC9qbVRadExudjJITVRkM1kzQmczdGJYUURZRXExV3k1TW5pV1pyS3VUTW1jTWtHMTlXN05zWHBtU25tVEJocU1rKzQzQzlvS0RhVmhlU2k0eTh5ZDkvLzQ4V0xTei9LRnk5R3NIdTNhRm9OSGJreXBXTG9rVUxaZmx2Tlk2M0wxVEkxMkpQM3RQMkcxc2UzZHhjczVSNElqVDBiMlZZWks5ZW5iSjBmY0kyTCtzM1lPN2MzN2g3TnhhQUVTTytzVnJ1OGVONFpmRnZqVWFEcTZzTGxTcVZ3OXZiODZublg3Um9OUlVybHFWTW1aSlB6V1lHS0FsWmJGbEc0UDc5T0diT25NK2hRMGRScSswSUNxcEY3OTZkbi9taFFEeC9MK3U3RGpCKy9Fd2NIT3pwMi9mTHA2WUx0N2E0dk5IQmcwY0lEeitOcTZzcjVjcVZwbXpaMHNxK1FZUEdBbENuenYrMWQvODhUY1JoQU1lZlE5aWFHRFlDUmhJV1RURWh6RzV1dkFYWHVqaEFITmg0QmJ3REZoZ2swY1cxbTFPWHZnMkM3aVE5TzJJY0t0VEtCVWtmekxXOXoyZHQybHphMys5NjMvdjdPdmIyM3R4NWI3ZjdOWHE5ZmtSRUhCK1B6M0FZRE1vNE9ma1loNGZ2SjA2djZ2WDZ0OWZ2N3U5MzR2THllNXlmZjRtRGczZVArc2dOYzZjK2RjMkpzN1BQY1hyNktkYlgxMkpyNjNsc2I3K01uWjEydE5zdnB0N2hVT1hpNGx0c2JLekZ5c3I0TkwyYmJiYjcvaGNHZ3pLdXJrWkhYRGMzbjBWWi9vaXlITWJ5OHBOWVhYMDY4WGtSbyszUjRYQVkxOWMvWTJtcGlGYXJkYnQ5MmdSRnhaY3BxdWJjelRtdjA3NE9UYlJJNndDNFQ1MWovYytkZ0RBcjZwb1RvN3RHRm84YVVOU25LcXI4c25QdVg4RWtxQUNvZzZDQ3NiK1A5TEI0SHY0WWNBQUFBTzRRVlFBQUFBbWlDZ0FBSUtHeE42cUFSZFB2ZCt0ZWhMbGhIVEM3am80K1ZEN0dnT2tZNjgxZy9mOXc1c1JzbXJjeDdFWVZ2M1U2Yit0ZUJLQkcxZ0d6cVNpSzJOMTlWZmRpTEJSakhTYVpFL3d2alR4U0JRQUFNSTJxSTFXdXFR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BQUFBQUFBQUFBQUFBRTN5Q3dPWFVaQ0E3NEt4QUFBQUFFbEZUa1N1UW1DQyIsCiAgICJUaGVtZSIgOiAiIiwKICAgIlR5cGUiIDogIm1pbmQiLAogICAiVmVyc2lvbiIgOiAiMTMiCn0K"/>
    </extobj>
  </extobjs>
</s:customData>
</file>

<file path=customXml/itemProps1.xml><?xml version="1.0" encoding="utf-8"?>
<ds:datastoreItem xmlns:ds="http://schemas.openxmlformats.org/officeDocument/2006/customXml" ds:itemID="{CB192828-FB60-46FC-970E-5088EB6E196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3800</TotalTime>
  <Words>3611</Words>
  <Application>Microsoft Office PowerPoint</Application>
  <PresentationFormat>全屏显示(16:9)</PresentationFormat>
  <Paragraphs>639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Wingdings</vt:lpstr>
      <vt:lpstr>Office 主题​​</vt:lpstr>
      <vt:lpstr>万里长城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拓展动手练习四</vt:lpstr>
      <vt:lpstr>拓展动手练习四</vt:lpstr>
      <vt:lpstr>拓展动手练习四</vt:lpstr>
      <vt:lpstr>拓展动手练习四</vt:lpstr>
      <vt:lpstr>拓展动手练习四</vt:lpstr>
      <vt:lpstr>拓展动手练习四</vt:lpstr>
      <vt:lpstr>拓展动手练习四</vt:lpstr>
      <vt:lpstr>PowerPoint 演示文稿</vt:lpstr>
      <vt:lpstr>拓展动手练习四</vt:lpstr>
      <vt:lpstr>PowerPoint 演示文稿</vt:lpstr>
      <vt:lpstr>习题四</vt:lpstr>
      <vt:lpstr>习题四</vt:lpstr>
      <vt:lpstr>习题四</vt:lpstr>
      <vt:lpstr>习题四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358</cp:revision>
  <dcterms:created xsi:type="dcterms:W3CDTF">2017-03-04T06:55:00Z</dcterms:created>
  <dcterms:modified xsi:type="dcterms:W3CDTF">2024-05-23T11:02:39Z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FEB01E6C677543978FAE3CD190B007D4</vt:lpwstr>
  </property>
  <property fmtid="{D5CDD505-2E9C-101B-9397-08002B2CF9AE}" pid="3" name="KSOProductBuildVer">
    <vt:lpwstr>2052-11.1.0.10700</vt:lpwstr>
  </property>
</Properties>
</file>