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0" r:id="rId3"/>
    <p:sldMasterId id="2147483673" r:id="rId4"/>
  </p:sldMasterIdLst>
  <p:notesMasterIdLst>
    <p:notesMasterId r:id="rId23"/>
  </p:notesMasterIdLst>
  <p:sldIdLst>
    <p:sldId id="2022" r:id="rId5"/>
    <p:sldId id="2030" r:id="rId6"/>
    <p:sldId id="2023" r:id="rId7"/>
    <p:sldId id="2024" r:id="rId8"/>
    <p:sldId id="2031" r:id="rId9"/>
    <p:sldId id="2026" r:id="rId10"/>
    <p:sldId id="2032" r:id="rId11"/>
    <p:sldId id="2033" r:id="rId12"/>
    <p:sldId id="2034" r:id="rId13"/>
    <p:sldId id="2035" r:id="rId14"/>
    <p:sldId id="2036" r:id="rId15"/>
    <p:sldId id="2037" r:id="rId16"/>
    <p:sldId id="2038" r:id="rId17"/>
    <p:sldId id="2039" r:id="rId18"/>
    <p:sldId id="2040" r:id="rId19"/>
    <p:sldId id="2041" r:id="rId20"/>
    <p:sldId id="2042" r:id="rId21"/>
    <p:sldId id="2043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8037" autoAdjust="0"/>
  </p:normalViewPr>
  <p:slideViewPr>
    <p:cSldViewPr snapToGrid="0">
      <p:cViewPr varScale="1">
        <p:scale>
          <a:sx n="152" d="100"/>
          <a:sy n="152" d="100"/>
        </p:scale>
        <p:origin x="44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83919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83919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4F9BF-24AB-49EF-8E2D-0CAE99F24CF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4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BC2FC-833E-40D3-B18A-D54DD578E1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0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7393B7-920B-4BD3-B92C-C277E714EC1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9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A944A3-DE17-4297-B999-06070FD2CB6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0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845F9D-3280-41F6-9AD8-001721C28C9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1D7F8-090D-4801-8D10-49DAA143CB6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0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420B85-6997-459E-81DF-519F06398D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62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8C9D8-35B0-4DF6-896F-AA4D354E9CE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DF78BC-31AB-45E0-B075-0CF31EAA0B4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95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241359-BAA5-4AAF-B693-F13F5C74521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0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9" y="285751"/>
            <a:ext cx="2135187" cy="42314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6" y="285751"/>
            <a:ext cx="6253163" cy="423148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2B23F-FA75-417E-8A51-5FFB3490BD1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38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85750"/>
            <a:ext cx="854075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314450"/>
            <a:ext cx="4194175" cy="15442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2972992"/>
            <a:ext cx="4194175" cy="15442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7A7B7-AD2A-46B4-9198-30DA37015C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39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83919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83919"/>
            <a:ext cx="2289175" cy="357188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4F9BF-24AB-49EF-8E2D-0CAE99F24CF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75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BC2FC-833E-40D3-B18A-D54DD578E1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4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7393B7-920B-4BD3-B92C-C277E714EC1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25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A944A3-DE17-4297-B999-06070FD2CB6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40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845F9D-3280-41F6-9AD8-001721C28C9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74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1D7F8-090D-4801-8D10-49DAA143CB6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1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420B85-6997-459E-81DF-519F06398D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46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8C9D8-35B0-4DF6-896F-AA4D354E9CE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48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DF78BC-31AB-45E0-B075-0CF31EAA0B4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270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241359-BAA5-4AAF-B693-F13F5C74521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67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9" y="285751"/>
            <a:ext cx="2135187" cy="42314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6" y="285751"/>
            <a:ext cx="6253163" cy="423148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2B23F-FA75-417E-8A51-5FFB3490BD1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85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85750"/>
            <a:ext cx="854075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314451"/>
            <a:ext cx="4194175" cy="32027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314450"/>
            <a:ext cx="4194175" cy="15442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2972992"/>
            <a:ext cx="4194175" cy="15442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7A7B7-AD2A-46B4-9198-30DA37015C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7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5"/>
            <a:ext cx="1338580" cy="299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85750"/>
            <a:ext cx="854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314451"/>
            <a:ext cx="8540750" cy="32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2915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57C25-8BCF-4279-8E47-2A39C9A3A07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85750"/>
            <a:ext cx="854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314451"/>
            <a:ext cx="8540750" cy="32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6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2915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29150"/>
            <a:ext cx="22891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57C25-8BCF-4279-8E47-2A39C9A3A07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显示指定文件夹中某文件的内容（</a:t>
            </a:r>
            <a:r>
              <a:rPr lang="en-US" altLang="zh-CN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990355"/>
            <a:ext cx="838215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一、实训要求：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>
                <a:solidFill>
                  <a:prstClr val="black"/>
                </a:solidFill>
              </a:rPr>
              <a:t>设计一个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JavaBean</a:t>
            </a:r>
            <a:r>
              <a:rPr lang="zh-CN" altLang="en-US" sz="1400" dirty="0" smtClean="0">
                <a:solidFill>
                  <a:prstClr val="black"/>
                </a:solidFill>
              </a:rPr>
              <a:t>，该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可根据传入的文件名读出文件的内容。</a:t>
            </a:r>
            <a:r>
              <a:rPr lang="zh-CN" altLang="en-US" sz="1400" b="1" dirty="0">
                <a:solidFill>
                  <a:prstClr val="black"/>
                </a:solidFill>
              </a:rPr>
              <a:t>编写一个可以选择文件夹的网页</a:t>
            </a:r>
            <a:r>
              <a:rPr lang="zh-CN" altLang="en-US" sz="1400" dirty="0">
                <a:solidFill>
                  <a:prstClr val="black"/>
                </a:solidFill>
              </a:rPr>
              <a:t>，在该网页中选择某个文件夹后，转到第二个网页，在</a:t>
            </a:r>
            <a:r>
              <a:rPr lang="zh-CN" altLang="en-US" sz="1400" b="1" dirty="0">
                <a:solidFill>
                  <a:prstClr val="black"/>
                </a:solidFill>
              </a:rPr>
              <a:t>第二个网页中显示出上一网页所选</a:t>
            </a:r>
            <a:r>
              <a:rPr lang="zh-CN" altLang="en-US" sz="1400" dirty="0">
                <a:solidFill>
                  <a:prstClr val="black"/>
                </a:solidFill>
              </a:rPr>
              <a:t>文件夹中包含的所有文件，在第二个网页中根据列出的文件名输入要打开的文件名，提交后，显示该文件内容。程序运行结果如图</a:t>
            </a:r>
            <a:r>
              <a:rPr lang="en-US" altLang="zh-CN" sz="1400" dirty="0">
                <a:solidFill>
                  <a:prstClr val="black"/>
                </a:solidFill>
              </a:rPr>
              <a:t>5-6</a:t>
            </a:r>
            <a:r>
              <a:rPr lang="zh-CN" altLang="en-US" sz="1400" dirty="0">
                <a:solidFill>
                  <a:prstClr val="black"/>
                </a:solidFill>
              </a:rPr>
              <a:t>所</a:t>
            </a:r>
            <a:r>
              <a:rPr lang="zh-CN" altLang="en-US" sz="1400" dirty="0" smtClean="0">
                <a:solidFill>
                  <a:prstClr val="black"/>
                </a:solidFill>
              </a:rPr>
              <a:t>示。</a:t>
            </a:r>
            <a:endParaRPr lang="en-US" altLang="zh-CN" sz="1400" dirty="0" smtClean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18" y="2151142"/>
            <a:ext cx="2506038" cy="28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80" y="2092720"/>
            <a:ext cx="2423680" cy="292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7242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624638" y="285750"/>
            <a:ext cx="1150144" cy="827485"/>
          </a:xfrm>
        </p:spPr>
        <p:txBody>
          <a:bodyPr/>
          <a:lstStyle/>
          <a:p>
            <a:pPr eaLnBrk="1" hangingPunct="1"/>
            <a:r>
              <a:rPr lang="zh-CN" altLang="en-US" sz="1200" b="1"/>
              <a:t>任务实现</a:t>
            </a:r>
            <a:br>
              <a:rPr lang="zh-CN" altLang="en-US" sz="1200" b="1"/>
            </a:br>
            <a:r>
              <a:rPr lang="en-US" altLang="zh-CN" sz="1200" b="1"/>
              <a:t>1</a:t>
            </a:r>
            <a:r>
              <a:rPr lang="zh-CN" altLang="en-US" sz="1200" b="1"/>
              <a:t>、创建主页面</a:t>
            </a:r>
            <a:r>
              <a:rPr lang="en-US" altLang="zh-CN" sz="1200" b="1"/>
              <a:t>file.jsp</a:t>
            </a:r>
            <a:br>
              <a:rPr lang="en-US" altLang="zh-CN" sz="1200" b="1"/>
            </a:br>
            <a:endParaRPr lang="en-US" altLang="zh-CN" sz="1200" b="1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39467" y="0"/>
            <a:ext cx="4374356" cy="5143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&lt;%@ page contentType="text/html; charset=GBK"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&lt;html&gt;&lt;head&gt;&lt;title&gt;file&lt;/title&gt;&lt;/head&gt;&lt;body bgcolor="#ffffff"&gt;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&lt;table width="79%" border="1" align=center cellPadding=0 cellSpacing=0&gt;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&lt;form name="form2" method="post" action="view.jsp"&gt;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&lt;tr&gt;      &lt;td&gt;</a:t>
            </a:r>
            <a:r>
              <a:rPr lang="zh-CN" altLang="en-US" sz="750"/>
              <a:t>文件</a:t>
            </a:r>
            <a:r>
              <a:rPr lang="en-US" altLang="zh-CN" sz="750"/>
              <a:t>/</a:t>
            </a:r>
            <a:r>
              <a:rPr lang="zh-CN" altLang="en-US" sz="750"/>
              <a:t>目录浏览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输入路径： 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&lt;td&gt;&lt;input name="catalog" type="text" id="catalog2" value="c:/"&gt;&lt;/td&gt;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&lt;td&gt;&lt;label&gt;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&lt;input type="submit" name="Submit5" value="</a:t>
            </a:r>
            <a:r>
              <a:rPr lang="zh-CN" altLang="en-US" sz="750"/>
              <a:t>提交</a:t>
            </a:r>
            <a:r>
              <a:rPr lang="en-US" altLang="zh-CN" sz="75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&lt;/label&gt;&lt;/td&gt;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&lt;/tr&gt; 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&lt;form name="form1" method="post" action="manager.jsp"&gt;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&lt;tr&gt;      &lt;td width="20%"&gt;</a:t>
            </a:r>
            <a:r>
              <a:rPr lang="zh-CN" altLang="en-US" sz="750"/>
              <a:t>创建目录：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 width="15%"&gt;</a:t>
            </a:r>
            <a:r>
              <a:rPr lang="zh-CN" altLang="en-US" sz="750"/>
              <a:t>输入路径：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 width="20%"&gt;&lt;input name="path" type="text" id="path"&gt;&lt;/td&gt;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 width="17%"&gt;</a:t>
            </a:r>
            <a:r>
              <a:rPr lang="zh-CN" altLang="en-US" sz="750"/>
              <a:t>输入目录名：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 width="20%"&gt;&lt;input name="name" type="text" id="name"&gt; 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 width="8%"&gt;&lt;div align="center"&gt;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  &lt;input type="submit" name="Submit2" value="</a:t>
            </a:r>
            <a:r>
              <a:rPr lang="zh-CN" altLang="en-US" sz="750"/>
              <a:t>创建</a:t>
            </a:r>
            <a:r>
              <a:rPr lang="en-US" altLang="zh-CN" sz="75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&lt;/div&gt;&lt;/td&gt; &lt;/tr&gt;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&lt;tr&gt;      &lt;td&gt;</a:t>
            </a:r>
            <a:r>
              <a:rPr lang="zh-CN" altLang="en-US" sz="750"/>
              <a:t>创建文件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输入路径</a:t>
            </a:r>
            <a:r>
              <a:rPr lang="en-US" altLang="zh-CN" sz="750"/>
              <a:t>:&lt;/td&gt;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 &lt;input name="path2" type="text" id="path2"&gt;&lt;/td&gt;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输入文件名：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 &lt;input name="name2" type="text" id="name2"&gt;&lt;/td&gt;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 &lt;div align="center"&gt;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  &lt;input type="submit" name="Submit22" value="</a:t>
            </a:r>
            <a:r>
              <a:rPr lang="zh-CN" altLang="en-US" sz="750"/>
              <a:t>创建</a:t>
            </a:r>
            <a:r>
              <a:rPr lang="en-US" altLang="zh-CN" sz="75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&lt;/div&gt;&lt;/td&gt;&lt;/tr&gt;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&lt;tr&gt;      &lt;td&gt;</a:t>
            </a:r>
            <a:r>
              <a:rPr lang="zh-CN" altLang="en-US" sz="750"/>
              <a:t>删除目录：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输入路径：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&lt;td&gt;&lt;input name="path3" type="text" id="path3"&gt;&lt;/td&gt;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输入目录名：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&lt;td&gt;&lt;input name="name3" type="text" id="name3"&gt;&lt;/td&gt;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&lt;td&gt;&lt;div align="center"&gt;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  &lt;input type="submit" name="Submit3" value="</a:t>
            </a:r>
            <a:r>
              <a:rPr lang="zh-CN" altLang="en-US" sz="750"/>
              <a:t>删除</a:t>
            </a:r>
            <a:r>
              <a:rPr lang="en-US" altLang="zh-CN" sz="75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&lt;/div&gt;&lt;/td&gt;&lt;/tr&gt;&lt;tr&gt;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删除文件：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输入路径：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&lt;td&gt;&lt;input name="path4" type="text" id="path4"&gt;&lt;/td&gt;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</a:t>
            </a:r>
            <a:r>
              <a:rPr lang="zh-CN" altLang="en-US" sz="750"/>
              <a:t>输入文件名：</a:t>
            </a:r>
            <a:r>
              <a:rPr lang="en-US" altLang="zh-CN" sz="7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&lt;td&gt;&lt;input name="name4" type="text" id="name4"&gt;&lt;/td&gt;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&lt;td&gt;&lt;div align="center"&gt;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  &lt;input type="submit" name="Submit4" value="</a:t>
            </a:r>
            <a:r>
              <a:rPr lang="zh-CN" altLang="en-US" sz="750"/>
              <a:t>删除</a:t>
            </a:r>
            <a:r>
              <a:rPr lang="en-US" altLang="zh-CN" sz="75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 &lt;/div&gt;&lt;/td&gt;&lt;/tr&gt;&lt;/form&gt; &lt;/table&gt;&lt;/body&gt;&lt;/html&gt;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750"/>
          </a:p>
        </p:txBody>
      </p:sp>
    </p:spTree>
    <p:extLst>
      <p:ext uri="{BB962C8B-B14F-4D97-AF65-F5344CB8AC3E}">
        <p14:creationId xmlns:p14="http://schemas.microsoft.com/office/powerpoint/2010/main" val="21763423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516291" y="285750"/>
            <a:ext cx="1484709" cy="857250"/>
          </a:xfrm>
        </p:spPr>
        <p:txBody>
          <a:bodyPr/>
          <a:lstStyle/>
          <a:p>
            <a:pPr eaLnBrk="1" hangingPunct="1"/>
            <a:r>
              <a:rPr lang="zh-CN" altLang="en-US" sz="1200" b="1"/>
              <a:t>任务实现</a:t>
            </a:r>
            <a:br>
              <a:rPr lang="zh-CN" altLang="en-US" sz="1200" b="1"/>
            </a:br>
            <a:r>
              <a:rPr lang="en-US" altLang="zh-CN" sz="1200" b="1"/>
              <a:t>2</a:t>
            </a:r>
            <a:r>
              <a:rPr lang="zh-CN" altLang="en-US" sz="1200" b="1"/>
              <a:t>、文件、目录浏览功能的实现</a:t>
            </a:r>
            <a:r>
              <a:rPr lang="en-US" altLang="zh-CN" sz="1200" b="1"/>
              <a:t>view.jsp</a:t>
            </a:r>
            <a:br>
              <a:rPr lang="en-US" altLang="zh-CN" sz="1200" b="1"/>
            </a:br>
            <a:endParaRPr lang="en-US" altLang="zh-CN" sz="1200" b="1"/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303610"/>
            <a:ext cx="4374356" cy="469820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 page contentType="text/html; charset=GBK"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 page import="java.io.*"%&gt;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&lt;title&gt;</a:t>
            </a:r>
            <a:r>
              <a:rPr lang="zh-CN" altLang="en-US" sz="900"/>
              <a:t>显示文件和目录</a:t>
            </a:r>
            <a:r>
              <a:rPr lang="en-US" altLang="zh-CN" sz="900"/>
              <a:t>&lt;/title&gt;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String catalog=request.getParameter("catalog");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 if</a:t>
            </a:r>
            <a:r>
              <a:rPr lang="en-US" altLang="zh-CN" sz="900"/>
              <a:t>(catalog==</a:t>
            </a:r>
            <a:r>
              <a:rPr lang="en-US" altLang="zh-CN" sz="900" b="1"/>
              <a:t>null</a:t>
            </a:r>
            <a:r>
              <a:rPr lang="en-US" altLang="zh-CN" sz="900"/>
              <a:t>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catalog="c:/";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File dir=</a:t>
            </a:r>
            <a:r>
              <a:rPr lang="en-US" altLang="zh-CN" sz="900" b="1"/>
              <a:t>new </a:t>
            </a:r>
            <a:r>
              <a:rPr lang="en-US" altLang="zh-CN" sz="900"/>
              <a:t>File(catalog);//</a:t>
            </a:r>
            <a:r>
              <a:rPr lang="zh-CN" altLang="en-US" sz="900"/>
              <a:t>创建</a:t>
            </a:r>
            <a:r>
              <a:rPr lang="en-US" altLang="zh-CN" sz="900"/>
              <a:t>File</a:t>
            </a:r>
            <a:r>
              <a:rPr lang="zh-CN" altLang="en-US" sz="900"/>
              <a:t>对象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File file[]=dir.listFiles();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当前路径下的目录有：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   for</a:t>
            </a:r>
            <a:r>
              <a:rPr lang="en-US" altLang="zh-CN" sz="900"/>
              <a:t>(</a:t>
            </a:r>
            <a:r>
              <a:rPr lang="en-US" altLang="zh-CN" sz="900" b="1"/>
              <a:t>int </a:t>
            </a:r>
            <a:r>
              <a:rPr lang="en-US" altLang="zh-CN" sz="900"/>
              <a:t>i=0;i&lt;file.length;i++){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      if</a:t>
            </a:r>
            <a:r>
              <a:rPr lang="en-US" altLang="zh-CN" sz="900"/>
              <a:t>(file[i].isDirectory())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out.print("&lt;br&gt;"+file[i].toString());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%&gt;&lt;/p&gt;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&lt;p&gt;</a:t>
            </a:r>
            <a:r>
              <a:rPr lang="zh-CN" altLang="en-US" sz="900"/>
              <a:t>当前路径下的所有文件有：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 </a:t>
            </a:r>
            <a:r>
              <a:rPr lang="en-US" altLang="zh-CN" sz="90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   for</a:t>
            </a:r>
            <a:r>
              <a:rPr lang="en-US" altLang="zh-CN" sz="900"/>
              <a:t>(</a:t>
            </a:r>
            <a:r>
              <a:rPr lang="en-US" altLang="zh-CN" sz="900" b="1"/>
              <a:t>int </a:t>
            </a:r>
            <a:r>
              <a:rPr lang="en-US" altLang="zh-CN" sz="900"/>
              <a:t>i=0;i&lt;file.length;i++){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      if</a:t>
            </a:r>
            <a:r>
              <a:rPr lang="en-US" altLang="zh-CN" sz="900"/>
              <a:t>(file[i].isFile())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out.print("&lt;br&gt;"+file[i].toString());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618978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569869" y="285750"/>
            <a:ext cx="1204913" cy="1206104"/>
          </a:xfrm>
        </p:spPr>
        <p:txBody>
          <a:bodyPr/>
          <a:lstStyle/>
          <a:p>
            <a:pPr eaLnBrk="1" hangingPunct="1"/>
            <a:r>
              <a:rPr lang="zh-CN" altLang="en-US" sz="1200" b="1"/>
              <a:t>任务实现</a:t>
            </a:r>
            <a:br>
              <a:rPr lang="zh-CN" altLang="en-US" sz="1200" b="1"/>
            </a:br>
            <a:r>
              <a:rPr lang="en-US" altLang="zh-CN" sz="1200" b="1"/>
              <a:t>3</a:t>
            </a:r>
            <a:r>
              <a:rPr lang="zh-CN" altLang="en-US" sz="1200" b="1"/>
              <a:t>、文件、目录新建和删除功能的实现</a:t>
            </a:r>
            <a:r>
              <a:rPr lang="en-US" altLang="zh-CN" sz="1200" b="1"/>
              <a:t>manager.jsp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119" y="250032"/>
            <a:ext cx="4429125" cy="475178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&lt;%@ page contentType="text/html; charset=GBK"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&lt;%@ page import="java.io.*"%&gt;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&lt;html&gt;&lt;head&gt;&lt;title&gt;manager&lt;/title&gt;&lt;/head&gt;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   String s[]=</a:t>
            </a:r>
            <a:r>
              <a:rPr lang="en-US" altLang="zh-CN" sz="750" b="1"/>
              <a:t>new </a:t>
            </a:r>
            <a:r>
              <a:rPr lang="en-US" altLang="zh-CN" sz="750"/>
              <a:t>String[8];//</a:t>
            </a:r>
            <a:r>
              <a:rPr lang="zh-CN" altLang="en-US" sz="750"/>
              <a:t>定义数组，存储获取的值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750"/>
              <a:t>  </a:t>
            </a:r>
            <a:r>
              <a:rPr lang="en-US" altLang="zh-CN" sz="750"/>
              <a:t>//</a:t>
            </a:r>
            <a:r>
              <a:rPr lang="zh-CN" altLang="en-US" sz="750"/>
              <a:t>获取对应的文本框文件或目录路径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750"/>
              <a:t>   </a:t>
            </a:r>
            <a:r>
              <a:rPr lang="en-US" altLang="zh-CN" sz="750"/>
              <a:t>s[0]=request.getParameter("path");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s[1]=request.getParameter("name");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s[2]=request.getParameter("path2");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s[3]=request.getParameter("name2");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s[4]=request.getParameter("path3");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s[5]=request.getParameter("name3");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s[6]=request.getParameter("path4");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s[7]=request.getParameter("name4");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 b="1"/>
              <a:t>   for</a:t>
            </a:r>
            <a:r>
              <a:rPr lang="en-US" altLang="zh-CN" sz="750"/>
              <a:t>(</a:t>
            </a:r>
            <a:r>
              <a:rPr lang="en-US" altLang="zh-CN" sz="750" b="1"/>
              <a:t>int </a:t>
            </a:r>
            <a:r>
              <a:rPr lang="en-US" altLang="zh-CN" sz="750"/>
              <a:t>i=1;i&lt;s.length;i++){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 b="1"/>
              <a:t>     if</a:t>
            </a:r>
            <a:r>
              <a:rPr lang="en-US" altLang="zh-CN" sz="750"/>
              <a:t>(s[i]==</a:t>
            </a:r>
            <a:r>
              <a:rPr lang="en-US" altLang="zh-CN" sz="750" b="1"/>
              <a:t>null</a:t>
            </a:r>
            <a:r>
              <a:rPr lang="en-US" altLang="zh-CN" sz="75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  s[i]="";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 b="1"/>
              <a:t>     else</a:t>
            </a:r>
            <a:endParaRPr lang="en-US" altLang="zh-CN" sz="750"/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 s[i]=</a:t>
            </a:r>
            <a:r>
              <a:rPr lang="en-US" altLang="zh-CN" sz="750" b="1"/>
              <a:t>new </a:t>
            </a:r>
            <a:r>
              <a:rPr lang="en-US" altLang="zh-CN" sz="750"/>
              <a:t>String(s[i].getBytes("ISO-8859-1"));//</a:t>
            </a:r>
            <a:r>
              <a:rPr lang="zh-CN" altLang="en-US" sz="750"/>
              <a:t>对获取的值进行编码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750"/>
              <a:t>   </a:t>
            </a:r>
            <a:r>
              <a:rPr lang="en-US" altLang="zh-CN" sz="75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File dir2=</a:t>
            </a:r>
            <a:r>
              <a:rPr lang="en-US" altLang="zh-CN" sz="750" b="1"/>
              <a:t>new </a:t>
            </a:r>
            <a:r>
              <a:rPr lang="en-US" altLang="zh-CN" sz="750"/>
              <a:t>File(s[0],s[1]);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File dir3=</a:t>
            </a:r>
            <a:r>
              <a:rPr lang="en-US" altLang="zh-CN" sz="750" b="1"/>
              <a:t>new </a:t>
            </a:r>
            <a:r>
              <a:rPr lang="en-US" altLang="zh-CN" sz="750"/>
              <a:t>File(s[2],s[3]);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File dir4=</a:t>
            </a:r>
            <a:r>
              <a:rPr lang="en-US" altLang="zh-CN" sz="750" b="1"/>
              <a:t>new </a:t>
            </a:r>
            <a:r>
              <a:rPr lang="en-US" altLang="zh-CN" sz="750"/>
              <a:t>File(s[4],s[5]);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File dir5=</a:t>
            </a:r>
            <a:r>
              <a:rPr lang="en-US" altLang="zh-CN" sz="750" b="1"/>
              <a:t>new </a:t>
            </a:r>
            <a:r>
              <a:rPr lang="en-US" altLang="zh-CN" sz="750"/>
              <a:t>File(s[6],s[7]);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&lt;%=s[1]%&gt;</a:t>
            </a:r>
            <a:r>
              <a:rPr lang="zh-CN" altLang="en-US" sz="750"/>
              <a:t>目录是否创建成功？</a:t>
            </a:r>
            <a:r>
              <a:rPr lang="en-US" altLang="zh-CN" sz="750"/>
              <a:t>&lt;%=dir2.mkdir()%&gt;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&lt;p&gt;&lt;%=s[3]%&gt;</a:t>
            </a:r>
            <a:r>
              <a:rPr lang="zh-CN" altLang="en-US" sz="750"/>
              <a:t>文件是否创建成功</a:t>
            </a:r>
            <a:r>
              <a:rPr lang="en-US" altLang="zh-CN" sz="750"/>
              <a:t>?&lt;%=!dir3.exists()%&gt;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&lt;%</a:t>
            </a:r>
            <a:r>
              <a:rPr lang="en-US" altLang="zh-CN" sz="750" b="1"/>
              <a:t>if</a:t>
            </a:r>
            <a:r>
              <a:rPr lang="en-US" altLang="zh-CN" sz="750"/>
              <a:t>(!dir3.exists()){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  dir3.createNewFile();//</a:t>
            </a:r>
            <a:r>
              <a:rPr lang="zh-CN" altLang="en-US" sz="750"/>
              <a:t>创建文件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750"/>
              <a:t>    </a:t>
            </a:r>
            <a:r>
              <a:rPr lang="en-US" altLang="zh-CN" sz="75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&lt;p&gt;&lt;%=s[5]%&gt;</a:t>
            </a:r>
            <a:r>
              <a:rPr lang="zh-CN" altLang="en-US" sz="750"/>
              <a:t>目录是否删除成功？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750"/>
              <a:t>  </a:t>
            </a:r>
            <a:r>
              <a:rPr lang="en-US" altLang="zh-CN" sz="750"/>
              <a:t>&lt;%</a:t>
            </a:r>
            <a:r>
              <a:rPr lang="en-US" altLang="zh-CN" sz="750" b="1"/>
              <a:t>boolean </a:t>
            </a:r>
            <a:r>
              <a:rPr lang="en-US" altLang="zh-CN" sz="750"/>
              <a:t>b1=dir4.delete();//</a:t>
            </a:r>
            <a:r>
              <a:rPr lang="zh-CN" altLang="en-US" sz="750"/>
              <a:t>删除目录</a:t>
            </a:r>
            <a:r>
              <a:rPr lang="en-US" altLang="zh-CN" sz="75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&lt;%=b1%&gt;&lt;/p&gt;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&lt;p&gt;&lt;%=s[7]%&gt;</a:t>
            </a:r>
            <a:r>
              <a:rPr lang="zh-CN" altLang="en-US" sz="750"/>
              <a:t>文件是否删除成功</a:t>
            </a:r>
            <a:r>
              <a:rPr lang="en-US" altLang="zh-CN" sz="75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&lt;%</a:t>
            </a:r>
            <a:r>
              <a:rPr lang="en-US" altLang="zh-CN" sz="750" b="1"/>
              <a:t>boolean </a:t>
            </a:r>
            <a:r>
              <a:rPr lang="en-US" altLang="zh-CN" sz="750"/>
              <a:t>b2=dir5.delete();//</a:t>
            </a:r>
            <a:r>
              <a:rPr lang="zh-CN" altLang="en-US" sz="750"/>
              <a:t>删除文件</a:t>
            </a:r>
            <a:r>
              <a:rPr lang="en-US" altLang="zh-CN" sz="75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  &lt;%=b2%&gt;&lt;/p&gt;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750"/>
              <a:t>&lt;/body&gt;&lt;/html&gt;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750"/>
          </a:p>
        </p:txBody>
      </p:sp>
    </p:spTree>
    <p:extLst>
      <p:ext uri="{BB962C8B-B14F-4D97-AF65-F5344CB8AC3E}">
        <p14:creationId xmlns:p14="http://schemas.microsoft.com/office/powerpoint/2010/main" val="34712985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>
                <a:ea typeface="黑体" panose="02010609060101010101" pitchFamily="49" charset="-122"/>
              </a:rPr>
              <a:t>补充任务</a:t>
            </a:r>
            <a:r>
              <a:rPr lang="en-US" altLang="zh-CN" sz="2700">
                <a:ea typeface="黑体" panose="02010609060101010101" pitchFamily="49" charset="-122"/>
              </a:rPr>
              <a:t>2—</a:t>
            </a:r>
            <a:r>
              <a:rPr lang="zh-CN" altLang="en-US" b="1" smtClean="0"/>
              <a:t>文件的读写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3" t="15755" r="10851" b="38998"/>
          <a:stretch>
            <a:fillRect/>
          </a:stretch>
        </p:blipFill>
        <p:spPr>
          <a:xfrm>
            <a:off x="1494235" y="1006079"/>
            <a:ext cx="2753915" cy="20645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4" t="15775" r="10851" b="57542"/>
          <a:stretch>
            <a:fillRect/>
          </a:stretch>
        </p:blipFill>
        <p:spPr bwMode="auto">
          <a:xfrm>
            <a:off x="4139803" y="3112294"/>
            <a:ext cx="3671888" cy="180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7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selectContent.jsp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1059657"/>
            <a:ext cx="6405563" cy="320278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&lt;%@ page contentType="text/html;charset=GB2312"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&lt;BODY &gt;&lt;Font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&lt;FORM action="writeFile.jsp" method=post&gt;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</a:t>
            </a:r>
            <a:r>
              <a:rPr lang="en-US" altLang="zh-CN" sz="1050">
                <a:solidFill>
                  <a:srgbClr val="FF0000"/>
                </a:solidFill>
              </a:rPr>
              <a:t>&lt;table&gt;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&lt;td&gt;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&lt;tr&gt;</a:t>
            </a:r>
            <a:r>
              <a:rPr lang="zh-CN" altLang="en-US" sz="1050"/>
              <a:t>请输入存放路径（例如：</a:t>
            </a:r>
            <a:r>
              <a:rPr lang="en-US" altLang="zh-CN" sz="1050"/>
              <a:t>D:\)</a:t>
            </a:r>
            <a:r>
              <a:rPr lang="zh-CN" altLang="en-US" sz="1050"/>
              <a:t>：</a:t>
            </a:r>
            <a:r>
              <a:rPr lang="en-US" altLang="zh-CN" sz="1050"/>
              <a:t>&lt;/tr&gt;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&lt;tr&gt; &lt;INPUT TYPE="text" NAME="fileDir" SIZE="30"&gt;&lt;/tr&gt;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&lt;td&gt;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&lt;tr&gt;&lt;BR&gt;</a:t>
            </a:r>
            <a:r>
              <a:rPr lang="zh-CN" altLang="en-US" sz="1050"/>
              <a:t>输入保存文件的名字：</a:t>
            </a:r>
            <a:r>
              <a:rPr lang="en-US" altLang="zh-CN" sz="1050"/>
              <a:t>&lt;/tr&gt;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  &lt;tr&gt;&lt;Input type=text name="fileName" size="30"&gt;&lt;/tr&gt;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&lt;/td&gt;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&lt;/table&gt;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&lt;BR&gt;</a:t>
            </a:r>
            <a:r>
              <a:rPr lang="zh-CN" altLang="en-US" sz="1050"/>
              <a:t>输入文件的内容：</a:t>
            </a:r>
            <a:r>
              <a:rPr lang="en-US" altLang="zh-CN" sz="1050"/>
              <a:t>&lt;BR&gt;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&lt;TextArea name="fileContent" Rows="5" Cols="38"&gt;&lt;/TextArea&gt;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&lt;BR&gt;&lt;Input type=submit value="</a:t>
            </a:r>
            <a:r>
              <a:rPr lang="zh-CN" altLang="en-US" sz="1050"/>
              <a:t>提交</a:t>
            </a:r>
            <a:r>
              <a:rPr lang="en-US" altLang="zh-CN" sz="1050"/>
              <a:t>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49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9467" y="195262"/>
            <a:ext cx="6335315" cy="233363"/>
          </a:xfrm>
        </p:spPr>
        <p:txBody>
          <a:bodyPr/>
          <a:lstStyle/>
          <a:p>
            <a:pPr eaLnBrk="1" hangingPunct="1"/>
            <a:r>
              <a:rPr lang="en-US" altLang="en-US" sz="3000"/>
              <a:t>writeFile.jsp</a:t>
            </a:r>
            <a:endParaRPr lang="en-US" altLang="zh-CN" sz="3000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519112"/>
            <a:ext cx="6405563" cy="432077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&lt;%@ page contentType="text/html;charset=GB2312" import="java.io.*" 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&lt;BODY bgcolor=cyan&gt;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&lt;Font size=2&gt;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&lt;%  String fileDir=request.getParameter("fileDir");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String fileName=request.getParameter("fileName");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String fileContent=request.getParameter("fileContent");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</a:t>
            </a:r>
            <a:r>
              <a:rPr lang="en-US" altLang="zh-CN" sz="1050" b="1"/>
              <a:t>byte</a:t>
            </a:r>
            <a:r>
              <a:rPr lang="en-US" altLang="zh-CN" sz="1050"/>
              <a:t> c[]=fileContent.getBytes("iso-8859-1");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fileContent=</a:t>
            </a:r>
            <a:r>
              <a:rPr lang="en-US" altLang="zh-CN" sz="1050" b="1"/>
              <a:t>new</a:t>
            </a:r>
            <a:r>
              <a:rPr lang="en-US" altLang="zh-CN" sz="1050"/>
              <a:t> String(c);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</a:t>
            </a:r>
            <a:r>
              <a:rPr lang="en-US" altLang="zh-CN" sz="1050">
                <a:solidFill>
                  <a:srgbClr val="FF0000"/>
                </a:solidFill>
              </a:rPr>
              <a:t>File</a:t>
            </a:r>
            <a:r>
              <a:rPr lang="en-US" altLang="zh-CN" sz="1050"/>
              <a:t> f=</a:t>
            </a:r>
            <a:r>
              <a:rPr lang="en-US" altLang="zh-CN" sz="1050" b="1"/>
              <a:t>new</a:t>
            </a:r>
            <a:r>
              <a:rPr lang="en-US" altLang="zh-CN" sz="1050"/>
              <a:t> File(fileDir,fileName);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</a:t>
            </a:r>
            <a:r>
              <a:rPr lang="en-US" altLang="zh-CN" sz="1050" b="1"/>
              <a:t>try</a:t>
            </a:r>
            <a:r>
              <a:rPr lang="en-US" altLang="zh-CN" sz="1050"/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</a:t>
            </a:r>
            <a:r>
              <a:rPr lang="en-US" altLang="zh-CN" sz="1050">
                <a:solidFill>
                  <a:srgbClr val="FF0000"/>
                </a:solidFill>
              </a:rPr>
              <a:t>FileOutputStream</a:t>
            </a:r>
            <a:r>
              <a:rPr lang="en-US" altLang="zh-CN" sz="1050"/>
              <a:t> output=</a:t>
            </a:r>
            <a:r>
              <a:rPr lang="en-US" altLang="zh-CN" sz="1050" b="1"/>
              <a:t>new</a:t>
            </a:r>
            <a:r>
              <a:rPr lang="en-US" altLang="zh-CN" sz="1050"/>
              <a:t> FileOutputStream(f);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</a:t>
            </a:r>
            <a:r>
              <a:rPr lang="en-US" altLang="zh-CN" sz="1050" b="1"/>
              <a:t>byte</a:t>
            </a:r>
            <a:r>
              <a:rPr lang="en-US" altLang="zh-CN" sz="1050"/>
              <a:t> bb[]=fileContent.getBytes();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output.</a:t>
            </a:r>
            <a:r>
              <a:rPr lang="en-US" altLang="zh-CN" sz="1050">
                <a:solidFill>
                  <a:srgbClr val="FF0000"/>
                </a:solidFill>
              </a:rPr>
              <a:t>write</a:t>
            </a:r>
            <a:r>
              <a:rPr lang="en-US" altLang="zh-CN" sz="1050"/>
              <a:t>(bb,0,bb.length);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output</a:t>
            </a:r>
            <a:r>
              <a:rPr lang="en-US" altLang="zh-CN" sz="1050">
                <a:solidFill>
                  <a:srgbClr val="FF0000"/>
                </a:solidFill>
              </a:rPr>
              <a:t>.close();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out.println("</a:t>
            </a:r>
            <a:r>
              <a:rPr lang="zh-CN" altLang="en-US" sz="1050"/>
              <a:t>文件写入成功</a:t>
            </a:r>
            <a:r>
              <a:rPr lang="en-US" altLang="zh-CN" sz="1050"/>
              <a:t>!");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out.println("&lt;br&gt;</a:t>
            </a:r>
            <a:r>
              <a:rPr lang="zh-CN" altLang="en-US" sz="1050"/>
              <a:t>文件所在目录</a:t>
            </a:r>
            <a:r>
              <a:rPr lang="en-US" altLang="zh-CN" sz="1050"/>
              <a:t>:"+fileDir);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out.println("&lt;br&gt;</a:t>
            </a:r>
            <a:r>
              <a:rPr lang="zh-CN" altLang="en-US" sz="1050"/>
              <a:t>文件的名字</a:t>
            </a:r>
            <a:r>
              <a:rPr lang="en-US" altLang="zh-CN" sz="1050"/>
              <a:t>:"+fileName);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</a:t>
            </a:r>
            <a:r>
              <a:rPr lang="en-US" altLang="zh-CN" sz="1050" b="1"/>
              <a:t>catch</a:t>
            </a:r>
            <a:r>
              <a:rPr lang="en-US" altLang="zh-CN" sz="1050"/>
              <a:t>(IOException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{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  out.println("</a:t>
            </a:r>
            <a:r>
              <a:rPr lang="zh-CN" altLang="en-US" sz="1050"/>
              <a:t>文件写入失败</a:t>
            </a:r>
            <a:r>
              <a:rPr lang="en-US" altLang="zh-CN" sz="1050"/>
              <a:t>"+e);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&lt;/FONT&gt;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5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>
                <a:ea typeface="黑体" panose="02010609060101010101" pitchFamily="49" charset="-122"/>
              </a:rPr>
              <a:t>补充任务</a:t>
            </a:r>
            <a:r>
              <a:rPr lang="en-US" altLang="zh-CN" sz="2700">
                <a:ea typeface="黑体" panose="02010609060101010101" pitchFamily="49" charset="-122"/>
              </a:rPr>
              <a:t>3—</a:t>
            </a:r>
            <a:r>
              <a:rPr lang="zh-CN" altLang="en-US" b="1" smtClean="0"/>
              <a:t>文件读写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2" t="12289" r="11031" b="58842"/>
          <a:stretch>
            <a:fillRect/>
          </a:stretch>
        </p:blipFill>
        <p:spPr>
          <a:xfrm>
            <a:off x="1925242" y="1091803"/>
            <a:ext cx="3402806" cy="14799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0" t="12578" r="11031" b="59505"/>
          <a:stretch>
            <a:fillRect/>
          </a:stretch>
        </p:blipFill>
        <p:spPr bwMode="auto">
          <a:xfrm>
            <a:off x="1925241" y="2842023"/>
            <a:ext cx="3456384" cy="151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6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selectFile.jsp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&lt;%@ page contentType="text/html;charset=GB2312"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&lt;BODY 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&lt;FORM action="readContent.jsp" method="post" name="form"&gt;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 </a:t>
            </a:r>
            <a:r>
              <a:rPr lang="zh-CN" altLang="en-US" sz="1050"/>
              <a:t>输入存在文件的路径</a:t>
            </a:r>
            <a:r>
              <a:rPr lang="en-US" altLang="zh-CN" sz="1050"/>
              <a:t>(</a:t>
            </a:r>
            <a:r>
              <a:rPr lang="zh-CN" altLang="en-US" sz="1050"/>
              <a:t>如</a:t>
            </a:r>
            <a:r>
              <a:rPr lang="en-US" altLang="zh-CN" sz="1050"/>
              <a:t>:d:/):&lt;INPUT type="text" name="fileDir"&gt;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&lt;BR&gt;</a:t>
            </a:r>
            <a:r>
              <a:rPr lang="zh-CN" altLang="en-US" sz="1050"/>
              <a:t>输入存在文件的名字</a:t>
            </a:r>
            <a:r>
              <a:rPr lang="en-US" altLang="zh-CN" sz="1050"/>
              <a:t>(</a:t>
            </a:r>
            <a:r>
              <a:rPr lang="zh-CN" altLang="en-US" sz="1050"/>
              <a:t>如</a:t>
            </a:r>
            <a:r>
              <a:rPr lang="en-US" altLang="zh-CN" sz="1050"/>
              <a:t>:Hello.java):&lt;INPUT type="text" name="fileName"&gt;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 &lt;BR&gt;&lt;INPUT type="submit" value="</a:t>
            </a:r>
            <a:r>
              <a:rPr lang="zh-CN" altLang="en-US" sz="1050"/>
              <a:t>读取</a:t>
            </a:r>
            <a:r>
              <a:rPr lang="en-US" altLang="zh-CN" sz="1050"/>
              <a:t>" name="submit"&gt;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 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  &lt;/Font&gt;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50"/>
              <a:t>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50"/>
          </a:p>
        </p:txBody>
      </p:sp>
    </p:spTree>
    <p:extLst>
      <p:ext uri="{BB962C8B-B14F-4D97-AF65-F5344CB8AC3E}">
        <p14:creationId xmlns:p14="http://schemas.microsoft.com/office/powerpoint/2010/main" val="40231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readContent.jsp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85887" y="1006079"/>
            <a:ext cx="6405563" cy="394215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&lt;%@ page contentType="text/html;charset=GB2312" import="java.io.*" 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&lt;%  String fileDir=request.getParameter("fileDir");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String fileName=request.getParameter("fileName");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File dir=</a:t>
            </a:r>
            <a:r>
              <a:rPr lang="en-US" altLang="zh-CN" sz="900" b="1"/>
              <a:t>new</a:t>
            </a:r>
            <a:r>
              <a:rPr lang="en-US" altLang="zh-CN" sz="900"/>
              <a:t> File(fileDir);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File f=</a:t>
            </a:r>
            <a:r>
              <a:rPr lang="en-US" altLang="zh-CN" sz="900" b="1"/>
              <a:t>new</a:t>
            </a:r>
            <a:r>
              <a:rPr lang="en-US" altLang="zh-CN" sz="900"/>
              <a:t> File(dir,fileName);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</a:t>
            </a:r>
            <a:r>
              <a:rPr lang="en-US" altLang="zh-CN" sz="900" b="1"/>
              <a:t>try</a:t>
            </a:r>
            <a:r>
              <a:rPr lang="en-US" altLang="zh-CN" sz="900"/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</a:t>
            </a:r>
            <a:r>
              <a:rPr lang="en-US" altLang="zh-CN" sz="900">
                <a:solidFill>
                  <a:srgbClr val="FF0000"/>
                </a:solidFill>
              </a:rPr>
              <a:t>FileInputStream</a:t>
            </a:r>
            <a:r>
              <a:rPr lang="en-US" altLang="zh-CN" sz="900"/>
              <a:t> in=</a:t>
            </a:r>
            <a:r>
              <a:rPr lang="en-US" altLang="zh-CN" sz="900" b="1"/>
              <a:t>new</a:t>
            </a:r>
            <a:r>
              <a:rPr lang="en-US" altLang="zh-CN" sz="900"/>
              <a:t> FileInputStream(f);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</a:t>
            </a:r>
            <a:r>
              <a:rPr lang="en-US" altLang="zh-CN" sz="900" b="1"/>
              <a:t>int</a:t>
            </a:r>
            <a:r>
              <a:rPr lang="en-US" altLang="zh-CN" sz="900"/>
              <a:t> m=-1;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</a:t>
            </a:r>
            <a:r>
              <a:rPr lang="en-US" altLang="zh-CN" sz="900" b="1"/>
              <a:t>byte</a:t>
            </a:r>
            <a:r>
              <a:rPr lang="en-US" altLang="zh-CN" sz="900"/>
              <a:t> bb[]=</a:t>
            </a:r>
            <a:r>
              <a:rPr lang="en-US" altLang="zh-CN" sz="900" b="1"/>
              <a:t>new</a:t>
            </a:r>
            <a:r>
              <a:rPr lang="en-US" altLang="zh-CN" sz="900"/>
              <a:t> </a:t>
            </a:r>
            <a:r>
              <a:rPr lang="en-US" altLang="zh-CN" sz="900" b="1"/>
              <a:t>byte</a:t>
            </a:r>
            <a:r>
              <a:rPr lang="en-US" altLang="zh-CN" sz="900"/>
              <a:t>[1024];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String content=</a:t>
            </a:r>
            <a:r>
              <a:rPr lang="en-US" altLang="zh-CN" sz="900" b="1"/>
              <a:t>null</a:t>
            </a:r>
            <a:r>
              <a:rPr lang="en-US" altLang="zh-CN" sz="90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</a:t>
            </a:r>
            <a:r>
              <a:rPr lang="en-US" altLang="zh-CN" sz="900" b="1"/>
              <a:t>while</a:t>
            </a:r>
            <a:r>
              <a:rPr lang="en-US" altLang="zh-CN" sz="900"/>
              <a:t>((m=in.</a:t>
            </a:r>
            <a:r>
              <a:rPr lang="en-US" altLang="zh-CN" sz="900">
                <a:solidFill>
                  <a:srgbClr val="FF0000"/>
                </a:solidFill>
              </a:rPr>
              <a:t>read(bb</a:t>
            </a:r>
            <a:r>
              <a:rPr lang="en-US" altLang="zh-CN" sz="900"/>
              <a:t>))!=-1)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   content=</a:t>
            </a:r>
            <a:r>
              <a:rPr lang="en-US" altLang="zh-CN" sz="900" b="1"/>
              <a:t>new</a:t>
            </a:r>
            <a:r>
              <a:rPr lang="en-US" altLang="zh-CN" sz="900"/>
              <a:t> String(bb,0,m);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   out.println(content);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in</a:t>
            </a:r>
            <a:r>
              <a:rPr lang="en-US" altLang="zh-CN" sz="900">
                <a:solidFill>
                  <a:srgbClr val="FF0000"/>
                </a:solidFill>
              </a:rPr>
              <a:t>.close();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</a:t>
            </a:r>
            <a:r>
              <a:rPr lang="en-US" altLang="zh-CN" sz="900" b="1"/>
              <a:t>catch</a:t>
            </a:r>
            <a:r>
              <a:rPr lang="en-US" altLang="zh-CN" sz="900"/>
              <a:t>(IOException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{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  out.println("</a:t>
            </a:r>
            <a:r>
              <a:rPr lang="zh-CN" altLang="en-US" sz="900"/>
              <a:t>文件读取失败</a:t>
            </a:r>
            <a:r>
              <a:rPr lang="en-US" altLang="zh-CN" sz="900"/>
              <a:t>"+e);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  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&lt;/FONT&gt;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228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实训：显示指定文件夹中某文件的内容（</a:t>
            </a:r>
            <a:r>
              <a:rPr lang="en-US" altLang="zh-CN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990355"/>
            <a:ext cx="79923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二、实训分析：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dirty="0">
                <a:solidFill>
                  <a:prstClr val="black"/>
                </a:solidFill>
              </a:rPr>
              <a:t>在</a:t>
            </a:r>
            <a:r>
              <a:rPr lang="zh-CN" altLang="en-US" sz="1400" b="1" dirty="0">
                <a:solidFill>
                  <a:prstClr val="black"/>
                </a:solidFill>
              </a:rPr>
              <a:t>第一个网页中设计一个下拉列表</a:t>
            </a:r>
            <a:r>
              <a:rPr lang="zh-CN" altLang="en-US" sz="1400" dirty="0">
                <a:solidFill>
                  <a:prstClr val="black"/>
                </a:solidFill>
              </a:rPr>
              <a:t>，列表项为可供选择的一些</a:t>
            </a:r>
            <a:r>
              <a:rPr lang="zh-CN" altLang="en-US" sz="1400" dirty="0" smtClean="0">
                <a:solidFill>
                  <a:prstClr val="black"/>
                </a:solidFill>
              </a:rPr>
              <a:t>目录；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第二</a:t>
            </a:r>
            <a:r>
              <a:rPr lang="zh-CN" altLang="en-US" sz="1400" b="1" dirty="0">
                <a:solidFill>
                  <a:prstClr val="black"/>
                </a:solidFill>
              </a:rPr>
              <a:t>个网页根据第一网页选择</a:t>
            </a:r>
            <a:r>
              <a:rPr lang="zh-CN" altLang="en-US" sz="1400" dirty="0">
                <a:solidFill>
                  <a:prstClr val="black"/>
                </a:solidFill>
              </a:rPr>
              <a:t>的目录，利用</a:t>
            </a:r>
            <a:r>
              <a:rPr lang="en-US" altLang="zh-CN" sz="1400" dirty="0">
                <a:solidFill>
                  <a:prstClr val="black"/>
                </a:solidFill>
              </a:rPr>
              <a:t>File</a:t>
            </a:r>
            <a:r>
              <a:rPr lang="zh-CN" altLang="en-US" sz="1400" dirty="0">
                <a:solidFill>
                  <a:prstClr val="black"/>
                </a:solidFill>
              </a:rPr>
              <a:t>的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lisFile</a:t>
            </a:r>
            <a:r>
              <a:rPr lang="en-US" altLang="zh-CN" sz="1400" dirty="0" smtClean="0">
                <a:solidFill>
                  <a:prstClr val="black"/>
                </a:solidFill>
              </a:rPr>
              <a:t>()</a:t>
            </a:r>
            <a:r>
              <a:rPr lang="zh-CN" altLang="en-US" sz="1400" dirty="0" smtClean="0">
                <a:solidFill>
                  <a:prstClr val="black"/>
                </a:solidFill>
              </a:rPr>
              <a:t>及</a:t>
            </a:r>
            <a:r>
              <a:rPr lang="en-US" altLang="zh-CN" sz="1400" dirty="0" err="1" smtClean="0">
                <a:solidFill>
                  <a:prstClr val="black"/>
                </a:solidFill>
              </a:rPr>
              <a:t>isFiles</a:t>
            </a:r>
            <a:r>
              <a:rPr lang="en-US" altLang="zh-CN" sz="1400" dirty="0" smtClean="0">
                <a:solidFill>
                  <a:prstClr val="black"/>
                </a:solidFill>
              </a:rPr>
              <a:t>()</a:t>
            </a:r>
            <a:r>
              <a:rPr lang="zh-CN" altLang="en-US" sz="1400" dirty="0" smtClean="0">
                <a:solidFill>
                  <a:prstClr val="black"/>
                </a:solidFill>
              </a:rPr>
              <a:t>结合</a:t>
            </a:r>
            <a:r>
              <a:rPr lang="zh-CN" altLang="en-US" sz="1400" dirty="0">
                <a:solidFill>
                  <a:prstClr val="black"/>
                </a:solidFill>
              </a:rPr>
              <a:t>列出目录中的所有文件，输入某个存在的文件名提交后，在本网页中利用</a:t>
            </a:r>
            <a:r>
              <a:rPr lang="en-US" altLang="zh-CN" sz="1400" b="1" dirty="0">
                <a:solidFill>
                  <a:prstClr val="black"/>
                </a:solidFill>
              </a:rPr>
              <a:t>JavaBean</a:t>
            </a:r>
            <a:r>
              <a:rPr lang="zh-CN" altLang="en-US" sz="1400" b="1" dirty="0">
                <a:solidFill>
                  <a:prstClr val="black"/>
                </a:solidFill>
              </a:rPr>
              <a:t>读取文件内容并用</a:t>
            </a:r>
            <a:r>
              <a:rPr lang="en-US" altLang="zh-CN" sz="1400" b="1" dirty="0" err="1">
                <a:solidFill>
                  <a:prstClr val="black"/>
                </a:solidFill>
              </a:rPr>
              <a:t>textarea</a:t>
            </a:r>
            <a:r>
              <a:rPr lang="zh-CN" altLang="en-US" sz="1400" b="1" dirty="0">
                <a:solidFill>
                  <a:prstClr val="black"/>
                </a:solidFill>
              </a:rPr>
              <a:t>文本域存放</a:t>
            </a:r>
            <a:r>
              <a:rPr lang="zh-CN" altLang="en-US" sz="1400" dirty="0">
                <a:solidFill>
                  <a:prstClr val="black"/>
                </a:solidFill>
              </a:rPr>
              <a:t>文件内容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三、实训步骤：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1】</a:t>
            </a:r>
            <a:r>
              <a:rPr lang="zh-CN" altLang="en-US" sz="1400" b="1" dirty="0">
                <a:solidFill>
                  <a:prstClr val="black"/>
                </a:solidFill>
              </a:rPr>
              <a:t>设计</a:t>
            </a:r>
            <a:r>
              <a:rPr lang="en-US" altLang="zh-CN" sz="1400" b="1" dirty="0">
                <a:solidFill>
                  <a:prstClr val="black"/>
                </a:solidFill>
              </a:rPr>
              <a:t>JavaBea</a:t>
            </a:r>
            <a:r>
              <a:rPr lang="en-US" altLang="zh-CN" sz="1400" dirty="0">
                <a:solidFill>
                  <a:prstClr val="black"/>
                </a:solidFill>
              </a:rPr>
              <a:t>n,</a:t>
            </a:r>
            <a:r>
              <a:rPr lang="zh-CN" altLang="en-US" sz="1400" dirty="0">
                <a:solidFill>
                  <a:prstClr val="black"/>
                </a:solidFill>
              </a:rPr>
              <a:t>能读取文件内容并以字符串</a:t>
            </a:r>
            <a:r>
              <a:rPr lang="zh-CN" altLang="en-US" sz="1400" dirty="0" smtClean="0">
                <a:solidFill>
                  <a:prstClr val="black"/>
                </a:solidFill>
              </a:rPr>
              <a:t>返回；</a:t>
            </a:r>
            <a:endParaRPr lang="zh-CN" altLang="en-US" sz="1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2】</a:t>
            </a:r>
            <a:r>
              <a:rPr lang="zh-CN" altLang="en-US" sz="1400" b="1" dirty="0">
                <a:solidFill>
                  <a:prstClr val="black"/>
                </a:solidFill>
              </a:rPr>
              <a:t>设计第一个网页</a:t>
            </a:r>
            <a:r>
              <a:rPr lang="zh-CN" altLang="en-US" sz="1400" dirty="0">
                <a:solidFill>
                  <a:prstClr val="black"/>
                </a:solidFill>
              </a:rPr>
              <a:t>，在网页的下拉列表中指定一些</a:t>
            </a:r>
            <a:r>
              <a:rPr lang="zh-CN" altLang="en-US" sz="1400" dirty="0" smtClean="0">
                <a:solidFill>
                  <a:prstClr val="black"/>
                </a:solidFill>
              </a:rPr>
              <a:t>目录；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3】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设计</a:t>
            </a:r>
            <a:r>
              <a:rPr lang="zh-CN" altLang="en-US" sz="1400" b="1" dirty="0">
                <a:solidFill>
                  <a:prstClr val="black"/>
                </a:solidFill>
              </a:rPr>
              <a:t>第二个网页</a:t>
            </a:r>
            <a:r>
              <a:rPr lang="zh-CN" altLang="en-US" sz="1400" dirty="0">
                <a:solidFill>
                  <a:prstClr val="black"/>
                </a:solidFill>
              </a:rPr>
              <a:t>，显示目录文件，输入文件名并提交后，显示文件内容</a:t>
            </a:r>
            <a:r>
              <a:rPr lang="en-US" altLang="zh-CN" sz="1400" dirty="0" smtClean="0">
                <a:solidFill>
                  <a:prstClr val="black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>
                <a:solidFill>
                  <a:prstClr val="black"/>
                </a:solidFill>
              </a:rPr>
              <a:t>【</a:t>
            </a:r>
            <a:r>
              <a:rPr lang="zh-CN" altLang="en-US" sz="1400" dirty="0" smtClean="0">
                <a:solidFill>
                  <a:prstClr val="black"/>
                </a:solidFill>
              </a:rPr>
              <a:t>步骤</a:t>
            </a:r>
            <a:r>
              <a:rPr lang="en-US" altLang="zh-CN" sz="1400" dirty="0" smtClean="0">
                <a:solidFill>
                  <a:prstClr val="black"/>
                </a:solidFill>
              </a:rPr>
              <a:t>4】</a:t>
            </a:r>
            <a:r>
              <a:rPr lang="zh-CN" altLang="en-US" sz="1400" dirty="0" smtClean="0">
                <a:solidFill>
                  <a:prstClr val="black"/>
                </a:solidFill>
              </a:rPr>
              <a:t>浏览</a:t>
            </a:r>
            <a:r>
              <a:rPr lang="zh-CN" altLang="en-US" sz="1400" dirty="0">
                <a:solidFill>
                  <a:prstClr val="black"/>
                </a:solidFill>
              </a:rPr>
              <a:t>网页，查看网页效果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9896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显示指定文件夹中某文件的内容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108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实现代码：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ReadFile.java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package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mypackage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import java.io.*;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public class </a:t>
            </a:r>
            <a:r>
              <a:rPr lang="en-US" altLang="zh-CN" sz="1200" b="1" dirty="0" err="1">
                <a:solidFill>
                  <a:srgbClr val="0070C0"/>
                </a:solidFill>
              </a:rPr>
              <a:t>ReadFile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{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="c:/",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="";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listFile,readContent</a:t>
            </a:r>
            <a:r>
              <a:rPr lang="en-US" altLang="zh-CN" sz="1200" b="1" dirty="0">
                <a:solidFill>
                  <a:srgbClr val="0070C0"/>
                </a:solidFill>
              </a:rPr>
              <a:t>;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public void </a:t>
            </a:r>
            <a:r>
              <a:rPr lang="en-US" altLang="zh-CN" sz="1200" b="1" dirty="0" err="1">
                <a:solidFill>
                  <a:srgbClr val="0070C0"/>
                </a:solidFill>
              </a:rPr>
              <a:t>setFileDir</a:t>
            </a:r>
            <a:r>
              <a:rPr lang="en-US" altLang="zh-CN" sz="1200" b="1" dirty="0">
                <a:solidFill>
                  <a:srgbClr val="0070C0"/>
                </a:solidFill>
              </a:rPr>
              <a:t>(String s)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{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=s;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getFileDir</a:t>
            </a:r>
            <a:r>
              <a:rPr lang="en-US" altLang="zh-CN" sz="1200" b="1" dirty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{   return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void </a:t>
            </a:r>
            <a:r>
              <a:rPr lang="en-US" altLang="zh-CN" sz="1200" b="1" dirty="0" err="1">
                <a:solidFill>
                  <a:srgbClr val="0070C0"/>
                </a:solidFill>
              </a:rPr>
              <a:t>setFileName</a:t>
            </a:r>
            <a:r>
              <a:rPr lang="en-US" altLang="zh-CN" sz="1200" b="1" dirty="0">
                <a:solidFill>
                  <a:srgbClr val="0070C0"/>
                </a:solidFill>
              </a:rPr>
              <a:t>(String s)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{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=s;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getFileName</a:t>
            </a:r>
            <a:r>
              <a:rPr lang="en-US" altLang="zh-CN" sz="1200" b="1" dirty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{   return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getListFile</a:t>
            </a:r>
            <a:r>
              <a:rPr lang="en-US" altLang="zh-CN" sz="1200" b="1" dirty="0">
                <a:solidFill>
                  <a:srgbClr val="0070C0"/>
                </a:solidFill>
              </a:rPr>
              <a:t>()     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{  File </a:t>
            </a:r>
            <a:r>
              <a:rPr lang="en-US" altLang="zh-CN" sz="1200" b="1" dirty="0" err="1">
                <a:solidFill>
                  <a:srgbClr val="0070C0"/>
                </a:solidFill>
              </a:rPr>
              <a:t>dir</a:t>
            </a:r>
            <a:r>
              <a:rPr lang="en-US" altLang="zh-CN" sz="1200" b="1" dirty="0">
                <a:solidFill>
                  <a:srgbClr val="0070C0"/>
                </a:solidFill>
              </a:rPr>
              <a:t>=new File(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File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file_name</a:t>
            </a:r>
            <a:r>
              <a:rPr lang="en-US" altLang="zh-CN" sz="1200" b="1" dirty="0">
                <a:solidFill>
                  <a:srgbClr val="0070C0"/>
                </a:solidFill>
              </a:rPr>
              <a:t>[]=</a:t>
            </a:r>
            <a:r>
              <a:rPr lang="en-US" altLang="zh-CN" sz="1200" b="1" dirty="0" err="1">
                <a:solidFill>
                  <a:srgbClr val="0070C0"/>
                </a:solidFill>
              </a:rPr>
              <a:t>dir.listFiles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</a:t>
            </a:r>
            <a:r>
              <a:rPr lang="en-US" altLang="zh-CN" sz="1200" b="1" dirty="0">
                <a:solidFill>
                  <a:srgbClr val="0070C0"/>
                </a:solidFill>
              </a:rPr>
              <a:t> list=new 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for(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i=0;i&lt;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file_name.length;i</a:t>
            </a:r>
            <a:r>
              <a:rPr lang="en-US" altLang="zh-CN" sz="1200" b="1" dirty="0">
                <a:solidFill>
                  <a:srgbClr val="0070C0"/>
                </a:solidFill>
              </a:rPr>
              <a:t>++)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{ if ((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file_name</a:t>
            </a:r>
            <a:r>
              <a:rPr lang="en-US" altLang="zh-CN" sz="1200" b="1" dirty="0">
                <a:solidFill>
                  <a:srgbClr val="0070C0"/>
                </a:solidFill>
              </a:rPr>
              <a:t>[i]!=null)&amp;&amp;(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file_name</a:t>
            </a:r>
            <a:r>
              <a:rPr lang="en-US" altLang="zh-CN" sz="1200" b="1" dirty="0">
                <a:solidFill>
                  <a:srgbClr val="0070C0"/>
                </a:solidFill>
              </a:rPr>
              <a:t>[i].</a:t>
            </a:r>
            <a:r>
              <a:rPr lang="en-US" altLang="zh-CN" sz="1200" b="1" dirty="0" err="1">
                <a:solidFill>
                  <a:srgbClr val="0070C0"/>
                </a:solidFill>
              </a:rPr>
              <a:t>isFile</a:t>
            </a:r>
            <a:r>
              <a:rPr lang="en-US" altLang="zh-CN" sz="1200" b="1" dirty="0">
                <a:solidFill>
                  <a:srgbClr val="0070C0"/>
                </a:solidFill>
              </a:rPr>
              <a:t>()))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{ String temp=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file_name</a:t>
            </a:r>
            <a:r>
              <a:rPr lang="en-US" altLang="zh-CN" sz="1200" b="1" dirty="0">
                <a:solidFill>
                  <a:srgbClr val="0070C0"/>
                </a:solidFill>
              </a:rPr>
              <a:t>[i].</a:t>
            </a:r>
            <a:r>
              <a:rPr lang="en-US" altLang="zh-CN" sz="1200" b="1" dirty="0" err="1">
                <a:solidFill>
                  <a:srgbClr val="0070C0"/>
                </a:solidFill>
              </a:rPr>
              <a:t>toString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n=</a:t>
            </a:r>
            <a:r>
              <a:rPr lang="en-US" altLang="zh-CN" sz="1200" b="1" dirty="0" err="1">
                <a:solidFill>
                  <a:srgbClr val="0070C0"/>
                </a:solidFill>
              </a:rPr>
              <a:t>temp.lastIndexOf</a:t>
            </a:r>
            <a:r>
              <a:rPr lang="en-US" altLang="zh-CN" sz="1200" b="1" dirty="0">
                <a:solidFill>
                  <a:srgbClr val="0070C0"/>
                </a:solidFill>
              </a:rPr>
              <a:t>("\\");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temp=</a:t>
            </a:r>
            <a:r>
              <a:rPr lang="en-US" altLang="zh-CN" sz="1200" b="1" dirty="0" err="1">
                <a:solidFill>
                  <a:srgbClr val="0070C0"/>
                </a:solidFill>
              </a:rPr>
              <a:t>temp.substring</a:t>
            </a:r>
            <a:r>
              <a:rPr lang="en-US" altLang="zh-CN" sz="1200" b="1" dirty="0">
                <a:solidFill>
                  <a:srgbClr val="0070C0"/>
                </a:solidFill>
              </a:rPr>
              <a:t>(n+1);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list.append</a:t>
            </a:r>
            <a:r>
              <a:rPr lang="en-US" altLang="zh-CN" sz="1200" b="1" dirty="0">
                <a:solidFill>
                  <a:srgbClr val="0070C0"/>
                </a:solidFill>
              </a:rPr>
              <a:t>(" "+temp);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listFile</a:t>
            </a:r>
            <a:r>
              <a:rPr lang="en-US" altLang="zh-CN" sz="1200" b="1" dirty="0">
                <a:solidFill>
                  <a:srgbClr val="0070C0"/>
                </a:solidFill>
              </a:rPr>
              <a:t>=new String(list);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return </a:t>
            </a:r>
            <a:r>
              <a:rPr lang="en-US" altLang="zh-CN" sz="1200" b="1" dirty="0" err="1">
                <a:solidFill>
                  <a:srgbClr val="0070C0"/>
                </a:solidFill>
              </a:rPr>
              <a:t>listFile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}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public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getReadContent</a:t>
            </a:r>
            <a:r>
              <a:rPr lang="en-US" altLang="zh-CN" sz="1200" b="1" dirty="0">
                <a:solidFill>
                  <a:srgbClr val="0070C0"/>
                </a:solidFill>
              </a:rPr>
              <a:t>()   //</a:t>
            </a:r>
            <a:r>
              <a:rPr lang="zh-CN" altLang="en-US" sz="1200" b="1" dirty="0">
                <a:solidFill>
                  <a:srgbClr val="0070C0"/>
                </a:solidFill>
              </a:rPr>
              <a:t>读取文件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   </a:t>
            </a:r>
            <a:r>
              <a:rPr lang="en-US" altLang="zh-CN" sz="1200" b="1" dirty="0">
                <a:solidFill>
                  <a:srgbClr val="0070C0"/>
                </a:solidFill>
              </a:rPr>
              <a:t>{ try{  File file=new File(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fileDir,fileName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 in=new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(file) 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BufferedReader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inTwo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BufferedReader</a:t>
            </a:r>
            <a:r>
              <a:rPr lang="en-US" altLang="zh-CN" sz="1200" b="1" dirty="0">
                <a:solidFill>
                  <a:srgbClr val="0070C0"/>
                </a:solidFill>
              </a:rPr>
              <a:t>(in);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</a:t>
            </a:r>
            <a:r>
              <a:rPr lang="en-US" altLang="zh-CN" sz="1200" b="1" dirty="0">
                <a:solidFill>
                  <a:srgbClr val="0070C0"/>
                </a:solidFill>
              </a:rPr>
              <a:t>();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String s=null;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while ((s=</a:t>
            </a:r>
            <a:r>
              <a:rPr lang="en-US" altLang="zh-CN" sz="1200" b="1" dirty="0" err="1">
                <a:solidFill>
                  <a:srgbClr val="0070C0"/>
                </a:solidFill>
              </a:rPr>
              <a:t>inTwo.readLine</a:t>
            </a:r>
            <a:r>
              <a:rPr lang="en-US" altLang="zh-CN" sz="1200" b="1" dirty="0">
                <a:solidFill>
                  <a:srgbClr val="0070C0"/>
                </a:solidFill>
              </a:rPr>
              <a:t>())!=null)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{  byte bb[]=</a:t>
            </a:r>
            <a:r>
              <a:rPr lang="en-US" altLang="zh-CN" sz="1200" b="1" dirty="0" err="1">
                <a:solidFill>
                  <a:srgbClr val="0070C0"/>
                </a:solidFill>
              </a:rPr>
              <a:t>s.getBytes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   s=new String(bb);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stringbuffer.append</a:t>
            </a:r>
            <a:r>
              <a:rPr lang="en-US" altLang="zh-CN" sz="1200" b="1" dirty="0">
                <a:solidFill>
                  <a:srgbClr val="0070C0"/>
                </a:solidFill>
              </a:rPr>
              <a:t>("\</a:t>
            </a:r>
            <a:r>
              <a:rPr lang="en-US" altLang="zh-CN" sz="1200" b="1" dirty="0" err="1">
                <a:solidFill>
                  <a:srgbClr val="0070C0"/>
                </a:solidFill>
              </a:rPr>
              <a:t>n"+s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String temp=new String(</a:t>
            </a:r>
            <a:r>
              <a:rPr lang="en-US" altLang="zh-CN" sz="1200" b="1" dirty="0" err="1">
                <a:solidFill>
                  <a:srgbClr val="0070C0"/>
                </a:solidFill>
              </a:rPr>
              <a:t>stringbuffer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readContent</a:t>
            </a:r>
            <a:r>
              <a:rPr lang="en-US" altLang="zh-CN" sz="1200" b="1" dirty="0">
                <a:solidFill>
                  <a:srgbClr val="0070C0"/>
                </a:solidFill>
              </a:rPr>
              <a:t>="&lt;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TextArea</a:t>
            </a:r>
            <a:r>
              <a:rPr lang="en-US" altLang="zh-CN" sz="1200" b="1" dirty="0">
                <a:solidFill>
                  <a:srgbClr val="0070C0"/>
                </a:solidFill>
              </a:rPr>
              <a:t> rows=10 cols=62&gt;"+temp+"&lt;/</a:t>
            </a:r>
            <a:r>
              <a:rPr lang="en-US" altLang="zh-CN" sz="1200" b="1" dirty="0" err="1">
                <a:solidFill>
                  <a:srgbClr val="0070C0"/>
                </a:solidFill>
              </a:rPr>
              <a:t>TextArea</a:t>
            </a:r>
            <a:r>
              <a:rPr lang="en-US" altLang="zh-CN" sz="1200" b="1" dirty="0">
                <a:solidFill>
                  <a:srgbClr val="0070C0"/>
                </a:solidFill>
              </a:rPr>
              <a:t>&gt;";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} catch(</a:t>
            </a:r>
            <a:r>
              <a:rPr lang="en-US" altLang="zh-CN" sz="1200" b="1" dirty="0" err="1">
                <a:solidFill>
                  <a:srgbClr val="0070C0"/>
                </a:solidFill>
              </a:rPr>
              <a:t>IOException</a:t>
            </a:r>
            <a:r>
              <a:rPr lang="en-US" altLang="zh-CN" sz="1200" b="1" dirty="0">
                <a:solidFill>
                  <a:srgbClr val="0070C0"/>
                </a:solidFill>
              </a:rPr>
              <a:t> e)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{</a:t>
            </a:r>
            <a:r>
              <a:rPr lang="en-US" altLang="zh-CN" sz="1200" b="1" dirty="0" err="1">
                <a:solidFill>
                  <a:srgbClr val="0070C0"/>
                </a:solidFill>
              </a:rPr>
              <a:t>readContent</a:t>
            </a:r>
            <a:r>
              <a:rPr lang="en-US" altLang="zh-CN" sz="1200" b="1" dirty="0">
                <a:solidFill>
                  <a:srgbClr val="0070C0"/>
                </a:solidFill>
              </a:rPr>
              <a:t>="&lt;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TextArea</a:t>
            </a:r>
            <a:r>
              <a:rPr lang="en-US" altLang="zh-CN" sz="1200" b="1" dirty="0">
                <a:solidFill>
                  <a:srgbClr val="0070C0"/>
                </a:solidFill>
              </a:rPr>
              <a:t> rows=8 cols=62&gt;&lt;/</a:t>
            </a:r>
            <a:r>
              <a:rPr lang="en-US" altLang="zh-CN" sz="1200" b="1" dirty="0" err="1">
                <a:solidFill>
                  <a:srgbClr val="0070C0"/>
                </a:solidFill>
              </a:rPr>
              <a:t>TextArea</a:t>
            </a:r>
            <a:r>
              <a:rPr lang="en-US" altLang="zh-CN" sz="1200" b="1" dirty="0">
                <a:solidFill>
                  <a:srgbClr val="0070C0"/>
                </a:solidFill>
              </a:rPr>
              <a:t>&gt;";        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 }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return </a:t>
            </a:r>
            <a:r>
              <a:rPr lang="en-US" altLang="zh-CN" sz="1200" b="1" dirty="0" err="1">
                <a:solidFill>
                  <a:srgbClr val="0070C0"/>
                </a:solidFill>
              </a:rPr>
              <a:t>readContent</a:t>
            </a:r>
            <a:r>
              <a:rPr lang="en-US" altLang="zh-CN" sz="12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}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22362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</a:t>
            </a:r>
            <a:r>
              <a:rPr lang="zh-CN" altLang="en-US" sz="16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显示指定文件夹中某文件的内容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实现代码：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selectDir.jsp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&lt;HTML&gt;&lt;BODY </a:t>
            </a:r>
            <a:r>
              <a:rPr lang="en-US" altLang="zh-CN" sz="1200" b="1" dirty="0" err="1">
                <a:solidFill>
                  <a:srgbClr val="0070C0"/>
                </a:solidFill>
              </a:rPr>
              <a:t>bgcolor</a:t>
            </a:r>
            <a:r>
              <a:rPr lang="en-US" altLang="zh-CN" sz="1200" b="1" dirty="0">
                <a:solidFill>
                  <a:srgbClr val="0070C0"/>
                </a:solidFill>
              </a:rPr>
              <a:t>=cyan&gt;&lt;Font size=3&gt;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&lt;P&gt;</a:t>
            </a:r>
            <a:r>
              <a:rPr lang="zh-CN" altLang="en-US" sz="1200" b="1" dirty="0">
                <a:solidFill>
                  <a:srgbClr val="0070C0"/>
                </a:solidFill>
              </a:rPr>
              <a:t>请选择一个目录：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</a:rPr>
              <a:t>&lt;FORM action="</a:t>
            </a:r>
            <a:r>
              <a:rPr lang="en-US" altLang="zh-CN" sz="1200" b="1" dirty="0" err="1">
                <a:solidFill>
                  <a:srgbClr val="0070C0"/>
                </a:solidFill>
              </a:rPr>
              <a:t>listFile.jsp</a:t>
            </a:r>
            <a:r>
              <a:rPr lang="en-US" altLang="zh-CN" sz="1200" b="1" dirty="0">
                <a:solidFill>
                  <a:srgbClr val="0070C0"/>
                </a:solidFill>
              </a:rPr>
              <a:t>" method=post&gt;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&lt;Select name="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" 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&lt;Option value="D:/"&gt; D:/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&lt;Option value="D:/test1"&gt;d:/test1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   &lt;Option value="D:/test2"&gt;d:/test2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   &lt;/Select&gt; 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&lt;Input type=submit value="</a:t>
            </a:r>
            <a:r>
              <a:rPr lang="zh-CN" altLang="en-US" sz="1200" b="1" dirty="0">
                <a:solidFill>
                  <a:srgbClr val="0070C0"/>
                </a:solidFill>
              </a:rPr>
              <a:t>提交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&lt;/FONT&gt;&lt;/BODY&gt;&lt;/HTML&gt;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655181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</a:t>
            </a:r>
            <a:r>
              <a:rPr lang="zh-CN" altLang="en-US" sz="16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显示指定文件夹中某文件的内容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439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>
                <a:solidFill>
                  <a:prstClr val="black"/>
                </a:solidFill>
              </a:rPr>
              <a:t>实现代码：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listFile.jsp</a:t>
            </a:r>
            <a:endParaRPr lang="en-US" altLang="zh-CN" sz="1400" b="1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2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import="</a:t>
            </a:r>
            <a:r>
              <a:rPr lang="en-US" altLang="zh-CN" sz="1200" b="1" dirty="0" err="1">
                <a:solidFill>
                  <a:srgbClr val="0070C0"/>
                </a:solidFill>
              </a:rPr>
              <a:t>mypackage</a:t>
            </a:r>
            <a:r>
              <a:rPr lang="en-US" altLang="zh-CN" sz="1200" b="1" dirty="0">
                <a:solidFill>
                  <a:srgbClr val="0070C0"/>
                </a:solidFill>
              </a:rPr>
              <a:t>.*" %&gt;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&lt;HTML&gt;&lt;BODY </a:t>
            </a:r>
            <a:r>
              <a:rPr lang="en-US" altLang="zh-CN" sz="1200" b="1" dirty="0" err="1">
                <a:solidFill>
                  <a:srgbClr val="0070C0"/>
                </a:solidFill>
              </a:rPr>
              <a:t>bgcolor</a:t>
            </a:r>
            <a:r>
              <a:rPr lang="en-US" altLang="zh-CN" sz="1200" b="1" dirty="0">
                <a:solidFill>
                  <a:srgbClr val="0070C0"/>
                </a:solidFill>
              </a:rPr>
              <a:t>=cyan&gt;&lt;Font size=2&gt;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200" b="1" dirty="0">
                <a:solidFill>
                  <a:srgbClr val="0070C0"/>
                </a:solidFill>
              </a:rPr>
              <a:t> id="file" class="</a:t>
            </a:r>
            <a:r>
              <a:rPr lang="en-US" altLang="zh-CN" sz="1200" b="1" dirty="0" err="1">
                <a:solidFill>
                  <a:srgbClr val="0070C0"/>
                </a:solidFill>
              </a:rPr>
              <a:t>mypackage.ReadFile</a:t>
            </a:r>
            <a:r>
              <a:rPr lang="en-US" altLang="zh-CN" sz="1200" b="1" dirty="0">
                <a:solidFill>
                  <a:srgbClr val="0070C0"/>
                </a:solidFill>
              </a:rPr>
              <a:t>" scope="session"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name="file"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" </a:t>
            </a:r>
            <a:r>
              <a:rPr lang="en-US" altLang="zh-CN" sz="1200" b="1" dirty="0" err="1">
                <a:solidFill>
                  <a:srgbClr val="0070C0"/>
                </a:solidFill>
              </a:rPr>
              <a:t>param</a:t>
            </a:r>
            <a:r>
              <a:rPr lang="en-US" altLang="zh-CN" sz="1200" b="1" dirty="0">
                <a:solidFill>
                  <a:srgbClr val="0070C0"/>
                </a:solidFill>
              </a:rPr>
              <a:t>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&lt;P&gt;</a:t>
            </a:r>
            <a:r>
              <a:rPr lang="zh-CN" altLang="en-US" sz="1200" b="1" dirty="0">
                <a:solidFill>
                  <a:srgbClr val="0070C0"/>
                </a:solidFill>
              </a:rPr>
              <a:t>该目录 </a:t>
            </a: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name="file"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fileDir</a:t>
            </a:r>
            <a:r>
              <a:rPr lang="en-US" altLang="zh-CN" sz="1200" b="1" dirty="0">
                <a:solidFill>
                  <a:srgbClr val="0070C0"/>
                </a:solidFill>
              </a:rPr>
              <a:t>"/&gt;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</a:t>
            </a:r>
            <a:r>
              <a:rPr lang="zh-CN" altLang="en-US" sz="1200" b="1" dirty="0">
                <a:solidFill>
                  <a:srgbClr val="0070C0"/>
                </a:solidFill>
              </a:rPr>
              <a:t>有如下文件</a:t>
            </a:r>
            <a:r>
              <a:rPr lang="en-US" altLang="zh-CN" sz="1200" b="1" dirty="0">
                <a:solidFill>
                  <a:srgbClr val="0070C0"/>
                </a:solidFill>
              </a:rPr>
              <a:t>:&lt;BR&gt;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name="file"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listFile</a:t>
            </a:r>
            <a:r>
              <a:rPr lang="en-US" altLang="zh-CN" sz="1200" b="1" dirty="0">
                <a:solidFill>
                  <a:srgbClr val="0070C0"/>
                </a:solidFill>
              </a:rPr>
              <a:t>" 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&lt;FORM action="" method=post name=form1&gt;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</a:t>
            </a:r>
            <a:r>
              <a:rPr lang="zh-CN" altLang="en-US" sz="1200" b="1" dirty="0">
                <a:solidFill>
                  <a:srgbClr val="0070C0"/>
                </a:solidFill>
              </a:rPr>
              <a:t>输入一个文件名字：</a:t>
            </a:r>
            <a:r>
              <a:rPr lang="en-US" altLang="zh-CN" sz="1200" b="1" dirty="0">
                <a:solidFill>
                  <a:srgbClr val="0070C0"/>
                </a:solidFill>
              </a:rPr>
              <a:t>&lt;input type=text name="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"&gt;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&lt;Input type=submit value="</a:t>
            </a:r>
            <a:r>
              <a:rPr lang="zh-CN" altLang="en-US" sz="1200" b="1" dirty="0">
                <a:solidFill>
                  <a:srgbClr val="0070C0"/>
                </a:solidFill>
              </a:rPr>
              <a:t>提交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"file" 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" </a:t>
            </a:r>
            <a:r>
              <a:rPr lang="en-US" altLang="zh-CN" sz="1200" b="1" dirty="0" err="1">
                <a:solidFill>
                  <a:srgbClr val="0070C0"/>
                </a:solidFill>
              </a:rPr>
              <a:t>param</a:t>
            </a:r>
            <a:r>
              <a:rPr lang="en-US" altLang="zh-CN" sz="1200" b="1" dirty="0">
                <a:solidFill>
                  <a:srgbClr val="0070C0"/>
                </a:solidFill>
              </a:rPr>
              <a:t>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" 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</a:t>
            </a:r>
            <a:r>
              <a:rPr lang="zh-CN" altLang="en-US" sz="1200" b="1" dirty="0">
                <a:solidFill>
                  <a:srgbClr val="0070C0"/>
                </a:solidFill>
              </a:rPr>
              <a:t>文件</a:t>
            </a:r>
            <a:r>
              <a:rPr lang="en-US" altLang="zh-CN" sz="1200" b="1" dirty="0">
                <a:solidFill>
                  <a:srgbClr val="0070C0"/>
                </a:solidFill>
              </a:rPr>
              <a:t>:&lt;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"file" 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fileName</a:t>
            </a:r>
            <a:r>
              <a:rPr lang="en-US" altLang="zh-CN" sz="1200" b="1" dirty="0">
                <a:solidFill>
                  <a:srgbClr val="0070C0"/>
                </a:solidFill>
              </a:rPr>
              <a:t>"/&gt;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  </a:t>
            </a:r>
            <a:r>
              <a:rPr lang="zh-CN" altLang="en-US" sz="1200" b="1" dirty="0">
                <a:solidFill>
                  <a:srgbClr val="0070C0"/>
                </a:solidFill>
              </a:rPr>
              <a:t>内容如下：</a:t>
            </a:r>
            <a:r>
              <a:rPr lang="en-US" altLang="zh-CN" sz="1200" b="1" dirty="0">
                <a:solidFill>
                  <a:srgbClr val="0070C0"/>
                </a:solidFill>
              </a:rPr>
              <a:t>&lt;BR&gt;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200" b="1" dirty="0">
                <a:solidFill>
                  <a:srgbClr val="0070C0"/>
                </a:solidFill>
              </a:rPr>
              <a:t>  name= "file"  property="</a:t>
            </a:r>
            <a:r>
              <a:rPr lang="en-US" altLang="zh-CN" sz="1200" b="1" dirty="0" err="1">
                <a:solidFill>
                  <a:srgbClr val="0070C0"/>
                </a:solidFill>
              </a:rPr>
              <a:t>readContent</a:t>
            </a:r>
            <a:r>
              <a:rPr lang="en-US" altLang="zh-CN" sz="1200" b="1" dirty="0">
                <a:solidFill>
                  <a:srgbClr val="0070C0"/>
                </a:solidFill>
              </a:rPr>
              <a:t>"  /&gt;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&lt;BR&gt;   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  &lt;A </a:t>
            </a:r>
            <a:r>
              <a:rPr lang="en-US" altLang="zh-CN" sz="1200" b="1" dirty="0" err="1">
                <a:solidFill>
                  <a:srgbClr val="0070C0"/>
                </a:solidFill>
              </a:rPr>
              <a:t>href</a:t>
            </a:r>
            <a:r>
              <a:rPr lang="en-US" altLang="zh-CN" sz="1200" b="1" dirty="0">
                <a:solidFill>
                  <a:srgbClr val="0070C0"/>
                </a:solidFill>
              </a:rPr>
              <a:t>="</a:t>
            </a:r>
            <a:r>
              <a:rPr lang="en-US" altLang="zh-CN" sz="1200" b="1" dirty="0" err="1">
                <a:solidFill>
                  <a:srgbClr val="0070C0"/>
                </a:solidFill>
              </a:rPr>
              <a:t>selectDir.jsp</a:t>
            </a:r>
            <a:r>
              <a:rPr lang="en-US" altLang="zh-CN" sz="1200" b="1" dirty="0">
                <a:solidFill>
                  <a:srgbClr val="0070C0"/>
                </a:solidFill>
              </a:rPr>
              <a:t>"&gt;</a:t>
            </a:r>
            <a:r>
              <a:rPr lang="zh-CN" altLang="en-US" sz="1200" b="1" dirty="0">
                <a:solidFill>
                  <a:srgbClr val="0070C0"/>
                </a:solidFill>
              </a:rPr>
              <a:t>重新选择目录</a:t>
            </a:r>
            <a:r>
              <a:rPr lang="en-US" altLang="zh-CN" sz="1200" b="1" dirty="0">
                <a:solidFill>
                  <a:srgbClr val="0070C0"/>
                </a:solidFill>
              </a:rPr>
              <a:t>&lt;/A&gt;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6587286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629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>
                <a:solidFill>
                  <a:prstClr val="black"/>
                </a:solidFill>
              </a:rPr>
              <a:t>1.</a:t>
            </a:r>
            <a:r>
              <a:rPr lang="zh-CN" altLang="en-US" sz="1400" dirty="0">
                <a:solidFill>
                  <a:prstClr val="black"/>
                </a:solidFill>
              </a:rPr>
              <a:t>在</a:t>
            </a:r>
            <a:r>
              <a:rPr lang="en-US" altLang="zh-CN" sz="1400" dirty="0">
                <a:solidFill>
                  <a:prstClr val="black"/>
                </a:solidFill>
              </a:rPr>
              <a:t>e:/</a:t>
            </a:r>
            <a:r>
              <a:rPr lang="zh-CN" altLang="en-US" sz="1400" dirty="0">
                <a:solidFill>
                  <a:prstClr val="black"/>
                </a:solidFill>
              </a:rPr>
              <a:t>下有一</a:t>
            </a:r>
            <a:r>
              <a:rPr lang="en-US" altLang="zh-CN" sz="1400" dirty="0">
                <a:solidFill>
                  <a:prstClr val="black"/>
                </a:solidFill>
              </a:rPr>
              <a:t>read.txt</a:t>
            </a:r>
            <a:r>
              <a:rPr lang="zh-CN" altLang="en-US" sz="1400" dirty="0">
                <a:solidFill>
                  <a:prstClr val="black"/>
                </a:solidFill>
              </a:rPr>
              <a:t>文件。编写一个程序，完成</a:t>
            </a:r>
            <a:r>
              <a:rPr lang="zh-CN" altLang="en-US" sz="1400" b="1" dirty="0">
                <a:solidFill>
                  <a:prstClr val="black"/>
                </a:solidFill>
              </a:rPr>
              <a:t>在客户端显示出</a:t>
            </a:r>
            <a:r>
              <a:rPr lang="en-US" altLang="zh-CN" sz="1400" b="1" dirty="0">
                <a:solidFill>
                  <a:prstClr val="black"/>
                </a:solidFill>
              </a:rPr>
              <a:t>read.txt</a:t>
            </a:r>
            <a:r>
              <a:rPr lang="zh-CN" altLang="en-US" sz="1400" b="1" dirty="0">
                <a:solidFill>
                  <a:prstClr val="black"/>
                </a:solidFill>
              </a:rPr>
              <a:t>文件的所有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内容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 smtClean="0">
                <a:solidFill>
                  <a:prstClr val="black"/>
                </a:solidFill>
              </a:rPr>
              <a:t>read.jsp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import="java.io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.*"%&gt;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&lt;BODY &gt;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&lt;%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File f=new File("e:/read.txt");</a:t>
            </a:r>
          </a:p>
          <a:p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</a:t>
            </a:r>
            <a:r>
              <a:rPr lang="en-US" altLang="zh-CN" sz="1200" b="1" dirty="0">
                <a:solidFill>
                  <a:srgbClr val="FF0000"/>
                </a:solidFill>
              </a:rPr>
              <a:t>try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{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FF0000"/>
                </a:solidFill>
              </a:rPr>
              <a:t>FileReader</a:t>
            </a:r>
            <a:r>
              <a:rPr lang="en-US" altLang="zh-CN" sz="1200" b="1" dirty="0">
                <a:solidFill>
                  <a:srgbClr val="FF0000"/>
                </a:solidFill>
              </a:rPr>
              <a:t> in=new </a:t>
            </a:r>
            <a:r>
              <a:rPr lang="en-US" altLang="zh-CN" sz="1200" b="1" dirty="0" err="1">
                <a:solidFill>
                  <a:srgbClr val="FF0000"/>
                </a:solidFill>
              </a:rPr>
              <a:t>FileReader</a:t>
            </a:r>
            <a:r>
              <a:rPr lang="en-US" altLang="zh-CN" sz="1200" b="1" dirty="0">
                <a:solidFill>
                  <a:srgbClr val="FF0000"/>
                </a:solidFill>
              </a:rPr>
              <a:t>(f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String </a:t>
            </a:r>
            <a:r>
              <a:rPr lang="en-US" altLang="zh-CN" sz="1200" b="1" dirty="0" err="1">
                <a:solidFill>
                  <a:srgbClr val="00B050"/>
                </a:solidFill>
              </a:rPr>
              <a:t>str</a:t>
            </a:r>
            <a:r>
              <a:rPr lang="en-US" altLang="zh-CN" sz="1200" b="1" dirty="0">
                <a:solidFill>
                  <a:srgbClr val="00B050"/>
                </a:solidFill>
              </a:rPr>
              <a:t>=null;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</a:t>
            </a:r>
            <a:r>
              <a:rPr lang="en-US" altLang="zh-CN" sz="1200" b="1" dirty="0">
                <a:solidFill>
                  <a:srgbClr val="FF0000"/>
                </a:solidFill>
              </a:rPr>
              <a:t>char b[]</a:t>
            </a:r>
            <a:r>
              <a:rPr lang="en-US" altLang="zh-CN" sz="1200" b="1" dirty="0">
                <a:solidFill>
                  <a:srgbClr val="00B050"/>
                </a:solidFill>
              </a:rPr>
              <a:t>=new char[50];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n=0;</a:t>
            </a:r>
          </a:p>
          <a:p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while((n=</a:t>
            </a:r>
            <a:r>
              <a:rPr lang="en-US" altLang="zh-CN" sz="1200" b="1" dirty="0" err="1">
                <a:solidFill>
                  <a:srgbClr val="FF0000"/>
                </a:solidFill>
              </a:rPr>
              <a:t>in.read</a:t>
            </a:r>
            <a:r>
              <a:rPr lang="en-US" altLang="zh-CN" sz="1200" b="1" dirty="0">
                <a:solidFill>
                  <a:srgbClr val="00B050"/>
                </a:solidFill>
              </a:rPr>
              <a:t>(b))</a:t>
            </a:r>
            <a:r>
              <a:rPr lang="en-US" altLang="zh-CN" sz="1200" b="1" dirty="0">
                <a:solidFill>
                  <a:srgbClr val="FF0000"/>
                </a:solidFill>
              </a:rPr>
              <a:t>!=-1</a:t>
            </a:r>
            <a:r>
              <a:rPr lang="en-US" altLang="zh-CN" sz="1200" b="1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  {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str</a:t>
            </a:r>
            <a:r>
              <a:rPr lang="en-US" altLang="zh-CN" sz="1200" b="1" dirty="0">
                <a:solidFill>
                  <a:srgbClr val="00B050"/>
                </a:solidFill>
              </a:rPr>
              <a:t>=new String(b,0,n);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out.print</a:t>
            </a:r>
            <a:r>
              <a:rPr lang="en-US" altLang="zh-CN" sz="1200" b="1" dirty="0">
                <a:solidFill>
                  <a:srgbClr val="00B050"/>
                </a:solidFill>
              </a:rPr>
              <a:t>(</a:t>
            </a:r>
            <a:r>
              <a:rPr lang="en-US" altLang="zh-CN" sz="1200" b="1" dirty="0" err="1">
                <a:solidFill>
                  <a:srgbClr val="00B050"/>
                </a:solidFill>
              </a:rPr>
              <a:t>str</a:t>
            </a:r>
            <a:r>
              <a:rPr lang="en-US" altLang="zh-CN" sz="1200" b="1" dirty="0">
                <a:solidFill>
                  <a:srgbClr val="00B05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  }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FF0000"/>
                </a:solidFill>
              </a:rPr>
              <a:t>in.close</a:t>
            </a:r>
            <a:r>
              <a:rPr lang="en-US" altLang="zh-CN" sz="1200" b="1" dirty="0">
                <a:solidFill>
                  <a:srgbClr val="FF0000"/>
                </a:solidFill>
              </a:rPr>
              <a:t>();</a:t>
            </a:r>
          </a:p>
          <a:p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}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catch(</a:t>
            </a:r>
            <a:r>
              <a:rPr lang="en-US" altLang="zh-CN" sz="1200" b="1" dirty="0" err="1">
                <a:solidFill>
                  <a:srgbClr val="00B050"/>
                </a:solidFill>
              </a:rPr>
              <a:t>IOException</a:t>
            </a:r>
            <a:r>
              <a:rPr lang="en-US" altLang="zh-CN" sz="1200" b="1" dirty="0">
                <a:solidFill>
                  <a:srgbClr val="00B050"/>
                </a:solidFill>
              </a:rPr>
              <a:t> e)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{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}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%&gt;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&lt;/HTML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&gt;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076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795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编写程序，</a:t>
            </a:r>
            <a:r>
              <a:rPr lang="zh-CN" altLang="en-US" sz="1400" b="1" dirty="0">
                <a:solidFill>
                  <a:prstClr val="black"/>
                </a:solidFill>
              </a:rPr>
              <a:t>利用</a:t>
            </a:r>
            <a:r>
              <a:rPr lang="zh-CN" altLang="en-US" sz="1400" b="1" dirty="0">
                <a:solidFill>
                  <a:srgbClr val="FF0000"/>
                </a:solidFill>
              </a:rPr>
              <a:t>缓冲流</a:t>
            </a:r>
            <a:r>
              <a:rPr lang="zh-CN" altLang="en-US" sz="1400" b="1" dirty="0">
                <a:solidFill>
                  <a:prstClr val="black"/>
                </a:solidFill>
              </a:rPr>
              <a:t>把</a:t>
            </a:r>
            <a:r>
              <a:rPr lang="en-US" altLang="zh-CN" sz="1400" b="1" dirty="0">
                <a:solidFill>
                  <a:prstClr val="black"/>
                </a:solidFill>
              </a:rPr>
              <a:t>e:/test</a:t>
            </a:r>
            <a:r>
              <a:rPr lang="zh-CN" altLang="en-US" sz="1400" b="1" dirty="0">
                <a:solidFill>
                  <a:prstClr val="black"/>
                </a:solidFill>
              </a:rPr>
              <a:t>下的文件</a:t>
            </a:r>
            <a:r>
              <a:rPr lang="en-US" altLang="zh-CN" sz="1400" b="1" dirty="0">
                <a:solidFill>
                  <a:prstClr val="black"/>
                </a:solidFill>
              </a:rPr>
              <a:t>show.txt</a:t>
            </a:r>
            <a:r>
              <a:rPr lang="zh-CN" altLang="en-US" sz="1400" b="1" dirty="0">
                <a:solidFill>
                  <a:srgbClr val="FF0000"/>
                </a:solidFill>
              </a:rPr>
              <a:t>内容复制</a:t>
            </a:r>
            <a:r>
              <a:rPr lang="zh-CN" altLang="en-US" sz="1400" b="1" dirty="0">
                <a:solidFill>
                  <a:prstClr val="black"/>
                </a:solidFill>
              </a:rPr>
              <a:t>到</a:t>
            </a:r>
            <a:r>
              <a:rPr lang="en-US" altLang="zh-CN" sz="1400" b="1" dirty="0">
                <a:solidFill>
                  <a:prstClr val="black"/>
                </a:solidFill>
              </a:rPr>
              <a:t>e:/test</a:t>
            </a:r>
            <a:r>
              <a:rPr lang="zh-CN" altLang="en-US" sz="1400" b="1" dirty="0">
                <a:solidFill>
                  <a:prstClr val="black"/>
                </a:solidFill>
              </a:rPr>
              <a:t>下的文件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show2.txt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 smtClean="0">
                <a:solidFill>
                  <a:prstClr val="black"/>
                </a:solidFill>
              </a:rPr>
              <a:t>cope.jsp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import="java.io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.*"%&gt;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&lt;BODY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&lt;%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File </a:t>
            </a:r>
            <a:r>
              <a:rPr lang="en-US" altLang="zh-CN" sz="1200" b="1" dirty="0" err="1">
                <a:solidFill>
                  <a:srgbClr val="FF0000"/>
                </a:solidFill>
              </a:rPr>
              <a:t>fread</a:t>
            </a:r>
            <a:r>
              <a:rPr lang="en-US" altLang="zh-CN" sz="1200" b="1" dirty="0">
                <a:solidFill>
                  <a:srgbClr val="0070C0"/>
                </a:solidFill>
              </a:rPr>
              <a:t>=new File("e:/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test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/show.txt</a:t>
            </a:r>
            <a:r>
              <a:rPr lang="en-US" altLang="zh-CN" sz="1200" b="1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</a:rPr>
              <a:t>       File </a:t>
            </a:r>
            <a:r>
              <a:rPr lang="en-US" altLang="zh-CN" sz="1200" b="1" dirty="0" err="1">
                <a:solidFill>
                  <a:srgbClr val="0070C0"/>
                </a:solidFill>
              </a:rPr>
              <a:t>fwrite</a:t>
            </a:r>
            <a:r>
              <a:rPr lang="en-US" altLang="zh-CN" sz="1200" b="1" dirty="0">
                <a:solidFill>
                  <a:srgbClr val="0070C0"/>
                </a:solidFill>
              </a:rPr>
              <a:t>=new File("e:/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test/show2.txt</a:t>
            </a:r>
            <a:r>
              <a:rPr lang="en-US" altLang="zh-CN" sz="1200" b="1" dirty="0">
                <a:solidFill>
                  <a:srgbClr val="0070C0"/>
                </a:solidFill>
              </a:rPr>
              <a:t>"); //</a:t>
            </a:r>
            <a:r>
              <a:rPr lang="zh-CN" altLang="en-US" sz="1200" b="1" dirty="0">
                <a:solidFill>
                  <a:srgbClr val="0070C0"/>
                </a:solidFill>
              </a:rPr>
              <a:t>执行该语句后</a:t>
            </a:r>
            <a:r>
              <a:rPr lang="en-US" altLang="zh-CN" sz="1200" b="1" dirty="0">
                <a:solidFill>
                  <a:srgbClr val="0070C0"/>
                </a:solidFill>
              </a:rPr>
              <a:t>,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如果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show2.txt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</a:rPr>
              <a:t>       //</a:t>
            </a:r>
            <a:r>
              <a:rPr lang="zh-CN" altLang="en-US" sz="1200" b="1" dirty="0">
                <a:solidFill>
                  <a:srgbClr val="0070C0"/>
                </a:solidFill>
              </a:rPr>
              <a:t>不存在</a:t>
            </a:r>
            <a:r>
              <a:rPr lang="en-US" altLang="zh-CN" sz="1200" b="1" dirty="0">
                <a:solidFill>
                  <a:srgbClr val="0070C0"/>
                </a:solidFill>
              </a:rPr>
              <a:t>,</a:t>
            </a:r>
            <a:r>
              <a:rPr lang="zh-CN" altLang="en-US" sz="1200" b="1" dirty="0">
                <a:solidFill>
                  <a:srgbClr val="0070C0"/>
                </a:solidFill>
              </a:rPr>
              <a:t>则创建该文件</a:t>
            </a:r>
          </a:p>
          <a:p>
            <a:endParaRPr lang="zh-CN" altLang="en-US" sz="1200" b="1" dirty="0">
              <a:solidFill>
                <a:srgbClr val="0070C0"/>
              </a:solidFill>
            </a:endParaRPr>
          </a:p>
          <a:p>
            <a:r>
              <a:rPr lang="zh-CN" altLang="en-US" sz="1200" b="1" dirty="0">
                <a:solidFill>
                  <a:srgbClr val="0070C0"/>
                </a:solidFill>
              </a:rPr>
              <a:t>      </a:t>
            </a:r>
            <a:r>
              <a:rPr lang="en-US" altLang="zh-CN" sz="1200" b="1" dirty="0">
                <a:solidFill>
                  <a:srgbClr val="0070C0"/>
                </a:solidFill>
              </a:rPr>
              <a:t>try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{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FF0000"/>
                </a:solidFill>
              </a:rPr>
              <a:t>FileReader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</a:rPr>
              <a:t>in=new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FF0000"/>
                </a:solidFill>
              </a:rPr>
              <a:t>fread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bufferin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BufferedReader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</a:rPr>
              <a:t>in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FileWriter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outfile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FileWriter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fwrite,</a:t>
            </a:r>
            <a:r>
              <a:rPr lang="en-US" altLang="zh-CN" sz="1200" b="1" dirty="0" err="1">
                <a:solidFill>
                  <a:srgbClr val="FF0000"/>
                </a:solidFill>
              </a:rPr>
              <a:t>true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FF0000"/>
                </a:solidFill>
              </a:rPr>
              <a:t>BufferedWriter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BufferedWriter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outfile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       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=null;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while((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</a:t>
            </a:r>
            <a:r>
              <a:rPr lang="en-US" altLang="zh-CN" sz="1200" b="1" dirty="0" err="1">
                <a:solidFill>
                  <a:srgbClr val="00B050"/>
                </a:solidFill>
              </a:rPr>
              <a:t>bufferin</a:t>
            </a:r>
            <a:r>
              <a:rPr lang="en-US" altLang="zh-CN" sz="1200" b="1" dirty="0" err="1">
                <a:solidFill>
                  <a:srgbClr val="0070C0"/>
                </a:solidFill>
              </a:rPr>
              <a:t>.readLine</a:t>
            </a:r>
            <a:r>
              <a:rPr lang="en-US" altLang="zh-CN" sz="1200" b="1" dirty="0">
                <a:solidFill>
                  <a:srgbClr val="00B050"/>
                </a:solidFill>
              </a:rPr>
              <a:t>())!=null</a:t>
            </a:r>
            <a:r>
              <a:rPr lang="en-US" altLang="zh-CN" sz="12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</a:t>
            </a:r>
            <a:r>
              <a:rPr lang="en-US" altLang="zh-CN" sz="1200" b="1" dirty="0" err="1">
                <a:solidFill>
                  <a:srgbClr val="00B050"/>
                </a:solidFill>
              </a:rPr>
              <a:t>ufferou</a:t>
            </a:r>
            <a:r>
              <a:rPr lang="en-US" altLang="zh-CN" sz="1200" b="1" dirty="0" err="1">
                <a:solidFill>
                  <a:srgbClr val="0070C0"/>
                </a:solidFill>
              </a:rPr>
              <a:t>t.write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B05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out.print</a:t>
            </a:r>
            <a:r>
              <a:rPr lang="en-US" altLang="zh-CN" sz="1200" b="1" dirty="0">
                <a:solidFill>
                  <a:srgbClr val="0070C0"/>
                </a:solidFill>
              </a:rPr>
              <a:t>("&lt;BR&gt;"+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bufferout.newLine</a:t>
            </a:r>
            <a:r>
              <a:rPr lang="en-US" altLang="zh-CN" sz="1200" b="1" dirty="0">
                <a:solidFill>
                  <a:srgbClr val="0070C0"/>
                </a:solidFill>
              </a:rPr>
              <a:t>();//</a:t>
            </a:r>
            <a:r>
              <a:rPr lang="zh-CN" altLang="en-US" sz="1200" b="1" dirty="0">
                <a:solidFill>
                  <a:srgbClr val="0070C0"/>
                </a:solidFill>
              </a:rPr>
              <a:t>向流中写入一个行分隔符</a:t>
            </a:r>
          </a:p>
          <a:p>
            <a:r>
              <a:rPr lang="zh-CN" altLang="en-US" sz="1200" b="1" dirty="0">
                <a:solidFill>
                  <a:srgbClr val="0070C0"/>
                </a:solidFill>
              </a:rPr>
              <a:t>             </a:t>
            </a:r>
            <a:r>
              <a:rPr lang="en-US" altLang="zh-CN" sz="12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bufferout.flush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bufferout.close</a:t>
            </a:r>
            <a:r>
              <a:rPr lang="en-US" altLang="zh-CN" sz="12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outfile.close</a:t>
            </a:r>
            <a:r>
              <a:rPr lang="en-US" altLang="zh-CN" sz="12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bufferin.close</a:t>
            </a:r>
            <a:r>
              <a:rPr lang="en-US" altLang="zh-CN" sz="12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in.close</a:t>
            </a:r>
            <a:r>
              <a:rPr lang="en-US" altLang="zh-CN" sz="12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catch(</a:t>
            </a:r>
            <a:r>
              <a:rPr lang="en-US" altLang="zh-CN" sz="1200" b="1" dirty="0" err="1">
                <a:solidFill>
                  <a:srgbClr val="0070C0"/>
                </a:solidFill>
              </a:rPr>
              <a:t>IOException</a:t>
            </a:r>
            <a:r>
              <a:rPr lang="en-US" altLang="zh-CN" sz="1200" b="1" dirty="0">
                <a:solidFill>
                  <a:srgbClr val="0070C0"/>
                </a:solidFill>
              </a:rPr>
              <a:t> e)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&lt;/HTML&gt;</a:t>
            </a:r>
            <a:endParaRPr lang="en-US" altLang="zh-CN" sz="1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6183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85750"/>
            <a:ext cx="6405563" cy="503635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补充任务</a:t>
            </a:r>
            <a:r>
              <a:rPr lang="en-US" altLang="zh-CN" sz="2400">
                <a:ea typeface="黑体" panose="02010609060101010101" pitchFamily="49" charset="-122"/>
              </a:rPr>
              <a:t>1—</a:t>
            </a:r>
            <a:r>
              <a:rPr lang="zh-CN" altLang="en-US" sz="2400">
                <a:ea typeface="黑体" panose="02010609060101010101" pitchFamily="49" charset="-122"/>
              </a:rPr>
              <a:t>简单在线文件管理器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5" y="1762125"/>
            <a:ext cx="55721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2894410"/>
            <a:ext cx="3402806" cy="164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69" y="2950369"/>
            <a:ext cx="2189560" cy="129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709738" y="992476"/>
            <a:ext cx="303961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）创建一定路径下的目录和文件；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）删除一定路径下的目录和文件；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）浏览一定路径下的目录和文件属性。</a:t>
            </a:r>
          </a:p>
        </p:txBody>
      </p:sp>
    </p:spTree>
    <p:extLst>
      <p:ext uri="{BB962C8B-B14F-4D97-AF65-F5344CB8AC3E}">
        <p14:creationId xmlns:p14="http://schemas.microsoft.com/office/powerpoint/2010/main" val="48469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b="1"/>
              <a:t>任务分析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94247" y="1113235"/>
            <a:ext cx="6218634" cy="594122"/>
          </a:xfr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</p:spPr>
        <p:txBody>
          <a:bodyPr/>
          <a:lstStyle/>
          <a:p>
            <a:pPr eaLnBrk="1" hangingPunct="1"/>
            <a:r>
              <a:rPr lang="zh-CN" altLang="en-US" sz="1800"/>
              <a:t>获取输入，创建</a:t>
            </a:r>
            <a:r>
              <a:rPr lang="en-US" altLang="zh-CN" sz="1800"/>
              <a:t>File</a:t>
            </a:r>
            <a:r>
              <a:rPr lang="zh-CN" altLang="en-US" sz="1800"/>
              <a:t>对象</a:t>
            </a:r>
            <a:r>
              <a:rPr lang="en-US" altLang="zh-CN" sz="1800"/>
              <a:t>——request</a:t>
            </a:r>
            <a:r>
              <a:rPr lang="zh-CN" altLang="en-US" sz="1800"/>
              <a:t>对象的</a:t>
            </a:r>
            <a:r>
              <a:rPr lang="en-US" altLang="zh-CN" sz="1800"/>
              <a:t>getParameter()</a:t>
            </a:r>
            <a:r>
              <a:rPr lang="zh-CN" altLang="en-US" sz="1800"/>
              <a:t>方法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601391" y="2301478"/>
            <a:ext cx="6218634" cy="756047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fontAlgn="base">
              <a:lnSpc>
                <a:spcPct val="120000"/>
              </a:lnSpc>
              <a:spcAft>
                <a:spcPct val="0"/>
              </a:spcAft>
              <a:buClr>
                <a:srgbClr val="FF6600"/>
              </a:buClr>
            </a:pPr>
            <a:r>
              <a:rPr lang="zh-CN" altLang="en-US" sz="1800">
                <a:solidFill>
                  <a:srgbClr val="000000"/>
                </a:solidFill>
              </a:rPr>
              <a:t>创建目录</a:t>
            </a:r>
            <a:r>
              <a:rPr lang="en-US" altLang="zh-CN" sz="1800">
                <a:solidFill>
                  <a:srgbClr val="000000"/>
                </a:solidFill>
              </a:rPr>
              <a:t>——mkdir()</a:t>
            </a:r>
            <a:r>
              <a:rPr lang="zh-CN" altLang="en-US" sz="1800">
                <a:solidFill>
                  <a:srgbClr val="000000"/>
                </a:solidFill>
              </a:rPr>
              <a:t>，创建文件</a:t>
            </a:r>
            <a:r>
              <a:rPr lang="en-US" altLang="zh-CN" sz="1800">
                <a:solidFill>
                  <a:srgbClr val="000000"/>
                </a:solidFill>
              </a:rPr>
              <a:t>——createNewFile()</a:t>
            </a:r>
            <a:r>
              <a:rPr lang="zh-CN" altLang="en-US" sz="1800">
                <a:solidFill>
                  <a:srgbClr val="000000"/>
                </a:solidFill>
              </a:rPr>
              <a:t>，删除目录和文件</a:t>
            </a:r>
            <a:r>
              <a:rPr lang="en-US" altLang="zh-CN" sz="1800">
                <a:solidFill>
                  <a:srgbClr val="000000"/>
                </a:solidFill>
              </a:rPr>
              <a:t>——delete()</a:t>
            </a:r>
            <a:r>
              <a:rPr lang="zh-CN" altLang="en-US" sz="1800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547813" y="3669506"/>
            <a:ext cx="6218635" cy="57626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fontAlgn="base">
              <a:lnSpc>
                <a:spcPct val="120000"/>
              </a:lnSpc>
              <a:spcAft>
                <a:spcPct val="0"/>
              </a:spcAft>
              <a:buClr>
                <a:srgbClr val="FF6600"/>
              </a:buClr>
            </a:pPr>
            <a:r>
              <a:rPr lang="zh-CN" altLang="en-US" sz="1800">
                <a:solidFill>
                  <a:srgbClr val="000000"/>
                </a:solidFill>
              </a:rPr>
              <a:t>判断是否创建</a:t>
            </a:r>
            <a:r>
              <a:rPr lang="en-US" altLang="zh-CN" sz="1800">
                <a:solidFill>
                  <a:srgbClr val="000000"/>
                </a:solidFill>
              </a:rPr>
              <a:t>/</a:t>
            </a:r>
            <a:r>
              <a:rPr lang="zh-CN" altLang="en-US" sz="1800">
                <a:solidFill>
                  <a:srgbClr val="000000"/>
                </a:solidFill>
              </a:rPr>
              <a:t>删除成功</a:t>
            </a:r>
            <a:r>
              <a:rPr lang="en-US" altLang="zh-CN" sz="1800">
                <a:solidFill>
                  <a:srgbClr val="000000"/>
                </a:solidFill>
              </a:rPr>
              <a:t>——exists()</a:t>
            </a:r>
            <a:r>
              <a:rPr lang="zh-CN" altLang="en-US" sz="1800">
                <a:solidFill>
                  <a:srgbClr val="000000"/>
                </a:solidFill>
              </a:rPr>
              <a:t>方法</a:t>
            </a: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4463654" y="1707357"/>
            <a:ext cx="323850" cy="594122"/>
          </a:xfrm>
          <a:prstGeom prst="downArrow">
            <a:avLst>
              <a:gd name="adj1" fmla="val 50000"/>
              <a:gd name="adj2" fmla="val 45864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FF33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4463654" y="3057526"/>
            <a:ext cx="323850" cy="594122"/>
          </a:xfrm>
          <a:prstGeom prst="downArrow">
            <a:avLst>
              <a:gd name="adj1" fmla="val 50000"/>
              <a:gd name="adj2" fmla="val 45864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FF33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45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2826</Words>
  <Application>Microsoft Office PowerPoint</Application>
  <PresentationFormat>全屏显示(16:9)</PresentationFormat>
  <Paragraphs>403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主题​​</vt:lpstr>
      <vt:lpstr>万里长城</vt:lpstr>
      <vt:lpstr>1_万里长城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补充任务1—简单在线文件管理器</vt:lpstr>
      <vt:lpstr>任务分析</vt:lpstr>
      <vt:lpstr>任务实现 1、创建主页面file.jsp </vt:lpstr>
      <vt:lpstr>任务实现 2、文件、目录浏览功能的实现view.jsp </vt:lpstr>
      <vt:lpstr>任务实现 3、文件、目录新建和删除功能的实现manager.jsp</vt:lpstr>
      <vt:lpstr>补充任务2—文件的读写</vt:lpstr>
      <vt:lpstr>selectContent.jsp</vt:lpstr>
      <vt:lpstr>writeFile.jsp</vt:lpstr>
      <vt:lpstr>补充任务3—文件读写</vt:lpstr>
      <vt:lpstr>selectFile.jsp</vt:lpstr>
      <vt:lpstr>readContent.jsp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349</cp:revision>
  <dcterms:created xsi:type="dcterms:W3CDTF">2017-03-04T06:55:00Z</dcterms:created>
  <dcterms:modified xsi:type="dcterms:W3CDTF">2024-05-23T07:18:59Z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