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344" r:id="rId2"/>
    <p:sldId id="349" r:id="rId3"/>
    <p:sldId id="351" r:id="rId4"/>
    <p:sldId id="350" r:id="rId5"/>
    <p:sldId id="353" r:id="rId6"/>
    <p:sldId id="410" r:id="rId7"/>
    <p:sldId id="485" r:id="rId8"/>
    <p:sldId id="352" r:id="rId9"/>
    <p:sldId id="425" r:id="rId10"/>
    <p:sldId id="547" r:id="rId11"/>
    <p:sldId id="548" r:id="rId12"/>
    <p:sldId id="531" r:id="rId13"/>
    <p:sldId id="431" r:id="rId14"/>
    <p:sldId id="549" r:id="rId15"/>
    <p:sldId id="558" r:id="rId16"/>
    <p:sldId id="557" r:id="rId17"/>
    <p:sldId id="559" r:id="rId18"/>
    <p:sldId id="560" r:id="rId19"/>
    <p:sldId id="427" r:id="rId20"/>
    <p:sldId id="532" r:id="rId21"/>
    <p:sldId id="550" r:id="rId22"/>
    <p:sldId id="428" r:id="rId23"/>
    <p:sldId id="533" r:id="rId24"/>
    <p:sldId id="551" r:id="rId25"/>
    <p:sldId id="534" r:id="rId26"/>
    <p:sldId id="535" r:id="rId27"/>
    <p:sldId id="552" r:id="rId28"/>
    <p:sldId id="553" r:id="rId29"/>
    <p:sldId id="554" r:id="rId30"/>
    <p:sldId id="536" r:id="rId31"/>
    <p:sldId id="537" r:id="rId32"/>
    <p:sldId id="538" r:id="rId33"/>
    <p:sldId id="539" r:id="rId34"/>
    <p:sldId id="541" r:id="rId35"/>
    <p:sldId id="542" r:id="rId36"/>
    <p:sldId id="555" r:id="rId37"/>
    <p:sldId id="543" r:id="rId38"/>
    <p:sldId id="556" r:id="rId39"/>
    <p:sldId id="544" r:id="rId40"/>
    <p:sldId id="545" r:id="rId41"/>
    <p:sldId id="546" r:id="rId42"/>
    <p:sldId id="530" r:id="rId43"/>
    <p:sldId id="348" r:id="rId44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9"/>
        <p:sld r:id="rId10"/>
        <p:sld r:id="rId20"/>
        <p:sld r:id="rId23"/>
        <p:sld r:id="rId14"/>
        <p:sld r:id="rId44"/>
      </p:sldLst>
    </p:custShow>
  </p:custShowLst>
  <p:custDataLst>
    <p:tags r:id="rId4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1CD"/>
    <a:srgbClr val="596B9D"/>
    <a:srgbClr val="1180BB"/>
    <a:srgbClr val="BFC6E1"/>
    <a:srgbClr val="E7F1F8"/>
    <a:srgbClr val="CBE3F3"/>
    <a:srgbClr val="E7F1F9"/>
    <a:srgbClr val="ECF6FE"/>
    <a:srgbClr val="F29111"/>
    <a:srgbClr val="0D7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4" autoAdjust="0"/>
    <p:restoredTop sz="99762" autoAdjust="0"/>
  </p:normalViewPr>
  <p:slideViewPr>
    <p:cSldViewPr snapToGrid="0" snapToObjects="1">
      <p:cViewPr>
        <p:scale>
          <a:sx n="100" d="100"/>
          <a:sy n="100" d="100"/>
        </p:scale>
        <p:origin x="-552" y="-72"/>
      </p:cViewPr>
      <p:guideLst>
        <p:guide orient="horz" pos="20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BFC6E1"/>
              </a:solidFill>
            </c:spPr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</c:dPt>
          <c:dPt>
            <c:idx val="3"/>
            <c:bubble3D val="0"/>
            <c:spPr>
              <a:solidFill>
                <a:srgbClr val="A7B1CD"/>
              </a:solidFill>
              <a:ln>
                <a:solidFill>
                  <a:schemeClr val="bg1"/>
                </a:solidFill>
              </a:ln>
            </c:spPr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矩形 1"/>
        <cdr:cNvSpPr/>
      </cdr:nvSpPr>
      <cdr:spPr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45720" tIns="45720" rIns="45720" bIns="45720" anchor="t" anchorCtr="0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t>2020/2/28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006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4146CC7-97F4-412F-87C2-50E418A2FD5D}" type="slidenum">
              <a:rPr lang="zh-CN" altLang="en-US" smtClean="0"/>
              <a:t>8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3BF46E5-016D-452C-908A-22D8A8945590}" type="slidenum">
              <a:rPr lang="zh-CN" altLang="en-US" smtClean="0"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3BF46E5-016D-452C-908A-22D8A8945590}" type="slidenum">
              <a:rPr lang="zh-CN" altLang="en-US" smtClean="0"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3DC3C35-3F0B-47FE-97B6-441A80082726}" type="slidenum">
              <a:rPr lang="zh-CN" altLang="en-US" smtClean="0"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CF6A4F3-04F3-4B98-9EB0-0C8D45149F18}" type="slidenum">
              <a:rPr lang="zh-CN" altLang="en-US" smtClean="0"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34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35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36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CF6A4F3-04F3-4B98-9EB0-0C8D45149F18}" type="slidenum">
              <a:rPr lang="zh-CN" altLang="en-US" smtClean="0"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37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39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40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AEB7285-B87D-4FB4-A04D-F5CE6C1A6F3A}" type="slidenum">
              <a:rPr lang="zh-CN" altLang="en-US" smtClean="0"/>
              <a:t>41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CF6A4F3-04F3-4B98-9EB0-0C8D45149F18}" type="slidenum">
              <a:rPr lang="zh-CN" altLang="en-US" smtClean="0"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CF6A4F3-04F3-4B98-9EB0-0C8D45149F18}" type="slidenum">
              <a:rPr lang="zh-CN" altLang="en-US" smtClean="0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3BF46E5-016D-452C-908A-22D8A8945590}" type="slidenum">
              <a:rPr lang="zh-CN" altLang="en-US" smtClean="0"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3BF46E5-016D-452C-908A-22D8A8945590}" type="slidenum">
              <a:rPr lang="zh-CN" altLang="en-US" smtClean="0"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3BF46E5-016D-452C-908A-22D8A8945590}" type="slidenum">
              <a:rPr lang="zh-CN" altLang="en-US" smtClean="0"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3BF46E5-016D-452C-908A-22D8A8945590}" type="slidenum">
              <a:rPr lang="zh-CN" altLang="en-US" smtClean="0"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4" y="5554663"/>
            <a:ext cx="793751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1646237" y="5656941"/>
            <a:ext cx="7937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kern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JS+jQuery</a:t>
            </a:r>
            <a:endParaRPr lang="en-US" altLang="zh-CN" sz="9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交互式</a:t>
            </a:r>
            <a:r>
              <a:rPr lang="en-US" altLang="zh-CN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Web</a:t>
            </a:r>
            <a:r>
              <a:rPr lang="zh-CN" altLang="en-US" sz="9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前端开发</a:t>
            </a:r>
            <a:endParaRPr lang="zh-CN" altLang="en-US" sz="900" b="1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</a:t>
            </a:r>
            <a:r>
              <a:rPr lang="zh-CN" altLang="en-US" dirty="0"/>
              <a:t>初</a:t>
            </a:r>
            <a:r>
              <a:rPr lang="zh-CN" altLang="en-US" dirty="0" smtClean="0"/>
              <a:t>识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什么是</a:t>
            </a:r>
            <a:r>
              <a:rPr lang="en-US" altLang="zh-CN" dirty="0"/>
              <a:t>JavaScript</a:t>
            </a:r>
          </a:p>
          <a:p>
            <a:r>
              <a:rPr lang="en-US" altLang="zh-CN" dirty="0"/>
              <a:t>JavaScript</a:t>
            </a:r>
            <a:r>
              <a:rPr lang="zh-CN" altLang="en-US" dirty="0" smtClean="0"/>
              <a:t>入门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常用开发工具</a:t>
            </a:r>
            <a:endParaRPr lang="en-US" altLang="zh-CN" dirty="0" smtClean="0"/>
          </a:p>
          <a:p>
            <a:r>
              <a:rPr lang="en-US" altLang="zh-CN" dirty="0"/>
              <a:t>JavaScript</a:t>
            </a:r>
            <a:r>
              <a:rPr lang="zh-CN" altLang="en-US" dirty="0" smtClean="0"/>
              <a:t>变量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/>
              <a:t>JavaScript</a:t>
            </a:r>
            <a:r>
              <a:rPr lang="zh-CN" altLang="zh-CN" dirty="0"/>
              <a:t>内嵌于</a:t>
            </a:r>
            <a:r>
              <a:rPr lang="en-US" altLang="zh-CN" dirty="0"/>
              <a:t>HTML</a:t>
            </a:r>
            <a:r>
              <a:rPr lang="zh-CN" altLang="zh-CN" dirty="0"/>
              <a:t>网页中，通过浏览器内置的</a:t>
            </a:r>
            <a:r>
              <a:rPr lang="en-US" altLang="zh-CN" dirty="0"/>
              <a:t>JavaScript</a:t>
            </a:r>
            <a:r>
              <a:rPr lang="zh-CN" altLang="zh-CN" dirty="0"/>
              <a:t>引擎进行解释执行，把一个原本只用来显示的页面转变成支持用户交互的页面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zh-CN" dirty="0" smtClean="0"/>
              <a:t>浏览器是</a:t>
            </a:r>
            <a:r>
              <a:rPr lang="zh-CN" altLang="zh-CN" dirty="0"/>
              <a:t>访问互联网中各种网站所必备的工具</a:t>
            </a:r>
            <a:r>
              <a:rPr lang="zh-CN" altLang="zh-CN" dirty="0" smtClean="0"/>
              <a:t>，</a:t>
            </a:r>
            <a:r>
              <a:rPr lang="en-US" altLang="zh-CN" dirty="0"/>
              <a:t>JavaScript</a:t>
            </a:r>
            <a:r>
              <a:rPr lang="zh-CN" altLang="zh-CN" dirty="0"/>
              <a:t>主要就是运行在浏览器中的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49" y="2011363"/>
            <a:ext cx="820737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常见浏览器及特点：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Internet </a:t>
            </a:r>
            <a:r>
              <a:rPr lang="en-US" altLang="zh-CN" dirty="0" smtClean="0"/>
              <a:t>Explorer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Windows</a:t>
            </a:r>
            <a:r>
              <a:rPr lang="zh-CN" altLang="zh-CN" dirty="0"/>
              <a:t>操作系统的内置</a:t>
            </a:r>
            <a:r>
              <a:rPr lang="zh-CN" altLang="zh-CN" dirty="0" smtClean="0"/>
              <a:t>浏览器</a:t>
            </a:r>
            <a:r>
              <a:rPr lang="zh-CN" altLang="en-US" dirty="0" smtClean="0"/>
              <a:t>，用户数量较多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Microsoft 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Windows10</a:t>
            </a:r>
            <a:r>
              <a:rPr lang="zh-CN" altLang="zh-CN" dirty="0"/>
              <a:t>操作系统提供的</a:t>
            </a:r>
            <a:r>
              <a:rPr lang="zh-CN" altLang="zh-CN" dirty="0" smtClean="0"/>
              <a:t>浏览器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速度</a:t>
            </a:r>
            <a:r>
              <a:rPr lang="zh-CN" altLang="en-US" dirty="0" smtClean="0"/>
              <a:t>较快</a:t>
            </a:r>
            <a:r>
              <a:rPr lang="zh-CN" altLang="zh-CN" dirty="0" smtClean="0"/>
              <a:t>、功能</a:t>
            </a:r>
            <a:r>
              <a:rPr lang="zh-CN" altLang="en-US" dirty="0" smtClean="0"/>
              <a:t>较</a:t>
            </a:r>
            <a:r>
              <a:rPr lang="zh-CN" altLang="zh-CN" dirty="0" smtClean="0"/>
              <a:t>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Google 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：</a:t>
            </a:r>
            <a:r>
              <a:rPr lang="zh-CN" altLang="zh-CN" dirty="0"/>
              <a:t>目前市场占有率较高的浏览器，具有简洁、快速的</a:t>
            </a:r>
            <a:r>
              <a:rPr lang="zh-CN" altLang="zh-CN" dirty="0" smtClean="0"/>
              <a:t>特点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Mozilla Firefox</a:t>
            </a:r>
            <a:r>
              <a:rPr lang="zh-CN" altLang="en-US" dirty="0" smtClean="0"/>
              <a:t>：</a:t>
            </a:r>
            <a:r>
              <a:rPr lang="zh-CN" altLang="zh-CN" dirty="0"/>
              <a:t>一款优秀的浏览器，市场占有率低于</a:t>
            </a:r>
            <a:r>
              <a:rPr lang="en-US" altLang="zh-CN" dirty="0"/>
              <a:t>Google </a:t>
            </a:r>
            <a:r>
              <a:rPr lang="en-US" altLang="zh-CN" dirty="0" smtClean="0"/>
              <a:t>Chrome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Safari</a:t>
            </a:r>
            <a:r>
              <a:rPr lang="zh-CN" altLang="en-US" dirty="0" smtClean="0"/>
              <a:t>：</a:t>
            </a:r>
            <a:r>
              <a:rPr lang="zh-CN" altLang="zh-CN" dirty="0"/>
              <a:t>主要应用在苹果</a:t>
            </a:r>
            <a:r>
              <a:rPr lang="en-US" altLang="zh-CN" dirty="0" err="1"/>
              <a:t>iOS</a:t>
            </a:r>
            <a:r>
              <a:rPr lang="zh-CN" altLang="zh-CN" dirty="0"/>
              <a:t>、</a:t>
            </a:r>
            <a:r>
              <a:rPr lang="en-US" altLang="zh-CN" dirty="0" err="1"/>
              <a:t>macOS</a:t>
            </a:r>
            <a:r>
              <a:rPr lang="zh-CN" altLang="zh-CN" dirty="0"/>
              <a:t>操作系统中的</a:t>
            </a:r>
            <a:r>
              <a:rPr lang="zh-CN" altLang="zh-CN" dirty="0" smtClean="0"/>
              <a:t>浏览器</a:t>
            </a:r>
            <a:endParaRPr lang="en-US" altLang="zh-CN" dirty="0" smtClean="0"/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49953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81502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浏览器内核的分类：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渲染引擎（也称为排版引擎）</a:t>
            </a:r>
            <a:r>
              <a:rPr lang="zh-CN" altLang="en-US" dirty="0" smtClean="0"/>
              <a:t>：</a:t>
            </a:r>
            <a:r>
              <a:rPr lang="zh-CN" altLang="zh-CN" dirty="0"/>
              <a:t>负责解析</a:t>
            </a:r>
            <a:r>
              <a:rPr lang="en-US" altLang="zh-CN" dirty="0"/>
              <a:t>HTML</a:t>
            </a:r>
            <a:r>
              <a:rPr lang="zh-CN" altLang="zh-CN" dirty="0"/>
              <a:t>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如</a:t>
            </a:r>
            <a:r>
              <a:rPr lang="en-US" altLang="zh-CN" dirty="0"/>
              <a:t>Chrome</a:t>
            </a:r>
            <a:r>
              <a:rPr lang="zh-CN" altLang="zh-CN" dirty="0"/>
              <a:t>浏览器的</a:t>
            </a:r>
            <a:r>
              <a:rPr lang="en-US" altLang="zh-CN" dirty="0" smtClean="0"/>
              <a:t>Blink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JavaScript</a:t>
            </a:r>
            <a:r>
              <a:rPr lang="zh-CN" altLang="zh-CN" dirty="0" smtClean="0"/>
              <a:t>引擎</a:t>
            </a:r>
            <a:r>
              <a:rPr lang="zh-CN" altLang="en-US" dirty="0" smtClean="0"/>
              <a:t>：</a:t>
            </a:r>
            <a:r>
              <a:rPr lang="zh-CN" altLang="zh-CN" dirty="0"/>
              <a:t>是</a:t>
            </a:r>
            <a:r>
              <a:rPr lang="en-US" altLang="zh-CN" dirty="0"/>
              <a:t>JavaScript</a:t>
            </a:r>
            <a:r>
              <a:rPr lang="zh-CN" altLang="zh-CN" dirty="0"/>
              <a:t>语言的解释器，用于读取网页中的</a:t>
            </a:r>
            <a:r>
              <a:rPr lang="en-US" altLang="zh-CN" dirty="0"/>
              <a:t>JavaScript</a:t>
            </a:r>
            <a:r>
              <a:rPr lang="zh-CN" altLang="zh-CN" dirty="0"/>
              <a:t>代码，对其处理后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如</a:t>
            </a:r>
            <a:r>
              <a:rPr lang="en-US" altLang="zh-CN" dirty="0"/>
              <a:t>Chrome</a:t>
            </a:r>
            <a:r>
              <a:rPr lang="zh-CN" altLang="zh-CN" dirty="0"/>
              <a:t>浏览器的</a:t>
            </a:r>
            <a:r>
              <a:rPr lang="en-US" altLang="zh-CN" dirty="0"/>
              <a:t>V8</a:t>
            </a:r>
            <a:r>
              <a:rPr lang="zh-CN" altLang="zh-CN" dirty="0" smtClean="0"/>
              <a:t>引擎</a:t>
            </a:r>
            <a:endParaRPr lang="en-US" altLang="zh-CN" dirty="0" smtClean="0"/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176" y="5220385"/>
            <a:ext cx="7115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代码的执行特点：逐行执行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</a:t>
            </a:r>
            <a:r>
              <a:rPr lang="zh-CN" altLang="en-US" dirty="0"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的诞生和发展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0862" y="2047876"/>
            <a:ext cx="8278813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诞生</a:t>
            </a:r>
            <a:r>
              <a:rPr lang="zh-CN" altLang="en-US" dirty="0" smtClean="0"/>
              <a:t>：</a:t>
            </a:r>
            <a:r>
              <a:rPr lang="zh-CN" altLang="zh-CN" dirty="0"/>
              <a:t>在</a:t>
            </a:r>
            <a:r>
              <a:rPr lang="en-US" altLang="zh-CN" dirty="0"/>
              <a:t>1995</a:t>
            </a:r>
            <a:r>
              <a:rPr lang="zh-CN" altLang="zh-CN" dirty="0"/>
              <a:t>年时，</a:t>
            </a:r>
            <a:r>
              <a:rPr lang="en-US" altLang="zh-CN" dirty="0"/>
              <a:t>Netscape</a:t>
            </a:r>
            <a:r>
              <a:rPr lang="zh-CN" altLang="zh-CN" dirty="0"/>
              <a:t>（网景）</a:t>
            </a:r>
            <a:r>
              <a:rPr lang="zh-CN" altLang="zh-CN" dirty="0" smtClean="0"/>
              <a:t>公司（现在的</a:t>
            </a:r>
            <a:r>
              <a:rPr lang="en-US" altLang="zh-CN" dirty="0" smtClean="0"/>
              <a:t>Mozilla</a:t>
            </a:r>
            <a:r>
              <a:rPr lang="zh-CN" altLang="zh-CN" dirty="0" smtClean="0"/>
              <a:t>）的布兰登</a:t>
            </a:r>
            <a:r>
              <a:rPr lang="en-US" altLang="zh-CN" dirty="0" smtClean="0"/>
              <a:t>·</a:t>
            </a:r>
            <a:r>
              <a:rPr lang="zh-CN" altLang="en-US" dirty="0" smtClean="0"/>
              <a:t>爱奇（</a:t>
            </a:r>
            <a:r>
              <a:rPr lang="en-US" altLang="zh-CN" dirty="0"/>
              <a:t>Brendan </a:t>
            </a:r>
            <a:r>
              <a:rPr lang="en-US" altLang="zh-CN" dirty="0" err="1" smtClean="0"/>
              <a:t>Eich</a:t>
            </a:r>
            <a:r>
              <a:rPr lang="zh-CN" altLang="en-US" dirty="0" err="1" smtClean="0"/>
              <a:t>）</a:t>
            </a:r>
            <a:r>
              <a:rPr lang="zh-CN" altLang="zh-CN" dirty="0" smtClean="0"/>
              <a:t>在</a:t>
            </a:r>
            <a:r>
              <a:rPr lang="zh-CN" altLang="zh-CN" dirty="0"/>
              <a:t>网景导航者浏览器上首次设计出了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。</a:t>
            </a:r>
            <a:r>
              <a:rPr lang="en-US" altLang="zh-CN" dirty="0"/>
              <a:t>Netscape</a:t>
            </a:r>
            <a:r>
              <a:rPr lang="zh-CN" altLang="zh-CN" dirty="0"/>
              <a:t>最初将这个脚本语言命名为</a:t>
            </a:r>
            <a:r>
              <a:rPr lang="en-US" altLang="zh-CN" dirty="0" err="1"/>
              <a:t>LiveScript</a:t>
            </a:r>
            <a:r>
              <a:rPr lang="zh-CN" altLang="zh-CN" dirty="0"/>
              <a:t>，后来</a:t>
            </a:r>
            <a:r>
              <a:rPr lang="en-US" altLang="zh-CN" dirty="0"/>
              <a:t>Netscape</a:t>
            </a:r>
            <a:r>
              <a:rPr lang="zh-CN" altLang="zh-CN" dirty="0"/>
              <a:t>公司与</a:t>
            </a:r>
            <a:r>
              <a:rPr lang="en-US" altLang="zh-CN" dirty="0"/>
              <a:t>Sun</a:t>
            </a:r>
            <a:r>
              <a:rPr lang="zh-CN" altLang="zh-CN" dirty="0" smtClean="0"/>
              <a:t>公司合作</a:t>
            </a:r>
            <a:r>
              <a:rPr lang="zh-CN" altLang="zh-CN" dirty="0"/>
              <a:t>之后将其改名为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</a:t>
            </a:r>
            <a:r>
              <a:rPr lang="zh-CN" altLang="en-US" dirty="0"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的诞生和发展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50862" y="2047876"/>
            <a:ext cx="8497888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/>
              <a:t>在</a:t>
            </a:r>
            <a:r>
              <a:rPr lang="zh-CN" altLang="zh-CN" dirty="0"/>
              <a:t>设计之初，</a:t>
            </a:r>
            <a:r>
              <a:rPr lang="en-US" altLang="zh-CN" dirty="0"/>
              <a:t>JavaScript</a:t>
            </a:r>
            <a:r>
              <a:rPr lang="zh-CN" altLang="zh-CN" dirty="0"/>
              <a:t>是一种可以嵌入到网页中的编程语言，用来控制浏览器的行为。例如，直接在浏览器中进行表单验证，用户只有填写格式正确的内容后才能够提交表单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这样</a:t>
            </a:r>
            <a:r>
              <a:rPr lang="zh-CN" altLang="zh-CN" dirty="0"/>
              <a:t>避免了用户因表单填写错误导致的反复提交，节省了时间和网络</a:t>
            </a:r>
            <a:r>
              <a:rPr lang="zh-CN" altLang="zh-CN" dirty="0" smtClean="0"/>
              <a:t>资源</a:t>
            </a:r>
            <a:r>
              <a:rPr lang="zh-CN" altLang="en-US" dirty="0"/>
              <a:t>，</a:t>
            </a:r>
            <a:r>
              <a:rPr lang="zh-CN" altLang="en-US" dirty="0" smtClean="0"/>
              <a:t>示例图如下。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</a:t>
            </a:r>
            <a:r>
              <a:rPr lang="zh-CN" altLang="en-US" dirty="0"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的诞生和发展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952625" y="2120899"/>
            <a:ext cx="4572000" cy="4041776"/>
            <a:chOff x="1952625" y="2120899"/>
            <a:chExt cx="4572000" cy="4041776"/>
          </a:xfrm>
        </p:grpSpPr>
        <p:pic>
          <p:nvPicPr>
            <p:cNvPr id="2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625" y="2120899"/>
              <a:ext cx="4572000" cy="35912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684627" y="579334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表单验证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</a:t>
            </a:r>
            <a:r>
              <a:rPr lang="zh-CN" altLang="en-US" dirty="0"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的诞生和发展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50863" y="2047876"/>
            <a:ext cx="8164512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JavaScript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的用途：</a:t>
            </a:r>
            <a:r>
              <a:rPr lang="zh-CN" altLang="zh-CN" dirty="0"/>
              <a:t>可以嵌入到网页中的编程语言，用来控制浏览器的</a:t>
            </a:r>
            <a:r>
              <a:rPr lang="zh-CN" altLang="zh-CN" dirty="0" smtClean="0"/>
              <a:t>行为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/>
              <a:t>案例应用如下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 smtClean="0"/>
              <a:t>利用</a:t>
            </a:r>
            <a:r>
              <a:rPr lang="zh-CN" altLang="zh-CN" dirty="0"/>
              <a:t>前</a:t>
            </a:r>
            <a:r>
              <a:rPr lang="zh-CN" altLang="zh-CN" dirty="0" smtClean="0"/>
              <a:t>后端</a:t>
            </a:r>
            <a:r>
              <a:rPr lang="zh-CN" altLang="en-US" dirty="0" smtClean="0"/>
              <a:t>分离</a:t>
            </a:r>
            <a:r>
              <a:rPr lang="zh-CN" altLang="zh-CN" dirty="0" smtClean="0"/>
              <a:t>模式</a:t>
            </a:r>
            <a:r>
              <a:rPr lang="zh-CN" altLang="zh-CN" dirty="0"/>
              <a:t>进行开发，基于</a:t>
            </a:r>
            <a:r>
              <a:rPr lang="en-US" altLang="zh-CN" dirty="0"/>
              <a:t>React</a:t>
            </a:r>
            <a:r>
              <a:rPr lang="zh-CN" altLang="zh-CN" dirty="0"/>
              <a:t>技术栈开发的移动</a:t>
            </a:r>
            <a:r>
              <a:rPr lang="en-US" altLang="zh-CN" dirty="0"/>
              <a:t>Web</a:t>
            </a:r>
            <a:r>
              <a:rPr lang="zh-CN" altLang="zh-CN" dirty="0"/>
              <a:t>项目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基于</a:t>
            </a:r>
            <a:r>
              <a:rPr lang="en-US" dirty="0" smtClean="0"/>
              <a:t>Angular</a:t>
            </a:r>
            <a:r>
              <a:rPr lang="zh-CN" altLang="zh-CN" dirty="0" smtClean="0"/>
              <a:t>构建</a:t>
            </a:r>
            <a:r>
              <a:rPr lang="zh-CN" altLang="zh-CN" dirty="0" smtClean="0"/>
              <a:t>的响应</a:t>
            </a:r>
            <a:r>
              <a:rPr lang="zh-CN" altLang="zh-CN" dirty="0"/>
              <a:t>式移动</a:t>
            </a:r>
            <a:r>
              <a:rPr lang="en-US" altLang="zh-CN" dirty="0"/>
              <a:t>Web</a:t>
            </a:r>
            <a:r>
              <a:rPr lang="zh-CN" altLang="zh-CN" dirty="0" smtClean="0"/>
              <a:t>项目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使用</a:t>
            </a:r>
            <a:r>
              <a:rPr lang="en-US" altLang="zh-CN" dirty="0" err="1"/>
              <a:t>WePY</a:t>
            </a:r>
            <a:r>
              <a:rPr lang="zh-CN" altLang="zh-CN" dirty="0"/>
              <a:t>框架并结合</a:t>
            </a:r>
            <a:r>
              <a:rPr lang="en-US" altLang="zh-CN" dirty="0"/>
              <a:t>ES 6</a:t>
            </a:r>
            <a:r>
              <a:rPr lang="zh-CN" altLang="zh-CN" dirty="0"/>
              <a:t>语法</a:t>
            </a:r>
            <a:r>
              <a:rPr lang="zh-CN" altLang="zh-CN" dirty="0" smtClean="0"/>
              <a:t>开发小</a:t>
            </a:r>
            <a:r>
              <a:rPr lang="zh-CN" altLang="zh-CN" dirty="0"/>
              <a:t>程序电商</a:t>
            </a:r>
            <a:r>
              <a:rPr lang="zh-CN" altLang="zh-CN" dirty="0" smtClean="0"/>
              <a:t>项目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基于</a:t>
            </a:r>
            <a:r>
              <a:rPr lang="en-US" altLang="zh-CN" dirty="0"/>
              <a:t>Vue.js</a:t>
            </a:r>
            <a:r>
              <a:rPr lang="zh-CN" altLang="zh-CN" dirty="0"/>
              <a:t>全套技术栈开发出来的网页端后台</a:t>
            </a:r>
            <a:r>
              <a:rPr lang="zh-CN" altLang="zh-CN" dirty="0" smtClean="0"/>
              <a:t>管理系统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</a:t>
            </a:r>
            <a:r>
              <a:rPr lang="zh-CN" altLang="en-US" dirty="0"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的诞生和发展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75271" y="1924050"/>
            <a:ext cx="2837180" cy="4428093"/>
            <a:chOff x="1430846" y="2000250"/>
            <a:chExt cx="2837180" cy="442809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1704975" y="2000250"/>
            <a:ext cx="2276475" cy="3986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Visio" r:id="rId4" imgW="2933700" imgH="5130800" progId="Visio.Drawing.11">
                    <p:embed/>
                  </p:oleObj>
                </mc:Choice>
                <mc:Fallback>
                  <p:oleObj name="Visio" r:id="rId4" imgW="2933700" imgH="5130800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975" y="2000250"/>
                          <a:ext cx="2276475" cy="39865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430846" y="6060043"/>
              <a:ext cx="2837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基于</a:t>
              </a:r>
              <a:r>
                <a:rPr lang="en-US" altLang="zh-CN" dirty="0"/>
                <a:t>React</a:t>
              </a:r>
              <a:r>
                <a:rPr lang="zh-CN" altLang="zh-CN" dirty="0"/>
                <a:t>开发的租房项目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07143" y="2009777"/>
            <a:ext cx="4450897" cy="4341850"/>
            <a:chOff x="3527693" y="2066927"/>
            <a:chExt cx="4450897" cy="434185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4568824" y="2066927"/>
            <a:ext cx="2290763" cy="3873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4" name="Visio" r:id="rId6" imgW="3048000" imgH="5143500" progId="Visio.Drawing.11">
                    <p:embed/>
                  </p:oleObj>
                </mc:Choice>
                <mc:Fallback>
                  <p:oleObj name="Visio" r:id="rId6" imgW="3048000" imgH="5143500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824" y="2066927"/>
                          <a:ext cx="2290763" cy="38734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527693" y="6039445"/>
              <a:ext cx="4450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基于</a:t>
              </a:r>
              <a:r>
                <a:rPr lang="en-US" altLang="zh-CN" dirty="0" smtClean="0"/>
                <a:t>Angular</a:t>
              </a:r>
              <a:r>
                <a:rPr lang="zh-CN" altLang="en-US" dirty="0" smtClean="0"/>
                <a:t>开发</a:t>
              </a:r>
              <a:r>
                <a:rPr lang="zh-CN" altLang="en-US" dirty="0" smtClean="0"/>
                <a:t>的移动</a:t>
              </a:r>
              <a:r>
                <a:rPr lang="en-US" altLang="zh-CN" dirty="0" smtClean="0"/>
                <a:t>Web</a:t>
              </a:r>
              <a:r>
                <a:rPr lang="zh-CN" altLang="zh-CN" dirty="0"/>
                <a:t>预定酒店项目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</a:t>
            </a:r>
            <a:r>
              <a:rPr lang="zh-CN" altLang="en-US" dirty="0"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的诞生和发展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39775" y="2105025"/>
            <a:ext cx="4257675" cy="4118649"/>
            <a:chOff x="873125" y="2105025"/>
            <a:chExt cx="4257675" cy="4118649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873125" y="2105025"/>
            <a:ext cx="4257675" cy="3667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4" name="Visio" r:id="rId4" imgW="5689600" imgH="4902200" progId="Visio.Drawing.11">
                    <p:embed/>
                  </p:oleObj>
                </mc:Choice>
                <mc:Fallback>
                  <p:oleObj name="Visio" r:id="rId4" imgW="5689600" imgH="4902200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125" y="2105025"/>
                          <a:ext cx="4257675" cy="3667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414821" y="5855374"/>
              <a:ext cx="33235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Vue.js</a:t>
              </a:r>
              <a:r>
                <a:rPr lang="zh-CN" altLang="en-US" dirty="0" smtClean="0"/>
                <a:t>开发的</a:t>
              </a:r>
              <a:r>
                <a:rPr lang="zh-CN" altLang="zh-CN" dirty="0" smtClean="0"/>
                <a:t>后台</a:t>
              </a:r>
              <a:r>
                <a:rPr lang="zh-CN" altLang="zh-CN" dirty="0"/>
                <a:t>管理系统项目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33050" y="1724025"/>
            <a:ext cx="2262526" cy="4484727"/>
            <a:chOff x="5642600" y="1724025"/>
            <a:chExt cx="2262526" cy="4484727"/>
          </a:xfrm>
        </p:grpSpPr>
        <p:pic>
          <p:nvPicPr>
            <p:cNvPr id="21506" name="Picture 2" descr="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600" y="1724025"/>
              <a:ext cx="2262526" cy="402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872069" y="5839420"/>
              <a:ext cx="1800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zh-CN" dirty="0"/>
                <a:t>小程序电商项目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</a:t>
            </a:r>
            <a:r>
              <a:rPr lang="zh-CN" altLang="en-US" dirty="0"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93725" y="195294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JavaScript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特点如下：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JavaScript</a:t>
            </a:r>
            <a:r>
              <a:rPr lang="zh-CN" altLang="zh-CN" dirty="0" smtClean="0"/>
              <a:t>是</a:t>
            </a:r>
            <a:r>
              <a:rPr lang="zh-CN" altLang="zh-CN" dirty="0"/>
              <a:t>一种脚本</a:t>
            </a:r>
            <a:r>
              <a:rPr lang="zh-CN" altLang="zh-CN" dirty="0" smtClean="0"/>
              <a:t>语言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特点</a:t>
            </a:r>
            <a:r>
              <a:rPr lang="zh-CN" altLang="en-US" dirty="0" smtClean="0"/>
              <a:t>是</a:t>
            </a:r>
            <a:r>
              <a:rPr lang="zh-CN" altLang="zh-CN" dirty="0" smtClean="0"/>
              <a:t>简单</a:t>
            </a:r>
            <a:r>
              <a:rPr lang="zh-CN" altLang="zh-CN" dirty="0"/>
              <a:t>、易学、易</a:t>
            </a:r>
            <a:r>
              <a:rPr lang="zh-CN" altLang="zh-CN" dirty="0" smtClean="0"/>
              <a:t>用，</a:t>
            </a:r>
            <a:r>
              <a:rPr lang="zh-CN" altLang="zh-CN" dirty="0"/>
              <a:t>语法规则比较松散</a:t>
            </a:r>
            <a:r>
              <a:rPr lang="zh-CN" altLang="zh-CN" dirty="0" smtClean="0"/>
              <a:t>，能够</a:t>
            </a:r>
            <a:r>
              <a:rPr lang="zh-CN" altLang="zh-CN" dirty="0"/>
              <a:t>快速完成程序的编写工作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JavaScript</a:t>
            </a:r>
            <a:r>
              <a:rPr lang="zh-CN" altLang="zh-CN" dirty="0"/>
              <a:t>可以跨</a:t>
            </a:r>
            <a:r>
              <a:rPr lang="zh-CN" altLang="zh-CN" dirty="0" smtClean="0"/>
              <a:t>平台</a:t>
            </a:r>
            <a:r>
              <a:rPr lang="zh-CN" altLang="en-US" dirty="0" smtClean="0"/>
              <a:t>，它</a:t>
            </a:r>
            <a:r>
              <a:rPr lang="zh-CN" altLang="zh-CN" dirty="0" smtClean="0"/>
              <a:t>不</a:t>
            </a:r>
            <a:r>
              <a:rPr lang="zh-CN" altLang="zh-CN" dirty="0"/>
              <a:t>依赖操作系统，仅需要浏览器的支持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JavaScript</a:t>
            </a:r>
            <a:r>
              <a:rPr lang="zh-CN" altLang="zh-CN" dirty="0"/>
              <a:t>支持</a:t>
            </a:r>
            <a:r>
              <a:rPr lang="zh-CN" altLang="zh-CN" dirty="0" smtClean="0"/>
              <a:t>面向对象</a:t>
            </a:r>
            <a:r>
              <a:rPr lang="zh-CN" altLang="en-US" dirty="0" smtClean="0"/>
              <a:t>，</a:t>
            </a:r>
            <a:r>
              <a:rPr lang="zh-CN" altLang="zh-CN" dirty="0"/>
              <a:t>可以使</a:t>
            </a:r>
            <a:r>
              <a:rPr lang="en-US" altLang="zh-CN" dirty="0"/>
              <a:t>JavaScript</a:t>
            </a:r>
            <a:r>
              <a:rPr lang="zh-CN" altLang="zh-CN" dirty="0"/>
              <a:t>开发变得快捷和高效，</a:t>
            </a:r>
            <a:r>
              <a:rPr lang="zh-CN" altLang="zh-CN" dirty="0" smtClean="0"/>
              <a:t>降低开发</a:t>
            </a:r>
            <a:r>
              <a:rPr lang="zh-CN" altLang="zh-CN" dirty="0"/>
              <a:t>成本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/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/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42903"/>
              <a:ext cx="2213623" cy="78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zh-CN" altLang="en-US" sz="18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用途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发展状况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50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33190"/>
              <a:ext cx="1925366" cy="78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en-US" sz="18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JavaScript特点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组成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33187"/>
              <a:ext cx="1925366" cy="78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18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JavaScript的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基本使用方法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 flipH="1" flipV="1">
            <a:off x="398463" y="4068763"/>
            <a:ext cx="2560637" cy="1152599"/>
            <a:chOff x="6135688" y="2060646"/>
            <a:chExt cx="2560637" cy="1149279"/>
          </a:xfrm>
        </p:grpSpPr>
        <p:grpSp>
          <p:nvGrpSpPr>
            <p:cNvPr id="5128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/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060646"/>
              <a:ext cx="1925366" cy="1126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18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JavaScript中</a:t>
              </a:r>
              <a:r>
                <a:rPr lang="zh-CN" altLang="en-US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  <a:r>
                <a:rPr lang="zh-CN" altLang="en-US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的基本使用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</a:t>
            </a:r>
            <a:r>
              <a:rPr lang="zh-CN" altLang="en-US" dirty="0"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的组成</a:t>
            </a:r>
            <a:endParaRPr lang="zh-CN" altLang="en-US" dirty="0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93725" y="209027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smtClean="0"/>
              <a:t>JavaScript</a:t>
            </a:r>
            <a:r>
              <a:rPr lang="zh-CN" altLang="zh-CN" dirty="0" smtClean="0"/>
              <a:t>由</a:t>
            </a: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ECMAScript</a:t>
            </a:r>
            <a:r>
              <a:rPr lang="zh-CN" altLang="zh-CN" dirty="0"/>
              <a:t>、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DOM</a:t>
            </a:r>
            <a:r>
              <a:rPr lang="zh-CN" altLang="zh-CN" dirty="0"/>
              <a:t>、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BOM</a:t>
            </a:r>
            <a:r>
              <a:rPr lang="zh-CN" altLang="zh-CN" dirty="0"/>
              <a:t>三部分</a:t>
            </a:r>
            <a:r>
              <a:rPr lang="zh-CN" altLang="zh-CN" dirty="0" smtClean="0"/>
              <a:t>组成</a:t>
            </a:r>
            <a:r>
              <a:rPr lang="zh-CN" altLang="en-US" dirty="0" smtClean="0"/>
              <a:t>。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16100" y="2954242"/>
          <a:ext cx="4975225" cy="277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" name="Visio" r:id="rId4" imgW="10502900" imgH="5842000" progId="Visio.Drawing.11">
                  <p:embed/>
                </p:oleObj>
              </mc:Choice>
              <mc:Fallback>
                <p:oleObj name="Visio" r:id="rId4" imgW="10502900" imgH="5842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954242"/>
                        <a:ext cx="4975225" cy="2779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</a:t>
            </a:r>
            <a:r>
              <a:rPr lang="zh-CN" altLang="en-US" dirty="0"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的组成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86432" y="2005212"/>
            <a:ext cx="7907338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/>
              <a:t>JavaScript</a:t>
            </a:r>
            <a:r>
              <a:rPr lang="zh-CN" altLang="zh-CN" dirty="0"/>
              <a:t>组成</a:t>
            </a:r>
            <a:r>
              <a:rPr lang="zh-CN" altLang="en-US" dirty="0"/>
              <a:t>部分的</a:t>
            </a:r>
            <a:r>
              <a:rPr lang="zh-CN" altLang="zh-CN" dirty="0"/>
              <a:t>简单介绍</a:t>
            </a:r>
            <a:r>
              <a:rPr lang="zh-CN" altLang="en-US" dirty="0" smtClean="0"/>
              <a:t>如下：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err="1" smtClean="0"/>
              <a:t>ECMAScript</a:t>
            </a:r>
            <a:r>
              <a:rPr lang="zh-CN" altLang="en-US" dirty="0" smtClean="0"/>
              <a:t>：</a:t>
            </a:r>
            <a:r>
              <a:rPr lang="zh-CN" altLang="zh-CN" dirty="0"/>
              <a:t>是</a:t>
            </a:r>
            <a:r>
              <a:rPr lang="en-US" altLang="zh-CN" dirty="0"/>
              <a:t>JavaScript</a:t>
            </a:r>
            <a:r>
              <a:rPr lang="zh-CN" altLang="zh-CN" dirty="0"/>
              <a:t>的核心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它</a:t>
            </a:r>
            <a:r>
              <a:rPr lang="zh-CN" altLang="zh-CN" dirty="0" smtClean="0"/>
              <a:t>规定</a:t>
            </a:r>
            <a:r>
              <a:rPr lang="zh-CN" altLang="zh-CN" dirty="0"/>
              <a:t>了</a:t>
            </a:r>
            <a:r>
              <a:rPr lang="en-US" altLang="zh-CN" dirty="0"/>
              <a:t>JavaScript</a:t>
            </a:r>
            <a:r>
              <a:rPr lang="zh-CN" altLang="zh-CN" dirty="0"/>
              <a:t>的编程语法和基础核心内容，是所有浏览器厂商共同遵守的一套</a:t>
            </a:r>
            <a:r>
              <a:rPr lang="en-US" altLang="zh-CN" dirty="0"/>
              <a:t>JavaScript</a:t>
            </a:r>
            <a:r>
              <a:rPr lang="zh-CN" altLang="zh-CN" dirty="0"/>
              <a:t>语法工业标准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DOM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文档</a:t>
            </a:r>
            <a:r>
              <a:rPr lang="zh-CN" altLang="zh-CN" dirty="0"/>
              <a:t>对象模型，是</a:t>
            </a:r>
            <a:r>
              <a:rPr lang="en-US" altLang="zh-CN" dirty="0"/>
              <a:t>W3C</a:t>
            </a:r>
            <a:r>
              <a:rPr lang="zh-CN" altLang="zh-CN" dirty="0"/>
              <a:t>组织推荐的处理可扩展标记语言的标准编程接口，通过</a:t>
            </a:r>
            <a:r>
              <a:rPr lang="en-US" altLang="zh-CN" dirty="0"/>
              <a:t>DOM</a:t>
            </a:r>
            <a:r>
              <a:rPr lang="zh-CN" altLang="zh-CN" dirty="0"/>
              <a:t>提供的接口，可以对页面上的各种元素进行操作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BOM</a:t>
            </a:r>
            <a:r>
              <a:rPr lang="zh-CN" altLang="zh-CN" dirty="0"/>
              <a:t>：浏览器对象模型，它提供了独立于内容的、可以与浏览器窗口进行互动的对象</a:t>
            </a:r>
            <a:r>
              <a:rPr lang="zh-CN" altLang="zh-CN" dirty="0" smtClean="0"/>
              <a:t>结构。</a:t>
            </a:r>
            <a:r>
              <a:rPr lang="zh-CN" altLang="zh-CN" dirty="0"/>
              <a:t>通过</a:t>
            </a:r>
            <a:r>
              <a:rPr lang="en-US" altLang="zh-CN" dirty="0"/>
              <a:t>BOM</a:t>
            </a:r>
            <a:r>
              <a:rPr lang="zh-CN" altLang="en-US" dirty="0"/>
              <a:t>，</a:t>
            </a:r>
            <a:r>
              <a:rPr lang="zh-CN" altLang="zh-CN" dirty="0"/>
              <a:t>可以对浏览器窗口进行操作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1.2 </a:t>
            </a:r>
            <a:r>
              <a:rPr lang="zh-CN" altLang="en-US" dirty="0" smtClean="0"/>
              <a:t>常用</a:t>
            </a:r>
            <a:r>
              <a:rPr lang="zh-CN" altLang="en-US" dirty="0">
                <a:cs typeface="Times New Roman" panose="02020603050405020304" pitchFamily="18" charset="0"/>
              </a:rPr>
              <a:t>开发</a:t>
            </a:r>
            <a:r>
              <a:rPr lang="zh-CN" altLang="en-US" dirty="0" smtClean="0"/>
              <a:t>工具</a:t>
            </a:r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363662"/>
            <a:ext cx="790733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/>
              <a:t>工欲善其事</a:t>
            </a:r>
            <a:r>
              <a:rPr lang="zh-CN" altLang="zh-CN" dirty="0"/>
              <a:t>，必先利其器，一款优秀的开发工具能够极大提高程序开发效率与体验。在</a:t>
            </a:r>
            <a:r>
              <a:rPr lang="en-US" altLang="zh-CN" dirty="0"/>
              <a:t>Web</a:t>
            </a:r>
            <a:r>
              <a:rPr lang="zh-CN" altLang="zh-CN" dirty="0"/>
              <a:t>前端开发中，常用的开发</a:t>
            </a:r>
            <a:r>
              <a:rPr lang="zh-CN" altLang="zh-CN" dirty="0" smtClean="0"/>
              <a:t>工具</a:t>
            </a:r>
            <a:r>
              <a:rPr lang="zh-CN" altLang="en-US" dirty="0" smtClean="0"/>
              <a:t>包括很多，例如：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Visual Studio </a:t>
            </a:r>
            <a:r>
              <a:rPr lang="en-US" altLang="zh-CN" dirty="0" smtClean="0"/>
              <a:t>Code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Sublime </a:t>
            </a:r>
            <a:r>
              <a:rPr lang="en-US" altLang="zh-CN" dirty="0" smtClean="0"/>
              <a:t>Text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 smtClean="0"/>
              <a:t>Hbuilder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Adobe </a:t>
            </a:r>
            <a:r>
              <a:rPr lang="en-US" altLang="zh-CN" dirty="0" smtClean="0"/>
              <a:t>Dreamweaver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WebStorm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3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0" grpId="0"/>
      <p:bldP spid="10" grpId="1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1.3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 smtClean="0">
                <a:cs typeface="Times New Roman" panose="02020603050405020304" pitchFamily="18" charset="0"/>
              </a:rPr>
              <a:t>入门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代码书写位置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20370" y="1816446"/>
            <a:ext cx="7907338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smtClean="0"/>
              <a:t>JavaScript</a:t>
            </a:r>
            <a:r>
              <a:rPr lang="zh-CN" altLang="zh-CN" dirty="0"/>
              <a:t>代码</a:t>
            </a:r>
            <a:r>
              <a:rPr lang="zh-CN" altLang="en-US" dirty="0"/>
              <a:t>的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zh-CN" altLang="zh-CN" dirty="0"/>
              <a:t>种书写</a:t>
            </a:r>
            <a:r>
              <a:rPr lang="zh-CN" altLang="zh-CN" dirty="0" smtClean="0"/>
              <a:t>位置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行内式：是</a:t>
            </a:r>
            <a:r>
              <a:rPr lang="zh-CN" altLang="zh-CN" dirty="0" smtClean="0"/>
              <a:t>将</a:t>
            </a:r>
            <a:r>
              <a:rPr lang="zh-CN" altLang="zh-CN" dirty="0"/>
              <a:t>单行或少量的</a:t>
            </a:r>
            <a:r>
              <a:rPr lang="en-US" altLang="zh-CN" dirty="0"/>
              <a:t>JavaScript</a:t>
            </a:r>
            <a:r>
              <a:rPr lang="zh-CN" altLang="zh-CN" dirty="0"/>
              <a:t>代码写在</a:t>
            </a:r>
            <a:r>
              <a:rPr lang="en-US" altLang="zh-CN" dirty="0"/>
              <a:t>HTML</a:t>
            </a:r>
            <a:r>
              <a:rPr lang="zh-CN" altLang="zh-CN" dirty="0"/>
              <a:t>标签的事件属性中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内嵌式（嵌入式）：</a:t>
            </a:r>
            <a:r>
              <a:rPr lang="zh-CN" altLang="zh-CN" dirty="0"/>
              <a:t>使用</a:t>
            </a:r>
            <a:r>
              <a:rPr lang="en-US" altLang="zh-CN" dirty="0"/>
              <a:t>&lt;script&gt;</a:t>
            </a:r>
            <a:r>
              <a:rPr lang="zh-CN" altLang="zh-CN" dirty="0"/>
              <a:t>标签包裹</a:t>
            </a:r>
            <a:r>
              <a:rPr lang="en-US" altLang="zh-CN" dirty="0"/>
              <a:t>JavaScript</a:t>
            </a:r>
            <a:r>
              <a:rPr lang="zh-CN" altLang="zh-CN" dirty="0"/>
              <a:t>代码，</a:t>
            </a:r>
            <a:r>
              <a:rPr lang="en-US" altLang="zh-CN" dirty="0"/>
              <a:t>&lt;script&gt;</a:t>
            </a:r>
            <a:r>
              <a:rPr lang="zh-CN" altLang="zh-CN" dirty="0"/>
              <a:t>标签可以写在</a:t>
            </a:r>
            <a:r>
              <a:rPr lang="en-US" altLang="zh-CN" dirty="0"/>
              <a:t>&lt;head&gt;</a:t>
            </a:r>
            <a:r>
              <a:rPr lang="zh-CN" altLang="zh-CN" dirty="0"/>
              <a:t>或</a:t>
            </a:r>
            <a:r>
              <a:rPr lang="en-US" altLang="zh-CN" dirty="0"/>
              <a:t>&lt;body&gt;</a:t>
            </a:r>
            <a:r>
              <a:rPr lang="zh-CN" altLang="zh-CN" dirty="0"/>
              <a:t>标签中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外部</a:t>
            </a:r>
            <a:r>
              <a:rPr lang="zh-CN" altLang="en-US" dirty="0" smtClean="0"/>
              <a:t>式（外链式）：</a:t>
            </a:r>
            <a:r>
              <a:rPr lang="zh-CN" altLang="zh-CN" dirty="0"/>
              <a:t>将</a:t>
            </a:r>
            <a:r>
              <a:rPr lang="en-US" altLang="zh-CN" dirty="0"/>
              <a:t>JavaScript</a:t>
            </a:r>
            <a:r>
              <a:rPr lang="zh-CN" altLang="zh-CN" dirty="0"/>
              <a:t>代码写在一个单独的文件中，一般使用“</a:t>
            </a:r>
            <a:r>
              <a:rPr lang="en-US" altLang="zh-CN" dirty="0" err="1"/>
              <a:t>js</a:t>
            </a:r>
            <a:r>
              <a:rPr lang="zh-CN" altLang="zh-CN" dirty="0"/>
              <a:t>”作为文件的扩展名，在</a:t>
            </a:r>
            <a:r>
              <a:rPr lang="en-US" altLang="zh-CN" dirty="0"/>
              <a:t>HTML</a:t>
            </a:r>
            <a:r>
              <a:rPr lang="zh-CN" altLang="zh-CN" dirty="0"/>
              <a:t>页面中使用</a:t>
            </a:r>
            <a:r>
              <a:rPr lang="en-US" altLang="zh-CN" dirty="0"/>
              <a:t>&lt;script&gt;</a:t>
            </a:r>
            <a:r>
              <a:rPr lang="zh-CN" altLang="zh-CN" dirty="0"/>
              <a:t>标签进行引入，适合</a:t>
            </a:r>
            <a:r>
              <a:rPr lang="en-US" altLang="zh-CN" dirty="0"/>
              <a:t>JavaScript</a:t>
            </a:r>
            <a:r>
              <a:rPr lang="zh-CN" altLang="zh-CN" dirty="0"/>
              <a:t>代码量比较多的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。注意</a:t>
            </a:r>
            <a:r>
              <a:rPr lang="zh-CN" altLang="zh-CN" dirty="0" smtClean="0"/>
              <a:t>外部</a:t>
            </a:r>
            <a:r>
              <a:rPr lang="zh-CN" altLang="zh-CN" dirty="0"/>
              <a:t>式的</a:t>
            </a:r>
            <a:r>
              <a:rPr lang="en-US" altLang="zh-CN" dirty="0"/>
              <a:t>&lt;script&gt;</a:t>
            </a:r>
            <a:r>
              <a:rPr lang="zh-CN" altLang="zh-CN" dirty="0"/>
              <a:t>标签内不可以编写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0" grpId="0"/>
      <p:bldP spid="1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1.3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 smtClean="0">
                <a:cs typeface="Times New Roman" panose="02020603050405020304" pitchFamily="18" charset="0"/>
              </a:rPr>
              <a:t>入门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代码书写位置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86429" y="20584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在编写</a:t>
            </a:r>
            <a:r>
              <a:rPr lang="en-US" altLang="zh-CN" dirty="0"/>
              <a:t>JavaScript</a:t>
            </a:r>
            <a:r>
              <a:rPr lang="zh-CN" altLang="zh-CN" dirty="0"/>
              <a:t>代码时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需要注意</a:t>
            </a:r>
            <a:r>
              <a:rPr lang="zh-CN" altLang="zh-CN" dirty="0" smtClean="0"/>
              <a:t>基本</a:t>
            </a:r>
            <a:r>
              <a:rPr lang="zh-CN" altLang="zh-CN" dirty="0"/>
              <a:t>的</a:t>
            </a:r>
            <a:r>
              <a:rPr lang="zh-CN" altLang="zh-CN" dirty="0" smtClean="0"/>
              <a:t>语法规则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JavaScript</a:t>
            </a:r>
            <a:r>
              <a:rPr lang="zh-CN" altLang="zh-CN" dirty="0"/>
              <a:t>严格区分大小写，在编写代码时一定注意大小写的正确性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JavaScript</a:t>
            </a:r>
            <a:r>
              <a:rPr lang="zh-CN" altLang="zh-CN" dirty="0"/>
              <a:t>代码对空格、换行、缩进不敏感，一条语句可以分成多行书写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如果一条语句结束后，换行书写下一条语句，后面的分号可以省略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1.3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 smtClean="0">
                <a:cs typeface="Times New Roman" panose="02020603050405020304" pitchFamily="18" charset="0"/>
              </a:rPr>
              <a:t>入门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注释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03250" y="1867745"/>
            <a:ext cx="7907338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smtClean="0"/>
              <a:t>JavaScript</a:t>
            </a:r>
            <a:r>
              <a:rPr lang="zh-CN" altLang="zh-CN" dirty="0"/>
              <a:t>代码</a:t>
            </a:r>
            <a:r>
              <a:rPr lang="zh-CN" altLang="en-US" dirty="0" smtClean="0"/>
              <a:t>的注释方式，以及在</a:t>
            </a:r>
            <a:r>
              <a:rPr lang="en-US" altLang="zh-CN" dirty="0" smtClean="0"/>
              <a:t>VS Code</a:t>
            </a:r>
            <a:r>
              <a:rPr lang="zh-CN" altLang="en-US" dirty="0" smtClean="0"/>
              <a:t>编辑器中对应的快捷键如下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 smtClean="0"/>
              <a:t>单行注释</a:t>
            </a:r>
            <a:r>
              <a:rPr lang="zh-CN" altLang="en-US" dirty="0"/>
              <a:t>：</a:t>
            </a:r>
            <a:r>
              <a:rPr lang="zh-CN" altLang="zh-CN" dirty="0" smtClean="0"/>
              <a:t>以“</a:t>
            </a:r>
            <a:r>
              <a:rPr lang="en-US" altLang="zh-CN" dirty="0" smtClean="0"/>
              <a:t>//</a:t>
            </a:r>
            <a:r>
              <a:rPr lang="zh-CN" altLang="zh-CN" dirty="0" smtClean="0"/>
              <a:t>”开始</a:t>
            </a:r>
            <a:r>
              <a:rPr lang="zh-CN" altLang="en-US" dirty="0" smtClean="0"/>
              <a:t>，</a:t>
            </a:r>
            <a:r>
              <a:rPr lang="zh-CN" altLang="zh-CN" dirty="0"/>
              <a:t>到该行结束或</a:t>
            </a:r>
            <a:r>
              <a:rPr lang="en-US" altLang="zh-CN" dirty="0"/>
              <a:t>&lt;script&gt;</a:t>
            </a:r>
            <a:r>
              <a:rPr lang="zh-CN" altLang="en-US" dirty="0"/>
              <a:t>标签</a:t>
            </a:r>
            <a:r>
              <a:rPr lang="zh-CN" altLang="zh-CN" dirty="0"/>
              <a:t>结束之前的内容都是</a:t>
            </a:r>
            <a:r>
              <a:rPr lang="zh-CN" altLang="zh-CN" dirty="0" smtClean="0"/>
              <a:t>注释</a:t>
            </a:r>
            <a:r>
              <a:rPr lang="zh-CN" altLang="en-US" dirty="0" smtClean="0"/>
              <a:t>。快捷键：</a:t>
            </a:r>
            <a:r>
              <a:rPr lang="en-US" altLang="zh-CN" dirty="0" smtClean="0"/>
              <a:t>ctrl + /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多</a:t>
            </a:r>
            <a:r>
              <a:rPr lang="zh-CN" altLang="en-US" dirty="0"/>
              <a:t>行</a:t>
            </a:r>
            <a:r>
              <a:rPr lang="zh-CN" altLang="en-US" dirty="0" smtClean="0"/>
              <a:t>注释：以</a:t>
            </a:r>
            <a:r>
              <a:rPr lang="zh-CN" altLang="en-US" dirty="0"/>
              <a:t>“ </a:t>
            </a:r>
            <a:r>
              <a:rPr lang="en-US" altLang="zh-CN" dirty="0" smtClean="0"/>
              <a:t>/*</a:t>
            </a:r>
            <a:r>
              <a:rPr lang="zh-CN" altLang="en-US" dirty="0"/>
              <a:t>”开始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*/</a:t>
            </a:r>
            <a:r>
              <a:rPr lang="zh-CN" altLang="en-US" dirty="0"/>
              <a:t>”结束</a:t>
            </a:r>
            <a:r>
              <a:rPr lang="zh-CN" altLang="en-US" dirty="0" smtClean="0"/>
              <a:t>。需要注意的是，多行注释中可以嵌套单行注释，但不能再嵌套多行注释</a:t>
            </a:r>
            <a:r>
              <a:rPr lang="zh-CN" altLang="en-US" dirty="0"/>
              <a:t>。快捷键：</a:t>
            </a:r>
            <a:r>
              <a:rPr lang="en-US" altLang="zh-CN" dirty="0" smtClean="0"/>
              <a:t>shift + </a:t>
            </a:r>
            <a:r>
              <a:rPr lang="en-US" altLang="zh-CN" dirty="0"/>
              <a:t>alt +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1.3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 smtClean="0">
                <a:cs typeface="Times New Roman" panose="02020603050405020304" pitchFamily="18" charset="0"/>
              </a:rPr>
              <a:t>入门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输入和输出语句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03250" y="1915370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smtClean="0"/>
              <a:t>JavaScript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中提供了输入和输出语句，</a:t>
            </a:r>
            <a:r>
              <a:rPr lang="zh-CN" altLang="zh-CN" dirty="0"/>
              <a:t>可以在网页中实现用户交互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。常用的输入和输出语句如下所示：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alert(</a:t>
            </a:r>
            <a:r>
              <a:rPr lang="en-US" altLang="zh-CN" dirty="0" err="1" smtClean="0"/>
              <a:t>msg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浏览器</a:t>
            </a:r>
            <a:r>
              <a:rPr lang="zh-CN" altLang="zh-CN" dirty="0"/>
              <a:t>弹出警告框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console.log(</a:t>
            </a:r>
            <a:r>
              <a:rPr lang="en-US" altLang="zh-CN" dirty="0" err="1"/>
              <a:t>msg</a:t>
            </a:r>
            <a:r>
              <a:rPr lang="en-US" altLang="zh-CN" dirty="0"/>
              <a:t>) </a:t>
            </a:r>
            <a:r>
              <a:rPr lang="zh-CN" altLang="en-US" dirty="0" smtClean="0"/>
              <a:t>：</a:t>
            </a:r>
            <a:r>
              <a:rPr lang="zh-CN" altLang="zh-CN" dirty="0"/>
              <a:t>浏览器控制台输出信息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prompt(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r>
              <a:rPr lang="zh-CN" altLang="zh-CN" dirty="0"/>
              <a:t>浏览器弹出输入框，用户可以输入内容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1.3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 smtClean="0">
                <a:cs typeface="Times New Roman" panose="02020603050405020304" pitchFamily="18" charset="0"/>
              </a:rPr>
              <a:t>入门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输入和输出语句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1850" y="2000714"/>
            <a:ext cx="7115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zh-CN" altLang="en-US" dirty="0"/>
              <a:t>：</a:t>
            </a:r>
            <a:r>
              <a:rPr lang="en-US" altLang="zh-CN" dirty="0" smtClean="0"/>
              <a:t>alert()</a:t>
            </a:r>
            <a:r>
              <a:rPr lang="zh-CN" altLang="en-US" dirty="0" smtClean="0"/>
              <a:t>方法的使用。</a:t>
            </a:r>
            <a:endParaRPr lang="zh-CN" altLang="en-US" dirty="0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61" y="4169748"/>
            <a:ext cx="4544964" cy="197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箭头连接符 21"/>
          <p:cNvCxnSpPr>
            <a:cxnSpLocks noChangeShapeType="1"/>
          </p:cNvCxnSpPr>
          <p:nvPr/>
        </p:nvCxnSpPr>
        <p:spPr bwMode="auto">
          <a:xfrm>
            <a:off x="4729643" y="3842604"/>
            <a:ext cx="0" cy="327144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2750363" y="2417671"/>
            <a:ext cx="3958560" cy="1434702"/>
            <a:chOff x="2016938" y="2417671"/>
            <a:chExt cx="3958560" cy="1434702"/>
          </a:xfrm>
        </p:grpSpPr>
        <p:sp>
          <p:nvSpPr>
            <p:cNvPr id="10" name="文本框 7"/>
            <p:cNvSpPr txBox="1">
              <a:spLocks noChangeArrowheads="1"/>
            </p:cNvSpPr>
            <p:nvPr/>
          </p:nvSpPr>
          <p:spPr bwMode="auto">
            <a:xfrm>
              <a:off x="2016938" y="2652044"/>
              <a:ext cx="3958560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alert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这是一个警告框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5"/>
            <p:cNvSpPr>
              <a:spLocks noChangeArrowheads="1"/>
            </p:cNvSpPr>
            <p:nvPr/>
          </p:nvSpPr>
          <p:spPr bwMode="auto">
            <a:xfrm>
              <a:off x="4572000" y="2417671"/>
              <a:ext cx="1161826" cy="3810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1.3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 smtClean="0">
                <a:cs typeface="Times New Roman" panose="02020603050405020304" pitchFamily="18" charset="0"/>
              </a:rPr>
              <a:t>入门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输入和输出语句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1850" y="1991189"/>
            <a:ext cx="7115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演示：</a:t>
            </a:r>
            <a:r>
              <a:rPr lang="en-US" altLang="zh-CN" dirty="0" smtClean="0"/>
              <a:t>console.log()</a:t>
            </a:r>
            <a:r>
              <a:rPr lang="zh-CN" altLang="en-US" dirty="0" smtClean="0"/>
              <a:t>方法的使用。</a:t>
            </a:r>
            <a:endParaRPr lang="zh-CN" altLang="en-US" dirty="0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43" y="4172475"/>
            <a:ext cx="5179199" cy="163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箭头连接符 21"/>
          <p:cNvCxnSpPr>
            <a:cxnSpLocks noChangeShapeType="1"/>
          </p:cNvCxnSpPr>
          <p:nvPr/>
        </p:nvCxnSpPr>
        <p:spPr bwMode="auto">
          <a:xfrm>
            <a:off x="4720118" y="3842604"/>
            <a:ext cx="0" cy="327144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2"/>
          <p:cNvGrpSpPr/>
          <p:nvPr/>
        </p:nvGrpSpPr>
        <p:grpSpPr>
          <a:xfrm>
            <a:off x="2740213" y="2439616"/>
            <a:ext cx="3958560" cy="1407680"/>
            <a:chOff x="2016313" y="2439616"/>
            <a:chExt cx="3958560" cy="1407680"/>
          </a:xfrm>
        </p:grpSpPr>
        <p:sp>
          <p:nvSpPr>
            <p:cNvPr id="10" name="文本框 7"/>
            <p:cNvSpPr txBox="1">
              <a:spLocks noChangeArrowheads="1"/>
            </p:cNvSpPr>
            <p:nvPr/>
          </p:nvSpPr>
          <p:spPr bwMode="auto">
            <a:xfrm>
              <a:off x="2016313" y="2646967"/>
              <a:ext cx="3958560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script&gt;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console.log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在控制台输出信息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	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4572000" y="2439616"/>
              <a:ext cx="1161826" cy="3810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1.3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 smtClean="0">
                <a:cs typeface="Times New Roman" panose="02020603050405020304" pitchFamily="18" charset="0"/>
              </a:rPr>
              <a:t>入门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输入和输出语句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1850" y="1953089"/>
            <a:ext cx="7115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演示：</a:t>
            </a:r>
            <a:r>
              <a:rPr lang="en-US" altLang="zh-CN" dirty="0" smtClean="0"/>
              <a:t>prompt()</a:t>
            </a:r>
            <a:r>
              <a:rPr lang="zh-CN" altLang="en-US" dirty="0" smtClean="0"/>
              <a:t>方法的使用。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667000" y="2289426"/>
            <a:ext cx="3958560" cy="1411706"/>
            <a:chOff x="2667000" y="2289426"/>
            <a:chExt cx="3958560" cy="1411706"/>
          </a:xfrm>
        </p:grpSpPr>
        <p:sp>
          <p:nvSpPr>
            <p:cNvPr id="10" name="文本框 7"/>
            <p:cNvSpPr txBox="1">
              <a:spLocks noChangeArrowheads="1"/>
            </p:cNvSpPr>
            <p:nvPr/>
          </p:nvSpPr>
          <p:spPr bwMode="auto">
            <a:xfrm>
              <a:off x="2667000" y="2500803"/>
              <a:ext cx="3958560" cy="12003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prompt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这是一个输入框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&lt;/script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5229225" y="2289426"/>
              <a:ext cx="1161826" cy="3810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94" y="4000500"/>
            <a:ext cx="4270375" cy="22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箭头连接符 21"/>
          <p:cNvCxnSpPr>
            <a:cxnSpLocks noChangeShapeType="1"/>
          </p:cNvCxnSpPr>
          <p:nvPr/>
        </p:nvCxnSpPr>
        <p:spPr bwMode="auto">
          <a:xfrm>
            <a:off x="4643918" y="3690204"/>
            <a:ext cx="0" cy="327144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常用开发工具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组合 111"/>
          <p:cNvGrpSpPr/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/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/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56427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</a:t>
              </a:r>
              <a:r>
                <a:rPr lang="en-US" altLang="zh-CN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/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/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/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25650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24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入门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55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70313" y="5718175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841750" y="5699125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7" name="矩形 36"/>
          <p:cNvSpPr>
            <a:spLocks noChangeArrowheads="1"/>
          </p:cNvSpPr>
          <p:nvPr/>
        </p:nvSpPr>
        <p:spPr bwMode="auto">
          <a:xfrm flipH="1">
            <a:off x="3644900" y="5195888"/>
            <a:ext cx="2256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8" name="组合 111"/>
          <p:cNvGrpSpPr/>
          <p:nvPr/>
        </p:nvGrpSpPr>
        <p:grpSpPr bwMode="auto">
          <a:xfrm rot="-12767">
            <a:off x="2719388" y="5195888"/>
            <a:ext cx="884237" cy="954087"/>
            <a:chOff x="1936217" y="1275606"/>
            <a:chExt cx="1296545" cy="1728192"/>
          </a:xfrm>
        </p:grpSpPr>
        <p:grpSp>
          <p:nvGrpSpPr>
            <p:cNvPr id="6159" name="组合 112"/>
            <p:cNvGrpSpPr/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7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1.3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 smtClean="0">
                <a:cs typeface="Times New Roman" panose="02020603050405020304" pitchFamily="18" charset="0"/>
              </a:rPr>
              <a:t>入门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控制台的使用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03250" y="2115395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浏览器的控制台中也可以直接输入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中来执行语句，这为初学者提供了很大的便利。</a:t>
            </a:r>
            <a:endParaRPr lang="en-US" altLang="zh-CN" dirty="0"/>
          </a:p>
        </p:txBody>
      </p:sp>
      <p:cxnSp>
        <p:nvCxnSpPr>
          <p:cNvPr id="10" name="直接箭头连接符 21"/>
          <p:cNvCxnSpPr>
            <a:cxnSpLocks noChangeShapeType="1"/>
          </p:cNvCxnSpPr>
          <p:nvPr/>
        </p:nvCxnSpPr>
        <p:spPr bwMode="auto">
          <a:xfrm flipH="1">
            <a:off x="2381250" y="4317501"/>
            <a:ext cx="107316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21"/>
          <p:cNvCxnSpPr>
            <a:cxnSpLocks noChangeShapeType="1"/>
          </p:cNvCxnSpPr>
          <p:nvPr/>
        </p:nvCxnSpPr>
        <p:spPr bwMode="auto">
          <a:xfrm flipH="1">
            <a:off x="2400300" y="4672602"/>
            <a:ext cx="107316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3424237" y="3394636"/>
            <a:ext cx="4467225" cy="1834589"/>
            <a:chOff x="3424237" y="3394636"/>
            <a:chExt cx="4467225" cy="1834589"/>
          </a:xfrm>
        </p:grpSpPr>
        <p:pic>
          <p:nvPicPr>
            <p:cNvPr id="17410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237" y="3394636"/>
              <a:ext cx="4467225" cy="1834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圆角矩形 15"/>
            <p:cNvSpPr>
              <a:spLocks noChangeArrowheads="1"/>
            </p:cNvSpPr>
            <p:nvPr/>
          </p:nvSpPr>
          <p:spPr bwMode="auto">
            <a:xfrm>
              <a:off x="3454417" y="4245255"/>
              <a:ext cx="234152" cy="939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00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圆角矩形 15"/>
            <p:cNvSpPr>
              <a:spLocks noChangeArrowheads="1"/>
            </p:cNvSpPr>
            <p:nvPr/>
          </p:nvSpPr>
          <p:spPr bwMode="auto">
            <a:xfrm>
              <a:off x="3473467" y="4588155"/>
              <a:ext cx="234152" cy="93972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00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1028700" y="3953465"/>
            <a:ext cx="134398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用户输入</a:t>
            </a:r>
            <a:endParaRPr lang="en-US" altLang="zh-CN" dirty="0"/>
          </a:p>
        </p:txBody>
      </p: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809625" y="4574971"/>
            <a:ext cx="156734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控制台输出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  <p:bldP spid="22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cs typeface="Times New Roman" panose="02020603050405020304" pitchFamily="18" charset="0"/>
              </a:rPr>
              <a:t>变量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什么是变量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03250" y="2115395"/>
            <a:ext cx="790733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变量</a:t>
            </a:r>
            <a:r>
              <a:rPr lang="zh-CN" altLang="zh-CN" dirty="0" smtClean="0"/>
              <a:t>是</a:t>
            </a:r>
            <a:r>
              <a:rPr lang="zh-CN" altLang="zh-CN" dirty="0"/>
              <a:t>程序在内存中申请的一块用来存放数据的空间</a:t>
            </a:r>
            <a:r>
              <a:rPr lang="zh-CN" altLang="en-US" dirty="0" smtClean="0"/>
              <a:t>。</a:t>
            </a:r>
            <a:r>
              <a:rPr lang="zh-CN" altLang="zh-CN" dirty="0"/>
              <a:t>例如，程序在内存中保存字符串“小明”和“小张”，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2790825" y="3505200"/>
          <a:ext cx="3291840" cy="203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4" imgW="1752600" imgH="1085215" progId="Word.Document.12">
                  <p:embed/>
                </p:oleObj>
              </mc:Choice>
              <mc:Fallback>
                <p:oleObj r:id="rId4" imgW="1752600" imgH="1085215" progId="Word.Document.12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0825" y="3505200"/>
                        <a:ext cx="3291840" cy="2033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0" grpId="0"/>
      <p:bldP spid="1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cs typeface="Times New Roman" panose="02020603050405020304" pitchFamily="18" charset="0"/>
              </a:rPr>
              <a:t>变量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变量的使用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603250" y="1915370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变量的使用，分为两步：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声明变量</a:t>
            </a:r>
            <a:r>
              <a:rPr lang="zh-CN" altLang="en-US" dirty="0"/>
              <a:t>和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变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量赋值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253523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dirty="0" smtClean="0"/>
              <a:t>声明变量</a:t>
            </a:r>
            <a:endParaRPr lang="en-US" altLang="zh-CN" dirty="0"/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698500" y="3108229"/>
            <a:ext cx="7554913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声明一个名称为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的变量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74675" y="3649663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宋体" panose="02010600030101010101" pitchFamily="2" charset="-122"/>
              <a:buAutoNum type="circleNumDbPlain" startAt="2"/>
            </a:pPr>
            <a:r>
              <a:rPr lang="zh-CN" altLang="en-US" dirty="0" smtClean="0"/>
              <a:t>变量赋值</a:t>
            </a:r>
            <a:endParaRPr lang="en-US" altLang="zh-CN" dirty="0"/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684212" y="4238648"/>
            <a:ext cx="7554913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 = 10          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608012" y="478313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宋体" panose="02010600030101010101" pitchFamily="2" charset="-122"/>
              <a:buAutoNum type="circleNumDbPlain" startAt="3"/>
            </a:pPr>
            <a:r>
              <a:rPr lang="zh-CN" altLang="en-US" dirty="0" smtClean="0"/>
              <a:t>变量初始化</a:t>
            </a:r>
            <a:endParaRPr lang="en-US" altLang="zh-CN" dirty="0"/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684211" y="5448323"/>
            <a:ext cx="7554913" cy="46166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 = 18    //  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声明变量的同时赋值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 build="p"/>
      <p:bldP spid="11" grpId="0" autoUpdateAnimBg="0"/>
      <p:bldP spid="13" grpId="0" animBg="1"/>
      <p:bldP spid="14" grpId="0" autoUpdateAnimBg="0"/>
      <p:bldP spid="15" grpId="0" animBg="1"/>
      <p:bldP spid="16" grpId="0" autoUpdateAnimBg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cs typeface="Times New Roman" panose="02020603050405020304" pitchFamily="18" charset="0"/>
              </a:rPr>
              <a:t>变量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变量的应用案例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6378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dirty="0"/>
              <a:t>使用</a:t>
            </a:r>
            <a:r>
              <a:rPr lang="zh-CN" altLang="en-US" dirty="0" smtClean="0"/>
              <a:t>变量保存个人信息，示例代码如下：</a:t>
            </a:r>
            <a:endParaRPr lang="en-US" altLang="zh-CN" dirty="0"/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2330449" y="2760166"/>
            <a:ext cx="4708525" cy="30469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 = 'XX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	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 = 18;		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 =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xiaoming@localhost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 console.log(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myName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// 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myName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console.log(address);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console.log(age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console.log(email); 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1819276" y="3044329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744539" y="2845892"/>
            <a:ext cx="1046162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/>
              <a:t>名称</a:t>
            </a:r>
            <a:endParaRPr lang="en-US" altLang="zh-CN" dirty="0"/>
          </a:p>
        </p:txBody>
      </p:sp>
      <p:cxnSp>
        <p:nvCxnSpPr>
          <p:cNvPr id="27" name="直接箭头连接符 21"/>
          <p:cNvCxnSpPr>
            <a:cxnSpLocks noChangeShapeType="1"/>
          </p:cNvCxnSpPr>
          <p:nvPr/>
        </p:nvCxnSpPr>
        <p:spPr bwMode="auto">
          <a:xfrm>
            <a:off x="7038974" y="3355479"/>
            <a:ext cx="6683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圆角矩形 15"/>
          <p:cNvSpPr>
            <a:spLocks noChangeArrowheads="1"/>
          </p:cNvSpPr>
          <p:nvPr/>
        </p:nvSpPr>
        <p:spPr bwMode="auto">
          <a:xfrm>
            <a:off x="7707311" y="3164957"/>
            <a:ext cx="1046162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/>
              <a:t>住址</a:t>
            </a:r>
            <a:endParaRPr lang="en-US" altLang="zh-CN" dirty="0"/>
          </a:p>
        </p:txBody>
      </p:sp>
      <p:cxnSp>
        <p:nvCxnSpPr>
          <p:cNvPr id="30" name="直接箭头连接符 29"/>
          <p:cNvCxnSpPr>
            <a:cxnSpLocks noChangeShapeType="1"/>
          </p:cNvCxnSpPr>
          <p:nvPr/>
        </p:nvCxnSpPr>
        <p:spPr bwMode="auto">
          <a:xfrm flipH="1">
            <a:off x="1819276" y="3759817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圆角矩形 15"/>
          <p:cNvSpPr>
            <a:spLocks noChangeArrowheads="1"/>
          </p:cNvSpPr>
          <p:nvPr/>
        </p:nvSpPr>
        <p:spPr bwMode="auto">
          <a:xfrm>
            <a:off x="744539" y="3561380"/>
            <a:ext cx="1046162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/>
              <a:t>年龄</a:t>
            </a:r>
            <a:endParaRPr lang="en-US" altLang="zh-CN" dirty="0"/>
          </a:p>
        </p:txBody>
      </p:sp>
      <p:cxnSp>
        <p:nvCxnSpPr>
          <p:cNvPr id="32" name="直接箭头连接符 21"/>
          <p:cNvCxnSpPr>
            <a:cxnSpLocks noChangeShapeType="1"/>
          </p:cNvCxnSpPr>
          <p:nvPr/>
        </p:nvCxnSpPr>
        <p:spPr bwMode="auto">
          <a:xfrm>
            <a:off x="7038973" y="4114867"/>
            <a:ext cx="6683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15"/>
          <p:cNvSpPr>
            <a:spLocks noChangeArrowheads="1"/>
          </p:cNvSpPr>
          <p:nvPr/>
        </p:nvSpPr>
        <p:spPr bwMode="auto">
          <a:xfrm>
            <a:off x="7707309" y="3924345"/>
            <a:ext cx="1246191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电子邮箱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 autoUpdateAnimBg="0"/>
      <p:bldP spid="21" grpId="0" animBg="1"/>
      <p:bldP spid="24" grpId="0" animBg="1"/>
      <p:bldP spid="29" grpId="0" animBg="1"/>
      <p:bldP spid="31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cs typeface="Times New Roman" panose="02020603050405020304" pitchFamily="18" charset="0"/>
              </a:rPr>
              <a:t>变量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变量的应用案例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3522663" y="3055441"/>
            <a:ext cx="4716461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prompt('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请输入您的名字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alert(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3019426" y="3339604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825973" y="3167681"/>
            <a:ext cx="2193453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接收用户输入的值</a:t>
            </a:r>
            <a:endParaRPr lang="en-US" altLang="zh-CN" dirty="0"/>
          </a:p>
        </p:txBody>
      </p:sp>
      <p:cxnSp>
        <p:nvCxnSpPr>
          <p:cNvPr id="30" name="直接箭头连接符 29"/>
          <p:cNvCxnSpPr>
            <a:cxnSpLocks noChangeShapeType="1"/>
          </p:cNvCxnSpPr>
          <p:nvPr/>
        </p:nvCxnSpPr>
        <p:spPr bwMode="auto">
          <a:xfrm flipH="1">
            <a:off x="4570413" y="3797289"/>
            <a:ext cx="1" cy="735983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圆角矩形 15"/>
          <p:cNvSpPr>
            <a:spLocks noChangeArrowheads="1"/>
          </p:cNvSpPr>
          <p:nvPr/>
        </p:nvSpPr>
        <p:spPr bwMode="auto">
          <a:xfrm>
            <a:off x="3775076" y="4533273"/>
            <a:ext cx="1647826" cy="3878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/>
              <a:t>弹</a:t>
            </a:r>
            <a:r>
              <a:rPr lang="zh-CN" altLang="en-US" dirty="0" smtClean="0"/>
              <a:t>出输入的值</a:t>
            </a:r>
            <a:endParaRPr lang="en-US" altLang="zh-CN" dirty="0"/>
          </a:p>
        </p:txBody>
      </p:sp>
      <p:sp>
        <p:nvSpPr>
          <p:cNvPr id="26" name="TextBox 39"/>
          <p:cNvSpPr txBox="1">
            <a:spLocks noChangeArrowheads="1"/>
          </p:cNvSpPr>
          <p:nvPr/>
        </p:nvSpPr>
        <p:spPr bwMode="auto">
          <a:xfrm>
            <a:off x="561181" y="2158499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宋体" panose="02010600030101010101" pitchFamily="2" charset="-122"/>
              <a:buAutoNum type="circleNumDbPlain" startAt="2"/>
            </a:pPr>
            <a:r>
              <a:rPr lang="zh-CN" altLang="en-US" dirty="0"/>
              <a:t>使用</a:t>
            </a:r>
            <a:r>
              <a:rPr lang="zh-CN" altLang="en-US" dirty="0" smtClean="0"/>
              <a:t>变量保存用户输入的值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31" grpId="0" animBg="1"/>
      <p:bldP spid="2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cs typeface="Times New Roman" panose="02020603050405020304" pitchFamily="18" charset="0"/>
              </a:rPr>
              <a:t>变量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变量的语法细节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2853532" y="2862881"/>
            <a:ext cx="4716461" cy="156966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输出结果：小明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小红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		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更新变量的值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</a:t>
            </a:r>
            <a:r>
              <a: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输出结果：小红</a:t>
            </a:r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2350295" y="3863479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1209675" y="3672957"/>
            <a:ext cx="114062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重新赋值</a:t>
            </a:r>
            <a:endParaRPr lang="en-US" altLang="zh-CN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2053528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dirty="0" smtClean="0"/>
              <a:t>更新变量的值，示例代码如下：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4" grpId="0" animBg="1"/>
      <p:bldP spid="1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cs typeface="Times New Roman" panose="02020603050405020304" pitchFamily="18" charset="0"/>
              </a:rPr>
              <a:t>变量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变量的语法细节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33" name="直接箭头连接符 32"/>
          <p:cNvCxnSpPr>
            <a:cxnSpLocks noChangeShapeType="1"/>
          </p:cNvCxnSpPr>
          <p:nvPr/>
        </p:nvCxnSpPr>
        <p:spPr bwMode="auto">
          <a:xfrm flipV="1">
            <a:off x="3781425" y="3302111"/>
            <a:ext cx="1908569" cy="7342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15"/>
          <p:cNvSpPr>
            <a:spLocks noChangeArrowheads="1"/>
          </p:cNvSpPr>
          <p:nvPr/>
        </p:nvSpPr>
        <p:spPr bwMode="auto">
          <a:xfrm>
            <a:off x="5689994" y="3118931"/>
            <a:ext cx="2826943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同时声明多个变量不赋值</a:t>
            </a:r>
            <a:endParaRPr lang="en-US" altLang="zh-CN" dirty="0"/>
          </a:p>
        </p:txBody>
      </p:sp>
      <p:cxnSp>
        <p:nvCxnSpPr>
          <p:cNvPr id="35" name="直接箭头连接符 34"/>
          <p:cNvCxnSpPr>
            <a:cxnSpLocks noChangeShapeType="1"/>
          </p:cNvCxnSpPr>
          <p:nvPr/>
        </p:nvCxnSpPr>
        <p:spPr bwMode="auto">
          <a:xfrm>
            <a:off x="4619624" y="4025136"/>
            <a:ext cx="1070369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圆角矩形 15"/>
          <p:cNvSpPr>
            <a:spLocks noChangeArrowheads="1"/>
          </p:cNvSpPr>
          <p:nvPr/>
        </p:nvSpPr>
        <p:spPr bwMode="auto">
          <a:xfrm>
            <a:off x="5691582" y="3834614"/>
            <a:ext cx="2826943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同时声明多个变量</a:t>
            </a:r>
            <a:r>
              <a:rPr lang="zh-CN" altLang="en-US" dirty="0"/>
              <a:t>并</a:t>
            </a:r>
            <a:r>
              <a:rPr lang="zh-CN" altLang="en-US" dirty="0" smtClean="0"/>
              <a:t>赋值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84660" y="3049784"/>
            <a:ext cx="3763565" cy="1569660"/>
            <a:chOff x="1084660" y="4964309"/>
            <a:chExt cx="3763565" cy="1569660"/>
          </a:xfrm>
        </p:grpSpPr>
        <p:sp>
          <p:nvSpPr>
            <p:cNvPr id="25" name="文本框 7"/>
            <p:cNvSpPr txBox="1">
              <a:spLocks noChangeArrowheads="1"/>
            </p:cNvSpPr>
            <p:nvPr/>
          </p:nvSpPr>
          <p:spPr bwMode="auto">
            <a:xfrm>
              <a:off x="1084660" y="4964309"/>
              <a:ext cx="3763565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myName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age, email;</a:t>
              </a:r>
              <a:endParaRPr lang="zh-CN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myName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小明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age = 18,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email = '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xiaoming@localhost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20"/>
            <p:cNvSpPr>
              <a:spLocks noChangeArrowheads="1"/>
            </p:cNvSpPr>
            <p:nvPr/>
          </p:nvSpPr>
          <p:spPr bwMode="auto">
            <a:xfrm>
              <a:off x="1156692" y="5448644"/>
              <a:ext cx="3462933" cy="1009306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FF00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561181" y="2046699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宋体" panose="02010600030101010101" pitchFamily="2" charset="-122"/>
              <a:buAutoNum type="circleNumDbPlain" startAt="2"/>
            </a:pPr>
            <a:r>
              <a:rPr lang="zh-CN" altLang="en-US" dirty="0" smtClean="0"/>
              <a:t>同时声明多个变量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2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cs typeface="Times New Roman" panose="02020603050405020304" pitchFamily="18" charset="0"/>
              </a:rPr>
              <a:t>变量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变量的语法细节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4282282" y="3274894"/>
            <a:ext cx="2470943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age;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console.log(age);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3798094" y="3932592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2562225" y="3742070"/>
            <a:ext cx="123587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undefined</a:t>
            </a:r>
            <a:endParaRPr lang="en-US" altLang="zh-CN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204400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/>
              <a:t>声明</a:t>
            </a:r>
            <a:r>
              <a:rPr lang="zh-CN" altLang="en-US" dirty="0" smtClean="0"/>
              <a:t>变量的的特殊情况</a:t>
            </a:r>
            <a:endParaRPr lang="en-US" altLang="zh-CN" dirty="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15950" y="2662443"/>
            <a:ext cx="80105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/>
              <a:t>只声明变量，但不赋值。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16" grpId="0" autoUpdateAnimBg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cs typeface="Times New Roman" panose="02020603050405020304" pitchFamily="18" charset="0"/>
              </a:rPr>
              <a:t>变量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变量的语法细节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204400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+mj-ea"/>
              <a:buAutoNum type="circleNumDbPlain" startAt="3"/>
            </a:pPr>
            <a:r>
              <a:rPr lang="zh-CN" altLang="en-US" dirty="0"/>
              <a:t>声明</a:t>
            </a:r>
            <a:r>
              <a:rPr lang="zh-CN" altLang="en-US" dirty="0" smtClean="0"/>
              <a:t>变量的的特殊情况</a:t>
            </a:r>
            <a:endParaRPr lang="en-US" altLang="zh-CN" dirty="0"/>
          </a:p>
        </p:txBody>
      </p:sp>
      <p:sp>
        <p:nvSpPr>
          <p:cNvPr id="25" name="文本框 7"/>
          <p:cNvSpPr txBox="1">
            <a:spLocks noChangeArrowheads="1"/>
          </p:cNvSpPr>
          <p:nvPr/>
        </p:nvSpPr>
        <p:spPr bwMode="auto">
          <a:xfrm>
            <a:off x="4568032" y="3436396"/>
            <a:ext cx="2470943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console.log(age);</a:t>
            </a: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flipH="1">
            <a:off x="4064793" y="3664065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圆角矩形 15"/>
          <p:cNvSpPr>
            <a:spLocks noChangeArrowheads="1"/>
          </p:cNvSpPr>
          <p:nvPr/>
        </p:nvSpPr>
        <p:spPr bwMode="auto">
          <a:xfrm>
            <a:off x="2400300" y="3473543"/>
            <a:ext cx="1664494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控制台会报错</a:t>
            </a:r>
            <a:endParaRPr lang="en-US" altLang="zh-CN" dirty="0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15949" y="2679666"/>
            <a:ext cx="80105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不</a:t>
            </a:r>
            <a:r>
              <a:rPr lang="zh-CN" altLang="en-US" dirty="0" smtClean="0"/>
              <a:t>声明变量，直接输出变量的值。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201821" y="4137024"/>
            <a:ext cx="5484853" cy="2111376"/>
            <a:chOff x="2201821" y="4137024"/>
            <a:chExt cx="5484853" cy="2111376"/>
          </a:xfrm>
        </p:grpSpPr>
        <p:pic>
          <p:nvPicPr>
            <p:cNvPr id="22530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1821" y="4137024"/>
              <a:ext cx="5484853" cy="1629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404519" y="58790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错误提示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5" grpId="0" animBg="1"/>
      <p:bldP spid="32" grpId="0" animBg="1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cs typeface="Times New Roman" panose="02020603050405020304" pitchFamily="18" charset="0"/>
              </a:rPr>
              <a:t>变量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变量的语法细节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4291807" y="2846269"/>
            <a:ext cx="2470943" cy="83099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ge1 = 10;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console.log(age1);</a:t>
            </a:r>
            <a:endParaRPr lang="zh-CN" altLang="zh-CN" sz="1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3798094" y="3494442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2562225" y="3303920"/>
            <a:ext cx="1235870" cy="381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</a:ln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15950" y="2081418"/>
            <a:ext cx="80105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不</a:t>
            </a:r>
            <a:r>
              <a:rPr lang="zh-CN" altLang="en-US" dirty="0" smtClean="0"/>
              <a:t>声明变量，只进行赋值。</a:t>
            </a:r>
            <a:endParaRPr lang="en-US" altLang="zh-CN" dirty="0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15949" y="4186443"/>
            <a:ext cx="80105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注意：</a:t>
            </a:r>
            <a:r>
              <a:rPr lang="zh-CN" altLang="zh-CN" dirty="0" smtClean="0"/>
              <a:t>直接</a:t>
            </a:r>
            <a:r>
              <a:rPr lang="zh-CN" altLang="zh-CN" dirty="0"/>
              <a:t>赋值一个未声明的变量，也可以正确输出变量的值。这个情况是</a:t>
            </a:r>
            <a:r>
              <a:rPr lang="en-US" altLang="zh-CN" dirty="0"/>
              <a:t>JavaScript</a:t>
            </a:r>
            <a:r>
              <a:rPr lang="zh-CN" altLang="zh-CN" dirty="0"/>
              <a:t>语言的</a:t>
            </a:r>
            <a:r>
              <a:rPr lang="zh-CN" altLang="zh-CN" dirty="0" smtClean="0"/>
              <a:t>特性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1.1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什么是</a:t>
            </a:r>
            <a:r>
              <a:rPr lang="en-US" altLang="zh-CN" sz="2800" b="1" kern="0" dirty="0">
                <a:solidFill>
                  <a:srgbClr val="1369B2"/>
                </a:solidFill>
              </a:rPr>
              <a:t>JavaScript</a:t>
            </a:r>
            <a:endParaRPr lang="zh-CN" altLang="en-US" sz="2800" b="1" kern="0" dirty="0">
              <a:solidFill>
                <a:srgbClr val="1369B2"/>
              </a:solidFill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的诞生和发展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的组成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cs typeface="Times New Roman" panose="02020603050405020304" pitchFamily="18" charset="0"/>
              </a:rPr>
              <a:t>变量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命名规范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618331" y="2048720"/>
            <a:ext cx="7907338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在对变量进行命名时，需要遵循变量的命名</a:t>
            </a:r>
            <a:r>
              <a:rPr lang="zh-CN" altLang="zh-CN" dirty="0" smtClean="0"/>
              <a:t>规范，</a:t>
            </a:r>
            <a:r>
              <a:rPr lang="zh-CN" altLang="zh-CN" dirty="0"/>
              <a:t>具体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由字母、数字、下划线和美元符号（</a:t>
            </a:r>
            <a:r>
              <a:rPr lang="en-US" altLang="zh-CN" dirty="0"/>
              <a:t>$</a:t>
            </a:r>
            <a:r>
              <a:rPr lang="zh-CN" altLang="zh-CN" dirty="0"/>
              <a:t>）组成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严格区分大小写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不能以数字</a:t>
            </a:r>
            <a:r>
              <a:rPr lang="zh-CN" altLang="zh-CN" dirty="0" smtClean="0"/>
              <a:t>开头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不能是关键字、</a:t>
            </a:r>
            <a:r>
              <a:rPr lang="zh-CN" altLang="zh-CN" dirty="0" smtClean="0"/>
              <a:t>保留字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要尽量做到“见其名知其意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建议遵循驼峰命名法，首字母小写，后面的单词首字母大写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/>
              <a:t>1.4 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cs typeface="Times New Roman" panose="02020603050405020304" pitchFamily="18" charset="0"/>
              </a:rPr>
              <a:t>变量</a:t>
            </a:r>
            <a:endParaRPr lang="zh-CN" altLang="en-US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867" y="1296850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交换两个变量的值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19733" y="2440832"/>
            <a:ext cx="3671354" cy="2685018"/>
            <a:chOff x="5216265" y="2517775"/>
            <a:chExt cx="3671354" cy="2685018"/>
          </a:xfrm>
        </p:grpSpPr>
        <p:pic>
          <p:nvPicPr>
            <p:cNvPr id="22530" name="Picture 2" descr="图片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6265" y="2517775"/>
              <a:ext cx="3671354" cy="212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36044" y="483346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交换思想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43812" y="2221735"/>
            <a:ext cx="4528664" cy="3237201"/>
            <a:chOff x="3843812" y="2221735"/>
            <a:chExt cx="4528664" cy="3237201"/>
          </a:xfrm>
        </p:grpSpPr>
        <p:sp>
          <p:nvSpPr>
            <p:cNvPr id="11" name="文本框 7"/>
            <p:cNvSpPr txBox="1">
              <a:spLocks noChangeArrowheads="1"/>
            </p:cNvSpPr>
            <p:nvPr/>
          </p:nvSpPr>
          <p:spPr bwMode="auto">
            <a:xfrm>
              <a:off x="3843812" y="2411948"/>
              <a:ext cx="4528664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temp;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apple1 =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青苹果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apple2 = '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红苹果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temp = apple1;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apple1 = apple2;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apple2 = temp;</a:t>
              </a:r>
              <a:endParaRPr lang="zh-CN" altLang="zh-CN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console.log(apple1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输出结果：红苹果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console.log(apple2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输出结果：青苹果</a:t>
              </a:r>
            </a:p>
          </p:txBody>
        </p:sp>
        <p:sp>
          <p:nvSpPr>
            <p:cNvPr id="13" name="圆角矩形 15"/>
            <p:cNvSpPr>
              <a:spLocks noChangeArrowheads="1"/>
            </p:cNvSpPr>
            <p:nvPr/>
          </p:nvSpPr>
          <p:spPr bwMode="auto">
            <a:xfrm>
              <a:off x="6924787" y="2221735"/>
              <a:ext cx="1161826" cy="3810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</a:ln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dirty="0" smtClean="0"/>
                <a:t>示例代码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zh-CN" altLang="en-US" smtClean="0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35163"/>
            <a:ext cx="790733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/>
              <a:t>本章</a:t>
            </a:r>
            <a:r>
              <a:rPr lang="zh-CN" altLang="zh-CN" dirty="0"/>
              <a:t>首先介绍了</a:t>
            </a:r>
            <a:r>
              <a:rPr lang="en-US" altLang="zh-CN" dirty="0"/>
              <a:t>JavaScript</a:t>
            </a:r>
            <a:r>
              <a:rPr lang="zh-CN" altLang="zh-CN" dirty="0"/>
              <a:t>的用途、发展状况，以及</a:t>
            </a:r>
            <a:r>
              <a:rPr lang="en-US" altLang="zh-CN" dirty="0"/>
              <a:t>JavaScript</a:t>
            </a:r>
            <a:r>
              <a:rPr lang="zh-CN" altLang="zh-CN" dirty="0"/>
              <a:t>的</a:t>
            </a:r>
            <a:r>
              <a:rPr lang="en-US" altLang="zh-CN" dirty="0"/>
              <a:t>3</a:t>
            </a:r>
            <a:r>
              <a:rPr lang="zh-CN" altLang="zh-CN" dirty="0"/>
              <a:t>大组成部分及其与</a:t>
            </a:r>
            <a:r>
              <a:rPr lang="en-US" altLang="zh-CN" dirty="0" err="1"/>
              <a:t>ECMAScript</a:t>
            </a:r>
            <a:r>
              <a:rPr lang="zh-CN" altLang="zh-CN" dirty="0"/>
              <a:t>的关系，然后讲解了常用开发工具相关的内容，接着针对</a:t>
            </a:r>
            <a:r>
              <a:rPr lang="en-US" altLang="zh-CN" dirty="0"/>
              <a:t>JavaScript</a:t>
            </a:r>
            <a:r>
              <a:rPr lang="zh-CN" altLang="zh-CN" dirty="0"/>
              <a:t>的入门知识进行了介绍，包括代码书写位置、注释、输入输出语句及控制台的使用，最后针对</a:t>
            </a:r>
            <a:r>
              <a:rPr lang="en-US" altLang="zh-CN" dirty="0"/>
              <a:t>JavaScript</a:t>
            </a:r>
            <a:r>
              <a:rPr lang="zh-CN" altLang="zh-CN" dirty="0"/>
              <a:t>变量进行了介绍，包括变量的本质、使用方式、语法规范及命名规范，最后通过案例来体验了</a:t>
            </a:r>
            <a:r>
              <a:rPr lang="en-US" altLang="zh-CN" dirty="0"/>
              <a:t>JavaScript</a:t>
            </a:r>
            <a:r>
              <a:rPr lang="zh-CN" altLang="zh-CN" dirty="0"/>
              <a:t>变量的简单应用。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1.2 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常用工具开发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</a:t>
            </a:r>
            <a:r>
              <a:rPr lang="en-US" altLang="zh-CN" sz="1600" b="1" dirty="0">
                <a:latin typeface="+mj-lt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en-US" altLang="zh-CN" sz="1600" b="1" dirty="0">
                <a:latin typeface="+mj-lt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en-US" altLang="zh-CN" sz="1600" b="1" dirty="0" smtClean="0"/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68600" y="3875061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6" name="椭圆 11"/>
          <p:cNvSpPr>
            <a:spLocks noChangeArrowheads="1"/>
          </p:cNvSpPr>
          <p:nvPr/>
        </p:nvSpPr>
        <p:spPr bwMode="auto">
          <a:xfrm>
            <a:off x="1125538" y="3875061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4975" y="414493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768600" y="458529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9" name="椭圆 11"/>
          <p:cNvSpPr>
            <a:spLocks noChangeArrowheads="1"/>
          </p:cNvSpPr>
          <p:nvPr/>
        </p:nvSpPr>
        <p:spPr bwMode="auto">
          <a:xfrm>
            <a:off x="1125538" y="458529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20" name="Line 188"/>
          <p:cNvSpPr>
            <a:spLocks noChangeShapeType="1"/>
          </p:cNvSpPr>
          <p:nvPr/>
        </p:nvSpPr>
        <p:spPr bwMode="auto">
          <a:xfrm flipH="1">
            <a:off x="1704975" y="485517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768600" y="529296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2" name="椭圆 11"/>
          <p:cNvSpPr>
            <a:spLocks noChangeArrowheads="1"/>
          </p:cNvSpPr>
          <p:nvPr/>
        </p:nvSpPr>
        <p:spPr bwMode="auto">
          <a:xfrm>
            <a:off x="1125538" y="529296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 smtClean="0"/>
              <a:t>5</a:t>
            </a:r>
            <a:endParaRPr lang="zh-CN" altLang="en-US" sz="2400" b="1" dirty="0"/>
          </a:p>
        </p:txBody>
      </p:sp>
      <p:sp>
        <p:nvSpPr>
          <p:cNvPr id="23" name="Line 188"/>
          <p:cNvSpPr>
            <a:spLocks noChangeShapeType="1"/>
          </p:cNvSpPr>
          <p:nvPr/>
        </p:nvSpPr>
        <p:spPr bwMode="auto">
          <a:xfrm flipH="1">
            <a:off x="1704975" y="556283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4" name="TextBox 218"/>
          <p:cNvSpPr txBox="1">
            <a:spLocks noChangeArrowheads="1"/>
          </p:cNvSpPr>
          <p:nvPr/>
        </p:nvSpPr>
        <p:spPr bwMode="auto">
          <a:xfrm>
            <a:off x="3065247" y="3990548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18"/>
          <p:cNvSpPr txBox="1">
            <a:spLocks noChangeArrowheads="1"/>
          </p:cNvSpPr>
          <p:nvPr/>
        </p:nvSpPr>
        <p:spPr bwMode="auto">
          <a:xfrm>
            <a:off x="3049344" y="4685893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Adobe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Dreamweaver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73400" y="5393558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WebStorm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1.3 </a:t>
            </a:r>
            <a:r>
              <a:rPr lang="en-US" altLang="zh-CN" sz="2800" b="1" kern="0" dirty="0" smtClean="0">
                <a:solidFill>
                  <a:srgbClr val="1369B2"/>
                </a:solidFill>
                <a:latin typeface="+mj-lt"/>
              </a:rPr>
              <a:t>JavaScript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入门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代码书写位置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输入和输出语句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9238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40" name="TextBox 218"/>
          <p:cNvSpPr txBox="1">
            <a:spLocks noChangeArrowheads="1"/>
          </p:cNvSpPr>
          <p:nvPr/>
        </p:nvSpPr>
        <p:spPr bwMode="auto">
          <a:xfrm>
            <a:off x="3063874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控制台的使用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</a:rPr>
              <a:t>1.4 JavaScript</a:t>
            </a:r>
            <a:r>
              <a:rPr lang="zh-CN" altLang="en-US" sz="2800" b="1" kern="0" dirty="0" smtClean="0">
                <a:solidFill>
                  <a:srgbClr val="1369B2"/>
                </a:solidFill>
              </a:rPr>
              <a:t>变量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什么是变量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4478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4478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1465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6067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变量的使用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3861729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3" y="3861729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131604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5" y="3977616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变量的应用案例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759074" y="4585297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2" y="4585297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9" y="4855172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4" y="4701184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变量的语法细节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759075" y="530091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8" name="椭圆 11"/>
          <p:cNvSpPr>
            <a:spLocks noChangeArrowheads="1"/>
          </p:cNvSpPr>
          <p:nvPr/>
        </p:nvSpPr>
        <p:spPr bwMode="auto">
          <a:xfrm>
            <a:off x="1116013" y="530091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695450" y="557078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TextBox 218"/>
          <p:cNvSpPr txBox="1">
            <a:spLocks noChangeArrowheads="1"/>
          </p:cNvSpPr>
          <p:nvPr/>
        </p:nvSpPr>
        <p:spPr bwMode="auto">
          <a:xfrm>
            <a:off x="3110706" y="541680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变量的命名规范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759073" y="597587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32" name="椭圆 11"/>
          <p:cNvSpPr>
            <a:spLocks noChangeArrowheads="1"/>
          </p:cNvSpPr>
          <p:nvPr/>
        </p:nvSpPr>
        <p:spPr bwMode="auto">
          <a:xfrm>
            <a:off x="1116011" y="597587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r>
              <a:rPr lang="en-US" altLang="zh-CN" sz="2400" b="1" dirty="0" smtClean="0"/>
              <a:t>6</a:t>
            </a:r>
            <a:endParaRPr lang="zh-CN" altLang="en-US" sz="2400" b="1" dirty="0"/>
          </a:p>
        </p:txBody>
      </p:sp>
      <p:sp>
        <p:nvSpPr>
          <p:cNvPr id="33" name="TextBox 218"/>
          <p:cNvSpPr txBox="1">
            <a:spLocks noChangeArrowheads="1"/>
          </p:cNvSpPr>
          <p:nvPr/>
        </p:nvSpPr>
        <p:spPr bwMode="auto">
          <a:xfrm>
            <a:off x="3063873" y="609176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交换两个变量的值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188"/>
          <p:cNvSpPr>
            <a:spLocks noChangeShapeType="1"/>
          </p:cNvSpPr>
          <p:nvPr/>
        </p:nvSpPr>
        <p:spPr bwMode="auto">
          <a:xfrm flipH="1">
            <a:off x="1663810" y="6260834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2001838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smtClean="0">
                <a:solidFill>
                  <a:srgbClr val="0D74C9"/>
                </a:solidFill>
              </a:rPr>
              <a:t>JavaScript</a:t>
            </a:r>
            <a:r>
              <a:rPr lang="zh-CN" altLang="en-US" dirty="0" smtClean="0"/>
              <a:t>：</a:t>
            </a:r>
            <a:r>
              <a:rPr lang="zh-CN" altLang="zh-CN" dirty="0"/>
              <a:t>是</a:t>
            </a:r>
            <a:r>
              <a:rPr lang="en-US" altLang="zh-CN" dirty="0"/>
              <a:t>Web</a:t>
            </a:r>
            <a:r>
              <a:rPr lang="zh-CN" altLang="zh-CN" dirty="0"/>
              <a:t>开发领域中的一种功能强大的编程语言，主要用于开发交互式的</a:t>
            </a:r>
            <a:r>
              <a:rPr lang="en-US" altLang="zh-CN" dirty="0"/>
              <a:t>Web</a:t>
            </a:r>
            <a:r>
              <a:rPr lang="zh-CN" altLang="zh-CN" dirty="0"/>
              <a:t>页面</a:t>
            </a:r>
            <a:r>
              <a:rPr lang="zh-CN" altLang="en-US" dirty="0" smtClean="0"/>
              <a:t>。</a:t>
            </a:r>
            <a:r>
              <a:rPr lang="zh-CN" altLang="zh-CN" dirty="0"/>
              <a:t>在计算机、手机等设备上浏览的网页，其大多数的交互逻辑几乎都是由</a:t>
            </a:r>
            <a:r>
              <a:rPr lang="en-US" altLang="zh-CN" dirty="0"/>
              <a:t>JavaScript</a:t>
            </a:r>
            <a:r>
              <a:rPr lang="zh-CN" altLang="zh-CN" dirty="0"/>
              <a:t>实现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cs typeface="Times New Roman" panose="02020603050405020304" pitchFamily="18" charset="0"/>
              </a:rPr>
              <a:t>.1 </a:t>
            </a:r>
            <a:r>
              <a:rPr lang="zh-CN" altLang="en-US" dirty="0" smtClean="0">
                <a:latin typeface="+mn-lt"/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/>
            <a:r>
              <a:rPr lang="en-US" altLang="zh-CN" dirty="0" smtClean="0">
                <a:cs typeface="Times New Roman" panose="02020603050405020304" pitchFamily="18" charset="0"/>
              </a:rPr>
              <a:t>1.1 </a:t>
            </a:r>
            <a:r>
              <a:rPr lang="zh-CN" altLang="en-US" dirty="0" smtClean="0"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cs typeface="Times New Roman" panose="02020603050405020304" pitchFamily="18" charset="0"/>
              </a:rPr>
              <a:t>JavaScript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r>
              <a:rPr lang="en-US" altLang="zh-CN" dirty="0" smtClean="0">
                <a:latin typeface="+mn-lt"/>
                <a:cs typeface="Times New Roman" panose="02020603050405020304" pitchFamily="18" charset="0"/>
              </a:rPr>
              <a:t>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618331" y="2003784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</a:rPr>
              <a:t>网页组成</a:t>
            </a:r>
            <a:r>
              <a:rPr lang="zh-CN" altLang="en-US" dirty="0" smtClean="0"/>
              <a:t>：对于</a:t>
            </a:r>
            <a:r>
              <a:rPr lang="zh-CN" altLang="en-US" dirty="0"/>
              <a:t>制作一个网页而言，</a:t>
            </a:r>
            <a:r>
              <a:rPr lang="en-US" altLang="zh-CN" dirty="0"/>
              <a:t>HTML</a:t>
            </a:r>
            <a:r>
              <a:rPr lang="zh-CN" altLang="zh-CN" dirty="0"/>
              <a:t>、</a:t>
            </a:r>
            <a:r>
              <a:rPr lang="en-US" altLang="zh-CN" dirty="0"/>
              <a:t>CSS</a:t>
            </a:r>
            <a:r>
              <a:rPr lang="zh-CN" altLang="zh-CN" dirty="0"/>
              <a:t>和</a:t>
            </a:r>
            <a:r>
              <a:rPr lang="en-US" altLang="zh-CN" dirty="0"/>
              <a:t>JavaScript</a:t>
            </a:r>
            <a:r>
              <a:rPr lang="zh-CN" altLang="zh-CN" dirty="0"/>
              <a:t>分别代表了结构、样式和</a:t>
            </a:r>
            <a:r>
              <a:rPr lang="zh-CN" altLang="zh-CN" dirty="0" smtClean="0"/>
              <a:t>行为</a:t>
            </a:r>
            <a:r>
              <a:rPr lang="zh-CN" altLang="en-US" dirty="0" smtClean="0"/>
              <a:t>，三者之间的区别如下。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：决定</a:t>
            </a:r>
            <a:r>
              <a:rPr lang="zh-CN" altLang="en-US" dirty="0"/>
              <a:t>网页</a:t>
            </a:r>
            <a:r>
              <a:rPr lang="zh-CN" altLang="en-US" dirty="0" smtClean="0"/>
              <a:t>的结构和内容，相当于人的身体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CSS</a:t>
            </a:r>
            <a:r>
              <a:rPr lang="zh-CN" altLang="en-US" dirty="0" smtClean="0"/>
              <a:t>：决定网页呈现给用户的模样，相当于给人穿衣服、化妆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：</a:t>
            </a:r>
            <a:r>
              <a:rPr lang="zh-CN" altLang="zh-CN" dirty="0"/>
              <a:t>实现业务逻辑和页面控制</a:t>
            </a:r>
            <a:r>
              <a:rPr lang="zh-CN" altLang="en-US" dirty="0" smtClean="0"/>
              <a:t>，相当于人的各种动作。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a1c338a105f9176d6fab61550df2023b1b0b8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</Words>
  <Application>Microsoft Office PowerPoint</Application>
  <PresentationFormat>全屏显示(4:3)</PresentationFormat>
  <Paragraphs>361</Paragraphs>
  <Slides>43</Slides>
  <Notes>34</Notes>
  <HiddenSlides>4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  <vt:variant>
        <vt:lpstr>自定义放映</vt:lpstr>
      </vt:variant>
      <vt:variant>
        <vt:i4>1</vt:i4>
      </vt:variant>
    </vt:vector>
  </HeadingPairs>
  <TitlesOfParts>
    <vt:vector size="47" baseType="lpstr">
      <vt:lpstr>默认设计模板</vt:lpstr>
      <vt:lpstr>Visio</vt:lpstr>
      <vt:lpstr>Microsoft Word 文档</vt:lpstr>
      <vt:lpstr>第1章 初识JavaScript</vt:lpstr>
      <vt:lpstr>学习目标</vt:lpstr>
      <vt:lpstr>目录</vt:lpstr>
      <vt:lpstr>知识架构</vt:lpstr>
      <vt:lpstr>知识架构</vt:lpstr>
      <vt:lpstr>知识架构</vt:lpstr>
      <vt:lpstr>知识架构</vt:lpstr>
      <vt:lpstr>1.1 什么是JavaScript</vt:lpstr>
      <vt:lpstr>1.1 什么是JavaScript</vt:lpstr>
      <vt:lpstr>1.1 什么是JavaScript</vt:lpstr>
      <vt:lpstr>1.1 什么是JavaScript</vt:lpstr>
      <vt:lpstr>1.1 什么是JavaScript</vt:lpstr>
      <vt:lpstr>1.1 什么是JavaScript</vt:lpstr>
      <vt:lpstr>1.1 什么是JavaScript</vt:lpstr>
      <vt:lpstr>1.1 什么是JavaScript</vt:lpstr>
      <vt:lpstr>1.1 什么是JavaScript</vt:lpstr>
      <vt:lpstr>1.1 什么是JavaScript</vt:lpstr>
      <vt:lpstr>1.1 什么是JavaScript</vt:lpstr>
      <vt:lpstr>1.1 什么是JavaScript</vt:lpstr>
      <vt:lpstr>1.1 什么是JavaScript</vt:lpstr>
      <vt:lpstr>1.1 什么是JavaScript</vt:lpstr>
      <vt:lpstr>1.2 常用开发工具</vt:lpstr>
      <vt:lpstr>1.3 JavaScript入门</vt:lpstr>
      <vt:lpstr>1.3 JavaScript入门</vt:lpstr>
      <vt:lpstr>1.3 JavaScript入门</vt:lpstr>
      <vt:lpstr>1.3 JavaScript入门</vt:lpstr>
      <vt:lpstr>1.3 JavaScript入门</vt:lpstr>
      <vt:lpstr>1.3 JavaScript入门</vt:lpstr>
      <vt:lpstr>1.3 JavaScript入门</vt:lpstr>
      <vt:lpstr>1.3 JavaScript入门</vt:lpstr>
      <vt:lpstr>1.4 JavaScript变量</vt:lpstr>
      <vt:lpstr>1.4 JavaScript变量</vt:lpstr>
      <vt:lpstr>1.4 JavaScript变量</vt:lpstr>
      <vt:lpstr>1.4 JavaScript变量</vt:lpstr>
      <vt:lpstr>1.4 JavaScript变量</vt:lpstr>
      <vt:lpstr>1.4 JavaScript变量</vt:lpstr>
      <vt:lpstr>1.4 JavaScript变量</vt:lpstr>
      <vt:lpstr>1.4 JavaScript变量</vt:lpstr>
      <vt:lpstr>1.4 JavaScript变量</vt:lpstr>
      <vt:lpstr>1.4 JavaScript变量</vt:lpstr>
      <vt:lpstr>1.4 JavaScript变量</vt:lpstr>
      <vt:lpstr>本章总结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www</cp:lastModifiedBy>
  <cp:revision>803</cp:revision>
  <dcterms:created xsi:type="dcterms:W3CDTF">2013-01-25T01:44:00Z</dcterms:created>
  <dcterms:modified xsi:type="dcterms:W3CDTF">2020-02-28T03:20:13Z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