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344" r:id="rId2"/>
    <p:sldId id="349" r:id="rId3"/>
    <p:sldId id="351" r:id="rId4"/>
    <p:sldId id="350" r:id="rId5"/>
    <p:sldId id="353" r:id="rId6"/>
    <p:sldId id="532" r:id="rId7"/>
    <p:sldId id="410" r:id="rId8"/>
    <p:sldId id="485" r:id="rId9"/>
    <p:sldId id="352" r:id="rId10"/>
    <p:sldId id="425" r:id="rId11"/>
    <p:sldId id="426" r:id="rId12"/>
    <p:sldId id="427" r:id="rId13"/>
    <p:sldId id="428" r:id="rId14"/>
    <p:sldId id="429" r:id="rId15"/>
    <p:sldId id="413" r:id="rId16"/>
    <p:sldId id="430" r:id="rId17"/>
    <p:sldId id="431" r:id="rId18"/>
    <p:sldId id="414" r:id="rId19"/>
    <p:sldId id="432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5" r:id="rId29"/>
    <p:sldId id="496" r:id="rId30"/>
    <p:sldId id="497" r:id="rId31"/>
    <p:sldId id="531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10" r:id="rId44"/>
    <p:sldId id="509" r:id="rId45"/>
    <p:sldId id="512" r:id="rId46"/>
    <p:sldId id="513" r:id="rId47"/>
    <p:sldId id="515" r:id="rId48"/>
    <p:sldId id="516" r:id="rId49"/>
    <p:sldId id="517" r:id="rId50"/>
    <p:sldId id="518" r:id="rId51"/>
    <p:sldId id="514" r:id="rId52"/>
    <p:sldId id="519" r:id="rId53"/>
    <p:sldId id="520" r:id="rId54"/>
    <p:sldId id="521" r:id="rId55"/>
    <p:sldId id="522" r:id="rId56"/>
    <p:sldId id="523" r:id="rId57"/>
    <p:sldId id="524" r:id="rId58"/>
    <p:sldId id="525" r:id="rId59"/>
    <p:sldId id="526" r:id="rId60"/>
    <p:sldId id="527" r:id="rId61"/>
    <p:sldId id="533" r:id="rId62"/>
    <p:sldId id="534" r:id="rId63"/>
    <p:sldId id="535" r:id="rId64"/>
    <p:sldId id="536" r:id="rId65"/>
    <p:sldId id="537" r:id="rId66"/>
    <p:sldId id="538" r:id="rId67"/>
    <p:sldId id="539" r:id="rId68"/>
    <p:sldId id="540" r:id="rId69"/>
    <p:sldId id="541" r:id="rId70"/>
    <p:sldId id="542" r:id="rId71"/>
    <p:sldId id="543" r:id="rId72"/>
    <p:sldId id="544" r:id="rId73"/>
    <p:sldId id="545" r:id="rId74"/>
    <p:sldId id="546" r:id="rId75"/>
    <p:sldId id="547" r:id="rId76"/>
    <p:sldId id="548" r:id="rId77"/>
    <p:sldId id="550" r:id="rId78"/>
    <p:sldId id="551" r:id="rId79"/>
    <p:sldId id="555" r:id="rId80"/>
    <p:sldId id="552" r:id="rId81"/>
    <p:sldId id="553" r:id="rId82"/>
    <p:sldId id="554" r:id="rId83"/>
    <p:sldId id="530" r:id="rId84"/>
    <p:sldId id="348" r:id="rId85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85"/>
      </p:sldLst>
    </p:custShow>
  </p:custShowLst>
  <p:custDataLst>
    <p:tags r:id="rId8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ECF6FE"/>
    <a:srgbClr val="CBE3F3"/>
    <a:srgbClr val="596B9D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9532" autoAdjust="0"/>
  </p:normalViewPr>
  <p:slideViewPr>
    <p:cSldViewPr snapToGrid="0" snapToObjects="1">
      <p:cViewPr varScale="1">
        <p:scale>
          <a:sx n="44" d="100"/>
          <a:sy n="44" d="100"/>
        </p:scale>
        <p:origin x="67" y="97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805-493A-A520-7AB8AEF0DE39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805-493A-A520-7AB8AEF0DE39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805-493A-A520-7AB8AEF0DE39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805-493A-A520-7AB8AEF0DE39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05-493A-A520-7AB8AEF0D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636712" y="5662615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en-US" altLang="zh-CN" dirty="0" err="1"/>
              <a:t>jQuery</a:t>
            </a:r>
            <a:r>
              <a:rPr lang="zh-CN" altLang="en-US" dirty="0"/>
              <a:t>（上）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en-US" altLang="zh-CN" dirty="0" err="1"/>
              <a:t>jQuery</a:t>
            </a:r>
            <a:r>
              <a:rPr lang="zh-CN" altLang="en-US" dirty="0"/>
              <a:t>样式操作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选择器</a:t>
            </a:r>
            <a:endParaRPr lang="en-US" altLang="zh-CN" dirty="0"/>
          </a:p>
          <a:p>
            <a:r>
              <a:rPr lang="en-US" altLang="zh-CN" dirty="0" err="1"/>
              <a:t>jQuery</a:t>
            </a:r>
            <a:r>
              <a:rPr lang="zh-CN" altLang="en-US" dirty="0"/>
              <a:t>动画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jQuery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特点：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dirty="0" err="1"/>
              <a:t>jQuery</a:t>
            </a:r>
            <a:r>
              <a:rPr lang="zh-CN" altLang="zh-CN" dirty="0"/>
              <a:t>是一个轻量级的脚本，其代码非常小巧。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语法简洁易懂，学习速度快，文档丰富。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支持</a:t>
            </a:r>
            <a:r>
              <a:rPr lang="en-US" altLang="zh-CN" dirty="0"/>
              <a:t>CSS1~CSS3</a:t>
            </a:r>
            <a:r>
              <a:rPr lang="zh-CN" altLang="zh-CN" dirty="0"/>
              <a:t>定义的属性和选择器。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跨浏览器，支持的浏览器包括</a:t>
            </a:r>
            <a:r>
              <a:rPr lang="en-US" altLang="zh-CN" dirty="0"/>
              <a:t>IE6~IE11</a:t>
            </a:r>
            <a:r>
              <a:rPr lang="zh-CN" altLang="zh-CN" dirty="0"/>
              <a:t>和</a:t>
            </a:r>
            <a:r>
              <a:rPr lang="en-US" altLang="zh-CN" dirty="0" err="1"/>
              <a:t>FireFox</a:t>
            </a:r>
            <a:r>
              <a:rPr lang="zh-CN" altLang="zh-CN" dirty="0"/>
              <a:t>、</a:t>
            </a:r>
            <a:r>
              <a:rPr lang="en-US" altLang="zh-CN" dirty="0"/>
              <a:t>Chrome</a:t>
            </a:r>
            <a:r>
              <a:rPr lang="zh-CN" altLang="zh-CN" dirty="0"/>
              <a:t>等。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实现了</a:t>
            </a:r>
            <a:r>
              <a:rPr lang="en-US" altLang="zh-CN" dirty="0"/>
              <a:t>JavaScript</a:t>
            </a:r>
            <a:r>
              <a:rPr lang="zh-CN" altLang="zh-CN" dirty="0"/>
              <a:t>脚本和</a:t>
            </a:r>
            <a:r>
              <a:rPr lang="en-US" altLang="zh-CN" dirty="0"/>
              <a:t>HTML</a:t>
            </a:r>
            <a:r>
              <a:rPr lang="zh-CN" altLang="zh-CN" dirty="0"/>
              <a:t>代码的分离，便于后期编辑和维护。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插件丰富，可以通过插件扩展更多功能。</a:t>
            </a: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官方网站：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63490" name="Picture 2" descr="dsf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2" y="2834490"/>
            <a:ext cx="447675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86697"/>
              </p:ext>
            </p:extLst>
          </p:nvPr>
        </p:nvGraphicFramePr>
        <p:xfrm>
          <a:off x="1765790" y="2799033"/>
          <a:ext cx="5590050" cy="302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4" name="Visio" r:id="rId4" imgW="8990460" imgH="4857211" progId="Visio.Drawing.11">
                  <p:embed/>
                </p:oleObj>
              </mc:Choice>
              <mc:Fallback>
                <p:oleObj name="Visio" r:id="rId4" imgW="8990460" imgH="48572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790" y="2799033"/>
                        <a:ext cx="5590050" cy="3021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所有版本下载链接地址：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下载页面：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65546" name="Picture 10" descr="ds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69282"/>
            <a:ext cx="6031571" cy="284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引入：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297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1"/>
                  </a:solidFill>
                  <a:latin typeface="+mn-lt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1699940" y="2895644"/>
            <a:ext cx="6088245" cy="2490088"/>
            <a:chOff x="1277816" y="3552092"/>
            <a:chExt cx="2271831" cy="3668352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36683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33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div { width: 200px; height: 200px; background-color: pink;}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="jquery-3.3.1.min.js"&gt;&lt;/script&gt;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&lt;div&gt;&lt;/div&gt;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$("div").hide();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隐藏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3576577" y="2582170"/>
            <a:ext cx="34832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jquery-3.3.1.min.js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与</a:t>
            </a:r>
            <a:r>
              <a:rPr lang="en-US" altLang="zh-CN" dirty="0"/>
              <a:t>JavaScript</a:t>
            </a:r>
            <a:r>
              <a:rPr lang="zh-CN" altLang="en-US" dirty="0"/>
              <a:t>的区别：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674773" y="3222815"/>
            <a:ext cx="6088245" cy="2615923"/>
            <a:chOff x="1277816" y="3552091"/>
            <a:chExt cx="2271831" cy="4063532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0635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40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代码（为了方便对比，将代码分成两行书写）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$("div");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div.hide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对元素进行操作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JavaScript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原生代码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div.style.display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'none';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对元素进行操作</a:t>
              </a: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718895" y="2909341"/>
            <a:ext cx="27100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jQuery</a:t>
            </a:r>
            <a:r>
              <a:rPr lang="zh-CN" altLang="en-US" dirty="0"/>
              <a:t>与</a:t>
            </a:r>
            <a:r>
              <a:rPr lang="en-US" altLang="zh-CN" dirty="0"/>
              <a:t>JavaScript</a:t>
            </a:r>
            <a:r>
              <a:rPr lang="zh-CN" altLang="en-US" dirty="0"/>
              <a:t>区别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书写位置：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674773" y="3222815"/>
            <a:ext cx="6088245" cy="2615922"/>
            <a:chOff x="1277816" y="3552091"/>
            <a:chExt cx="2271831" cy="4063532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0635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58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语法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（简写形式）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$(function() {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页面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加载后执行的代码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语法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（完整形式）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$(document).ready(function()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页面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加载完成后执行的代码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718895" y="2909341"/>
            <a:ext cx="27100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jQuery</a:t>
            </a:r>
            <a:r>
              <a:rPr lang="zh-CN" altLang="en-US" dirty="0"/>
              <a:t>书写位置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中的加载事件：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14414"/>
              </p:ext>
            </p:extLst>
          </p:nvPr>
        </p:nvGraphicFramePr>
        <p:xfrm>
          <a:off x="382588" y="2957513"/>
          <a:ext cx="8383587" cy="2122025"/>
        </p:xfrm>
        <a:graphic>
          <a:graphicData uri="http://schemas.openxmlformats.org/drawingml/2006/table">
            <a:tbl>
              <a:tblPr firstRow="1" bandRow="1"/>
              <a:tblGrid>
                <a:gridCol w="132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对比项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window.onload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$(document).ready()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执行时机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必须等待网页中的所有内容加载完成后（包括外部元素，如图片）才能执行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网页中的所有</a:t>
                      </a: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DOM</a:t>
                      </a: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绘制完成后就执行（可能关联内容并未加载完成）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编写个数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不能编写多个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能够编写多个，依次执行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简化写法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无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$()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对象的表示方法：</a:t>
            </a:r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674774" y="3222815"/>
            <a:ext cx="2637168" cy="1852524"/>
            <a:chOff x="1277816" y="3552091"/>
            <a:chExt cx="2271831" cy="4063532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0635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2367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使用“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3242431" y="2909341"/>
            <a:ext cx="9101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</a:t>
            </a:r>
            <a:r>
              <a:rPr lang="zh-CN" altLang="en-US" dirty="0"/>
              <a:t>符号</a:t>
            </a:r>
            <a:endParaRPr lang="en-US" altLang="zh-CN" dirty="0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4838825" y="3222815"/>
            <a:ext cx="2637168" cy="1852524"/>
            <a:chOff x="1277816" y="3552091"/>
            <a:chExt cx="2271831" cy="4063532"/>
          </a:xfrm>
        </p:grpSpPr>
        <p:sp>
          <p:nvSpPr>
            <p:cNvPr id="30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0635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11"/>
            <p:cNvSpPr>
              <a:spLocks noChangeArrowheads="1"/>
            </p:cNvSpPr>
            <p:nvPr/>
          </p:nvSpPr>
          <p:spPr bwMode="auto">
            <a:xfrm>
              <a:off x="1348812" y="3670951"/>
              <a:ext cx="2200835" cy="3342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使用“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("div").hide();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15"/>
          <p:cNvSpPr>
            <a:spLocks noChangeArrowheads="1"/>
          </p:cNvSpPr>
          <p:nvPr/>
        </p:nvSpPr>
        <p:spPr bwMode="auto">
          <a:xfrm>
            <a:off x="6406482" y="3061741"/>
            <a:ext cx="9101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jQuery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6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对象的静态方法：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381159" y="3222815"/>
            <a:ext cx="6538048" cy="2095805"/>
            <a:chOff x="1277816" y="3552089"/>
            <a:chExt cx="2271831" cy="9127939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91279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48812" y="3670951"/>
              <a:ext cx="2200835" cy="425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对象，语法为“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$(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console.log($("div"));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元素的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调用静态方法，语法为“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$.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console.log($.trim(" a "));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利用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trim()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方法去掉字符串两端的空白字符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6715473" y="2909341"/>
            <a:ext cx="9101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</a:t>
            </a:r>
            <a:r>
              <a:rPr lang="zh-CN" altLang="en-US" dirty="0"/>
              <a:t>符号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41011" cy="652222"/>
              <a:chOff x="860198" y="2352244"/>
              <a:chExt cx="2139937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777196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选择器的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499"/>
            <a:chOff x="6135688" y="2075702"/>
            <a:chExt cx="2560637" cy="1134223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702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动画效果的方法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4"/>
            <a:ext cx="2560637" cy="1137504"/>
            <a:chOff x="6135688" y="2075697"/>
            <a:chExt cx="2560637" cy="1134228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75697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操作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元素样式的方法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对象不能使用</a:t>
            </a:r>
            <a:r>
              <a:rPr lang="en-US" altLang="zh-CN" dirty="0" err="1"/>
              <a:t>jQuery</a:t>
            </a:r>
            <a:r>
              <a:rPr lang="zh-CN" altLang="en-US" dirty="0"/>
              <a:t>方法</a:t>
            </a:r>
            <a:r>
              <a:rPr lang="en-US" altLang="zh-CN" dirty="0"/>
              <a:t>hide()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381159" y="3222814"/>
            <a:ext cx="6538048" cy="2473311"/>
            <a:chOff x="1277816" y="3552089"/>
            <a:chExt cx="2271831" cy="9964064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996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984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myDiv.hide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错误写法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$("div");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div.style.display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"none";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错误写法</a:t>
              </a: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966284" y="2909341"/>
            <a:ext cx="265930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 hide()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对象与</a:t>
            </a:r>
            <a:r>
              <a:rPr lang="en-US" altLang="zh-CN" dirty="0" err="1"/>
              <a:t>jQuery</a:t>
            </a:r>
            <a:r>
              <a:rPr lang="zh-CN" altLang="en-US" dirty="0"/>
              <a:t>对象相互转换：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985167" y="3222814"/>
            <a:ext cx="4918973" cy="2171307"/>
            <a:chOff x="1277816" y="3552089"/>
            <a:chExt cx="2271831" cy="9964064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996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7627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从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对象中取出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$("div")[0];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$("div").get(0);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取出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对象后就可以用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方式操作元素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$("div")[0].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style.display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"none";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3688310" y="2897609"/>
            <a:ext cx="310677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jQuery</a:t>
            </a:r>
            <a:r>
              <a:rPr lang="zh-CN" altLang="en-US" dirty="0"/>
              <a:t>对象转换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对象与</a:t>
            </a:r>
            <a:r>
              <a:rPr lang="en-US" altLang="zh-CN" dirty="0" err="1"/>
              <a:t>jQuery</a:t>
            </a:r>
            <a:r>
              <a:rPr lang="zh-CN" altLang="en-US" dirty="0"/>
              <a:t>对象相互转换：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901277" y="3292350"/>
            <a:ext cx="4992654" cy="1701523"/>
            <a:chOff x="1277816" y="3552089"/>
            <a:chExt cx="2271831" cy="9964064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996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48"/>
              <a:ext cx="2200835" cy="720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$(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转换成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div.hide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调用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jQuery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对象的方法</a:t>
              </a: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3285639" y="2967144"/>
            <a:ext cx="350944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/>
              <a:t>DOM</a:t>
            </a:r>
            <a:r>
              <a:rPr lang="zh-CN" altLang="en-US" dirty="0"/>
              <a:t>对象转换</a:t>
            </a:r>
            <a:r>
              <a:rPr lang="en-US" altLang="zh-CN" dirty="0" err="1"/>
              <a:t>jQuery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zh-CN" dirty="0"/>
              <a:t>的基本选择器和</a:t>
            </a:r>
            <a:r>
              <a:rPr lang="en-US" altLang="zh-CN" dirty="0"/>
              <a:t>CSS</a:t>
            </a:r>
            <a:r>
              <a:rPr lang="zh-CN" altLang="zh-CN" dirty="0"/>
              <a:t>选择器非常类似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1804"/>
              </p:ext>
            </p:extLst>
          </p:nvPr>
        </p:nvGraphicFramePr>
        <p:xfrm>
          <a:off x="760413" y="2882900"/>
          <a:ext cx="7767637" cy="3304578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用法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$("#id")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获取指定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全选选择器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$("*")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匹配所有元素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类选择器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$(".class")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页面的结构文件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获取同一类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标签选择器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获取相同标签名的所有元素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并集选择器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div,p,li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选取多个元素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交集选择器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li.current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交集元素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zh-CN" dirty="0"/>
              <a:t>的</a:t>
            </a:r>
            <a:r>
              <a:rPr lang="zh-CN" altLang="en-US" dirty="0"/>
              <a:t>类选择器：</a:t>
            </a:r>
            <a:endParaRPr lang="zh-CN" altLang="zh-CN" dirty="0"/>
          </a:p>
        </p:txBody>
      </p:sp>
      <p:pic>
        <p:nvPicPr>
          <p:cNvPr id="66562" name="Picture 2" descr="无标dsf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4399164"/>
            <a:ext cx="4959764" cy="15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3253421" y="2317519"/>
            <a:ext cx="4992654" cy="1701523"/>
            <a:chOff x="1277816" y="3552089"/>
            <a:chExt cx="2271831" cy="9964064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99640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48812" y="3670948"/>
              <a:ext cx="2200835" cy="891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924144" y="1992313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类选择器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层级选择器：</a:t>
            </a:r>
            <a:r>
              <a:rPr lang="zh-CN" altLang="zh-CN" dirty="0"/>
              <a:t>层级选择器可以完成多层级元素之间的获取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15957"/>
              </p:ext>
            </p:extLst>
          </p:nvPr>
        </p:nvGraphicFramePr>
        <p:xfrm>
          <a:off x="760413" y="2882900"/>
          <a:ext cx="7767637" cy="1358208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用法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子代选择器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li")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li")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子代选择器获取子级元素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后代选择器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li")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后代选择器获取后代元素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22492" y="3006117"/>
            <a:ext cx="4992654" cy="2328621"/>
            <a:chOff x="1277816" y="3552089"/>
            <a:chExt cx="2271831" cy="136363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136363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48812" y="3670948"/>
              <a:ext cx="2200835" cy="1351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li"));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693215" y="2680911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后代选择器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jQuery</a:t>
            </a:r>
            <a:r>
              <a:rPr lang="zh-CN" altLang="en-US" dirty="0"/>
              <a:t>后代选择器：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332885" y="2317519"/>
            <a:ext cx="5468876" cy="3436617"/>
            <a:chOff x="1277816" y="3552089"/>
            <a:chExt cx="2271831" cy="20124725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201247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48812" y="3670948"/>
              <a:ext cx="2200835" cy="20005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使用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方法修改元素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CSS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样式，将背景色设为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pink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 "pink");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对所有的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进行相同操作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5003608" y="1992313"/>
            <a:ext cx="205837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隐式迭代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隐式迭代：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筛选选择器：</a:t>
            </a:r>
            <a:r>
              <a:rPr lang="zh-CN" altLang="zh-CN" dirty="0"/>
              <a:t>筛选选择器用来筛选元素，通常和别的选择器搭配使用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45903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用法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:first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li:first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li:first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获取第一个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:last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li:last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li:last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获取最后一个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(index)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(2)")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(2)")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元素，选择索引为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:odd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li:odd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li:odd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元素，选择索引为奇数的元素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:even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li:even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li:even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元素，选择索引为偶数的元素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筛选选择器：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943604" y="1493838"/>
            <a:ext cx="4992654" cy="3067285"/>
            <a:chOff x="1277816" y="3552089"/>
            <a:chExt cx="2271831" cy="19857375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198573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197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，索引为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0&lt;/li&gt;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li:first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("color", "red");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li:eq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("color", "blue");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614327" y="1168632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筛选选择器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90216"/>
              </p:ext>
            </p:extLst>
          </p:nvPr>
        </p:nvGraphicFramePr>
        <p:xfrm>
          <a:off x="1657350" y="4743695"/>
          <a:ext cx="4896544" cy="144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2" name="Visio" r:id="rId3" imgW="5628150" imgH="1657889" progId="Visio.Drawing.11">
                  <p:embed/>
                </p:oleObj>
              </mc:Choice>
              <mc:Fallback>
                <p:oleObj name="Visio" r:id="rId3" imgW="5628150" imgH="16578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743695"/>
                        <a:ext cx="4896544" cy="1442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8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789791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2" y="2999604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2" name="4.1"/>
          <p:cNvGrpSpPr>
            <a:grpSpLocks/>
          </p:cNvGrpSpPr>
          <p:nvPr/>
        </p:nvGrpSpPr>
        <p:grpSpPr bwMode="auto">
          <a:xfrm>
            <a:off x="2535299" y="2492830"/>
            <a:ext cx="4696980" cy="956683"/>
            <a:chOff x="1426457" y="1263856"/>
            <a:chExt cx="4696827" cy="956466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97558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选择器</a:t>
              </a:r>
            </a:p>
          </p:txBody>
        </p:sp>
      </p:grpSp>
      <p:sp>
        <p:nvSpPr>
          <p:cNvPr id="50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68332" y="4384937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1" name="4.1"/>
          <p:cNvGrpSpPr>
            <a:grpSpLocks/>
          </p:cNvGrpSpPr>
          <p:nvPr/>
        </p:nvGrpSpPr>
        <p:grpSpPr bwMode="auto">
          <a:xfrm>
            <a:off x="1484476" y="3872703"/>
            <a:ext cx="4696980" cy="956683"/>
            <a:chOff x="1426457" y="1263856"/>
            <a:chExt cx="4696827" cy="956466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405324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样式操作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19354" y="57439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0" name="4.1"/>
          <p:cNvGrpSpPr>
            <a:grpSpLocks/>
          </p:cNvGrpSpPr>
          <p:nvPr/>
        </p:nvGrpSpPr>
        <p:grpSpPr bwMode="auto">
          <a:xfrm>
            <a:off x="2615440" y="5214049"/>
            <a:ext cx="4696980" cy="956683"/>
            <a:chOff x="1426457" y="1263856"/>
            <a:chExt cx="4696827" cy="956466"/>
          </a:xfrm>
        </p:grpSpPr>
        <p:grpSp>
          <p:nvGrpSpPr>
            <p:cNvPr id="61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4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66" name="圆角矩形 65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5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3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789791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动画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常用筛选方法：</a:t>
            </a:r>
            <a:endParaRPr lang="zh-CN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47230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用法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parent()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$("li").parent()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查找父级元素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children(selector)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").children("li")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查找子级元素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find(selector)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").find("li")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查找后代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siblings(selector)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$(".first").siblings("li")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查找兄弟节点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nextAll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$(".first").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nextAll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查找当前元素之后所有的同辈元素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常用筛选方法：</a:t>
            </a:r>
            <a:endParaRPr lang="zh-CN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68196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189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名称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用法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prevAll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$(".last").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prevAll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查找当前元素之前所有的同辈元素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hasClass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(class)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$("div").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hasClass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("protected")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检查当前的元素是否含有特定的类，返回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(index)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$("li").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(2)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(2)")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下拉菜单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首先，编写下拉菜单页面结构：</a:t>
            </a:r>
            <a:endParaRPr lang="zh-CN" altLang="zh-CN" dirty="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885241" y="2441164"/>
            <a:ext cx="4797364" cy="3859993"/>
            <a:chOff x="1277816" y="3432755"/>
            <a:chExt cx="2271831" cy="28994524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6" y="3552089"/>
              <a:ext cx="2271831" cy="288751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2843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微博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  &lt;li&gt;&lt;a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私信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　　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（此处省略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 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　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（此处省略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555964" y="2134391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下拉菜单结构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下拉菜单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编写下拉菜单逻辑代码：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524122" y="2289139"/>
            <a:ext cx="4806146" cy="3785652"/>
            <a:chOff x="1277816" y="3432755"/>
            <a:chExt cx="2271831" cy="33641678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83"/>
              <a:ext cx="2271831" cy="335223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28436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&gt; 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mouseover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$(this)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表示当前元素，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show()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显示元素，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hide()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隐藏元素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$(this).children("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").show();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&gt; 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$(this).children("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6194845" y="1982365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排他思想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排他思想</a:t>
            </a:r>
            <a:r>
              <a:rPr lang="zh-CN" altLang="en-US" dirty="0"/>
              <a:t>：</a:t>
            </a:r>
            <a:r>
              <a:rPr lang="zh-CN" altLang="zh-CN" dirty="0"/>
              <a:t>为当前元素设置一个特定的样式，并为其他兄弟元素清除样式。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332885" y="3151736"/>
            <a:ext cx="5233984" cy="3046988"/>
            <a:chOff x="1277816" y="3432755"/>
            <a:chExt cx="2271831" cy="36398757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432755"/>
              <a:ext cx="2271831" cy="3639875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31798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按钮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1&lt;/button&gt;&lt;button&gt;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按钮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按钮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$("button").click(function()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 "pink");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$(this).siblings("button").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("background", "");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003608" y="2844961"/>
            <a:ext cx="187913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排他思想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84994" name="Picture 2" descr="无标题收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48" y="2535777"/>
            <a:ext cx="3757952" cy="315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将左边的菜单使用</a:t>
            </a:r>
            <a:r>
              <a:rPr lang="en-US" altLang="zh-CN" dirty="0" err="1"/>
              <a:t>ul</a:t>
            </a:r>
            <a:r>
              <a:rPr lang="zh-CN" altLang="zh-CN" dirty="0"/>
              <a:t>和</a:t>
            </a:r>
            <a:r>
              <a:rPr lang="en-US" altLang="zh-CN" dirty="0"/>
              <a:t>li</a:t>
            </a:r>
            <a:r>
              <a:rPr lang="zh-CN" altLang="zh-CN" dirty="0"/>
              <a:t>来实现，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为每个</a:t>
            </a:r>
            <a:r>
              <a:rPr lang="en-US" altLang="zh-CN" dirty="0"/>
              <a:t>li</a:t>
            </a:r>
            <a:r>
              <a:rPr lang="zh-CN" altLang="zh-CN" dirty="0"/>
              <a:t>添加鼠标</a:t>
            </a:r>
            <a:r>
              <a:rPr lang="zh-CN" altLang="en-US" dirty="0"/>
              <a:t>指针</a:t>
            </a:r>
            <a:r>
              <a:rPr lang="zh-CN" altLang="zh-CN" dirty="0"/>
              <a:t>滑过事件，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当事件触发时，获取当前元素的索引</a:t>
            </a:r>
            <a:r>
              <a:rPr lang="en-US" altLang="zh-CN" dirty="0"/>
              <a:t>index</a:t>
            </a:r>
            <a:r>
              <a:rPr lang="zh-CN" altLang="zh-CN" dirty="0"/>
              <a:t>，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然后控制对应索引的图片显示或隐藏。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332885" y="2732286"/>
            <a:ext cx="5233984" cy="3416320"/>
            <a:chOff x="1277816" y="3432755"/>
            <a:chExt cx="2271831" cy="40810729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6" y="3432755"/>
              <a:ext cx="2271831" cy="408107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40810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class="wrapper"&gt;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id="left"&gt;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女靴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　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……（此处添加左侧菜单项）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id="content"&gt;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……（此处添加右侧对应的图片）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209564" y="2425511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精品展示页面结构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483887" y="2304447"/>
            <a:ext cx="6185551" cy="4109331"/>
            <a:chOff x="1277816" y="3432743"/>
            <a:chExt cx="2428406" cy="52698337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08991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13314" y="3432756"/>
              <a:ext cx="2392908" cy="5269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$(“#left li”).mouseover(function()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鼠标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指针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经过左侧的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index = $(this).index();//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得到当前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的索引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console.log(index);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让右侧盒子相应索引的图片显示出来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$("#content 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(index).show();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将其他图片隐藏起来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$("#content 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(index).siblings().hide();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360566" y="1997672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链式编程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483887" y="2304447"/>
            <a:ext cx="5594711" cy="2452111"/>
            <a:chOff x="1277816" y="3432743"/>
            <a:chExt cx="2428406" cy="31446036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314460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13314" y="3432756"/>
              <a:ext cx="2392908" cy="29016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$("#left 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mouseover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index = $(this).index();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用一行代码完成当前索引元素的显示和其他兄弟元素的隐藏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$("#content 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(index).show().siblings().hide();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360566" y="1997672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实现精品展示切换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获取同级元素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9926"/>
              </p:ext>
            </p:extLst>
          </p:nvPr>
        </p:nvGraphicFramePr>
        <p:xfrm>
          <a:off x="760413" y="2882900"/>
          <a:ext cx="7767637" cy="1358208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+ next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获取当前元素紧邻的下一个同级元素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 + .title")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获取紧邻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的下一个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名为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的兄弟节点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~ siblings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获取当前元素后的所有同级元素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$(".bar ~ li")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名为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bar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的元素后的所有同级元素节点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筛选元素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09150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(index)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获取索引大于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li:gt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(3)")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获取索引大于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(index)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获取索引小于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li:lt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(3)")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获取索引小于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:not(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获取除指定的选择器外的其他元素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li:not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li:eq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(3))")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获取除索引为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外的所有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:focus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匹配当前获取焦点的元素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input:focus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匹配当前获取焦点的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:animated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匹配所有正在执行动画效果的元素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div:not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(:animated)")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匹配当前没有执行动画的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筛选元素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81742"/>
              </p:ext>
            </p:extLst>
          </p:nvPr>
        </p:nvGraphicFramePr>
        <p:xfrm>
          <a:off x="760413" y="2882900"/>
          <a:ext cx="7767637" cy="2994044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:target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选择由文档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的格式化识别码表示的目标元素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http://example.com/#foo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，则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div:target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 id="foo"&gt;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:contains(text)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文本的元素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li:contains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获取内容中含“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:empty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获取内容为空的元素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li:empty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获取内容为空的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:has(selector)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获取内容包含指定选择器的元素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li:has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('a')")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获取内容中含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&lt;a&gt;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:parent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选取带有子元素或包含文本的元素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li:parent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选取带有子元素或包含文本的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筛选元素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93130"/>
              </p:ext>
            </p:extLst>
          </p:nvPr>
        </p:nvGraphicFramePr>
        <p:xfrm>
          <a:off x="760413" y="2882900"/>
          <a:ext cx="7767637" cy="1358208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:hidden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获取所有隐藏元素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li:hidden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获取所有隐藏的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:visible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获取所有可见元素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li:visible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获取所有可见的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属性选择器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7709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获取具有指定属性的元素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获取含有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获取属性值等于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$("div[class='current']")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current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!=value]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获取属性值不等于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$("div[class!='current']")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不等于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current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获取属性值以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开始的元素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$("div[class^='box']")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属性值以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开始的所有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获取属性值以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结尾的元素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$("div[class$='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属性值以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结尾的所有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属性选择器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53577"/>
              </p:ext>
            </p:extLst>
          </p:nvPr>
        </p:nvGraphicFramePr>
        <p:xfrm>
          <a:off x="760413" y="2882900"/>
          <a:ext cx="7767637" cy="2185632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获取属性值包含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$("div[class*='-']")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属性值中含有“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”符号的所有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~=value]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获取元素的属性值包含一个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，以空格分隔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$("div[class~='box']")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属性值等于“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”或通过空格分隔并含有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 box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[attr1][attr2]...[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attrN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获取同时拥有多个属性的元素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$("input[id][name$='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']")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获取同时含有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属性和属性值以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结尾的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属性的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子元素选择器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22543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:nth-child(index/even/odd/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公式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索引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开始，匹配指定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索引、偶数、奇数或符合指定公式（如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默认从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开始）的子元素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:first-child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获取第一个子元素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:last-child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获取最后一个子元素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:only-child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如果当前元素是唯一的子元素，则匹配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:nth-last-child(index/even/odd/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公式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选择所有它们父元素的第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个子元素。计数从最后一个元素开始到第一个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子元素选择器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604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:nth-of-type(index/even/odd/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公式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选择同属于一个父元素之下，并且标签名相同的子元素中的第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个子元素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:first-of-type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选择所有相同的元素名称的第一个子元素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:last-of-type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选择所有相同的元素名称的最后一个子元素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:only-of-type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选择所有没有兄弟元素，且具有相同的元素名称的元素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:nth-last-of-type(index/even/odd/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公式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选择属于父元素的特定类型的第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个子元素，计数从最后一个元素到第一个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表单选择器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71675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:input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获取页面中的所有表单元素，包含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&lt;select&gt;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以及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:text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选取页面中的所有文本框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:password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选取所有的密码框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:radio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选取所有的单选按钮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:checkbox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选取所有的复选框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表单选择器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92700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:submit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submit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提交按钮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:reset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reset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重置按钮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:image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type="image"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的图像域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:button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button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按钮，包括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&lt;button&gt;&lt;/button&gt;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type="button"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:file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type="file"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的文件域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选择器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基本选择器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层级选择器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2254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2254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9241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3842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筛选选择器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4" y="446010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2" y="446010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72997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57599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下拉菜单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3" y="50725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1" y="50725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8" y="53423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3" y="518838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排他思想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5" y="567650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3" y="567650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50" y="594638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5" y="5792394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精品展示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选择器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其他选择器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表单选择器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6545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:hidden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获取隐藏表单项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:enabled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获取所有可用表单元素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:disabled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获取所有不可用表单元素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:checked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获取所有选中的表单元素，主要针对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radio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checkbox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:selected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获取所有选中的表单元素，主要针对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select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获取样式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zh-CN" dirty="0"/>
              <a:t>方法接收参数时只写样式名，则返回样式值。</a:t>
            </a:r>
            <a:endParaRPr lang="en-US" altLang="zh-CN" dirty="0"/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46991" y="3185291"/>
            <a:ext cx="5594711" cy="3064507"/>
            <a:chOff x="1277816" y="3432743"/>
            <a:chExt cx="2428406" cy="49089311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49089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3314" y="3432756"/>
              <a:ext cx="2392908" cy="3848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div { width: 200px; height: 200px; background-color: 'pink';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("width"));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200px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4823669" y="2878516"/>
            <a:ext cx="22482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方法获取样式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7" grpId="0" build="p"/>
      <p:bldP spid="8" grpId="0" build="p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设置单个样式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zh-CN" dirty="0"/>
              <a:t>接收的参数是属性名和属性值，</a:t>
            </a:r>
            <a:r>
              <a:rPr lang="zh-CN" altLang="en-US" dirty="0"/>
              <a:t>以</a:t>
            </a:r>
            <a:r>
              <a:rPr lang="zh-CN" altLang="zh-CN" dirty="0"/>
              <a:t>逗号分隔，是设置一组样式，属性必须加引号，值如果是数字可以不用跟单位和引号。</a:t>
            </a:r>
            <a:endParaRPr lang="en-US" altLang="zh-CN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754045" y="3903713"/>
            <a:ext cx="5594711" cy="2049438"/>
            <a:chOff x="1277816" y="3432743"/>
            <a:chExt cx="2428406" cy="49089311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490893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13314" y="3432767"/>
              <a:ext cx="2392908" cy="3650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("width", "300px");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width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300px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("width"));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300px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984771" y="3596937"/>
            <a:ext cx="28942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方法设置单个样式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设置多个样式</a:t>
            </a:r>
            <a:r>
              <a:rPr lang="zh-CN" altLang="en-US" dirty="0"/>
              <a:t>：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zh-CN" dirty="0"/>
              <a:t>方法的参数可以是对象形式，方便设置多组样式。</a:t>
            </a:r>
            <a:endParaRPr lang="en-US" altLang="zh-CN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79939" y="3131553"/>
            <a:ext cx="7477759" cy="2262672"/>
            <a:chOff x="1277816" y="3432743"/>
            <a:chExt cx="2428406" cy="54196814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13314" y="3432767"/>
              <a:ext cx="2392908" cy="54196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width: 400,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height: 400,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backgroundColor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"red"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属性名可以不加引号，但需要用驼峰法书写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535350" y="2824777"/>
            <a:ext cx="28942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方法设置单个样式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类操作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准备工作</a:t>
            </a:r>
            <a:r>
              <a:rPr lang="zh-CN" altLang="en-US" dirty="0"/>
              <a:t>：</a:t>
            </a:r>
            <a:r>
              <a:rPr lang="zh-CN" altLang="zh-CN" dirty="0"/>
              <a:t>先准备一个</a:t>
            </a:r>
            <a:r>
              <a:rPr lang="en-US" altLang="zh-CN" dirty="0"/>
              <a:t>HTML</a:t>
            </a:r>
            <a:r>
              <a:rPr lang="zh-CN" altLang="zh-CN" dirty="0"/>
              <a:t>网页，然后用</a:t>
            </a:r>
            <a:r>
              <a:rPr lang="en-US" altLang="zh-CN" dirty="0" err="1"/>
              <a:t>jQuery</a:t>
            </a:r>
            <a:r>
              <a:rPr lang="zh-CN" altLang="zh-CN" dirty="0"/>
              <a:t>代码对网页进行操作。</a:t>
            </a:r>
            <a:endParaRPr lang="en-US" altLang="zh-CN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657350" y="3080753"/>
            <a:ext cx="5594711" cy="2262672"/>
            <a:chOff x="1277816" y="3432743"/>
            <a:chExt cx="2428406" cy="54196814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13314" y="3432767"/>
              <a:ext cx="2392908" cy="54196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.current { background-color: red;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添加类名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class="current"&gt;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删除类名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class="current"&gt;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切换类名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888076" y="2773977"/>
            <a:ext cx="28942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准备工作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类操作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addClass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添加类</a:t>
            </a:r>
            <a:r>
              <a:rPr lang="zh-CN" altLang="en-US" dirty="0"/>
              <a:t>：基本语法</a:t>
            </a:r>
            <a:r>
              <a:rPr lang="en-US" altLang="zh-CN" dirty="0"/>
              <a:t>$(selector).</a:t>
            </a:r>
            <a:r>
              <a:rPr lang="en-US" altLang="zh-CN" dirty="0" err="1"/>
              <a:t>addClass</a:t>
            </a:r>
            <a:r>
              <a:rPr lang="en-US" altLang="zh-CN" dirty="0"/>
              <a:t>(</a:t>
            </a:r>
            <a:r>
              <a:rPr lang="en-US" altLang="zh-CN" dirty="0" err="1"/>
              <a:t>className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98253" y="3029294"/>
            <a:ext cx="3566764" cy="2262672"/>
            <a:chOff x="1277816" y="3432743"/>
            <a:chExt cx="2124854" cy="54196814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432743"/>
              <a:ext cx="2012107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13314" y="3432767"/>
              <a:ext cx="2089356" cy="4644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2378738" y="2722518"/>
            <a:ext cx="166940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添加单个类名</a:t>
            </a:r>
            <a:endParaRPr lang="en-US" altLang="zh-CN" dirty="0"/>
          </a:p>
        </p:txBody>
      </p: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4365017" y="3472206"/>
            <a:ext cx="4076304" cy="1200330"/>
            <a:chOff x="1277816" y="3432743"/>
            <a:chExt cx="2428406" cy="54196814"/>
          </a:xfrm>
        </p:grpSpPr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1313314" y="3432767"/>
              <a:ext cx="2392908" cy="2875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 current1 …");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圆角矩形 15"/>
          <p:cNvSpPr>
            <a:spLocks noChangeArrowheads="1"/>
          </p:cNvSpPr>
          <p:nvPr/>
        </p:nvSpPr>
        <p:spPr bwMode="auto">
          <a:xfrm>
            <a:off x="6595742" y="3165430"/>
            <a:ext cx="166940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添加多个类名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animBg="1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类操作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removeClass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移除类</a:t>
            </a:r>
            <a:r>
              <a:rPr lang="zh-CN" altLang="en-US" dirty="0"/>
              <a:t>：基本语法</a:t>
            </a:r>
            <a:r>
              <a:rPr lang="en-US" altLang="zh-CN" dirty="0"/>
              <a:t>$(selector).</a:t>
            </a:r>
            <a:r>
              <a:rPr lang="en-US" altLang="zh-CN" dirty="0" err="1"/>
              <a:t>removeClass</a:t>
            </a:r>
            <a:r>
              <a:rPr lang="en-US" altLang="zh-CN" dirty="0"/>
              <a:t>(</a:t>
            </a:r>
            <a:r>
              <a:rPr lang="en-US" altLang="zh-CN" dirty="0" err="1"/>
              <a:t>className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63641" y="3457802"/>
            <a:ext cx="4076304" cy="2070544"/>
            <a:chOff x="1277816" y="3432743"/>
            <a:chExt cx="2428406" cy="54196814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13314" y="3432769"/>
              <a:ext cx="2392908" cy="5075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395832" y="3151025"/>
            <a:ext cx="206794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移除</a:t>
            </a:r>
            <a:r>
              <a:rPr lang="en-US" altLang="zh-CN" dirty="0"/>
              <a:t>current</a:t>
            </a:r>
            <a:r>
              <a:rPr lang="zh-CN" altLang="en-US" dirty="0"/>
              <a:t>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类操作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toggleClass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移除类</a:t>
            </a:r>
            <a:r>
              <a:rPr lang="zh-CN" altLang="en-US" dirty="0"/>
              <a:t>：基本语法</a:t>
            </a:r>
            <a:r>
              <a:rPr lang="en-US" altLang="zh-CN" dirty="0"/>
              <a:t>$(selector).</a:t>
            </a:r>
            <a:r>
              <a:rPr lang="en-US" altLang="zh-CN" dirty="0" err="1"/>
              <a:t>toggleClass</a:t>
            </a:r>
            <a:r>
              <a:rPr lang="en-US" altLang="zh-CN" dirty="0"/>
              <a:t>(</a:t>
            </a:r>
            <a:r>
              <a:rPr lang="en-US" altLang="zh-CN" dirty="0" err="1"/>
              <a:t>className</a:t>
            </a:r>
            <a:r>
              <a:rPr lang="en-US" altLang="zh-CN" dirty="0"/>
              <a:t>, switch)</a:t>
            </a:r>
            <a:endParaRPr lang="zh-CN" altLang="zh-CN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563641" y="3457801"/>
            <a:ext cx="4076304" cy="2104100"/>
            <a:chOff x="1277816" y="3432743"/>
            <a:chExt cx="2428406" cy="54196814"/>
          </a:xfrm>
        </p:grpSpPr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277816" y="3432743"/>
              <a:ext cx="2428406" cy="541968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1313314" y="3432767"/>
              <a:ext cx="2392908" cy="4535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$("div").click(function()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圆角矩形 15"/>
          <p:cNvSpPr>
            <a:spLocks noChangeArrowheads="1"/>
          </p:cNvSpPr>
          <p:nvPr/>
        </p:nvSpPr>
        <p:spPr bwMode="auto">
          <a:xfrm>
            <a:off x="4395832" y="3151025"/>
            <a:ext cx="206794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切换</a:t>
            </a:r>
            <a:r>
              <a:rPr lang="en-US" altLang="zh-CN" dirty="0"/>
              <a:t>current</a:t>
            </a:r>
            <a:r>
              <a:rPr lang="zh-CN" altLang="en-US" dirty="0"/>
              <a:t>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】Tab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6802" name="Picture 2" descr="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75" y="2954234"/>
            <a:ext cx="4969425" cy="170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】Tab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编写页面结构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编写样式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通过</a:t>
            </a:r>
            <a:r>
              <a:rPr lang="en-US" altLang="zh-CN" dirty="0" err="1"/>
              <a:t>jQuery</a:t>
            </a:r>
            <a:r>
              <a:rPr lang="zh-CN" altLang="zh-CN" dirty="0"/>
              <a:t>实现业务逻辑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选择器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其它选择器</a:t>
            </a:r>
          </a:p>
        </p:txBody>
      </p:sp>
    </p:spTree>
    <p:extLst>
      <p:ext uri="{BB962C8B-B14F-4D97-AF65-F5344CB8AC3E}">
        <p14:creationId xmlns:p14="http://schemas.microsoft.com/office/powerpoint/2010/main" val="1464555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】Tab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976886" y="1492135"/>
            <a:ext cx="4034360" cy="2393011"/>
            <a:chOff x="1277816" y="3432755"/>
            <a:chExt cx="2271831" cy="57913243"/>
          </a:xfrm>
        </p:grpSpPr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277816" y="3432755"/>
              <a:ext cx="2271831" cy="579132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35154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&lt;div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tab_list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&lt;li class="current"&gt;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商品介绍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&lt;/li&gt;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……（此处添加右侧对应的图片）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5802942" y="1114755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/>
              <a:t>Tab</a:t>
            </a:r>
            <a:r>
              <a:rPr lang="zh-CN" altLang="en-US" dirty="0"/>
              <a:t>页面标签栏</a:t>
            </a:r>
            <a:endParaRPr lang="en-US" altLang="zh-CN" dirty="0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909741" y="4326145"/>
            <a:ext cx="7096342" cy="1678034"/>
            <a:chOff x="1277816" y="3432755"/>
            <a:chExt cx="2271831" cy="57913243"/>
          </a:xfrm>
        </p:grpSpPr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277816" y="3432755"/>
              <a:ext cx="2271831" cy="579132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1313314" y="3432755"/>
              <a:ext cx="2200835" cy="2390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&lt;div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tab_con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&lt;div class="item" style="display: block;"&gt;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商品介绍模块内容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……（此处添加右侧对应的图片）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&lt;/div&gt;</a:t>
              </a:r>
            </a:p>
          </p:txBody>
        </p:sp>
      </p:grp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3786421" y="4019370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/>
              <a:t>Tab</a:t>
            </a:r>
            <a:r>
              <a:rPr lang="zh-CN" altLang="en-US" dirty="0"/>
              <a:t>页面内容结构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6" grpId="0" animBg="1"/>
      <p:bldP spid="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样式操作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】Tab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08095" y="2484660"/>
            <a:ext cx="5788087" cy="3739998"/>
            <a:chOff x="1242915" y="3432755"/>
            <a:chExt cx="3424445" cy="94564546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42915" y="3432755"/>
              <a:ext cx="3389544" cy="935696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13314" y="3432755"/>
              <a:ext cx="3354046" cy="94564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tab_list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li").click(function 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("current").siblings()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("current");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index = $(this).index();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console.log(index);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让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内容区域里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相应索引号的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item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显示，其余的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item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隐藏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tab_con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.item").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(index).show().siblings().hide();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594506" y="2107281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功能逻辑代码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8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显示与隐藏效果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显示与隐藏的方法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16892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36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show([speed,[easing],[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被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隐藏的匹配元素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hide([speed,[easing],[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隐藏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已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显示的匹配元素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toggle([speed],[easing],[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元素显示与隐藏切换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显示与隐藏效果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8850" name="Picture 2" descr="无标题收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8" y="2447957"/>
            <a:ext cx="2788761" cy="30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6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显示与隐藏效果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案例页面结构和样式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342039" y="3171463"/>
            <a:ext cx="4165722" cy="2308325"/>
            <a:chOff x="1242913" y="3432689"/>
            <a:chExt cx="3597286" cy="75897189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42913" y="3432788"/>
              <a:ext cx="3597286" cy="758970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3312" y="3432689"/>
              <a:ext cx="2941228" cy="75897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div { width: 150px; height: 300px; background-color: pink;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显示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隐藏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切换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4338680" y="2794085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结构样式代码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59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显示与隐藏效果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案例显示和隐藏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629254" y="2895721"/>
            <a:ext cx="6046671" cy="3416321"/>
            <a:chOff x="1242915" y="3432755"/>
            <a:chExt cx="3577433" cy="86380485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42915" y="3432780"/>
              <a:ext cx="3577433" cy="863804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3313" y="3432755"/>
              <a:ext cx="3507034" cy="863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$("button").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(0).click(function()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$("div").show(1000, function() { alert("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已显示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$("button").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$("div").hide(1000, function() {alert("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已隐藏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");});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$("button").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eq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(2).click(function() {$("div").toggle(1000);});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5015665" y="2518342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功能逻辑代码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9327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滑动效果常用方法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7572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95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([speed],[easing],[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垂直滑动显示匹配元素（向下增大）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slideUp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垂直滑动显示匹配元素（向上减小）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slideToggle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([speed],[easing],[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slideUp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两种效果间切换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无标题收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9" y="2851779"/>
            <a:ext cx="3716079" cy="265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下拉菜单展示：</a:t>
            </a:r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下拉菜单结构样式：</a:t>
            </a:r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19888" y="2215324"/>
            <a:ext cx="4093976" cy="4227421"/>
            <a:chOff x="1242912" y="3432689"/>
            <a:chExt cx="3223828" cy="148758425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42912" y="3432755"/>
              <a:ext cx="3223827" cy="1472572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13312" y="3432689"/>
              <a:ext cx="3153428" cy="1487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微博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&lt;li&gt;&lt;a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私信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&lt;li&gt;&lt;a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评论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  &lt;li&gt;&lt;a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=""&gt;@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  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...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（省略了结构代码，可以参考源代码）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342234" y="1842758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结构样式代码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52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下拉菜单功能逻辑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684194" y="3173373"/>
            <a:ext cx="4093976" cy="2356677"/>
            <a:chOff x="1242912" y="3432689"/>
            <a:chExt cx="3223828" cy="82928942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42912" y="3432795"/>
              <a:ext cx="3223827" cy="829288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13312" y="3432689"/>
              <a:ext cx="3153428" cy="7962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&gt; 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mouseover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$(this).children("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slideDown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&gt; 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$(this).children("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slideUp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006540" y="2800807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功能逻辑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06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样式操作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修改样式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类操作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】Tab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栏切换</a:t>
            </a:r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hover()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方法实现上述功能</a:t>
            </a:r>
            <a:r>
              <a:rPr lang="zh-CN" altLang="en-US" dirty="0"/>
              <a:t>：基本语法</a:t>
            </a:r>
            <a:r>
              <a:rPr lang="en-US" altLang="zh-CN" dirty="0"/>
              <a:t>$(selector).hover([over,] out)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689706" y="3648309"/>
            <a:ext cx="4093976" cy="1323126"/>
            <a:chOff x="1242912" y="3432689"/>
            <a:chExt cx="3223828" cy="46559389"/>
          </a:xfrm>
        </p:grpSpPr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242912" y="3432795"/>
              <a:ext cx="3223827" cy="4655928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313312" y="3432689"/>
              <a:ext cx="3153428" cy="4063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&gt; li").hover(function()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$(this).children("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slideToggle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4572000" y="3275743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功能逻辑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3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停止动画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stop()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：基本语法</a:t>
            </a:r>
            <a:r>
              <a:rPr lang="en-US" altLang="zh-CN" dirty="0"/>
              <a:t>$(selector).stop(</a:t>
            </a:r>
            <a:r>
              <a:rPr lang="en-US" altLang="zh-CN" dirty="0" err="1"/>
              <a:t>stopAll</a:t>
            </a:r>
            <a:r>
              <a:rPr lang="en-US" altLang="zh-CN" dirty="0"/>
              <a:t>, </a:t>
            </a:r>
            <a:r>
              <a:rPr lang="en-US" altLang="zh-CN" dirty="0" err="1"/>
              <a:t>goToEnd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6959" y="3261498"/>
            <a:ext cx="6858000" cy="1655942"/>
            <a:chOff x="785879" y="3432689"/>
            <a:chExt cx="5400377" cy="58270829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785879" y="3432795"/>
              <a:ext cx="5400376" cy="582707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849883" y="3432689"/>
              <a:ext cx="5336373" cy="55234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$("div").stop();//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停止当前动画，继续下一个动画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$("div").stop(true);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清除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元素动画队列中的所有动画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$("div").stop(true, true);//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停止当前动画，清除动画队列中的所有动画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$("div").stop(false, true);//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停止当前动画，继续执行下一个动画</a:t>
              </a: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967886" y="2888932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/>
              <a:t>stop()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6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淡入淡出常用方法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4585"/>
              </p:ext>
            </p:extLst>
          </p:nvPr>
        </p:nvGraphicFramePr>
        <p:xfrm>
          <a:off x="760413" y="2882900"/>
          <a:ext cx="7767637" cy="2263680"/>
        </p:xfrm>
        <a:graphic>
          <a:graphicData uri="http://schemas.openxmlformats.org/drawingml/2006/table">
            <a:tbl>
              <a:tblPr firstRow="1" bandRow="1"/>
              <a:tblGrid>
                <a:gridCol w="328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方法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([speed],[easing],[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淡入显示匹配元素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([speed],[easing],[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淡出隐藏匹配元素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fadeTo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([[speed],opacity,[easing],[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以淡入淡出方式将匹配元素调整到指定的透明度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([speed,[easing],[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]])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两种效果间的切换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0898" name="Picture 2" descr="无标题收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80" y="2935803"/>
            <a:ext cx="33115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 descr="无标题收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87" y="2935803"/>
            <a:ext cx="33115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案例页面结构和样式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19888" y="2215324"/>
            <a:ext cx="4572147" cy="4031873"/>
            <a:chOff x="1242912" y="3432689"/>
            <a:chExt cx="3600367" cy="141877297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42912" y="3432795"/>
              <a:ext cx="3600367" cy="1418771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13311" y="3432689"/>
              <a:ext cx="3529968" cy="141877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div{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width:100px;height:100px;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float:left;margin-left:5px;}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class="box"&gt;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class="red"&gt;&lt;/div&gt;&lt;div class="green"&gt;&lt;/div&gt;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class="yellow"&gt;&lt;/div&gt;&lt;div class="orange"&gt;&lt;/div&gt;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342234" y="1842758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结构样式代码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340758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案例页面功能代码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651695" y="3347837"/>
            <a:ext cx="3926196" cy="2062104"/>
            <a:chOff x="1242912" y="3432689"/>
            <a:chExt cx="3600367" cy="7256323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42912" y="3432830"/>
              <a:ext cx="3600367" cy="7256309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13311" y="3432689"/>
              <a:ext cx="3529968" cy="7256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$(".box div").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(2000, 0.2);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$(".box div").hover(function()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(1, 1);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},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$(this).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(1, 0.2);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3974040" y="2975271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92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自定义动画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animate()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：基本语法</a:t>
            </a:r>
            <a:r>
              <a:rPr lang="en-US" altLang="zh-CN" dirty="0"/>
              <a:t>$(selector).animate(</a:t>
            </a:r>
            <a:r>
              <a:rPr lang="en-US" altLang="zh-CN" dirty="0" err="1"/>
              <a:t>params</a:t>
            </a:r>
            <a:r>
              <a:rPr lang="en-US" altLang="zh-CN" dirty="0"/>
              <a:t>[, speed][, easing][, </a:t>
            </a:r>
            <a:r>
              <a:rPr lang="en-US" altLang="zh-CN" dirty="0" err="1"/>
              <a:t>fn</a:t>
            </a:r>
            <a:r>
              <a:rPr lang="en-US" altLang="zh-CN" dirty="0"/>
              <a:t>])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651695" y="3347837"/>
            <a:ext cx="5114918" cy="3293209"/>
            <a:chOff x="1242912" y="3432689"/>
            <a:chExt cx="3905236" cy="115884502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42912" y="3432830"/>
              <a:ext cx="3905236" cy="107220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13311" y="3432689"/>
              <a:ext cx="3529968" cy="11588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div { width: 50px; height: 50px; background-color: pink;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position:absolute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动起来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&lt;div&gt;&lt;/div&gt;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$("button").click(function()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  $("div").animate({ left: 500, top: 300, opacity: .4, width: 500 }, 500);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3974040" y="2975271"/>
            <a:ext cx="20590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创建自定义动画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5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946" name="Picture 2" descr="11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9" y="3415543"/>
            <a:ext cx="4495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 descr="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81" y="4674416"/>
            <a:ext cx="4511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案例分析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编写手风琴效果的页面结构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为不同的方块设置不同的背景颜色。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通过</a:t>
            </a:r>
            <a:r>
              <a:rPr lang="en-US" altLang="zh-CN" dirty="0" err="1"/>
              <a:t>jQuery</a:t>
            </a:r>
            <a:r>
              <a:rPr lang="zh-CN" altLang="zh-CN" dirty="0"/>
              <a:t>实现交互效果。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843998" y="2391117"/>
            <a:ext cx="4797772" cy="2965738"/>
            <a:chOff x="1242912" y="3432689"/>
            <a:chExt cx="4065743" cy="107220248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42912" y="3432795"/>
              <a:ext cx="4065743" cy="10722014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13311" y="3432689"/>
              <a:ext cx="3995344" cy="98555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 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清除元素的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margin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padding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* { margin: 0; padding: 0;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设置最外层盒子的样式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.king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  width: 852px;margin: 100px auto;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   background: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url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(images/bg.png) no-repeat;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  overflow: hidden; padding: 10px;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}</a:t>
              </a: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（省略大量样式代码）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4518819" y="2122996"/>
            <a:ext cx="19776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样式代码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11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10.4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jQuery</a:t>
            </a:r>
            <a:r>
              <a:rPr lang="zh-CN" altLang="en-US" sz="2800" b="1" kern="0" dirty="0">
                <a:solidFill>
                  <a:srgbClr val="1369B2"/>
                </a:solidFill>
              </a:rPr>
              <a:t>动画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显示与隐藏效果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09269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09269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36257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4" y="320858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滑动效果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69670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2" y="369670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396658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3" y="3812592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停止动画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4" y="429232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2" y="429232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56219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3" y="440821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淡入淡出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3" y="489633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1" y="489633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8" y="516620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2" y="501221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自定义动画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3" y="551159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1" y="551159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48" y="57814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2" y="5627484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</a:p>
        </p:txBody>
      </p: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704429" y="2566935"/>
            <a:ext cx="3735141" cy="2308324"/>
            <a:chOff x="1242912" y="3432689"/>
            <a:chExt cx="3600367" cy="81227452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42912" y="3432795"/>
              <a:ext cx="3600367" cy="812273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3311" y="3432689"/>
              <a:ext cx="3529968" cy="8122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&lt;div class="king"&gt;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&lt;li class="current"&gt;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  &lt;div class="small red1"&gt;&lt;/div&gt;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  &lt;div class="big red2"&gt;&lt;/div&gt;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&lt;/li&gt;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…..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（省略重复的结构代码）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    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4814329" y="2271268"/>
            <a:ext cx="155814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结构代码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5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案例实现小图片淡出大图片淡入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565451" y="3052822"/>
            <a:ext cx="4797772" cy="3046988"/>
            <a:chOff x="1242912" y="3432689"/>
            <a:chExt cx="4065743" cy="110157677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242912" y="3432797"/>
              <a:ext cx="4065743" cy="1101575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3311" y="3432689"/>
              <a:ext cx="3995344" cy="110157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&lt;script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="jquery.min.js"&gt;&lt;/script&gt;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鼠标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指针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经过某个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$(".king 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mouseenter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当前小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宽度变为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224px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，同时里面的小图片淡出，大图片淡入</a:t>
              </a: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  $(this).stop().animate({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    width: 224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    }).find(".small").stop().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().siblings(".big").stop().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  });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240272" y="2658098"/>
            <a:ext cx="19776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2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10.4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r>
              <a:rPr lang="zh-CN" altLang="en-US" dirty="0"/>
              <a:t>动画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案例实现大图片淡出小图片淡入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2565450" y="3052823"/>
            <a:ext cx="5412479" cy="2618136"/>
            <a:chOff x="1242912" y="3432689"/>
            <a:chExt cx="4065743" cy="110157677"/>
          </a:xfrm>
        </p:grpSpPr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1242912" y="3432797"/>
              <a:ext cx="4065743" cy="1101575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1313311" y="3432689"/>
              <a:ext cx="3995344" cy="923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$(".king li").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mouseenter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(function() 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在原有代码基础上增加以下代码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其余兄弟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li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宽度变为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69px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，小图片淡入，大图片淡出</a:t>
              </a: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$(this).siblings("li").stop().animate({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    width: 69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}).find(".small").stop().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().siblings(".big").stop().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fadeOut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/>
              <a:r>
                <a:rPr lang="en-US" altLang="zh-CN" sz="1600" b="1" dirty="0">
                  <a:solidFill>
                    <a:schemeClr val="bg1"/>
                  </a:solidFill>
                </a:rPr>
                <a:t>});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圆角矩形 37"/>
          <p:cNvSpPr>
            <a:spLocks noChangeArrowheads="1"/>
          </p:cNvSpPr>
          <p:nvPr/>
        </p:nvSpPr>
        <p:spPr bwMode="auto">
          <a:xfrm>
            <a:off x="5240272" y="2658098"/>
            <a:ext cx="19776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dirty="0"/>
              <a:t>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8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本章首先介绍了什么是</a:t>
            </a:r>
            <a:r>
              <a:rPr lang="en-US" altLang="zh-CN" dirty="0"/>
              <a:t>jQuery</a:t>
            </a:r>
            <a:r>
              <a:rPr lang="zh-CN" altLang="zh-CN" dirty="0"/>
              <a:t>及其下载使用方法，如何使用</a:t>
            </a:r>
            <a:r>
              <a:rPr lang="en-US" altLang="zh-CN" dirty="0"/>
              <a:t>jQuery</a:t>
            </a:r>
            <a:r>
              <a:rPr lang="zh-CN" altLang="zh-CN" dirty="0"/>
              <a:t>选择器获取元素及操作元素属性，如何使用</a:t>
            </a:r>
            <a:r>
              <a:rPr lang="en-US" altLang="zh-CN" dirty="0"/>
              <a:t>jQuery</a:t>
            </a:r>
            <a:r>
              <a:rPr lang="zh-CN" altLang="zh-CN" dirty="0"/>
              <a:t>中常用的动画特效，包括元素的显示与隐藏、元素的淡入和淡出以及元素的上滑和下滑。然后介绍了自定义动画的方法，使用这些方法可以做出更复杂的动画。最后介绍了停止动画方法</a:t>
            </a:r>
            <a:r>
              <a:rPr lang="en-US" altLang="zh-CN" dirty="0"/>
              <a:t>stop()</a:t>
            </a:r>
            <a:r>
              <a:rPr lang="zh-CN" altLang="zh-CN" dirty="0"/>
              <a:t>的使用。学习本章内容后，读者需要掌握</a:t>
            </a:r>
            <a:r>
              <a:rPr lang="en-US" altLang="zh-CN" dirty="0"/>
              <a:t>jQuery</a:t>
            </a:r>
            <a:r>
              <a:rPr lang="zh-CN" altLang="zh-CN" dirty="0"/>
              <a:t>中的选择器、样式操作方法和动画方法的使用，熟练制作网页中常见的动画效果。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jQuery</a:t>
            </a:r>
            <a:r>
              <a:rPr lang="zh-CN" altLang="en-US" dirty="0"/>
              <a:t>：</a:t>
            </a:r>
            <a:r>
              <a:rPr lang="en-US" altLang="zh-CN" dirty="0" err="1"/>
              <a:t>jQuery</a:t>
            </a:r>
            <a:r>
              <a:rPr lang="zh-CN" altLang="zh-CN" dirty="0"/>
              <a:t>是一个快速、简洁的</a:t>
            </a:r>
            <a:r>
              <a:rPr lang="en-US" altLang="zh-CN" dirty="0"/>
              <a:t>JavaScript</a:t>
            </a:r>
            <a:r>
              <a:rPr lang="zh-CN" altLang="zh-CN" dirty="0"/>
              <a:t>库，其设计宗旨是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“</a:t>
            </a:r>
            <a:r>
              <a:rPr lang="en-US" altLang="zh-CN" dirty="0"/>
              <a:t>write less</a:t>
            </a:r>
            <a:r>
              <a:rPr lang="zh-CN" altLang="zh-CN" dirty="0"/>
              <a:t>，</a:t>
            </a:r>
            <a:r>
              <a:rPr lang="en-US" altLang="zh-CN" dirty="0"/>
              <a:t>do more</a:t>
            </a:r>
            <a:r>
              <a:rPr lang="zh-CN" altLang="zh-CN" dirty="0"/>
              <a:t>”，倡导用更少的代码，做更多的事情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10.1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jQuery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jQuery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d3fc1e2acf524f75eb3f2a563d7da7bedbd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Pages>0</Pages>
  <Words>5912</Words>
  <Characters>0</Characters>
  <Application>Microsoft Office PowerPoint</Application>
  <DocSecurity>0</DocSecurity>
  <PresentationFormat>全屏显示(4:3)</PresentationFormat>
  <Lines>0</Lines>
  <Paragraphs>996</Paragraphs>
  <Slides>84</Slides>
  <Notes>11</Notes>
  <HiddenSlides>5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  <vt:variant>
        <vt:lpstr>自定义放映</vt:lpstr>
      </vt:variant>
      <vt:variant>
        <vt:i4>1</vt:i4>
      </vt:variant>
    </vt:vector>
  </HeadingPairs>
  <TitlesOfParts>
    <vt:vector size="94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第10章 jQuery（上）</vt:lpstr>
      <vt:lpstr>学习目标</vt:lpstr>
      <vt:lpstr>目录</vt:lpstr>
      <vt:lpstr>知识架构</vt:lpstr>
      <vt:lpstr>知识架构</vt:lpstr>
      <vt:lpstr>知识架构</vt:lpstr>
      <vt:lpstr>知识架构</vt:lpstr>
      <vt:lpstr>知识架构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10.1 初识jQuery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10.2 jQuery选择器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10.3 jQuery样式操作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10.4 jQuery动画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1199</cp:revision>
  <dcterms:created xsi:type="dcterms:W3CDTF">2013-01-25T01:44:32Z</dcterms:created>
  <dcterms:modified xsi:type="dcterms:W3CDTF">2020-02-21T09:06:16Z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