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344" r:id="rId2"/>
    <p:sldId id="349" r:id="rId3"/>
    <p:sldId id="351" r:id="rId4"/>
    <p:sldId id="532" r:id="rId5"/>
    <p:sldId id="350" r:id="rId6"/>
    <p:sldId id="353" r:id="rId7"/>
    <p:sldId id="410" r:id="rId8"/>
    <p:sldId id="533" r:id="rId9"/>
    <p:sldId id="485" r:id="rId10"/>
    <p:sldId id="534" r:id="rId11"/>
    <p:sldId id="535" r:id="rId12"/>
    <p:sldId id="352" r:id="rId13"/>
    <p:sldId id="425" r:id="rId14"/>
    <p:sldId id="426" r:id="rId15"/>
    <p:sldId id="427" r:id="rId16"/>
    <p:sldId id="428" r:id="rId17"/>
    <p:sldId id="429" r:id="rId18"/>
    <p:sldId id="413" r:id="rId19"/>
    <p:sldId id="430" r:id="rId20"/>
    <p:sldId id="431" r:id="rId21"/>
    <p:sldId id="414" r:id="rId22"/>
    <p:sldId id="432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5" r:id="rId32"/>
    <p:sldId id="496" r:id="rId33"/>
    <p:sldId id="497" r:id="rId34"/>
    <p:sldId id="531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10" r:id="rId47"/>
    <p:sldId id="509" r:id="rId48"/>
    <p:sldId id="512" r:id="rId49"/>
    <p:sldId id="513" r:id="rId50"/>
    <p:sldId id="515" r:id="rId51"/>
    <p:sldId id="516" r:id="rId52"/>
    <p:sldId id="517" r:id="rId53"/>
    <p:sldId id="518" r:id="rId54"/>
    <p:sldId id="514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3" r:id="rId74"/>
    <p:sldId id="544" r:id="rId75"/>
    <p:sldId id="545" r:id="rId76"/>
    <p:sldId id="546" r:id="rId77"/>
    <p:sldId id="547" r:id="rId78"/>
    <p:sldId id="548" r:id="rId79"/>
    <p:sldId id="549" r:id="rId80"/>
    <p:sldId id="550" r:id="rId81"/>
    <p:sldId id="551" r:id="rId82"/>
    <p:sldId id="552" r:id="rId83"/>
    <p:sldId id="553" r:id="rId84"/>
    <p:sldId id="554" r:id="rId85"/>
    <p:sldId id="555" r:id="rId86"/>
    <p:sldId id="556" r:id="rId87"/>
    <p:sldId id="557" r:id="rId88"/>
    <p:sldId id="558" r:id="rId89"/>
    <p:sldId id="559" r:id="rId90"/>
    <p:sldId id="560" r:id="rId91"/>
    <p:sldId id="561" r:id="rId92"/>
    <p:sldId id="562" r:id="rId93"/>
    <p:sldId id="563" r:id="rId94"/>
    <p:sldId id="564" r:id="rId95"/>
    <p:sldId id="565" r:id="rId96"/>
    <p:sldId id="566" r:id="rId97"/>
    <p:sldId id="567" r:id="rId98"/>
    <p:sldId id="569" r:id="rId99"/>
    <p:sldId id="570" r:id="rId100"/>
    <p:sldId id="571" r:id="rId101"/>
    <p:sldId id="572" r:id="rId102"/>
    <p:sldId id="568" r:id="rId103"/>
    <p:sldId id="573" r:id="rId104"/>
    <p:sldId id="574" r:id="rId105"/>
    <p:sldId id="575" r:id="rId106"/>
    <p:sldId id="576" r:id="rId107"/>
    <p:sldId id="577" r:id="rId108"/>
    <p:sldId id="578" r:id="rId109"/>
    <p:sldId id="579" r:id="rId110"/>
    <p:sldId id="580" r:id="rId111"/>
    <p:sldId id="581" r:id="rId112"/>
    <p:sldId id="582" r:id="rId113"/>
    <p:sldId id="583" r:id="rId114"/>
    <p:sldId id="584" r:id="rId115"/>
    <p:sldId id="585" r:id="rId116"/>
    <p:sldId id="586" r:id="rId117"/>
    <p:sldId id="530" r:id="rId118"/>
    <p:sldId id="348" r:id="rId119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119"/>
      </p:sldLst>
    </p:custShow>
  </p:custShowLst>
  <p:custDataLst>
    <p:tags r:id="rId1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D"/>
    <a:srgbClr val="0D74C9"/>
    <a:srgbClr val="CBE3F3"/>
    <a:srgbClr val="E7F1F9"/>
    <a:srgbClr val="ECF6FE"/>
    <a:srgbClr val="F29111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>
        <p:scale>
          <a:sx n="50" d="100"/>
          <a:sy n="50" d="100"/>
        </p:scale>
        <p:origin x="312" y="83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11C-414F-98EC-7097EEE303F0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11C-414F-98EC-7097EEE303F0}"/>
              </c:ext>
            </c:extLst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11C-414F-98EC-7097EEE303F0}"/>
              </c:ext>
            </c:extLst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11C-414F-98EC-7097EEE303F0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1C-414F-98EC-7097EEE303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662615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JS+jQuery</a:t>
            </a:r>
            <a:endParaRPr lang="en-US" altLang="zh-CN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交互式</a:t>
            </a:r>
            <a:r>
              <a:rPr lang="en-US" altLang="zh-CN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Web</a:t>
            </a: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前端开发</a:t>
            </a:r>
            <a:endParaRPr lang="zh-CN" altLang="en-US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 err="1"/>
              <a:t>jQuery</a:t>
            </a:r>
            <a:r>
              <a:rPr lang="zh-CN" altLang="en-US" dirty="0"/>
              <a:t>（下）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lnSpc>
                <a:spcPct val="120000"/>
              </a:lnSpc>
              <a:buFontTx/>
              <a:buChar char="•"/>
            </a:pPr>
            <a:r>
              <a:rPr lang="en-US" altLang="zh-CN" sz="1400" dirty="0" err="1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jQuery</a:t>
            </a:r>
            <a:r>
              <a:rPr lang="zh-CN" altLang="zh-CN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lang="zh-CN" altLang="en-US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和内容</a:t>
            </a:r>
            <a:r>
              <a:rPr lang="zh-CN" altLang="zh-CN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</a:p>
          <a:p>
            <a:r>
              <a:rPr lang="en-US" altLang="zh-CN" dirty="0" err="1"/>
              <a:t>jQuery</a:t>
            </a:r>
            <a:r>
              <a:rPr lang="zh-CN" altLang="zh-CN" dirty="0"/>
              <a:t>尺寸和位置操作</a:t>
            </a:r>
            <a:endParaRPr lang="en-US" altLang="zh-CN" dirty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lnSpc>
                <a:spcPct val="120000"/>
              </a:lnSpc>
              <a:buChar char="•"/>
            </a:pPr>
            <a:r>
              <a:rPr lang="en-US" altLang="zh-CN" sz="1400" dirty="0" err="1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元素操作</a:t>
            </a:r>
          </a:p>
          <a:p>
            <a:pPr marL="342900" lvl="1" indent="-342900">
              <a:lnSpc>
                <a:spcPct val="120000"/>
              </a:lnSpc>
              <a:buChar char="•"/>
            </a:pPr>
            <a:r>
              <a:rPr lang="en-US" altLang="zh-CN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jQuery</a:t>
            </a:r>
            <a:r>
              <a:rPr lang="zh-CN" altLang="zh-CN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</a:t>
            </a:r>
            <a:r>
              <a:rPr lang="zh-CN" altLang="en-US" sz="1400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和其他方法</a:t>
            </a:r>
            <a:endParaRPr lang="zh-CN" altLang="zh-CN" sz="1400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endParaRPr lang="zh-CN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11.5 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事件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事件委派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59075" y="382622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7"/>
          <p:cNvSpPr>
            <a:spLocks noChangeArrowheads="1"/>
          </p:cNvSpPr>
          <p:nvPr/>
        </p:nvSpPr>
        <p:spPr bwMode="auto">
          <a:xfrm>
            <a:off x="1116013" y="382622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0961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421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留言板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759075" y="451043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椭圆 11"/>
          <p:cNvSpPr>
            <a:spLocks noChangeArrowheads="1"/>
          </p:cNvSpPr>
          <p:nvPr/>
        </p:nvSpPr>
        <p:spPr bwMode="auto">
          <a:xfrm>
            <a:off x="1116013" y="451043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50" y="478031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TextBox 218"/>
          <p:cNvSpPr txBox="1">
            <a:spLocks noChangeArrowheads="1"/>
          </p:cNvSpPr>
          <p:nvPr/>
        </p:nvSpPr>
        <p:spPr bwMode="auto">
          <a:xfrm>
            <a:off x="3063875" y="462632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事件解绑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759074" y="5152022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5" name="椭圆 11"/>
          <p:cNvSpPr>
            <a:spLocks noChangeArrowheads="1"/>
          </p:cNvSpPr>
          <p:nvPr/>
        </p:nvSpPr>
        <p:spPr bwMode="auto">
          <a:xfrm>
            <a:off x="1116012" y="5152022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6" name="Line 188"/>
          <p:cNvSpPr>
            <a:spLocks noChangeShapeType="1"/>
          </p:cNvSpPr>
          <p:nvPr/>
        </p:nvSpPr>
        <p:spPr bwMode="auto">
          <a:xfrm flipH="1">
            <a:off x="1695449" y="5421897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7" name="TextBox 218"/>
          <p:cNvSpPr txBox="1">
            <a:spLocks noChangeArrowheads="1"/>
          </p:cNvSpPr>
          <p:nvPr/>
        </p:nvSpPr>
        <p:spPr bwMode="auto">
          <a:xfrm>
            <a:off x="3063874" y="5267909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触发事件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2759073" y="574234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3" name="椭圆 11"/>
          <p:cNvSpPr>
            <a:spLocks noChangeArrowheads="1"/>
          </p:cNvSpPr>
          <p:nvPr/>
        </p:nvSpPr>
        <p:spPr bwMode="auto">
          <a:xfrm>
            <a:off x="1116011" y="574234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34" name="Line 188"/>
          <p:cNvSpPr>
            <a:spLocks noChangeShapeType="1"/>
          </p:cNvSpPr>
          <p:nvPr/>
        </p:nvSpPr>
        <p:spPr bwMode="auto">
          <a:xfrm flipH="1">
            <a:off x="1695448" y="601222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5" name="TextBox 218"/>
          <p:cNvSpPr txBox="1">
            <a:spLocks noChangeArrowheads="1"/>
          </p:cNvSpPr>
          <p:nvPr/>
        </p:nvSpPr>
        <p:spPr bwMode="auto">
          <a:xfrm>
            <a:off x="3063873" y="585823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事件对象</a:t>
            </a:r>
          </a:p>
        </p:txBody>
      </p:sp>
    </p:spTree>
    <p:extLst>
      <p:ext uri="{BB962C8B-B14F-4D97-AF65-F5344CB8AC3E}">
        <p14:creationId xmlns:p14="http://schemas.microsoft.com/office/powerpoint/2010/main" val="7886128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74" y="2868103"/>
            <a:ext cx="6976986" cy="19165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事件对象</a:t>
            </a:r>
            <a:r>
              <a:rPr lang="zh-CN" altLang="en-US" dirty="0"/>
              <a:t>：在浏览器控制台打印事件对象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</p:spTree>
    <p:extLst>
      <p:ext uri="{BB962C8B-B14F-4D97-AF65-F5344CB8AC3E}">
        <p14:creationId xmlns:p14="http://schemas.microsoft.com/office/powerpoint/2010/main" val="19504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事件对象</a:t>
            </a:r>
            <a:r>
              <a:rPr lang="zh-CN" altLang="en-US" dirty="0"/>
              <a:t>：通过事件对象阻止默认事件行为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415646" y="2933964"/>
            <a:ext cx="5363196" cy="3119546"/>
            <a:chOff x="1277813" y="3552091"/>
            <a:chExt cx="16098952" cy="145426306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1454263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63357" y="3670924"/>
              <a:ext cx="16013408" cy="11631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="1.html"&gt;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点我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$(document).on("click",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document");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$("a").on("click", function(event)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event.preventDefault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阻止事件默认行为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5220550" y="2760478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preventDefault</a:t>
            </a:r>
            <a:r>
              <a:rPr lang="en-US" altLang="zh-CN" dirty="0"/>
              <a:t>()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</p:spTree>
    <p:extLst>
      <p:ext uri="{BB962C8B-B14F-4D97-AF65-F5344CB8AC3E}">
        <p14:creationId xmlns:p14="http://schemas.microsoft.com/office/powerpoint/2010/main" val="3068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事件对象</a:t>
            </a:r>
            <a:r>
              <a:rPr lang="zh-CN" altLang="en-US" dirty="0"/>
              <a:t>：通过事件对象阻止事件冒泡行为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82057" y="3250815"/>
            <a:ext cx="5363196" cy="765581"/>
            <a:chOff x="1277813" y="3552091"/>
            <a:chExt cx="16098952" cy="14542630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1454263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7" y="3671003"/>
              <a:ext cx="16013408" cy="1929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event.stopPropagation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阻止事件冒泡</a:t>
              </a: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489546" y="2808529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stopPropagation</a:t>
            </a:r>
            <a:r>
              <a:rPr lang="en-US" altLang="zh-CN" dirty="0"/>
              <a:t>()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</p:spTree>
    <p:extLst>
      <p:ext uri="{BB962C8B-B14F-4D97-AF65-F5344CB8AC3E}">
        <p14:creationId xmlns:p14="http://schemas.microsoft.com/office/powerpoint/2010/main" val="2164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$.extend()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：基本语法</a:t>
            </a:r>
            <a:r>
              <a:rPr lang="en-US" altLang="zh-CN" dirty="0"/>
              <a:t>$.extend([deep], target, object1, [</a:t>
            </a:r>
            <a:r>
              <a:rPr lang="en-US" altLang="zh-CN" dirty="0" err="1"/>
              <a:t>objectN</a:t>
            </a:r>
            <a:r>
              <a:rPr lang="en-US" altLang="zh-CN" dirty="0"/>
              <a:t>])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target</a:t>
            </a:r>
            <a:r>
              <a:rPr lang="zh-CN" altLang="zh-CN" dirty="0"/>
              <a:t>是要拷贝的目标对象，后面可以跟多个对象（</a:t>
            </a:r>
            <a:r>
              <a:rPr lang="en-US" altLang="zh-CN" dirty="0"/>
              <a:t>object1~objectN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当不同对象中存在相同的成员名时，后面对象成员会覆盖前面的对象成员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</a:t>
            </a:r>
            <a:r>
              <a:rPr lang="en-US" altLang="zh-CN" dirty="0"/>
              <a:t>deep</a:t>
            </a:r>
            <a:r>
              <a:rPr lang="zh-CN" altLang="zh-CN" dirty="0"/>
              <a:t>是可选参数，如果设为</a:t>
            </a:r>
            <a:r>
              <a:rPr lang="en-US" altLang="zh-CN" dirty="0"/>
              <a:t>true</a:t>
            </a:r>
            <a:r>
              <a:rPr lang="zh-CN" altLang="zh-CN" dirty="0"/>
              <a:t>表示深拷贝，默认为</a:t>
            </a:r>
            <a:r>
              <a:rPr lang="en-US" altLang="zh-CN" dirty="0"/>
              <a:t>false</a:t>
            </a:r>
            <a:r>
              <a:rPr lang="zh-CN" altLang="zh-CN" dirty="0"/>
              <a:t>表示浅拷贝。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$.extend()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34768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：定义两个待操作的对象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$.extend()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415646" y="2933963"/>
            <a:ext cx="3506982" cy="3373216"/>
            <a:chOff x="1277813" y="3552044"/>
            <a:chExt cx="16098952" cy="157251839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3" y="3552044"/>
              <a:ext cx="16098952" cy="1572517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7" y="3670920"/>
              <a:ext cx="16013408" cy="15713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id: 0,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 { sex: 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id: 1,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name: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 { age: 18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3466921" y="2545227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定义待操作对象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3749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浅拷贝</a:t>
            </a:r>
            <a:r>
              <a:rPr lang="zh-CN" altLang="en-US" dirty="0"/>
              <a:t>：</a:t>
            </a:r>
            <a:r>
              <a:rPr lang="zh-CN" altLang="zh-CN" dirty="0"/>
              <a:t>当一个对象中包含复杂数据类型（如对象）的成员时，浅拷贝会把这个成员的引用地址拷贝给目标对象，相当于“</a:t>
            </a:r>
            <a:r>
              <a:rPr lang="en-US" altLang="zh-CN" dirty="0"/>
              <a:t>=</a:t>
            </a:r>
            <a:r>
              <a:rPr lang="zh-CN" altLang="zh-CN" dirty="0"/>
              <a:t>”赋值。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$.extend()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01246" y="3665359"/>
            <a:ext cx="6494626" cy="1679981"/>
            <a:chOff x="1277813" y="3552091"/>
            <a:chExt cx="29538953" cy="12494525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29538953" cy="1249452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20"/>
              <a:ext cx="29453408" cy="7317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$.extend(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浅拷贝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 {id: 1,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{age: 18}, name: 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targetObj.msg.age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20; // targetObj.msg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obj.msg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是同一个对象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obj.msg.age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20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379610" y="3352123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浅拷贝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42586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20958" y="1992312"/>
            <a:ext cx="81658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深拷贝</a:t>
            </a:r>
            <a:r>
              <a:rPr lang="zh-CN" altLang="en-US" dirty="0"/>
              <a:t>：</a:t>
            </a:r>
            <a:r>
              <a:rPr lang="zh-CN" altLang="zh-CN" dirty="0"/>
              <a:t>深拷贝把</a:t>
            </a:r>
            <a:r>
              <a:rPr lang="en-US" altLang="zh-CN" dirty="0" err="1"/>
              <a:t>obj</a:t>
            </a:r>
            <a:r>
              <a:rPr lang="zh-CN" altLang="zh-CN" dirty="0"/>
              <a:t>对象的成员完全复制一份，再添加给目标对象</a:t>
            </a:r>
            <a:r>
              <a:rPr lang="en-US" altLang="zh-CN" dirty="0" err="1"/>
              <a:t>targetObj</a:t>
            </a:r>
            <a:r>
              <a:rPr lang="zh-CN" altLang="zh-CN" dirty="0"/>
              <a:t>，如果对象的成员中包含对象，会递归进行复制。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$.extend()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01246" y="3675992"/>
            <a:ext cx="6494626" cy="1891159"/>
            <a:chOff x="1277813" y="3552091"/>
            <a:chExt cx="29538953" cy="1406511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29538953" cy="1406511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3" y="3552091"/>
              <a:ext cx="29453410" cy="1406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$.extend(true,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深拷贝结果：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{id: 1,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{sex: 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age: 18}, name: 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targetObj.msg.age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20; // targetObj.msg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obj.msg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是不同的对象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obj.msg.age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18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379610" y="3362756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浅拷贝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1507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$.</a:t>
            </a:r>
            <a:r>
              <a:rPr lang="en-US" altLang="zh-CN" b="1" u="sng" dirty="0" err="1">
                <a:solidFill>
                  <a:srgbClr val="0D74C9"/>
                </a:solidFill>
              </a:rPr>
              <a:t>ajax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en-US" altLang="zh-CN" dirty="0" err="1"/>
              <a:t>jQuery</a:t>
            </a:r>
            <a:r>
              <a:rPr lang="zh-CN" altLang="zh-CN" dirty="0"/>
              <a:t>提供了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zh-CN" dirty="0"/>
              <a:t>方法，用来通过</a:t>
            </a:r>
            <a:r>
              <a:rPr lang="en-US" altLang="zh-CN" dirty="0"/>
              <a:t>Ajax</a:t>
            </a:r>
            <a:r>
              <a:rPr lang="zh-CN" altLang="zh-CN" dirty="0"/>
              <a:t>（</a:t>
            </a:r>
            <a:r>
              <a:rPr lang="en-US" altLang="zh-CN" dirty="0"/>
              <a:t>Asynchronous JavaScript and XML</a:t>
            </a:r>
            <a:r>
              <a:rPr lang="zh-CN" altLang="zh-CN" dirty="0"/>
              <a:t>，异步</a:t>
            </a:r>
            <a:r>
              <a:rPr lang="en-US" altLang="zh-CN" dirty="0"/>
              <a:t>JavaScript</a:t>
            </a:r>
            <a:r>
              <a:rPr lang="zh-CN" altLang="zh-CN" dirty="0"/>
              <a:t>和</a:t>
            </a:r>
            <a:r>
              <a:rPr lang="en-US" altLang="zh-CN" dirty="0"/>
              <a:t>XML</a:t>
            </a:r>
            <a:r>
              <a:rPr lang="zh-CN" altLang="zh-CN" dirty="0"/>
              <a:t>）技术请求服务器，获取服务器的响应结果。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01246" y="3856753"/>
            <a:ext cx="6494626" cy="1891159"/>
            <a:chOff x="1277813" y="3552091"/>
            <a:chExt cx="29538953" cy="1406511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29538953" cy="1406511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3" y="3552091"/>
              <a:ext cx="29453410" cy="14065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$.extend(true,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深拷贝结果：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{id: 1,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{sex: 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age: 18}, name: 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targetObj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targetObj.msg.age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20; // targetObj.msg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obj.msg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是不同的对象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obj.msg.age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18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379610" y="3543517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浅拷贝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35508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4"/>
          <p:cNvGrpSpPr>
            <a:grpSpLocks/>
          </p:cNvGrpSpPr>
          <p:nvPr/>
        </p:nvGrpSpPr>
        <p:grpSpPr bwMode="auto">
          <a:xfrm>
            <a:off x="735481" y="2402973"/>
            <a:ext cx="7229139" cy="2605255"/>
            <a:chOff x="415635" y="2398807"/>
            <a:chExt cx="7920000" cy="2160000"/>
          </a:xfrm>
        </p:grpSpPr>
        <p:sp>
          <p:nvSpPr>
            <p:cNvPr id="15" name="矩形 14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18" name="泪滴形 17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994093" y="2616216"/>
            <a:ext cx="6388006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</a:t>
            </a:r>
            <a:r>
              <a:rPr lang="en-US" altLang="zh-CN" dirty="0"/>
              <a:t>Ajax</a:t>
            </a:r>
            <a:r>
              <a:rPr lang="zh-CN" altLang="zh-CN" dirty="0"/>
              <a:t>技术具有一定的学习门槛，需要结合服务器端才能实现，读者只有具备了服务器搭建、域名的配置、</a:t>
            </a:r>
            <a:r>
              <a:rPr lang="en-US" altLang="zh-CN" dirty="0"/>
              <a:t>HTTP</a:t>
            </a:r>
            <a:r>
              <a:rPr lang="zh-CN" altLang="zh-CN" dirty="0"/>
              <a:t>协议、服务器端应用开发、同源策略、数据交互格式（</a:t>
            </a:r>
            <a:r>
              <a:rPr lang="en-US" altLang="zh-CN" dirty="0"/>
              <a:t>XML</a:t>
            </a:r>
            <a:r>
              <a:rPr lang="zh-CN" altLang="zh-CN" dirty="0"/>
              <a:t>、</a:t>
            </a:r>
            <a:r>
              <a:rPr lang="en-US" altLang="zh-CN" dirty="0"/>
              <a:t>JSON</a:t>
            </a:r>
            <a:r>
              <a:rPr lang="zh-CN" altLang="zh-CN" dirty="0"/>
              <a:t>）等基础知识，才能完全理解。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416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如何发送</a:t>
            </a:r>
            <a:r>
              <a:rPr lang="en-US" altLang="zh-CN" b="1" u="sng" dirty="0">
                <a:solidFill>
                  <a:srgbClr val="0D74C9"/>
                </a:solidFill>
              </a:rPr>
              <a:t>Ajax</a:t>
            </a:r>
            <a:r>
              <a:rPr lang="zh-CN" altLang="en-US" b="1" u="sng" dirty="0">
                <a:solidFill>
                  <a:srgbClr val="0D74C9"/>
                </a:solidFill>
              </a:rPr>
              <a:t>请求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HBuilder</a:t>
            </a:r>
            <a:r>
              <a:rPr lang="zh-CN" altLang="zh-CN" dirty="0"/>
              <a:t>中执行</a:t>
            </a:r>
            <a:r>
              <a:rPr lang="zh-CN" altLang="en-US" dirty="0"/>
              <a:t>“</a:t>
            </a:r>
            <a:r>
              <a:rPr lang="zh-CN" altLang="zh-CN" dirty="0"/>
              <a:t>工具</a:t>
            </a:r>
            <a:r>
              <a:rPr lang="zh-CN" altLang="en-US" dirty="0"/>
              <a:t>” </a:t>
            </a:r>
            <a:r>
              <a:rPr lang="en-US" altLang="zh-CN" dirty="0"/>
              <a:t>–</a:t>
            </a:r>
            <a:r>
              <a:rPr lang="zh-CN" altLang="en-US" dirty="0"/>
              <a:t>“</a:t>
            </a:r>
            <a:r>
              <a:rPr lang="zh-CN" altLang="zh-CN" dirty="0"/>
              <a:t>选项</a:t>
            </a:r>
            <a:r>
              <a:rPr lang="zh-CN" altLang="en-US" dirty="0"/>
              <a:t>” </a:t>
            </a:r>
            <a:r>
              <a:rPr lang="zh-CN" altLang="zh-CN" dirty="0"/>
              <a:t>，找到</a:t>
            </a:r>
            <a:r>
              <a:rPr lang="en-US" altLang="zh-CN" dirty="0"/>
              <a:t>Web</a:t>
            </a:r>
            <a:r>
              <a:rPr lang="zh-CN" altLang="zh-CN" dirty="0"/>
              <a:t>服务器设置。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78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0" y="2865472"/>
            <a:ext cx="4754562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40739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11.6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其他方法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$.extend()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$.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1567475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在</a:t>
            </a:r>
            <a:r>
              <a:rPr lang="en-US" altLang="zh-CN" b="1" u="sng" dirty="0" err="1">
                <a:solidFill>
                  <a:srgbClr val="0D74C9"/>
                </a:solidFill>
              </a:rPr>
              <a:t>HBuilder</a:t>
            </a:r>
            <a:r>
              <a:rPr lang="zh-CN" altLang="en-US" b="1" u="sng" dirty="0">
                <a:solidFill>
                  <a:srgbClr val="0D74C9"/>
                </a:solidFill>
              </a:rPr>
              <a:t>中创建新项目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/>
              <a:t>ajax.html</a:t>
            </a:r>
            <a:r>
              <a:rPr lang="zh-CN" altLang="zh-CN" dirty="0"/>
              <a:t>和</a:t>
            </a:r>
            <a:r>
              <a:rPr lang="en-US" altLang="zh-CN" dirty="0"/>
              <a:t>server.html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48409" y="3094497"/>
            <a:ext cx="5537117" cy="3339859"/>
            <a:chOff x="1277813" y="3552091"/>
            <a:chExt cx="29538953" cy="359801175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3" y="3552091"/>
              <a:ext cx="29538953" cy="3598011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3" y="3552091"/>
              <a:ext cx="29453411" cy="319045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="jquery-3.3.1.min.js"&gt;&lt;/script&gt;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ajax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type: 'GET',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请求方式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url: 'server.html',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请求地址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data: { id: 2, name: 'Hello' },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发送的数据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success: function(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5013784" y="2715849"/>
            <a:ext cx="24557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ajax.html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5371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在浏览器中打开</a:t>
            </a:r>
            <a:r>
              <a:rPr lang="en-US" altLang="zh-CN" b="1" u="sng" dirty="0">
                <a:solidFill>
                  <a:srgbClr val="0D74C9"/>
                </a:solidFill>
              </a:rPr>
              <a:t>ajax.html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74" name="Picture 2" descr="无标a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6" y="2908430"/>
            <a:ext cx="5433005" cy="245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13450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中其他</a:t>
            </a:r>
            <a:r>
              <a:rPr lang="en-US" altLang="zh-CN" b="1" u="sng" dirty="0">
                <a:solidFill>
                  <a:srgbClr val="0D74C9"/>
                </a:solidFill>
              </a:rPr>
              <a:t>Ajax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38607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12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alt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 rowSpan="5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高级应用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$.get(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[,data][,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][,type])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通过远程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 GET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请求载入信息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$.post(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[,data][,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][, type])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通过远程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 POST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请求载入信息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getJSON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[,data][,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 GET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请求载入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getScript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 GET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请求载入并执行一个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对象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.load(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[,data] [,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载入远程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文件代码并插入至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中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40353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中其他</a:t>
            </a:r>
            <a:r>
              <a:rPr lang="en-US" altLang="zh-CN" b="1" u="sng" dirty="0">
                <a:solidFill>
                  <a:srgbClr val="0D74C9"/>
                </a:solidFill>
              </a:rPr>
              <a:t>Ajax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28421"/>
              </p:ext>
            </p:extLst>
          </p:nvPr>
        </p:nvGraphicFramePr>
        <p:xfrm>
          <a:off x="760413" y="2882900"/>
          <a:ext cx="7767637" cy="1358208"/>
        </p:xfrm>
        <a:graphic>
          <a:graphicData uri="http://schemas.openxmlformats.org/drawingml/2006/table">
            <a:tbl>
              <a:tblPr firstRow="1" bandRow="1"/>
              <a:tblGrid>
                <a:gridCol w="12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alt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 rowSpan="2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底层应用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[,options])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请求加载远程数据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ajaxSetup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(options)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设置全局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默认选项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36618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中</a:t>
            </a:r>
            <a:r>
              <a:rPr lang="en-US" altLang="zh-CN" b="1" u="sng" dirty="0">
                <a:solidFill>
                  <a:srgbClr val="0D74C9"/>
                </a:solidFill>
              </a:rPr>
              <a:t>Ajax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77426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选项名称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处理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请求的服务器地址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data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发送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请求时传递的参数，字符串类型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success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请求成功时所触发的回调函数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发送的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请求方式，如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datatype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期待的返回值类型，如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script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数据类型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37699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中</a:t>
            </a:r>
            <a:r>
              <a:rPr lang="en-US" altLang="zh-CN" b="1" u="sng" dirty="0">
                <a:solidFill>
                  <a:srgbClr val="0D74C9"/>
                </a:solidFill>
              </a:rPr>
              <a:t>Ajax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49740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选项名称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async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是否异步，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表示异步，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表示同步，默认值为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cache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是否缓存，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表示缓存，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表示不缓存，默认值为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contentType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内容类型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请求头，默认值为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application/x-www-form-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urlencoded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; charset=UTF-8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complete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当服务器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接收完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Ajax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请求传送的数据后触发的回调函数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jsonp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在一个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jsonp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请求中重写回调函数的名称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21902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中</a:t>
            </a:r>
            <a:r>
              <a:rPr lang="en-US" altLang="zh-CN" b="1" u="sng" dirty="0">
                <a:solidFill>
                  <a:srgbClr val="0D74C9"/>
                </a:solidFill>
              </a:rPr>
              <a:t>get()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post()</a:t>
            </a:r>
            <a:r>
              <a:rPr lang="zh-CN" altLang="en-US" b="1" u="sng" dirty="0">
                <a:solidFill>
                  <a:srgbClr val="0D74C9"/>
                </a:solidFill>
              </a:rPr>
              <a:t>的使用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$.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ajax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369288" y="3094498"/>
            <a:ext cx="6524080" cy="3046988"/>
            <a:chOff x="1277808" y="3552091"/>
            <a:chExt cx="34804121" cy="359801175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3" y="3552091"/>
              <a:ext cx="34804116" cy="3598011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08" y="3552091"/>
              <a:ext cx="34804116" cy="35441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$.get()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$.get('server.html', function(data, status)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服务器返回结果：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+ data + '\n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请求状态：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+ status);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$.post()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方法（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HBuilder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Web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服务器不支持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POST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$.post(‘server.html’, { id: 1 }, function(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data,success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服务器返回结果：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+ data + '\n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请求状态：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+ status);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6096000" y="2726598"/>
            <a:ext cx="163257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ajax.html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11.6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其他方法</a:t>
            </a:r>
          </a:p>
        </p:txBody>
      </p:sp>
    </p:spTree>
    <p:extLst>
      <p:ext uri="{BB962C8B-B14F-4D97-AF65-F5344CB8AC3E}">
        <p14:creationId xmlns:p14="http://schemas.microsoft.com/office/powerpoint/2010/main" val="38992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本章首先介绍了</a:t>
            </a:r>
            <a:r>
              <a:rPr lang="en-US" altLang="zh-CN" dirty="0"/>
              <a:t>jQuery</a:t>
            </a:r>
            <a:r>
              <a:rPr lang="zh-CN" altLang="zh-CN" dirty="0"/>
              <a:t>中常用的属性操作，并运用</a:t>
            </a:r>
            <a:r>
              <a:rPr lang="en-US" altLang="zh-CN" dirty="0"/>
              <a:t>prop()</a:t>
            </a:r>
            <a:r>
              <a:rPr lang="zh-CN" altLang="zh-CN" dirty="0"/>
              <a:t>属性实现购物车全选功能模块。然后介绍了</a:t>
            </a:r>
            <a:r>
              <a:rPr lang="en-US" altLang="zh-CN" dirty="0"/>
              <a:t>jQuery</a:t>
            </a:r>
            <a:r>
              <a:rPr lang="zh-CN" altLang="zh-CN" dirty="0"/>
              <a:t>内容操作的方法，使用这些方法可以实现购物车增减商品数量和商品小计等功能。还讲解了元素操作一些方法，使用这些方法实现了在购物车中删除商品的功能。最后介绍了</a:t>
            </a:r>
            <a:r>
              <a:rPr lang="en-US" altLang="zh-CN" dirty="0"/>
              <a:t>jQuery</a:t>
            </a:r>
            <a:r>
              <a:rPr lang="zh-CN" altLang="zh-CN" dirty="0"/>
              <a:t>的</a:t>
            </a:r>
            <a:r>
              <a:rPr lang="en-US" altLang="zh-CN" dirty="0"/>
              <a:t>$.extend()</a:t>
            </a:r>
            <a:r>
              <a:rPr lang="zh-CN" altLang="zh-CN" dirty="0"/>
              <a:t>方法和</a:t>
            </a:r>
            <a:r>
              <a:rPr lang="en-US" altLang="zh-CN" dirty="0"/>
              <a:t>$.ajax()</a:t>
            </a:r>
            <a:r>
              <a:rPr lang="zh-CN" altLang="zh-CN" dirty="0"/>
              <a:t>方法的基本使用。通过本章的学习，读者应能熟练运用</a:t>
            </a:r>
            <a:r>
              <a:rPr lang="en-US" altLang="zh-CN" dirty="0"/>
              <a:t>jQuery</a:t>
            </a:r>
            <a:r>
              <a:rPr lang="zh-CN" altLang="zh-CN" dirty="0"/>
              <a:t>开发常见的网页交互功能。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en-US" altLang="zh-CN" dirty="0"/>
              <a:t>prop()</a:t>
            </a:r>
            <a:r>
              <a:rPr lang="zh-CN" altLang="zh-CN" dirty="0"/>
              <a:t>方法用来设置或获取元素固有属性值。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方法获取属性值语法：</a:t>
            </a:r>
            <a:r>
              <a:rPr lang="en-US" altLang="zh-CN" dirty="0"/>
              <a:t> $(selector).prop("</a:t>
            </a:r>
            <a:r>
              <a:rPr lang="zh-CN" altLang="zh-CN" dirty="0"/>
              <a:t>属性名</a:t>
            </a:r>
            <a:r>
              <a:rPr lang="en-US" altLang="zh-CN" dirty="0"/>
              <a:t>")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prop()</a:t>
            </a:r>
            <a:r>
              <a:rPr lang="zh-CN" altLang="en-US" b="1" u="sng" dirty="0">
                <a:solidFill>
                  <a:srgbClr val="0D74C9"/>
                </a:solidFill>
              </a:rPr>
              <a:t>方法设置属性值语法：</a:t>
            </a:r>
            <a:r>
              <a:rPr lang="en-US" altLang="zh-CN" dirty="0"/>
              <a:t> $(selector).prop("</a:t>
            </a:r>
            <a:r>
              <a:rPr lang="zh-CN" altLang="zh-CN" dirty="0"/>
              <a:t>属性</a:t>
            </a:r>
            <a:r>
              <a:rPr lang="en-US" altLang="zh-CN" dirty="0"/>
              <a:t>", "</a:t>
            </a:r>
            <a:r>
              <a:rPr lang="zh-CN" altLang="zh-CN" dirty="0"/>
              <a:t>属性值</a:t>
            </a:r>
            <a:r>
              <a:rPr lang="en-US" altLang="zh-CN" dirty="0"/>
              <a:t>")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prop()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</a:t>
            </a:r>
            <a:r>
              <a:rPr lang="en-US" altLang="zh-CN" b="1" u="sng" dirty="0">
                <a:solidFill>
                  <a:srgbClr val="0D74C9"/>
                </a:solidFill>
              </a:rPr>
              <a:t>a</a:t>
            </a:r>
            <a:r>
              <a:rPr lang="zh-CN" altLang="en-US" b="1" u="sng" dirty="0">
                <a:solidFill>
                  <a:srgbClr val="0D74C9"/>
                </a:solidFill>
              </a:rPr>
              <a:t>标签属性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prop()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266226" y="3066216"/>
            <a:ext cx="6090919" cy="2344684"/>
            <a:chOff x="1277815" y="3552092"/>
            <a:chExt cx="3394299" cy="2039728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3308756" cy="161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="http://localhost" title="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主页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console.log($("a").prop("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http://localhost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$("a").prop("title", 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首页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 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title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的值为“首页”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5439882" y="2759932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</a:t>
            </a:r>
            <a:r>
              <a:rPr lang="en-US" altLang="zh-CN" dirty="0" err="1"/>
              <a:t>href</a:t>
            </a:r>
            <a:r>
              <a:rPr lang="zh-CN" altLang="en-US" dirty="0"/>
              <a:t>属性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</a:t>
            </a:r>
            <a:r>
              <a:rPr lang="en-US" altLang="zh-CN" b="1" u="sng" dirty="0">
                <a:solidFill>
                  <a:srgbClr val="0D74C9"/>
                </a:solidFill>
              </a:rPr>
              <a:t>input</a:t>
            </a:r>
            <a:r>
              <a:rPr lang="zh-CN" altLang="en-US" b="1" u="sng" dirty="0">
                <a:solidFill>
                  <a:srgbClr val="0D74C9"/>
                </a:solidFill>
              </a:rPr>
              <a:t>标签属性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prop()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572063" y="2927751"/>
            <a:ext cx="4320842" cy="3183616"/>
            <a:chOff x="1277815" y="3552092"/>
            <a:chExt cx="3394299" cy="2769546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7695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3308756" cy="265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&lt;input type="checkbox" checked&gt;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获取表单元素的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checked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$("input").change(function()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复选框选中时，输出结果为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console.log($(this).prop("checked"));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518819" y="2621467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</a:t>
            </a:r>
            <a:r>
              <a:rPr lang="en-US" altLang="zh-CN" dirty="0"/>
              <a:t>checked</a:t>
            </a:r>
            <a:r>
              <a:rPr lang="zh-CN" altLang="en-US" dirty="0"/>
              <a:t>属性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attr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zh-CN" dirty="0"/>
              <a:t>用来设置或获取元素的自定义属性，自定义属性是指用户给元素添加的非固有属性。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attr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方法获取属性值语法：</a:t>
            </a:r>
            <a:r>
              <a:rPr lang="en-US" altLang="zh-CN" dirty="0"/>
              <a:t> $(selector).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zh-CN" altLang="zh-CN" dirty="0"/>
              <a:t>属性名</a:t>
            </a:r>
            <a:r>
              <a:rPr lang="en-US" altLang="zh-CN" dirty="0"/>
              <a:t>")	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attr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方法设置属性值语法：</a:t>
            </a:r>
            <a:r>
              <a:rPr lang="en-US" altLang="zh-CN" dirty="0"/>
              <a:t> $(selector).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zh-CN" altLang="zh-CN" dirty="0"/>
              <a:t>属性</a:t>
            </a:r>
            <a:r>
              <a:rPr lang="en-US" altLang="zh-CN" dirty="0"/>
              <a:t>", "</a:t>
            </a:r>
            <a:r>
              <a:rPr lang="zh-CN" altLang="zh-CN" dirty="0"/>
              <a:t>属性值</a:t>
            </a:r>
            <a:r>
              <a:rPr lang="en-US" altLang="zh-CN" dirty="0"/>
              <a:t>")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attr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attr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</a:t>
            </a:r>
            <a:r>
              <a:rPr lang="en-US" altLang="zh-CN" b="1" u="sng" dirty="0">
                <a:solidFill>
                  <a:srgbClr val="0D74C9"/>
                </a:solidFill>
              </a:rPr>
              <a:t>div</a:t>
            </a:r>
            <a:r>
              <a:rPr lang="zh-CN" altLang="en-US" b="1" u="sng" dirty="0">
                <a:solidFill>
                  <a:srgbClr val="0D74C9"/>
                </a:solidFill>
              </a:rPr>
              <a:t>标签属性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attr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827254" y="3141845"/>
            <a:ext cx="5833706" cy="2889028"/>
            <a:chOff x="1277815" y="3552092"/>
            <a:chExt cx="4501136" cy="2769546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501136" cy="27695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4415593" cy="23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 index="1" data-index="2"&gt;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attr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("index"));//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attr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("data-index"));//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 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attr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("index", 3);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属性值为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 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attr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("data-index", 4);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data-index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属性值为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5130800" y="2822919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</a:t>
            </a:r>
            <a:r>
              <a:rPr lang="en-US" altLang="zh-CN" dirty="0"/>
              <a:t>div</a:t>
            </a:r>
            <a:r>
              <a:rPr lang="zh-CN" altLang="en-US" dirty="0"/>
              <a:t>标签属性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data()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en-US" altLang="zh-CN" dirty="0"/>
              <a:t>data()</a:t>
            </a:r>
            <a:r>
              <a:rPr lang="zh-CN" altLang="zh-CN" dirty="0"/>
              <a:t>方法用来在指定的元素上存取数据，数据保存在内存中，并不会修改</a:t>
            </a:r>
            <a:r>
              <a:rPr lang="en-US" altLang="zh-CN" dirty="0"/>
              <a:t>DOM</a:t>
            </a:r>
            <a:r>
              <a:rPr lang="zh-CN" altLang="zh-CN" dirty="0"/>
              <a:t>元素结构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data()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方法获取属性值语法：</a:t>
            </a:r>
            <a:r>
              <a:rPr lang="en-US" altLang="zh-CN" dirty="0"/>
              <a:t> $(selector).data("</a:t>
            </a:r>
            <a:r>
              <a:rPr lang="zh-CN" altLang="zh-CN" dirty="0"/>
              <a:t>数据名</a:t>
            </a:r>
            <a:r>
              <a:rPr lang="en-US" altLang="zh-CN" dirty="0"/>
              <a:t>")</a:t>
            </a:r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data()</a:t>
            </a:r>
            <a:r>
              <a:rPr lang="zh-CN" altLang="en-US" b="1" u="sng" dirty="0">
                <a:solidFill>
                  <a:srgbClr val="0D74C9"/>
                </a:solidFill>
              </a:rPr>
              <a:t>方法设置属性值语法：</a:t>
            </a:r>
            <a:r>
              <a:rPr lang="en-US" altLang="zh-CN" dirty="0"/>
              <a:t> $(selector).data("</a:t>
            </a:r>
            <a:r>
              <a:rPr lang="zh-CN" altLang="zh-CN" dirty="0"/>
              <a:t>数据名</a:t>
            </a:r>
            <a:r>
              <a:rPr lang="en-US" altLang="zh-CN" dirty="0"/>
              <a:t>", "</a:t>
            </a:r>
            <a:r>
              <a:rPr lang="zh-CN" altLang="zh-CN" dirty="0"/>
              <a:t>数据值</a:t>
            </a:r>
            <a:r>
              <a:rPr lang="en-US" altLang="zh-CN" dirty="0"/>
              <a:t>")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data()</a:t>
            </a:r>
            <a:r>
              <a:rPr lang="zh-CN" altLang="en-US" b="1" u="sng" dirty="0">
                <a:solidFill>
                  <a:srgbClr val="0D74C9"/>
                </a:solidFill>
              </a:rPr>
              <a:t>方法获取</a:t>
            </a:r>
            <a:r>
              <a:rPr lang="en-US" altLang="zh-CN" b="1" u="sng" dirty="0">
                <a:solidFill>
                  <a:srgbClr val="0D74C9"/>
                </a:solidFill>
              </a:rPr>
              <a:t>div</a:t>
            </a:r>
            <a:r>
              <a:rPr lang="zh-CN" altLang="en-US" b="1" u="sng" dirty="0">
                <a:solidFill>
                  <a:srgbClr val="0D74C9"/>
                </a:solidFill>
              </a:rPr>
              <a:t>标签数据操作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827254" y="3141845"/>
            <a:ext cx="4984607" cy="2432310"/>
            <a:chOff x="1277815" y="3552092"/>
            <a:chExt cx="4501136" cy="2769546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501136" cy="27695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4415593" cy="221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$("div").data("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设置数据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获取数据，输出结果：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console.log($("div").data("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3696697" y="2822919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data()</a:t>
            </a:r>
            <a:r>
              <a:rPr lang="zh-CN" altLang="en-US" dirty="0"/>
              <a:t>方法操作</a:t>
            </a:r>
            <a:r>
              <a:rPr lang="en-US" altLang="zh-CN" dirty="0"/>
              <a:t>div</a:t>
            </a:r>
            <a:r>
              <a:rPr lang="zh-CN" altLang="en-US" dirty="0"/>
              <a:t>标签数据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在浏览器运行结果如下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3490" name="Picture 2" descr="f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38" y="3123964"/>
            <a:ext cx="4561712" cy="18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7700330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事件的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操作属性方法的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137501"/>
            <a:chOff x="6135688" y="2075700"/>
            <a:chExt cx="2560637" cy="1134225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75700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利用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实现购物车、电梯导航等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53305"/>
            <a:chOff x="6135688" y="2059942"/>
            <a:chExt cx="2560637" cy="1149983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59942"/>
              <a:ext cx="1925366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操作元素尺寸和位置方法的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案例展示如下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购物车商品全选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4515" name="Picture 3" descr="无标题第三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83" y="2315478"/>
            <a:ext cx="5271798" cy="391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案例实现：</a:t>
            </a:r>
            <a:endParaRPr lang="en-US" altLang="zh-CN" b="1" u="sng" dirty="0">
              <a:solidFill>
                <a:srgbClr val="0D74C9"/>
              </a:solidFill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购物车商品全选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048552" y="2634403"/>
            <a:ext cx="4388988" cy="3125320"/>
            <a:chOff x="1277815" y="3552091"/>
            <a:chExt cx="4501136" cy="2996066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1"/>
              <a:ext cx="4501136" cy="29960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4415593" cy="287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class="cart-warp"&gt;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头部模块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class="cart-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thead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商品列表模块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class="cart-item-list"&gt;&lt;/div&gt;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结算模块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class="cart-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floatbar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063454" y="2315478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定义页面结构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购物车商品全选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827254" y="3155220"/>
            <a:ext cx="4546559" cy="1790883"/>
            <a:chOff x="1277815" y="3564913"/>
            <a:chExt cx="6195994" cy="1716817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5" y="3564913"/>
              <a:ext cx="6195994" cy="171681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7" y="3670950"/>
              <a:ext cx="6110452" cy="1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先引入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/jquery.min.js"&gt;&lt;/script&gt;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再引入我们自己的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文件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/car.js"&gt;&lt;/script&gt;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842156" y="2822919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 err="1"/>
              <a:t>jQuery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属性操作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购物车商品全选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2026530" y="2698932"/>
            <a:ext cx="5874080" cy="3843750"/>
            <a:chOff x="1320586" y="3552091"/>
            <a:chExt cx="6402475" cy="4403454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320586" y="3552091"/>
              <a:ext cx="6402475" cy="42845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7" y="3670950"/>
              <a:ext cx="6316933" cy="4284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checkall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").change(function()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$(".j-checkbox, 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checkall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prop("checked", $(this).prop("checked"));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$(".j-checkbox").change(function ()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if ($(".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j-checkbox:checked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").length === $(".j-checkbox")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.length) {$(".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checkall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").prop("checked", true);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 else {$(".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checkall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").prop("checked", false);}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3999727" y="2380007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</a:t>
            </a:r>
            <a:r>
              <a:rPr lang="en-US" altLang="zh-CN" dirty="0"/>
              <a:t>car.js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操作方法如下表：</a:t>
            </a:r>
            <a:endParaRPr lang="en-US" altLang="zh-CN" b="1" u="sng" dirty="0">
              <a:solidFill>
                <a:srgbClr val="0D74C9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jQuery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中的内容操作方法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46337"/>
              </p:ext>
            </p:extLst>
          </p:nvPr>
        </p:nvGraphicFramePr>
        <p:xfrm>
          <a:off x="760413" y="2882900"/>
          <a:ext cx="7767637" cy="3305176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语法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获取第一个匹配元素的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内容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html(content)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设置第一个匹配元素的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内容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获取所有匹配元素包含的文本内容组合起来的文本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text(content)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设置所有匹配元素的文本内容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获取表单元素的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(value)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设置表单元素的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编写简单页面结构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内容操作方法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827255" y="3141845"/>
            <a:ext cx="4724548" cy="2159997"/>
            <a:chOff x="1277815" y="3552092"/>
            <a:chExt cx="4501136" cy="2769546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501136" cy="27695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4415593" cy="173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&lt;span&gt;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&lt;input type="text" value="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请输入内容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696697" y="2822919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编写简单页面结构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通过</a:t>
            </a:r>
            <a:r>
              <a:rPr lang="en-US" altLang="zh-CN" b="1" u="sng" dirty="0">
                <a:solidFill>
                  <a:srgbClr val="0D74C9"/>
                </a:solidFill>
              </a:rPr>
              <a:t>html()</a:t>
            </a:r>
            <a:r>
              <a:rPr lang="zh-CN" altLang="en-US" b="1" u="sng" dirty="0">
                <a:solidFill>
                  <a:srgbClr val="0D74C9"/>
                </a:solidFill>
              </a:rPr>
              <a:t>、</a:t>
            </a:r>
            <a:r>
              <a:rPr lang="en-US" altLang="zh-CN" b="1" u="sng" dirty="0">
                <a:solidFill>
                  <a:srgbClr val="0D74C9"/>
                </a:solidFill>
              </a:rPr>
              <a:t>text()</a:t>
            </a:r>
            <a:r>
              <a:rPr lang="zh-CN" altLang="en-US" b="1" u="sng" dirty="0">
                <a:solidFill>
                  <a:srgbClr val="0D74C9"/>
                </a:solidFill>
              </a:rPr>
              <a:t>、</a:t>
            </a:r>
            <a:r>
              <a:rPr lang="en-US" altLang="zh-CN" b="1" u="sng" dirty="0" err="1">
                <a:solidFill>
                  <a:srgbClr val="0D74C9"/>
                </a:solidFill>
              </a:rPr>
              <a:t>val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等方法获取元素内容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内容操作方法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189690" y="2723785"/>
            <a:ext cx="6914073" cy="3460291"/>
            <a:chOff x="1277814" y="3552092"/>
            <a:chExt cx="6587124" cy="4972818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4" y="3552092"/>
              <a:ext cx="6587124" cy="49728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6501580" cy="485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1.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获取设置元素内容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html()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console.log($("div").html());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&lt;span&gt;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$("div").html("&lt;span&gt;hello&lt;/span&gt;");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修改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2.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获取设置元素文本内容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text()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console.log($("div").text());	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hello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$("div").text("&lt;span&gt;123&lt;/span&gt;");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的文本内容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3.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获取设置表单值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console.log($("input").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输出结果：请输入内容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$(“input”).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(“123”);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设置表单元素的值为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123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980212" y="2555861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获取元素内容操作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在浏览器运结果如下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4" name="矩形 2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内容操作方法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5538" name="Picture 2" descr="无s 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1" y="2982709"/>
            <a:ext cx="4649651" cy="197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当用户单击“</a:t>
            </a:r>
            <a:r>
              <a:rPr lang="en-US" altLang="zh-CN" dirty="0"/>
              <a:t>+</a:t>
            </a:r>
            <a:r>
              <a:rPr lang="zh-CN" altLang="zh-CN" dirty="0"/>
              <a:t>”按钮，就让文本框中的数字加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单击“</a:t>
            </a:r>
            <a:r>
              <a:rPr lang="en-US" altLang="zh-CN" dirty="0"/>
              <a:t>-</a:t>
            </a:r>
            <a:r>
              <a:rPr lang="zh-CN" altLang="zh-CN" dirty="0"/>
              <a:t>”按钮，让文本框的数字减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在购物车中增减商品数量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首先为页面中的“</a:t>
            </a:r>
            <a:r>
              <a:rPr lang="en-US" altLang="zh-CN" dirty="0"/>
              <a:t>+</a:t>
            </a:r>
            <a:r>
              <a:rPr lang="zh-CN" altLang="zh-CN" dirty="0"/>
              <a:t>”按钮绑定单击事件，事件触发后，先获取文本框中当前的值，然后将这个值加</a:t>
            </a:r>
            <a:r>
              <a:rPr lang="en-US" altLang="zh-CN" dirty="0"/>
              <a:t>1</a:t>
            </a:r>
            <a:r>
              <a:rPr lang="zh-CN" altLang="zh-CN" dirty="0"/>
              <a:t>后设置给文本框。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在购物车中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增减商品数量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2652322" y="3519495"/>
            <a:ext cx="4388988" cy="2646560"/>
            <a:chOff x="1320587" y="3552091"/>
            <a:chExt cx="4501136" cy="2996065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320587" y="3552091"/>
              <a:ext cx="4501136" cy="29960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4415593" cy="21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$(".increment").click(function()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得到当前兄弟文本框的值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n = $(this).siblings(".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n++;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$(this).siblings(".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(n);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625518" y="3200569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设置文本框的值</a:t>
            </a:r>
            <a:endParaRPr lang="en-US" altLang="zh-CN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0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1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42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45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40532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属性操作</a:t>
              </a:r>
            </a:p>
          </p:txBody>
        </p:sp>
      </p:grpSp>
      <p:sp>
        <p:nvSpPr>
          <p:cNvPr id="49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4933" y="3000753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0" name="4.1"/>
          <p:cNvGrpSpPr>
            <a:grpSpLocks/>
          </p:cNvGrpSpPr>
          <p:nvPr/>
        </p:nvGrpSpPr>
        <p:grpSpPr bwMode="auto">
          <a:xfrm>
            <a:off x="2535299" y="2492830"/>
            <a:ext cx="4696980" cy="956683"/>
            <a:chOff x="1426457" y="1263856"/>
            <a:chExt cx="4696827" cy="956466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40532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内容操作</a:t>
              </a:r>
            </a:p>
          </p:txBody>
        </p:sp>
      </p:grpSp>
      <p:sp>
        <p:nvSpPr>
          <p:cNvPr id="58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68332" y="4384937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9" name="4.1"/>
          <p:cNvGrpSpPr>
            <a:grpSpLocks/>
          </p:cNvGrpSpPr>
          <p:nvPr/>
        </p:nvGrpSpPr>
        <p:grpSpPr bwMode="auto">
          <a:xfrm>
            <a:off x="1484476" y="3872703"/>
            <a:ext cx="4696980" cy="956683"/>
            <a:chOff x="1426457" y="1263856"/>
            <a:chExt cx="4696827" cy="956466"/>
          </a:xfrm>
        </p:grpSpPr>
        <p:grpSp>
          <p:nvGrpSpPr>
            <p:cNvPr id="60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63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40532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元素操作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819354" y="5743953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8" name="4.1"/>
          <p:cNvGrpSpPr>
            <a:grpSpLocks/>
          </p:cNvGrpSpPr>
          <p:nvPr/>
        </p:nvGrpSpPr>
        <p:grpSpPr bwMode="auto">
          <a:xfrm>
            <a:off x="2615440" y="5214049"/>
            <a:ext cx="4696980" cy="956683"/>
            <a:chOff x="1426457" y="1263856"/>
            <a:chExt cx="4696827" cy="956466"/>
          </a:xfrm>
        </p:grpSpPr>
        <p:grpSp>
          <p:nvGrpSpPr>
            <p:cNvPr id="69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72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74" name="圆角矩形 73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3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0" name="直接连接符 69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32862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尺寸和位置操作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“</a:t>
            </a:r>
            <a:r>
              <a:rPr lang="en-US" altLang="zh-CN" dirty="0"/>
              <a:t>-</a:t>
            </a:r>
            <a:r>
              <a:rPr lang="zh-CN" altLang="zh-CN" dirty="0"/>
              <a:t>”按钮的开发思路与“</a:t>
            </a:r>
            <a:r>
              <a:rPr lang="en-US" altLang="zh-CN" dirty="0"/>
              <a:t>+</a:t>
            </a:r>
            <a:r>
              <a:rPr lang="zh-CN" altLang="zh-CN" dirty="0"/>
              <a:t>”按钮类似，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但是需要增加一个判断，就是当文本框的值是</a:t>
            </a:r>
            <a:r>
              <a:rPr lang="en-US" altLang="zh-CN" dirty="0"/>
              <a:t>1</a:t>
            </a:r>
            <a:r>
              <a:rPr lang="zh-CN" altLang="zh-CN" dirty="0"/>
              <a:t>的时候，就不能再减了。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在购物车中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增减商品数量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675669" y="3508862"/>
            <a:ext cx="4388988" cy="2782650"/>
            <a:chOff x="1320587" y="3552091"/>
            <a:chExt cx="4501136" cy="3150127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320587" y="3552091"/>
              <a:ext cx="4501136" cy="31501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4415593" cy="3031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$(".decrement").click(function()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得到当前兄弟文本框的值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n = $(this).siblings(".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if (n == 1) { return false;}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n--;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$(this).siblings(".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(n);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625518" y="3189936"/>
            <a:ext cx="23740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商品数量判断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用户每次单击“</a:t>
            </a:r>
            <a:r>
              <a:rPr lang="en-US" altLang="zh-CN" dirty="0"/>
              <a:t>+</a:t>
            </a:r>
            <a:r>
              <a:rPr lang="zh-CN" altLang="zh-CN" dirty="0"/>
              <a:t>”或“</a:t>
            </a:r>
            <a:r>
              <a:rPr lang="en-US" altLang="zh-CN" dirty="0"/>
              <a:t>-</a:t>
            </a:r>
            <a:r>
              <a:rPr lang="zh-CN" altLang="zh-CN" dirty="0"/>
              <a:t>”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根据文本框的值乘以当前商品的价格，就可以得到商品的小计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然后通过</a:t>
            </a:r>
            <a:r>
              <a:rPr lang="en-US" altLang="zh-CN" dirty="0"/>
              <a:t>html()</a:t>
            </a:r>
            <a:r>
              <a:rPr lang="zh-CN" altLang="zh-CN" dirty="0"/>
              <a:t>方法修改当前商品的小计中显示的内容。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购物车商品小计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在“</a:t>
            </a:r>
            <a:r>
              <a:rPr lang="en-US" altLang="zh-CN" dirty="0"/>
              <a:t>+</a:t>
            </a:r>
            <a:r>
              <a:rPr lang="zh-CN" altLang="zh-CN" dirty="0"/>
              <a:t>”按钮的单击事件中新增代码，实现小计的计算，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购物车商品小计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410751" y="2948457"/>
            <a:ext cx="6349066" cy="3083228"/>
            <a:chOff x="1320586" y="3552091"/>
            <a:chExt cx="6511300" cy="4822551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320586" y="3552091"/>
              <a:ext cx="6511300" cy="48225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7" y="3692451"/>
              <a:ext cx="6468529" cy="3449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$('.increment').click(function()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以下是新增代码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 = $(this).parents(".p-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").siblings(".p-price").html();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p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p.substr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price = (p * n).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toFixed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(2);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将计算结果保留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位小数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$(this).parents(".p-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").siblings(".p-sum").html("¥" + price);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790114" y="2634143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+</a:t>
            </a:r>
            <a:r>
              <a:rPr lang="zh-CN" altLang="en-US" dirty="0"/>
              <a:t>按钮事件中添加代码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将计算商品小计的代码复制到“</a:t>
            </a:r>
            <a:r>
              <a:rPr lang="en-US" altLang="zh-CN" dirty="0"/>
              <a:t>-</a:t>
            </a:r>
            <a:r>
              <a:rPr lang="zh-CN" altLang="zh-CN" dirty="0"/>
              <a:t>”按钮的事件中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购物车商品小计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410751" y="2948457"/>
            <a:ext cx="6349066" cy="3136725"/>
            <a:chOff x="1320586" y="3552091"/>
            <a:chExt cx="6511300" cy="4906227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320586" y="3552091"/>
              <a:ext cx="6511300" cy="48225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7" y="3692451"/>
              <a:ext cx="6468529" cy="4765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$('.decrement').click(function()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”按钮中新增的代码复制到此处即可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 = $(this).parents(".p-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").siblings(".p-price").html();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p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p.substr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price = (p * n).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toFixed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(2);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将计算结果保留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位小数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$(this).parents(".p-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").siblings(".p-sum").html("¥" + price);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790114" y="2634143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复制商品小计代码到</a:t>
            </a:r>
            <a:r>
              <a:rPr lang="en-US" altLang="zh-CN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由于用户也可以直接修改商品数量文本框里的值，在修改了值以后，需要更新小计的值。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内容操作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购物车商品小计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041634" y="3167606"/>
            <a:ext cx="7271856" cy="3136725"/>
            <a:chOff x="1320585" y="3552091"/>
            <a:chExt cx="7457670" cy="4906228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48225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7" y="3692451"/>
              <a:ext cx="7414898" cy="476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").change(function()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n = 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先得到文本框的里面的值，然后乘以当前商品的单价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p = $(this).parents(".p-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当前商品的单价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.siblings(".p-price").html();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p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p.substr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price = (p * n).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toFixed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$(this).parents(".p-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").siblings(".p-sum").html("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 + price);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420998" y="2853292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更新小计的值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遍历元素：</a:t>
            </a:r>
            <a:r>
              <a:rPr lang="zh-CN" altLang="en-US" dirty="0"/>
              <a:t>基本语法</a:t>
            </a:r>
            <a:r>
              <a:rPr lang="en-US" altLang="zh-CN" dirty="0"/>
              <a:t>$(selector).each(function(index, </a:t>
            </a:r>
            <a:r>
              <a:rPr lang="en-US" altLang="zh-CN" dirty="0" err="1"/>
              <a:t>domEle</a:t>
            </a:r>
            <a:r>
              <a:rPr lang="en-US" altLang="zh-CN" dirty="0"/>
              <a:t>) {});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该方法的参数是一个函数</a:t>
            </a:r>
            <a:r>
              <a:rPr lang="zh-CN" altLang="en-US" dirty="0"/>
              <a:t>。</a:t>
            </a:r>
            <a:r>
              <a:rPr lang="zh-CN" altLang="zh-CN" dirty="0"/>
              <a:t>这个函数将会在遍历时调用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在函数中，</a:t>
            </a:r>
            <a:r>
              <a:rPr lang="en-US" altLang="zh-CN" dirty="0"/>
              <a:t>index</a:t>
            </a:r>
            <a:r>
              <a:rPr lang="zh-CN" altLang="zh-CN" dirty="0"/>
              <a:t>参数是每个元素的索引号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domEle</a:t>
            </a:r>
            <a:r>
              <a:rPr lang="zh-CN" altLang="zh-CN" dirty="0"/>
              <a:t>是每个</a:t>
            </a:r>
            <a:r>
              <a:rPr lang="en-US" altLang="zh-CN" dirty="0"/>
              <a:t>DOM</a:t>
            </a:r>
            <a:r>
              <a:rPr lang="zh-CN" altLang="zh-CN" dirty="0"/>
              <a:t>元素</a:t>
            </a:r>
            <a:r>
              <a:rPr lang="zh-CN" altLang="en-US" dirty="0"/>
              <a:t>的</a:t>
            </a:r>
            <a:r>
              <a:rPr lang="zh-CN" altLang="zh-CN" dirty="0"/>
              <a:t>对象（个元素调用一次不是</a:t>
            </a:r>
            <a:r>
              <a:rPr lang="en-US" altLang="zh-CN" dirty="0" err="1"/>
              <a:t>jQuery</a:t>
            </a:r>
            <a:r>
              <a:rPr lang="zh-CN" altLang="zh-CN" dirty="0"/>
              <a:t>对象）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如果要想使用</a:t>
            </a:r>
            <a:r>
              <a:rPr lang="en-US" altLang="zh-CN" dirty="0" err="1"/>
              <a:t>jQuery</a:t>
            </a:r>
            <a:r>
              <a:rPr lang="zh-CN" altLang="zh-CN" dirty="0"/>
              <a:t>方法，需要将这个</a:t>
            </a:r>
            <a:r>
              <a:rPr lang="en-US" altLang="zh-CN" dirty="0"/>
              <a:t>DOM</a:t>
            </a:r>
            <a:r>
              <a:rPr lang="zh-CN" altLang="zh-CN" dirty="0"/>
              <a:t>对象转换成为</a:t>
            </a:r>
            <a:r>
              <a:rPr lang="en-US" altLang="zh-CN" dirty="0" err="1"/>
              <a:t>jQuery</a:t>
            </a:r>
            <a:r>
              <a:rPr lang="zh-CN" altLang="zh-CN" dirty="0"/>
              <a:t>对象，即</a:t>
            </a:r>
            <a:r>
              <a:rPr lang="en-US" altLang="zh-CN" dirty="0"/>
              <a:t>$(</a:t>
            </a:r>
            <a:r>
              <a:rPr lang="en-US" altLang="zh-CN" dirty="0" err="1"/>
              <a:t>domEle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遍历元素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案例演示：</a:t>
            </a:r>
            <a:endParaRPr lang="en-US" altLang="zh-CN" b="1" u="sng" dirty="0">
              <a:solidFill>
                <a:srgbClr val="0D74C9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遍历元素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419139" y="2661596"/>
            <a:ext cx="6172898" cy="3506057"/>
            <a:chOff x="1320585" y="3552091"/>
            <a:chExt cx="7457670" cy="5483910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53457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7" y="3692451"/>
              <a:ext cx="7414898" cy="534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&lt;div&gt;1&lt;/div&gt;&lt;div&gt;2&lt;/div&gt;&lt;div&gt;3&lt;/div&gt;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["red", "green", "blue"];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$("div").each(function (index,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domEle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console.log(index);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查看索引号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domEle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domEle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("color",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[index]);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对每个元素进行操作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                                                            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798503" y="2347282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遍历元素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$.each()</a:t>
            </a:r>
            <a:r>
              <a:rPr lang="zh-CN" altLang="zh-CN" b="1" u="sng" dirty="0">
                <a:solidFill>
                  <a:srgbClr val="0D74C9"/>
                </a:solidFill>
              </a:rPr>
              <a:t>方法</a:t>
            </a:r>
            <a:r>
              <a:rPr lang="zh-CN" altLang="en-US" b="1" u="sng" dirty="0">
                <a:solidFill>
                  <a:srgbClr val="0D74C9"/>
                </a:solidFill>
              </a:rPr>
              <a:t>：</a:t>
            </a:r>
            <a:r>
              <a:rPr lang="zh-CN" altLang="en-US" dirty="0"/>
              <a:t>基本语法</a:t>
            </a:r>
            <a:r>
              <a:rPr lang="en-US" altLang="zh-CN" dirty="0"/>
              <a:t>$.each(Object, function(index, element) {});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多学一招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419139" y="2930044"/>
            <a:ext cx="6172898" cy="4614052"/>
            <a:chOff x="1320585" y="3552091"/>
            <a:chExt cx="7457670" cy="7216953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53457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6" y="3692451"/>
              <a:ext cx="7414899" cy="7076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遍历数组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["red", "green", "blue"];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$.each(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function(index, element)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console.log(index);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数组中的每个元素的索引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console.log(element);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数组中的每个元素的值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遍历对象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 name: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age: 18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$.each(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function(index, element)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console.log(index); 		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对象中的每个成员的名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console.log(element); 	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对象中的每个成员的值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798503" y="2615730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$.each()</a:t>
            </a:r>
            <a:r>
              <a:rPr lang="zh-CN" altLang="en-US" dirty="0"/>
              <a:t>遍历数组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$.each()</a:t>
            </a:r>
            <a:r>
              <a:rPr lang="zh-CN" altLang="zh-CN" b="1" u="sng" dirty="0">
                <a:solidFill>
                  <a:srgbClr val="0D74C9"/>
                </a:solidFill>
              </a:rPr>
              <a:t>方法</a:t>
            </a:r>
            <a:r>
              <a:rPr lang="zh-CN" altLang="en-US" b="1" u="sng" dirty="0">
                <a:solidFill>
                  <a:srgbClr val="0D74C9"/>
                </a:solidFill>
              </a:rPr>
              <a:t>：</a:t>
            </a:r>
            <a:r>
              <a:rPr lang="zh-CN" altLang="en-US" dirty="0"/>
              <a:t>基本语法</a:t>
            </a:r>
            <a:r>
              <a:rPr lang="en-US" altLang="zh-CN" dirty="0"/>
              <a:t>$.each(Object, function(index, element) {});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多学一招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419139" y="2930044"/>
            <a:ext cx="6172898" cy="2398061"/>
            <a:chOff x="1320585" y="3552091"/>
            <a:chExt cx="7457670" cy="5345790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53457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6" y="3692451"/>
              <a:ext cx="7414899" cy="5145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遍历对象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 name: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age: 18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$.each(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function(index, element)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console.log(index); 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对象中的每个成员的名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console.log(element); 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对象中的每个成员的值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798503" y="2615730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$.each()</a:t>
            </a:r>
            <a:r>
              <a:rPr lang="zh-CN" altLang="en-US" dirty="0"/>
              <a:t>遍历对象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将所有选中的商品的购买数量文本框中的值相加，得到总件数。</a:t>
            </a: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将所有选中的商品的小计值相加，得到总额。</a:t>
            </a: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当用户更改了复选框的状态时，更新总额。</a:t>
            </a: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当用户更改了商品数量时，更新总额。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计算购物车商品总件数和总额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1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2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789791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事件</a:t>
              </a:r>
            </a:p>
          </p:txBody>
        </p:sp>
      </p:grpSp>
      <p:sp>
        <p:nvSpPr>
          <p:cNvPr id="50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4933" y="3000753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1" name="4.1"/>
          <p:cNvGrpSpPr>
            <a:grpSpLocks/>
          </p:cNvGrpSpPr>
          <p:nvPr/>
        </p:nvGrpSpPr>
        <p:grpSpPr bwMode="auto">
          <a:xfrm>
            <a:off x="2535299" y="2492830"/>
            <a:ext cx="4696980" cy="956683"/>
            <a:chOff x="1426457" y="1263856"/>
            <a:chExt cx="4696827" cy="956466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11.6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40532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其他方法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124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购物车商品总件数和总额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868680" y="2930044"/>
            <a:ext cx="7907338" cy="3227475"/>
            <a:chOff x="737660" y="3552091"/>
            <a:chExt cx="8445000" cy="9307926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737660" y="3552091"/>
              <a:ext cx="8120830" cy="93079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737660" y="3692451"/>
              <a:ext cx="8445000" cy="865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计算总件数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count = 0;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var item =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j-checkbox:checked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").parents(".cart-item");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item.find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").each(function(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 {count +=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parseInt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());});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$(".amount-sum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").text(count);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798503" y="2615730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getSum</a:t>
            </a:r>
            <a:r>
              <a:rPr lang="en-US" altLang="zh-CN" dirty="0"/>
              <a:t>()</a:t>
            </a:r>
            <a:r>
              <a:rPr lang="zh-CN" altLang="en-US" dirty="0"/>
              <a:t>总件数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计算购物车商品总件数和总额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419138" y="2930044"/>
            <a:ext cx="6172898" cy="3479284"/>
            <a:chOff x="1320585" y="3552091"/>
            <a:chExt cx="7457670" cy="775606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77560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6" y="3692451"/>
              <a:ext cx="7414899" cy="761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计算总额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money = 0;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item.find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(".p-sum").each(function(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money +=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parseFloat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).text().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substr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$(".price-sum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").text("¥"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money.toFixed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798503" y="2615730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getSum</a:t>
            </a:r>
            <a:r>
              <a:rPr lang="en-US" altLang="zh-CN" dirty="0"/>
              <a:t>()</a:t>
            </a:r>
            <a:r>
              <a:rPr lang="zh-CN" altLang="en-US" dirty="0"/>
              <a:t>求总额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：在各个操作事件中调用</a:t>
            </a:r>
            <a:r>
              <a:rPr lang="en-US" altLang="zh-CN" dirty="0" err="1"/>
              <a:t>getSum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购物车商品件数和总额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419138" y="2930044"/>
            <a:ext cx="6172898" cy="3479284"/>
            <a:chOff x="1320585" y="3552091"/>
            <a:chExt cx="7457670" cy="7756066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77560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6" y="3692451"/>
              <a:ext cx="7414899" cy="761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checkall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").change(function()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调用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$(".j-checkbox").change(function()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调用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change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和按钮事件中调用）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798503" y="2615730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分别调用</a:t>
            </a:r>
            <a:r>
              <a:rPr lang="en-US" altLang="zh-CN" dirty="0" err="1"/>
              <a:t>getSum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创建元素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 err="1"/>
              <a:t>jQuery</a:t>
            </a:r>
            <a:r>
              <a:rPr lang="zh-CN" altLang="zh-CN" dirty="0"/>
              <a:t>可以很方便地动态创建一个元素，直接在“</a:t>
            </a:r>
            <a:r>
              <a:rPr lang="en-US" altLang="zh-CN" dirty="0"/>
              <a:t>$()</a:t>
            </a:r>
            <a:r>
              <a:rPr lang="zh-CN" altLang="zh-CN" dirty="0"/>
              <a:t>”函数中传入一个</a:t>
            </a:r>
            <a:r>
              <a:rPr lang="en-US" altLang="zh-CN" dirty="0"/>
              <a:t>HTML</a:t>
            </a:r>
            <a:r>
              <a:rPr lang="zh-CN" altLang="zh-CN" dirty="0"/>
              <a:t>字符串即可进行创建。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930866" y="3812403"/>
            <a:ext cx="5208165" cy="1739642"/>
            <a:chOff x="1320585" y="3552091"/>
            <a:chExt cx="7457670" cy="7756066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320585" y="3552091"/>
              <a:ext cx="7457669" cy="77560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6" y="3692451"/>
              <a:ext cx="7414899" cy="3499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$(function 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li = $("&lt;li&gt;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我是后来创建的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li&lt;/li&gt;");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console.log(li);//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将元素输出到控制台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4261606" y="3498089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li</a:t>
            </a:r>
            <a:r>
              <a:rPr lang="zh-CN" altLang="en-US" dirty="0"/>
              <a:t>元素并打印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内部添加</a:t>
            </a:r>
            <a:r>
              <a:rPr lang="zh-CN" altLang="en-US" dirty="0"/>
              <a:t>：</a:t>
            </a:r>
            <a:r>
              <a:rPr lang="zh-CN" altLang="zh-CN" dirty="0"/>
              <a:t>内部添加的方式可以实现在元素内部添加元素，并且可以放到内部的最后面或者最前面。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添加元素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930866" y="3684807"/>
            <a:ext cx="5208165" cy="1355008"/>
            <a:chOff x="1320585" y="3552087"/>
            <a:chExt cx="7457670" cy="9070735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320585" y="3552087"/>
              <a:ext cx="7457669" cy="90707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6" y="3692452"/>
              <a:ext cx="7414899" cy="535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li = $("&lt;li&gt;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我是后来创建的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li&lt;/li&gt;");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").append(li); 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内部添加并且放到内部的最后面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").prepend(li); 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内部添加并且放到内部的最前面</a:t>
              </a: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3917659" y="3345326"/>
            <a:ext cx="3137481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append()</a:t>
            </a:r>
            <a:r>
              <a:rPr lang="zh-CN" altLang="en-US" dirty="0"/>
              <a:t>和</a:t>
            </a:r>
            <a:r>
              <a:rPr lang="en-US" altLang="zh-CN" dirty="0"/>
              <a:t>prepend()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外部添加</a:t>
            </a:r>
            <a:r>
              <a:rPr lang="zh-CN" altLang="en-US" dirty="0"/>
              <a:t>：</a:t>
            </a:r>
            <a:r>
              <a:rPr lang="zh-CN" altLang="zh-CN" dirty="0"/>
              <a:t>外部添加就是把元素放入目标元素的后面或者前面，通过</a:t>
            </a:r>
            <a:r>
              <a:rPr lang="en-US" altLang="zh-CN" dirty="0"/>
              <a:t>after()</a:t>
            </a:r>
            <a:r>
              <a:rPr lang="zh-CN" altLang="zh-CN" dirty="0"/>
              <a:t>和</a:t>
            </a:r>
            <a:r>
              <a:rPr lang="en-US" altLang="zh-CN" dirty="0"/>
              <a:t>before()</a:t>
            </a:r>
            <a:r>
              <a:rPr lang="zh-CN" altLang="zh-CN" dirty="0"/>
              <a:t>方法来实现。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添加元素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930866" y="3684807"/>
            <a:ext cx="5208165" cy="1355008"/>
            <a:chOff x="1320585" y="3552087"/>
            <a:chExt cx="7457670" cy="9070735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320585" y="3552087"/>
              <a:ext cx="7457669" cy="90707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6" y="3692452"/>
              <a:ext cx="7414899" cy="803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div = $("&lt;div&gt;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我是后来创建的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$(".test").after(div); // 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放入到目标元素的后面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$(".test").before(div); // 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放入到目标元素的前面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917659" y="3345326"/>
            <a:ext cx="3137481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after()</a:t>
            </a:r>
            <a:r>
              <a:rPr lang="zh-CN" altLang="en-US" dirty="0"/>
              <a:t>和</a:t>
            </a:r>
            <a:r>
              <a:rPr lang="en-US" altLang="zh-CN" dirty="0"/>
              <a:t>before()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删除元素</a:t>
            </a:r>
            <a:r>
              <a:rPr lang="zh-CN" altLang="en-US" dirty="0"/>
              <a:t>：</a:t>
            </a:r>
            <a:r>
              <a:rPr lang="zh-CN" altLang="zh-CN" dirty="0"/>
              <a:t>删除元素分为删除匹配的元素本身、删除匹配的元素里面的子节点两种情况。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删除元素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52474"/>
              </p:ext>
            </p:extLst>
          </p:nvPr>
        </p:nvGraphicFramePr>
        <p:xfrm>
          <a:off x="760413" y="3568933"/>
          <a:ext cx="7767637" cy="135845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语法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empty()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清空元素的内容，但不删除元素本身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remove([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清空元素的内容，并删除元素本身（可选参数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用于筛选元素）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为页面中的各种删除链接绑定事件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在事件触发后，通过</a:t>
            </a:r>
            <a:r>
              <a:rPr lang="en-US" altLang="zh-CN" dirty="0"/>
              <a:t>remove()</a:t>
            </a:r>
            <a:r>
              <a:rPr lang="zh-CN" altLang="zh-CN" dirty="0"/>
              <a:t>方法删除元素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在删除商品后，还需要更新购物车页面底部的商品总件数和总额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在购物车中删除商品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为每件商品的“删除”链接绑定事件，用于删除当前商品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购物车删除商品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2445488" y="3269466"/>
            <a:ext cx="4710321" cy="1700679"/>
            <a:chOff x="1145275" y="3552091"/>
            <a:chExt cx="7713215" cy="9307926"/>
          </a:xfrm>
        </p:grpSpPr>
        <p:sp>
          <p:nvSpPr>
            <p:cNvPr id="25" name="矩形 10"/>
            <p:cNvSpPr>
              <a:spLocks noChangeArrowheads="1"/>
            </p:cNvSpPr>
            <p:nvPr/>
          </p:nvSpPr>
          <p:spPr bwMode="auto">
            <a:xfrm>
              <a:off x="1145275" y="3552091"/>
              <a:ext cx="7713215" cy="93079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1363356" y="3692451"/>
              <a:ext cx="7414900" cy="4395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$(".p-action a").click(function()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$(this).parents(".cart-item").remove();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4246177" y="2955151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给删除按钮绑定单击事件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为页面底部的“删除选中的商品”链接绑定事件，用于删除所有复选框选中的商品。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购物车删除商品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1509824" y="3470145"/>
            <a:ext cx="6124352" cy="1918985"/>
            <a:chOff x="-21257" y="3552091"/>
            <a:chExt cx="10028710" cy="10502729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-21257" y="3552091"/>
              <a:ext cx="10028710" cy="105027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257317" y="3692453"/>
              <a:ext cx="9750136" cy="8590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$(".remove-batch").click(function()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j-checkbox:checked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").parents(".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cartitem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").remove();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4022893" y="3155830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删除选中的商品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11.1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属性操作</a:t>
            </a:r>
            <a:r>
              <a:rPr lang="en-US" altLang="zh-CN" sz="2800" b="1" kern="0" dirty="0">
                <a:solidFill>
                  <a:srgbClr val="1369B2"/>
                </a:solidFill>
              </a:rPr>
              <a:t> 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prop()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购物车商品全选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为“清</a:t>
            </a:r>
            <a:r>
              <a:rPr lang="zh-CN" altLang="en-US" dirty="0"/>
              <a:t>理</a:t>
            </a:r>
            <a:r>
              <a:rPr lang="zh-CN" altLang="zh-CN" dirty="0"/>
              <a:t>购物车”链接绑定事件，用于删除全部商品。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购物车删除商品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456122" y="3428962"/>
            <a:ext cx="3917692" cy="1686354"/>
            <a:chOff x="1121341" y="3552091"/>
            <a:chExt cx="7737151" cy="10502729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121341" y="3552091"/>
              <a:ext cx="7737151" cy="105027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6" y="3692453"/>
              <a:ext cx="7414901" cy="834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$(".clear-all").click(function()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$(".cart-item").remove();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3481910" y="3019571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清空购物车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在商品复选框和</a:t>
            </a:r>
            <a:r>
              <a:rPr lang="zh-CN" altLang="en-US" dirty="0"/>
              <a:t>“</a:t>
            </a:r>
            <a:r>
              <a:rPr lang="zh-CN" altLang="zh-CN" dirty="0"/>
              <a:t>全选</a:t>
            </a:r>
            <a:r>
              <a:rPr lang="zh-CN" altLang="en-US" dirty="0"/>
              <a:t>”</a:t>
            </a:r>
            <a:r>
              <a:rPr lang="zh-CN" altLang="zh-CN" dirty="0"/>
              <a:t>复选框的</a:t>
            </a:r>
            <a:r>
              <a:rPr lang="en-US" altLang="zh-CN" dirty="0"/>
              <a:t>change()</a:t>
            </a:r>
            <a:r>
              <a:rPr lang="zh-CN" altLang="zh-CN" dirty="0"/>
              <a:t>事件中增加代码，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判断当前的选中状态，如果是选</a:t>
            </a:r>
            <a:r>
              <a:rPr lang="zh-CN" altLang="en-US" dirty="0"/>
              <a:t>中</a:t>
            </a:r>
            <a:r>
              <a:rPr lang="zh-CN" altLang="zh-CN" dirty="0"/>
              <a:t>状态，则添加背景色，如果不是选中状态，则移除背景色。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获取当前元素的选中状态可以用</a:t>
            </a:r>
            <a:r>
              <a:rPr lang="en-US" altLang="zh-CN" dirty="0"/>
              <a:t>$(this).prop()</a:t>
            </a:r>
            <a:r>
              <a:rPr lang="zh-CN" altLang="zh-CN" dirty="0"/>
              <a:t>方法来实现。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5668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在购物车中为选中的商品添加背景色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定义</a:t>
            </a:r>
            <a:r>
              <a:rPr lang="en-US" altLang="zh-CN" dirty="0"/>
              <a:t>check-cart-item</a:t>
            </a:r>
            <a:r>
              <a:rPr lang="zh-CN" altLang="zh-CN" dirty="0"/>
              <a:t>类，表示背景色样式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购物车选中的商品添加背景色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488020" y="3439595"/>
            <a:ext cx="3885794" cy="1258514"/>
            <a:chOff x="1184337" y="3552091"/>
            <a:chExt cx="7674155" cy="7838112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184337" y="3552091"/>
              <a:ext cx="7674155" cy="78381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6" y="3692453"/>
              <a:ext cx="7414901" cy="719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.check-cart-item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background: #fff4e8;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3481910" y="3030204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定义类名</a:t>
            </a:r>
            <a:r>
              <a:rPr lang="en-US" altLang="zh-CN" dirty="0"/>
              <a:t>check-cart-item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为全选复选框的</a:t>
            </a:r>
            <a:r>
              <a:rPr lang="en-US" altLang="zh-CN" dirty="0"/>
              <a:t>change()</a:t>
            </a:r>
            <a:r>
              <a:rPr lang="zh-CN" altLang="zh-CN" dirty="0"/>
              <a:t>事件中添加代码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购物车选中的商品添加背景色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952063" y="3039478"/>
            <a:ext cx="5239873" cy="3069526"/>
            <a:chOff x="1363356" y="3552085"/>
            <a:chExt cx="10348361" cy="19117220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400820" y="3552085"/>
              <a:ext cx="10310897" cy="191172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6" y="3692453"/>
              <a:ext cx="10348361" cy="18976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checkall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").change(function()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if ($(this).prop("checked"))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$(".cart-item").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("check-cart-item");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 else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$(".cart-item").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("check-cart-item");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252074" y="2688811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操作</a:t>
            </a:r>
            <a:r>
              <a:rPr lang="en-US" altLang="zh-CN" dirty="0"/>
              <a:t>check-cart-item</a:t>
            </a:r>
            <a:r>
              <a:rPr lang="zh-CN" altLang="en-US" dirty="0"/>
              <a:t>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在商品复选框的</a:t>
            </a:r>
            <a:r>
              <a:rPr lang="en-US" altLang="zh-CN" dirty="0"/>
              <a:t>change()</a:t>
            </a:r>
            <a:r>
              <a:rPr lang="zh-CN" altLang="zh-CN" dirty="0"/>
              <a:t>事件中编写代码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元素操作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购物车选中的商品添加背景色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507446" y="3062016"/>
            <a:ext cx="6353038" cy="3069526"/>
            <a:chOff x="1363358" y="3552085"/>
            <a:chExt cx="12285136" cy="19117220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400818" y="3552085"/>
              <a:ext cx="12247674" cy="191172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8" y="3692453"/>
              <a:ext cx="12285136" cy="18976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$("j-checkbox").change(function()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if ($(this).prop("checked"))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$(this).parents(".cart-item").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("check-cart-item");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 else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$(this).parents(".cart-item").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("check-cart-item");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939971" y="2732461"/>
            <a:ext cx="2793534" cy="4382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操作</a:t>
            </a:r>
            <a:r>
              <a:rPr lang="en-US" altLang="zh-CN" dirty="0"/>
              <a:t>check-cart-item</a:t>
            </a:r>
            <a:r>
              <a:rPr lang="zh-CN" altLang="en-US" dirty="0"/>
              <a:t>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尺寸操作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jQuery</a:t>
            </a:r>
            <a:r>
              <a:rPr lang="zh-CN" altLang="zh-CN" dirty="0"/>
              <a:t>中，尺寸方法用来获取或设置元素的宽度和高度。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尺寸和位置操作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尺寸方法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13178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width()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获取或设置元素宽度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height()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获取或设置元素高度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outerWidth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(true)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获取元素宽度（包含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border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margin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outerHeight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(true)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获取元素高度（包含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border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margin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innerWidth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获取元素宽度（包含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尺寸操作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jQuery</a:t>
            </a:r>
            <a:r>
              <a:rPr lang="zh-CN" altLang="zh-CN" dirty="0"/>
              <a:t>中，尺寸方法用来获取或设置元素的宽度和高度。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尺寸和位置操作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尺寸方法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99733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innerHeight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获取元素高度（包含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outerWidth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获取元素宽度（包含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border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outerHeight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获取元素高度（包含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border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r>
              <a:rPr lang="zh-CN" altLang="zh-CN" dirty="0"/>
              <a:t>先准备一个页面结构。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尺寸和位置操作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尺寸方法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827255" y="3141844"/>
            <a:ext cx="4724548" cy="3139688"/>
            <a:chOff x="1277815" y="3552091"/>
            <a:chExt cx="4501136" cy="4025706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1"/>
              <a:ext cx="4501136" cy="40257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4415593" cy="3906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div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width: 200px;height: 200px;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background-color: pink; padding: 10px;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border: 15px solid red; margin: 20px;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512139" y="2822919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编写简单页面结构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：获取元素的尺寸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/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尺寸和位置操作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尺寸方法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827254" y="3141845"/>
            <a:ext cx="6033229" cy="3108042"/>
            <a:chOff x="1277814" y="3552091"/>
            <a:chExt cx="6411295" cy="6050760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59199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6325751" cy="59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console.log($("div").width());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200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innerWidth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220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outerWidth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250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outerWidth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(true));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290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width()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设置宽度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$("div").width(300);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设置宽度为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300px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451706" y="2791632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获取元素的尺寸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offset()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使用</a:t>
            </a:r>
            <a:r>
              <a:rPr lang="en-US" altLang="zh-CN" dirty="0"/>
              <a:t>offset()</a:t>
            </a:r>
            <a:r>
              <a:rPr lang="zh-CN" altLang="zh-CN" dirty="0"/>
              <a:t>方法可以获取元素的位置，返回的是一个对象，包含</a:t>
            </a:r>
            <a:r>
              <a:rPr lang="en-US" altLang="zh-CN" dirty="0"/>
              <a:t>left</a:t>
            </a:r>
            <a:r>
              <a:rPr lang="zh-CN" altLang="zh-CN" dirty="0"/>
              <a:t>和</a:t>
            </a:r>
            <a:r>
              <a:rPr lang="en-US" altLang="zh-CN" dirty="0"/>
              <a:t>top</a:t>
            </a:r>
            <a:r>
              <a:rPr lang="zh-CN" altLang="zh-CN" dirty="0"/>
              <a:t>属性，表示相对于文档的偏移坐标，和父级元素没有关系。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827253" y="3546754"/>
            <a:ext cx="6033229" cy="2629781"/>
            <a:chOff x="1277814" y="3552091"/>
            <a:chExt cx="6411295" cy="5919935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59199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6325751" cy="440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获取元素距离文档顶部的距离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$(selector).offset().top;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获取元素距离文档左侧的距离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$(selector).offset().left;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设置元素的偏移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$(selector).offset({ top: 200, left: 200 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4451705" y="3196541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获取元素位置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内容操作</a:t>
            </a:r>
            <a:endParaRPr lang="en-US" altLang="zh-CN" sz="2800" b="1" kern="0" dirty="0">
              <a:solidFill>
                <a:srgbClr val="1369B2"/>
              </a:solidFill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中的内容操作方法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在购物车中增减商品数量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9697" y="3870033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36635" y="3870033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16072" y="413990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84497" y="398592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购物车商品小计</a:t>
            </a:r>
          </a:p>
        </p:txBody>
      </p: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矩形 3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1348" name="Picture 2740" descr="无标sdf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37" y="2938968"/>
            <a:ext cx="4158800" cy="197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515438" y="2669837"/>
            <a:ext cx="3550090" cy="2803712"/>
            <a:chOff x="1277814" y="3552091"/>
            <a:chExt cx="6411295" cy="9369428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9369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8" y="3670952"/>
              <a:ext cx="6325751" cy="6027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* {margin: 0; padding: 0;}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（省略样式代码）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 class="father"&gt;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 class="son"&gt;&lt;/div&gt;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027002" y="2319623"/>
            <a:ext cx="203852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：获取元素的位置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657350" y="3009308"/>
            <a:ext cx="5928854" cy="2803712"/>
            <a:chOff x="1277812" y="3552091"/>
            <a:chExt cx="10707230" cy="9369428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2" y="3552091"/>
              <a:ext cx="10707230" cy="9369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6" y="3670952"/>
              <a:ext cx="10621686" cy="894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获取偏移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console.log($(".son").offset());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top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20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left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console.log($(".son").offset().top);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设置偏移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$(".son").offset({ top: 55, left: 55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354550" y="2661934"/>
            <a:ext cx="203852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获取元素位置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position()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en-US" altLang="zh-CN" dirty="0"/>
              <a:t>position()</a:t>
            </a:r>
            <a:r>
              <a:rPr lang="zh-CN" altLang="zh-CN" dirty="0"/>
              <a:t>方法用于获取元素距离父元素的位置，如果父元素没有设置定位（即</a:t>
            </a:r>
            <a:r>
              <a:rPr lang="en-US" altLang="zh-CN" dirty="0"/>
              <a:t>CSS</a:t>
            </a:r>
            <a:r>
              <a:rPr lang="zh-CN" altLang="zh-CN" dirty="0"/>
              <a:t>中的</a:t>
            </a:r>
            <a:r>
              <a:rPr lang="en-US" altLang="zh-CN" dirty="0"/>
              <a:t>position</a:t>
            </a:r>
            <a:r>
              <a:rPr lang="zh-CN" altLang="zh-CN" dirty="0"/>
              <a:t>），则获取的结果是距离文档的位置。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607573" y="3856107"/>
            <a:ext cx="5928854" cy="1087729"/>
            <a:chOff x="1277812" y="3552091"/>
            <a:chExt cx="10707230" cy="9369428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2" y="3552091"/>
              <a:ext cx="10707230" cy="9369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6" y="3670952"/>
              <a:ext cx="10621686" cy="261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console.log($(".son").position().top);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获取距离顶部的位置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console.log($(".son").position().left);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获取距离左侧的位置</a:t>
              </a: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5304773" y="3508733"/>
            <a:ext cx="203852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position()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4"/>
          <p:cNvGrpSpPr>
            <a:grpSpLocks/>
          </p:cNvGrpSpPr>
          <p:nvPr/>
        </p:nvGrpSpPr>
        <p:grpSpPr bwMode="auto">
          <a:xfrm>
            <a:off x="735481" y="2402973"/>
            <a:ext cx="7229139" cy="1798337"/>
            <a:chOff x="415635" y="2398807"/>
            <a:chExt cx="7920000" cy="2160000"/>
          </a:xfrm>
        </p:grpSpPr>
        <p:sp>
          <p:nvSpPr>
            <p:cNvPr id="26" name="矩形 2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9" name="泪滴形 28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1" name="矩形 10"/>
          <p:cNvSpPr>
            <a:spLocks noChangeArrowheads="1"/>
          </p:cNvSpPr>
          <p:nvPr/>
        </p:nvSpPr>
        <p:spPr bwMode="auto">
          <a:xfrm>
            <a:off x="994093" y="2616216"/>
            <a:ext cx="6388006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</a:t>
            </a:r>
            <a:r>
              <a:rPr lang="en-US" altLang="zh-CN" dirty="0"/>
              <a:t>position()</a:t>
            </a:r>
            <a:r>
              <a:rPr lang="zh-CN" altLang="zh-CN" dirty="0"/>
              <a:t>方法只能获取元素位置，不能设置元素位置。</a:t>
            </a:r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0" name="矩形 3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scroTop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 err="1">
                <a:solidFill>
                  <a:srgbClr val="0D74C9"/>
                </a:solidFill>
              </a:rPr>
              <a:t>scrollLeft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en-US" altLang="zh-CN" dirty="0" err="1"/>
              <a:t>scrollTop</a:t>
            </a:r>
            <a:r>
              <a:rPr lang="en-US" altLang="zh-CN" dirty="0"/>
              <a:t>()</a:t>
            </a:r>
            <a:r>
              <a:rPr lang="zh-CN" altLang="zh-CN" dirty="0"/>
              <a:t>方法用于获取或设置元素被卷去的头部距离，</a:t>
            </a:r>
            <a:r>
              <a:rPr lang="en-US" altLang="zh-CN" dirty="0" err="1"/>
              <a:t>scrollLeft</a:t>
            </a:r>
            <a:r>
              <a:rPr lang="en-US" altLang="zh-CN" dirty="0"/>
              <a:t>()</a:t>
            </a:r>
            <a:r>
              <a:rPr lang="zh-CN" altLang="zh-CN" dirty="0"/>
              <a:t>方法用于获取或设置元素被卷去的左侧距离。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位置方法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607573" y="3739144"/>
            <a:ext cx="5928854" cy="1537806"/>
            <a:chOff x="1277812" y="3552091"/>
            <a:chExt cx="10707230" cy="13246280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2" y="3552091"/>
              <a:ext cx="10707230" cy="1324628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6" y="3670952"/>
              <a:ext cx="10621686" cy="1312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获取元素距离页面左侧的距离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$(".container").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scrollLeft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设置元素距离页面顶部的距离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$(document).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(100);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520440" y="3391770"/>
            <a:ext cx="38228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scrollLeft</a:t>
            </a:r>
            <a:r>
              <a:rPr lang="en-US" altLang="zh-CN" dirty="0"/>
              <a:t>()</a:t>
            </a:r>
            <a:r>
              <a:rPr lang="zh-CN" altLang="en-US" dirty="0"/>
              <a:t>方法和</a:t>
            </a:r>
            <a:r>
              <a:rPr lang="en-US" altLang="zh-CN" dirty="0" err="1"/>
              <a:t>scrollTop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带有动画的返回顶部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3730" name="Picture 2" descr="无标收到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78" y="2544665"/>
            <a:ext cx="4879507" cy="284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通过</a:t>
            </a:r>
            <a:r>
              <a:rPr lang="en-US" altLang="zh-CN" dirty="0"/>
              <a:t>CSS</a:t>
            </a:r>
            <a:r>
              <a:rPr lang="zh-CN" altLang="zh-CN" dirty="0"/>
              <a:t>将“返回顶部”的按钮放在右下角的位置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然后为按钮绑定单击事件，在单击后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使用</a:t>
            </a:r>
            <a:r>
              <a:rPr lang="en-US" altLang="zh-CN" dirty="0"/>
              <a:t>animate()</a:t>
            </a:r>
            <a:r>
              <a:rPr lang="zh-CN" altLang="zh-CN" dirty="0"/>
              <a:t>动画方法返回顶部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带有动画的返回顶部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带有动画的返回顶部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27255" y="3141845"/>
            <a:ext cx="4305098" cy="2445223"/>
            <a:chOff x="1277814" y="3552091"/>
            <a:chExt cx="6411295" cy="59199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59199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6325751" cy="449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body {height: 2000px;}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（省略了部分样式代码）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class="back"&gt;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返回顶部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class="container"&gt;&lt;/div&gt;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146286" y="2791632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编写简单页面结构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6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为“返回顶部”按钮绑定单击事件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带有动画的返回顶部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31931" y="3141846"/>
            <a:ext cx="4305098" cy="2143218"/>
            <a:chOff x="1277814" y="3552091"/>
            <a:chExt cx="6411295" cy="1006763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100676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6325750" cy="6067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$(".back").click(function()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$("body, html").stop().animate({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850962" y="2791632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返回顶部绑定单击事件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61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元素操作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遍历元素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计算购物车商品总件数和总额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创建元素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71775" y="523716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42" name="椭圆 19"/>
          <p:cNvSpPr>
            <a:spLocks noChangeArrowheads="1"/>
          </p:cNvSpPr>
          <p:nvPr/>
        </p:nvSpPr>
        <p:spPr bwMode="auto">
          <a:xfrm>
            <a:off x="1128713" y="523716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8150" y="5505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4" name="TextBox 218"/>
          <p:cNvSpPr txBox="1">
            <a:spLocks noChangeArrowheads="1"/>
          </p:cNvSpPr>
          <p:nvPr/>
        </p:nvSpPr>
        <p:spPr bwMode="auto">
          <a:xfrm>
            <a:off x="3076575" y="535305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47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25" y="2271268"/>
            <a:ext cx="2288012" cy="365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90719" y="1992313"/>
            <a:ext cx="819607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当用户将页面滚动到“家用电器”模块时，导航栏中的“家用电器”就会被设为激活的效果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如果用户滚动到“手机通讯”模块，则导航栏中的“手机通讯”就会被设为激活的效果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如果用户在导航栏中单击其中的某一项，则可以自动滚动到对应的模块下</a:t>
            </a:r>
            <a:r>
              <a:rPr lang="zh-CN" altLang="en-US" dirty="0"/>
              <a:t>。</a:t>
            </a:r>
            <a:r>
              <a:rPr lang="zh-CN" altLang="zh-CN" dirty="0"/>
              <a:t>例如，单击“家用电器”，则页面会自动滚动到“家用电器”模块下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489985" y="2839841"/>
            <a:ext cx="4305098" cy="3419761"/>
            <a:chOff x="1277814" y="3552091"/>
            <a:chExt cx="6411295" cy="827931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82793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1"/>
              <a:ext cx="6325750" cy="816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固定电梯导航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fixedtool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 class="current"&gt;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家用电器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手机通讯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电脑办公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精品家具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3809016" y="2489628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编写简单页面结构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818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270981" y="2988858"/>
            <a:ext cx="4305098" cy="1061040"/>
            <a:chOff x="1277814" y="3552091"/>
            <a:chExt cx="6411295" cy="8279311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3552091"/>
              <a:ext cx="6411295" cy="82793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951"/>
              <a:ext cx="6325750" cy="190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="jquery.min.js"&gt;&lt;/script&gt;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/index.js"&gt;&lt;/index&gt;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3590012" y="2638644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引入核心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只有用户滚动到指定区域时，才会显示电梯导航。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203478" y="2890175"/>
            <a:ext cx="5187222" cy="3451902"/>
            <a:chOff x="1277814" y="3552091"/>
            <a:chExt cx="7724983" cy="3830406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7724983" cy="3830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7" y="3670957"/>
              <a:ext cx="7639440" cy="37402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控制电梯导航的显示和隐藏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toolTop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$(".recommend").offset().top;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toggleTool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if ($(document).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 &gt;=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toolTop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fixedtool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 else {$(".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fixedtool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$(window).scroll(function() 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344630" y="2539961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滚动到指定区域显示导航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7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当用户单击电梯导航上的选项时，需要让页面滚动到对应的内容区域。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95956" y="3103482"/>
            <a:ext cx="6276532" cy="2877073"/>
            <a:chOff x="1277814" y="3552091"/>
            <a:chExt cx="11933889" cy="3830406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11933889" cy="3830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7" y="3670957"/>
              <a:ext cx="11848346" cy="2971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互斥锁（在后面将会用到）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flag = true;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单击电梯导航中的某一项，让页面滚动到相应的内容区域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fixedtool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li").click(function()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flag = false;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flag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设为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ture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，表示页面自动滚动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根据索引号，计算页面要去往的位置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current = $(".floor .w").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($(this).index()).offset().top;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4572000" y="2768635"/>
            <a:ext cx="35448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单击标签滚动到对应的内容区域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3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46594" y="3096276"/>
            <a:ext cx="7023545" cy="3103576"/>
            <a:chOff x="1277814" y="3552091"/>
            <a:chExt cx="11933889" cy="38304064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4" y="3552091"/>
              <a:ext cx="11933889" cy="3830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7" y="3670956"/>
              <a:ext cx="11848346" cy="3704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利用动画效果实现页面滚动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$("body, html").stop().animate({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 current}, function () 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动画完成后执行此方法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flag = true;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flag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，表示滚动结束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单击之后，为当前的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元素添加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current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类名，兄弟元素移除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current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类名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("current").siblings().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5130800" y="2746062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实现页面滚动动画效果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：利用动画效果实现页面滚动</a:t>
            </a:r>
            <a:r>
              <a:rPr lang="zh-CN" altLang="zh-CN" dirty="0"/>
              <a:t>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01682" y="2771680"/>
            <a:ext cx="7023545" cy="3590518"/>
            <a:chOff x="1277814" y="3552079"/>
            <a:chExt cx="11933889" cy="5083585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4" y="3552079"/>
              <a:ext cx="11933889" cy="5083585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7" y="3670953"/>
              <a:ext cx="11848346" cy="4836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$(window).scroll(function()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当页面滚动到某个内容区域后，激活电梯导航中对应的选项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if (flag)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$(".floor .w").each(function(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if ($(document).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scrollTop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 &gt;= $(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).offset().top)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fixedtool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("current").siblings().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985888" y="2421466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激活电梯导航中的选项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：激活电梯导航中的选项</a:t>
            </a:r>
            <a:r>
              <a:rPr lang="zh-CN" altLang="zh-CN" dirty="0"/>
              <a:t>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尺寸和位置操作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电梯导航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1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通过事件方法绑定事件</a:t>
            </a:r>
            <a:r>
              <a:rPr lang="zh-CN" altLang="en-US" dirty="0"/>
              <a:t>：</a:t>
            </a:r>
            <a:r>
              <a:rPr lang="zh-CN" altLang="zh-CN" dirty="0"/>
              <a:t>已经用过了单个事件的绑定，是通过调用某个事件方法，传入事件处理函数来实现的，如</a:t>
            </a:r>
            <a:r>
              <a:rPr lang="en-US" altLang="zh-CN" dirty="0"/>
              <a:t>click()</a:t>
            </a:r>
            <a:r>
              <a:rPr lang="zh-CN" altLang="zh-CN" dirty="0"/>
              <a:t>、</a:t>
            </a:r>
            <a:r>
              <a:rPr lang="en-US" altLang="zh-CN" dirty="0"/>
              <a:t>change()</a:t>
            </a:r>
            <a:r>
              <a:rPr lang="zh-CN" altLang="zh-CN" dirty="0"/>
              <a:t>等。</a:t>
            </a:r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常用事件方法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52235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12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alt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 rowSpan="5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表单事件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blur([[data],function])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当元素失去焦点时触发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focus([[data],function])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当元素获得焦点时触发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change([[data],function])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当元素的值发生改变时触发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focusin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([data],function)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在父元素上检测子元素获取焦点的情况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focusout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([data],function)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在父元素上检测子元素失去焦点的情况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5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元素操作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在购物车中删除商品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在购物车中为选中的商品添加背景色</a:t>
            </a:r>
          </a:p>
        </p:txBody>
      </p:sp>
    </p:spTree>
    <p:extLst>
      <p:ext uri="{BB962C8B-B14F-4D97-AF65-F5344CB8AC3E}">
        <p14:creationId xmlns:p14="http://schemas.microsoft.com/office/powerpoint/2010/main" val="30117038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常用事件方法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94851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12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alt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 rowSpan="2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表单事件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select([[data],function])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当文本框（包括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&lt;input&gt;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）中的文本被选中时触发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submit([[data],function])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当表单提交时触发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 rowSpan="3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键盘事件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keydown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键盘按键按下时触发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keypress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键盘按键（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Shift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CapsLock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等非字符键除外）按下时触发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 [[data],function 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键盘按键弹起时触发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常用事件方法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3976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100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alt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 rowSpan="5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鼠标事件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当鼠标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指针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移入对象时触发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mouseout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在鼠标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指针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从元素上离开时触发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click([[data],function])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当单击元素时触发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dblclick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当双击元素时触发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mousedown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 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当鼠标指针移动到元素上方，并按下鼠标按键时触发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b="1" u="sng" dirty="0">
                <a:solidFill>
                  <a:srgbClr val="0D74C9"/>
                </a:solidFill>
              </a:rPr>
              <a:t>常用事件方法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61460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12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分类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alt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鼠标事件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mouseup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([[data], 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当在元素上放松鼠标按钮时，会被触发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 rowSpan="2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浏览器事件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scroll([[data],function])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当滚动条发生变化时触发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resize([[data], function])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当调整浏览器窗口的大小时会被触发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2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203478" y="2539286"/>
            <a:ext cx="5187222" cy="3451902"/>
            <a:chOff x="1277814" y="3552091"/>
            <a:chExt cx="7724983" cy="38304064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3552091"/>
              <a:ext cx="7724983" cy="3830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7" y="3670957"/>
              <a:ext cx="7639440" cy="37909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$("div").click(function()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 "purple");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mouseenter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skyblue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4344630" y="2189072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鼠标移入事件</a:t>
            </a:r>
            <a:r>
              <a:rPr lang="en-US" altLang="zh-CN" dirty="0" err="1"/>
              <a:t>mouseenter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通过</a:t>
            </a:r>
            <a:r>
              <a:rPr lang="en-US" altLang="zh-CN" b="1" u="sng" dirty="0">
                <a:solidFill>
                  <a:srgbClr val="0D74C9"/>
                </a:solidFill>
              </a:rPr>
              <a:t>on()</a:t>
            </a:r>
            <a:r>
              <a:rPr lang="zh-CN" altLang="en-US" b="1" u="sng" dirty="0">
                <a:solidFill>
                  <a:srgbClr val="0D74C9"/>
                </a:solidFill>
              </a:rPr>
              <a:t>方法绑定事件</a:t>
            </a:r>
            <a:r>
              <a:rPr lang="zh-CN" altLang="en-US" dirty="0"/>
              <a:t>：</a:t>
            </a:r>
            <a:r>
              <a:rPr lang="en-US" altLang="zh-CN" dirty="0"/>
              <a:t>on()</a:t>
            </a:r>
            <a:r>
              <a:rPr lang="zh-CN" altLang="en-US" dirty="0"/>
              <a:t>方法绑定单个事件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43475" y="3204442"/>
            <a:ext cx="5187222" cy="1665047"/>
            <a:chOff x="1277814" y="3552091"/>
            <a:chExt cx="7724983" cy="3830406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7724983" cy="3830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7" y="3670957"/>
              <a:ext cx="7639440" cy="21516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一次绑定一个事件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$("div").on("click",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 "yellow")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84627" y="2854228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on()</a:t>
            </a:r>
            <a:r>
              <a:rPr lang="zh-CN" altLang="en-US" dirty="0"/>
              <a:t>方法绑定一个事件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5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通过</a:t>
            </a:r>
            <a:r>
              <a:rPr lang="en-US" altLang="zh-CN" b="1" u="sng" dirty="0">
                <a:solidFill>
                  <a:srgbClr val="0D74C9"/>
                </a:solidFill>
              </a:rPr>
              <a:t>on()</a:t>
            </a:r>
            <a:r>
              <a:rPr lang="zh-CN" altLang="en-US" b="1" u="sng" dirty="0">
                <a:solidFill>
                  <a:srgbClr val="0D74C9"/>
                </a:solidFill>
              </a:rPr>
              <a:t>方法绑定事件</a:t>
            </a:r>
            <a:r>
              <a:rPr lang="zh-CN" altLang="en-US" dirty="0"/>
              <a:t>：</a:t>
            </a:r>
            <a:r>
              <a:rPr lang="en-US" altLang="zh-CN" dirty="0"/>
              <a:t>on()</a:t>
            </a:r>
            <a:r>
              <a:rPr lang="zh-CN" altLang="en-US" dirty="0"/>
              <a:t>方法绑定多个事件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54503" y="3018933"/>
            <a:ext cx="5917066" cy="3535792"/>
            <a:chOff x="1277813" y="3552091"/>
            <a:chExt cx="8811890" cy="4938159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8811889" cy="49381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55"/>
              <a:ext cx="8726345" cy="4049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一次绑定多个事件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$("div").on({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mouseenter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skyblue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click: function() {$(this).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 "purple");},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mouseleave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 "blue");}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399663" y="2678128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on()</a:t>
            </a:r>
            <a:r>
              <a:rPr lang="zh-CN" altLang="en-US" dirty="0"/>
              <a:t>方法绑定多个事件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通过</a:t>
            </a:r>
            <a:r>
              <a:rPr lang="en-US" altLang="zh-CN" b="1" u="sng" dirty="0">
                <a:solidFill>
                  <a:srgbClr val="0D74C9"/>
                </a:solidFill>
              </a:rPr>
              <a:t>on()</a:t>
            </a:r>
            <a:r>
              <a:rPr lang="zh-CN" altLang="en-US" b="1" u="sng" dirty="0">
                <a:solidFill>
                  <a:srgbClr val="0D74C9"/>
                </a:solidFill>
              </a:rPr>
              <a:t>方法绑定事件</a:t>
            </a:r>
            <a:r>
              <a:rPr lang="zh-CN" altLang="en-US" dirty="0"/>
              <a:t>：</a:t>
            </a:r>
            <a:r>
              <a:rPr lang="en-US" altLang="zh-CN" dirty="0"/>
              <a:t> on()</a:t>
            </a:r>
            <a:r>
              <a:rPr lang="zh-CN" altLang="en-US" dirty="0"/>
              <a:t>方法绑定相同的事件处理函数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203478" y="3306229"/>
            <a:ext cx="5187222" cy="1740548"/>
            <a:chOff x="1277814" y="3552091"/>
            <a:chExt cx="7724983" cy="3830406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2091"/>
              <a:ext cx="7724983" cy="3830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7" y="3670957"/>
              <a:ext cx="7639440" cy="1741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为不同事件绑定相同的事件处理函数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$("div").on("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mouseenter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mouseleave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246540" y="2956015"/>
            <a:ext cx="408415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on()</a:t>
            </a:r>
            <a:r>
              <a:rPr lang="zh-CN" altLang="en-US" dirty="0"/>
              <a:t>方法绑定相同的事件处理函数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9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事件委派</a:t>
            </a:r>
            <a:r>
              <a:rPr lang="zh-CN" altLang="en-US" dirty="0"/>
              <a:t>：</a:t>
            </a:r>
            <a:r>
              <a:rPr lang="zh-CN" altLang="zh-CN" dirty="0"/>
              <a:t>把原本要给子元素绑定的事件绑定到父元素上，这就表示把子元素的事件委派给父元素。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事件委派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550571" y="3289500"/>
            <a:ext cx="5187222" cy="3006736"/>
            <a:chOff x="1277814" y="3552069"/>
            <a:chExt cx="7724983" cy="66168935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3552069"/>
              <a:ext cx="7724983" cy="6616891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7" y="3670950"/>
              <a:ext cx="7639440" cy="66050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li&lt;/li&gt;&lt;li&gt;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").on("click",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li:first-child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alert("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li");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会触发此事件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3593633" y="2939287"/>
            <a:ext cx="408415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on()</a:t>
            </a:r>
            <a:r>
              <a:rPr lang="zh-CN" altLang="en-US" dirty="0"/>
              <a:t>方法实现事件委派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8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留言板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5778" name="Picture 2" descr="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66" y="2514535"/>
            <a:ext cx="5285298" cy="269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编写一个简单的留言板页面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单击“发布”按钮，显示用户发布的留言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在每个留言的右边提供一个“删除”链接，用来删除留言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留言板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11.4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尺寸和位置操作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尺寸方法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位置方法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2622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2622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961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421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带有动画效果的返回顶部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1043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51043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78031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2632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电梯导航</a:t>
            </a:r>
          </a:p>
        </p:txBody>
      </p:sp>
    </p:spTree>
  </p:cSld>
  <p:clrMapOvr>
    <a:masterClrMapping/>
  </p:clrMapOvr>
  <p:transition spd="slow" advClick="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留言板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16193" y="2799240"/>
            <a:ext cx="6519792" cy="2730449"/>
            <a:chOff x="1277813" y="3552091"/>
            <a:chExt cx="10259190" cy="8279311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3" y="3552091"/>
              <a:ext cx="10259189" cy="82793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7" y="3670951"/>
              <a:ext cx="10173646" cy="7980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 class="box"&gt;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&lt;span&gt;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发表留言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name="" class="txt" cols="30" rows="10"&gt;&lt;/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发布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4790528" y="2450643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编写简单页面结构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0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留言板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506444" y="2619865"/>
            <a:ext cx="6519792" cy="3548376"/>
            <a:chOff x="1277813" y="3552091"/>
            <a:chExt cx="10259190" cy="10759442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3" y="3552091"/>
              <a:ext cx="10259188" cy="1075944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7" y="3670951"/>
              <a:ext cx="10173646" cy="1022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").on("click",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li = $("&lt;li&gt;&lt;/li&gt;");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li.html($(".txt").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+ "&lt;a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javascript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:;'&gt;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").prepend(li);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li.slideDown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$(".txt").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4880779" y="2271268"/>
            <a:ext cx="298606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5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留言板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68100" y="2775264"/>
            <a:ext cx="4047068" cy="2153471"/>
            <a:chOff x="1277813" y="3552091"/>
            <a:chExt cx="10259190" cy="1075944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0259188" cy="1075944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49"/>
              <a:ext cx="10173645" cy="945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").on("click", "a",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$(this).parent().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slideUp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$(this).remove();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90828" y="2422814"/>
            <a:ext cx="19243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删除微博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96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off()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该方法可以移除通过</a:t>
            </a:r>
            <a:r>
              <a:rPr lang="en-US" altLang="zh-CN" dirty="0"/>
              <a:t>on()</a:t>
            </a:r>
            <a:r>
              <a:rPr lang="zh-CN" altLang="zh-CN" dirty="0"/>
              <a:t>方法添加的事件处理程序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事件解绑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40749" y="3100965"/>
            <a:ext cx="4583965" cy="1343479"/>
            <a:chOff x="1277813" y="3552091"/>
            <a:chExt cx="12662229" cy="1075944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2662229" cy="1075944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49"/>
              <a:ext cx="12576686" cy="5997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$('p').off();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解除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元素上的所有事件处理程序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$('p').off('click');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解绑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元素上的单击事件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').off('click', 'li');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解绑事件委派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332731" y="2748515"/>
            <a:ext cx="220809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off()</a:t>
            </a:r>
            <a:r>
              <a:rPr lang="zh-CN" altLang="en-US" dirty="0"/>
              <a:t>方法基本语法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69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事件解绑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87160" y="2769638"/>
            <a:ext cx="6296720" cy="3431161"/>
            <a:chOff x="1277813" y="3552091"/>
            <a:chExt cx="16789772" cy="3894470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389447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5" y="3670951"/>
              <a:ext cx="16704230" cy="3825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$("div").on({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click: function() {console.log("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我被单击了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mouseover: function() {console.log(“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鼠标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指针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经过我了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事件解绑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$("div").off();  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解除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元素的所有事件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005639" y="2417188"/>
            <a:ext cx="247216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解除</a:t>
            </a:r>
            <a:r>
              <a:rPr lang="en-US" altLang="zh-CN" dirty="0"/>
              <a:t>div</a:t>
            </a:r>
            <a:r>
              <a:rPr lang="zh-CN" altLang="en-US" dirty="0"/>
              <a:t>上的</a:t>
            </a:r>
            <a:r>
              <a:rPr lang="en-US" altLang="zh-CN" dirty="0"/>
              <a:t>click</a:t>
            </a:r>
            <a:r>
              <a:rPr lang="zh-CN" altLang="en-US" dirty="0"/>
              <a:t>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8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one()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如果想要让一个元素的事件只触发一次，为元素绑定事件后再解绑会比较麻烦，因此，可以使用</a:t>
            </a:r>
            <a:r>
              <a:rPr lang="en-US" altLang="zh-CN" dirty="0"/>
              <a:t>one()</a:t>
            </a:r>
            <a:r>
              <a:rPr lang="zh-CN" altLang="zh-CN" dirty="0"/>
              <a:t>方法，直接绑定一次性事件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多学一招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99292" y="3831086"/>
            <a:ext cx="3834132" cy="1416468"/>
            <a:chOff x="1277813" y="3552091"/>
            <a:chExt cx="16098952" cy="3894470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389447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51"/>
              <a:ext cx="16013409" cy="1310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$("p").one("click",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alert("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被单击了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509507" y="3436144"/>
            <a:ext cx="312391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one()</a:t>
            </a:r>
            <a:r>
              <a:rPr lang="zh-CN" altLang="en-US" dirty="0"/>
              <a:t>方法绑定一次性事件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0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事件方法触发事件</a:t>
            </a:r>
            <a:r>
              <a:rPr lang="zh-CN" altLang="en-US" dirty="0"/>
              <a:t>：</a:t>
            </a:r>
            <a:r>
              <a:rPr lang="en-US" altLang="zh-CN" dirty="0" err="1"/>
              <a:t>jQuery</a:t>
            </a:r>
            <a:r>
              <a:rPr lang="zh-CN" altLang="zh-CN" dirty="0"/>
              <a:t>中的事件方法在调用时如果传参数，表示绑定事件，如果不传参数，表示触发事件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触发事件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99292" y="3650325"/>
            <a:ext cx="3834132" cy="2334822"/>
            <a:chOff x="1277813" y="3552091"/>
            <a:chExt cx="16098952" cy="641941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641941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49"/>
              <a:ext cx="16013409" cy="6221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绑定事件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alert("hello");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触发事件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$("div").click();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78385" y="3255383"/>
            <a:ext cx="235503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事件方法触发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7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trigger()</a:t>
            </a:r>
            <a:r>
              <a:rPr lang="zh-CN" altLang="en-US" b="1" u="sng" dirty="0">
                <a:solidFill>
                  <a:srgbClr val="0D74C9"/>
                </a:solidFill>
              </a:rPr>
              <a:t>方法触发事件</a:t>
            </a:r>
            <a:r>
              <a:rPr lang="zh-CN" altLang="en-US" dirty="0"/>
              <a:t>：</a:t>
            </a:r>
            <a:r>
              <a:rPr lang="zh-CN" altLang="zh-CN" dirty="0"/>
              <a:t>使用</a:t>
            </a:r>
            <a:r>
              <a:rPr lang="en-US" altLang="zh-CN" dirty="0"/>
              <a:t>trigger()</a:t>
            </a:r>
            <a:r>
              <a:rPr lang="zh-CN" altLang="zh-CN" dirty="0"/>
              <a:t>方法可以触发指定事件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触发事件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99292" y="3161207"/>
            <a:ext cx="3834132" cy="2334822"/>
            <a:chOff x="1277813" y="3552091"/>
            <a:chExt cx="16098952" cy="641941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641941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49"/>
              <a:ext cx="16013409" cy="6221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绑定事件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alert("hello");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触发事件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$("div").trigger("click");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78385" y="2766265"/>
            <a:ext cx="235503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trigger()</a:t>
            </a:r>
            <a:r>
              <a:rPr lang="zh-CN" altLang="zh-CN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2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triggerHandler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b="1" u="sng" dirty="0">
                <a:solidFill>
                  <a:srgbClr val="0D74C9"/>
                </a:solidFill>
              </a:rPr>
              <a:t>方法触发事件</a:t>
            </a:r>
            <a:r>
              <a:rPr lang="zh-CN" altLang="en-US" dirty="0"/>
              <a:t>：</a:t>
            </a:r>
            <a:r>
              <a:rPr lang="en-US" altLang="zh-CN" dirty="0" err="1"/>
              <a:t>triggerHandler</a:t>
            </a:r>
            <a:r>
              <a:rPr lang="en-US" altLang="zh-CN" dirty="0"/>
              <a:t>()</a:t>
            </a:r>
            <a:r>
              <a:rPr lang="zh-CN" altLang="zh-CN" dirty="0"/>
              <a:t>方法在触发事件时不会执行元素的默认行为。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触发事件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99292" y="3116261"/>
            <a:ext cx="3834132" cy="3026914"/>
            <a:chOff x="1277813" y="3552091"/>
            <a:chExt cx="16098952" cy="8322268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832226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49"/>
              <a:ext cx="16013409" cy="8251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&lt;input type="text"&gt;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$("input").on("focus", 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你好吗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$("input").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triggerHandler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("focus");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触发事件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78385" y="2721319"/>
            <a:ext cx="235503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triggerHandler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50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事件对象</a:t>
            </a:r>
            <a:r>
              <a:rPr lang="zh-CN" altLang="en-US" dirty="0"/>
              <a:t>：</a:t>
            </a:r>
            <a:r>
              <a:rPr lang="zh-CN" altLang="zh-CN" dirty="0"/>
              <a:t>当事件被触发时，就会有事件对象的产生，在事件处理函数中可以使用参数来接收事件对象。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11.5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>
                <a:latin typeface="+mn-lt"/>
                <a:cs typeface="Times New Roman" pitchFamily="18" charset="0"/>
              </a:rPr>
              <a:t>事件操作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事件对象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99292" y="3313469"/>
            <a:ext cx="3834132" cy="2376767"/>
            <a:chOff x="1277813" y="3552091"/>
            <a:chExt cx="16098952" cy="8322268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3" y="3552091"/>
              <a:ext cx="16098952" cy="832226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6" y="3670932"/>
              <a:ext cx="16013409" cy="7922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点我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$("div").on("click", function(event)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console.log(event);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26544" y="2918527"/>
            <a:ext cx="190688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事件对象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9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a57ce7b5d539f7a44644968f2189e4a4898f4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5576</TotalTime>
  <Pages>0</Pages>
  <Words>8452</Words>
  <Characters>0</Characters>
  <Application>Microsoft Office PowerPoint</Application>
  <DocSecurity>0</DocSecurity>
  <PresentationFormat>全屏显示(4:3)</PresentationFormat>
  <Lines>0</Lines>
  <Paragraphs>1215</Paragraphs>
  <Slides>118</Slides>
  <Notes>11</Notes>
  <HiddenSlides>7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118</vt:i4>
      </vt:variant>
      <vt:variant>
        <vt:lpstr>自定义放映</vt:lpstr>
      </vt:variant>
      <vt:variant>
        <vt:i4>1</vt:i4>
      </vt:variant>
    </vt:vector>
  </HeadingPairs>
  <TitlesOfParts>
    <vt:vector size="128" baseType="lpstr">
      <vt:lpstr>Gulim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第11章 jQuery（下）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11.1 jQuery属性操作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11.2 jQuery内容操作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11.3 jQuery元素操作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11.4 jQuery尺寸和位置操作</vt:lpstr>
      <vt:lpstr>11.5 jQuery事件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11.5 jQuery事件操作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11.6 jQuery其他方法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1523</cp:revision>
  <dcterms:created xsi:type="dcterms:W3CDTF">2013-01-25T01:44:32Z</dcterms:created>
  <dcterms:modified xsi:type="dcterms:W3CDTF">2020-02-21T10:07:14Z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