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344" r:id="rId2"/>
    <p:sldId id="349" r:id="rId3"/>
    <p:sldId id="351" r:id="rId4"/>
    <p:sldId id="350" r:id="rId5"/>
    <p:sldId id="353" r:id="rId6"/>
    <p:sldId id="410" r:id="rId7"/>
    <p:sldId id="485" r:id="rId8"/>
    <p:sldId id="352" r:id="rId9"/>
    <p:sldId id="425" r:id="rId10"/>
    <p:sldId id="426" r:id="rId11"/>
    <p:sldId id="427" r:id="rId12"/>
    <p:sldId id="428" r:id="rId13"/>
    <p:sldId id="429" r:id="rId14"/>
    <p:sldId id="413" r:id="rId15"/>
    <p:sldId id="430" r:id="rId16"/>
    <p:sldId id="431" r:id="rId17"/>
    <p:sldId id="414" r:id="rId18"/>
    <p:sldId id="432" r:id="rId19"/>
    <p:sldId id="486" r:id="rId20"/>
    <p:sldId id="487" r:id="rId21"/>
    <p:sldId id="488" r:id="rId22"/>
    <p:sldId id="489" r:id="rId23"/>
    <p:sldId id="490" r:id="rId24"/>
    <p:sldId id="491" r:id="rId25"/>
    <p:sldId id="492" r:id="rId26"/>
    <p:sldId id="493" r:id="rId27"/>
    <p:sldId id="495" r:id="rId28"/>
    <p:sldId id="496" r:id="rId29"/>
    <p:sldId id="497" r:id="rId30"/>
    <p:sldId id="531" r:id="rId31"/>
    <p:sldId id="498" r:id="rId32"/>
    <p:sldId id="532" r:id="rId33"/>
    <p:sldId id="499" r:id="rId34"/>
    <p:sldId id="500" r:id="rId35"/>
    <p:sldId id="501" r:id="rId36"/>
    <p:sldId id="502" r:id="rId37"/>
    <p:sldId id="503" r:id="rId38"/>
    <p:sldId id="504" r:id="rId39"/>
    <p:sldId id="505" r:id="rId40"/>
    <p:sldId id="506" r:id="rId41"/>
    <p:sldId id="507" r:id="rId42"/>
    <p:sldId id="530" r:id="rId43"/>
    <p:sldId id="348" r:id="rId44"/>
  </p:sldIdLst>
  <p:sldSz cx="9144000" cy="6858000" type="screen4x3"/>
  <p:notesSz cx="6858000" cy="9144000"/>
  <p:custShowLst>
    <p:custShow name="自定义放映 1" id="0">
      <p:sldLst>
        <p:sld r:id="rId2"/>
        <p:sld r:id="rId3"/>
        <p:sld r:id="rId4"/>
        <p:sld r:id="rId9"/>
        <p:sld r:id="rId10"/>
        <p:sld r:id="rId11"/>
        <p:sld r:id="rId12"/>
        <p:sld r:id="rId13"/>
        <p:sld r:id="rId14"/>
        <p:sld r:id="rId15"/>
        <p:sld r:id="rId16"/>
        <p:sld r:id="rId17"/>
        <p:sld r:id="rId18"/>
        <p:sld r:id="rId19"/>
        <p:sld r:id="rId44"/>
      </p:sldLst>
    </p:custShow>
  </p:custShowLst>
  <p:custDataLst>
    <p:tags r:id="rId46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3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E3F3"/>
    <a:srgbClr val="596B9D"/>
    <a:srgbClr val="E7F1F9"/>
    <a:srgbClr val="ECF6FE"/>
    <a:srgbClr val="F29111"/>
    <a:srgbClr val="0D74C9"/>
    <a:srgbClr val="29C7FF"/>
    <a:srgbClr val="E7F1F8"/>
    <a:srgbClr val="86DB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10" autoAdjust="0"/>
    <p:restoredTop sz="94667" autoAdjust="0"/>
  </p:normalViewPr>
  <p:slideViewPr>
    <p:cSldViewPr snapToGrid="0" snapToObjects="1">
      <p:cViewPr varScale="1">
        <p:scale>
          <a:sx n="56" d="100"/>
          <a:sy n="56" d="100"/>
        </p:scale>
        <p:origin x="38" y="706"/>
      </p:cViewPr>
      <p:guideLst>
        <p:guide orient="horz" pos="2113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E6E6E6"/>
            </a:solidFill>
          </c:spPr>
          <c:explosion val="1"/>
          <c:dPt>
            <c:idx val="0"/>
            <c:bubble3D val="0"/>
            <c:spPr>
              <a:solidFill>
                <a:srgbClr val="596B9D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8851-4FDC-8D34-E07BDFA15876}"/>
              </c:ext>
            </c:extLst>
          </c:dPt>
          <c:dPt>
            <c:idx val="1"/>
            <c:bubble3D val="0"/>
            <c:spPr>
              <a:solidFill>
                <a:srgbClr val="596B9D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8851-4FDC-8D34-E07BDFA15876}"/>
              </c:ext>
            </c:extLst>
          </c:dPt>
          <c:dPt>
            <c:idx val="2"/>
            <c:bubble3D val="0"/>
            <c:spPr>
              <a:solidFill>
                <a:srgbClr val="596B9F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8851-4FDC-8D34-E07BDFA15876}"/>
              </c:ext>
            </c:extLst>
          </c:dPt>
          <c:dPt>
            <c:idx val="3"/>
            <c:bubble3D val="0"/>
            <c:spPr>
              <a:solidFill>
                <a:srgbClr val="BFC6E1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8851-4FDC-8D34-E07BDFA15876}"/>
              </c:ext>
            </c:extLst>
          </c:dPt>
          <c:cat>
            <c:strRef>
              <c:f>Sheet1!$A$2:$A$5</c:f>
              <c:strCache>
                <c:ptCount val="4"/>
                <c:pt idx="0">
                  <c:v>熟悉知识</c:v>
                </c:pt>
                <c:pt idx="1">
                  <c:v>熟悉知识</c:v>
                </c:pt>
                <c:pt idx="2">
                  <c:v>熟悉知识</c:v>
                </c:pt>
                <c:pt idx="3">
                  <c:v>熟悉知识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851-4FDC-8D34-E07BDFA158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5367">
          <a:noFill/>
        </a:ln>
      </c:spPr>
    </c:plotArea>
    <c:plotVisOnly val="1"/>
    <c:dispBlanksAs val="gap"/>
    <c:showDLblsOverMax val="0"/>
  </c:chart>
  <c:txPr>
    <a:bodyPr/>
    <a:lstStyle/>
    <a:p>
      <a:pPr>
        <a:defRPr sz="1790"/>
      </a:pPr>
      <a:endParaRPr lang="zh-CN"/>
    </a:p>
  </c:txPr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0.26508</cdr:x>
      <cdr:y>0.66369</cdr:y>
    </cdr:from>
    <cdr:to>
      <cdr:x>0.45319</cdr:x>
      <cdr:y>0.8052</cdr:y>
    </cdr:to>
    <cdr:sp macro="" textlink="">
      <cdr:nvSpPr>
        <cdr:cNvPr id="2" name="TextBox 43"/>
        <cdr:cNvSpPr txBox="1"/>
      </cdr:nvSpPr>
      <cdr:spPr bwMode="auto">
        <a:xfrm xmlns:a="http://schemas.openxmlformats.org/drawingml/2006/main" rot="13345873" flipH="1" flipV="1">
          <a:off x="1439186" y="2497063"/>
          <a:ext cx="1021296" cy="53239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>
          <a:spAutoFit/>
        </a:bodyPr>
        <a:lstStyle xmlns:a="http://schemas.openxmlformats.org/drawingml/2006/main">
          <a:defPPr>
            <a:defRPr lang="zh-CN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5pPr>
          <a:lvl6pPr marL="22860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6pPr>
          <a:lvl7pPr marL="27432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7pPr>
          <a:lvl8pPr marL="32004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8pPr>
          <a:lvl9pPr marL="36576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9pPr>
        </a:lstStyle>
        <a:p xmlns:a="http://schemas.openxmlformats.org/drawingml/2006/main">
          <a:pPr fontAlgn="auto">
            <a:spcBef>
              <a:spcPts val="0"/>
            </a:spcBef>
            <a:spcAft>
              <a:spcPts val="0"/>
            </a:spcAft>
            <a:defRPr/>
          </a:pPr>
          <a:r>
            <a:rPr lang="zh-CN" altLang="en-US" sz="2000" b="1" kern="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掌握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1D9A08C-7B15-4BEA-961D-FA666E108851}" type="datetimeFigureOut">
              <a:rPr lang="zh-CN" altLang="en-US"/>
              <a:pPr>
                <a:defRPr/>
              </a:pPr>
              <a:t>2020/2/21</a:t>
            </a:fld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D756AC0-31E3-4018-9413-C726DFA106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84753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34146CC7-97F4-412F-87C2-50E418A2FD5D}" type="slidenum">
              <a:rPr lang="zh-CN" altLang="en-US" smtClean="0"/>
              <a:pPr>
                <a:buFont typeface="Arial" pitchFamily="34" charset="0"/>
                <a:buNone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794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A3A02316-28E7-4366-AE6B-B04342068FBD}" type="slidenum">
              <a:rPr lang="zh-CN" altLang="en-US" smtClean="0"/>
              <a:pPr>
                <a:buFont typeface="Arial" pitchFamily="34" charset="0"/>
                <a:buNone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7740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2E0788A4-FD60-4FC8-B80E-E674EFB4B1A3}" type="slidenum">
              <a:rPr lang="zh-CN" altLang="en-US" smtClean="0"/>
              <a:pPr>
                <a:buFont typeface="Arial" pitchFamily="34" charset="0"/>
                <a:buNone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00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BCF6A4F3-04F3-4B98-9EB0-0C8D45149F18}" type="slidenum">
              <a:rPr lang="zh-CN" altLang="en-US" smtClean="0"/>
              <a:pPr>
                <a:buFont typeface="Arial" pitchFamily="34" charset="0"/>
                <a:buNone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6466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16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2B1E0274-5C6B-431D-9FE8-4A4BE2092600}" type="slidenum">
              <a:rPr lang="zh-CN" altLang="en-US" smtClean="0"/>
              <a:pPr>
                <a:buFont typeface="Arial" pitchFamily="34" charset="0"/>
                <a:buNone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866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8AEB7285-B87D-4FB4-A04D-F5CE6C1A6F3A}" type="slidenum">
              <a:rPr lang="zh-CN" altLang="en-US" smtClean="0"/>
              <a:pPr>
                <a:buFont typeface="Arial" pitchFamily="34" charset="0"/>
                <a:buNone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7569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13DC3C35-3F0B-47FE-97B6-441A80082726}" type="slidenum">
              <a:rPr lang="zh-CN" altLang="en-US" smtClean="0"/>
              <a:pPr>
                <a:buFont typeface="Arial" pitchFamily="34" charset="0"/>
                <a:buNone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636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F9CCDC10-EA03-4C0D-A998-35C832305280}" type="slidenum">
              <a:rPr lang="zh-CN" altLang="en-US" smtClean="0"/>
              <a:pPr>
                <a:buFont typeface="Arial" pitchFamily="34" charset="0"/>
                <a:buNone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9599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52666592-7F2B-4DB0-9D7C-DBE8B2B32C5F}" type="slidenum">
              <a:rPr lang="zh-CN" altLang="en-US" smtClean="0"/>
              <a:pPr>
                <a:buFont typeface="Arial" pitchFamily="34" charset="0"/>
                <a:buNone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3701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9C272C40-5D23-4872-8A70-77DD2EC8347F}" type="slidenum">
              <a:rPr lang="zh-CN" altLang="en-US" smtClean="0"/>
              <a:pPr>
                <a:buFont typeface="Arial" pitchFamily="34" charset="0"/>
                <a:buNone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4105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43BF46E5-016D-452C-908A-22D8A8945590}" type="slidenum">
              <a:rPr lang="zh-CN" altLang="en-US" smtClean="0"/>
              <a:pPr>
                <a:buFont typeface="Arial" pitchFamily="34" charset="0"/>
                <a:buNone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6675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1636713" y="5554663"/>
            <a:ext cx="793750" cy="792162"/>
          </a:xfrm>
          <a:prstGeom prst="ellipse">
            <a:avLst/>
          </a:prstGeom>
          <a:solidFill>
            <a:srgbClr val="86DB4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2709863" y="5480050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>
              <a:sym typeface="微软雅黑" pitchFamily="34" charset="-122"/>
            </a:endParaRPr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532438" y="5483225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1636712" y="5662615"/>
            <a:ext cx="793750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 b="1" kern="1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JS+jQuery</a:t>
            </a:r>
            <a:endParaRPr lang="en-US" altLang="zh-CN" sz="9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  <a:p>
            <a:pPr algn="ctr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900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交互式</a:t>
            </a:r>
            <a:r>
              <a:rPr lang="en-US" altLang="zh-CN" sz="900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Web</a:t>
            </a:r>
            <a:r>
              <a:rPr lang="zh-CN" altLang="en-US" sz="900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前端开发</a:t>
            </a:r>
            <a:endParaRPr lang="zh-CN" altLang="en-US" sz="9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929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785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8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架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9239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8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63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 bwMode="auto">
          <a:xfrm>
            <a:off x="685800" y="1352550"/>
            <a:ext cx="7772400" cy="2157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12</a:t>
            </a:r>
            <a:r>
              <a:rPr lang="zh-CN" altLang="en-US" dirty="0"/>
              <a:t>章 </a:t>
            </a:r>
            <a:r>
              <a:rPr lang="en-US" altLang="zh-CN" dirty="0"/>
              <a:t>JavaScript</a:t>
            </a:r>
            <a:r>
              <a:rPr lang="zh-CN" altLang="en-US" dirty="0"/>
              <a:t>面向对象（上）</a:t>
            </a:r>
          </a:p>
        </p:txBody>
      </p:sp>
      <p:sp>
        <p:nvSpPr>
          <p:cNvPr id="4100" name="文本占位符 3"/>
          <p:cNvSpPr>
            <a:spLocks noGrp="1"/>
          </p:cNvSpPr>
          <p:nvPr>
            <p:ph type="body" sz="quarter" idx="12"/>
          </p:nvPr>
        </p:nvSpPr>
        <p:spPr bwMode="auto">
          <a:xfrm>
            <a:off x="2709863" y="5666317"/>
            <a:ext cx="2714625" cy="350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面向对象概述</a:t>
            </a:r>
            <a:endParaRPr lang="en-US" altLang="zh-CN" dirty="0"/>
          </a:p>
          <a:p>
            <a:r>
              <a:rPr lang="zh-CN" altLang="en-US" dirty="0"/>
              <a:t>面向对象开发标签页组件</a:t>
            </a:r>
          </a:p>
        </p:txBody>
      </p:sp>
      <p:sp>
        <p:nvSpPr>
          <p:cNvPr id="4101" name="文本占位符 4"/>
          <p:cNvSpPr>
            <a:spLocks noGrp="1"/>
          </p:cNvSpPr>
          <p:nvPr>
            <p:ph type="body" sz="quarter" idx="13"/>
          </p:nvPr>
        </p:nvSpPr>
        <p:spPr bwMode="auto">
          <a:xfrm>
            <a:off x="5532438" y="5669492"/>
            <a:ext cx="2714625" cy="350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ES6</a:t>
            </a:r>
            <a:r>
              <a:rPr lang="zh-CN" altLang="en-US" dirty="0"/>
              <a:t>面向对象语法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面向对象的优势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zh-CN" dirty="0"/>
              <a:t>模块化更深，封装性强</a:t>
            </a:r>
            <a:r>
              <a:rPr lang="zh-CN" altLang="en-US" dirty="0"/>
              <a:t>。</a:t>
            </a:r>
            <a:endParaRPr lang="zh-CN" altLang="zh-CN" dirty="0"/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zh-CN" dirty="0"/>
              <a:t>更容易实现复杂的业务逻辑</a:t>
            </a:r>
            <a:r>
              <a:rPr lang="zh-CN" altLang="en-US" dirty="0"/>
              <a:t>。</a:t>
            </a:r>
            <a:endParaRPr lang="zh-CN" altLang="zh-CN" dirty="0"/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zh-CN" dirty="0"/>
              <a:t>更易维护、易复用、易扩展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12.1 </a:t>
            </a:r>
            <a:r>
              <a:rPr lang="zh-CN" altLang="en-US" dirty="0">
                <a:latin typeface="+mn-lt"/>
                <a:cs typeface="Times New Roman" pitchFamily="18" charset="0"/>
              </a:rPr>
              <a:t>面向对象概述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7" name="矩形 1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面向对象的优势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面向对象的特征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en-US" dirty="0"/>
              <a:t>封装性</a:t>
            </a:r>
            <a:r>
              <a:rPr lang="zh-CN" altLang="zh-CN" dirty="0"/>
              <a:t>；</a:t>
            </a: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en-US" dirty="0"/>
              <a:t>多态性</a:t>
            </a:r>
            <a:r>
              <a:rPr lang="zh-CN" altLang="zh-CN" dirty="0"/>
              <a:t>；</a:t>
            </a: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en-US" dirty="0"/>
              <a:t>继承性；</a:t>
            </a:r>
            <a:endParaRPr lang="en-US" altLang="zh-CN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12.1 </a:t>
            </a:r>
            <a:r>
              <a:rPr lang="zh-CN" altLang="en-US" dirty="0">
                <a:latin typeface="+mn-lt"/>
                <a:cs typeface="Times New Roman" pitchFamily="18" charset="0"/>
              </a:rPr>
              <a:t>面向对象概述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面向对象的特征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935519"/>
              </p:ext>
            </p:extLst>
          </p:nvPr>
        </p:nvGraphicFramePr>
        <p:xfrm>
          <a:off x="3411472" y="2323749"/>
          <a:ext cx="4199588" cy="2197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Visio" r:id="rId4" imgW="2717267" imgH="1421280" progId="Visio.Drawing.11">
                  <p:embed/>
                </p:oleObj>
              </mc:Choice>
              <mc:Fallback>
                <p:oleObj name="Visio" r:id="rId4" imgW="2717267" imgH="142128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1472" y="2323749"/>
                        <a:ext cx="4199588" cy="21979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12.2 </a:t>
            </a:r>
            <a:r>
              <a:rPr lang="en-US" altLang="zh-CN" dirty="0">
                <a:latin typeface="+mn-lt"/>
                <a:cs typeface="Times New Roman" pitchFamily="18" charset="0"/>
              </a:rPr>
              <a:t>ES6</a:t>
            </a:r>
            <a:r>
              <a:rPr lang="zh-CN" altLang="en-US" dirty="0"/>
              <a:t>面向对象语法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类和对象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类</a:t>
            </a:r>
            <a:r>
              <a:rPr lang="zh-CN" altLang="en-US" dirty="0"/>
              <a:t>：</a:t>
            </a:r>
            <a:r>
              <a:rPr lang="zh-CN" altLang="zh-CN" dirty="0"/>
              <a:t>事物分为具体的事物和抽象的事物，当我们脑中出现“书”这个词的时候，可以大致想象到书的基本样貌特征，这个过程就是抽象，抽象出来的结果，就是类。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对象</a:t>
            </a:r>
            <a:r>
              <a:rPr lang="zh-CN" altLang="en-US" dirty="0"/>
              <a:t>：</a:t>
            </a:r>
            <a:r>
              <a:rPr lang="zh-CN" altLang="zh-CN" dirty="0"/>
              <a:t>而当我们拿起手里的一本真实存在的书的时候，这本书有自己的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zh-CN" dirty="0"/>
              <a:t>书名、作者、页数等信息，像这种具体的事物，就是对象。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53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20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12.2 </a:t>
            </a:r>
            <a:r>
              <a:rPr lang="en-US" altLang="zh-CN" dirty="0">
                <a:latin typeface="+mn-lt"/>
                <a:cs typeface="Times New Roman" pitchFamily="18" charset="0"/>
              </a:rPr>
              <a:t>ES6</a:t>
            </a:r>
            <a:r>
              <a:rPr lang="zh-CN" altLang="en-US" dirty="0"/>
              <a:t>面向对象语法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类的基本语法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grpSp>
        <p:nvGrpSpPr>
          <p:cNvPr id="17" name="组合 9"/>
          <p:cNvGrpSpPr>
            <a:grpSpLocks/>
          </p:cNvGrpSpPr>
          <p:nvPr/>
        </p:nvGrpSpPr>
        <p:grpSpPr bwMode="auto">
          <a:xfrm>
            <a:off x="565150" y="3557103"/>
            <a:ext cx="3045458" cy="2344684"/>
            <a:chOff x="1277815" y="3552092"/>
            <a:chExt cx="3394299" cy="2039728"/>
          </a:xfrm>
        </p:grpSpPr>
        <p:sp>
          <p:nvSpPr>
            <p:cNvPr id="21" name="矩形 10"/>
            <p:cNvSpPr>
              <a:spLocks noChangeArrowheads="1"/>
            </p:cNvSpPr>
            <p:nvPr/>
          </p:nvSpPr>
          <p:spPr bwMode="auto">
            <a:xfrm>
              <a:off x="1277815" y="3552092"/>
              <a:ext cx="3394298" cy="203972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2" name="矩形 11"/>
            <p:cNvSpPr>
              <a:spLocks noChangeArrowheads="1"/>
            </p:cNvSpPr>
            <p:nvPr/>
          </p:nvSpPr>
          <p:spPr bwMode="auto">
            <a:xfrm>
              <a:off x="1363358" y="3670950"/>
              <a:ext cx="3308756" cy="16868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定义类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class Person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constructor(name)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this.name = name;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圆角矩形 15"/>
          <p:cNvSpPr>
            <a:spLocks noChangeArrowheads="1"/>
          </p:cNvSpPr>
          <p:nvPr/>
        </p:nvSpPr>
        <p:spPr bwMode="auto">
          <a:xfrm>
            <a:off x="1851657" y="3253302"/>
            <a:ext cx="1758950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class</a:t>
            </a:r>
            <a:r>
              <a:rPr lang="zh-CN" altLang="en-US" dirty="0"/>
              <a:t>关键字</a:t>
            </a:r>
            <a:endParaRPr lang="en-US" altLang="zh-CN" dirty="0"/>
          </a:p>
        </p:txBody>
      </p:sp>
      <p:sp>
        <p:nvSpPr>
          <p:cNvPr id="2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class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关键字</a:t>
            </a:r>
            <a:r>
              <a:rPr lang="zh-CN" altLang="en-US" dirty="0"/>
              <a:t>：</a:t>
            </a:r>
            <a:r>
              <a:rPr lang="zh-CN" altLang="zh-CN" dirty="0"/>
              <a:t>用来定义一个类，在类中可以定义</a:t>
            </a:r>
            <a:r>
              <a:rPr lang="en-US" altLang="zh-CN" dirty="0"/>
              <a:t>constructor()</a:t>
            </a:r>
            <a:r>
              <a:rPr lang="zh-CN" altLang="zh-CN" dirty="0"/>
              <a:t>构造方法，用来初始化对象的成员。</a:t>
            </a:r>
            <a:endParaRPr lang="en-US" altLang="zh-CN" dirty="0"/>
          </a:p>
        </p:txBody>
      </p:sp>
      <p:grpSp>
        <p:nvGrpSpPr>
          <p:cNvPr id="27" name="组合 9"/>
          <p:cNvGrpSpPr>
            <a:grpSpLocks/>
          </p:cNvGrpSpPr>
          <p:nvPr/>
        </p:nvGrpSpPr>
        <p:grpSpPr bwMode="auto">
          <a:xfrm>
            <a:off x="3688310" y="3569520"/>
            <a:ext cx="5103352" cy="2444952"/>
            <a:chOff x="1277815" y="3552092"/>
            <a:chExt cx="3394299" cy="2126955"/>
          </a:xfrm>
        </p:grpSpPr>
        <p:sp>
          <p:nvSpPr>
            <p:cNvPr id="28" name="矩形 10"/>
            <p:cNvSpPr>
              <a:spLocks noChangeArrowheads="1"/>
            </p:cNvSpPr>
            <p:nvPr/>
          </p:nvSpPr>
          <p:spPr bwMode="auto">
            <a:xfrm>
              <a:off x="1277815" y="3552092"/>
              <a:ext cx="3394298" cy="203972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9" name="矩形 11"/>
            <p:cNvSpPr>
              <a:spLocks noChangeArrowheads="1"/>
            </p:cNvSpPr>
            <p:nvPr/>
          </p:nvSpPr>
          <p:spPr bwMode="auto">
            <a:xfrm>
              <a:off x="1363359" y="3670950"/>
              <a:ext cx="3308755" cy="2008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利用类创建对象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p1 = new Person('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张三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');	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创建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p1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对象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p2 = new Person('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李四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');	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创建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p2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对象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console.log(p1.name);//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访问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p1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对象的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name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属性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console.log(p2.name);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访问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p2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对象的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name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属性</a:t>
              </a:r>
            </a:p>
          </p:txBody>
        </p:sp>
      </p:grpSp>
      <p:sp>
        <p:nvSpPr>
          <p:cNvPr id="30" name="圆角矩形 15"/>
          <p:cNvSpPr>
            <a:spLocks noChangeArrowheads="1"/>
          </p:cNvSpPr>
          <p:nvPr/>
        </p:nvSpPr>
        <p:spPr bwMode="auto">
          <a:xfrm>
            <a:off x="5390860" y="3265718"/>
            <a:ext cx="3240992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class</a:t>
            </a:r>
            <a:r>
              <a:rPr lang="zh-CN" altLang="en-US" dirty="0"/>
              <a:t>关键字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4" grpId="0" animBg="1"/>
      <p:bldP spid="25" grpId="0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12.2 </a:t>
            </a:r>
            <a:r>
              <a:rPr lang="en-US" altLang="zh-CN" dirty="0">
                <a:latin typeface="+mn-lt"/>
                <a:cs typeface="Times New Roman" pitchFamily="18" charset="0"/>
              </a:rPr>
              <a:t>ES6</a:t>
            </a:r>
            <a:r>
              <a:rPr lang="zh-CN" altLang="en-US" dirty="0"/>
              <a:t>面向对象语法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类中的方法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2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class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关键字</a:t>
            </a:r>
            <a:r>
              <a:rPr lang="zh-CN" altLang="en-US" dirty="0"/>
              <a:t>：</a:t>
            </a:r>
            <a:r>
              <a:rPr lang="zh-CN" altLang="zh-CN" dirty="0"/>
              <a:t>用来定义一个类，在类中可以定义</a:t>
            </a:r>
            <a:r>
              <a:rPr lang="en-US" altLang="zh-CN" dirty="0"/>
              <a:t>constructor()</a:t>
            </a:r>
            <a:r>
              <a:rPr lang="zh-CN" altLang="zh-CN" dirty="0"/>
              <a:t>构造方法，用来初始化对象的成员。</a:t>
            </a:r>
            <a:endParaRPr lang="en-US" altLang="zh-CN" dirty="0"/>
          </a:p>
        </p:txBody>
      </p:sp>
      <p:grpSp>
        <p:nvGrpSpPr>
          <p:cNvPr id="22" name="组合 9"/>
          <p:cNvGrpSpPr>
            <a:grpSpLocks/>
          </p:cNvGrpSpPr>
          <p:nvPr/>
        </p:nvGrpSpPr>
        <p:grpSpPr bwMode="auto">
          <a:xfrm>
            <a:off x="2237014" y="3192015"/>
            <a:ext cx="5103352" cy="3288480"/>
            <a:chOff x="1277815" y="3552092"/>
            <a:chExt cx="3394299" cy="2860771"/>
          </a:xfrm>
        </p:grpSpPr>
        <p:sp>
          <p:nvSpPr>
            <p:cNvPr id="23" name="矩形 10"/>
            <p:cNvSpPr>
              <a:spLocks noChangeArrowheads="1"/>
            </p:cNvSpPr>
            <p:nvPr/>
          </p:nvSpPr>
          <p:spPr bwMode="auto">
            <a:xfrm>
              <a:off x="1277815" y="3552092"/>
              <a:ext cx="3394298" cy="286077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4" name="矩形 11"/>
            <p:cNvSpPr>
              <a:spLocks noChangeArrowheads="1"/>
            </p:cNvSpPr>
            <p:nvPr/>
          </p:nvSpPr>
          <p:spPr bwMode="auto">
            <a:xfrm>
              <a:off x="1363359" y="3670950"/>
              <a:ext cx="3308755" cy="265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class Person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constructor(name) {this.name = name;}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say() {	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在类中定义一个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say()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方法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console.log('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你好，我叫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 + this.name);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p1 = new Person('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张三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p1.say();	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输出结果：你好，我叫张三</a:t>
              </a:r>
            </a:p>
          </p:txBody>
        </p:sp>
      </p:grpSp>
      <p:sp>
        <p:nvSpPr>
          <p:cNvPr id="25" name="圆角矩形 15"/>
          <p:cNvSpPr>
            <a:spLocks noChangeArrowheads="1"/>
          </p:cNvSpPr>
          <p:nvPr/>
        </p:nvSpPr>
        <p:spPr bwMode="auto">
          <a:xfrm>
            <a:off x="3939564" y="2888213"/>
            <a:ext cx="3240992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类中的方法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12.2 </a:t>
            </a:r>
            <a:r>
              <a:rPr lang="en-US" altLang="zh-CN" dirty="0">
                <a:latin typeface="+mn-lt"/>
                <a:cs typeface="Times New Roman" pitchFamily="18" charset="0"/>
              </a:rPr>
              <a:t>ES6</a:t>
            </a:r>
            <a:r>
              <a:rPr lang="zh-CN" altLang="en-US" dirty="0"/>
              <a:t>面向对象语法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继承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2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继承</a:t>
            </a:r>
            <a:r>
              <a:rPr lang="zh-CN" altLang="en-US" dirty="0"/>
              <a:t>：</a:t>
            </a:r>
            <a:r>
              <a:rPr lang="zh-CN" altLang="zh-CN" dirty="0"/>
              <a:t>在</a:t>
            </a:r>
            <a:r>
              <a:rPr lang="en-US" altLang="zh-CN" dirty="0"/>
              <a:t>JavaScript</a:t>
            </a:r>
            <a:r>
              <a:rPr lang="zh-CN" altLang="zh-CN" dirty="0"/>
              <a:t>中，继承用来表示两个类之间的关系，子类可以继承父类的一些属性和方法，在继承以后还可以增加自己独有的属性和方法。</a:t>
            </a:r>
            <a:endParaRPr lang="en-US" altLang="zh-CN" dirty="0"/>
          </a:p>
        </p:txBody>
      </p:sp>
      <p:grpSp>
        <p:nvGrpSpPr>
          <p:cNvPr id="22" name="组合 9"/>
          <p:cNvGrpSpPr>
            <a:grpSpLocks/>
          </p:cNvGrpSpPr>
          <p:nvPr/>
        </p:nvGrpSpPr>
        <p:grpSpPr bwMode="auto">
          <a:xfrm>
            <a:off x="662971" y="3415388"/>
            <a:ext cx="3855848" cy="3015839"/>
            <a:chOff x="1277815" y="3552092"/>
            <a:chExt cx="3394299" cy="2860771"/>
          </a:xfrm>
        </p:grpSpPr>
        <p:sp>
          <p:nvSpPr>
            <p:cNvPr id="23" name="矩形 10"/>
            <p:cNvSpPr>
              <a:spLocks noChangeArrowheads="1"/>
            </p:cNvSpPr>
            <p:nvPr/>
          </p:nvSpPr>
          <p:spPr bwMode="auto">
            <a:xfrm>
              <a:off x="1277815" y="3552092"/>
              <a:ext cx="3394298" cy="286077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4" name="矩形 11"/>
            <p:cNvSpPr>
              <a:spLocks noChangeArrowheads="1"/>
            </p:cNvSpPr>
            <p:nvPr/>
          </p:nvSpPr>
          <p:spPr bwMode="auto">
            <a:xfrm>
              <a:off x="1363359" y="3670951"/>
              <a:ext cx="3308755" cy="2329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先准备一个父类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class Father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constructor() {}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money() {console.log(100);}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子类继承父类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class Son extends Father {}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圆角矩形 15"/>
          <p:cNvSpPr>
            <a:spLocks noChangeArrowheads="1"/>
          </p:cNvSpPr>
          <p:nvPr/>
        </p:nvSpPr>
        <p:spPr bwMode="auto">
          <a:xfrm>
            <a:off x="2365521" y="3111587"/>
            <a:ext cx="2069408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定义父类和子类</a:t>
            </a:r>
            <a:endParaRPr lang="en-US" altLang="zh-CN" dirty="0"/>
          </a:p>
        </p:txBody>
      </p:sp>
      <p:grpSp>
        <p:nvGrpSpPr>
          <p:cNvPr id="26" name="组合 9"/>
          <p:cNvGrpSpPr>
            <a:grpSpLocks/>
          </p:cNvGrpSpPr>
          <p:nvPr/>
        </p:nvGrpSpPr>
        <p:grpSpPr bwMode="auto">
          <a:xfrm>
            <a:off x="4628402" y="4029829"/>
            <a:ext cx="4039376" cy="1561617"/>
            <a:chOff x="1277815" y="3552092"/>
            <a:chExt cx="3394299" cy="2860771"/>
          </a:xfrm>
        </p:grpSpPr>
        <p:sp>
          <p:nvSpPr>
            <p:cNvPr id="27" name="矩形 10"/>
            <p:cNvSpPr>
              <a:spLocks noChangeArrowheads="1"/>
            </p:cNvSpPr>
            <p:nvPr/>
          </p:nvSpPr>
          <p:spPr bwMode="auto">
            <a:xfrm>
              <a:off x="1277815" y="3552092"/>
              <a:ext cx="3394298" cy="286077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8" name="矩形 11"/>
            <p:cNvSpPr>
              <a:spLocks noChangeArrowheads="1"/>
            </p:cNvSpPr>
            <p:nvPr/>
          </p:nvSpPr>
          <p:spPr bwMode="auto">
            <a:xfrm>
              <a:off x="1363359" y="3670950"/>
              <a:ext cx="3308755" cy="1002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创建子类对象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son = new Son();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son.money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();	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输出结果：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100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圆角矩形 15"/>
          <p:cNvSpPr>
            <a:spLocks noChangeArrowheads="1"/>
          </p:cNvSpPr>
          <p:nvPr/>
        </p:nvSpPr>
        <p:spPr bwMode="auto">
          <a:xfrm>
            <a:off x="6330952" y="3726027"/>
            <a:ext cx="2210991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调用父类中的方法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5" grpId="0" animBg="1"/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12.2 </a:t>
            </a:r>
            <a:r>
              <a:rPr lang="en-US" altLang="zh-CN" dirty="0">
                <a:latin typeface="+mn-lt"/>
                <a:cs typeface="Times New Roman" pitchFamily="18" charset="0"/>
              </a:rPr>
              <a:t>ES6</a:t>
            </a:r>
            <a:r>
              <a:rPr lang="zh-CN" altLang="en-US" dirty="0"/>
              <a:t>面向对象语法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super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关键字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7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super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关键字</a:t>
            </a:r>
            <a:r>
              <a:rPr lang="zh-CN" altLang="en-US" dirty="0"/>
              <a:t>：</a:t>
            </a:r>
            <a:r>
              <a:rPr lang="en-US" altLang="zh-CN" dirty="0"/>
              <a:t>super</a:t>
            </a:r>
            <a:r>
              <a:rPr lang="zh-CN" altLang="zh-CN" dirty="0"/>
              <a:t>关键字用于访问和调用对象在父类上的方法，可以调用父类的构造方法，也可以调用父类的普通方法。</a:t>
            </a:r>
            <a:endParaRPr lang="en-US" altLang="zh-CN" dirty="0"/>
          </a:p>
        </p:txBody>
      </p:sp>
      <p:grpSp>
        <p:nvGrpSpPr>
          <p:cNvPr id="18" name="组合 9"/>
          <p:cNvGrpSpPr>
            <a:grpSpLocks/>
          </p:cNvGrpSpPr>
          <p:nvPr/>
        </p:nvGrpSpPr>
        <p:grpSpPr bwMode="auto">
          <a:xfrm>
            <a:off x="551798" y="3436467"/>
            <a:ext cx="4295568" cy="2920729"/>
            <a:chOff x="1277815" y="3552092"/>
            <a:chExt cx="3394299" cy="5461569"/>
          </a:xfrm>
        </p:grpSpPr>
        <p:sp>
          <p:nvSpPr>
            <p:cNvPr id="19" name="矩形 10"/>
            <p:cNvSpPr>
              <a:spLocks noChangeArrowheads="1"/>
            </p:cNvSpPr>
            <p:nvPr/>
          </p:nvSpPr>
          <p:spPr bwMode="auto">
            <a:xfrm>
              <a:off x="1277815" y="3552092"/>
              <a:ext cx="3394298" cy="546156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0" name="矩形 11"/>
            <p:cNvSpPr>
              <a:spLocks noChangeArrowheads="1"/>
            </p:cNvSpPr>
            <p:nvPr/>
          </p:nvSpPr>
          <p:spPr bwMode="auto">
            <a:xfrm>
              <a:off x="1363359" y="3670951"/>
              <a:ext cx="3308755" cy="416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class Father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constructor(x, y) {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this.x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x;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this.y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y;}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sum() {console.log(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this.x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+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this.y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);}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class Son extends Father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constructor(x, y) {super(x, y);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圆角矩形 15"/>
          <p:cNvSpPr>
            <a:spLocks noChangeArrowheads="1"/>
          </p:cNvSpPr>
          <p:nvPr/>
        </p:nvSpPr>
        <p:spPr bwMode="auto">
          <a:xfrm>
            <a:off x="2522796" y="3104818"/>
            <a:ext cx="2069408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定义父类和子类</a:t>
            </a:r>
            <a:endParaRPr lang="en-US" altLang="zh-CN" dirty="0"/>
          </a:p>
        </p:txBody>
      </p:sp>
      <p:grpSp>
        <p:nvGrpSpPr>
          <p:cNvPr id="22" name="组合 9"/>
          <p:cNvGrpSpPr>
            <a:grpSpLocks/>
          </p:cNvGrpSpPr>
          <p:nvPr/>
        </p:nvGrpSpPr>
        <p:grpSpPr bwMode="auto">
          <a:xfrm>
            <a:off x="5164535" y="4279347"/>
            <a:ext cx="4009231" cy="1561617"/>
            <a:chOff x="1488891" y="3552092"/>
            <a:chExt cx="3368969" cy="2860771"/>
          </a:xfrm>
        </p:grpSpPr>
        <p:sp>
          <p:nvSpPr>
            <p:cNvPr id="23" name="矩形 10"/>
            <p:cNvSpPr>
              <a:spLocks noChangeArrowheads="1"/>
            </p:cNvSpPr>
            <p:nvPr/>
          </p:nvSpPr>
          <p:spPr bwMode="auto">
            <a:xfrm>
              <a:off x="1488891" y="3552092"/>
              <a:ext cx="2617771" cy="286077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4" name="矩形 11"/>
            <p:cNvSpPr>
              <a:spLocks noChangeArrowheads="1"/>
            </p:cNvSpPr>
            <p:nvPr/>
          </p:nvSpPr>
          <p:spPr bwMode="auto">
            <a:xfrm>
              <a:off x="1549105" y="3670949"/>
              <a:ext cx="3308755" cy="1434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son = new Son(1, 2);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son.sum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输出结果：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3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圆角矩形 15"/>
          <p:cNvSpPr>
            <a:spLocks noChangeArrowheads="1"/>
          </p:cNvSpPr>
          <p:nvPr/>
        </p:nvSpPr>
        <p:spPr bwMode="auto">
          <a:xfrm>
            <a:off x="6615908" y="3975545"/>
            <a:ext cx="2210991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调用父类中的方法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1" grpId="0" animBg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12.2 </a:t>
            </a:r>
            <a:r>
              <a:rPr lang="en-US" altLang="zh-CN" dirty="0">
                <a:latin typeface="+mn-lt"/>
                <a:cs typeface="Times New Roman" pitchFamily="18" charset="0"/>
              </a:rPr>
              <a:t>ES6</a:t>
            </a:r>
            <a:r>
              <a:rPr lang="zh-CN" altLang="en-US" dirty="0"/>
              <a:t>面向对象语法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7" name="矩形 1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super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关键字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2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super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关键字调用父类的普通方法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21" name="组合 9"/>
          <p:cNvGrpSpPr>
            <a:grpSpLocks/>
          </p:cNvGrpSpPr>
          <p:nvPr/>
        </p:nvGrpSpPr>
        <p:grpSpPr bwMode="auto">
          <a:xfrm>
            <a:off x="341158" y="3126068"/>
            <a:ext cx="4773740" cy="2514934"/>
            <a:chOff x="1277815" y="3552092"/>
            <a:chExt cx="3772144" cy="5461569"/>
          </a:xfrm>
        </p:grpSpPr>
        <p:sp>
          <p:nvSpPr>
            <p:cNvPr id="22" name="矩形 10"/>
            <p:cNvSpPr>
              <a:spLocks noChangeArrowheads="1"/>
            </p:cNvSpPr>
            <p:nvPr/>
          </p:nvSpPr>
          <p:spPr bwMode="auto">
            <a:xfrm>
              <a:off x="1277815" y="3552092"/>
              <a:ext cx="3549594" cy="546156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3" name="矩形 11"/>
            <p:cNvSpPr>
              <a:spLocks noChangeArrowheads="1"/>
            </p:cNvSpPr>
            <p:nvPr/>
          </p:nvSpPr>
          <p:spPr bwMode="auto">
            <a:xfrm>
              <a:off x="1363359" y="3670951"/>
              <a:ext cx="3686600" cy="4316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class Father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say() {return 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我是父类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';}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class Son extends Father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say() {console.log(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super.say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 + 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的子类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');}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圆角矩形 15"/>
          <p:cNvSpPr>
            <a:spLocks noChangeArrowheads="1"/>
          </p:cNvSpPr>
          <p:nvPr/>
        </p:nvSpPr>
        <p:spPr bwMode="auto">
          <a:xfrm>
            <a:off x="2312156" y="2794419"/>
            <a:ext cx="2069408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定义父类和子类</a:t>
            </a:r>
            <a:endParaRPr lang="en-US" altLang="zh-CN" dirty="0"/>
          </a:p>
        </p:txBody>
      </p:sp>
      <p:grpSp>
        <p:nvGrpSpPr>
          <p:cNvPr id="25" name="组合 9"/>
          <p:cNvGrpSpPr>
            <a:grpSpLocks/>
          </p:cNvGrpSpPr>
          <p:nvPr/>
        </p:nvGrpSpPr>
        <p:grpSpPr bwMode="auto">
          <a:xfrm>
            <a:off x="4918617" y="3937315"/>
            <a:ext cx="4039376" cy="1086865"/>
            <a:chOff x="1277815" y="3552092"/>
            <a:chExt cx="3394299" cy="1991059"/>
          </a:xfrm>
        </p:grpSpPr>
        <p:sp>
          <p:nvSpPr>
            <p:cNvPr id="26" name="矩形 10"/>
            <p:cNvSpPr>
              <a:spLocks noChangeArrowheads="1"/>
            </p:cNvSpPr>
            <p:nvPr/>
          </p:nvSpPr>
          <p:spPr bwMode="auto">
            <a:xfrm>
              <a:off x="1277815" y="3552092"/>
              <a:ext cx="3394298" cy="199105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9" name="矩形 11"/>
            <p:cNvSpPr>
              <a:spLocks noChangeArrowheads="1"/>
            </p:cNvSpPr>
            <p:nvPr/>
          </p:nvSpPr>
          <p:spPr bwMode="auto">
            <a:xfrm>
              <a:off x="1363359" y="3670949"/>
              <a:ext cx="3308755" cy="1434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son = new Son(1, 2);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son.say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();//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输出结果：我是父类的子类</a:t>
              </a:r>
            </a:p>
          </p:txBody>
        </p:sp>
      </p:grpSp>
      <p:sp>
        <p:nvSpPr>
          <p:cNvPr id="30" name="圆角矩形 15"/>
          <p:cNvSpPr>
            <a:spLocks noChangeArrowheads="1"/>
          </p:cNvSpPr>
          <p:nvPr/>
        </p:nvSpPr>
        <p:spPr bwMode="auto">
          <a:xfrm>
            <a:off x="6621167" y="3633513"/>
            <a:ext cx="2210991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调用父类中的方法</a:t>
            </a:r>
            <a:endParaRPr lang="en-US" altLang="zh-CN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12.2 </a:t>
            </a:r>
            <a:r>
              <a:rPr lang="en-US" altLang="zh-CN" dirty="0">
                <a:latin typeface="+mn-lt"/>
                <a:cs typeface="Times New Roman" pitchFamily="18" charset="0"/>
              </a:rPr>
              <a:t>ES6</a:t>
            </a:r>
            <a:r>
              <a:rPr lang="zh-CN" altLang="en-US" dirty="0"/>
              <a:t>面向对象语法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5" name="矩形 1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super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关键字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在子类中添加特有的方法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19" name="组合 9"/>
          <p:cNvGrpSpPr>
            <a:grpSpLocks/>
          </p:cNvGrpSpPr>
          <p:nvPr/>
        </p:nvGrpSpPr>
        <p:grpSpPr bwMode="auto">
          <a:xfrm>
            <a:off x="2001812" y="3083161"/>
            <a:ext cx="4773740" cy="1868487"/>
            <a:chOff x="1277815" y="3552090"/>
            <a:chExt cx="3772144" cy="12350294"/>
          </a:xfrm>
        </p:grpSpPr>
        <p:sp>
          <p:nvSpPr>
            <p:cNvPr id="20" name="矩形 10"/>
            <p:cNvSpPr>
              <a:spLocks noChangeArrowheads="1"/>
            </p:cNvSpPr>
            <p:nvPr/>
          </p:nvSpPr>
          <p:spPr bwMode="auto">
            <a:xfrm>
              <a:off x="1277815" y="3552090"/>
              <a:ext cx="3772144" cy="1235029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1" name="矩形 11"/>
            <p:cNvSpPr>
              <a:spLocks noChangeArrowheads="1"/>
            </p:cNvSpPr>
            <p:nvPr/>
          </p:nvSpPr>
          <p:spPr bwMode="auto">
            <a:xfrm>
              <a:off x="1363359" y="3670951"/>
              <a:ext cx="3686600" cy="4605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class Father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constructor(x, y) {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this.x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x;this.y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y;}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sum() {console.log(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this.x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+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this.y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);}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圆角矩形 15"/>
          <p:cNvSpPr>
            <a:spLocks noChangeArrowheads="1"/>
          </p:cNvSpPr>
          <p:nvPr/>
        </p:nvSpPr>
        <p:spPr bwMode="auto">
          <a:xfrm>
            <a:off x="3972810" y="2751513"/>
            <a:ext cx="2069408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定义父类</a:t>
            </a:r>
            <a:endParaRPr lang="en-US" altLang="zh-CN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12.2 </a:t>
            </a:r>
            <a:r>
              <a:rPr lang="en-US" altLang="zh-CN" dirty="0">
                <a:latin typeface="+mn-lt"/>
                <a:cs typeface="Times New Roman" pitchFamily="18" charset="0"/>
              </a:rPr>
              <a:t>ES6</a:t>
            </a:r>
            <a:r>
              <a:rPr lang="zh-CN" altLang="en-US" dirty="0"/>
              <a:t>面向对象语法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7" name="矩形 1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super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关键字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2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在子类中添加特有的方法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21" name="组合 9"/>
          <p:cNvGrpSpPr>
            <a:grpSpLocks/>
          </p:cNvGrpSpPr>
          <p:nvPr/>
        </p:nvGrpSpPr>
        <p:grpSpPr bwMode="auto">
          <a:xfrm>
            <a:off x="708328" y="2948661"/>
            <a:ext cx="5076459" cy="3544495"/>
            <a:chOff x="1277814" y="3552090"/>
            <a:chExt cx="4011349" cy="22699999"/>
          </a:xfrm>
        </p:grpSpPr>
        <p:sp>
          <p:nvSpPr>
            <p:cNvPr id="22" name="矩形 10"/>
            <p:cNvSpPr>
              <a:spLocks noChangeArrowheads="1"/>
            </p:cNvSpPr>
            <p:nvPr/>
          </p:nvSpPr>
          <p:spPr bwMode="auto">
            <a:xfrm>
              <a:off x="1277814" y="3552090"/>
              <a:ext cx="4011349" cy="2269999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3" name="矩形 11"/>
            <p:cNvSpPr>
              <a:spLocks noChangeArrowheads="1"/>
            </p:cNvSpPr>
            <p:nvPr/>
          </p:nvSpPr>
          <p:spPr bwMode="auto">
            <a:xfrm>
              <a:off x="1363359" y="3670954"/>
              <a:ext cx="3925804" cy="22581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class Son extends Father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constructor(x, y)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super(x, y); // super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必须在子类的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this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之前调用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this.x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x;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this.y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y;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subtract() {//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子类特有的方法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this.x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-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this.y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圆角矩形 15"/>
          <p:cNvSpPr>
            <a:spLocks noChangeArrowheads="1"/>
          </p:cNvSpPr>
          <p:nvPr/>
        </p:nvSpPr>
        <p:spPr bwMode="auto">
          <a:xfrm>
            <a:off x="2778919" y="2629104"/>
            <a:ext cx="2958051" cy="45712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subtract()</a:t>
            </a:r>
            <a:r>
              <a:rPr lang="zh-CN" altLang="en-US" dirty="0"/>
              <a:t>子类特有的方法</a:t>
            </a:r>
            <a:endParaRPr lang="en-US" altLang="zh-CN" dirty="0"/>
          </a:p>
        </p:txBody>
      </p:sp>
      <p:grpSp>
        <p:nvGrpSpPr>
          <p:cNvPr id="11" name="组合 9"/>
          <p:cNvGrpSpPr>
            <a:grpSpLocks/>
          </p:cNvGrpSpPr>
          <p:nvPr/>
        </p:nvGrpSpPr>
        <p:grpSpPr bwMode="auto">
          <a:xfrm>
            <a:off x="4450145" y="4546229"/>
            <a:ext cx="4039376" cy="1561617"/>
            <a:chOff x="1277815" y="3552092"/>
            <a:chExt cx="3394299" cy="2860771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1277815" y="3552092"/>
              <a:ext cx="3394298" cy="2860771"/>
            </a:xfrm>
            <a:prstGeom prst="rect">
              <a:avLst/>
            </a:prstGeom>
            <a:solidFill>
              <a:srgbClr val="003F75"/>
            </a:solidFill>
            <a:ln w="12700" algn="ctr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3" name="矩形 11"/>
            <p:cNvSpPr>
              <a:spLocks noChangeArrowheads="1"/>
            </p:cNvSpPr>
            <p:nvPr/>
          </p:nvSpPr>
          <p:spPr bwMode="auto">
            <a:xfrm>
              <a:off x="1363359" y="3670949"/>
              <a:ext cx="3308755" cy="2111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son = new Son(5, 3);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son.sum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输出结果：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8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son.subtract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输出结果：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2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圆角矩形 15"/>
          <p:cNvSpPr>
            <a:spLocks noChangeArrowheads="1"/>
          </p:cNvSpPr>
          <p:nvPr/>
        </p:nvSpPr>
        <p:spPr bwMode="auto">
          <a:xfrm>
            <a:off x="6152695" y="4242427"/>
            <a:ext cx="2210991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调用父类中的方法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学习目标</a:t>
            </a:r>
            <a:endParaRPr lang="zh-CN" altLang="en-US"/>
          </a:p>
        </p:txBody>
      </p:sp>
      <p:grpSp>
        <p:nvGrpSpPr>
          <p:cNvPr id="36" name="组合 35"/>
          <p:cNvGrpSpPr>
            <a:grpSpLocks/>
          </p:cNvGrpSpPr>
          <p:nvPr/>
        </p:nvGrpSpPr>
        <p:grpSpPr bwMode="auto">
          <a:xfrm>
            <a:off x="1765331" y="1551019"/>
            <a:ext cx="5629212" cy="3957575"/>
            <a:chOff x="1671783" y="1414593"/>
            <a:chExt cx="5628984" cy="3957378"/>
          </a:xfrm>
        </p:grpSpPr>
        <p:graphicFrame>
          <p:nvGraphicFramePr>
            <p:cNvPr id="2" name="图表 36"/>
            <p:cNvGraphicFramePr>
              <a:graphicFrameLocks/>
            </p:cNvGraphicFramePr>
            <p:nvPr/>
          </p:nvGraphicFramePr>
          <p:xfrm>
            <a:off x="1671783" y="1414593"/>
            <a:ext cx="5628984" cy="39573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5157" name="组合 37"/>
            <p:cNvGrpSpPr>
              <a:grpSpLocks/>
            </p:cNvGrpSpPr>
            <p:nvPr/>
          </p:nvGrpSpPr>
          <p:grpSpPr bwMode="auto">
            <a:xfrm>
              <a:off x="3459192" y="1906649"/>
              <a:ext cx="2572726" cy="2420927"/>
              <a:chOff x="3459192" y="1906649"/>
              <a:chExt cx="2572726" cy="2420927"/>
            </a:xfrm>
          </p:grpSpPr>
          <p:sp>
            <p:nvSpPr>
              <p:cNvPr id="39" name="弧形 38"/>
              <p:cNvSpPr/>
              <p:nvPr/>
            </p:nvSpPr>
            <p:spPr bwMode="auto">
              <a:xfrm rot="5400000">
                <a:off x="3827497" y="2732113"/>
                <a:ext cx="1312796" cy="1312810"/>
              </a:xfrm>
              <a:prstGeom prst="arc">
                <a:avLst>
                  <a:gd name="adj1" fmla="val 5382197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oval" w="sm" len="sm"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0" name="弧形 39"/>
              <p:cNvSpPr/>
              <p:nvPr/>
            </p:nvSpPr>
            <p:spPr bwMode="auto">
              <a:xfrm>
                <a:off x="3943373" y="2849590"/>
                <a:ext cx="1081043" cy="1084208"/>
              </a:xfrm>
              <a:prstGeom prst="arc">
                <a:avLst>
                  <a:gd name="adj1" fmla="val 10763236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1" name="弧形 40"/>
              <p:cNvSpPr/>
              <p:nvPr/>
            </p:nvSpPr>
            <p:spPr bwMode="auto">
              <a:xfrm rot="16200000">
                <a:off x="4022750" y="2994041"/>
                <a:ext cx="898480" cy="822292"/>
              </a:xfrm>
              <a:prstGeom prst="arc">
                <a:avLst>
                  <a:gd name="adj1" fmla="val 16251812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 bwMode="auto">
              <a:xfrm rot="18386741" flipH="1">
                <a:off x="3138548" y="2227319"/>
                <a:ext cx="1041348" cy="400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了解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 bwMode="auto">
              <a:xfrm rot="13890666" flipH="1" flipV="1">
                <a:off x="4991880" y="2509086"/>
                <a:ext cx="1039760" cy="400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 bwMode="auto">
              <a:xfrm rot="8184459" flipH="1" flipV="1">
                <a:off x="4992668" y="3927448"/>
                <a:ext cx="1039771" cy="40003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</a:p>
            </p:txBody>
          </p:sp>
        </p:grpSp>
      </p:grpSp>
      <p:grpSp>
        <p:nvGrpSpPr>
          <p:cNvPr id="45" name="组合 44"/>
          <p:cNvGrpSpPr>
            <a:grpSpLocks/>
          </p:cNvGrpSpPr>
          <p:nvPr/>
        </p:nvGrpSpPr>
        <p:grpSpPr bwMode="auto">
          <a:xfrm>
            <a:off x="387350" y="1771650"/>
            <a:ext cx="2851150" cy="1141413"/>
            <a:chOff x="153988" y="1614313"/>
            <a:chExt cx="2850318" cy="1141457"/>
          </a:xfrm>
        </p:grpSpPr>
        <p:sp>
          <p:nvSpPr>
            <p:cNvPr id="5149" name="矩形 5"/>
            <p:cNvSpPr>
              <a:spLocks noChangeArrowheads="1"/>
            </p:cNvSpPr>
            <p:nvPr/>
          </p:nvSpPr>
          <p:spPr bwMode="auto">
            <a:xfrm>
              <a:off x="790683" y="1758088"/>
              <a:ext cx="2213623" cy="753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eaLnBrk="1" hangingPunct="1">
                <a:lnSpc>
                  <a:spcPct val="125000"/>
                </a:lnSpc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了解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什么是面向对象编程</a:t>
              </a:r>
              <a:endParaRPr lang="en-US" altLang="zh-CN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150" name="组合 16"/>
            <p:cNvGrpSpPr>
              <a:grpSpLocks/>
            </p:cNvGrpSpPr>
            <p:nvPr/>
          </p:nvGrpSpPr>
          <p:grpSpPr bwMode="auto"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5154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55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51" name="组合 15"/>
            <p:cNvGrpSpPr>
              <a:grpSpLocks/>
            </p:cNvGrpSpPr>
            <p:nvPr/>
          </p:nvGrpSpPr>
          <p:grpSpPr bwMode="auto"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49" name="椭圆 48"/>
              <p:cNvSpPr/>
              <p:nvPr/>
            </p:nvSpPr>
            <p:spPr bwMode="auto">
              <a:xfrm>
                <a:off x="1232465" y="3558474"/>
                <a:ext cx="474286" cy="474675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287984" y="3529898"/>
                <a:ext cx="334696" cy="52230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1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3" name="组合 52"/>
          <p:cNvGrpSpPr>
            <a:grpSpLocks/>
          </p:cNvGrpSpPr>
          <p:nvPr/>
        </p:nvGrpSpPr>
        <p:grpSpPr bwMode="auto">
          <a:xfrm>
            <a:off x="6176963" y="1804988"/>
            <a:ext cx="2560637" cy="1103312"/>
            <a:chOff x="6135688" y="2109791"/>
            <a:chExt cx="2560637" cy="1100134"/>
          </a:xfrm>
        </p:grpSpPr>
        <p:grpSp>
          <p:nvGrpSpPr>
            <p:cNvPr id="5142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47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48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43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57" name="椭圆 56"/>
              <p:cNvSpPr/>
              <p:nvPr/>
            </p:nvSpPr>
            <p:spPr bwMode="auto">
              <a:xfrm>
                <a:off x="1232465" y="3558541"/>
                <a:ext cx="474415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300921" y="3530023"/>
                <a:ext cx="335911" cy="52282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2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44" name="矩形 46"/>
            <p:cNvSpPr>
              <a:spLocks noChangeArrowheads="1"/>
            </p:cNvSpPr>
            <p:nvPr/>
          </p:nvSpPr>
          <p:spPr bwMode="auto">
            <a:xfrm>
              <a:off x="6135688" y="2232572"/>
              <a:ext cx="1925366" cy="782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algn="r" eaLnBrk="1" hangingPunct="1">
                <a:lnSpc>
                  <a:spcPct val="125000"/>
                </a:lnSpc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掌握类与对象的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关系</a:t>
              </a:r>
              <a:endParaRPr lang="en-US" altLang="zh-CN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8" name="组合 67"/>
          <p:cNvGrpSpPr>
            <a:grpSpLocks/>
          </p:cNvGrpSpPr>
          <p:nvPr/>
        </p:nvGrpSpPr>
        <p:grpSpPr bwMode="auto">
          <a:xfrm flipV="1">
            <a:off x="6186488" y="4081463"/>
            <a:ext cx="2560637" cy="1153305"/>
            <a:chOff x="6135688" y="2059942"/>
            <a:chExt cx="2560637" cy="1149983"/>
          </a:xfrm>
        </p:grpSpPr>
        <p:grpSp>
          <p:nvGrpSpPr>
            <p:cNvPr id="5135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40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41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36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366"/>
              <a:chOff x="1232465" y="3530023"/>
              <a:chExt cx="474415" cy="522821"/>
            </a:xfrm>
          </p:grpSpPr>
          <p:sp>
            <p:nvSpPr>
              <p:cNvPr id="72" name="椭圆 71"/>
              <p:cNvSpPr/>
              <p:nvPr/>
            </p:nvSpPr>
            <p:spPr bwMode="auto">
              <a:xfrm>
                <a:off x="1232465" y="3558541"/>
                <a:ext cx="474415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 flipV="1">
                <a:off x="1300921" y="3530023"/>
                <a:ext cx="335911" cy="52282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37" name="矩形 46"/>
            <p:cNvSpPr>
              <a:spLocks noChangeArrowheads="1"/>
            </p:cNvSpPr>
            <p:nvPr/>
          </p:nvSpPr>
          <p:spPr bwMode="auto">
            <a:xfrm flipV="1">
              <a:off x="6135688" y="2059942"/>
              <a:ext cx="1925366" cy="1127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algn="r" eaLnBrk="1" hangingPunct="1">
                <a:lnSpc>
                  <a:spcPct val="125000"/>
                </a:lnSpc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掌握类的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继承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及</a:t>
              </a: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super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关键字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的使用</a:t>
              </a:r>
              <a:endParaRPr lang="en-US" altLang="zh-CN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6" name="组合 75"/>
          <p:cNvGrpSpPr>
            <a:grpSpLocks/>
          </p:cNvGrpSpPr>
          <p:nvPr/>
        </p:nvGrpSpPr>
        <p:grpSpPr bwMode="auto">
          <a:xfrm flipH="1" flipV="1">
            <a:off x="398463" y="4068763"/>
            <a:ext cx="2560637" cy="1103312"/>
            <a:chOff x="6135688" y="2109791"/>
            <a:chExt cx="2560637" cy="1100134"/>
          </a:xfrm>
        </p:grpSpPr>
        <p:grpSp>
          <p:nvGrpSpPr>
            <p:cNvPr id="5128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33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34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29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366"/>
              <a:chOff x="1232465" y="3530023"/>
              <a:chExt cx="474415" cy="522821"/>
            </a:xfrm>
          </p:grpSpPr>
          <p:sp>
            <p:nvSpPr>
              <p:cNvPr id="80" name="椭圆 79"/>
              <p:cNvSpPr/>
              <p:nvPr/>
            </p:nvSpPr>
            <p:spPr bwMode="auto">
              <a:xfrm>
                <a:off x="1232465" y="3558541"/>
                <a:ext cx="474415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 flipV="1">
                <a:off x="1300921" y="3530023"/>
                <a:ext cx="335911" cy="52282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4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30" name="矩形 46"/>
            <p:cNvSpPr>
              <a:spLocks noChangeArrowheads="1"/>
            </p:cNvSpPr>
            <p:nvPr/>
          </p:nvSpPr>
          <p:spPr bwMode="auto">
            <a:xfrm flipV="1">
              <a:off x="6135688" y="2248328"/>
              <a:ext cx="1925366" cy="751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eaLnBrk="1" hangingPunct="1">
                <a:lnSpc>
                  <a:spcPct val="125000"/>
                </a:lnSpc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掌握使用</a:t>
              </a: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class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创建类的方法</a:t>
              </a:r>
              <a:endParaRPr lang="en-US" altLang="zh-CN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dirty="0"/>
              <a:t>12.3 </a:t>
            </a:r>
            <a:r>
              <a:rPr lang="zh-CN" altLang="en-US" dirty="0"/>
              <a:t>面向对象开发标签页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功能分析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案例展示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pic>
        <p:nvPicPr>
          <p:cNvPr id="25" name="Picture 2" descr="1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250" y="2130619"/>
            <a:ext cx="5115902" cy="165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1" name="Picture 3" descr="1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250" y="3955794"/>
            <a:ext cx="5115902" cy="165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页面结构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案例展示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27" name="组合 9"/>
          <p:cNvGrpSpPr>
            <a:grpSpLocks/>
          </p:cNvGrpSpPr>
          <p:nvPr/>
        </p:nvGrpSpPr>
        <p:grpSpPr bwMode="auto">
          <a:xfrm>
            <a:off x="1924732" y="2628628"/>
            <a:ext cx="5076459" cy="3544495"/>
            <a:chOff x="1277814" y="3552090"/>
            <a:chExt cx="4011349" cy="22699999"/>
          </a:xfrm>
        </p:grpSpPr>
        <p:sp>
          <p:nvSpPr>
            <p:cNvPr id="28" name="矩形 10"/>
            <p:cNvSpPr>
              <a:spLocks noChangeArrowheads="1"/>
            </p:cNvSpPr>
            <p:nvPr/>
          </p:nvSpPr>
          <p:spPr bwMode="auto">
            <a:xfrm>
              <a:off x="1277814" y="3552090"/>
              <a:ext cx="4011349" cy="2269999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dirty="0"/>
                <a:t> </a:t>
              </a:r>
              <a:endParaRPr lang="zh-CN" altLang="en-US" dirty="0"/>
            </a:p>
          </p:txBody>
        </p:sp>
        <p:sp>
          <p:nvSpPr>
            <p:cNvPr id="29" name="矩形 11"/>
            <p:cNvSpPr>
              <a:spLocks noChangeArrowheads="1"/>
            </p:cNvSpPr>
            <p:nvPr/>
          </p:nvSpPr>
          <p:spPr bwMode="auto">
            <a:xfrm>
              <a:off x="1363359" y="3670954"/>
              <a:ext cx="3925804" cy="21879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class="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tabsbox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 id="tab"&gt;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nav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class="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firstnav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……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（省略导航标签）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&lt;/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nav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&lt;!--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内容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--&gt;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&lt;div class="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tabscon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……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（省略内容结构）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圆角矩形 15"/>
          <p:cNvSpPr>
            <a:spLocks noChangeArrowheads="1"/>
          </p:cNvSpPr>
          <p:nvPr/>
        </p:nvSpPr>
        <p:spPr bwMode="auto">
          <a:xfrm>
            <a:off x="3995323" y="2309071"/>
            <a:ext cx="2958051" cy="45712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标签页组件结构</a:t>
            </a:r>
            <a:endParaRPr lang="en-US" altLang="zh-CN" dirty="0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dirty="0"/>
              <a:t>12.3 </a:t>
            </a:r>
            <a:r>
              <a:rPr lang="zh-CN" altLang="en-US" dirty="0"/>
              <a:t>面向对象开发标签页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页面结构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引入</a:t>
            </a: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tab.js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16" name="组合 9"/>
          <p:cNvGrpSpPr>
            <a:grpSpLocks/>
          </p:cNvGrpSpPr>
          <p:nvPr/>
        </p:nvGrpSpPr>
        <p:grpSpPr bwMode="auto">
          <a:xfrm>
            <a:off x="2346763" y="1992313"/>
            <a:ext cx="5076459" cy="4542875"/>
            <a:chOff x="1277814" y="3552090"/>
            <a:chExt cx="4011349" cy="29093921"/>
          </a:xfrm>
        </p:grpSpPr>
        <p:sp>
          <p:nvSpPr>
            <p:cNvPr id="17" name="矩形 10"/>
            <p:cNvSpPr>
              <a:spLocks noChangeArrowheads="1"/>
            </p:cNvSpPr>
            <p:nvPr/>
          </p:nvSpPr>
          <p:spPr bwMode="auto">
            <a:xfrm>
              <a:off x="1277814" y="3552090"/>
              <a:ext cx="4011349" cy="2810455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dirty="0"/>
                <a:t> </a:t>
              </a:r>
              <a:endParaRPr lang="zh-CN" altLang="en-US" dirty="0"/>
            </a:p>
          </p:txBody>
        </p:sp>
        <p:sp>
          <p:nvSpPr>
            <p:cNvPr id="18" name="矩形 11"/>
            <p:cNvSpPr>
              <a:spLocks noChangeArrowheads="1"/>
            </p:cNvSpPr>
            <p:nvPr/>
          </p:nvSpPr>
          <p:spPr bwMode="auto">
            <a:xfrm>
              <a:off x="1363359" y="3670954"/>
              <a:ext cx="3925804" cy="28975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src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js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/tab.js"&gt;&lt;/script&gt;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编写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Tab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类，用来创建标签页对象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class Tab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constructor() {}	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构造方法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toggleTab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 {}	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切换标签页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addTab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 {}	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添加标签页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removeTab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 {}	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删除标签页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editTab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 {}	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修改标签页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创建标签页对象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new Tab();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圆角矩形 15"/>
          <p:cNvSpPr>
            <a:spLocks noChangeArrowheads="1"/>
          </p:cNvSpPr>
          <p:nvPr/>
        </p:nvSpPr>
        <p:spPr bwMode="auto">
          <a:xfrm>
            <a:off x="5552831" y="1672756"/>
            <a:ext cx="1822574" cy="45712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引入</a:t>
            </a:r>
            <a:r>
              <a:rPr lang="en-US" altLang="zh-CN" dirty="0"/>
              <a:t>tab.js</a:t>
            </a:r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dirty="0"/>
              <a:t>12.3 </a:t>
            </a:r>
            <a:r>
              <a:rPr lang="zh-CN" altLang="en-US" dirty="0"/>
              <a:t>面向对象开发标签页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页面结构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在</a:t>
            </a: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tab.js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中创建</a:t>
            </a: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Tab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类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16" name="组合 9"/>
          <p:cNvGrpSpPr>
            <a:grpSpLocks/>
          </p:cNvGrpSpPr>
          <p:nvPr/>
        </p:nvGrpSpPr>
        <p:grpSpPr bwMode="auto">
          <a:xfrm>
            <a:off x="1972549" y="2641218"/>
            <a:ext cx="5076459" cy="3868639"/>
            <a:chOff x="1277814" y="3552090"/>
            <a:chExt cx="4011349" cy="26728616"/>
          </a:xfrm>
        </p:grpSpPr>
        <p:sp>
          <p:nvSpPr>
            <p:cNvPr id="17" name="矩形 10"/>
            <p:cNvSpPr>
              <a:spLocks noChangeArrowheads="1"/>
            </p:cNvSpPr>
            <p:nvPr/>
          </p:nvSpPr>
          <p:spPr bwMode="auto">
            <a:xfrm>
              <a:off x="1277814" y="3552090"/>
              <a:ext cx="4011349" cy="2672861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dirty="0"/>
                <a:t> </a:t>
              </a:r>
              <a:endParaRPr lang="zh-CN" altLang="en-US" dirty="0"/>
            </a:p>
          </p:txBody>
        </p:sp>
        <p:sp>
          <p:nvSpPr>
            <p:cNvPr id="18" name="矩形 11"/>
            <p:cNvSpPr>
              <a:spLocks noChangeArrowheads="1"/>
            </p:cNvSpPr>
            <p:nvPr/>
          </p:nvSpPr>
          <p:spPr bwMode="auto">
            <a:xfrm>
              <a:off x="1363359" y="3670954"/>
              <a:ext cx="3925804" cy="26609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编写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Tab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类，用来创建标签页对象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class Tab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constructor() {}	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构造方法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toggleTab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 {}	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切换标签页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addTab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 {}	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添加标签页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removeTab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 {}	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删除标签页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editTab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 {}	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修改标签页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创建标签页对象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new Tab();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圆角矩形 15"/>
          <p:cNvSpPr>
            <a:spLocks noChangeArrowheads="1"/>
          </p:cNvSpPr>
          <p:nvPr/>
        </p:nvSpPr>
        <p:spPr bwMode="auto">
          <a:xfrm>
            <a:off x="5066950" y="2321661"/>
            <a:ext cx="1934241" cy="45712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创建</a:t>
            </a:r>
            <a:r>
              <a:rPr lang="en-US" altLang="zh-CN" dirty="0"/>
              <a:t>Tab</a:t>
            </a:r>
            <a:r>
              <a:rPr lang="zh-CN" altLang="en-US" dirty="0"/>
              <a:t>类</a:t>
            </a:r>
            <a:endParaRPr lang="en-US" altLang="zh-CN" dirty="0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dirty="0"/>
              <a:t>12.3 </a:t>
            </a:r>
            <a:r>
              <a:rPr lang="zh-CN" altLang="en-US" dirty="0"/>
              <a:t>面向对象开发标签页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页面结构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给</a:t>
            </a: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Tab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类传递</a:t>
            </a: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id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值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16" name="组合 9"/>
          <p:cNvGrpSpPr>
            <a:grpSpLocks/>
          </p:cNvGrpSpPr>
          <p:nvPr/>
        </p:nvGrpSpPr>
        <p:grpSpPr bwMode="auto">
          <a:xfrm>
            <a:off x="2128643" y="3596938"/>
            <a:ext cx="5076459" cy="1729446"/>
            <a:chOff x="1277814" y="3552090"/>
            <a:chExt cx="4011349" cy="26728616"/>
          </a:xfrm>
        </p:grpSpPr>
        <p:sp>
          <p:nvSpPr>
            <p:cNvPr id="17" name="矩形 10"/>
            <p:cNvSpPr>
              <a:spLocks noChangeArrowheads="1"/>
            </p:cNvSpPr>
            <p:nvPr/>
          </p:nvSpPr>
          <p:spPr bwMode="auto">
            <a:xfrm>
              <a:off x="1277814" y="3552090"/>
              <a:ext cx="4011349" cy="2672861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dirty="0"/>
                <a:t> </a:t>
              </a:r>
              <a:endParaRPr lang="zh-CN" altLang="en-US" dirty="0"/>
            </a:p>
          </p:txBody>
        </p:sp>
        <p:sp>
          <p:nvSpPr>
            <p:cNvPr id="18" name="矩形 11"/>
            <p:cNvSpPr>
              <a:spLocks noChangeArrowheads="1"/>
            </p:cNvSpPr>
            <p:nvPr/>
          </p:nvSpPr>
          <p:spPr bwMode="auto">
            <a:xfrm>
              <a:off x="1363359" y="3670953"/>
              <a:ext cx="3925804" cy="10529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new Tab('#tab');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constructor(id)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this.main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document.querySelector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(id);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圆角矩形 15"/>
          <p:cNvSpPr>
            <a:spLocks noChangeArrowheads="1"/>
          </p:cNvSpPr>
          <p:nvPr/>
        </p:nvSpPr>
        <p:spPr bwMode="auto">
          <a:xfrm>
            <a:off x="5678259" y="3277380"/>
            <a:ext cx="1479026" cy="45712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传递</a:t>
            </a:r>
            <a:r>
              <a:rPr lang="en-US" altLang="zh-CN" dirty="0"/>
              <a:t>id</a:t>
            </a:r>
          </a:p>
        </p:txBody>
      </p:sp>
      <p:sp>
        <p:nvSpPr>
          <p:cNvPr id="2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dirty="0"/>
              <a:t>12.3 </a:t>
            </a:r>
            <a:r>
              <a:rPr lang="zh-CN" altLang="en-US" dirty="0"/>
              <a:t>面向对象开发标签页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切换标签页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获取页面元素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16" name="组合 9"/>
          <p:cNvGrpSpPr>
            <a:grpSpLocks/>
          </p:cNvGrpSpPr>
          <p:nvPr/>
        </p:nvGrpSpPr>
        <p:grpSpPr bwMode="auto">
          <a:xfrm>
            <a:off x="2175327" y="3353656"/>
            <a:ext cx="5631174" cy="2451525"/>
            <a:chOff x="1277814" y="3552075"/>
            <a:chExt cx="4449677" cy="63628627"/>
          </a:xfrm>
        </p:grpSpPr>
        <p:sp>
          <p:nvSpPr>
            <p:cNvPr id="17" name="矩形 10"/>
            <p:cNvSpPr>
              <a:spLocks noChangeArrowheads="1"/>
            </p:cNvSpPr>
            <p:nvPr/>
          </p:nvSpPr>
          <p:spPr bwMode="auto">
            <a:xfrm>
              <a:off x="1277814" y="3552075"/>
              <a:ext cx="4449677" cy="6362862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dirty="0"/>
                <a:t> </a:t>
              </a:r>
              <a:endParaRPr lang="zh-CN" altLang="en-US" dirty="0"/>
            </a:p>
          </p:txBody>
        </p:sp>
        <p:sp>
          <p:nvSpPr>
            <p:cNvPr id="18" name="矩形 11"/>
            <p:cNvSpPr>
              <a:spLocks noChangeArrowheads="1"/>
            </p:cNvSpPr>
            <p:nvPr/>
          </p:nvSpPr>
          <p:spPr bwMode="auto">
            <a:xfrm>
              <a:off x="1363358" y="3670948"/>
              <a:ext cx="4098977" cy="59911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constructor(id)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this.main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document.querySelector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(id);//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大盒子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this.lis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this.main.querySelectorAll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('li');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小标签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this.sections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  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this.main.querySelectorAll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('section');	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内容区域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this.init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圆角矩形 15"/>
          <p:cNvSpPr>
            <a:spLocks noChangeArrowheads="1"/>
          </p:cNvSpPr>
          <p:nvPr/>
        </p:nvSpPr>
        <p:spPr bwMode="auto">
          <a:xfrm>
            <a:off x="4245918" y="3034099"/>
            <a:ext cx="2958051" cy="45712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获取页面元素</a:t>
            </a:r>
            <a:endParaRPr lang="en-US" altLang="zh-CN" dirty="0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dirty="0"/>
              <a:t>12.3 </a:t>
            </a:r>
            <a:r>
              <a:rPr lang="zh-CN" altLang="en-US" dirty="0"/>
              <a:t>面向对象开发标签页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切换标签页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7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初始化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18" name="组合 9"/>
          <p:cNvGrpSpPr>
            <a:grpSpLocks/>
          </p:cNvGrpSpPr>
          <p:nvPr/>
        </p:nvGrpSpPr>
        <p:grpSpPr bwMode="auto">
          <a:xfrm>
            <a:off x="2035441" y="2328766"/>
            <a:ext cx="5631174" cy="4159565"/>
            <a:chOff x="1277814" y="3552049"/>
            <a:chExt cx="4449677" cy="107960316"/>
          </a:xfrm>
        </p:grpSpPr>
        <p:sp>
          <p:nvSpPr>
            <p:cNvPr id="19" name="矩形 10"/>
            <p:cNvSpPr>
              <a:spLocks noChangeArrowheads="1"/>
            </p:cNvSpPr>
            <p:nvPr/>
          </p:nvSpPr>
          <p:spPr bwMode="auto">
            <a:xfrm>
              <a:off x="1277814" y="3552049"/>
              <a:ext cx="4449677" cy="10796031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dirty="0"/>
                <a:t> </a:t>
              </a:r>
              <a:endParaRPr lang="zh-CN" altLang="en-US" dirty="0"/>
            </a:p>
          </p:txBody>
        </p:sp>
        <p:sp>
          <p:nvSpPr>
            <p:cNvPr id="20" name="矩形 11"/>
            <p:cNvSpPr>
              <a:spLocks noChangeArrowheads="1"/>
            </p:cNvSpPr>
            <p:nvPr/>
          </p:nvSpPr>
          <p:spPr bwMode="auto">
            <a:xfrm>
              <a:off x="1363358" y="3670948"/>
              <a:ext cx="4253191" cy="107841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init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 {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that = this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for 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i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0;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i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&lt;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this.lis.length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;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i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++)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this.lis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[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i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].index =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i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this.lis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[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i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].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onclick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function()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this.index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); 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目前只获取标签的索引，其他操作在后面实现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that.toggleTab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(this);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圆角矩形 15"/>
          <p:cNvSpPr>
            <a:spLocks noChangeArrowheads="1"/>
          </p:cNvSpPr>
          <p:nvPr/>
        </p:nvSpPr>
        <p:spPr bwMode="auto">
          <a:xfrm>
            <a:off x="5603846" y="2009210"/>
            <a:ext cx="1460237" cy="45712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初始化</a:t>
            </a:r>
            <a:endParaRPr lang="en-US" altLang="zh-CN" dirty="0"/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dirty="0"/>
              <a:t>12.3 </a:t>
            </a:r>
            <a:r>
              <a:rPr lang="zh-CN" altLang="en-US" dirty="0"/>
              <a:t>面向对象开发标签页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切换标签页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编写</a:t>
            </a: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toggleTab</a:t>
            </a: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()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方法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17" name="矩形 10"/>
          <p:cNvSpPr>
            <a:spLocks noChangeArrowheads="1"/>
          </p:cNvSpPr>
          <p:nvPr/>
        </p:nvSpPr>
        <p:spPr bwMode="auto">
          <a:xfrm>
            <a:off x="1894769" y="2901933"/>
            <a:ext cx="5556596" cy="2293567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9" name="圆角矩形 15"/>
          <p:cNvSpPr>
            <a:spLocks noChangeArrowheads="1"/>
          </p:cNvSpPr>
          <p:nvPr/>
        </p:nvSpPr>
        <p:spPr bwMode="auto">
          <a:xfrm>
            <a:off x="4850242" y="2582376"/>
            <a:ext cx="2073169" cy="45712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 err="1"/>
              <a:t>toggleTab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2145328" y="3041113"/>
            <a:ext cx="50795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err="1">
                <a:solidFill>
                  <a:schemeClr val="bg1"/>
                </a:solidFill>
              </a:rPr>
              <a:t>toggleTab</a:t>
            </a:r>
            <a:r>
              <a:rPr lang="en-US" altLang="zh-CN" sz="1600" b="1" dirty="0">
                <a:solidFill>
                  <a:schemeClr val="bg1"/>
                </a:solidFill>
              </a:rPr>
              <a:t>(el) {</a:t>
            </a:r>
            <a:endParaRPr lang="zh-CN" altLang="zh-CN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  </a:t>
            </a:r>
            <a:r>
              <a:rPr lang="en-US" altLang="zh-CN" sz="1600" b="1" dirty="0" err="1">
                <a:solidFill>
                  <a:schemeClr val="bg1"/>
                </a:solidFill>
              </a:rPr>
              <a:t>this.clearClass</a:t>
            </a:r>
            <a:r>
              <a:rPr lang="en-US" altLang="zh-CN" sz="1600" b="1" dirty="0">
                <a:solidFill>
                  <a:schemeClr val="bg1"/>
                </a:solidFill>
              </a:rPr>
              <a:t>();</a:t>
            </a:r>
            <a:endParaRPr lang="zh-CN" altLang="zh-CN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  </a:t>
            </a:r>
            <a:r>
              <a:rPr lang="en-US" altLang="zh-CN" sz="1600" b="1" dirty="0" err="1">
                <a:solidFill>
                  <a:schemeClr val="bg1"/>
                </a:solidFill>
              </a:rPr>
              <a:t>el.className</a:t>
            </a:r>
            <a:r>
              <a:rPr lang="en-US" altLang="zh-CN" sz="1600" b="1" dirty="0">
                <a:solidFill>
                  <a:schemeClr val="bg1"/>
                </a:solidFill>
              </a:rPr>
              <a:t> = '</a:t>
            </a:r>
            <a:r>
              <a:rPr lang="en-US" altLang="zh-CN" sz="1600" b="1" dirty="0" err="1">
                <a:solidFill>
                  <a:schemeClr val="bg1"/>
                </a:solidFill>
              </a:rPr>
              <a:t>liactive</a:t>
            </a:r>
            <a:r>
              <a:rPr lang="en-US" altLang="zh-CN" sz="1600" b="1" dirty="0">
                <a:solidFill>
                  <a:schemeClr val="bg1"/>
                </a:solidFill>
              </a:rPr>
              <a:t>';</a:t>
            </a:r>
            <a:endParaRPr lang="zh-CN" altLang="zh-CN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  </a:t>
            </a:r>
            <a:r>
              <a:rPr lang="en-US" altLang="zh-CN" sz="1600" b="1" dirty="0" err="1">
                <a:solidFill>
                  <a:schemeClr val="bg1"/>
                </a:solidFill>
              </a:rPr>
              <a:t>this.sections</a:t>
            </a:r>
            <a:r>
              <a:rPr lang="en-US" altLang="zh-CN" sz="1600" b="1" dirty="0">
                <a:solidFill>
                  <a:schemeClr val="bg1"/>
                </a:solidFill>
              </a:rPr>
              <a:t>[</a:t>
            </a:r>
            <a:r>
              <a:rPr lang="en-US" altLang="zh-CN" sz="1600" b="1" dirty="0" err="1">
                <a:solidFill>
                  <a:schemeClr val="bg1"/>
                </a:solidFill>
              </a:rPr>
              <a:t>el.index</a:t>
            </a:r>
            <a:r>
              <a:rPr lang="en-US" altLang="zh-CN" sz="1600" b="1" dirty="0">
                <a:solidFill>
                  <a:schemeClr val="bg1"/>
                </a:solidFill>
              </a:rPr>
              <a:t>].</a:t>
            </a:r>
            <a:r>
              <a:rPr lang="en-US" altLang="zh-CN" sz="1600" b="1" dirty="0" err="1">
                <a:solidFill>
                  <a:schemeClr val="bg1"/>
                </a:solidFill>
              </a:rPr>
              <a:t>className</a:t>
            </a:r>
            <a:r>
              <a:rPr lang="en-US" altLang="zh-CN" sz="1600" b="1" dirty="0">
                <a:solidFill>
                  <a:schemeClr val="bg1"/>
                </a:solidFill>
              </a:rPr>
              <a:t> = '</a:t>
            </a:r>
            <a:r>
              <a:rPr lang="en-US" altLang="zh-CN" sz="1600" b="1" dirty="0" err="1">
                <a:solidFill>
                  <a:schemeClr val="bg1"/>
                </a:solidFill>
              </a:rPr>
              <a:t>conactive</a:t>
            </a:r>
            <a:r>
              <a:rPr lang="en-US" altLang="zh-CN" sz="1600" b="1" dirty="0">
                <a:solidFill>
                  <a:schemeClr val="bg1"/>
                </a:solidFill>
              </a:rPr>
              <a:t>';</a:t>
            </a:r>
            <a:endParaRPr lang="zh-CN" altLang="zh-CN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}</a:t>
            </a:r>
            <a:endParaRPr lang="zh-CN" altLang="zh-CN" sz="1600" b="1" dirty="0">
              <a:solidFill>
                <a:schemeClr val="bg1"/>
              </a:solidFill>
            </a:endParaRP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dirty="0"/>
              <a:t>12.3 </a:t>
            </a:r>
            <a:r>
              <a:rPr lang="zh-CN" altLang="en-US" dirty="0"/>
              <a:t>面向对象开发标签页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切换标签页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编写</a:t>
            </a: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clearClass</a:t>
            </a: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()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方法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16" name="矩形 10"/>
          <p:cNvSpPr>
            <a:spLocks noChangeArrowheads="1"/>
          </p:cNvSpPr>
          <p:nvPr/>
        </p:nvSpPr>
        <p:spPr bwMode="auto">
          <a:xfrm>
            <a:off x="1657350" y="3024488"/>
            <a:ext cx="5556596" cy="2561805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7" name="圆角矩形 15"/>
          <p:cNvSpPr>
            <a:spLocks noChangeArrowheads="1"/>
          </p:cNvSpPr>
          <p:nvPr/>
        </p:nvSpPr>
        <p:spPr bwMode="auto">
          <a:xfrm>
            <a:off x="4612823" y="2704931"/>
            <a:ext cx="2073169" cy="45712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 err="1"/>
              <a:t>clearClass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1907909" y="3163668"/>
            <a:ext cx="5079534" cy="2262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b="1" dirty="0" err="1">
                <a:solidFill>
                  <a:schemeClr val="bg1"/>
                </a:solidFill>
              </a:rPr>
              <a:t>clearClass</a:t>
            </a:r>
            <a:r>
              <a:rPr lang="en-US" altLang="zh-CN" sz="1600" b="1" dirty="0">
                <a:solidFill>
                  <a:schemeClr val="bg1"/>
                </a:solidFill>
              </a:rPr>
              <a:t>() {</a:t>
            </a:r>
            <a:endParaRPr lang="zh-CN" altLang="zh-CN" sz="1600" b="1" dirty="0">
              <a:solidFill>
                <a:schemeClr val="bg1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  for (</a:t>
            </a:r>
            <a:r>
              <a:rPr lang="en-US" altLang="zh-CN" sz="1600" b="1" dirty="0" err="1">
                <a:solidFill>
                  <a:schemeClr val="bg1"/>
                </a:solidFill>
              </a:rPr>
              <a:t>var</a:t>
            </a:r>
            <a:r>
              <a:rPr lang="en-US" altLang="zh-CN" sz="1600" b="1" dirty="0">
                <a:solidFill>
                  <a:schemeClr val="bg1"/>
                </a:solidFill>
              </a:rPr>
              <a:t> </a:t>
            </a:r>
            <a:r>
              <a:rPr lang="en-US" altLang="zh-CN" sz="1600" b="1" dirty="0" err="1">
                <a:solidFill>
                  <a:schemeClr val="bg1"/>
                </a:solidFill>
              </a:rPr>
              <a:t>i</a:t>
            </a:r>
            <a:r>
              <a:rPr lang="en-US" altLang="zh-CN" sz="1600" b="1" dirty="0">
                <a:solidFill>
                  <a:schemeClr val="bg1"/>
                </a:solidFill>
              </a:rPr>
              <a:t> = 0; </a:t>
            </a:r>
            <a:r>
              <a:rPr lang="en-US" altLang="zh-CN" sz="1600" b="1" dirty="0" err="1">
                <a:solidFill>
                  <a:schemeClr val="bg1"/>
                </a:solidFill>
              </a:rPr>
              <a:t>i</a:t>
            </a:r>
            <a:r>
              <a:rPr lang="en-US" altLang="zh-CN" sz="1600" b="1" dirty="0">
                <a:solidFill>
                  <a:schemeClr val="bg1"/>
                </a:solidFill>
              </a:rPr>
              <a:t> &lt; </a:t>
            </a:r>
            <a:r>
              <a:rPr lang="en-US" altLang="zh-CN" sz="1600" b="1" dirty="0" err="1">
                <a:solidFill>
                  <a:schemeClr val="bg1"/>
                </a:solidFill>
              </a:rPr>
              <a:t>this.lis.length</a:t>
            </a:r>
            <a:r>
              <a:rPr lang="en-US" altLang="zh-CN" sz="1600" b="1" dirty="0">
                <a:solidFill>
                  <a:schemeClr val="bg1"/>
                </a:solidFill>
              </a:rPr>
              <a:t>; </a:t>
            </a:r>
            <a:r>
              <a:rPr lang="en-US" altLang="zh-CN" sz="1600" b="1" dirty="0" err="1">
                <a:solidFill>
                  <a:schemeClr val="bg1"/>
                </a:solidFill>
              </a:rPr>
              <a:t>i</a:t>
            </a:r>
            <a:r>
              <a:rPr lang="en-US" altLang="zh-CN" sz="1600" b="1" dirty="0">
                <a:solidFill>
                  <a:schemeClr val="bg1"/>
                </a:solidFill>
              </a:rPr>
              <a:t>++) {</a:t>
            </a:r>
            <a:endParaRPr lang="zh-CN" altLang="zh-CN" sz="1600" b="1" dirty="0">
              <a:solidFill>
                <a:schemeClr val="bg1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    </a:t>
            </a:r>
            <a:r>
              <a:rPr lang="en-US" altLang="zh-CN" sz="1600" b="1" dirty="0" err="1">
                <a:solidFill>
                  <a:schemeClr val="bg1"/>
                </a:solidFill>
              </a:rPr>
              <a:t>this.lis</a:t>
            </a:r>
            <a:r>
              <a:rPr lang="en-US" altLang="zh-CN" sz="1600" b="1" dirty="0">
                <a:solidFill>
                  <a:schemeClr val="bg1"/>
                </a:solidFill>
              </a:rPr>
              <a:t>[</a:t>
            </a:r>
            <a:r>
              <a:rPr lang="en-US" altLang="zh-CN" sz="1600" b="1" dirty="0" err="1">
                <a:solidFill>
                  <a:schemeClr val="bg1"/>
                </a:solidFill>
              </a:rPr>
              <a:t>i</a:t>
            </a:r>
            <a:r>
              <a:rPr lang="en-US" altLang="zh-CN" sz="1600" b="1" dirty="0">
                <a:solidFill>
                  <a:schemeClr val="bg1"/>
                </a:solidFill>
              </a:rPr>
              <a:t>].</a:t>
            </a:r>
            <a:r>
              <a:rPr lang="en-US" altLang="zh-CN" sz="1600" b="1" dirty="0" err="1">
                <a:solidFill>
                  <a:schemeClr val="bg1"/>
                </a:solidFill>
              </a:rPr>
              <a:t>className</a:t>
            </a:r>
            <a:r>
              <a:rPr lang="en-US" altLang="zh-CN" sz="1600" b="1" dirty="0">
                <a:solidFill>
                  <a:schemeClr val="bg1"/>
                </a:solidFill>
              </a:rPr>
              <a:t> = '';</a:t>
            </a:r>
            <a:endParaRPr lang="zh-CN" altLang="zh-CN" sz="1600" b="1" dirty="0">
              <a:solidFill>
                <a:schemeClr val="bg1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    </a:t>
            </a:r>
            <a:r>
              <a:rPr lang="en-US" altLang="zh-CN" sz="1600" b="1" dirty="0" err="1">
                <a:solidFill>
                  <a:schemeClr val="bg1"/>
                </a:solidFill>
              </a:rPr>
              <a:t>this.sections</a:t>
            </a:r>
            <a:r>
              <a:rPr lang="en-US" altLang="zh-CN" sz="1600" b="1" dirty="0">
                <a:solidFill>
                  <a:schemeClr val="bg1"/>
                </a:solidFill>
              </a:rPr>
              <a:t>[</a:t>
            </a:r>
            <a:r>
              <a:rPr lang="en-US" altLang="zh-CN" sz="1600" b="1" dirty="0" err="1">
                <a:solidFill>
                  <a:schemeClr val="bg1"/>
                </a:solidFill>
              </a:rPr>
              <a:t>i</a:t>
            </a:r>
            <a:r>
              <a:rPr lang="en-US" altLang="zh-CN" sz="1600" b="1" dirty="0">
                <a:solidFill>
                  <a:schemeClr val="bg1"/>
                </a:solidFill>
              </a:rPr>
              <a:t>].</a:t>
            </a:r>
            <a:r>
              <a:rPr lang="en-US" altLang="zh-CN" sz="1600" b="1" dirty="0" err="1">
                <a:solidFill>
                  <a:schemeClr val="bg1"/>
                </a:solidFill>
              </a:rPr>
              <a:t>className</a:t>
            </a:r>
            <a:r>
              <a:rPr lang="en-US" altLang="zh-CN" sz="1600" b="1" dirty="0">
                <a:solidFill>
                  <a:schemeClr val="bg1"/>
                </a:solidFill>
              </a:rPr>
              <a:t> = '';</a:t>
            </a:r>
            <a:endParaRPr lang="zh-CN" altLang="zh-CN" sz="1600" b="1" dirty="0">
              <a:solidFill>
                <a:schemeClr val="bg1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  }</a:t>
            </a:r>
            <a:endParaRPr lang="zh-CN" altLang="zh-CN" sz="1600" b="1" dirty="0">
              <a:solidFill>
                <a:schemeClr val="bg1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}</a:t>
            </a:r>
            <a:endParaRPr lang="zh-CN" altLang="zh-CN" sz="1600" b="1" dirty="0">
              <a:solidFill>
                <a:schemeClr val="bg1"/>
              </a:solidFill>
            </a:endParaRPr>
          </a:p>
        </p:txBody>
      </p:sp>
      <p:sp>
        <p:nvSpPr>
          <p:cNvPr id="19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dirty="0"/>
              <a:t>12.3 </a:t>
            </a:r>
            <a:r>
              <a:rPr lang="zh-CN" altLang="en-US" dirty="0"/>
              <a:t>面向对象开发标签页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添加标签页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为“</a:t>
            </a: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+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”绑定单击事件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16" name="矩形 10"/>
          <p:cNvSpPr>
            <a:spLocks noChangeArrowheads="1"/>
          </p:cNvSpPr>
          <p:nvPr/>
        </p:nvSpPr>
        <p:spPr bwMode="auto">
          <a:xfrm>
            <a:off x="427142" y="3253049"/>
            <a:ext cx="4236026" cy="2510188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7" name="圆角矩形 15"/>
          <p:cNvSpPr>
            <a:spLocks noChangeArrowheads="1"/>
          </p:cNvSpPr>
          <p:nvPr/>
        </p:nvSpPr>
        <p:spPr bwMode="auto">
          <a:xfrm>
            <a:off x="2589999" y="2933491"/>
            <a:ext cx="2073169" cy="45712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获取</a:t>
            </a:r>
            <a:r>
              <a:rPr lang="en-US" altLang="zh-CN" dirty="0"/>
              <a:t>+</a:t>
            </a:r>
            <a:r>
              <a:rPr lang="zh-CN" altLang="en-US" dirty="0"/>
              <a:t>元素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677701" y="3392229"/>
            <a:ext cx="39854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constructor() {</a:t>
            </a:r>
            <a:endParaRPr lang="zh-CN" altLang="zh-CN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  </a:t>
            </a:r>
            <a:r>
              <a:rPr lang="zh-CN" altLang="zh-CN" sz="1600" b="1" dirty="0">
                <a:solidFill>
                  <a:schemeClr val="bg1"/>
                </a:solidFill>
              </a:rPr>
              <a:t>……（原有代码）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  </a:t>
            </a:r>
            <a:r>
              <a:rPr lang="en-US" altLang="zh-CN" sz="1600" b="1" dirty="0" err="1">
                <a:solidFill>
                  <a:schemeClr val="bg1"/>
                </a:solidFill>
              </a:rPr>
              <a:t>this.add</a:t>
            </a:r>
            <a:r>
              <a:rPr lang="en-US" altLang="zh-CN" sz="1600" b="1" dirty="0">
                <a:solidFill>
                  <a:schemeClr val="bg1"/>
                </a:solidFill>
              </a:rPr>
              <a:t> = </a:t>
            </a:r>
            <a:r>
              <a:rPr lang="en-US" altLang="zh-CN" sz="1600" b="1" dirty="0" err="1">
                <a:solidFill>
                  <a:schemeClr val="bg1"/>
                </a:solidFill>
              </a:rPr>
              <a:t>this.main</a:t>
            </a:r>
            <a:r>
              <a:rPr lang="en-US" altLang="zh-CN" sz="1600" b="1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  </a:t>
            </a:r>
            <a:r>
              <a:rPr lang="en-US" altLang="zh-CN" sz="1600" b="1" dirty="0" err="1">
                <a:solidFill>
                  <a:schemeClr val="bg1"/>
                </a:solidFill>
              </a:rPr>
              <a:t>querySelector</a:t>
            </a:r>
            <a:r>
              <a:rPr lang="en-US" altLang="zh-CN" sz="1600" b="1" dirty="0">
                <a:solidFill>
                  <a:schemeClr val="bg1"/>
                </a:solidFill>
              </a:rPr>
              <a:t>('.</a:t>
            </a:r>
            <a:r>
              <a:rPr lang="en-US" altLang="zh-CN" sz="1600" b="1" dirty="0" err="1">
                <a:solidFill>
                  <a:schemeClr val="bg1"/>
                </a:solidFill>
              </a:rPr>
              <a:t>tabadd</a:t>
            </a:r>
            <a:r>
              <a:rPr lang="en-US" altLang="zh-CN" sz="1600" b="1" dirty="0">
                <a:solidFill>
                  <a:schemeClr val="bg1"/>
                </a:solidFill>
              </a:rPr>
              <a:t>');	// </a:t>
            </a:r>
            <a:r>
              <a:rPr lang="zh-CN" altLang="zh-CN" sz="1600" b="1" dirty="0">
                <a:solidFill>
                  <a:schemeClr val="bg1"/>
                </a:solidFill>
              </a:rPr>
              <a:t>新增代码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  </a:t>
            </a:r>
            <a:r>
              <a:rPr lang="en-US" altLang="zh-CN" sz="1600" b="1" dirty="0" err="1">
                <a:solidFill>
                  <a:schemeClr val="bg1"/>
                </a:solidFill>
              </a:rPr>
              <a:t>this.init</a:t>
            </a:r>
            <a:r>
              <a:rPr lang="en-US" altLang="zh-CN" sz="1600" b="1" dirty="0">
                <a:solidFill>
                  <a:schemeClr val="bg1"/>
                </a:solidFill>
              </a:rPr>
              <a:t>();</a:t>
            </a:r>
            <a:endParaRPr lang="zh-CN" altLang="zh-CN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3" name="矩形 10"/>
          <p:cNvSpPr>
            <a:spLocks noChangeArrowheads="1"/>
          </p:cNvSpPr>
          <p:nvPr/>
        </p:nvSpPr>
        <p:spPr bwMode="auto">
          <a:xfrm>
            <a:off x="4986684" y="3315733"/>
            <a:ext cx="3736363" cy="2447504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4" name="圆角矩形 15"/>
          <p:cNvSpPr>
            <a:spLocks noChangeArrowheads="1"/>
          </p:cNvSpPr>
          <p:nvPr/>
        </p:nvSpPr>
        <p:spPr bwMode="auto">
          <a:xfrm>
            <a:off x="6740426" y="2996176"/>
            <a:ext cx="2018778" cy="42928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绑定单击事件</a:t>
            </a:r>
            <a:endParaRPr lang="en-US" altLang="zh-CN" dirty="0"/>
          </a:p>
        </p:txBody>
      </p:sp>
      <p:sp>
        <p:nvSpPr>
          <p:cNvPr id="25" name="矩形 24"/>
          <p:cNvSpPr/>
          <p:nvPr/>
        </p:nvSpPr>
        <p:spPr>
          <a:xfrm>
            <a:off x="5237243" y="3454913"/>
            <a:ext cx="34858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b="1" dirty="0" err="1">
                <a:solidFill>
                  <a:schemeClr val="bg1"/>
                </a:solidFill>
              </a:rPr>
              <a:t>init</a:t>
            </a:r>
            <a:r>
              <a:rPr lang="en-US" altLang="zh-CN" sz="1600" b="1" dirty="0">
                <a:solidFill>
                  <a:schemeClr val="bg1"/>
                </a:solidFill>
              </a:rPr>
              <a:t>() {</a:t>
            </a:r>
            <a:endParaRPr lang="zh-CN" altLang="zh-CN" sz="1600" b="1" dirty="0">
              <a:solidFill>
                <a:schemeClr val="bg1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  </a:t>
            </a:r>
            <a:r>
              <a:rPr lang="en-US" altLang="zh-CN" sz="1600" b="1" dirty="0" err="1">
                <a:solidFill>
                  <a:schemeClr val="bg1"/>
                </a:solidFill>
              </a:rPr>
              <a:t>var</a:t>
            </a:r>
            <a:r>
              <a:rPr lang="en-US" altLang="zh-CN" sz="1600" b="1" dirty="0">
                <a:solidFill>
                  <a:schemeClr val="bg1"/>
                </a:solidFill>
              </a:rPr>
              <a:t> that = this;</a:t>
            </a:r>
            <a:endParaRPr lang="zh-CN" altLang="zh-CN" sz="1600" b="1" dirty="0">
              <a:solidFill>
                <a:schemeClr val="bg1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  </a:t>
            </a:r>
            <a:r>
              <a:rPr lang="en-US" altLang="zh-CN" sz="1600" b="1" dirty="0" err="1">
                <a:solidFill>
                  <a:schemeClr val="bg1"/>
                </a:solidFill>
              </a:rPr>
              <a:t>this.add.onclick</a:t>
            </a:r>
            <a:r>
              <a:rPr lang="en-US" altLang="zh-CN" sz="1600" b="1" dirty="0">
                <a:solidFill>
                  <a:schemeClr val="bg1"/>
                </a:solidFill>
              </a:rPr>
              <a:t> = function() {</a:t>
            </a: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   </a:t>
            </a:r>
            <a:r>
              <a:rPr lang="en-US" altLang="zh-CN" sz="1600" b="1" dirty="0" err="1">
                <a:solidFill>
                  <a:schemeClr val="bg1"/>
                </a:solidFill>
              </a:rPr>
              <a:t>that.addTab</a:t>
            </a:r>
            <a:r>
              <a:rPr lang="en-US" altLang="zh-CN" sz="1600" b="1" dirty="0">
                <a:solidFill>
                  <a:schemeClr val="bg1"/>
                </a:solidFill>
              </a:rPr>
              <a:t>();};</a:t>
            </a:r>
            <a:endParaRPr lang="zh-CN" altLang="zh-CN" sz="1600" b="1" dirty="0">
              <a:solidFill>
                <a:schemeClr val="bg1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  </a:t>
            </a:r>
            <a:r>
              <a:rPr lang="zh-CN" altLang="zh-CN" sz="1600" b="1" dirty="0">
                <a:solidFill>
                  <a:schemeClr val="bg1"/>
                </a:solidFill>
              </a:rPr>
              <a:t>……（原有代码）</a:t>
            </a: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}</a:t>
            </a:r>
            <a:endParaRPr lang="zh-CN" altLang="zh-CN" sz="1600" b="1" dirty="0">
              <a:solidFill>
                <a:schemeClr val="bg1"/>
              </a:solidFill>
            </a:endParaRPr>
          </a:p>
        </p:txBody>
      </p:sp>
      <p:sp>
        <p:nvSpPr>
          <p:cNvPr id="19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dirty="0"/>
              <a:t>12.3 </a:t>
            </a:r>
            <a:r>
              <a:rPr lang="zh-CN" altLang="en-US" dirty="0"/>
              <a:t>面向对象开发标签页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 animBg="1"/>
      <p:bldP spid="23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目录</a:t>
            </a:r>
            <a:endParaRPr lang="zh-CN" altLang="en-US"/>
          </a:p>
        </p:txBody>
      </p:sp>
      <p:sp>
        <p:nvSpPr>
          <p:cNvPr id="40" name="TextBox 12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709863" y="1784350"/>
            <a:ext cx="3525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grpSp>
        <p:nvGrpSpPr>
          <p:cNvPr id="41" name="4.1"/>
          <p:cNvGrpSpPr>
            <a:grpSpLocks/>
          </p:cNvGrpSpPr>
          <p:nvPr/>
        </p:nvGrpSpPr>
        <p:grpSpPr bwMode="auto">
          <a:xfrm>
            <a:off x="1426007" y="1272116"/>
            <a:ext cx="4696980" cy="956683"/>
            <a:chOff x="1426457" y="1263856"/>
            <a:chExt cx="4696827" cy="956466"/>
          </a:xfrm>
        </p:grpSpPr>
        <p:grpSp>
          <p:nvGrpSpPr>
            <p:cNvPr id="42" name="组合 29"/>
            <p:cNvGrpSpPr>
              <a:grpSpLocks/>
            </p:cNvGrpSpPr>
            <p:nvPr/>
          </p:nvGrpSpPr>
          <p:grpSpPr bwMode="auto">
            <a:xfrm rot="-12767">
              <a:off x="1426457" y="1263856"/>
              <a:ext cx="1169525" cy="956466"/>
              <a:chOff x="1518463" y="1275602"/>
              <a:chExt cx="1714056" cy="1735783"/>
            </a:xfrm>
          </p:grpSpPr>
          <p:grpSp>
            <p:nvGrpSpPr>
              <p:cNvPr id="45" name="组合 31"/>
              <p:cNvGrpSpPr>
                <a:grpSpLocks/>
              </p:cNvGrpSpPr>
              <p:nvPr/>
            </p:nvGrpSpPr>
            <p:grpSpPr bwMode="auto">
              <a:xfrm>
                <a:off x="1518463" y="1275602"/>
                <a:ext cx="1714056" cy="1728192"/>
                <a:chOff x="1489547" y="1275602"/>
                <a:chExt cx="1714056" cy="1728192"/>
              </a:xfrm>
            </p:grpSpPr>
            <p:sp>
              <p:nvSpPr>
                <p:cNvPr id="47" name="圆角矩形 46"/>
                <p:cNvSpPr/>
                <p:nvPr/>
              </p:nvSpPr>
              <p:spPr>
                <a:xfrm>
                  <a:off x="1489547" y="1275602"/>
                  <a:ext cx="1714056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12.1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48" name="圆角矩形 47"/>
                <p:cNvSpPr/>
                <p:nvPr/>
              </p:nvSpPr>
              <p:spPr>
                <a:xfrm>
                  <a:off x="1575762" y="1347442"/>
                  <a:ext cx="1537444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46" name="圆角矩形 5"/>
              <p:cNvSpPr/>
              <p:nvPr/>
            </p:nvSpPr>
            <p:spPr>
              <a:xfrm>
                <a:off x="1528585" y="2204868"/>
                <a:ext cx="1640879" cy="80651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43" name="直接连接符 42"/>
            <p:cNvCxnSpPr/>
            <p:nvPr/>
          </p:nvCxnSpPr>
          <p:spPr>
            <a:xfrm>
              <a:off x="2810279" y="1760102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44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2031259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面向对象概述</a:t>
              </a:r>
            </a:p>
          </p:txBody>
        </p:sp>
      </p:grpSp>
      <p:sp>
        <p:nvSpPr>
          <p:cNvPr id="49" name="TextBox 12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3854933" y="3000753"/>
            <a:ext cx="3525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grpSp>
        <p:nvGrpSpPr>
          <p:cNvPr id="50" name="4.1"/>
          <p:cNvGrpSpPr>
            <a:grpSpLocks/>
          </p:cNvGrpSpPr>
          <p:nvPr/>
        </p:nvGrpSpPr>
        <p:grpSpPr bwMode="auto">
          <a:xfrm>
            <a:off x="2535299" y="2492830"/>
            <a:ext cx="4696980" cy="956683"/>
            <a:chOff x="1426457" y="1263856"/>
            <a:chExt cx="4696827" cy="956466"/>
          </a:xfrm>
        </p:grpSpPr>
        <p:grpSp>
          <p:nvGrpSpPr>
            <p:cNvPr id="51" name="组合 29"/>
            <p:cNvGrpSpPr>
              <a:grpSpLocks/>
            </p:cNvGrpSpPr>
            <p:nvPr/>
          </p:nvGrpSpPr>
          <p:grpSpPr bwMode="auto">
            <a:xfrm rot="-12767">
              <a:off x="1426457" y="1263856"/>
              <a:ext cx="1169525" cy="956466"/>
              <a:chOff x="1518463" y="1275602"/>
              <a:chExt cx="1714056" cy="1735783"/>
            </a:xfrm>
          </p:grpSpPr>
          <p:grpSp>
            <p:nvGrpSpPr>
              <p:cNvPr id="54" name="组合 31"/>
              <p:cNvGrpSpPr>
                <a:grpSpLocks/>
              </p:cNvGrpSpPr>
              <p:nvPr/>
            </p:nvGrpSpPr>
            <p:grpSpPr bwMode="auto">
              <a:xfrm>
                <a:off x="1518463" y="1275602"/>
                <a:ext cx="1714056" cy="1728192"/>
                <a:chOff x="1489547" y="1275602"/>
                <a:chExt cx="1714056" cy="1728192"/>
              </a:xfrm>
            </p:grpSpPr>
            <p:sp>
              <p:nvSpPr>
                <p:cNvPr id="56" name="圆角矩形 55"/>
                <p:cNvSpPr/>
                <p:nvPr/>
              </p:nvSpPr>
              <p:spPr>
                <a:xfrm>
                  <a:off x="1489547" y="1275602"/>
                  <a:ext cx="1714056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12.2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>
                  <a:off x="1575762" y="1347442"/>
                  <a:ext cx="1537444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55" name="圆角矩形 5"/>
              <p:cNvSpPr/>
              <p:nvPr/>
            </p:nvSpPr>
            <p:spPr>
              <a:xfrm>
                <a:off x="1528585" y="2204868"/>
                <a:ext cx="1640879" cy="80651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52" name="直接连接符 51"/>
            <p:cNvCxnSpPr/>
            <p:nvPr/>
          </p:nvCxnSpPr>
          <p:spPr>
            <a:xfrm>
              <a:off x="2810279" y="1760102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53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2651602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ES6</a:t>
              </a:r>
              <a:r>
                <a:rPr lang="zh-CN" altLang="en-US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面向对象语法</a:t>
              </a:r>
            </a:p>
          </p:txBody>
        </p:sp>
      </p:grpSp>
      <p:sp>
        <p:nvSpPr>
          <p:cNvPr id="58" name="TextBox 12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2768332" y="4384937"/>
            <a:ext cx="3525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grpSp>
        <p:nvGrpSpPr>
          <p:cNvPr id="59" name="4.1"/>
          <p:cNvGrpSpPr>
            <a:grpSpLocks/>
          </p:cNvGrpSpPr>
          <p:nvPr/>
        </p:nvGrpSpPr>
        <p:grpSpPr bwMode="auto">
          <a:xfrm>
            <a:off x="1484476" y="3872703"/>
            <a:ext cx="4861352" cy="956683"/>
            <a:chOff x="1426457" y="1263856"/>
            <a:chExt cx="4861194" cy="956466"/>
          </a:xfrm>
        </p:grpSpPr>
        <p:grpSp>
          <p:nvGrpSpPr>
            <p:cNvPr id="60" name="组合 29"/>
            <p:cNvGrpSpPr>
              <a:grpSpLocks/>
            </p:cNvGrpSpPr>
            <p:nvPr/>
          </p:nvGrpSpPr>
          <p:grpSpPr bwMode="auto">
            <a:xfrm rot="-12767">
              <a:off x="1426457" y="1263856"/>
              <a:ext cx="1169525" cy="956466"/>
              <a:chOff x="1518463" y="1275602"/>
              <a:chExt cx="1714056" cy="1735783"/>
            </a:xfrm>
          </p:grpSpPr>
          <p:grpSp>
            <p:nvGrpSpPr>
              <p:cNvPr id="63" name="组合 31"/>
              <p:cNvGrpSpPr>
                <a:grpSpLocks/>
              </p:cNvGrpSpPr>
              <p:nvPr/>
            </p:nvGrpSpPr>
            <p:grpSpPr bwMode="auto">
              <a:xfrm>
                <a:off x="1518463" y="1275602"/>
                <a:ext cx="1714056" cy="1728192"/>
                <a:chOff x="1489547" y="1275602"/>
                <a:chExt cx="1714056" cy="1728192"/>
              </a:xfrm>
            </p:grpSpPr>
            <p:sp>
              <p:nvSpPr>
                <p:cNvPr id="65" name="圆角矩形 64"/>
                <p:cNvSpPr/>
                <p:nvPr/>
              </p:nvSpPr>
              <p:spPr>
                <a:xfrm>
                  <a:off x="1489547" y="1275602"/>
                  <a:ext cx="1714056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12.3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66" name="圆角矩形 65"/>
                <p:cNvSpPr/>
                <p:nvPr/>
              </p:nvSpPr>
              <p:spPr>
                <a:xfrm>
                  <a:off x="1575762" y="1347442"/>
                  <a:ext cx="1537444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64" name="圆角矩形 5"/>
              <p:cNvSpPr/>
              <p:nvPr/>
            </p:nvSpPr>
            <p:spPr>
              <a:xfrm>
                <a:off x="1528585" y="2204868"/>
                <a:ext cx="1640879" cy="80651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61" name="直接连接符 60"/>
            <p:cNvCxnSpPr/>
            <p:nvPr/>
          </p:nvCxnSpPr>
          <p:spPr>
            <a:xfrm>
              <a:off x="2810279" y="1760102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2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3570092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面向对象开发标签页组件</a:t>
              </a:r>
              <a:endParaRPr lang="en-US" altLang="zh-CN" sz="24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添加标签页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创建新标签页的</a:t>
            </a: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li</a:t>
            </a: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和</a:t>
            </a: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section</a:t>
            </a:r>
            <a:r>
              <a:rPr lang="zh-CN" altLang="zh-CN" b="1" u="sng" dirty="0">
                <a:solidFill>
                  <a:schemeClr val="accent5">
                    <a:lumMod val="50000"/>
                  </a:schemeClr>
                </a:solidFill>
              </a:rPr>
              <a:t>元素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16" name="矩形 10"/>
          <p:cNvSpPr>
            <a:spLocks noChangeArrowheads="1"/>
          </p:cNvSpPr>
          <p:nvPr/>
        </p:nvSpPr>
        <p:spPr bwMode="auto">
          <a:xfrm>
            <a:off x="973536" y="2956587"/>
            <a:ext cx="6837725" cy="2447504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7" name="圆角矩形 15"/>
          <p:cNvSpPr>
            <a:spLocks noChangeArrowheads="1"/>
          </p:cNvSpPr>
          <p:nvPr/>
        </p:nvSpPr>
        <p:spPr bwMode="auto">
          <a:xfrm>
            <a:off x="5000950" y="2638644"/>
            <a:ext cx="2440086" cy="45712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创建</a:t>
            </a:r>
            <a:r>
              <a:rPr lang="en-US" altLang="zh-CN" dirty="0"/>
              <a:t>li</a:t>
            </a:r>
            <a:r>
              <a:rPr lang="zh-CN" altLang="en-US" dirty="0"/>
              <a:t>和</a:t>
            </a:r>
            <a:r>
              <a:rPr lang="en-US" altLang="zh-CN" dirty="0"/>
              <a:t>section</a:t>
            </a:r>
            <a:r>
              <a:rPr lang="zh-CN" altLang="en-US" dirty="0"/>
              <a:t>元素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1224095" y="3095767"/>
            <a:ext cx="67549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constructor() {</a:t>
            </a:r>
            <a:endParaRPr lang="zh-CN" altLang="zh-CN" sz="1600" b="1" dirty="0">
              <a:solidFill>
                <a:schemeClr val="bg1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  </a:t>
            </a:r>
            <a:r>
              <a:rPr lang="zh-CN" altLang="zh-CN" sz="1600" b="1" dirty="0">
                <a:solidFill>
                  <a:schemeClr val="bg1"/>
                </a:solidFill>
              </a:rPr>
              <a:t>……（原有代码）</a:t>
            </a: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  </a:t>
            </a:r>
            <a:r>
              <a:rPr lang="en-US" altLang="zh-CN" sz="1600" b="1" dirty="0" err="1">
                <a:solidFill>
                  <a:schemeClr val="bg1"/>
                </a:solidFill>
              </a:rPr>
              <a:t>this.ul</a:t>
            </a:r>
            <a:r>
              <a:rPr lang="en-US" altLang="zh-CN" sz="1600" b="1" dirty="0">
                <a:solidFill>
                  <a:schemeClr val="bg1"/>
                </a:solidFill>
              </a:rPr>
              <a:t> = </a:t>
            </a:r>
            <a:r>
              <a:rPr lang="en-US" altLang="zh-CN" sz="1600" b="1" dirty="0" err="1">
                <a:solidFill>
                  <a:schemeClr val="bg1"/>
                </a:solidFill>
              </a:rPr>
              <a:t>this.main.querySelector</a:t>
            </a:r>
            <a:r>
              <a:rPr lang="en-US" altLang="zh-CN" sz="1600" b="1" dirty="0">
                <a:solidFill>
                  <a:schemeClr val="bg1"/>
                </a:solidFill>
              </a:rPr>
              <a:t>('.</a:t>
            </a:r>
            <a:r>
              <a:rPr lang="en-US" altLang="zh-CN" sz="1600" b="1" dirty="0" err="1">
                <a:solidFill>
                  <a:schemeClr val="bg1"/>
                </a:solidFill>
              </a:rPr>
              <a:t>firstnav</a:t>
            </a:r>
            <a:r>
              <a:rPr lang="en-US" altLang="zh-CN" sz="1600" b="1" dirty="0">
                <a:solidFill>
                  <a:schemeClr val="bg1"/>
                </a:solidFill>
              </a:rPr>
              <a:t> </a:t>
            </a:r>
            <a:r>
              <a:rPr lang="en-US" altLang="zh-CN" sz="1600" b="1" dirty="0" err="1">
                <a:solidFill>
                  <a:schemeClr val="bg1"/>
                </a:solidFill>
              </a:rPr>
              <a:t>ul:first-child</a:t>
            </a:r>
            <a:r>
              <a:rPr lang="en-US" altLang="zh-CN" sz="1600" b="1" dirty="0">
                <a:solidFill>
                  <a:schemeClr val="bg1"/>
                </a:solidFill>
              </a:rPr>
              <a:t>'); // </a:t>
            </a:r>
            <a:r>
              <a:rPr lang="zh-CN" altLang="zh-CN" sz="1600" b="1" dirty="0">
                <a:solidFill>
                  <a:schemeClr val="bg1"/>
                </a:solidFill>
              </a:rPr>
              <a:t>新增</a:t>
            </a: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  </a:t>
            </a:r>
            <a:r>
              <a:rPr lang="en-US" altLang="zh-CN" sz="1600" b="1" dirty="0" err="1">
                <a:solidFill>
                  <a:schemeClr val="bg1"/>
                </a:solidFill>
              </a:rPr>
              <a:t>this.fsection</a:t>
            </a:r>
            <a:r>
              <a:rPr lang="en-US" altLang="zh-CN" sz="1600" b="1" dirty="0">
                <a:solidFill>
                  <a:schemeClr val="bg1"/>
                </a:solidFill>
              </a:rPr>
              <a:t> = </a:t>
            </a:r>
            <a:r>
              <a:rPr lang="en-US" altLang="zh-CN" sz="1600" b="1" dirty="0" err="1">
                <a:solidFill>
                  <a:schemeClr val="bg1"/>
                </a:solidFill>
              </a:rPr>
              <a:t>this.main.querySelector</a:t>
            </a:r>
            <a:r>
              <a:rPr lang="en-US" altLang="zh-CN" sz="1600" b="1" dirty="0">
                <a:solidFill>
                  <a:schemeClr val="bg1"/>
                </a:solidFill>
              </a:rPr>
              <a:t>('.</a:t>
            </a:r>
            <a:r>
              <a:rPr lang="en-US" altLang="zh-CN" sz="1600" b="1" dirty="0" err="1">
                <a:solidFill>
                  <a:schemeClr val="bg1"/>
                </a:solidFill>
              </a:rPr>
              <a:t>tabscon</a:t>
            </a:r>
            <a:r>
              <a:rPr lang="en-US" altLang="zh-CN" sz="1600" b="1" dirty="0">
                <a:solidFill>
                  <a:schemeClr val="bg1"/>
                </a:solidFill>
              </a:rPr>
              <a:t>'); // </a:t>
            </a:r>
            <a:r>
              <a:rPr lang="zh-CN" altLang="zh-CN" sz="1600" b="1" dirty="0">
                <a:solidFill>
                  <a:schemeClr val="bg1"/>
                </a:solidFill>
              </a:rPr>
              <a:t>新增</a:t>
            </a: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  </a:t>
            </a:r>
            <a:r>
              <a:rPr lang="en-US" altLang="zh-CN" sz="1600" b="1" dirty="0" err="1">
                <a:solidFill>
                  <a:schemeClr val="bg1"/>
                </a:solidFill>
              </a:rPr>
              <a:t>this.init</a:t>
            </a:r>
            <a:r>
              <a:rPr lang="en-US" altLang="zh-CN" sz="1600" b="1" dirty="0">
                <a:solidFill>
                  <a:schemeClr val="bg1"/>
                </a:solidFill>
              </a:rPr>
              <a:t>();</a:t>
            </a:r>
            <a:endParaRPr lang="zh-CN" altLang="zh-CN" sz="1600" b="1" dirty="0">
              <a:solidFill>
                <a:schemeClr val="bg1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}</a:t>
            </a:r>
            <a:endParaRPr lang="zh-CN" altLang="zh-CN" sz="1600" b="1" dirty="0">
              <a:solidFill>
                <a:schemeClr val="bg1"/>
              </a:solidFill>
            </a:endParaRPr>
          </a:p>
        </p:txBody>
      </p:sp>
      <p:sp>
        <p:nvSpPr>
          <p:cNvPr id="19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dirty="0"/>
              <a:t>12.3 </a:t>
            </a:r>
            <a:r>
              <a:rPr lang="zh-CN" altLang="en-US" dirty="0"/>
              <a:t>面向对象开发标签页</a:t>
            </a:r>
          </a:p>
        </p:txBody>
      </p:sp>
    </p:spTree>
    <p:extLst>
      <p:ext uri="{BB962C8B-B14F-4D97-AF65-F5344CB8AC3E}">
        <p14:creationId xmlns:p14="http://schemas.microsoft.com/office/powerpoint/2010/main" val="39920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5" name="矩形 2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添加标签页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2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编写</a:t>
            </a: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addTab</a:t>
            </a: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()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方法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29" name="矩形 10"/>
          <p:cNvSpPr>
            <a:spLocks noChangeArrowheads="1"/>
          </p:cNvSpPr>
          <p:nvPr/>
        </p:nvSpPr>
        <p:spPr bwMode="auto">
          <a:xfrm>
            <a:off x="1433263" y="2819028"/>
            <a:ext cx="6837725" cy="3555501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0" name="圆角矩形 15"/>
          <p:cNvSpPr>
            <a:spLocks noChangeArrowheads="1"/>
          </p:cNvSpPr>
          <p:nvPr/>
        </p:nvSpPr>
        <p:spPr bwMode="auto">
          <a:xfrm>
            <a:off x="5460677" y="2501086"/>
            <a:ext cx="2440086" cy="45712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 err="1"/>
              <a:t>addTab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  <a:endParaRPr lang="en-US" altLang="zh-CN" dirty="0"/>
          </a:p>
        </p:txBody>
      </p:sp>
      <p:sp>
        <p:nvSpPr>
          <p:cNvPr id="31" name="矩形 30"/>
          <p:cNvSpPr/>
          <p:nvPr/>
        </p:nvSpPr>
        <p:spPr>
          <a:xfrm>
            <a:off x="1683822" y="2958209"/>
            <a:ext cx="67549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err="1">
                <a:solidFill>
                  <a:schemeClr val="bg1"/>
                </a:solidFill>
              </a:rPr>
              <a:t>addTab</a:t>
            </a:r>
            <a:r>
              <a:rPr lang="en-US" altLang="zh-CN" sz="1600" b="1" dirty="0">
                <a:solidFill>
                  <a:schemeClr val="bg1"/>
                </a:solidFill>
              </a:rPr>
              <a:t>() {</a:t>
            </a:r>
            <a:endParaRPr lang="zh-CN" altLang="zh-CN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  </a:t>
            </a:r>
            <a:r>
              <a:rPr lang="en-US" altLang="zh-CN" sz="1600" b="1" dirty="0" err="1">
                <a:solidFill>
                  <a:schemeClr val="bg1"/>
                </a:solidFill>
              </a:rPr>
              <a:t>this.clearClass</a:t>
            </a:r>
            <a:r>
              <a:rPr lang="en-US" altLang="zh-CN" sz="1600" b="1" dirty="0">
                <a:solidFill>
                  <a:schemeClr val="bg1"/>
                </a:solidFill>
              </a:rPr>
              <a:t>();  // </a:t>
            </a:r>
            <a:r>
              <a:rPr lang="zh-CN" altLang="zh-CN" sz="1600" b="1" dirty="0">
                <a:solidFill>
                  <a:schemeClr val="bg1"/>
                </a:solidFill>
              </a:rPr>
              <a:t>先清除所有的</a:t>
            </a:r>
            <a:r>
              <a:rPr lang="en-US" altLang="zh-CN" sz="1600" b="1" dirty="0">
                <a:solidFill>
                  <a:schemeClr val="bg1"/>
                </a:solidFill>
              </a:rPr>
              <a:t>li</a:t>
            </a:r>
            <a:r>
              <a:rPr lang="zh-CN" altLang="zh-CN" sz="1600" b="1" dirty="0">
                <a:solidFill>
                  <a:schemeClr val="bg1"/>
                </a:solidFill>
              </a:rPr>
              <a:t>和</a:t>
            </a:r>
            <a:r>
              <a:rPr lang="en-US" altLang="zh-CN" sz="1600" b="1" dirty="0">
                <a:solidFill>
                  <a:schemeClr val="bg1"/>
                </a:solidFill>
              </a:rPr>
              <a:t>section</a:t>
            </a:r>
            <a:r>
              <a:rPr lang="zh-CN" altLang="zh-CN" sz="1600" b="1" dirty="0">
                <a:solidFill>
                  <a:schemeClr val="bg1"/>
                </a:solidFill>
              </a:rPr>
              <a:t>的类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  </a:t>
            </a:r>
            <a:r>
              <a:rPr lang="en-US" altLang="zh-CN" sz="1600" b="1" dirty="0" err="1">
                <a:solidFill>
                  <a:schemeClr val="bg1"/>
                </a:solidFill>
              </a:rPr>
              <a:t>var</a:t>
            </a:r>
            <a:r>
              <a:rPr lang="en-US" altLang="zh-CN" sz="1600" b="1" dirty="0">
                <a:solidFill>
                  <a:schemeClr val="bg1"/>
                </a:solidFill>
              </a:rPr>
              <a:t> li = '&lt;li class="</a:t>
            </a:r>
            <a:r>
              <a:rPr lang="en-US" altLang="zh-CN" sz="1600" b="1" dirty="0" err="1">
                <a:solidFill>
                  <a:schemeClr val="bg1"/>
                </a:solidFill>
              </a:rPr>
              <a:t>liactive</a:t>
            </a:r>
            <a:r>
              <a:rPr lang="en-US" altLang="zh-CN" sz="1600" b="1" dirty="0">
                <a:solidFill>
                  <a:schemeClr val="bg1"/>
                </a:solidFill>
              </a:rPr>
              <a:t>"&gt;&lt;span&gt;</a:t>
            </a:r>
            <a:r>
              <a:rPr lang="zh-CN" altLang="zh-CN" sz="1600" b="1" dirty="0">
                <a:solidFill>
                  <a:schemeClr val="bg1"/>
                </a:solidFill>
              </a:rPr>
              <a:t>新标签页</a:t>
            </a:r>
            <a:r>
              <a:rPr lang="en-US" altLang="zh-CN" sz="1600" b="1" dirty="0">
                <a:solidFill>
                  <a:schemeClr val="bg1"/>
                </a:solidFill>
              </a:rPr>
              <a:t>&lt;/span&gt;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  &lt;span class="</a:t>
            </a:r>
            <a:r>
              <a:rPr lang="en-US" altLang="zh-CN" sz="1600" b="1" dirty="0" err="1">
                <a:solidFill>
                  <a:schemeClr val="bg1"/>
                </a:solidFill>
              </a:rPr>
              <a:t>iconfont</a:t>
            </a:r>
            <a:r>
              <a:rPr lang="en-US" altLang="zh-CN" sz="1600" b="1" dirty="0">
                <a:solidFill>
                  <a:schemeClr val="bg1"/>
                </a:solidFill>
              </a:rPr>
              <a:t> icon-close"&gt;&lt;/span&gt;&lt;/li&gt;';</a:t>
            </a:r>
            <a:endParaRPr lang="zh-CN" altLang="zh-CN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  </a:t>
            </a:r>
            <a:r>
              <a:rPr lang="en-US" altLang="zh-CN" sz="1600" b="1" dirty="0" err="1">
                <a:solidFill>
                  <a:schemeClr val="bg1"/>
                </a:solidFill>
              </a:rPr>
              <a:t>var</a:t>
            </a:r>
            <a:r>
              <a:rPr lang="en-US" altLang="zh-CN" sz="1600" b="1" dirty="0">
                <a:solidFill>
                  <a:schemeClr val="bg1"/>
                </a:solidFill>
              </a:rPr>
              <a:t> time = new Date().</a:t>
            </a:r>
            <a:r>
              <a:rPr lang="en-US" altLang="zh-CN" sz="1600" b="1" dirty="0" err="1">
                <a:solidFill>
                  <a:schemeClr val="bg1"/>
                </a:solidFill>
              </a:rPr>
              <a:t>getTime</a:t>
            </a:r>
            <a:r>
              <a:rPr lang="en-US" altLang="zh-CN" sz="1600" b="1" dirty="0">
                <a:solidFill>
                  <a:schemeClr val="bg1"/>
                </a:solidFill>
              </a:rPr>
              <a:t>();</a:t>
            </a:r>
            <a:endParaRPr lang="zh-CN" altLang="zh-CN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  </a:t>
            </a:r>
            <a:r>
              <a:rPr lang="en-US" altLang="zh-CN" sz="1600" b="1" dirty="0" err="1">
                <a:solidFill>
                  <a:schemeClr val="bg1"/>
                </a:solidFill>
              </a:rPr>
              <a:t>var</a:t>
            </a:r>
            <a:r>
              <a:rPr lang="en-US" altLang="zh-CN" sz="1600" b="1" dirty="0">
                <a:solidFill>
                  <a:schemeClr val="bg1"/>
                </a:solidFill>
              </a:rPr>
              <a:t> section = '&lt;section class="</a:t>
            </a:r>
            <a:r>
              <a:rPr lang="en-US" altLang="zh-CN" sz="1600" b="1" dirty="0" err="1">
                <a:solidFill>
                  <a:schemeClr val="bg1"/>
                </a:solidFill>
              </a:rPr>
              <a:t>conactive</a:t>
            </a:r>
            <a:r>
              <a:rPr lang="en-US" altLang="zh-CN" sz="1600" b="1" dirty="0">
                <a:solidFill>
                  <a:schemeClr val="bg1"/>
                </a:solidFill>
              </a:rPr>
              <a:t>"&gt;' + time + '&lt;/section&gt;';</a:t>
            </a:r>
            <a:endParaRPr lang="zh-CN" altLang="zh-CN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  </a:t>
            </a:r>
            <a:r>
              <a:rPr lang="en-US" altLang="zh-CN" sz="1600" b="1" dirty="0" err="1">
                <a:solidFill>
                  <a:schemeClr val="bg1"/>
                </a:solidFill>
              </a:rPr>
              <a:t>this.ul.insertAdjacentHTML</a:t>
            </a:r>
            <a:r>
              <a:rPr lang="en-US" altLang="zh-CN" sz="1600" b="1" dirty="0">
                <a:solidFill>
                  <a:schemeClr val="bg1"/>
                </a:solidFill>
              </a:rPr>
              <a:t>('</a:t>
            </a:r>
            <a:r>
              <a:rPr lang="en-US" altLang="zh-CN" sz="1600" b="1" dirty="0" err="1">
                <a:solidFill>
                  <a:schemeClr val="bg1"/>
                </a:solidFill>
              </a:rPr>
              <a:t>beforeend</a:t>
            </a:r>
            <a:r>
              <a:rPr lang="en-US" altLang="zh-CN" sz="1600" b="1" dirty="0">
                <a:solidFill>
                  <a:schemeClr val="bg1"/>
                </a:solidFill>
              </a:rPr>
              <a:t>', li);</a:t>
            </a:r>
            <a:endParaRPr lang="zh-CN" altLang="zh-CN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  </a:t>
            </a:r>
            <a:r>
              <a:rPr lang="en-US" altLang="zh-CN" sz="1600" b="1" dirty="0" err="1">
                <a:solidFill>
                  <a:schemeClr val="bg1"/>
                </a:solidFill>
              </a:rPr>
              <a:t>this.fsection.insertAdjacentHTML</a:t>
            </a:r>
            <a:r>
              <a:rPr lang="en-US" altLang="zh-CN" sz="1600" b="1" dirty="0">
                <a:solidFill>
                  <a:schemeClr val="bg1"/>
                </a:solidFill>
              </a:rPr>
              <a:t>('</a:t>
            </a:r>
            <a:r>
              <a:rPr lang="en-US" altLang="zh-CN" sz="1600" b="1" dirty="0" err="1">
                <a:solidFill>
                  <a:schemeClr val="bg1"/>
                </a:solidFill>
              </a:rPr>
              <a:t>beforeend</a:t>
            </a:r>
            <a:r>
              <a:rPr lang="en-US" altLang="zh-CN" sz="1600" b="1" dirty="0">
                <a:solidFill>
                  <a:schemeClr val="bg1"/>
                </a:solidFill>
              </a:rPr>
              <a:t>', section);</a:t>
            </a:r>
            <a:endParaRPr lang="zh-CN" altLang="zh-CN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} </a:t>
            </a:r>
            <a:endParaRPr lang="zh-CN" altLang="zh-CN" sz="1600" b="1" dirty="0">
              <a:solidFill>
                <a:schemeClr val="bg1"/>
              </a:solidFill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dirty="0"/>
              <a:t>12.3 </a:t>
            </a:r>
            <a:r>
              <a:rPr lang="zh-CN" altLang="en-US" dirty="0"/>
              <a:t>面向对象开发标签页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添加标签页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重新获取</a:t>
            </a: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this.li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和</a:t>
            </a: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this.section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元素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9" name="矩形 10"/>
          <p:cNvSpPr>
            <a:spLocks noChangeArrowheads="1"/>
          </p:cNvSpPr>
          <p:nvPr/>
        </p:nvSpPr>
        <p:spPr bwMode="auto">
          <a:xfrm>
            <a:off x="856551" y="3144023"/>
            <a:ext cx="4305598" cy="2078172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0" name="圆角矩形 15"/>
          <p:cNvSpPr>
            <a:spLocks noChangeArrowheads="1"/>
          </p:cNvSpPr>
          <p:nvPr/>
        </p:nvSpPr>
        <p:spPr bwMode="auto">
          <a:xfrm>
            <a:off x="2722063" y="2826079"/>
            <a:ext cx="2440086" cy="45712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 err="1"/>
              <a:t>updateNode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981830" y="3213613"/>
            <a:ext cx="53042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b="1" dirty="0" err="1">
                <a:solidFill>
                  <a:schemeClr val="bg1"/>
                </a:solidFill>
              </a:rPr>
              <a:t>updateNode</a:t>
            </a:r>
            <a:r>
              <a:rPr lang="en-US" altLang="zh-CN" sz="1600" b="1" dirty="0">
                <a:solidFill>
                  <a:schemeClr val="bg1"/>
                </a:solidFill>
              </a:rPr>
              <a:t>() {</a:t>
            </a:r>
            <a:endParaRPr lang="zh-CN" altLang="zh-CN" sz="1600" b="1" dirty="0">
              <a:solidFill>
                <a:schemeClr val="bg1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  </a:t>
            </a:r>
            <a:r>
              <a:rPr lang="en-US" altLang="zh-CN" sz="1600" b="1" dirty="0" err="1">
                <a:solidFill>
                  <a:schemeClr val="bg1"/>
                </a:solidFill>
              </a:rPr>
              <a:t>this.lis</a:t>
            </a:r>
            <a:r>
              <a:rPr lang="en-US" altLang="zh-CN" sz="1600" b="1" dirty="0">
                <a:solidFill>
                  <a:schemeClr val="bg1"/>
                </a:solidFill>
              </a:rPr>
              <a:t> = </a:t>
            </a:r>
            <a:r>
              <a:rPr lang="en-US" altLang="zh-CN" sz="1600" b="1" dirty="0" err="1">
                <a:solidFill>
                  <a:schemeClr val="bg1"/>
                </a:solidFill>
              </a:rPr>
              <a:t>this.main.querySelectorAll</a:t>
            </a:r>
            <a:r>
              <a:rPr lang="en-US" altLang="zh-CN" sz="1600" b="1" dirty="0">
                <a:solidFill>
                  <a:schemeClr val="bg1"/>
                </a:solidFill>
              </a:rPr>
              <a:t>('li');</a:t>
            </a:r>
            <a:endParaRPr lang="zh-CN" altLang="zh-CN" sz="1600" b="1" dirty="0">
              <a:solidFill>
                <a:schemeClr val="bg1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  </a:t>
            </a:r>
            <a:r>
              <a:rPr lang="en-US" altLang="zh-CN" sz="1600" b="1" dirty="0" err="1">
                <a:solidFill>
                  <a:schemeClr val="bg1"/>
                </a:solidFill>
              </a:rPr>
              <a:t>this.sections</a:t>
            </a:r>
            <a:r>
              <a:rPr lang="en-US" altLang="zh-CN" sz="1600" b="1" dirty="0">
                <a:solidFill>
                  <a:schemeClr val="bg1"/>
                </a:solidFill>
              </a:rPr>
              <a:t> = </a:t>
            </a:r>
            <a:r>
              <a:rPr lang="en-US" altLang="zh-CN" sz="1600" b="1" dirty="0" err="1">
                <a:solidFill>
                  <a:schemeClr val="bg1"/>
                </a:solidFill>
              </a:rPr>
              <a:t>this.main.querySelectorAll</a:t>
            </a:r>
            <a:r>
              <a:rPr lang="en-US" altLang="zh-CN" sz="1600" b="1" dirty="0">
                <a:solidFill>
                  <a:schemeClr val="bg1"/>
                </a:solidFill>
              </a:rPr>
              <a:t>('section');</a:t>
            </a:r>
            <a:endParaRPr lang="zh-CN" altLang="zh-CN" sz="1600" b="1" dirty="0">
              <a:solidFill>
                <a:schemeClr val="bg1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}</a:t>
            </a:r>
            <a:endParaRPr lang="zh-CN" altLang="zh-CN" sz="1600" b="1" dirty="0">
              <a:solidFill>
                <a:schemeClr val="bg1"/>
              </a:solidFill>
            </a:endParaRPr>
          </a:p>
        </p:txBody>
      </p:sp>
      <p:sp>
        <p:nvSpPr>
          <p:cNvPr id="14" name="矩形 10"/>
          <p:cNvSpPr>
            <a:spLocks noChangeArrowheads="1"/>
          </p:cNvSpPr>
          <p:nvPr/>
        </p:nvSpPr>
        <p:spPr bwMode="auto">
          <a:xfrm>
            <a:off x="5265586" y="3210563"/>
            <a:ext cx="3087635" cy="2011632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5" name="圆角矩形 15"/>
          <p:cNvSpPr>
            <a:spLocks noChangeArrowheads="1"/>
          </p:cNvSpPr>
          <p:nvPr/>
        </p:nvSpPr>
        <p:spPr bwMode="auto">
          <a:xfrm>
            <a:off x="6306307" y="2892620"/>
            <a:ext cx="2046914" cy="45712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 err="1"/>
              <a:t>init</a:t>
            </a:r>
            <a:r>
              <a:rPr lang="en-US" altLang="zh-CN" dirty="0"/>
              <a:t>()</a:t>
            </a:r>
            <a:r>
              <a:rPr lang="zh-CN" altLang="en-US" dirty="0"/>
              <a:t>方法中调用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5516146" y="3349743"/>
            <a:ext cx="28370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err="1">
                <a:solidFill>
                  <a:schemeClr val="bg1"/>
                </a:solidFill>
              </a:rPr>
              <a:t>init</a:t>
            </a:r>
            <a:r>
              <a:rPr lang="en-US" altLang="zh-CN" sz="1600" b="1" dirty="0">
                <a:solidFill>
                  <a:schemeClr val="bg1"/>
                </a:solidFill>
              </a:rPr>
              <a:t>() {</a:t>
            </a:r>
            <a:endParaRPr lang="zh-CN" altLang="zh-CN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  // </a:t>
            </a:r>
            <a:r>
              <a:rPr lang="zh-CN" altLang="zh-CN" sz="1600" b="1" dirty="0">
                <a:solidFill>
                  <a:schemeClr val="bg1"/>
                </a:solidFill>
              </a:rPr>
              <a:t>放在初始化的时候调用</a:t>
            </a:r>
            <a:endParaRPr lang="en-US" altLang="zh-CN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  </a:t>
            </a:r>
            <a:r>
              <a:rPr lang="en-US" altLang="zh-CN" sz="1600" b="1" dirty="0" err="1">
                <a:solidFill>
                  <a:schemeClr val="bg1"/>
                </a:solidFill>
              </a:rPr>
              <a:t>this.updateNode</a:t>
            </a:r>
            <a:r>
              <a:rPr lang="en-US" altLang="zh-CN" sz="1600" b="1" dirty="0">
                <a:solidFill>
                  <a:schemeClr val="bg1"/>
                </a:solidFill>
              </a:rPr>
              <a:t>();</a:t>
            </a:r>
            <a:endParaRPr lang="zh-CN" altLang="zh-CN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  </a:t>
            </a:r>
            <a:r>
              <a:rPr lang="zh-CN" altLang="zh-CN" sz="1600" b="1" dirty="0">
                <a:solidFill>
                  <a:schemeClr val="bg1"/>
                </a:solidFill>
              </a:rPr>
              <a:t>……（原有代码）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}</a:t>
            </a:r>
            <a:endParaRPr lang="zh-CN" altLang="zh-CN" sz="1600" b="1" dirty="0">
              <a:solidFill>
                <a:schemeClr val="bg1"/>
              </a:solidFill>
            </a:endParaRPr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dirty="0"/>
              <a:t>12.3 </a:t>
            </a:r>
            <a:r>
              <a:rPr lang="zh-CN" altLang="en-US" dirty="0"/>
              <a:t>面向对象开发标签页</a:t>
            </a:r>
          </a:p>
        </p:txBody>
      </p:sp>
    </p:spTree>
    <p:extLst>
      <p:ext uri="{BB962C8B-B14F-4D97-AF65-F5344CB8AC3E}">
        <p14:creationId xmlns:p14="http://schemas.microsoft.com/office/powerpoint/2010/main" val="248899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4" grpId="0" animBg="1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删除标签页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获取所有“</a:t>
            </a: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X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”按钮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16" name="矩形 10"/>
          <p:cNvSpPr>
            <a:spLocks noChangeArrowheads="1"/>
          </p:cNvSpPr>
          <p:nvPr/>
        </p:nvSpPr>
        <p:spPr bwMode="auto">
          <a:xfrm>
            <a:off x="1433264" y="2819029"/>
            <a:ext cx="6192330" cy="1752972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7" name="圆角矩形 15"/>
          <p:cNvSpPr>
            <a:spLocks noChangeArrowheads="1"/>
          </p:cNvSpPr>
          <p:nvPr/>
        </p:nvSpPr>
        <p:spPr bwMode="auto">
          <a:xfrm>
            <a:off x="5080467" y="2550223"/>
            <a:ext cx="2440086" cy="45712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获取关闭按钮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1683823" y="2958209"/>
            <a:ext cx="59417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b="1" dirty="0" err="1">
                <a:solidFill>
                  <a:schemeClr val="bg1"/>
                </a:solidFill>
              </a:rPr>
              <a:t>updateNode</a:t>
            </a:r>
            <a:r>
              <a:rPr lang="en-US" altLang="zh-CN" sz="1600" b="1" dirty="0">
                <a:solidFill>
                  <a:schemeClr val="bg1"/>
                </a:solidFill>
              </a:rPr>
              <a:t>() {</a:t>
            </a:r>
            <a:endParaRPr lang="zh-CN" altLang="zh-CN" sz="1600" b="1" dirty="0">
              <a:solidFill>
                <a:schemeClr val="bg1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  </a:t>
            </a:r>
            <a:r>
              <a:rPr lang="zh-CN" altLang="zh-CN" sz="1600" b="1" dirty="0">
                <a:solidFill>
                  <a:schemeClr val="bg1"/>
                </a:solidFill>
              </a:rPr>
              <a:t>……（原有代码）</a:t>
            </a: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  </a:t>
            </a:r>
            <a:r>
              <a:rPr lang="en-US" altLang="zh-CN" sz="1600" b="1" dirty="0" err="1">
                <a:solidFill>
                  <a:schemeClr val="bg1"/>
                </a:solidFill>
              </a:rPr>
              <a:t>this.remove</a:t>
            </a:r>
            <a:r>
              <a:rPr lang="en-US" altLang="zh-CN" sz="1600" b="1" dirty="0">
                <a:solidFill>
                  <a:schemeClr val="bg1"/>
                </a:solidFill>
              </a:rPr>
              <a:t> = </a:t>
            </a:r>
            <a:r>
              <a:rPr lang="en-US" altLang="zh-CN" sz="1600" b="1" dirty="0" err="1">
                <a:solidFill>
                  <a:schemeClr val="bg1"/>
                </a:solidFill>
              </a:rPr>
              <a:t>this.main.querySelectorAll</a:t>
            </a:r>
            <a:r>
              <a:rPr lang="en-US" altLang="zh-CN" sz="1600" b="1" dirty="0">
                <a:solidFill>
                  <a:schemeClr val="bg1"/>
                </a:solidFill>
              </a:rPr>
              <a:t>('.icon-close');</a:t>
            </a:r>
            <a:endParaRPr lang="zh-CN" altLang="zh-CN" sz="1600" b="1" dirty="0">
              <a:solidFill>
                <a:schemeClr val="bg1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}</a:t>
            </a:r>
            <a:endParaRPr lang="zh-CN" altLang="zh-CN" sz="1600" b="1" dirty="0">
              <a:solidFill>
                <a:schemeClr val="bg1"/>
              </a:solidFill>
            </a:endParaRPr>
          </a:p>
        </p:txBody>
      </p:sp>
      <p:sp>
        <p:nvSpPr>
          <p:cNvPr id="19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dirty="0"/>
              <a:t>12.3 </a:t>
            </a:r>
            <a:r>
              <a:rPr lang="zh-CN" altLang="en-US" dirty="0"/>
              <a:t>面向对象开发标签页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9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删除标签页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绑定单击事件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16" name="矩形 10"/>
          <p:cNvSpPr>
            <a:spLocks noChangeArrowheads="1"/>
          </p:cNvSpPr>
          <p:nvPr/>
        </p:nvSpPr>
        <p:spPr bwMode="auto">
          <a:xfrm>
            <a:off x="1433264" y="2819029"/>
            <a:ext cx="6192330" cy="2474424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7" name="圆角矩形 15"/>
          <p:cNvSpPr>
            <a:spLocks noChangeArrowheads="1"/>
          </p:cNvSpPr>
          <p:nvPr/>
        </p:nvSpPr>
        <p:spPr bwMode="auto">
          <a:xfrm>
            <a:off x="5080467" y="2550223"/>
            <a:ext cx="2440086" cy="45712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绑定单击事件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1683823" y="2958209"/>
            <a:ext cx="59417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for (</a:t>
            </a:r>
            <a:r>
              <a:rPr lang="en-US" altLang="zh-CN" sz="1600" b="1" dirty="0" err="1">
                <a:solidFill>
                  <a:schemeClr val="bg1"/>
                </a:solidFill>
              </a:rPr>
              <a:t>var</a:t>
            </a:r>
            <a:r>
              <a:rPr lang="en-US" altLang="zh-CN" sz="1600" b="1" dirty="0">
                <a:solidFill>
                  <a:schemeClr val="bg1"/>
                </a:solidFill>
              </a:rPr>
              <a:t> </a:t>
            </a:r>
            <a:r>
              <a:rPr lang="en-US" altLang="zh-CN" sz="1600" b="1" dirty="0" err="1">
                <a:solidFill>
                  <a:schemeClr val="bg1"/>
                </a:solidFill>
              </a:rPr>
              <a:t>i</a:t>
            </a:r>
            <a:r>
              <a:rPr lang="en-US" altLang="zh-CN" sz="1600" b="1" dirty="0">
                <a:solidFill>
                  <a:schemeClr val="bg1"/>
                </a:solidFill>
              </a:rPr>
              <a:t> = 0; </a:t>
            </a:r>
            <a:r>
              <a:rPr lang="en-US" altLang="zh-CN" sz="1600" b="1" dirty="0" err="1">
                <a:solidFill>
                  <a:schemeClr val="bg1"/>
                </a:solidFill>
              </a:rPr>
              <a:t>i</a:t>
            </a:r>
            <a:r>
              <a:rPr lang="en-US" altLang="zh-CN" sz="1600" b="1" dirty="0">
                <a:solidFill>
                  <a:schemeClr val="bg1"/>
                </a:solidFill>
              </a:rPr>
              <a:t> &lt; </a:t>
            </a:r>
            <a:r>
              <a:rPr lang="en-US" altLang="zh-CN" sz="1600" b="1" dirty="0" err="1">
                <a:solidFill>
                  <a:schemeClr val="bg1"/>
                </a:solidFill>
              </a:rPr>
              <a:t>this.lis.length</a:t>
            </a:r>
            <a:r>
              <a:rPr lang="en-US" altLang="zh-CN" sz="1600" b="1" dirty="0">
                <a:solidFill>
                  <a:schemeClr val="bg1"/>
                </a:solidFill>
              </a:rPr>
              <a:t>; </a:t>
            </a:r>
            <a:r>
              <a:rPr lang="en-US" altLang="zh-CN" sz="1600" b="1" dirty="0" err="1">
                <a:solidFill>
                  <a:schemeClr val="bg1"/>
                </a:solidFill>
              </a:rPr>
              <a:t>i</a:t>
            </a:r>
            <a:r>
              <a:rPr lang="en-US" altLang="zh-CN" sz="1600" b="1" dirty="0">
                <a:solidFill>
                  <a:schemeClr val="bg1"/>
                </a:solidFill>
              </a:rPr>
              <a:t>++) {</a:t>
            </a:r>
            <a:endParaRPr lang="zh-CN" altLang="zh-CN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  </a:t>
            </a:r>
            <a:r>
              <a:rPr lang="zh-CN" altLang="zh-CN" sz="1600" b="1" dirty="0">
                <a:solidFill>
                  <a:schemeClr val="bg1"/>
                </a:solidFill>
              </a:rPr>
              <a:t>……（原有代码）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  </a:t>
            </a:r>
            <a:r>
              <a:rPr lang="en-US" altLang="zh-CN" sz="1600" b="1" dirty="0" err="1">
                <a:solidFill>
                  <a:schemeClr val="bg1"/>
                </a:solidFill>
              </a:rPr>
              <a:t>this.remove</a:t>
            </a:r>
            <a:r>
              <a:rPr lang="en-US" altLang="zh-CN" sz="1600" b="1" dirty="0">
                <a:solidFill>
                  <a:schemeClr val="bg1"/>
                </a:solidFill>
              </a:rPr>
              <a:t>[</a:t>
            </a:r>
            <a:r>
              <a:rPr lang="en-US" altLang="zh-CN" sz="1600" b="1" dirty="0" err="1">
                <a:solidFill>
                  <a:schemeClr val="bg1"/>
                </a:solidFill>
              </a:rPr>
              <a:t>i</a:t>
            </a:r>
            <a:r>
              <a:rPr lang="en-US" altLang="zh-CN" sz="1600" b="1" dirty="0">
                <a:solidFill>
                  <a:schemeClr val="bg1"/>
                </a:solidFill>
              </a:rPr>
              <a:t>].</a:t>
            </a:r>
            <a:r>
              <a:rPr lang="en-US" altLang="zh-CN" sz="1600" b="1" dirty="0" err="1">
                <a:solidFill>
                  <a:schemeClr val="bg1"/>
                </a:solidFill>
              </a:rPr>
              <a:t>onclick</a:t>
            </a:r>
            <a:r>
              <a:rPr lang="en-US" altLang="zh-CN" sz="1600" b="1" dirty="0">
                <a:solidFill>
                  <a:schemeClr val="bg1"/>
                </a:solidFill>
              </a:rPr>
              <a:t> = function(e) {</a:t>
            </a:r>
            <a:endParaRPr lang="zh-CN" altLang="zh-CN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    </a:t>
            </a:r>
            <a:r>
              <a:rPr lang="en-US" altLang="zh-CN" sz="1600" b="1" dirty="0" err="1">
                <a:solidFill>
                  <a:schemeClr val="bg1"/>
                </a:solidFill>
              </a:rPr>
              <a:t>that.removeTab</a:t>
            </a:r>
            <a:r>
              <a:rPr lang="en-US" altLang="zh-CN" sz="1600" b="1" dirty="0">
                <a:solidFill>
                  <a:schemeClr val="bg1"/>
                </a:solidFill>
              </a:rPr>
              <a:t>(this, e);</a:t>
            </a:r>
            <a:endParaRPr lang="zh-CN" altLang="zh-CN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  };</a:t>
            </a:r>
            <a:endParaRPr lang="zh-CN" altLang="zh-CN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}</a:t>
            </a:r>
            <a:endParaRPr lang="zh-CN" altLang="zh-CN" sz="1600" b="1" dirty="0">
              <a:solidFill>
                <a:schemeClr val="bg1"/>
              </a:solidFill>
            </a:endParaRPr>
          </a:p>
        </p:txBody>
      </p:sp>
      <p:sp>
        <p:nvSpPr>
          <p:cNvPr id="19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dirty="0"/>
              <a:t>12.3 </a:t>
            </a:r>
            <a:r>
              <a:rPr lang="zh-CN" altLang="en-US" dirty="0"/>
              <a:t>面向对象开发标签页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删除标签页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编写</a:t>
            </a: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removeTab</a:t>
            </a: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()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方法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16" name="矩形 10"/>
          <p:cNvSpPr>
            <a:spLocks noChangeArrowheads="1"/>
          </p:cNvSpPr>
          <p:nvPr/>
        </p:nvSpPr>
        <p:spPr bwMode="auto">
          <a:xfrm>
            <a:off x="1433263" y="2819028"/>
            <a:ext cx="7005504" cy="2902263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7" name="圆角矩形 15"/>
          <p:cNvSpPr>
            <a:spLocks noChangeArrowheads="1"/>
          </p:cNvSpPr>
          <p:nvPr/>
        </p:nvSpPr>
        <p:spPr bwMode="auto">
          <a:xfrm>
            <a:off x="5080467" y="2550223"/>
            <a:ext cx="2440086" cy="45712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 err="1"/>
              <a:t>removeTab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1683822" y="2958209"/>
            <a:ext cx="675494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b="1" dirty="0" err="1">
                <a:solidFill>
                  <a:schemeClr val="bg1"/>
                </a:solidFill>
              </a:rPr>
              <a:t>removeTab</a:t>
            </a:r>
            <a:r>
              <a:rPr lang="en-US" altLang="zh-CN" sz="1600" b="1" dirty="0">
                <a:solidFill>
                  <a:schemeClr val="bg1"/>
                </a:solidFill>
              </a:rPr>
              <a:t>(el, e) {</a:t>
            </a:r>
            <a:endParaRPr lang="zh-CN" altLang="zh-CN" sz="1600" b="1" dirty="0">
              <a:solidFill>
                <a:schemeClr val="bg1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  </a:t>
            </a:r>
            <a:r>
              <a:rPr lang="en-US" altLang="zh-CN" sz="1600" b="1" dirty="0" err="1">
                <a:solidFill>
                  <a:schemeClr val="bg1"/>
                </a:solidFill>
              </a:rPr>
              <a:t>e.stopPropagation</a:t>
            </a:r>
            <a:r>
              <a:rPr lang="en-US" altLang="zh-CN" sz="1600" b="1" dirty="0">
                <a:solidFill>
                  <a:schemeClr val="bg1"/>
                </a:solidFill>
              </a:rPr>
              <a:t>(); // </a:t>
            </a:r>
            <a:r>
              <a:rPr lang="zh-CN" altLang="zh-CN" sz="1600" b="1" dirty="0">
                <a:solidFill>
                  <a:schemeClr val="bg1"/>
                </a:solidFill>
              </a:rPr>
              <a:t>阻止冒泡，防止触发</a:t>
            </a:r>
            <a:r>
              <a:rPr lang="en-US" altLang="zh-CN" sz="1600" b="1" dirty="0">
                <a:solidFill>
                  <a:schemeClr val="bg1"/>
                </a:solidFill>
              </a:rPr>
              <a:t>li</a:t>
            </a:r>
            <a:r>
              <a:rPr lang="zh-CN" altLang="zh-CN" sz="1600" b="1" dirty="0">
                <a:solidFill>
                  <a:schemeClr val="bg1"/>
                </a:solidFill>
              </a:rPr>
              <a:t>的</a:t>
            </a:r>
            <a:r>
              <a:rPr lang="en-US" altLang="zh-CN" sz="1600" b="1" dirty="0">
                <a:solidFill>
                  <a:schemeClr val="bg1"/>
                </a:solidFill>
              </a:rPr>
              <a:t>click</a:t>
            </a:r>
            <a:r>
              <a:rPr lang="zh-CN" altLang="zh-CN" sz="1600" b="1" dirty="0">
                <a:solidFill>
                  <a:schemeClr val="bg1"/>
                </a:solidFill>
              </a:rPr>
              <a:t>事件切换标签页</a:t>
            </a: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  </a:t>
            </a:r>
            <a:r>
              <a:rPr lang="en-US" altLang="zh-CN" sz="1600" b="1" dirty="0" err="1">
                <a:solidFill>
                  <a:schemeClr val="bg1"/>
                </a:solidFill>
              </a:rPr>
              <a:t>var</a:t>
            </a:r>
            <a:r>
              <a:rPr lang="en-US" altLang="zh-CN" sz="1600" b="1" dirty="0">
                <a:solidFill>
                  <a:schemeClr val="bg1"/>
                </a:solidFill>
              </a:rPr>
              <a:t> index = </a:t>
            </a:r>
            <a:r>
              <a:rPr lang="en-US" altLang="zh-CN" sz="1600" b="1" dirty="0" err="1">
                <a:solidFill>
                  <a:schemeClr val="bg1"/>
                </a:solidFill>
              </a:rPr>
              <a:t>el.parentNode.index</a:t>
            </a:r>
            <a:r>
              <a:rPr lang="en-US" altLang="zh-CN" sz="1600" b="1" dirty="0">
                <a:solidFill>
                  <a:schemeClr val="bg1"/>
                </a:solidFill>
              </a:rPr>
              <a:t>; // </a:t>
            </a:r>
            <a:r>
              <a:rPr lang="zh-CN" altLang="zh-CN" sz="1600" b="1" dirty="0">
                <a:solidFill>
                  <a:schemeClr val="bg1"/>
                </a:solidFill>
              </a:rPr>
              <a:t>获取父元素的索引</a:t>
            </a: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  </a:t>
            </a:r>
            <a:r>
              <a:rPr lang="en-US" altLang="zh-CN" sz="1600" b="1" dirty="0" err="1">
                <a:solidFill>
                  <a:schemeClr val="bg1"/>
                </a:solidFill>
              </a:rPr>
              <a:t>this.lis</a:t>
            </a:r>
            <a:r>
              <a:rPr lang="en-US" altLang="zh-CN" sz="1600" b="1" dirty="0">
                <a:solidFill>
                  <a:schemeClr val="bg1"/>
                </a:solidFill>
              </a:rPr>
              <a:t>[index].remove();</a:t>
            </a:r>
            <a:endParaRPr lang="zh-CN" altLang="zh-CN" sz="1600" b="1" dirty="0">
              <a:solidFill>
                <a:schemeClr val="bg1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  </a:t>
            </a:r>
            <a:r>
              <a:rPr lang="en-US" altLang="zh-CN" sz="1600" b="1" dirty="0" err="1">
                <a:solidFill>
                  <a:schemeClr val="bg1"/>
                </a:solidFill>
              </a:rPr>
              <a:t>this.sections</a:t>
            </a:r>
            <a:r>
              <a:rPr lang="en-US" altLang="zh-CN" sz="1600" b="1" dirty="0">
                <a:solidFill>
                  <a:schemeClr val="bg1"/>
                </a:solidFill>
              </a:rPr>
              <a:t>[index].remove();</a:t>
            </a:r>
            <a:endParaRPr lang="zh-CN" altLang="zh-CN" sz="1600" b="1" dirty="0">
              <a:solidFill>
                <a:schemeClr val="bg1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  </a:t>
            </a:r>
            <a:r>
              <a:rPr lang="en-US" altLang="zh-CN" sz="1600" b="1" dirty="0" err="1">
                <a:solidFill>
                  <a:schemeClr val="bg1"/>
                </a:solidFill>
              </a:rPr>
              <a:t>this.init</a:t>
            </a:r>
            <a:r>
              <a:rPr lang="en-US" altLang="zh-CN" sz="1600" b="1" dirty="0">
                <a:solidFill>
                  <a:schemeClr val="bg1"/>
                </a:solidFill>
              </a:rPr>
              <a:t>();</a:t>
            </a:r>
            <a:endParaRPr lang="zh-CN" altLang="zh-CN" sz="1600" b="1" dirty="0">
              <a:solidFill>
                <a:schemeClr val="bg1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}</a:t>
            </a:r>
            <a:endParaRPr lang="zh-CN" altLang="zh-CN" sz="1600" b="1" dirty="0">
              <a:solidFill>
                <a:schemeClr val="bg1"/>
              </a:solidFill>
            </a:endParaRPr>
          </a:p>
        </p:txBody>
      </p:sp>
      <p:sp>
        <p:nvSpPr>
          <p:cNvPr id="19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dirty="0"/>
              <a:t>12.3 </a:t>
            </a:r>
            <a:r>
              <a:rPr lang="zh-CN" altLang="en-US" dirty="0"/>
              <a:t>面向对象开发标签页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删除标签页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更新标签页选中状态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16" name="矩形 10"/>
          <p:cNvSpPr>
            <a:spLocks noChangeArrowheads="1"/>
          </p:cNvSpPr>
          <p:nvPr/>
        </p:nvSpPr>
        <p:spPr bwMode="auto">
          <a:xfrm>
            <a:off x="1433263" y="2819028"/>
            <a:ext cx="7005504" cy="2902263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7" name="圆角矩形 15"/>
          <p:cNvSpPr>
            <a:spLocks noChangeArrowheads="1"/>
          </p:cNvSpPr>
          <p:nvPr/>
        </p:nvSpPr>
        <p:spPr bwMode="auto">
          <a:xfrm>
            <a:off x="5080467" y="2550223"/>
            <a:ext cx="2440086" cy="45712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更新标签页选中状态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1683822" y="2958209"/>
            <a:ext cx="6754945" cy="2262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err="1">
                <a:solidFill>
                  <a:schemeClr val="bg1"/>
                </a:solidFill>
              </a:rPr>
              <a:t>removeTab</a:t>
            </a:r>
            <a:r>
              <a:rPr lang="en-US" altLang="zh-CN" sz="1600" b="1" dirty="0">
                <a:solidFill>
                  <a:schemeClr val="bg1"/>
                </a:solidFill>
              </a:rPr>
              <a:t>(el, e) {</a:t>
            </a:r>
            <a:endParaRPr lang="zh-CN" altLang="zh-CN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  </a:t>
            </a:r>
            <a:r>
              <a:rPr lang="zh-CN" altLang="zh-CN" sz="1600" b="1" dirty="0">
                <a:solidFill>
                  <a:schemeClr val="bg1"/>
                </a:solidFill>
              </a:rPr>
              <a:t>……（原有代码）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  if (!</a:t>
            </a:r>
            <a:r>
              <a:rPr lang="en-US" altLang="zh-CN" sz="1600" b="1" dirty="0" err="1">
                <a:solidFill>
                  <a:schemeClr val="bg1"/>
                </a:solidFill>
              </a:rPr>
              <a:t>this.main.querySelector</a:t>
            </a:r>
            <a:r>
              <a:rPr lang="en-US" altLang="zh-CN" sz="1600" b="1" dirty="0">
                <a:solidFill>
                  <a:schemeClr val="bg1"/>
                </a:solidFill>
              </a:rPr>
              <a:t>('.</a:t>
            </a:r>
            <a:r>
              <a:rPr lang="en-US" altLang="zh-CN" sz="1600" b="1" dirty="0" err="1">
                <a:solidFill>
                  <a:schemeClr val="bg1"/>
                </a:solidFill>
              </a:rPr>
              <a:t>liactive</a:t>
            </a:r>
            <a:r>
              <a:rPr lang="en-US" altLang="zh-CN" sz="1600" b="1" dirty="0">
                <a:solidFill>
                  <a:schemeClr val="bg1"/>
                </a:solidFill>
              </a:rPr>
              <a:t>')) {</a:t>
            </a:r>
            <a:endParaRPr lang="zh-CN" altLang="zh-CN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    </a:t>
            </a:r>
            <a:r>
              <a:rPr lang="en-US" altLang="zh-CN" sz="1600" b="1" dirty="0" err="1">
                <a:solidFill>
                  <a:schemeClr val="bg1"/>
                </a:solidFill>
              </a:rPr>
              <a:t>this.lis</a:t>
            </a:r>
            <a:r>
              <a:rPr lang="en-US" altLang="zh-CN" sz="1600" b="1" dirty="0">
                <a:solidFill>
                  <a:schemeClr val="bg1"/>
                </a:solidFill>
              </a:rPr>
              <a:t>[index - 1] &amp;&amp; </a:t>
            </a:r>
            <a:r>
              <a:rPr lang="en-US" altLang="zh-CN" sz="1600" b="1" dirty="0" err="1">
                <a:solidFill>
                  <a:schemeClr val="bg1"/>
                </a:solidFill>
              </a:rPr>
              <a:t>this.lis</a:t>
            </a:r>
            <a:r>
              <a:rPr lang="en-US" altLang="zh-CN" sz="1600" b="1" dirty="0">
                <a:solidFill>
                  <a:schemeClr val="bg1"/>
                </a:solidFill>
              </a:rPr>
              <a:t>[index - 1].click();</a:t>
            </a:r>
            <a:endParaRPr lang="zh-CN" altLang="zh-CN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  }</a:t>
            </a:r>
            <a:endParaRPr lang="zh-CN" altLang="zh-CN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}</a:t>
            </a:r>
            <a:endParaRPr lang="zh-CN" altLang="zh-CN" sz="1600" b="1" dirty="0">
              <a:solidFill>
                <a:schemeClr val="bg1"/>
              </a:solidFill>
            </a:endParaRPr>
          </a:p>
        </p:txBody>
      </p:sp>
      <p:sp>
        <p:nvSpPr>
          <p:cNvPr id="19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dirty="0"/>
              <a:t>12.3 </a:t>
            </a:r>
            <a:r>
              <a:rPr lang="zh-CN" altLang="en-US" dirty="0"/>
              <a:t>面向对象开发标签页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修改标签页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获取页面中“标签”</a:t>
            </a: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span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元素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20" name="矩形 10"/>
          <p:cNvSpPr>
            <a:spLocks noChangeArrowheads="1"/>
          </p:cNvSpPr>
          <p:nvPr/>
        </p:nvSpPr>
        <p:spPr bwMode="auto">
          <a:xfrm>
            <a:off x="927703" y="3009209"/>
            <a:ext cx="7182231" cy="2032520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1" name="圆角矩形 15"/>
          <p:cNvSpPr>
            <a:spLocks noChangeArrowheads="1"/>
          </p:cNvSpPr>
          <p:nvPr/>
        </p:nvSpPr>
        <p:spPr bwMode="auto">
          <a:xfrm>
            <a:off x="4574907" y="2740404"/>
            <a:ext cx="2440086" cy="45712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获取“标签”</a:t>
            </a:r>
            <a:endParaRPr lang="en-US" altLang="zh-CN" dirty="0"/>
          </a:p>
        </p:txBody>
      </p:sp>
      <p:sp>
        <p:nvSpPr>
          <p:cNvPr id="22" name="矩形 21"/>
          <p:cNvSpPr/>
          <p:nvPr/>
        </p:nvSpPr>
        <p:spPr>
          <a:xfrm>
            <a:off x="1178263" y="3148390"/>
            <a:ext cx="69316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err="1">
                <a:solidFill>
                  <a:schemeClr val="bg1"/>
                </a:solidFill>
              </a:rPr>
              <a:t>updateNode</a:t>
            </a:r>
            <a:r>
              <a:rPr lang="en-US" altLang="zh-CN" sz="1600" b="1" dirty="0">
                <a:solidFill>
                  <a:schemeClr val="bg1"/>
                </a:solidFill>
              </a:rPr>
              <a:t>() {</a:t>
            </a:r>
            <a:endParaRPr lang="zh-CN" altLang="zh-CN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  </a:t>
            </a:r>
            <a:r>
              <a:rPr lang="zh-CN" altLang="zh-CN" sz="1600" b="1" dirty="0">
                <a:solidFill>
                  <a:schemeClr val="bg1"/>
                </a:solidFill>
              </a:rPr>
              <a:t>……（原有代码）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  </a:t>
            </a:r>
            <a:r>
              <a:rPr lang="en-US" altLang="zh-CN" sz="1600" b="1" dirty="0" err="1">
                <a:solidFill>
                  <a:schemeClr val="bg1"/>
                </a:solidFill>
              </a:rPr>
              <a:t>this.spans</a:t>
            </a:r>
            <a:r>
              <a:rPr lang="en-US" altLang="zh-CN" sz="1600" b="1" dirty="0">
                <a:solidFill>
                  <a:schemeClr val="bg1"/>
                </a:solidFill>
              </a:rPr>
              <a:t> = </a:t>
            </a:r>
            <a:r>
              <a:rPr lang="en-US" altLang="zh-CN" sz="1600" b="1" dirty="0" err="1">
                <a:solidFill>
                  <a:schemeClr val="bg1"/>
                </a:solidFill>
              </a:rPr>
              <a:t>this.main.querySelectorAll</a:t>
            </a:r>
            <a:r>
              <a:rPr lang="en-US" altLang="zh-CN" sz="1600" b="1" dirty="0">
                <a:solidFill>
                  <a:schemeClr val="bg1"/>
                </a:solidFill>
              </a:rPr>
              <a:t>('.</a:t>
            </a:r>
            <a:r>
              <a:rPr lang="en-US" altLang="zh-CN" sz="1600" b="1" dirty="0" err="1">
                <a:solidFill>
                  <a:schemeClr val="bg1"/>
                </a:solidFill>
              </a:rPr>
              <a:t>firstnav</a:t>
            </a:r>
            <a:r>
              <a:rPr lang="en-US" altLang="zh-CN" sz="1600" b="1" dirty="0">
                <a:solidFill>
                  <a:schemeClr val="bg1"/>
                </a:solidFill>
              </a:rPr>
              <a:t> li </a:t>
            </a:r>
            <a:r>
              <a:rPr lang="en-US" altLang="zh-CN" sz="1600" b="1" dirty="0" err="1">
                <a:solidFill>
                  <a:schemeClr val="bg1"/>
                </a:solidFill>
              </a:rPr>
              <a:t>span:first-child</a:t>
            </a:r>
            <a:r>
              <a:rPr lang="en-US" altLang="zh-CN" sz="1600" b="1" dirty="0">
                <a:solidFill>
                  <a:schemeClr val="bg1"/>
                </a:solidFill>
              </a:rPr>
              <a:t>');</a:t>
            </a:r>
            <a:endParaRPr lang="zh-CN" altLang="zh-CN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}</a:t>
            </a:r>
            <a:endParaRPr lang="zh-CN" altLang="zh-CN" sz="1600" b="1" dirty="0">
              <a:solidFill>
                <a:schemeClr val="bg1"/>
              </a:solidFill>
            </a:endParaRPr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dirty="0"/>
              <a:t>12.3 </a:t>
            </a:r>
            <a:r>
              <a:rPr lang="zh-CN" altLang="en-US" dirty="0"/>
              <a:t>面向对象开发标签页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0" grpId="0" animBg="1"/>
      <p:bldP spid="2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修改标签页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绑定双击事件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21" name="矩形 10"/>
          <p:cNvSpPr>
            <a:spLocks noChangeArrowheads="1"/>
          </p:cNvSpPr>
          <p:nvPr/>
        </p:nvSpPr>
        <p:spPr bwMode="auto">
          <a:xfrm>
            <a:off x="1433264" y="2819029"/>
            <a:ext cx="6192330" cy="2474424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2" name="圆角矩形 15"/>
          <p:cNvSpPr>
            <a:spLocks noChangeArrowheads="1"/>
          </p:cNvSpPr>
          <p:nvPr/>
        </p:nvSpPr>
        <p:spPr bwMode="auto">
          <a:xfrm>
            <a:off x="5080467" y="2550223"/>
            <a:ext cx="2440086" cy="45712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绑定单击事件</a:t>
            </a:r>
            <a:endParaRPr lang="en-US" altLang="zh-CN" dirty="0"/>
          </a:p>
        </p:txBody>
      </p:sp>
      <p:sp>
        <p:nvSpPr>
          <p:cNvPr id="23" name="矩形 22"/>
          <p:cNvSpPr/>
          <p:nvPr/>
        </p:nvSpPr>
        <p:spPr>
          <a:xfrm>
            <a:off x="1683823" y="2958209"/>
            <a:ext cx="59417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for (</a:t>
            </a:r>
            <a:r>
              <a:rPr lang="en-US" altLang="zh-CN" sz="1600" b="1" dirty="0" err="1">
                <a:solidFill>
                  <a:schemeClr val="bg1"/>
                </a:solidFill>
              </a:rPr>
              <a:t>var</a:t>
            </a:r>
            <a:r>
              <a:rPr lang="en-US" altLang="zh-CN" sz="1600" b="1" dirty="0">
                <a:solidFill>
                  <a:schemeClr val="bg1"/>
                </a:solidFill>
              </a:rPr>
              <a:t> </a:t>
            </a:r>
            <a:r>
              <a:rPr lang="en-US" altLang="zh-CN" sz="1600" b="1" dirty="0" err="1">
                <a:solidFill>
                  <a:schemeClr val="bg1"/>
                </a:solidFill>
              </a:rPr>
              <a:t>i</a:t>
            </a:r>
            <a:r>
              <a:rPr lang="en-US" altLang="zh-CN" sz="1600" b="1" dirty="0">
                <a:solidFill>
                  <a:schemeClr val="bg1"/>
                </a:solidFill>
              </a:rPr>
              <a:t> = 0; </a:t>
            </a:r>
            <a:r>
              <a:rPr lang="en-US" altLang="zh-CN" sz="1600" b="1" dirty="0" err="1">
                <a:solidFill>
                  <a:schemeClr val="bg1"/>
                </a:solidFill>
              </a:rPr>
              <a:t>i</a:t>
            </a:r>
            <a:r>
              <a:rPr lang="en-US" altLang="zh-CN" sz="1600" b="1" dirty="0">
                <a:solidFill>
                  <a:schemeClr val="bg1"/>
                </a:solidFill>
              </a:rPr>
              <a:t> &lt; </a:t>
            </a:r>
            <a:r>
              <a:rPr lang="en-US" altLang="zh-CN" sz="1600" b="1" dirty="0" err="1">
                <a:solidFill>
                  <a:schemeClr val="bg1"/>
                </a:solidFill>
              </a:rPr>
              <a:t>this.lis.length</a:t>
            </a:r>
            <a:r>
              <a:rPr lang="en-US" altLang="zh-CN" sz="1600" b="1" dirty="0">
                <a:solidFill>
                  <a:schemeClr val="bg1"/>
                </a:solidFill>
              </a:rPr>
              <a:t>; </a:t>
            </a:r>
            <a:r>
              <a:rPr lang="en-US" altLang="zh-CN" sz="1600" b="1" dirty="0" err="1">
                <a:solidFill>
                  <a:schemeClr val="bg1"/>
                </a:solidFill>
              </a:rPr>
              <a:t>i</a:t>
            </a:r>
            <a:r>
              <a:rPr lang="en-US" altLang="zh-CN" sz="1600" b="1" dirty="0">
                <a:solidFill>
                  <a:schemeClr val="bg1"/>
                </a:solidFill>
              </a:rPr>
              <a:t>++) {</a:t>
            </a:r>
            <a:endParaRPr lang="zh-CN" altLang="zh-CN" sz="1600" b="1" dirty="0">
              <a:solidFill>
                <a:schemeClr val="bg1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  </a:t>
            </a:r>
            <a:r>
              <a:rPr lang="zh-CN" altLang="zh-CN" sz="1600" b="1" dirty="0">
                <a:solidFill>
                  <a:schemeClr val="bg1"/>
                </a:solidFill>
              </a:rPr>
              <a:t>……（原有代码）</a:t>
            </a: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  </a:t>
            </a:r>
            <a:r>
              <a:rPr lang="en-US" altLang="zh-CN" sz="1600" b="1" dirty="0" err="1">
                <a:solidFill>
                  <a:schemeClr val="bg1"/>
                </a:solidFill>
              </a:rPr>
              <a:t>this.spans</a:t>
            </a:r>
            <a:r>
              <a:rPr lang="en-US" altLang="zh-CN" sz="1600" b="1" dirty="0">
                <a:solidFill>
                  <a:schemeClr val="bg1"/>
                </a:solidFill>
              </a:rPr>
              <a:t>[</a:t>
            </a:r>
            <a:r>
              <a:rPr lang="en-US" altLang="zh-CN" sz="1600" b="1" dirty="0" err="1">
                <a:solidFill>
                  <a:schemeClr val="bg1"/>
                </a:solidFill>
              </a:rPr>
              <a:t>i</a:t>
            </a:r>
            <a:r>
              <a:rPr lang="en-US" altLang="zh-CN" sz="1600" b="1" dirty="0">
                <a:solidFill>
                  <a:schemeClr val="bg1"/>
                </a:solidFill>
              </a:rPr>
              <a:t>].</a:t>
            </a:r>
            <a:r>
              <a:rPr lang="en-US" altLang="zh-CN" sz="1600" b="1" dirty="0" err="1">
                <a:solidFill>
                  <a:schemeClr val="bg1"/>
                </a:solidFill>
              </a:rPr>
              <a:t>ondblclick</a:t>
            </a:r>
            <a:r>
              <a:rPr lang="en-US" altLang="zh-CN" sz="1600" b="1" dirty="0">
                <a:solidFill>
                  <a:schemeClr val="bg1"/>
                </a:solidFill>
              </a:rPr>
              <a:t> = function() {</a:t>
            </a:r>
            <a:endParaRPr lang="zh-CN" altLang="zh-CN" sz="1600" b="1" dirty="0">
              <a:solidFill>
                <a:schemeClr val="bg1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    </a:t>
            </a:r>
            <a:r>
              <a:rPr lang="en-US" altLang="zh-CN" sz="1600" b="1" dirty="0" err="1">
                <a:solidFill>
                  <a:schemeClr val="bg1"/>
                </a:solidFill>
              </a:rPr>
              <a:t>that.editTab</a:t>
            </a:r>
            <a:r>
              <a:rPr lang="en-US" altLang="zh-CN" sz="1600" b="1" dirty="0">
                <a:solidFill>
                  <a:schemeClr val="bg1"/>
                </a:solidFill>
              </a:rPr>
              <a:t>(this);</a:t>
            </a:r>
            <a:endParaRPr lang="zh-CN" altLang="zh-CN" sz="1600" b="1" dirty="0">
              <a:solidFill>
                <a:schemeClr val="bg1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  };</a:t>
            </a:r>
            <a:endParaRPr lang="zh-CN" altLang="zh-CN" sz="1600" b="1" dirty="0">
              <a:solidFill>
                <a:schemeClr val="bg1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}</a:t>
            </a:r>
            <a:endParaRPr lang="zh-CN" altLang="zh-CN" sz="1600" b="1" dirty="0">
              <a:solidFill>
                <a:schemeClr val="bg1"/>
              </a:solidFill>
            </a:endParaRP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dirty="0"/>
              <a:t>12.3 </a:t>
            </a:r>
            <a:r>
              <a:rPr lang="zh-CN" altLang="en-US" dirty="0"/>
              <a:t>面向对象开发标签页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 animBg="1"/>
      <p:bldP spid="2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修改标签页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编写</a:t>
            </a: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editTab</a:t>
            </a: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()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方法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16" name="矩形 10"/>
          <p:cNvSpPr>
            <a:spLocks noChangeArrowheads="1"/>
          </p:cNvSpPr>
          <p:nvPr/>
        </p:nvSpPr>
        <p:spPr bwMode="auto">
          <a:xfrm>
            <a:off x="1433263" y="2819028"/>
            <a:ext cx="6087290" cy="2902263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7" name="圆角矩形 15"/>
          <p:cNvSpPr>
            <a:spLocks noChangeArrowheads="1"/>
          </p:cNvSpPr>
          <p:nvPr/>
        </p:nvSpPr>
        <p:spPr bwMode="auto">
          <a:xfrm>
            <a:off x="5080467" y="2550223"/>
            <a:ext cx="2440086" cy="45712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 err="1"/>
              <a:t>editTab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1683822" y="2958209"/>
            <a:ext cx="583673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err="1">
                <a:solidFill>
                  <a:schemeClr val="bg1"/>
                </a:solidFill>
              </a:rPr>
              <a:t>editTab</a:t>
            </a:r>
            <a:r>
              <a:rPr lang="en-US" altLang="zh-CN" sz="1600" b="1" dirty="0">
                <a:solidFill>
                  <a:schemeClr val="bg1"/>
                </a:solidFill>
              </a:rPr>
              <a:t>(el) {</a:t>
            </a:r>
            <a:endParaRPr lang="zh-CN" altLang="zh-CN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  </a:t>
            </a:r>
            <a:r>
              <a:rPr lang="en-US" altLang="zh-CN" sz="1600" b="1" dirty="0" err="1">
                <a:solidFill>
                  <a:schemeClr val="bg1"/>
                </a:solidFill>
              </a:rPr>
              <a:t>var</a:t>
            </a:r>
            <a:r>
              <a:rPr lang="en-US" altLang="zh-CN" sz="1600" b="1" dirty="0">
                <a:solidFill>
                  <a:schemeClr val="bg1"/>
                </a:solidFill>
              </a:rPr>
              <a:t> </a:t>
            </a:r>
            <a:r>
              <a:rPr lang="en-US" altLang="zh-CN" sz="1600" b="1" dirty="0" err="1">
                <a:solidFill>
                  <a:schemeClr val="bg1"/>
                </a:solidFill>
              </a:rPr>
              <a:t>str</a:t>
            </a:r>
            <a:r>
              <a:rPr lang="en-US" altLang="zh-CN" sz="1600" b="1" dirty="0">
                <a:solidFill>
                  <a:schemeClr val="bg1"/>
                </a:solidFill>
              </a:rPr>
              <a:t> = </a:t>
            </a:r>
            <a:r>
              <a:rPr lang="en-US" altLang="zh-CN" sz="1600" b="1" dirty="0" err="1">
                <a:solidFill>
                  <a:schemeClr val="bg1"/>
                </a:solidFill>
              </a:rPr>
              <a:t>el.innerHTML</a:t>
            </a:r>
            <a:r>
              <a:rPr lang="en-US" altLang="zh-CN" sz="1600" b="1" dirty="0">
                <a:solidFill>
                  <a:schemeClr val="bg1"/>
                </a:solidFill>
              </a:rPr>
              <a:t>;</a:t>
            </a:r>
            <a:endParaRPr lang="zh-CN" altLang="zh-CN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  </a:t>
            </a:r>
            <a:r>
              <a:rPr lang="en-US" altLang="zh-CN" sz="1600" b="1" dirty="0" err="1">
                <a:solidFill>
                  <a:schemeClr val="bg1"/>
                </a:solidFill>
              </a:rPr>
              <a:t>el.innerHTML</a:t>
            </a:r>
            <a:r>
              <a:rPr lang="en-US" altLang="zh-CN" sz="1600" b="1" dirty="0">
                <a:solidFill>
                  <a:schemeClr val="bg1"/>
                </a:solidFill>
              </a:rPr>
              <a:t> = '&lt;input type="text"&gt;';</a:t>
            </a:r>
            <a:endParaRPr lang="zh-CN" altLang="zh-CN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  </a:t>
            </a:r>
            <a:r>
              <a:rPr lang="en-US" altLang="zh-CN" sz="1600" b="1" dirty="0" err="1">
                <a:solidFill>
                  <a:schemeClr val="bg1"/>
                </a:solidFill>
              </a:rPr>
              <a:t>var</a:t>
            </a:r>
            <a:r>
              <a:rPr lang="en-US" altLang="zh-CN" sz="1600" b="1" dirty="0">
                <a:solidFill>
                  <a:schemeClr val="bg1"/>
                </a:solidFill>
              </a:rPr>
              <a:t> input = </a:t>
            </a:r>
            <a:r>
              <a:rPr lang="en-US" altLang="zh-CN" sz="1600" b="1" dirty="0" err="1">
                <a:solidFill>
                  <a:schemeClr val="bg1"/>
                </a:solidFill>
              </a:rPr>
              <a:t>el.children</a:t>
            </a:r>
            <a:r>
              <a:rPr lang="en-US" altLang="zh-CN" sz="1600" b="1" dirty="0">
                <a:solidFill>
                  <a:schemeClr val="bg1"/>
                </a:solidFill>
              </a:rPr>
              <a:t>[0];</a:t>
            </a:r>
            <a:endParaRPr lang="zh-CN" altLang="zh-CN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  </a:t>
            </a:r>
            <a:r>
              <a:rPr lang="en-US" altLang="zh-CN" sz="1600" b="1" dirty="0" err="1">
                <a:solidFill>
                  <a:schemeClr val="bg1"/>
                </a:solidFill>
              </a:rPr>
              <a:t>input.value</a:t>
            </a:r>
            <a:r>
              <a:rPr lang="en-US" altLang="zh-CN" sz="1600" b="1" dirty="0">
                <a:solidFill>
                  <a:schemeClr val="bg1"/>
                </a:solidFill>
              </a:rPr>
              <a:t> = </a:t>
            </a:r>
            <a:r>
              <a:rPr lang="en-US" altLang="zh-CN" sz="1600" b="1" dirty="0" err="1">
                <a:solidFill>
                  <a:schemeClr val="bg1"/>
                </a:solidFill>
              </a:rPr>
              <a:t>str</a:t>
            </a:r>
            <a:r>
              <a:rPr lang="en-US" altLang="zh-CN" sz="1600" b="1" dirty="0">
                <a:solidFill>
                  <a:schemeClr val="bg1"/>
                </a:solidFill>
              </a:rPr>
              <a:t>;</a:t>
            </a:r>
            <a:endParaRPr lang="zh-CN" altLang="zh-CN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  </a:t>
            </a:r>
            <a:r>
              <a:rPr lang="en-US" altLang="zh-CN" sz="1600" b="1" dirty="0" err="1">
                <a:solidFill>
                  <a:schemeClr val="bg1"/>
                </a:solidFill>
              </a:rPr>
              <a:t>input.select</a:t>
            </a:r>
            <a:r>
              <a:rPr lang="en-US" altLang="zh-CN" sz="1600" b="1" dirty="0">
                <a:solidFill>
                  <a:schemeClr val="bg1"/>
                </a:solidFill>
              </a:rPr>
              <a:t>(); // </a:t>
            </a:r>
            <a:r>
              <a:rPr lang="zh-CN" altLang="zh-CN" sz="1600" b="1" dirty="0">
                <a:solidFill>
                  <a:schemeClr val="bg1"/>
                </a:solidFill>
              </a:rPr>
              <a:t>文本框中的文本全选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}</a:t>
            </a:r>
            <a:endParaRPr lang="zh-CN" altLang="zh-CN" sz="1600" b="1" dirty="0">
              <a:solidFill>
                <a:schemeClr val="bg1"/>
              </a:solidFill>
            </a:endParaRPr>
          </a:p>
        </p:txBody>
      </p:sp>
      <p:sp>
        <p:nvSpPr>
          <p:cNvPr id="19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dirty="0"/>
              <a:t>12.3 </a:t>
            </a:r>
            <a:r>
              <a:rPr lang="zh-CN" altLang="en-US" dirty="0"/>
              <a:t>面向对象开发标签页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12.1 </a:t>
            </a:r>
            <a:r>
              <a:rPr lang="zh-CN" altLang="en-US" sz="2800" b="1" kern="0" dirty="0">
                <a:solidFill>
                  <a:srgbClr val="1369B2"/>
                </a:solidFill>
              </a:rPr>
              <a:t>面向对象概述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7176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78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80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面向过程与面向对象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82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84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面向对象的优势</a:t>
            </a:r>
          </a:p>
        </p:txBody>
      </p:sp>
      <p:sp>
        <p:nvSpPr>
          <p:cNvPr id="15" name="任意多边形 14"/>
          <p:cNvSpPr/>
          <p:nvPr/>
        </p:nvSpPr>
        <p:spPr>
          <a:xfrm>
            <a:off x="2771775" y="3860800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86" name="椭圆 15"/>
          <p:cNvSpPr>
            <a:spLocks noChangeArrowheads="1"/>
          </p:cNvSpPr>
          <p:nvPr/>
        </p:nvSpPr>
        <p:spPr bwMode="auto">
          <a:xfrm>
            <a:off x="1128713" y="3860800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708150" y="413067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88" name="TextBox 218"/>
          <p:cNvSpPr txBox="1">
            <a:spLocks noChangeArrowheads="1"/>
          </p:cNvSpPr>
          <p:nvPr/>
        </p:nvSpPr>
        <p:spPr bwMode="auto">
          <a:xfrm>
            <a:off x="3076575" y="3976688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面向对象的特征</a:t>
            </a:r>
          </a:p>
        </p:txBody>
      </p:sp>
    </p:spTree>
  </p:cSld>
  <p:clrMapOvr>
    <a:masterClrMapping/>
  </p:clrMapOvr>
  <p:transition spd="slow" advClick="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5" name="矩形 1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修改标签页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在</a:t>
            </a: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editTab</a:t>
            </a: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()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方法中添加失去焦点和键盘事件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19" name="矩形 10"/>
          <p:cNvSpPr>
            <a:spLocks noChangeArrowheads="1"/>
          </p:cNvSpPr>
          <p:nvPr/>
        </p:nvSpPr>
        <p:spPr bwMode="auto">
          <a:xfrm>
            <a:off x="1433263" y="2819027"/>
            <a:ext cx="6351720" cy="3555501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0" name="圆角矩形 15"/>
          <p:cNvSpPr>
            <a:spLocks noChangeArrowheads="1"/>
          </p:cNvSpPr>
          <p:nvPr/>
        </p:nvSpPr>
        <p:spPr bwMode="auto">
          <a:xfrm>
            <a:off x="5080467" y="2550223"/>
            <a:ext cx="2440086" cy="45712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 err="1"/>
              <a:t>editTab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  <a:endParaRPr lang="en-US" altLang="zh-CN" dirty="0"/>
          </a:p>
        </p:txBody>
      </p:sp>
      <p:sp>
        <p:nvSpPr>
          <p:cNvPr id="21" name="矩形 20"/>
          <p:cNvSpPr/>
          <p:nvPr/>
        </p:nvSpPr>
        <p:spPr>
          <a:xfrm>
            <a:off x="1683822" y="2958209"/>
            <a:ext cx="610116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b="1" dirty="0" err="1">
                <a:solidFill>
                  <a:schemeClr val="bg1"/>
                </a:solidFill>
              </a:rPr>
              <a:t>input.onblur</a:t>
            </a:r>
            <a:r>
              <a:rPr lang="en-US" altLang="zh-CN" sz="1600" b="1" dirty="0">
                <a:solidFill>
                  <a:schemeClr val="bg1"/>
                </a:solidFill>
              </a:rPr>
              <a:t> = function() {	// </a:t>
            </a:r>
            <a:r>
              <a:rPr lang="zh-CN" altLang="zh-CN" sz="1600" b="1" dirty="0">
                <a:solidFill>
                  <a:schemeClr val="bg1"/>
                </a:solidFill>
              </a:rPr>
              <a:t>离开文本框后，修改标签页标题</a:t>
            </a: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    </a:t>
            </a:r>
            <a:r>
              <a:rPr lang="en-US" altLang="zh-CN" sz="1600" b="1" dirty="0" err="1">
                <a:solidFill>
                  <a:schemeClr val="bg1"/>
                </a:solidFill>
              </a:rPr>
              <a:t>this.parentNode.innerHTML</a:t>
            </a:r>
            <a:r>
              <a:rPr lang="en-US" altLang="zh-CN" sz="1600" b="1" dirty="0">
                <a:solidFill>
                  <a:schemeClr val="bg1"/>
                </a:solidFill>
              </a:rPr>
              <a:t> = </a:t>
            </a:r>
            <a:r>
              <a:rPr lang="en-US" altLang="zh-CN" sz="1600" b="1" dirty="0" err="1">
                <a:solidFill>
                  <a:schemeClr val="bg1"/>
                </a:solidFill>
              </a:rPr>
              <a:t>this.value</a:t>
            </a:r>
            <a:r>
              <a:rPr lang="en-US" altLang="zh-CN" sz="1600" b="1" dirty="0">
                <a:solidFill>
                  <a:schemeClr val="bg1"/>
                </a:solidFill>
              </a:rPr>
              <a:t>;</a:t>
            </a:r>
            <a:endParaRPr lang="zh-CN" altLang="zh-CN" sz="1600" b="1" dirty="0">
              <a:solidFill>
                <a:schemeClr val="bg1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  };</a:t>
            </a:r>
            <a:endParaRPr lang="zh-CN" altLang="zh-CN" sz="1600" b="1" dirty="0">
              <a:solidFill>
                <a:schemeClr val="bg1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  </a:t>
            </a:r>
            <a:r>
              <a:rPr lang="en-US" altLang="zh-CN" sz="1600" b="1" dirty="0" err="1">
                <a:solidFill>
                  <a:schemeClr val="bg1"/>
                </a:solidFill>
              </a:rPr>
              <a:t>input.onkeyup</a:t>
            </a:r>
            <a:r>
              <a:rPr lang="en-US" altLang="zh-CN" sz="1600" b="1" dirty="0">
                <a:solidFill>
                  <a:schemeClr val="bg1"/>
                </a:solidFill>
              </a:rPr>
              <a:t> = function(e) {// </a:t>
            </a:r>
            <a:r>
              <a:rPr lang="zh-CN" altLang="zh-CN" sz="1600" b="1" dirty="0">
                <a:solidFill>
                  <a:schemeClr val="bg1"/>
                </a:solidFill>
              </a:rPr>
              <a:t>按回车后修改标签页标题</a:t>
            </a: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    if (</a:t>
            </a:r>
            <a:r>
              <a:rPr lang="en-US" altLang="zh-CN" sz="1600" b="1" dirty="0" err="1">
                <a:solidFill>
                  <a:schemeClr val="bg1"/>
                </a:solidFill>
              </a:rPr>
              <a:t>e.keyCode</a:t>
            </a:r>
            <a:r>
              <a:rPr lang="en-US" altLang="zh-CN" sz="1600" b="1" dirty="0">
                <a:solidFill>
                  <a:schemeClr val="bg1"/>
                </a:solidFill>
              </a:rPr>
              <a:t> === 13) {</a:t>
            </a:r>
            <a:endParaRPr lang="zh-CN" altLang="zh-CN" sz="1600" b="1" dirty="0">
              <a:solidFill>
                <a:schemeClr val="bg1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      </a:t>
            </a:r>
            <a:r>
              <a:rPr lang="en-US" altLang="zh-CN" sz="1600" b="1" dirty="0" err="1">
                <a:solidFill>
                  <a:schemeClr val="bg1"/>
                </a:solidFill>
              </a:rPr>
              <a:t>this.blur</a:t>
            </a:r>
            <a:r>
              <a:rPr lang="en-US" altLang="zh-CN" sz="1600" b="1" dirty="0">
                <a:solidFill>
                  <a:schemeClr val="bg1"/>
                </a:solidFill>
              </a:rPr>
              <a:t>(); // </a:t>
            </a:r>
            <a:r>
              <a:rPr lang="zh-CN" altLang="zh-CN" sz="1600" b="1" dirty="0">
                <a:solidFill>
                  <a:schemeClr val="bg1"/>
                </a:solidFill>
              </a:rPr>
              <a:t>触发</a:t>
            </a:r>
            <a:r>
              <a:rPr lang="en-US" altLang="zh-CN" sz="1600" b="1" dirty="0">
                <a:solidFill>
                  <a:schemeClr val="bg1"/>
                </a:solidFill>
              </a:rPr>
              <a:t>blur</a:t>
            </a:r>
            <a:r>
              <a:rPr lang="zh-CN" altLang="zh-CN" sz="1600" b="1" dirty="0">
                <a:solidFill>
                  <a:schemeClr val="bg1"/>
                </a:solidFill>
              </a:rPr>
              <a:t>事件，完成修改</a:t>
            </a: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    }</a:t>
            </a:r>
            <a:endParaRPr lang="zh-CN" altLang="zh-CN" sz="1600" b="1" dirty="0">
              <a:solidFill>
                <a:schemeClr val="bg1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  };</a:t>
            </a:r>
            <a:endParaRPr lang="zh-CN" altLang="zh-CN" sz="1600" b="1" dirty="0">
              <a:solidFill>
                <a:schemeClr val="bg1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}</a:t>
            </a:r>
            <a:endParaRPr lang="zh-CN" altLang="zh-CN" sz="1600" b="1" dirty="0">
              <a:solidFill>
                <a:schemeClr val="bg1"/>
              </a:solidFill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dirty="0"/>
              <a:t>12.3 </a:t>
            </a:r>
            <a:r>
              <a:rPr lang="zh-CN" altLang="en-US" dirty="0"/>
              <a:t>面向对象开发标签页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修改标签页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实现双击标签页修改标签内容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17" name="矩形 10"/>
          <p:cNvSpPr>
            <a:spLocks noChangeArrowheads="1"/>
          </p:cNvSpPr>
          <p:nvPr/>
        </p:nvSpPr>
        <p:spPr bwMode="auto">
          <a:xfrm>
            <a:off x="2346968" y="2964430"/>
            <a:ext cx="4623588" cy="2533149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8" name="圆角矩形 15"/>
          <p:cNvSpPr>
            <a:spLocks noChangeArrowheads="1"/>
          </p:cNvSpPr>
          <p:nvPr/>
        </p:nvSpPr>
        <p:spPr bwMode="auto">
          <a:xfrm>
            <a:off x="4518819" y="2596481"/>
            <a:ext cx="2440086" cy="45712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双击标签页修改内容</a:t>
            </a:r>
            <a:endParaRPr lang="en-US" altLang="zh-CN" dirty="0"/>
          </a:p>
        </p:txBody>
      </p:sp>
      <p:sp>
        <p:nvSpPr>
          <p:cNvPr id="19" name="矩形 18"/>
          <p:cNvSpPr/>
          <p:nvPr/>
        </p:nvSpPr>
        <p:spPr>
          <a:xfrm>
            <a:off x="2597527" y="3103612"/>
            <a:ext cx="43730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for (</a:t>
            </a:r>
            <a:r>
              <a:rPr lang="en-US" altLang="zh-CN" sz="1600" b="1" dirty="0" err="1">
                <a:solidFill>
                  <a:schemeClr val="bg1"/>
                </a:solidFill>
              </a:rPr>
              <a:t>var</a:t>
            </a:r>
            <a:r>
              <a:rPr lang="en-US" altLang="zh-CN" sz="1600" b="1" dirty="0">
                <a:solidFill>
                  <a:schemeClr val="bg1"/>
                </a:solidFill>
              </a:rPr>
              <a:t> </a:t>
            </a:r>
            <a:r>
              <a:rPr lang="en-US" altLang="zh-CN" sz="1600" b="1" dirty="0" err="1">
                <a:solidFill>
                  <a:schemeClr val="bg1"/>
                </a:solidFill>
              </a:rPr>
              <a:t>i</a:t>
            </a:r>
            <a:r>
              <a:rPr lang="en-US" altLang="zh-CN" sz="1600" b="1" dirty="0">
                <a:solidFill>
                  <a:schemeClr val="bg1"/>
                </a:solidFill>
              </a:rPr>
              <a:t> = 0; </a:t>
            </a:r>
            <a:r>
              <a:rPr lang="en-US" altLang="zh-CN" sz="1600" b="1" dirty="0" err="1">
                <a:solidFill>
                  <a:schemeClr val="bg1"/>
                </a:solidFill>
              </a:rPr>
              <a:t>i</a:t>
            </a:r>
            <a:r>
              <a:rPr lang="en-US" altLang="zh-CN" sz="1600" b="1" dirty="0">
                <a:solidFill>
                  <a:schemeClr val="bg1"/>
                </a:solidFill>
              </a:rPr>
              <a:t> &lt; </a:t>
            </a:r>
            <a:r>
              <a:rPr lang="en-US" altLang="zh-CN" sz="1600" b="1" dirty="0" err="1">
                <a:solidFill>
                  <a:schemeClr val="bg1"/>
                </a:solidFill>
              </a:rPr>
              <a:t>this.lis.length</a:t>
            </a:r>
            <a:r>
              <a:rPr lang="en-US" altLang="zh-CN" sz="1600" b="1" dirty="0">
                <a:solidFill>
                  <a:schemeClr val="bg1"/>
                </a:solidFill>
              </a:rPr>
              <a:t>; </a:t>
            </a:r>
            <a:r>
              <a:rPr lang="en-US" altLang="zh-CN" sz="1600" b="1" dirty="0" err="1">
                <a:solidFill>
                  <a:schemeClr val="bg1"/>
                </a:solidFill>
              </a:rPr>
              <a:t>i</a:t>
            </a:r>
            <a:r>
              <a:rPr lang="en-US" altLang="zh-CN" sz="1600" b="1" dirty="0">
                <a:solidFill>
                  <a:schemeClr val="bg1"/>
                </a:solidFill>
              </a:rPr>
              <a:t>++) {</a:t>
            </a:r>
            <a:endParaRPr lang="zh-CN" altLang="zh-CN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  </a:t>
            </a:r>
            <a:r>
              <a:rPr lang="zh-CN" altLang="zh-CN" sz="1600" b="1" dirty="0">
                <a:solidFill>
                  <a:schemeClr val="bg1"/>
                </a:solidFill>
              </a:rPr>
              <a:t>……（原有代码）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  </a:t>
            </a:r>
            <a:r>
              <a:rPr lang="en-US" altLang="zh-CN" sz="1600" b="1" dirty="0" err="1">
                <a:solidFill>
                  <a:schemeClr val="bg1"/>
                </a:solidFill>
              </a:rPr>
              <a:t>this.sections</a:t>
            </a:r>
            <a:r>
              <a:rPr lang="en-US" altLang="zh-CN" sz="1600" b="1" dirty="0">
                <a:solidFill>
                  <a:schemeClr val="bg1"/>
                </a:solidFill>
              </a:rPr>
              <a:t>[</a:t>
            </a:r>
            <a:r>
              <a:rPr lang="en-US" altLang="zh-CN" sz="1600" b="1" dirty="0" err="1">
                <a:solidFill>
                  <a:schemeClr val="bg1"/>
                </a:solidFill>
              </a:rPr>
              <a:t>i</a:t>
            </a:r>
            <a:r>
              <a:rPr lang="en-US" altLang="zh-CN" sz="1600" b="1" dirty="0">
                <a:solidFill>
                  <a:schemeClr val="bg1"/>
                </a:solidFill>
              </a:rPr>
              <a:t>].</a:t>
            </a:r>
            <a:r>
              <a:rPr lang="en-US" altLang="zh-CN" sz="1600" b="1" dirty="0" err="1">
                <a:solidFill>
                  <a:schemeClr val="bg1"/>
                </a:solidFill>
              </a:rPr>
              <a:t>ondblclick</a:t>
            </a:r>
            <a:r>
              <a:rPr lang="en-US" altLang="zh-CN" sz="1600" b="1" dirty="0">
                <a:solidFill>
                  <a:schemeClr val="bg1"/>
                </a:solidFill>
              </a:rPr>
              <a:t> = function() {</a:t>
            </a:r>
            <a:endParaRPr lang="zh-CN" altLang="zh-CN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    </a:t>
            </a:r>
            <a:r>
              <a:rPr lang="en-US" altLang="zh-CN" sz="1600" b="1" dirty="0" err="1">
                <a:solidFill>
                  <a:schemeClr val="bg1"/>
                </a:solidFill>
              </a:rPr>
              <a:t>that.editTab</a:t>
            </a:r>
            <a:r>
              <a:rPr lang="en-US" altLang="zh-CN" sz="1600" b="1" dirty="0">
                <a:solidFill>
                  <a:schemeClr val="bg1"/>
                </a:solidFill>
              </a:rPr>
              <a:t>(this);</a:t>
            </a:r>
            <a:endParaRPr lang="zh-CN" altLang="zh-CN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  };</a:t>
            </a:r>
            <a:endParaRPr lang="zh-CN" altLang="zh-CN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}</a:t>
            </a:r>
            <a:endParaRPr lang="zh-CN" altLang="zh-CN" sz="1600" b="1" dirty="0">
              <a:solidFill>
                <a:schemeClr val="bg1"/>
              </a:solidFill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dirty="0"/>
              <a:t>12.3 </a:t>
            </a:r>
            <a:r>
              <a:rPr lang="zh-CN" altLang="en-US" dirty="0"/>
              <a:t>面向对象开发标签页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86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/>
              <a:t>本章总结</a:t>
            </a:r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3327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本章首先介绍了</a:t>
            </a:r>
            <a:r>
              <a:rPr lang="en-US" altLang="zh-CN" dirty="0"/>
              <a:t>JavaScript</a:t>
            </a:r>
            <a:r>
              <a:rPr lang="zh-CN" altLang="zh-CN" dirty="0"/>
              <a:t>面向对象的编程思想，包括面向过程、面向对象的优势及特征。接着讲解了</a:t>
            </a:r>
            <a:r>
              <a:rPr lang="en-US" altLang="zh-CN" dirty="0"/>
              <a:t>ES 6</a:t>
            </a:r>
            <a:r>
              <a:rPr lang="zh-CN" altLang="zh-CN" dirty="0"/>
              <a:t>面向对象的语法，主要包括类的基本概念、语法使用、方法、子类对父类的继承及</a:t>
            </a:r>
            <a:r>
              <a:rPr lang="en-US" altLang="zh-CN" dirty="0"/>
              <a:t>super</a:t>
            </a:r>
            <a:r>
              <a:rPr lang="zh-CN" altLang="zh-CN" dirty="0"/>
              <a:t>关键字的作用。最后通过一个面向对象开发的综合案例，演示了实际开发中面向对象的编程思想和类的应用。通过本章的学习，读者应该可以灵活运用</a:t>
            </a:r>
            <a:r>
              <a:rPr lang="en-US" altLang="zh-CN" dirty="0"/>
              <a:t>JavaScript</a:t>
            </a:r>
            <a:r>
              <a:rPr lang="zh-CN" altLang="zh-CN" dirty="0"/>
              <a:t>面向对象编程思想来完成项目的</a:t>
            </a:r>
            <a:r>
              <a:rPr lang="zh-CN" altLang="zh-CN"/>
              <a:t>开发。</a:t>
            </a:r>
            <a:endParaRPr lang="zh-CN" altLang="zh-CN" dirty="0"/>
          </a:p>
        </p:txBody>
      </p:sp>
      <p:sp>
        <p:nvSpPr>
          <p:cNvPr id="6758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75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759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86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12.2 ES6 </a:t>
            </a:r>
            <a:r>
              <a:rPr lang="zh-CN" altLang="en-US" sz="2800" b="1" kern="0" dirty="0">
                <a:solidFill>
                  <a:srgbClr val="1369B2"/>
                </a:solidFill>
              </a:rPr>
              <a:t>面向对象语法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8200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8202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8204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类和对象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8206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8208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类的基本语法</a:t>
            </a:r>
          </a:p>
        </p:txBody>
      </p:sp>
      <p:sp>
        <p:nvSpPr>
          <p:cNvPr id="15" name="任意多边形 14"/>
          <p:cNvSpPr/>
          <p:nvPr/>
        </p:nvSpPr>
        <p:spPr>
          <a:xfrm>
            <a:off x="2759075" y="3887627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6" name="椭圆 7"/>
          <p:cNvSpPr>
            <a:spLocks noChangeArrowheads="1"/>
          </p:cNvSpPr>
          <p:nvPr/>
        </p:nvSpPr>
        <p:spPr bwMode="auto">
          <a:xfrm>
            <a:off x="1116013" y="3887627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695450" y="4157502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8" name="TextBox 218"/>
          <p:cNvSpPr txBox="1">
            <a:spLocks noChangeArrowheads="1"/>
          </p:cNvSpPr>
          <p:nvPr/>
        </p:nvSpPr>
        <p:spPr bwMode="auto">
          <a:xfrm>
            <a:off x="3063875" y="4003515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类中的方法</a:t>
            </a:r>
          </a:p>
        </p:txBody>
      </p:sp>
      <p:sp>
        <p:nvSpPr>
          <p:cNvPr id="19" name="任意多边形 18"/>
          <p:cNvSpPr/>
          <p:nvPr/>
        </p:nvSpPr>
        <p:spPr>
          <a:xfrm>
            <a:off x="2759075" y="4571840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20" name="椭圆 11"/>
          <p:cNvSpPr>
            <a:spLocks noChangeArrowheads="1"/>
          </p:cNvSpPr>
          <p:nvPr/>
        </p:nvSpPr>
        <p:spPr bwMode="auto">
          <a:xfrm>
            <a:off x="1116013" y="4571840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4</a:t>
            </a:r>
            <a:endParaRPr lang="zh-CN" altLang="en-US" sz="2400" b="1" dirty="0"/>
          </a:p>
        </p:txBody>
      </p:sp>
      <p:sp>
        <p:nvSpPr>
          <p:cNvPr id="21" name="Line 188"/>
          <p:cNvSpPr>
            <a:spLocks noChangeShapeType="1"/>
          </p:cNvSpPr>
          <p:nvPr/>
        </p:nvSpPr>
        <p:spPr bwMode="auto">
          <a:xfrm flipH="1">
            <a:off x="1695450" y="484171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22" name="TextBox 218"/>
          <p:cNvSpPr txBox="1">
            <a:spLocks noChangeArrowheads="1"/>
          </p:cNvSpPr>
          <p:nvPr/>
        </p:nvSpPr>
        <p:spPr bwMode="auto">
          <a:xfrm>
            <a:off x="3063875" y="4687727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继承</a:t>
            </a:r>
          </a:p>
        </p:txBody>
      </p:sp>
      <p:sp>
        <p:nvSpPr>
          <p:cNvPr id="23" name="任意多边形 22"/>
          <p:cNvSpPr/>
          <p:nvPr/>
        </p:nvSpPr>
        <p:spPr>
          <a:xfrm>
            <a:off x="2759074" y="525134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24" name="椭圆 11"/>
          <p:cNvSpPr>
            <a:spLocks noChangeArrowheads="1"/>
          </p:cNvSpPr>
          <p:nvPr/>
        </p:nvSpPr>
        <p:spPr bwMode="auto">
          <a:xfrm>
            <a:off x="1116012" y="525134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5</a:t>
            </a:r>
            <a:endParaRPr lang="zh-CN" altLang="en-US" sz="2400" b="1" dirty="0"/>
          </a:p>
        </p:txBody>
      </p:sp>
      <p:sp>
        <p:nvSpPr>
          <p:cNvPr id="25" name="Line 188"/>
          <p:cNvSpPr>
            <a:spLocks noChangeShapeType="1"/>
          </p:cNvSpPr>
          <p:nvPr/>
        </p:nvSpPr>
        <p:spPr bwMode="auto">
          <a:xfrm flipH="1">
            <a:off x="1695449" y="552122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26" name="TextBox 218"/>
          <p:cNvSpPr txBox="1">
            <a:spLocks noChangeArrowheads="1"/>
          </p:cNvSpPr>
          <p:nvPr/>
        </p:nvSpPr>
        <p:spPr bwMode="auto">
          <a:xfrm>
            <a:off x="3063874" y="536723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super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关键字</a:t>
            </a:r>
          </a:p>
        </p:txBody>
      </p:sp>
    </p:spTree>
  </p:cSld>
  <p:clrMapOvr>
    <a:masterClrMapping/>
  </p:clrMapOvr>
  <p:transition spd="slow"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12.3 </a:t>
            </a:r>
            <a:r>
              <a:rPr lang="zh-CN" altLang="en-US" sz="2800" b="1" kern="0" dirty="0">
                <a:solidFill>
                  <a:srgbClr val="1369B2"/>
                </a:solidFill>
              </a:rPr>
              <a:t>面向对象开发标签页组件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9224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226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228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功能分析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230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232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页面结构</a:t>
            </a:r>
          </a:p>
        </p:txBody>
      </p:sp>
      <p:sp>
        <p:nvSpPr>
          <p:cNvPr id="15" name="任意多边形 14"/>
          <p:cNvSpPr/>
          <p:nvPr/>
        </p:nvSpPr>
        <p:spPr>
          <a:xfrm>
            <a:off x="2771775" y="3860800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234" name="椭圆 15"/>
          <p:cNvSpPr>
            <a:spLocks noChangeArrowheads="1"/>
          </p:cNvSpPr>
          <p:nvPr/>
        </p:nvSpPr>
        <p:spPr bwMode="auto">
          <a:xfrm>
            <a:off x="1128713" y="3860800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708150" y="413067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236" name="TextBox 218"/>
          <p:cNvSpPr txBox="1">
            <a:spLocks noChangeArrowheads="1"/>
          </p:cNvSpPr>
          <p:nvPr/>
        </p:nvSpPr>
        <p:spPr bwMode="auto">
          <a:xfrm>
            <a:off x="3076575" y="3976688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切换标签页</a:t>
            </a:r>
          </a:p>
        </p:txBody>
      </p:sp>
      <p:sp>
        <p:nvSpPr>
          <p:cNvPr id="19" name="任意多边形 18"/>
          <p:cNvSpPr/>
          <p:nvPr/>
        </p:nvSpPr>
        <p:spPr>
          <a:xfrm>
            <a:off x="2759075" y="4545013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238" name="椭圆 19"/>
          <p:cNvSpPr>
            <a:spLocks noChangeArrowheads="1"/>
          </p:cNvSpPr>
          <p:nvPr/>
        </p:nvSpPr>
        <p:spPr bwMode="auto">
          <a:xfrm>
            <a:off x="1116013" y="4545013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4</a:t>
            </a:r>
            <a:endParaRPr lang="zh-CN" altLang="en-US" sz="2400" b="1"/>
          </a:p>
        </p:txBody>
      </p:sp>
      <p:sp>
        <p:nvSpPr>
          <p:cNvPr id="21" name="Line 188"/>
          <p:cNvSpPr>
            <a:spLocks noChangeShapeType="1"/>
          </p:cNvSpPr>
          <p:nvPr/>
        </p:nvSpPr>
        <p:spPr bwMode="auto">
          <a:xfrm flipH="1">
            <a:off x="1695450" y="481330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240" name="TextBox 218"/>
          <p:cNvSpPr txBox="1">
            <a:spLocks noChangeArrowheads="1"/>
          </p:cNvSpPr>
          <p:nvPr/>
        </p:nvSpPr>
        <p:spPr bwMode="auto">
          <a:xfrm>
            <a:off x="3063875" y="4660900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添加标签页</a:t>
            </a:r>
          </a:p>
        </p:txBody>
      </p:sp>
      <p:sp>
        <p:nvSpPr>
          <p:cNvPr id="23" name="任意多边形 22"/>
          <p:cNvSpPr/>
          <p:nvPr/>
        </p:nvSpPr>
        <p:spPr>
          <a:xfrm>
            <a:off x="2771775" y="5237163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242" name="椭圆 19"/>
          <p:cNvSpPr>
            <a:spLocks noChangeArrowheads="1"/>
          </p:cNvSpPr>
          <p:nvPr/>
        </p:nvSpPr>
        <p:spPr bwMode="auto">
          <a:xfrm>
            <a:off x="1128713" y="5237163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5</a:t>
            </a:r>
            <a:endParaRPr lang="zh-CN" altLang="en-US" sz="2400" b="1" dirty="0"/>
          </a:p>
        </p:txBody>
      </p:sp>
      <p:sp>
        <p:nvSpPr>
          <p:cNvPr id="25" name="Line 188"/>
          <p:cNvSpPr>
            <a:spLocks noChangeShapeType="1"/>
          </p:cNvSpPr>
          <p:nvPr/>
        </p:nvSpPr>
        <p:spPr bwMode="auto">
          <a:xfrm flipH="1">
            <a:off x="1708150" y="55054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244" name="TextBox 218"/>
          <p:cNvSpPr txBox="1">
            <a:spLocks noChangeArrowheads="1"/>
          </p:cNvSpPr>
          <p:nvPr/>
        </p:nvSpPr>
        <p:spPr bwMode="auto">
          <a:xfrm>
            <a:off x="3076575" y="5353050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删除标签页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17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8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12.3 </a:t>
            </a:r>
            <a:r>
              <a:rPr lang="zh-CN" altLang="en-US" sz="2800" b="1" kern="0" dirty="0">
                <a:solidFill>
                  <a:srgbClr val="1369B2"/>
                </a:solidFill>
              </a:rPr>
              <a:t>面向对象开发标签页组件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20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任意多边形 20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22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6</a:t>
            </a:r>
            <a:endParaRPr lang="zh-CN" altLang="en-US" sz="2400" b="1" dirty="0"/>
          </a:p>
        </p:txBody>
      </p:sp>
      <p:sp>
        <p:nvSpPr>
          <p:cNvPr id="23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24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修改标签页</a:t>
            </a:r>
          </a:p>
        </p:txBody>
      </p:sp>
    </p:spTree>
  </p:cSld>
  <p:clrMapOvr>
    <a:masterClrMapping/>
  </p:clrMapOvr>
  <p:transition spd="slow"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面向过程</a:t>
            </a:r>
            <a:r>
              <a:rPr lang="zh-CN" altLang="en-US" dirty="0"/>
              <a:t>：</a:t>
            </a:r>
            <a:r>
              <a:rPr lang="zh-CN" altLang="zh-CN" dirty="0"/>
              <a:t>面向过程就是分析出解决问题需要的步骤，然后用函数把这些步骤一个个实现，使用的时候依次调用</a:t>
            </a:r>
            <a:r>
              <a:rPr lang="zh-CN" altLang="en-US" dirty="0"/>
              <a:t>。</a:t>
            </a:r>
            <a:r>
              <a:rPr lang="zh-CN" altLang="zh-CN" dirty="0"/>
              <a:t>面向过程的核心是过程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12.1 </a:t>
            </a:r>
            <a:r>
              <a:rPr lang="zh-CN" altLang="en-US" dirty="0">
                <a:latin typeface="+mn-lt"/>
                <a:cs typeface="Times New Roman" pitchFamily="18" charset="0"/>
              </a:rPr>
              <a:t>面向对象概述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面向过程与面向对象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面向对象</a:t>
            </a:r>
            <a:r>
              <a:rPr lang="zh-CN" altLang="en-US" dirty="0"/>
              <a:t>：</a:t>
            </a:r>
            <a:r>
              <a:rPr lang="zh-CN" altLang="zh-CN" dirty="0"/>
              <a:t>面向对象就是把需要解决的问题分解成一个个对象，建立对象不是为了实现一个步骤，而是为了描述每个对象在解决问题中的行为，面向对象的核心是对象。</a:t>
            </a:r>
            <a:endParaRPr lang="en-US" altLang="zh-CN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12.1 </a:t>
            </a:r>
            <a:r>
              <a:rPr lang="zh-CN" altLang="en-US" dirty="0">
                <a:latin typeface="+mn-lt"/>
                <a:cs typeface="Times New Roman" pitchFamily="18" charset="0"/>
              </a:rPr>
              <a:t>面向对象概述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面向过程与面向对象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32dad599a34605ee5ccf5f58d6d7b31c7ced47c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5094</TotalTime>
  <Pages>0</Pages>
  <Words>2860</Words>
  <Characters>0</Characters>
  <Application>Microsoft Office PowerPoint</Application>
  <DocSecurity>0</DocSecurity>
  <PresentationFormat>全屏显示(4:3)</PresentationFormat>
  <Lines>0</Lines>
  <Paragraphs>490</Paragraphs>
  <Slides>43</Slides>
  <Notes>11</Notes>
  <HiddenSlides>4</HiddenSlides>
  <MMClips>0</MMClips>
  <ScaleCrop>false</ScaleCrop>
  <HeadingPairs>
    <vt:vector size="10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  <vt:variant>
        <vt:lpstr>自定义放映</vt:lpstr>
      </vt:variant>
      <vt:variant>
        <vt:i4>1</vt:i4>
      </vt:variant>
    </vt:vector>
  </HeadingPairs>
  <TitlesOfParts>
    <vt:vector size="53" baseType="lpstr">
      <vt:lpstr>Gulim</vt:lpstr>
      <vt:lpstr>微软雅黑</vt:lpstr>
      <vt:lpstr>Arial</vt:lpstr>
      <vt:lpstr>Calibri</vt:lpstr>
      <vt:lpstr>Cambria Math</vt:lpstr>
      <vt:lpstr>Times New Roman</vt:lpstr>
      <vt:lpstr>Wingdings</vt:lpstr>
      <vt:lpstr>默认设计模板</vt:lpstr>
      <vt:lpstr>Visio</vt:lpstr>
      <vt:lpstr>第12章 JavaScript面向对象（上）</vt:lpstr>
      <vt:lpstr>学习目标</vt:lpstr>
      <vt:lpstr>目录</vt:lpstr>
      <vt:lpstr>知识架构</vt:lpstr>
      <vt:lpstr>知识架构</vt:lpstr>
      <vt:lpstr>知识架构</vt:lpstr>
      <vt:lpstr>知识架构</vt:lpstr>
      <vt:lpstr>12.1 面向对象概述</vt:lpstr>
      <vt:lpstr>12.1 面向对象概述</vt:lpstr>
      <vt:lpstr>12.1 面向对象概述</vt:lpstr>
      <vt:lpstr>12.1 面向对象概述</vt:lpstr>
      <vt:lpstr>12.2 ES6面向对象语法</vt:lpstr>
      <vt:lpstr>12.2 ES6面向对象语法</vt:lpstr>
      <vt:lpstr>12.2 ES6面向对象语法</vt:lpstr>
      <vt:lpstr>12.2 ES6面向对象语法</vt:lpstr>
      <vt:lpstr>12.2 ES6面向对象语法</vt:lpstr>
      <vt:lpstr>12.2 ES6面向对象语法</vt:lpstr>
      <vt:lpstr>12.2 ES6面向对象语法</vt:lpstr>
      <vt:lpstr>12.2 ES6面向对象语法</vt:lpstr>
      <vt:lpstr>12.3 面向对象开发标签页</vt:lpstr>
      <vt:lpstr>12.3 面向对象开发标签页</vt:lpstr>
      <vt:lpstr>12.3 面向对象开发标签页</vt:lpstr>
      <vt:lpstr>12.3 面向对象开发标签页</vt:lpstr>
      <vt:lpstr>12.3 面向对象开发标签页</vt:lpstr>
      <vt:lpstr>12.3 面向对象开发标签页</vt:lpstr>
      <vt:lpstr>12.3 面向对象开发标签页</vt:lpstr>
      <vt:lpstr>12.3 面向对象开发标签页</vt:lpstr>
      <vt:lpstr>12.3 面向对象开发标签页</vt:lpstr>
      <vt:lpstr>12.3 面向对象开发标签页</vt:lpstr>
      <vt:lpstr>12.3 面向对象开发标签页</vt:lpstr>
      <vt:lpstr>12.3 面向对象开发标签页</vt:lpstr>
      <vt:lpstr>12.3 面向对象开发标签页</vt:lpstr>
      <vt:lpstr>12.3 面向对象开发标签页</vt:lpstr>
      <vt:lpstr>12.3 面向对象开发标签页</vt:lpstr>
      <vt:lpstr>12.3 面向对象开发标签页</vt:lpstr>
      <vt:lpstr>12.3 面向对象开发标签页</vt:lpstr>
      <vt:lpstr>12.3 面向对象开发标签页</vt:lpstr>
      <vt:lpstr>12.3 面向对象开发标签页</vt:lpstr>
      <vt:lpstr>12.3 面向对象开发标签页</vt:lpstr>
      <vt:lpstr>12.3 面向对象开发标签页</vt:lpstr>
      <vt:lpstr>12.3 面向对象开发标签页</vt:lpstr>
      <vt:lpstr>本章总结</vt:lpstr>
      <vt:lpstr>PowerPoint 演示文稿</vt:lpstr>
      <vt:lpstr>自定义放映 1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王哲</dc:creator>
  <cp:lastModifiedBy>df1039507312@163.com</cp:lastModifiedBy>
  <cp:revision>756</cp:revision>
  <dcterms:created xsi:type="dcterms:W3CDTF">2013-01-25T01:44:32Z</dcterms:created>
  <dcterms:modified xsi:type="dcterms:W3CDTF">2020-02-21T10:21:18Z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