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44" r:id="rId2"/>
    <p:sldId id="349" r:id="rId3"/>
    <p:sldId id="351" r:id="rId4"/>
    <p:sldId id="532" r:id="rId5"/>
    <p:sldId id="350" r:id="rId6"/>
    <p:sldId id="353" r:id="rId7"/>
    <p:sldId id="410" r:id="rId8"/>
    <p:sldId id="485" r:id="rId9"/>
    <p:sldId id="533" r:id="rId10"/>
    <p:sldId id="352" r:id="rId11"/>
    <p:sldId id="425" r:id="rId12"/>
    <p:sldId id="426" r:id="rId13"/>
    <p:sldId id="427" r:id="rId14"/>
    <p:sldId id="428" r:id="rId15"/>
    <p:sldId id="429" r:id="rId16"/>
    <p:sldId id="413" r:id="rId17"/>
    <p:sldId id="430" r:id="rId18"/>
    <p:sldId id="431" r:id="rId19"/>
    <p:sldId id="414" r:id="rId20"/>
    <p:sldId id="432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5" r:id="rId30"/>
    <p:sldId id="496" r:id="rId31"/>
    <p:sldId id="497" r:id="rId32"/>
    <p:sldId id="531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510" r:id="rId45"/>
    <p:sldId id="530" r:id="rId46"/>
    <p:sldId id="348" r:id="rId47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4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47"/>
      </p:sldLst>
    </p:custShow>
  </p:custShowLst>
  <p:custDataLst>
    <p:tags r:id="rId4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F3"/>
    <a:srgbClr val="596B9D"/>
    <a:srgbClr val="E7F1F9"/>
    <a:srgbClr val="ECF6FE"/>
    <a:srgbClr val="F29111"/>
    <a:srgbClr val="0D74C9"/>
    <a:srgbClr val="29C7FF"/>
    <a:srgbClr val="E7F1F8"/>
    <a:srgbClr val="86D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0" autoAdjust="0"/>
    <p:restoredTop sz="97310" autoAdjust="0"/>
  </p:normalViewPr>
  <p:slideViewPr>
    <p:cSldViewPr snapToGrid="0" snapToObjects="1">
      <p:cViewPr varScale="1">
        <p:scale>
          <a:sx n="55" d="100"/>
          <a:sy n="55" d="100"/>
        </p:scale>
        <p:origin x="1368" y="43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6E6E6"/>
            </a:solidFill>
          </c:spPr>
          <c:explosion val="1"/>
          <c:dPt>
            <c:idx val="0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C86-4532-988A-91FEDB16FE46}"/>
              </c:ext>
            </c:extLst>
          </c:dPt>
          <c:dPt>
            <c:idx val="1"/>
            <c:bubble3D val="0"/>
            <c:spPr>
              <a:solidFill>
                <a:srgbClr val="596B9D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C86-4532-988A-91FEDB16FE46}"/>
              </c:ext>
            </c:extLst>
          </c:dPt>
          <c:dPt>
            <c:idx val="2"/>
            <c:bubble3D val="0"/>
            <c:spPr>
              <a:solidFill>
                <a:srgbClr val="596B9F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9C86-4532-988A-91FEDB16FE46}"/>
              </c:ext>
            </c:extLst>
          </c:dPt>
          <c:dPt>
            <c:idx val="3"/>
            <c:bubble3D val="0"/>
            <c:spPr>
              <a:solidFill>
                <a:srgbClr val="BFC6E1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9C86-4532-988A-91FEDB16FE46}"/>
              </c:ext>
            </c:extLst>
          </c:dPt>
          <c:cat>
            <c:strRef>
              <c:f>Sheet1!$A$2:$A$5</c:f>
              <c:strCache>
                <c:ptCount val="4"/>
                <c:pt idx="0">
                  <c:v>熟悉知识</c:v>
                </c:pt>
                <c:pt idx="1">
                  <c:v>熟悉知识</c:v>
                </c:pt>
                <c:pt idx="2">
                  <c:v>熟悉知识</c:v>
                </c:pt>
                <c:pt idx="3">
                  <c:v>熟悉知识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86-4532-988A-91FEDB16F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367">
          <a:noFill/>
        </a:ln>
      </c:spPr>
    </c:plotArea>
    <c:plotVisOnly val="1"/>
    <c:dispBlanksAs val="gap"/>
    <c:showDLblsOverMax val="0"/>
  </c:chart>
  <c:txPr>
    <a:bodyPr/>
    <a:lstStyle/>
    <a:p>
      <a:pPr>
        <a:defRPr sz="1790"/>
      </a:pPr>
      <a:endParaRPr lang="zh-CN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0.26508</cdr:x>
      <cdr:y>0.66369</cdr:y>
    </cdr:from>
    <cdr:to>
      <cdr:x>0.45319</cdr:x>
      <cdr:y>0.8052</cdr:y>
    </cdr:to>
    <cdr:sp macro="" textlink="">
      <cdr:nvSpPr>
        <cdr:cNvPr id="2" name="TextBox 43"/>
        <cdr:cNvSpPr txBox="1"/>
      </cdr:nvSpPr>
      <cdr:spPr bwMode="auto">
        <a:xfrm xmlns:a="http://schemas.openxmlformats.org/drawingml/2006/main" rot="13345873" flipH="1" flipV="1">
          <a:off x="1439186" y="2497063"/>
          <a:ext cx="1021296" cy="53239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zh-CN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defRPr>
          </a:lvl9pPr>
        </a:lstStyle>
        <a:p xmlns:a="http://schemas.openxmlformats.org/drawingml/2006/main">
          <a:pPr fontAlgn="auto">
            <a:spcBef>
              <a:spcPts val="0"/>
            </a:spcBef>
            <a:spcAft>
              <a:spcPts val="0"/>
            </a:spcAft>
            <a:defRPr/>
          </a:pPr>
          <a:r>
            <a:rPr lang="zh-CN" altLang="en-US" sz="2000" b="1" kern="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1D9A08C-7B15-4BEA-961D-FA666E108851}" type="datetimeFigureOut">
              <a:rPr lang="zh-CN" altLang="en-US"/>
              <a:pPr>
                <a:defRPr/>
              </a:pPr>
              <a:t>2020/2/21</a:t>
            </a:fld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756AC0-31E3-4018-9413-C726DFA1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4146CC7-97F4-412F-87C2-50E418A2FD5D}" type="slidenum">
              <a:rPr lang="zh-CN" altLang="en-US" smtClean="0"/>
              <a:pPr>
                <a:buFont typeface="Arial" pitchFamily="34" charset="0"/>
                <a:buNone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A02316-28E7-4366-AE6B-B04342068FBD}" type="slidenum">
              <a:rPr lang="zh-CN" altLang="en-US" smtClean="0"/>
              <a:pPr>
                <a:buFont typeface="Arial" pitchFamily="34" charset="0"/>
                <a:buNone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74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E0788A4-FD60-4FC8-B80E-E674EFB4B1A3}" type="slidenum">
              <a:rPr lang="zh-CN" altLang="en-US" smtClean="0"/>
              <a:pPr>
                <a:buFont typeface="Arial" pitchFamily="34" charset="0"/>
                <a:buNone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0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CF6A4F3-04F3-4B98-9EB0-0C8D45149F18}" type="slidenum">
              <a:rPr lang="zh-CN" altLang="en-US" smtClean="0"/>
              <a:pPr>
                <a:buFont typeface="Arial" pitchFamily="34" charset="0"/>
                <a:buNone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46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B1E0274-5C6B-431D-9FE8-4A4BE2092600}" type="slidenum">
              <a:rPr lang="zh-CN" altLang="en-US" smtClean="0"/>
              <a:pPr>
                <a:buFont typeface="Arial" pitchFamily="34" charset="0"/>
                <a:buNone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86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AEB7285-B87D-4FB4-A04D-F5CE6C1A6F3A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6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3DC3C35-3F0B-47FE-97B6-441A80082726}" type="slidenum">
              <a:rPr lang="zh-CN" altLang="en-US" smtClean="0"/>
              <a:pPr>
                <a:buFont typeface="Arial" pitchFamily="34" charset="0"/>
                <a:buNone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3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9CCDC10-EA03-4C0D-A998-35C832305280}" type="slidenum">
              <a:rPr lang="zh-CN" altLang="en-US" smtClean="0"/>
              <a:pPr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59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2666592-7F2B-4DB0-9D7C-DBE8B2B32C5F}" type="slidenum">
              <a:rPr lang="zh-CN" altLang="en-US" smtClean="0"/>
              <a:pPr>
                <a:buFont typeface="Arial" pitchFamily="34" charset="0"/>
                <a:buNone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7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C272C40-5D23-4872-8A70-77DD2EC8347F}" type="slidenum">
              <a:rPr lang="zh-CN" altLang="en-US" smtClean="0"/>
              <a:pPr>
                <a:buFont typeface="Arial" pitchFamily="34" charset="0"/>
                <a:buNone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105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3BF46E5-016D-452C-908A-22D8A8945590}" type="slidenum">
              <a:rPr lang="zh-CN" altLang="en-US" smtClean="0"/>
              <a:pPr>
                <a:buFont typeface="Arial" pitchFamily="34" charset="0"/>
                <a:buNone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636713" y="5554663"/>
            <a:ext cx="793750" cy="792162"/>
          </a:xfrm>
          <a:prstGeom prst="ellipse">
            <a:avLst/>
          </a:prstGeom>
          <a:solidFill>
            <a:srgbClr val="86DB4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9" name="矩形 4"/>
          <p:cNvSpPr>
            <a:spLocks noChangeArrowheads="1"/>
          </p:cNvSpPr>
          <p:nvPr userDrawn="1"/>
        </p:nvSpPr>
        <p:spPr bwMode="auto">
          <a:xfrm>
            <a:off x="1636712" y="5662615"/>
            <a:ext cx="7937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b="1" kern="1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JS+jQuery</a:t>
            </a:r>
            <a:endParaRPr lang="en-US" altLang="zh-CN" sz="9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  <a:p>
            <a:pPr algn="ctr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交互式</a:t>
            </a:r>
            <a:r>
              <a:rPr lang="en-US" altLang="zh-CN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Web</a:t>
            </a:r>
            <a:r>
              <a:rPr lang="zh-CN" altLang="en-US" sz="900" b="1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前端开发</a:t>
            </a:r>
            <a:endParaRPr lang="zh-CN" altLang="en-US" sz="900" b="1" kern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2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章 </a:t>
            </a:r>
            <a:r>
              <a:rPr lang="en-US" altLang="zh-CN" dirty="0"/>
              <a:t>JavaScript</a:t>
            </a:r>
            <a:r>
              <a:rPr lang="zh-CN" altLang="en-US" dirty="0"/>
              <a:t>面向对象（下）</a:t>
            </a:r>
          </a:p>
        </p:txBody>
      </p:sp>
      <p:sp>
        <p:nvSpPr>
          <p:cNvPr id="4100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666317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构造函数与原型对象</a:t>
            </a:r>
            <a:endParaRPr lang="en-US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指向</a:t>
            </a:r>
          </a:p>
        </p:txBody>
      </p:sp>
      <p:sp>
        <p:nvSpPr>
          <p:cNvPr id="4101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669492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原型链</a:t>
            </a:r>
            <a:endParaRPr lang="en-US" altLang="zh-CN" dirty="0"/>
          </a:p>
          <a:p>
            <a:r>
              <a:rPr lang="zh-CN" altLang="en-US" dirty="0"/>
              <a:t>错误处理与继承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构造函数</a:t>
            </a:r>
            <a:r>
              <a:rPr lang="zh-CN" altLang="en-US" dirty="0"/>
              <a:t>：</a:t>
            </a:r>
            <a:r>
              <a:rPr lang="zh-CN" altLang="zh-CN" dirty="0"/>
              <a:t>构造函数主要用来创建对象，并为对象的成员赋初始值。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13.1 </a:t>
            </a:r>
            <a:r>
              <a:rPr lang="zh-CN" altLang="en-US" dirty="0">
                <a:latin typeface="+mn-lt"/>
                <a:cs typeface="Times New Roman" pitchFamily="18" charset="0"/>
              </a:rPr>
              <a:t>构造函数与原型对象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构造函数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12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组合 9"/>
          <p:cNvGrpSpPr>
            <a:grpSpLocks/>
          </p:cNvGrpSpPr>
          <p:nvPr/>
        </p:nvGrpSpPr>
        <p:grpSpPr bwMode="auto">
          <a:xfrm>
            <a:off x="565149" y="3225520"/>
            <a:ext cx="4317244" cy="2344684"/>
            <a:chOff x="1277815" y="3552092"/>
            <a:chExt cx="3394299" cy="2039728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3394298" cy="20397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3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3308755" cy="1686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p1 = new Person('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18);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p2 = new Person('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李四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19);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console.log(p1.name);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输出结果：张三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console.log(p2.age);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19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p2.sing();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输出结果：我会唱歌</a:t>
              </a:r>
            </a:p>
          </p:txBody>
        </p:sp>
      </p:grpSp>
      <p:sp>
        <p:nvSpPr>
          <p:cNvPr id="14" name="圆角矩形 15"/>
          <p:cNvSpPr>
            <a:spLocks noChangeArrowheads="1"/>
          </p:cNvSpPr>
          <p:nvPr/>
        </p:nvSpPr>
        <p:spPr bwMode="auto">
          <a:xfrm>
            <a:off x="1851657" y="2921718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实例化</a:t>
            </a:r>
            <a:endParaRPr lang="en-US" altLang="zh-CN" dirty="0"/>
          </a:p>
        </p:txBody>
      </p:sp>
      <p:grpSp>
        <p:nvGrpSpPr>
          <p:cNvPr id="15" name="组合 9"/>
          <p:cNvGrpSpPr>
            <a:grpSpLocks/>
          </p:cNvGrpSpPr>
          <p:nvPr/>
        </p:nvGrpSpPr>
        <p:grpSpPr bwMode="auto">
          <a:xfrm>
            <a:off x="4948081" y="2990719"/>
            <a:ext cx="3819837" cy="2814284"/>
            <a:chOff x="1277815" y="3552092"/>
            <a:chExt cx="3394299" cy="2448249"/>
          </a:xfrm>
        </p:grpSpPr>
        <p:sp>
          <p:nvSpPr>
            <p:cNvPr id="16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3394298" cy="244113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7" name="矩形 11"/>
            <p:cNvSpPr>
              <a:spLocks noChangeArrowheads="1"/>
            </p:cNvSpPr>
            <p:nvPr/>
          </p:nvSpPr>
          <p:spPr bwMode="auto">
            <a:xfrm>
              <a:off x="1363359" y="3670949"/>
              <a:ext cx="3308755" cy="232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Person(name, age)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this.name = name;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age;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this.sing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我会唱歌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6249798" y="2686914"/>
            <a:ext cx="2190949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Person</a:t>
            </a:r>
            <a:r>
              <a:rPr lang="zh-CN" altLang="en-US" dirty="0"/>
              <a:t>构造函数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utoUpdateAnimBg="0"/>
      <p:bldP spid="14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定义</a:t>
            </a:r>
            <a:r>
              <a:rPr lang="zh-CN" altLang="en-US" dirty="0"/>
              <a:t>：</a:t>
            </a:r>
            <a:r>
              <a:rPr lang="zh-CN" altLang="zh-CN" dirty="0"/>
              <a:t>实例成员是指实例对象的成员</a:t>
            </a:r>
            <a:r>
              <a:rPr lang="zh-CN" altLang="en-US" dirty="0"/>
              <a:t>，</a:t>
            </a:r>
            <a:r>
              <a:rPr lang="zh-CN" altLang="zh-CN" dirty="0"/>
              <a:t>而静态成员是指通过类或构造函数访问的成员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13.1 </a:t>
            </a:r>
            <a:r>
              <a:rPr lang="zh-CN" altLang="en-US" dirty="0">
                <a:latin typeface="+mn-lt"/>
                <a:cs typeface="Times New Roman" pitchFamily="18" charset="0"/>
              </a:rPr>
              <a:t>构造函数与原型对象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静态成员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和实例成员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1687494" y="3222486"/>
            <a:ext cx="6229934" cy="2814284"/>
            <a:chOff x="1277815" y="3552092"/>
            <a:chExt cx="4898092" cy="2448250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4898092" cy="24482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4812548" cy="2329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Person(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Person.school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'X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大学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添加静态属性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school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Person.sayHello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function() {//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添加静态方法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sayHello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console.log('Hello');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Person.school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访问静态属性，输出结果：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X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大学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Person.sayHello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访问静态方法，输出结果：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Hello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5876593" y="2968252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静态属性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区别</a:t>
            </a:r>
            <a:r>
              <a:rPr lang="zh-CN" altLang="en-US" dirty="0"/>
              <a:t>：</a:t>
            </a:r>
            <a:r>
              <a:rPr lang="zh-CN" altLang="zh-CN" dirty="0"/>
              <a:t>类中的成员方法是定义在类中的，使用类创建对象后，这些对象的方法都是引用了同一个方法，这样可以节省内存空间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13.1 </a:t>
            </a:r>
            <a:r>
              <a:rPr lang="zh-CN" altLang="en-US" dirty="0">
                <a:latin typeface="+mn-lt"/>
                <a:cs typeface="Times New Roman" pitchFamily="18" charset="0"/>
              </a:rPr>
              <a:t>构造函数与原型对象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构造函数和类的区别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657350" y="3302870"/>
            <a:ext cx="6229934" cy="2814284"/>
            <a:chOff x="1277815" y="3552092"/>
            <a:chExt cx="4898092" cy="2448250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4898092" cy="24482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4812548" cy="2008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class Person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sing() {console.log('hello');}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p1 = new Person();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p2 = new Person();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console.log(p1.sing === p2.sing);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5846449" y="3048636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方法共享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原型对象</a:t>
            </a:r>
            <a:r>
              <a:rPr lang="zh-CN" altLang="en-US" dirty="0"/>
              <a:t>：</a:t>
            </a:r>
            <a:r>
              <a:rPr lang="zh-CN" altLang="zh-CN" dirty="0"/>
              <a:t>每个构造函数都有一个原型对象存在，这个原型对象通过构造函数的</a:t>
            </a:r>
            <a:r>
              <a:rPr lang="en-US" altLang="zh-CN" dirty="0"/>
              <a:t>prototype</a:t>
            </a:r>
            <a:r>
              <a:rPr lang="zh-CN" altLang="zh-CN" dirty="0"/>
              <a:t>属性来访问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13.1 </a:t>
            </a:r>
            <a:r>
              <a:rPr lang="zh-CN" altLang="en-US" dirty="0">
                <a:latin typeface="+mn-lt"/>
                <a:cs typeface="Times New Roman" pitchFamily="18" charset="0"/>
              </a:rPr>
              <a:t>构造函数与原型对象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原型对象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" name="组合 9"/>
          <p:cNvGrpSpPr>
            <a:grpSpLocks/>
          </p:cNvGrpSpPr>
          <p:nvPr/>
        </p:nvGrpSpPr>
        <p:grpSpPr bwMode="auto">
          <a:xfrm>
            <a:off x="1657350" y="3407702"/>
            <a:ext cx="6229934" cy="1730524"/>
            <a:chOff x="1277815" y="3552092"/>
            <a:chExt cx="4898092" cy="2448250"/>
          </a:xfrm>
        </p:grpSpPr>
        <p:sp>
          <p:nvSpPr>
            <p:cNvPr id="17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4898092" cy="244825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1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4812548" cy="1044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Person() {}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定义函数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Person.prototype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{constructor: ƒ}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typeof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Person.prototype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object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圆角矩形 15"/>
          <p:cNvSpPr>
            <a:spLocks noChangeArrowheads="1"/>
          </p:cNvSpPr>
          <p:nvPr/>
        </p:nvSpPr>
        <p:spPr bwMode="auto">
          <a:xfrm>
            <a:off x="5846449" y="3153468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原型对象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：利用原型对象共享方法。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13.1 </a:t>
            </a:r>
            <a:r>
              <a:rPr lang="zh-CN" altLang="en-US" dirty="0">
                <a:latin typeface="+mn-lt"/>
                <a:cs typeface="Times New Roman" pitchFamily="18" charset="0"/>
              </a:rPr>
              <a:t>构造函数与原型对象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原型对象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565071" y="2800371"/>
            <a:ext cx="6229934" cy="3618047"/>
            <a:chOff x="1277815" y="3552092"/>
            <a:chExt cx="4898092" cy="5474589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5" y="3552092"/>
              <a:ext cx="4898092" cy="547458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9" y="3670950"/>
              <a:ext cx="4812548" cy="483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Person(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Person.prototype.sayHello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你好，我叫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+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p1 = new Person('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p2 = new Person('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李四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console.log(p1.sayHello === p2.sayHello);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p1.sayHello();//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输出结果：你好，我叫张三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p2.sayHello();//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输出结果：你好，我叫李四</a:t>
              </a:r>
            </a:p>
          </p:txBody>
        </p:sp>
      </p:grp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4518819" y="2546137"/>
            <a:ext cx="299430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利用原型对象共享方法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对象的原型对象</a:t>
            </a:r>
            <a:r>
              <a:rPr lang="zh-CN" altLang="en-US" dirty="0"/>
              <a:t>：</a:t>
            </a:r>
            <a:r>
              <a:rPr lang="zh-CN" altLang="zh-CN" dirty="0"/>
              <a:t>每个对象都有一个</a:t>
            </a:r>
            <a:r>
              <a:rPr lang="en-US" altLang="zh-CN" dirty="0"/>
              <a:t>__proto__</a:t>
            </a:r>
            <a:r>
              <a:rPr lang="zh-CN" altLang="zh-CN" dirty="0"/>
              <a:t>属性，这个属性指向了对象的原型对象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13.2 </a:t>
            </a:r>
            <a:r>
              <a:rPr lang="zh-CN" altLang="en-US" dirty="0">
                <a:latin typeface="+mn-lt"/>
                <a:cs typeface="Times New Roman" pitchFamily="18" charset="0"/>
              </a:rPr>
              <a:t>原型链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访问对象的原型对象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042594" y="3423726"/>
            <a:ext cx="7058811" cy="1809023"/>
            <a:chOff x="1277816" y="3552092"/>
            <a:chExt cx="5347092" cy="5474589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5347092" cy="5474589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8" y="3670949"/>
              <a:ext cx="5261549" cy="3632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Person()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p1 = new Person();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console.log(p1.__proto__ ===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Person.prototype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3996341" y="3169492"/>
            <a:ext cx="299430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对象的原型对象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utoUpdateAnimBg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实例对象与原型对象的关系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13.2 </a:t>
            </a:r>
            <a:r>
              <a:rPr lang="zh-CN" altLang="en-US" dirty="0">
                <a:latin typeface="+mn-lt"/>
                <a:cs typeface="Times New Roman" pitchFamily="18" charset="0"/>
              </a:rPr>
              <a:t>原型链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访问对象的原型对象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890143"/>
              </p:ext>
            </p:extLst>
          </p:nvPr>
        </p:nvGraphicFramePr>
        <p:xfrm>
          <a:off x="2141773" y="3065761"/>
          <a:ext cx="4792335" cy="186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3" name="Visio" r:id="rId4" imgW="4553280" imgH="1781085" progId="Visio.Drawing.11">
                  <p:embed/>
                </p:oleObj>
              </mc:Choice>
              <mc:Fallback>
                <p:oleObj name="Visio" r:id="rId4" imgW="4553280" imgH="178108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773" y="3065761"/>
                        <a:ext cx="4792335" cy="1867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对象的构造函数</a:t>
            </a:r>
            <a:r>
              <a:rPr lang="zh-CN" altLang="en-US" dirty="0"/>
              <a:t>：</a:t>
            </a:r>
            <a:r>
              <a:rPr lang="zh-CN" altLang="zh-CN" dirty="0"/>
              <a:t>在原型对象里面有一个</a:t>
            </a:r>
            <a:r>
              <a:rPr lang="en-US" altLang="zh-CN" dirty="0"/>
              <a:t>constructor</a:t>
            </a:r>
            <a:r>
              <a:rPr lang="zh-CN" altLang="zh-CN" dirty="0"/>
              <a:t>属性，该属性指向了构造函数。</a:t>
            </a:r>
            <a:endParaRPr lang="en-US" altLang="zh-CN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13.2 </a:t>
            </a:r>
            <a:r>
              <a:rPr lang="zh-CN" altLang="en-US" dirty="0">
                <a:latin typeface="+mn-lt"/>
                <a:cs typeface="Times New Roman" pitchFamily="18" charset="0"/>
              </a:rPr>
              <a:t>原型链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矩形 18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访问对象的构造函数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9" name="组合 9"/>
          <p:cNvGrpSpPr>
            <a:grpSpLocks/>
          </p:cNvGrpSpPr>
          <p:nvPr/>
        </p:nvGrpSpPr>
        <p:grpSpPr bwMode="auto">
          <a:xfrm>
            <a:off x="1042592" y="3468301"/>
            <a:ext cx="7581289" cy="2489417"/>
            <a:chOff x="1277816" y="3552092"/>
            <a:chExt cx="5347092" cy="9195102"/>
          </a:xfrm>
        </p:grpSpPr>
        <p:sp>
          <p:nvSpPr>
            <p:cNvPr id="30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5347092" cy="919510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1" name="矩形 11"/>
            <p:cNvSpPr>
              <a:spLocks noChangeArrowheads="1"/>
            </p:cNvSpPr>
            <p:nvPr/>
          </p:nvSpPr>
          <p:spPr bwMode="auto">
            <a:xfrm>
              <a:off x="1363358" y="3670949"/>
              <a:ext cx="5261549" cy="698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Person()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通过原型对象访问构造函数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Person.prototype.constructor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=== Person);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通过实例对象访问构造函数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p1 = new Person();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console.log(p1.constructor === Person);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圆角矩形 15"/>
          <p:cNvSpPr>
            <a:spLocks noChangeArrowheads="1"/>
          </p:cNvSpPr>
          <p:nvPr/>
        </p:nvSpPr>
        <p:spPr bwMode="auto">
          <a:xfrm>
            <a:off x="3996339" y="3214067"/>
            <a:ext cx="299430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对象的构造函数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：用赋值方式修改原型对象为新的对象，就无法访问构造器函数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13.2 </a:t>
            </a:r>
            <a:r>
              <a:rPr lang="zh-CN" altLang="en-US" dirty="0">
                <a:latin typeface="+mn-lt"/>
                <a:cs typeface="Times New Roman" pitchFamily="18" charset="0"/>
              </a:rPr>
              <a:t>原型链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访问对象的构造函数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9"/>
          <p:cNvGrpSpPr>
            <a:grpSpLocks/>
          </p:cNvGrpSpPr>
          <p:nvPr/>
        </p:nvGrpSpPr>
        <p:grpSpPr bwMode="auto">
          <a:xfrm>
            <a:off x="991079" y="3070234"/>
            <a:ext cx="7161841" cy="3142223"/>
            <a:chOff x="1277816" y="3552092"/>
            <a:chExt cx="5347092" cy="14101834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5347092" cy="1410183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2" name="矩形 11"/>
            <p:cNvSpPr>
              <a:spLocks noChangeArrowheads="1"/>
            </p:cNvSpPr>
            <p:nvPr/>
          </p:nvSpPr>
          <p:spPr bwMode="auto">
            <a:xfrm>
              <a:off x="1363358" y="3670951"/>
              <a:ext cx="5261549" cy="11254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Person()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修改原型对象为一个新的对象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Person.prototype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sayHello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function() {console.log('hello');}};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p1 = new Person();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使用实例对象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p1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可以访问新的原型对象中的属性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p1.sayHello();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hello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使用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constructor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属性无法访问原来的构造函数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console.log(p1.constructor);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Object() { [native code] 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圆角矩形 15"/>
          <p:cNvSpPr>
            <a:spLocks noChangeArrowheads="1"/>
          </p:cNvSpPr>
          <p:nvPr/>
        </p:nvSpPr>
        <p:spPr bwMode="auto">
          <a:xfrm>
            <a:off x="3944826" y="2815999"/>
            <a:ext cx="299430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对象的构造函数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构造函数、原型对象和实例对象之间的关系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13.2 </a:t>
            </a:r>
            <a:r>
              <a:rPr lang="zh-CN" altLang="en-US" dirty="0">
                <a:latin typeface="+mn-lt"/>
                <a:cs typeface="Times New Roman" pitchFamily="18" charset="0"/>
              </a:rPr>
              <a:t>原型链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访问对象的构造函数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980570"/>
              </p:ext>
            </p:extLst>
          </p:nvPr>
        </p:nvGraphicFramePr>
        <p:xfrm>
          <a:off x="1749981" y="2875118"/>
          <a:ext cx="5150648" cy="197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05" name="Visio" r:id="rId4" imgW="4841100" imgH="1858453" progId="Visio.Drawing.11">
                  <p:embed/>
                </p:oleObj>
              </mc:Choice>
              <mc:Fallback>
                <p:oleObj name="Visio" r:id="rId4" imgW="4841100" imgH="185845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981" y="2875118"/>
                        <a:ext cx="5150648" cy="1978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学习目标</a:t>
            </a:r>
            <a:endParaRPr lang="zh-CN" altLang="en-US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65331" y="1551019"/>
            <a:ext cx="5629212" cy="3957575"/>
            <a:chOff x="1671783" y="1414593"/>
            <a:chExt cx="5628984" cy="3957378"/>
          </a:xfrm>
        </p:grpSpPr>
        <p:graphicFrame>
          <p:nvGraphicFramePr>
            <p:cNvPr id="2" name="图表 36"/>
            <p:cNvGraphicFramePr>
              <a:graphicFrameLocks/>
            </p:cNvGraphicFramePr>
            <p:nvPr/>
          </p:nvGraphicFramePr>
          <p:xfrm>
            <a:off x="1671783" y="1414593"/>
            <a:ext cx="5628984" cy="3957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157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7497" y="2732113"/>
                <a:ext cx="1312796" cy="1312810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373" y="2849590"/>
                <a:ext cx="1081043" cy="1084208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750" y="2994041"/>
                <a:ext cx="898480" cy="822292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8548" y="2227319"/>
                <a:ext cx="1041348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880" y="2509086"/>
                <a:ext cx="1039760" cy="400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2668" y="3927448"/>
                <a:ext cx="1039771" cy="4000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387350" y="1771650"/>
            <a:ext cx="2851150" cy="1141413"/>
            <a:chOff x="153988" y="1614313"/>
            <a:chExt cx="2850318" cy="1141457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790683" y="1915414"/>
              <a:ext cx="2213623" cy="438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了解原型的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作用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6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4" y="3529898"/>
                <a:ext cx="334696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176963" y="1804988"/>
            <a:ext cx="2560637" cy="1103312"/>
            <a:chOff x="6135688" y="2109791"/>
            <a:chExt cx="2560637" cy="1100134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6135688" y="2248332"/>
              <a:ext cx="1925366" cy="75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掌握使用构造函数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创建对象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86488" y="4081463"/>
            <a:ext cx="2560637" cy="1103312"/>
            <a:chOff x="6135688" y="2109791"/>
            <a:chExt cx="2560637" cy="1100134"/>
          </a:xfrm>
        </p:grpSpPr>
        <p:grpSp>
          <p:nvGrpSpPr>
            <p:cNvPr id="5135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6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7" name="矩形 46"/>
            <p:cNvSpPr>
              <a:spLocks noChangeArrowheads="1"/>
            </p:cNvSpPr>
            <p:nvPr/>
          </p:nvSpPr>
          <p:spPr bwMode="auto">
            <a:xfrm flipV="1">
              <a:off x="6135688" y="2232569"/>
              <a:ext cx="1925366" cy="78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掌握访问对象成员的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规则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398463" y="4068764"/>
            <a:ext cx="2560637" cy="1137499"/>
            <a:chOff x="6135688" y="2075702"/>
            <a:chExt cx="2560637" cy="1134223"/>
          </a:xfrm>
        </p:grpSpPr>
        <p:grpSp>
          <p:nvGrpSpPr>
            <p:cNvPr id="5128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33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46"/>
            <p:cNvSpPr>
              <a:spLocks noChangeArrowheads="1"/>
            </p:cNvSpPr>
            <p:nvPr/>
          </p:nvSpPr>
          <p:spPr bwMode="auto">
            <a:xfrm flipV="1">
              <a:off x="6135688" y="2075702"/>
              <a:ext cx="1925366" cy="1096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掌握原型继承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的使用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和错误的</a:t>
              </a:r>
              <a:r>
                <a:rPr lang="zh-CN" altLang="en-US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处理方式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原型对象的原型对象</a:t>
            </a:r>
            <a:r>
              <a:rPr lang="zh-CN" altLang="en-US" dirty="0"/>
              <a:t>：</a:t>
            </a:r>
            <a:r>
              <a:rPr lang="zh-CN" altLang="zh-CN" dirty="0"/>
              <a:t>原型对象也是对象，那么这个对象应该也会有一个原型对象存在。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13.2 </a:t>
            </a:r>
            <a:r>
              <a:rPr lang="zh-CN" altLang="en-US" dirty="0">
                <a:latin typeface="+mn-lt"/>
                <a:cs typeface="Times New Roman" pitchFamily="18" charset="0"/>
              </a:rPr>
              <a:t>原型链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原型对象的原型对象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1042592" y="3468302"/>
            <a:ext cx="7581289" cy="2093600"/>
            <a:chOff x="1277816" y="3552092"/>
            <a:chExt cx="5347092" cy="9195102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5347092" cy="919510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8" y="3670949"/>
              <a:ext cx="5261549" cy="698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Person()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查看原型对象的原型对象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Person.prototype.__proto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__);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查看原型对象的原型对象的构造函数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Person.prototype.__proto__.constructor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3996339" y="3214067"/>
            <a:ext cx="299430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原型对象的原型对象</a:t>
            </a:r>
            <a:endParaRPr lang="en-US" altLang="zh-CN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</a:t>
            </a:r>
            <a:r>
              <a:rPr lang="zh-CN" altLang="en-US" dirty="0"/>
              <a:t>：</a:t>
            </a:r>
            <a:r>
              <a:rPr lang="en-US" altLang="zh-CN" dirty="0" err="1"/>
              <a:t>Person.prototype.__proto</a:t>
            </a:r>
            <a:r>
              <a:rPr lang="en-US" altLang="zh-CN" dirty="0"/>
              <a:t>__</a:t>
            </a:r>
            <a:r>
              <a:rPr lang="zh-CN" altLang="zh-CN" dirty="0"/>
              <a:t>这个对象其实就是</a:t>
            </a:r>
            <a:r>
              <a:rPr lang="en-US" altLang="zh-CN" dirty="0" err="1"/>
              <a:t>Object.prototype</a:t>
            </a:r>
            <a:r>
              <a:rPr lang="zh-CN" altLang="zh-CN" dirty="0"/>
              <a:t>对象。</a:t>
            </a:r>
            <a:endParaRPr lang="en-US" altLang="zh-CN" dirty="0"/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13.2 </a:t>
            </a:r>
            <a:r>
              <a:rPr lang="zh-CN" altLang="en-US" dirty="0">
                <a:latin typeface="+mn-lt"/>
                <a:cs typeface="Times New Roman" pitchFamily="18" charset="0"/>
              </a:rPr>
              <a:t>原型链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6" name="矩形 2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原型对象的原型对象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2" name="组合 9"/>
          <p:cNvGrpSpPr>
            <a:grpSpLocks/>
          </p:cNvGrpSpPr>
          <p:nvPr/>
        </p:nvGrpSpPr>
        <p:grpSpPr bwMode="auto">
          <a:xfrm>
            <a:off x="801440" y="3056334"/>
            <a:ext cx="7581289" cy="2335386"/>
            <a:chOff x="1277816" y="3552092"/>
            <a:chExt cx="5347092" cy="10257027"/>
          </a:xfrm>
        </p:grpSpPr>
        <p:sp>
          <p:nvSpPr>
            <p:cNvPr id="33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5347092" cy="1025702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4" name="矩形 11"/>
            <p:cNvSpPr>
              <a:spLocks noChangeArrowheads="1"/>
            </p:cNvSpPr>
            <p:nvPr/>
          </p:nvSpPr>
          <p:spPr bwMode="auto">
            <a:xfrm>
              <a:off x="1363358" y="3670948"/>
              <a:ext cx="5261549" cy="10138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Person()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Person.prototype.__proto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__ ===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Object.prototype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 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{};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.__proto__ ===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Object.prototype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 true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Object.prototype.__proto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__);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null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圆角矩形 15"/>
          <p:cNvSpPr>
            <a:spLocks noChangeArrowheads="1"/>
          </p:cNvSpPr>
          <p:nvPr/>
        </p:nvSpPr>
        <p:spPr bwMode="auto">
          <a:xfrm>
            <a:off x="3755187" y="2802099"/>
            <a:ext cx="299430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原型对象的原型对象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原型链结构特点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每个构造函数都有一个</a:t>
            </a:r>
            <a:r>
              <a:rPr lang="en-US" altLang="zh-CN" dirty="0"/>
              <a:t>prototype</a:t>
            </a:r>
            <a:r>
              <a:rPr lang="zh-CN" altLang="zh-CN" dirty="0"/>
              <a:t>属性指向原型对象。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原型对象通过</a:t>
            </a:r>
            <a:r>
              <a:rPr lang="en-US" altLang="zh-CN" dirty="0"/>
              <a:t>constructor</a:t>
            </a:r>
            <a:r>
              <a:rPr lang="zh-CN" altLang="zh-CN" dirty="0"/>
              <a:t>属性指向构造函数。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dirty="0"/>
              <a:t>通过实例对象的</a:t>
            </a:r>
            <a:r>
              <a:rPr lang="en-US" altLang="zh-CN" dirty="0"/>
              <a:t>__proto__</a:t>
            </a:r>
            <a:r>
              <a:rPr lang="zh-CN" altLang="zh-CN" dirty="0"/>
              <a:t>属性可以访问原型对象。</a:t>
            </a: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Object</a:t>
            </a:r>
            <a:r>
              <a:rPr lang="zh-CN" altLang="zh-CN" dirty="0"/>
              <a:t>的原型对象的</a:t>
            </a:r>
            <a:r>
              <a:rPr lang="en-US" altLang="zh-CN" dirty="0"/>
              <a:t>__proto__</a:t>
            </a:r>
            <a:r>
              <a:rPr lang="zh-CN" altLang="zh-CN" dirty="0"/>
              <a:t>属性为</a:t>
            </a:r>
            <a:r>
              <a:rPr lang="en-US" altLang="zh-CN" dirty="0"/>
              <a:t>null</a:t>
            </a:r>
            <a:r>
              <a:rPr lang="zh-CN" altLang="zh-CN" dirty="0"/>
              <a:t>。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13.2 </a:t>
            </a:r>
            <a:r>
              <a:rPr lang="zh-CN" altLang="en-US" dirty="0">
                <a:latin typeface="+mn-lt"/>
                <a:cs typeface="Times New Roman" pitchFamily="18" charset="0"/>
              </a:rPr>
              <a:t>原型链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原型链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原型链结构图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13.2 </a:t>
            </a:r>
            <a:r>
              <a:rPr lang="zh-CN" altLang="en-US" dirty="0">
                <a:latin typeface="+mn-lt"/>
                <a:cs typeface="Times New Roman" pitchFamily="18" charset="0"/>
              </a:rPr>
              <a:t>原型链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原型链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892277"/>
              </p:ext>
            </p:extLst>
          </p:nvPr>
        </p:nvGraphicFramePr>
        <p:xfrm>
          <a:off x="2547579" y="2487918"/>
          <a:ext cx="4328685" cy="2747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0" name="Visio" r:id="rId3" imgW="4351050" imgH="2763418" progId="Visio.Drawing.11">
                  <p:embed/>
                </p:oleObj>
              </mc:Choice>
              <mc:Fallback>
                <p:oleObj name="Visio" r:id="rId3" imgW="4351050" imgH="276341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579" y="2487918"/>
                        <a:ext cx="4328685" cy="2747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函数在原型链中的结构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13.2 </a:t>
            </a:r>
            <a:r>
              <a:rPr lang="zh-CN" altLang="en-US" dirty="0">
                <a:latin typeface="+mn-lt"/>
                <a:cs typeface="Times New Roman" pitchFamily="18" charset="0"/>
              </a:rPr>
              <a:t>原型链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多学一招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873682"/>
              </p:ext>
            </p:extLst>
          </p:nvPr>
        </p:nvGraphicFramePr>
        <p:xfrm>
          <a:off x="2271363" y="2638644"/>
          <a:ext cx="4782580" cy="340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69" name="Visio" r:id="rId3" imgW="5461560" imgH="3883504" progId="Visio.Drawing.11">
                  <p:embed/>
                </p:oleObj>
              </mc:Choice>
              <mc:Fallback>
                <p:oleObj name="Visio" r:id="rId3" imgW="5461560" imgH="388350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363" y="2638644"/>
                        <a:ext cx="4782580" cy="3400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成员查找机制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dirty="0"/>
              <a:t>JavaScript</a:t>
            </a:r>
            <a:r>
              <a:rPr lang="zh-CN" altLang="zh-CN" dirty="0"/>
              <a:t>首先会判断实例对象有没有这个成员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如果没有找到，就继续查找原型对象的原型对象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如果直到最后都没有找到，则返回</a:t>
            </a:r>
            <a:r>
              <a:rPr lang="en-US" altLang="zh-CN" dirty="0"/>
              <a:t>undefined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13.2 </a:t>
            </a:r>
            <a:r>
              <a:rPr lang="zh-CN" altLang="en-US" dirty="0">
                <a:latin typeface="+mn-lt"/>
                <a:cs typeface="Times New Roman" pitchFamily="18" charset="0"/>
              </a:rPr>
              <a:t>原型链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成员查找机制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成员查找机制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13.2 </a:t>
            </a:r>
            <a:r>
              <a:rPr lang="zh-CN" altLang="en-US" dirty="0">
                <a:latin typeface="+mn-lt"/>
                <a:cs typeface="Times New Roman" pitchFamily="18" charset="0"/>
              </a:rPr>
              <a:t>原型链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成员查找机制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1227150" y="2824573"/>
            <a:ext cx="6448777" cy="3074050"/>
            <a:chOff x="1277816" y="3552092"/>
            <a:chExt cx="5347092" cy="13501241"/>
          </a:xfrm>
        </p:grpSpPr>
        <p:sp>
          <p:nvSpPr>
            <p:cNvPr id="23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5347092" cy="1350124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8" y="3670948"/>
              <a:ext cx="5261549" cy="1338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Person() { this.name =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Person.prototype.name =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李四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p = new Person();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console.log(p.name);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输出结果：张三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delete p.name;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删除对象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属性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console.log(p.name);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输出结果：李四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delete Person.prototype.name;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删除原型对象的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name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属性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console.log(p.name);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undefined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4180897" y="2409570"/>
            <a:ext cx="299430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成员查找机制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案例代码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13.2 </a:t>
            </a:r>
            <a:r>
              <a:rPr lang="zh-CN" altLang="en-US" dirty="0">
                <a:latin typeface="+mn-lt"/>
                <a:cs typeface="Times New Roman" pitchFamily="18" charset="0"/>
              </a:rPr>
              <a:t>原型链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6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案例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利用原型对象扩展数组方法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227150" y="2834621"/>
            <a:ext cx="6448777" cy="3074050"/>
            <a:chOff x="1277816" y="3552092"/>
            <a:chExt cx="5347092" cy="13501241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5347092" cy="1350124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8" y="3670948"/>
              <a:ext cx="5261549" cy="1338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Array.prototype.sum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sum = 0;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for 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0;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&lt;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this.length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++)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sum += this[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];}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return sum;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}; 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[1, 2, 3];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arr.sum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6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4180897" y="2580386"/>
            <a:ext cx="299430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为数组添加</a:t>
            </a:r>
            <a:r>
              <a:rPr lang="en-US" altLang="zh-CN" dirty="0"/>
              <a:t>sum()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函数中</a:t>
            </a:r>
            <a:r>
              <a:rPr lang="en-US" altLang="zh-CN" b="1" u="sng" dirty="0">
                <a:solidFill>
                  <a:srgbClr val="0D74C9"/>
                </a:solidFill>
              </a:rPr>
              <a:t>this</a:t>
            </a:r>
            <a:r>
              <a:rPr lang="zh-CN" altLang="en-US" b="1" u="sng" dirty="0">
                <a:solidFill>
                  <a:srgbClr val="0D74C9"/>
                </a:solidFill>
              </a:rPr>
              <a:t>指向，情况如下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构造函数内部的</a:t>
            </a:r>
            <a:r>
              <a:rPr lang="en-US" altLang="zh-CN" dirty="0"/>
              <a:t>this</a:t>
            </a:r>
            <a:r>
              <a:rPr lang="zh-CN" altLang="zh-CN" dirty="0"/>
              <a:t>指向新创建的对象。</a:t>
            </a:r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直接通过函数名调用函数时，</a:t>
            </a:r>
            <a:r>
              <a:rPr lang="en-US" altLang="zh-CN" dirty="0"/>
              <a:t>this</a:t>
            </a:r>
            <a:r>
              <a:rPr lang="zh-CN" altLang="zh-CN" dirty="0"/>
              <a:t>指向的是全局对象</a:t>
            </a:r>
            <a:r>
              <a:rPr lang="en-US" altLang="zh-CN" dirty="0"/>
              <a:t>window</a:t>
            </a:r>
            <a:r>
              <a:rPr lang="zh-CN" altLang="zh-CN" dirty="0"/>
              <a:t>。</a:t>
            </a:r>
          </a:p>
          <a:p>
            <a:pPr marL="342900" lvl="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zh-CN" dirty="0"/>
              <a:t>如果将函数作为对象的方法调用，</a:t>
            </a:r>
            <a:r>
              <a:rPr lang="en-US" altLang="zh-CN" dirty="0"/>
              <a:t>this</a:t>
            </a:r>
            <a:r>
              <a:rPr lang="zh-CN" altLang="zh-CN" dirty="0"/>
              <a:t>将会指向该对象。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13.3 </a:t>
            </a:r>
            <a:r>
              <a:rPr lang="en-US" altLang="zh-CN" dirty="0">
                <a:latin typeface="+mn-lt"/>
                <a:cs typeface="Times New Roman" pitchFamily="18" charset="0"/>
              </a:rPr>
              <a:t>this</a:t>
            </a:r>
            <a:r>
              <a:rPr lang="zh-CN" altLang="en-US" dirty="0">
                <a:latin typeface="+mn-lt"/>
                <a:cs typeface="Times New Roman" pitchFamily="18" charset="0"/>
              </a:rPr>
              <a:t>指向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分析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this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指向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13.3 </a:t>
            </a:r>
            <a:r>
              <a:rPr lang="en-US" altLang="zh-CN" dirty="0">
                <a:latin typeface="+mn-lt"/>
                <a:cs typeface="Times New Roman" pitchFamily="18" charset="0"/>
              </a:rPr>
              <a:t>this</a:t>
            </a:r>
            <a:r>
              <a:rPr lang="zh-CN" altLang="en-US" dirty="0">
                <a:latin typeface="+mn-lt"/>
                <a:cs typeface="Times New Roman" pitchFamily="18" charset="0"/>
              </a:rPr>
              <a:t>指向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分析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this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指向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056334" y="2824573"/>
            <a:ext cx="6901782" cy="2613716"/>
            <a:chOff x="1277816" y="3552092"/>
            <a:chExt cx="5722707" cy="13501241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5722707" cy="1350124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8" y="3670948"/>
              <a:ext cx="5637165" cy="10138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foo()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return this;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o = {name: 'Jim',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func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foo};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console.log(foo() === window);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对应第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2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种情况，输出结果：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o.func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 === o);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对应第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种情况，输出结果：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4010081" y="2570338"/>
            <a:ext cx="299430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this</a:t>
            </a:r>
            <a:r>
              <a:rPr lang="zh-CN" altLang="en-US" dirty="0"/>
              <a:t>指向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40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41" name="4.1"/>
          <p:cNvGrpSpPr>
            <a:grpSpLocks/>
          </p:cNvGrpSpPr>
          <p:nvPr/>
        </p:nvGrpSpPr>
        <p:grpSpPr bwMode="auto">
          <a:xfrm>
            <a:off x="1426007" y="1272116"/>
            <a:ext cx="4696980" cy="956683"/>
            <a:chOff x="1426457" y="1263856"/>
            <a:chExt cx="4696827" cy="956466"/>
          </a:xfrm>
        </p:grpSpPr>
        <p:grpSp>
          <p:nvGrpSpPr>
            <p:cNvPr id="42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45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47" name="圆角矩形 46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13.1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48" name="圆角矩形 47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6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44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2954559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构造函数与原型对象</a:t>
              </a:r>
            </a:p>
          </p:txBody>
        </p:sp>
      </p:grpSp>
      <p:sp>
        <p:nvSpPr>
          <p:cNvPr id="49" name="TextBox 1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854933" y="3000753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50" name="4.1"/>
          <p:cNvGrpSpPr>
            <a:grpSpLocks/>
          </p:cNvGrpSpPr>
          <p:nvPr/>
        </p:nvGrpSpPr>
        <p:grpSpPr bwMode="auto">
          <a:xfrm>
            <a:off x="2535299" y="2492830"/>
            <a:ext cx="4696980" cy="956683"/>
            <a:chOff x="1426457" y="1263856"/>
            <a:chExt cx="4696827" cy="956466"/>
          </a:xfrm>
        </p:grpSpPr>
        <p:grpSp>
          <p:nvGrpSpPr>
            <p:cNvPr id="51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54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13.2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5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53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107960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原型链</a:t>
              </a:r>
            </a:p>
          </p:txBody>
        </p:sp>
      </p:grpSp>
      <p:sp>
        <p:nvSpPr>
          <p:cNvPr id="58" name="TextBox 1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768332" y="4384937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59" name="4.1"/>
          <p:cNvGrpSpPr>
            <a:grpSpLocks/>
          </p:cNvGrpSpPr>
          <p:nvPr/>
        </p:nvGrpSpPr>
        <p:grpSpPr bwMode="auto">
          <a:xfrm>
            <a:off x="1484476" y="3872703"/>
            <a:ext cx="4696980" cy="956683"/>
            <a:chOff x="1426457" y="1263856"/>
            <a:chExt cx="4696827" cy="956466"/>
          </a:xfrm>
        </p:grpSpPr>
        <p:grpSp>
          <p:nvGrpSpPr>
            <p:cNvPr id="60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63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13.3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64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2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329167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this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指向</a:t>
              </a:r>
              <a:endPara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7" name="TextBox 12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826073" y="5811066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68" name="4.1"/>
          <p:cNvGrpSpPr>
            <a:grpSpLocks/>
          </p:cNvGrpSpPr>
          <p:nvPr/>
        </p:nvGrpSpPr>
        <p:grpSpPr bwMode="auto">
          <a:xfrm>
            <a:off x="2542217" y="5298832"/>
            <a:ext cx="4696980" cy="956683"/>
            <a:chOff x="1426457" y="1263856"/>
            <a:chExt cx="4696827" cy="956466"/>
          </a:xfrm>
        </p:grpSpPr>
        <p:grpSp>
          <p:nvGrpSpPr>
            <p:cNvPr id="69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72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74" name="圆角矩形 73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13.4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75" name="圆角矩形 74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73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0" name="直接连接符 69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1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1415726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错误处理</a:t>
              </a:r>
              <a:endParaRPr lang="en-US" altLang="zh-CN" sz="24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更改</a:t>
            </a:r>
            <a:r>
              <a:rPr lang="en-US" altLang="zh-CN" b="1" u="sng" dirty="0">
                <a:solidFill>
                  <a:srgbClr val="0D74C9"/>
                </a:solidFill>
              </a:rPr>
              <a:t>this</a:t>
            </a:r>
            <a:r>
              <a:rPr lang="zh-CN" altLang="en-US" b="1" u="sng" dirty="0">
                <a:solidFill>
                  <a:srgbClr val="0D74C9"/>
                </a:solidFill>
              </a:rPr>
              <a:t>指向方法有</a:t>
            </a:r>
            <a:r>
              <a:rPr lang="zh-CN" altLang="en-US" dirty="0"/>
              <a:t>：</a:t>
            </a:r>
            <a:r>
              <a:rPr lang="en-US" altLang="zh-CN" dirty="0"/>
              <a:t>apply()</a:t>
            </a:r>
            <a:r>
              <a:rPr lang="zh-CN" altLang="zh-CN" dirty="0"/>
              <a:t>方法</a:t>
            </a:r>
            <a:r>
              <a:rPr lang="zh-CN" altLang="en-US" dirty="0"/>
              <a:t>和</a:t>
            </a:r>
            <a:r>
              <a:rPr lang="en-US" altLang="zh-CN" dirty="0"/>
              <a:t>call()</a:t>
            </a:r>
            <a:r>
              <a:rPr lang="zh-CN" altLang="zh-CN" dirty="0"/>
              <a:t>方法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13.3 </a:t>
            </a:r>
            <a:r>
              <a:rPr lang="en-US" altLang="zh-CN" dirty="0">
                <a:latin typeface="+mn-lt"/>
                <a:cs typeface="Times New Roman" pitchFamily="18" charset="0"/>
              </a:rPr>
              <a:t>this</a:t>
            </a:r>
            <a:r>
              <a:rPr lang="zh-CN" altLang="en-US" dirty="0">
                <a:latin typeface="+mn-lt"/>
                <a:cs typeface="Times New Roman" pitchFamily="18" charset="0"/>
              </a:rPr>
              <a:t>指向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更改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this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指向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026190" y="3115965"/>
            <a:ext cx="6901782" cy="2209662"/>
            <a:chOff x="1277816" y="3552097"/>
            <a:chExt cx="5722707" cy="11041020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6" y="3552097"/>
              <a:ext cx="5722707" cy="1104102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8" y="3670946"/>
              <a:ext cx="5637165" cy="1013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method()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console.log(this.name);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method.apply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}); 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输出结果：张三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method.call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李四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输出结果：李四</a:t>
              </a: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3979937" y="2861730"/>
            <a:ext cx="2994301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更改</a:t>
            </a:r>
            <a:r>
              <a:rPr lang="en-US" altLang="zh-CN" dirty="0"/>
              <a:t>this</a:t>
            </a:r>
            <a:r>
              <a:rPr lang="zh-CN" altLang="en-US" dirty="0"/>
              <a:t>指向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apply()</a:t>
            </a:r>
            <a:r>
              <a:rPr lang="zh-CN" altLang="zh-CN" b="1" u="sng" dirty="0">
                <a:solidFill>
                  <a:srgbClr val="0D74C9"/>
                </a:solidFill>
              </a:rPr>
              <a:t>方法</a:t>
            </a:r>
            <a:r>
              <a:rPr lang="zh-CN" altLang="en-US" b="1" u="sng" dirty="0">
                <a:solidFill>
                  <a:srgbClr val="0D74C9"/>
                </a:solidFill>
              </a:rPr>
              <a:t>和</a:t>
            </a:r>
            <a:r>
              <a:rPr lang="en-US" altLang="zh-CN" b="1" u="sng" dirty="0">
                <a:solidFill>
                  <a:srgbClr val="0D74C9"/>
                </a:solidFill>
              </a:rPr>
              <a:t>call()</a:t>
            </a:r>
            <a:r>
              <a:rPr lang="zh-CN" altLang="zh-CN" b="1" u="sng" dirty="0">
                <a:solidFill>
                  <a:srgbClr val="0D74C9"/>
                </a:solidFill>
              </a:rPr>
              <a:t>方法</a:t>
            </a:r>
            <a:r>
              <a:rPr lang="zh-CN" altLang="en-US" b="1" u="sng" dirty="0">
                <a:solidFill>
                  <a:srgbClr val="0D74C9"/>
                </a:solidFill>
              </a:rPr>
              <a:t>的区别</a:t>
            </a:r>
            <a:r>
              <a:rPr lang="zh-CN" altLang="en-US" dirty="0"/>
              <a:t>： 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13.3 </a:t>
            </a:r>
            <a:r>
              <a:rPr lang="en-US" altLang="zh-CN" dirty="0">
                <a:latin typeface="+mn-lt"/>
                <a:cs typeface="Times New Roman" pitchFamily="18" charset="0"/>
              </a:rPr>
              <a:t>this</a:t>
            </a:r>
            <a:r>
              <a:rPr lang="zh-CN" altLang="en-US" dirty="0">
                <a:latin typeface="+mn-lt"/>
                <a:cs typeface="Times New Roman" pitchFamily="18" charset="0"/>
              </a:rPr>
              <a:t>指向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更改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this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指向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056334" y="3115965"/>
            <a:ext cx="6901782" cy="2149371"/>
            <a:chOff x="1277816" y="3552092"/>
            <a:chExt cx="5722707" cy="11102651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5722707" cy="1110265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8" y="3670946"/>
              <a:ext cx="5637165" cy="1013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method(a, b)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console.log(a + b);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method.apply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({}, ['1', '2']); 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数组方式传参，输出结果：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12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method.call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({}, '3', '4');	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参数方式传参，输出结果：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34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3537119" y="2861730"/>
            <a:ext cx="346726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apply()</a:t>
            </a:r>
            <a:r>
              <a:rPr lang="zh-CN" altLang="en-US" dirty="0"/>
              <a:t>方法和</a:t>
            </a:r>
            <a:r>
              <a:rPr lang="en-US" altLang="zh-CN" dirty="0"/>
              <a:t>call()</a:t>
            </a:r>
            <a:r>
              <a:rPr lang="zh-CN" altLang="en-US" dirty="0"/>
              <a:t>方法的区别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bind()</a:t>
            </a:r>
            <a:r>
              <a:rPr lang="zh-CN" altLang="zh-CN" b="1" u="sng" dirty="0">
                <a:solidFill>
                  <a:srgbClr val="0D74C9"/>
                </a:solidFill>
              </a:rPr>
              <a:t>方法</a:t>
            </a:r>
            <a:r>
              <a:rPr lang="zh-CN" altLang="en-US" dirty="0"/>
              <a:t>：</a:t>
            </a:r>
            <a:r>
              <a:rPr lang="zh-CN" altLang="zh-CN" dirty="0"/>
              <a:t>实现提前绑定的效果。在绑定时，还可以提前传入调用函数时的参数。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13.3 </a:t>
            </a:r>
            <a:r>
              <a:rPr lang="en-US" altLang="zh-CN" dirty="0">
                <a:latin typeface="+mn-lt"/>
                <a:cs typeface="Times New Roman" pitchFamily="18" charset="0"/>
              </a:rPr>
              <a:t>this</a:t>
            </a:r>
            <a:r>
              <a:rPr lang="zh-CN" altLang="en-US" dirty="0">
                <a:latin typeface="+mn-lt"/>
                <a:cs typeface="Times New Roman" pitchFamily="18" charset="0"/>
              </a:rPr>
              <a:t>指向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多学一招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227150" y="3115964"/>
            <a:ext cx="6901782" cy="2762321"/>
            <a:chOff x="1277816" y="3552087"/>
            <a:chExt cx="5722707" cy="14268865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6" y="3552087"/>
              <a:ext cx="5722707" cy="1426886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8" y="3670946"/>
              <a:ext cx="5637165" cy="13584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method(a, b)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console.log(this.name + a + b);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name =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test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method.bind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({ name: 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李四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 }, '3', '4');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method('1', '2');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12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test();	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输出结果：李四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34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5771626" y="2854832"/>
            <a:ext cx="188752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bind()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2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13.4 </a:t>
            </a:r>
            <a:r>
              <a:rPr lang="zh-CN" altLang="en-US" dirty="0">
                <a:latin typeface="+mn-lt"/>
                <a:cs typeface="Times New Roman" pitchFamily="18" charset="0"/>
              </a:rPr>
              <a:t>错误处理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如何进行错误处理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121109" y="2854832"/>
            <a:ext cx="6901782" cy="1306858"/>
            <a:chOff x="1277816" y="3552092"/>
            <a:chExt cx="5722707" cy="13501241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6" y="3552092"/>
              <a:ext cx="5722707" cy="1350124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8" y="3670946"/>
              <a:ext cx="5637165" cy="5953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o = {};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o.func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这行代码会出错，因为调用了不存在的方法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console.log('test');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前面的代码出错时，这行代码不会执行</a:t>
              </a: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5665585" y="2593699"/>
            <a:ext cx="188752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案例演示错误</a:t>
            </a:r>
            <a:endParaRPr lang="en-US" altLang="zh-CN" dirty="0"/>
          </a:p>
        </p:txBody>
      </p:sp>
      <p:pic>
        <p:nvPicPr>
          <p:cNvPr id="77826" name="Picture 2" descr="无sdf 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10" y="4408793"/>
            <a:ext cx="5833498" cy="149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utoUpdateAnimBg="0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13.4 </a:t>
            </a:r>
            <a:r>
              <a:rPr lang="zh-CN" altLang="en-US" dirty="0">
                <a:latin typeface="+mn-lt"/>
                <a:cs typeface="Times New Roman" pitchFamily="18" charset="0"/>
              </a:rPr>
              <a:t>错误处理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如何进行错误处理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121109" y="2854831"/>
            <a:ext cx="6901782" cy="3126519"/>
            <a:chOff x="1277816" y="3552082"/>
            <a:chExt cx="5722707" cy="38734517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6" y="3552082"/>
              <a:ext cx="5722707" cy="3873451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8" y="3670951"/>
              <a:ext cx="5637165" cy="31478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o = {};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try {//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try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中编写可能出现错误的代码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o.func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console.log('a');//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如果前面的代码出错，这行代码不会执行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 catch(e) {//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在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catch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中捕获错误，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表示错误对象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console.log(e);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console.log('b');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如果错误已经被处理，这行代码会执行</a:t>
              </a: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5665585" y="2593699"/>
            <a:ext cx="188752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try{}catch(e){}</a:t>
            </a:r>
          </a:p>
        </p:txBody>
      </p:sp>
      <p:pic>
        <p:nvPicPr>
          <p:cNvPr id="78850" name="Picture 2" descr="121212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1104159"/>
            <a:ext cx="4741345" cy="136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13.4 </a:t>
            </a:r>
            <a:r>
              <a:rPr lang="zh-CN" altLang="en-US" dirty="0">
                <a:latin typeface="+mn-lt"/>
                <a:cs typeface="Times New Roman" pitchFamily="18" charset="0"/>
              </a:rPr>
              <a:t>错误处理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错误对象的传递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1453822" y="3059305"/>
            <a:ext cx="3064997" cy="3126519"/>
            <a:chOff x="1277816" y="3552082"/>
            <a:chExt cx="5722707" cy="38734517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6" y="3552082"/>
              <a:ext cx="5722707" cy="3873451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8" y="3670955"/>
              <a:ext cx="5637165" cy="37749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foo1()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foo2();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console.log('foo1');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foo2()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o = {};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o.func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();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发生错误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2609146" y="2705894"/>
            <a:ext cx="188752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书写错误代码</a:t>
            </a:r>
            <a:endParaRPr lang="en-US" altLang="zh-CN" dirty="0"/>
          </a:p>
        </p:txBody>
      </p:sp>
      <p:grpSp>
        <p:nvGrpSpPr>
          <p:cNvPr id="28" name="组合 9"/>
          <p:cNvGrpSpPr>
            <a:grpSpLocks/>
          </p:cNvGrpSpPr>
          <p:nvPr/>
        </p:nvGrpSpPr>
        <p:grpSpPr bwMode="auto">
          <a:xfrm>
            <a:off x="4641655" y="3081630"/>
            <a:ext cx="3030043" cy="1950662"/>
            <a:chOff x="1277816" y="3552082"/>
            <a:chExt cx="5722707" cy="38734517"/>
          </a:xfrm>
        </p:grpSpPr>
        <p:sp>
          <p:nvSpPr>
            <p:cNvPr id="29" name="矩形 10"/>
            <p:cNvSpPr>
              <a:spLocks noChangeArrowheads="1"/>
            </p:cNvSpPr>
            <p:nvPr/>
          </p:nvSpPr>
          <p:spPr bwMode="auto">
            <a:xfrm>
              <a:off x="1277816" y="3552082"/>
              <a:ext cx="5722707" cy="3873451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0" name="矩形 11"/>
            <p:cNvSpPr>
              <a:spLocks noChangeArrowheads="1"/>
            </p:cNvSpPr>
            <p:nvPr/>
          </p:nvSpPr>
          <p:spPr bwMode="auto">
            <a:xfrm>
              <a:off x="1363358" y="3670955"/>
              <a:ext cx="5637165" cy="24022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try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foo1();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 catch(e)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console.log('test');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圆角矩形 15"/>
          <p:cNvSpPr>
            <a:spLocks noChangeArrowheads="1"/>
          </p:cNvSpPr>
          <p:nvPr/>
        </p:nvSpPr>
        <p:spPr bwMode="auto">
          <a:xfrm>
            <a:off x="5391274" y="2837849"/>
            <a:ext cx="225901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try{}catch(e){}</a:t>
            </a:r>
            <a:r>
              <a:rPr lang="zh-CN" altLang="en-US" dirty="0"/>
              <a:t>处理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4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13.4 </a:t>
            </a:r>
            <a:r>
              <a:rPr lang="zh-CN" altLang="en-US" dirty="0">
                <a:latin typeface="+mn-lt"/>
                <a:cs typeface="Times New Roman" pitchFamily="18" charset="0"/>
              </a:rPr>
              <a:t>错误处理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抛出错误对象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9"/>
          <p:cNvGrpSpPr>
            <a:grpSpLocks/>
          </p:cNvGrpSpPr>
          <p:nvPr/>
        </p:nvGrpSpPr>
        <p:grpSpPr bwMode="auto">
          <a:xfrm>
            <a:off x="378938" y="2832998"/>
            <a:ext cx="8235462" cy="3126519"/>
            <a:chOff x="1277816" y="3552082"/>
            <a:chExt cx="5722707" cy="64756447"/>
          </a:xfrm>
        </p:grpSpPr>
        <p:sp>
          <p:nvSpPr>
            <p:cNvPr id="22" name="矩形 10"/>
            <p:cNvSpPr>
              <a:spLocks noChangeArrowheads="1"/>
            </p:cNvSpPr>
            <p:nvPr/>
          </p:nvSpPr>
          <p:spPr bwMode="auto">
            <a:xfrm>
              <a:off x="1277816" y="3552082"/>
              <a:ext cx="5722707" cy="59305133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1363358" y="3670955"/>
              <a:ext cx="5637165" cy="64637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try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e1 = new Error('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错误信息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创建错误对象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throw e1;  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抛出错误对象，也可以与上一行合并为：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throw new Error('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错误信息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 catch (e)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e.message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输出结果：错误信息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console.log(e1 === e);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判断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e1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e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是否为同一个对象，输出结果：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true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6442915" y="2611542"/>
            <a:ext cx="188752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抛出错误对象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错误类型</a:t>
            </a:r>
            <a:r>
              <a:rPr lang="zh-CN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13.4 </a:t>
            </a:r>
            <a:r>
              <a:rPr lang="zh-CN" altLang="en-US" dirty="0">
                <a:latin typeface="+mn-lt"/>
                <a:cs typeface="Times New Roman" pitchFamily="18" charset="0"/>
              </a:rPr>
              <a:t>错误处理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错误类型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21438"/>
              </p:ext>
            </p:extLst>
          </p:nvPr>
        </p:nvGraphicFramePr>
        <p:xfrm>
          <a:off x="760413" y="2772372"/>
          <a:ext cx="7767637" cy="3305176"/>
        </p:xfrm>
        <a:graphic>
          <a:graphicData uri="http://schemas.openxmlformats.org/drawingml/2006/table">
            <a:tbl>
              <a:tblPr firstRow="1" bandRow="1"/>
              <a:tblGrid>
                <a:gridCol w="199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4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类型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Error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表示普通错误，其余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种类型的错误对象都继承自该对象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EvalError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调用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eval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函数错误，已经弃用，为了向后兼容，低版本还可以使用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RangeError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数值超出有效范围，如“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new Array(-1)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96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ReferenceError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引用了一个不存在的变量，如“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a = 1; a + b;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”（变量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未定义）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96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SyntaxError</a:t>
                      </a:r>
                      <a:endParaRPr lang="zh-CN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解析过程语法错误，如“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{ ; }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”“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if()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”“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a = new;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”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96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TypeError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变量或参数不是预期类型，如调用了不存在的函数或方法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错误类型</a:t>
            </a:r>
            <a:r>
              <a:rPr lang="zh-CN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13.4 </a:t>
            </a:r>
            <a:r>
              <a:rPr lang="zh-CN" altLang="en-US" dirty="0">
                <a:latin typeface="+mn-lt"/>
                <a:cs typeface="Times New Roman" pitchFamily="18" charset="0"/>
              </a:rPr>
              <a:t>错误处理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错误类型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66308"/>
              </p:ext>
            </p:extLst>
          </p:nvPr>
        </p:nvGraphicFramePr>
        <p:xfrm>
          <a:off x="760413" y="2882900"/>
          <a:ext cx="7767637" cy="905636"/>
        </p:xfrm>
        <a:graphic>
          <a:graphicData uri="http://schemas.openxmlformats.org/drawingml/2006/table">
            <a:tbl>
              <a:tblPr firstRow="1" bandRow="1"/>
              <a:tblGrid>
                <a:gridCol w="274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类型</a:t>
                      </a:r>
                      <a:endParaRPr lang="zh-CN" sz="1400" b="1" kern="100" dirty="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818"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URIError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解析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URI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编码出错，调用</a:t>
                      </a:r>
                      <a:r>
                        <a:rPr lang="en-US" altLang="zh-CN" sz="1400" kern="1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encodeURI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escape()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等</a:t>
                      </a:r>
                      <a:r>
                        <a:rPr lang="en-US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URI</a:t>
                      </a:r>
                      <a:r>
                        <a:rPr lang="zh-CN" altLang="zh-CN" sz="1400" kern="1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处理函数时出现</a:t>
                      </a:r>
                      <a:endParaRPr lang="en-US" altLang="zh-CN" sz="14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13.4 </a:t>
            </a:r>
            <a:r>
              <a:rPr lang="zh-CN" altLang="en-US" dirty="0">
                <a:latin typeface="+mn-lt"/>
                <a:cs typeface="Times New Roman" pitchFamily="18" charset="0"/>
              </a:rPr>
              <a:t>错误处理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错误类型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" name="组合 9"/>
          <p:cNvGrpSpPr>
            <a:grpSpLocks/>
          </p:cNvGrpSpPr>
          <p:nvPr/>
        </p:nvGrpSpPr>
        <p:grpSpPr bwMode="auto">
          <a:xfrm>
            <a:off x="2599242" y="2550408"/>
            <a:ext cx="3419721" cy="2112028"/>
            <a:chOff x="1277816" y="3552094"/>
            <a:chExt cx="6385018" cy="26165964"/>
          </a:xfrm>
        </p:grpSpPr>
        <p:sp>
          <p:nvSpPr>
            <p:cNvPr id="24" name="矩形 10"/>
            <p:cNvSpPr>
              <a:spLocks noChangeArrowheads="1"/>
            </p:cNvSpPr>
            <p:nvPr/>
          </p:nvSpPr>
          <p:spPr bwMode="auto">
            <a:xfrm>
              <a:off x="1277816" y="3552094"/>
              <a:ext cx="5722707" cy="2616596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5" name="矩形 11"/>
            <p:cNvSpPr>
              <a:spLocks noChangeArrowheads="1"/>
            </p:cNvSpPr>
            <p:nvPr/>
          </p:nvSpPr>
          <p:spPr bwMode="auto">
            <a:xfrm>
              <a:off x="1363358" y="3670954"/>
              <a:ext cx="6299476" cy="24022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try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o = { ; };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语法错误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 catch(e) {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e.message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3754566" y="2196996"/>
            <a:ext cx="188752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语法错误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目录</a:t>
            </a:r>
            <a:endParaRPr lang="zh-CN" altLang="en-US"/>
          </a:p>
        </p:txBody>
      </p:sp>
      <p:sp>
        <p:nvSpPr>
          <p:cNvPr id="4" name="TextBox 12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09863" y="1784350"/>
            <a:ext cx="352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☞</a:t>
            </a:r>
            <a:r>
              <a:rPr lang="zh-CN" altLang="en-US" u="sng" dirty="0">
                <a:solidFill>
                  <a:srgbClr val="D9D9D9"/>
                </a:solidFill>
                <a:latin typeface="微软雅黑" pitchFamily="34" charset="-122"/>
                <a:ea typeface="微软雅黑" pitchFamily="34" charset="-122"/>
              </a:rPr>
              <a:t>点击查看本节相关知识点</a:t>
            </a:r>
          </a:p>
        </p:txBody>
      </p:sp>
      <p:grpSp>
        <p:nvGrpSpPr>
          <p:cNvPr id="5" name="4.1"/>
          <p:cNvGrpSpPr>
            <a:grpSpLocks/>
          </p:cNvGrpSpPr>
          <p:nvPr/>
        </p:nvGrpSpPr>
        <p:grpSpPr bwMode="auto">
          <a:xfrm>
            <a:off x="1426007" y="1272116"/>
            <a:ext cx="4696980" cy="956683"/>
            <a:chOff x="1426457" y="1263856"/>
            <a:chExt cx="4696827" cy="956466"/>
          </a:xfrm>
        </p:grpSpPr>
        <p:grpSp>
          <p:nvGrpSpPr>
            <p:cNvPr id="6" name="组合 29"/>
            <p:cNvGrpSpPr>
              <a:grpSpLocks/>
            </p:cNvGrpSpPr>
            <p:nvPr/>
          </p:nvGrpSpPr>
          <p:grpSpPr bwMode="auto">
            <a:xfrm rot="-12767">
              <a:off x="1426457" y="1263856"/>
              <a:ext cx="1169525" cy="956466"/>
              <a:chOff x="1518463" y="1275602"/>
              <a:chExt cx="1714056" cy="1735783"/>
            </a:xfrm>
          </p:grpSpPr>
          <p:grpSp>
            <p:nvGrpSpPr>
              <p:cNvPr id="9" name="组合 31"/>
              <p:cNvGrpSpPr>
                <a:grpSpLocks/>
              </p:cNvGrpSpPr>
              <p:nvPr/>
            </p:nvGrpSpPr>
            <p:grpSpPr bwMode="auto">
              <a:xfrm>
                <a:off x="1518463" y="1275602"/>
                <a:ext cx="1714056" cy="1728192"/>
                <a:chOff x="1489547" y="1275602"/>
                <a:chExt cx="1714056" cy="1728192"/>
              </a:xfrm>
            </p:grpSpPr>
            <p:sp>
              <p:nvSpPr>
                <p:cNvPr id="11" name="圆角矩形 10"/>
                <p:cNvSpPr/>
                <p:nvPr/>
              </p:nvSpPr>
              <p:spPr>
                <a:xfrm>
                  <a:off x="1489547" y="1275602"/>
                  <a:ext cx="1714056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13.5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>
                  <a:off x="1575762" y="1347442"/>
                  <a:ext cx="1537444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10" name="圆角矩形 5"/>
              <p:cNvSpPr/>
              <p:nvPr/>
            </p:nvSpPr>
            <p:spPr>
              <a:xfrm>
                <a:off x="1528585" y="2204868"/>
                <a:ext cx="1640879" cy="80651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60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2810279" y="1760102"/>
              <a:ext cx="3313005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8" name="矩形 35"/>
            <p:cNvSpPr>
              <a:spLocks noChangeArrowheads="1"/>
            </p:cNvSpPr>
            <p:nvPr/>
          </p:nvSpPr>
          <p:spPr bwMode="auto">
            <a:xfrm>
              <a:off x="2717559" y="1286488"/>
              <a:ext cx="800193" cy="46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继承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599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call()</a:t>
            </a:r>
            <a:r>
              <a:rPr lang="zh-CN" altLang="en-US" b="1" u="sng" dirty="0">
                <a:solidFill>
                  <a:srgbClr val="0D74C9"/>
                </a:solidFill>
              </a:rPr>
              <a:t>方法</a:t>
            </a:r>
            <a:r>
              <a:rPr lang="zh-CN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</a:t>
            </a:r>
            <a:r>
              <a:rPr lang="zh-CN" altLang="zh-CN" dirty="0"/>
              <a:t>将父类的</a:t>
            </a:r>
            <a:r>
              <a:rPr lang="en-US" altLang="zh-CN" dirty="0"/>
              <a:t>this</a:t>
            </a:r>
            <a:r>
              <a:rPr lang="zh-CN" altLang="zh-CN" dirty="0"/>
              <a:t>指向子类的</a:t>
            </a:r>
            <a:r>
              <a:rPr lang="en-US" altLang="zh-CN" dirty="0"/>
              <a:t>this</a:t>
            </a:r>
            <a:r>
              <a:rPr lang="zh-CN" altLang="zh-CN" dirty="0"/>
              <a:t>，这样就可以实现子类继承父类的属性。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13.5 </a:t>
            </a:r>
            <a:r>
              <a:rPr lang="zh-CN" altLang="en-US" dirty="0">
                <a:latin typeface="+mn-lt"/>
                <a:cs typeface="Times New Roman" pitchFamily="18" charset="0"/>
              </a:rPr>
              <a:t>继承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借用构造函数继承父类属性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案例演示</a:t>
            </a:r>
            <a:r>
              <a:rPr lang="zh-CN" altLang="zh-CN" b="1" u="sng" dirty="0">
                <a:solidFill>
                  <a:srgbClr val="0D74C9"/>
                </a:solidFill>
              </a:rPr>
              <a:t> 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13.5 </a:t>
            </a:r>
            <a:r>
              <a:rPr lang="zh-CN" altLang="en-US" dirty="0">
                <a:latin typeface="+mn-lt"/>
                <a:cs typeface="Times New Roman" pitchFamily="18" charset="0"/>
              </a:rPr>
              <a:t>继承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借用构造函数继承父类属性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4" name="组合 9"/>
          <p:cNvGrpSpPr>
            <a:grpSpLocks/>
          </p:cNvGrpSpPr>
          <p:nvPr/>
        </p:nvGrpSpPr>
        <p:grpSpPr bwMode="auto">
          <a:xfrm>
            <a:off x="924222" y="2640143"/>
            <a:ext cx="7389268" cy="3803946"/>
            <a:chOff x="1277816" y="3552082"/>
            <a:chExt cx="5722707" cy="78787312"/>
          </a:xfrm>
        </p:grpSpPr>
        <p:sp>
          <p:nvSpPr>
            <p:cNvPr id="25" name="矩形 10"/>
            <p:cNvSpPr>
              <a:spLocks noChangeArrowheads="1"/>
            </p:cNvSpPr>
            <p:nvPr/>
          </p:nvSpPr>
          <p:spPr bwMode="auto">
            <a:xfrm>
              <a:off x="1277816" y="3552082"/>
              <a:ext cx="5722707" cy="7878731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6" name="矩形 11"/>
            <p:cNvSpPr>
              <a:spLocks noChangeArrowheads="1"/>
            </p:cNvSpPr>
            <p:nvPr/>
          </p:nvSpPr>
          <p:spPr bwMode="auto">
            <a:xfrm>
              <a:off x="1363358" y="3670948"/>
              <a:ext cx="5637165" cy="77417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Father(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age) {// Father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构造函数是父类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this.age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age;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Son(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age, score) {// Son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构造函数是子类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Father.call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(this,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, age);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子类继承父类的属性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this.score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score;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子类可以拥有自己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的特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有属性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var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son = new Son('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', 18, 100);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console.log(son);	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Son {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uname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: "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张三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", age: 18, score: 100}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圆角矩形 15"/>
          <p:cNvSpPr>
            <a:spLocks noChangeArrowheads="1"/>
          </p:cNvSpPr>
          <p:nvPr/>
        </p:nvSpPr>
        <p:spPr bwMode="auto">
          <a:xfrm>
            <a:off x="6300302" y="2315478"/>
            <a:ext cx="188752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dirty="0"/>
              <a:t>call()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原型对象继承父类方法</a:t>
            </a:r>
            <a:r>
              <a:rPr lang="zh-CN" altLang="en-US" dirty="0"/>
              <a:t>：将</a:t>
            </a:r>
            <a:r>
              <a:rPr lang="zh-CN" altLang="zh-CN" dirty="0"/>
              <a:t>父类的实例对象作为子类的原型对象来使用</a:t>
            </a:r>
            <a:endParaRPr lang="en-US" altLang="zh-CN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13.5 </a:t>
            </a:r>
            <a:r>
              <a:rPr lang="zh-CN" altLang="en-US" dirty="0">
                <a:latin typeface="+mn-lt"/>
                <a:cs typeface="Times New Roman" pitchFamily="18" charset="0"/>
              </a:rPr>
              <a:t>继承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利用原型对象继承父类方法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9"/>
          <p:cNvGrpSpPr>
            <a:grpSpLocks/>
          </p:cNvGrpSpPr>
          <p:nvPr/>
        </p:nvGrpSpPr>
        <p:grpSpPr bwMode="auto">
          <a:xfrm>
            <a:off x="726107" y="2957305"/>
            <a:ext cx="7674494" cy="3165039"/>
            <a:chOff x="1277816" y="3552082"/>
            <a:chExt cx="5943604" cy="78787312"/>
          </a:xfrm>
        </p:grpSpPr>
        <p:sp>
          <p:nvSpPr>
            <p:cNvPr id="23" name="矩形 10"/>
            <p:cNvSpPr>
              <a:spLocks noChangeArrowheads="1"/>
            </p:cNvSpPr>
            <p:nvPr/>
          </p:nvSpPr>
          <p:spPr bwMode="auto">
            <a:xfrm>
              <a:off x="1277816" y="3552082"/>
              <a:ext cx="5943604" cy="7878731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4" name="矩形 11"/>
            <p:cNvSpPr>
              <a:spLocks noChangeArrowheads="1"/>
            </p:cNvSpPr>
            <p:nvPr/>
          </p:nvSpPr>
          <p:spPr bwMode="auto">
            <a:xfrm>
              <a:off x="1363358" y="3670946"/>
              <a:ext cx="5858062" cy="7465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Father()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Father.prototype.money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function() {console.log(100000);};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function Son() 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Son.prototype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new Father();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将父类的实例对象作为子类的原型对象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Son.prototype.constructor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Son;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将原型对象的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constructor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属性指向子类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Son().money();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调用父类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money()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方法，输出结果：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100000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Son.prototype.exam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function() {};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为子类增加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exam()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方法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Father.prototype.exam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子类不影响父类，输出结果：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undefined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圆角矩形 15"/>
          <p:cNvSpPr>
            <a:spLocks noChangeArrowheads="1"/>
          </p:cNvSpPr>
          <p:nvPr/>
        </p:nvSpPr>
        <p:spPr bwMode="auto">
          <a:xfrm>
            <a:off x="6102187" y="2632640"/>
            <a:ext cx="188752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原型对象继承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 dirty="0">
                <a:solidFill>
                  <a:srgbClr val="0D74C9"/>
                </a:solidFill>
              </a:rPr>
              <a:t>原型链示意图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13.5 </a:t>
            </a:r>
            <a:r>
              <a:rPr lang="zh-CN" altLang="en-US" dirty="0">
                <a:latin typeface="+mn-lt"/>
                <a:cs typeface="Times New Roman" pitchFamily="18" charset="0"/>
              </a:rPr>
              <a:t>继承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利用原型对象继承父类方法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542265"/>
              </p:ext>
            </p:extLst>
          </p:nvPr>
        </p:nvGraphicFramePr>
        <p:xfrm>
          <a:off x="2223082" y="2692220"/>
          <a:ext cx="4932968" cy="285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1" name="Visio" r:id="rId3" imgW="4720140" imgH="2742930" progId="Visio.Drawing.11">
                  <p:embed/>
                </p:oleObj>
              </mc:Choice>
              <mc:Fallback>
                <p:oleObj name="Visio" r:id="rId3" imgW="4720140" imgH="27429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082" y="2692220"/>
                        <a:ext cx="4932968" cy="2854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u="sng" dirty="0">
                <a:solidFill>
                  <a:srgbClr val="0D74C9"/>
                </a:solidFill>
              </a:rPr>
              <a:t>class</a:t>
            </a:r>
            <a:r>
              <a:rPr lang="zh-CN" altLang="en-US" b="1" u="sng" dirty="0">
                <a:solidFill>
                  <a:srgbClr val="0D74C9"/>
                </a:solidFill>
              </a:rPr>
              <a:t>语法的本质</a:t>
            </a:r>
            <a:r>
              <a:rPr lang="zh-CN" altLang="en-US" dirty="0"/>
              <a:t>：</a:t>
            </a:r>
            <a:r>
              <a:rPr lang="zh-CN" altLang="zh-CN" dirty="0"/>
              <a:t>类和构造函数的使用非常相似，可以互相替代。</a:t>
            </a:r>
            <a:endParaRPr lang="en-US" altLang="zh-CN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cs typeface="Times New Roman" pitchFamily="18" charset="0"/>
              </a:rPr>
              <a:t>13.5 </a:t>
            </a:r>
            <a:r>
              <a:rPr lang="zh-CN" altLang="en-US" dirty="0">
                <a:latin typeface="+mn-lt"/>
                <a:cs typeface="Times New Roman" pitchFamily="18" charset="0"/>
              </a:rPr>
              <a:t>继承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0" name="矩形 19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 多学一招</a:t>
            </a:r>
            <a:endParaRPr lang="zh-CN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" name="组合 9"/>
          <p:cNvGrpSpPr>
            <a:grpSpLocks/>
          </p:cNvGrpSpPr>
          <p:nvPr/>
        </p:nvGrpSpPr>
        <p:grpSpPr bwMode="auto">
          <a:xfrm>
            <a:off x="1490116" y="3012645"/>
            <a:ext cx="6071103" cy="2578492"/>
            <a:chOff x="1277816" y="3552094"/>
            <a:chExt cx="5722707" cy="42443727"/>
          </a:xfrm>
        </p:grpSpPr>
        <p:sp>
          <p:nvSpPr>
            <p:cNvPr id="31" name="矩形 10"/>
            <p:cNvSpPr>
              <a:spLocks noChangeArrowheads="1"/>
            </p:cNvSpPr>
            <p:nvPr/>
          </p:nvSpPr>
          <p:spPr bwMode="auto">
            <a:xfrm>
              <a:off x="1277816" y="3552094"/>
              <a:ext cx="5722707" cy="4244372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2" name="矩形 11"/>
            <p:cNvSpPr>
              <a:spLocks noChangeArrowheads="1"/>
            </p:cNvSpPr>
            <p:nvPr/>
          </p:nvSpPr>
          <p:spPr bwMode="auto">
            <a:xfrm>
              <a:off x="1363358" y="3670954"/>
              <a:ext cx="5637165" cy="28597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class Person{}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console.log(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Person.prototype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类也有原型对象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Person.prototype.money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= function() {//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类也可以增加方法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  console.log(100000);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};</a:t>
              </a:r>
              <a:endParaRPr lang="zh-CN" altLang="zh-CN" sz="1600" b="1" dirty="0">
                <a:solidFill>
                  <a:schemeClr val="bg1"/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new Person().money(); // </a:t>
              </a:r>
              <a:r>
                <a:rPr lang="zh-CN" altLang="zh-CN" sz="1600" b="1" dirty="0">
                  <a:solidFill>
                    <a:schemeClr val="bg1"/>
                  </a:solidFill>
                </a:rPr>
                <a:t>输出结果：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100000</a:t>
              </a:r>
              <a:endParaRPr lang="zh-CN" altLang="zh-CN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圆角矩形 15"/>
          <p:cNvSpPr>
            <a:spLocks noChangeArrowheads="1"/>
          </p:cNvSpPr>
          <p:nvPr/>
        </p:nvSpPr>
        <p:spPr bwMode="auto">
          <a:xfrm>
            <a:off x="5531253" y="2695327"/>
            <a:ext cx="1887523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CN" dirty="0"/>
              <a:t>class</a:t>
            </a:r>
            <a:r>
              <a:rPr lang="zh-CN" altLang="en-US" dirty="0"/>
              <a:t>语法本质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/>
              <a:t>本章总结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277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/>
              <a:t>本章主要讲解了什么是构造器函数、如何创建构造器函数、原型对象的简单使用、如何访问对象的原型对象、成员的查找机制，以及如何分析构造器函数中</a:t>
            </a:r>
            <a:r>
              <a:rPr lang="en-US" altLang="zh-CN" dirty="0"/>
              <a:t>this</a:t>
            </a:r>
            <a:r>
              <a:rPr lang="zh-CN" altLang="zh-CN" dirty="0"/>
              <a:t>的指向、如何使用修改</a:t>
            </a:r>
            <a:r>
              <a:rPr lang="en-US" altLang="zh-CN" dirty="0"/>
              <a:t>this</a:t>
            </a:r>
            <a:r>
              <a:rPr lang="zh-CN" altLang="zh-CN" dirty="0"/>
              <a:t>指向的方法、如何进行错误处理、如何实现继承等内容。通过本章的学习，读者应能理解</a:t>
            </a:r>
            <a:r>
              <a:rPr lang="en-US" altLang="zh-CN" dirty="0"/>
              <a:t>JavaScript</a:t>
            </a:r>
            <a:r>
              <a:rPr lang="zh-CN" altLang="zh-CN" dirty="0"/>
              <a:t>面向对象编程的基本概念，能够运用构造函数和原型对象的方式完成面向对象的开发需求。</a:t>
            </a: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86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13.1 </a:t>
            </a:r>
            <a:r>
              <a:rPr lang="zh-CN" altLang="en-US" sz="2800" b="1" kern="0" dirty="0">
                <a:solidFill>
                  <a:srgbClr val="1369B2"/>
                </a:solidFill>
              </a:rPr>
              <a:t>构造函数与原型对象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7176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构造函数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静态成员和实例成员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构造函数和类的区别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原型对象</a:t>
            </a:r>
          </a:p>
        </p:txBody>
      </p:sp>
    </p:spTree>
  </p:cSld>
  <p:clrMapOvr>
    <a:masterClrMapping/>
  </p:clrMapOvr>
  <p:transition spd="slow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13.2 </a:t>
            </a:r>
            <a:r>
              <a:rPr lang="zh-CN" altLang="en-US" sz="2800" b="1" kern="0" dirty="0">
                <a:solidFill>
                  <a:srgbClr val="1369B2"/>
                </a:solidFill>
              </a:rPr>
              <a:t>原型链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访问对象的原型对象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访问对象的构造函数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4" y="381783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2" y="381783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49" y="408771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4" y="393372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原型对象的原型对象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4" y="450204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2" y="450204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49" y="477192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4" y="461793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绘制原型链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59073" y="5109421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4" name="椭圆 7"/>
          <p:cNvSpPr>
            <a:spLocks noChangeArrowheads="1"/>
          </p:cNvSpPr>
          <p:nvPr/>
        </p:nvSpPr>
        <p:spPr bwMode="auto">
          <a:xfrm>
            <a:off x="1116011" y="5109421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48" y="5379296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6" name="TextBox 218"/>
          <p:cNvSpPr txBox="1">
            <a:spLocks noChangeArrowheads="1"/>
          </p:cNvSpPr>
          <p:nvPr/>
        </p:nvSpPr>
        <p:spPr bwMode="auto">
          <a:xfrm>
            <a:off x="3063873" y="5225309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成员查找机制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2759073" y="5793634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8" name="椭圆 11"/>
          <p:cNvSpPr>
            <a:spLocks noChangeArrowheads="1"/>
          </p:cNvSpPr>
          <p:nvPr/>
        </p:nvSpPr>
        <p:spPr bwMode="auto">
          <a:xfrm>
            <a:off x="1116011" y="5793634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29" name="Line 188"/>
          <p:cNvSpPr>
            <a:spLocks noChangeShapeType="1"/>
          </p:cNvSpPr>
          <p:nvPr/>
        </p:nvSpPr>
        <p:spPr bwMode="auto">
          <a:xfrm flipH="1">
            <a:off x="1695448" y="6063509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0" name="TextBox 218"/>
          <p:cNvSpPr txBox="1">
            <a:spLocks noChangeArrowheads="1"/>
          </p:cNvSpPr>
          <p:nvPr/>
        </p:nvSpPr>
        <p:spPr bwMode="auto">
          <a:xfrm>
            <a:off x="3063873" y="5909521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利用原型对象扩展数组方法</a:t>
            </a:r>
          </a:p>
        </p:txBody>
      </p:sp>
    </p:spTree>
  </p:cSld>
  <p:clrMapOvr>
    <a:masterClrMapping/>
  </p:clrMapOvr>
  <p:transition spd="slow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13.3 this</a:t>
            </a:r>
            <a:r>
              <a:rPr lang="zh-CN" altLang="en-US" sz="2800" b="1" kern="0" dirty="0">
                <a:solidFill>
                  <a:srgbClr val="1369B2"/>
                </a:solidFill>
              </a:rPr>
              <a:t>指向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更改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指向</a:t>
            </a:r>
          </a:p>
        </p:txBody>
      </p:sp>
    </p:spTree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13.4 </a:t>
            </a:r>
            <a:r>
              <a:rPr lang="zh-CN" altLang="en-US" sz="2800" b="1" kern="0" dirty="0">
                <a:solidFill>
                  <a:srgbClr val="1369B2"/>
                </a:solidFill>
              </a:rPr>
              <a:t>错误处理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任意多边形 7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0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10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2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如何进行错误处理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254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14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0256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错误对象的传递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59075" y="3880659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椭圆 7"/>
          <p:cNvSpPr>
            <a:spLocks noChangeArrowheads="1"/>
          </p:cNvSpPr>
          <p:nvPr/>
        </p:nvSpPr>
        <p:spPr bwMode="auto">
          <a:xfrm>
            <a:off x="1116013" y="3880659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695450" y="4150534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TextBox 218"/>
          <p:cNvSpPr txBox="1">
            <a:spLocks noChangeArrowheads="1"/>
          </p:cNvSpPr>
          <p:nvPr/>
        </p:nvSpPr>
        <p:spPr bwMode="auto">
          <a:xfrm>
            <a:off x="3063875" y="3996547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抛出错误对象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64872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0" name="椭圆 11"/>
          <p:cNvSpPr>
            <a:spLocks noChangeArrowheads="1"/>
          </p:cNvSpPr>
          <p:nvPr/>
        </p:nvSpPr>
        <p:spPr bwMode="auto">
          <a:xfrm>
            <a:off x="1116013" y="4564872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34747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TextBox 218"/>
          <p:cNvSpPr txBox="1">
            <a:spLocks noChangeArrowheads="1"/>
          </p:cNvSpPr>
          <p:nvPr/>
        </p:nvSpPr>
        <p:spPr bwMode="auto">
          <a:xfrm>
            <a:off x="3063875" y="4680759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错误类型</a:t>
            </a:r>
          </a:p>
        </p:txBody>
      </p:sp>
    </p:spTree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41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2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13.5 </a:t>
            </a:r>
            <a:r>
              <a:rPr lang="zh-CN" altLang="en-US" sz="2800" b="1" kern="0" dirty="0">
                <a:solidFill>
                  <a:srgbClr val="1369B2"/>
                </a:solidFill>
              </a:rPr>
              <a:t>继承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4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任意多边形 44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4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/>
          </a:p>
        </p:txBody>
      </p:sp>
      <p:sp>
        <p:nvSpPr>
          <p:cNvPr id="47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借用构造函数继承父类属性</a:t>
            </a:r>
          </a:p>
        </p:txBody>
      </p:sp>
      <p:sp>
        <p:nvSpPr>
          <p:cNvPr id="49" name="任意多边形 48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5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/>
          </a:p>
        </p:txBody>
      </p:sp>
      <p:sp>
        <p:nvSpPr>
          <p:cNvPr id="51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5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利用原型对象继承父类方法</a:t>
            </a:r>
          </a:p>
        </p:txBody>
      </p:sp>
    </p:spTree>
    <p:extLst>
      <p:ext uri="{BB962C8B-B14F-4D97-AF65-F5344CB8AC3E}">
        <p14:creationId xmlns:p14="http://schemas.microsoft.com/office/powerpoint/2010/main" val="31332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0de7ced88464e54023ea697545c6fc88baaea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4842</TotalTime>
  <Pages>0</Pages>
  <Words>3054</Words>
  <Characters>0</Characters>
  <Application>Microsoft Office PowerPoint</Application>
  <DocSecurity>0</DocSecurity>
  <PresentationFormat>全屏显示(4:3)</PresentationFormat>
  <Lines>0</Lines>
  <Paragraphs>451</Paragraphs>
  <Slides>46</Slides>
  <Notes>11</Notes>
  <HiddenSlides>5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  <vt:variant>
        <vt:lpstr>自定义放映</vt:lpstr>
      </vt:variant>
      <vt:variant>
        <vt:i4>1</vt:i4>
      </vt:variant>
    </vt:vector>
  </HeadingPairs>
  <TitlesOfParts>
    <vt:vector size="56" baseType="lpstr">
      <vt:lpstr>Gulim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Visio</vt:lpstr>
      <vt:lpstr>第13章 JavaScript面向对象（下）</vt:lpstr>
      <vt:lpstr>学习目标</vt:lpstr>
      <vt:lpstr>目录</vt:lpstr>
      <vt:lpstr>目录</vt:lpstr>
      <vt:lpstr>知识架构</vt:lpstr>
      <vt:lpstr>知识架构</vt:lpstr>
      <vt:lpstr>知识架构</vt:lpstr>
      <vt:lpstr>知识架构</vt:lpstr>
      <vt:lpstr>知识架构</vt:lpstr>
      <vt:lpstr>13.1 构造函数与原型对象</vt:lpstr>
      <vt:lpstr>13.1 构造函数与原型对象</vt:lpstr>
      <vt:lpstr>13.1 构造函数与原型对象</vt:lpstr>
      <vt:lpstr>13.1 构造函数与原型对象</vt:lpstr>
      <vt:lpstr>13.1 构造函数与原型对象</vt:lpstr>
      <vt:lpstr>13.2 原型链</vt:lpstr>
      <vt:lpstr>13.2 原型链</vt:lpstr>
      <vt:lpstr>13.2 原型链</vt:lpstr>
      <vt:lpstr>13.2 原型链</vt:lpstr>
      <vt:lpstr>13.2 原型链</vt:lpstr>
      <vt:lpstr>13.2 原型链</vt:lpstr>
      <vt:lpstr>13.2 原型链</vt:lpstr>
      <vt:lpstr>13.2 原型链</vt:lpstr>
      <vt:lpstr>13.2 原型链</vt:lpstr>
      <vt:lpstr>13.2 原型链</vt:lpstr>
      <vt:lpstr>13.2 原型链</vt:lpstr>
      <vt:lpstr>13.2 原型链</vt:lpstr>
      <vt:lpstr>13.2 原型链</vt:lpstr>
      <vt:lpstr>13.3 this指向</vt:lpstr>
      <vt:lpstr>13.3 this指向</vt:lpstr>
      <vt:lpstr>13.3 this指向</vt:lpstr>
      <vt:lpstr>13.3 this指向</vt:lpstr>
      <vt:lpstr>13.3 this指向</vt:lpstr>
      <vt:lpstr>13.4 错误处理</vt:lpstr>
      <vt:lpstr>13.4 错误处理</vt:lpstr>
      <vt:lpstr>13.4 错误处理</vt:lpstr>
      <vt:lpstr>13.4 错误处理</vt:lpstr>
      <vt:lpstr>13.4 错误处理</vt:lpstr>
      <vt:lpstr>13.4 错误处理</vt:lpstr>
      <vt:lpstr>13.4 错误处理</vt:lpstr>
      <vt:lpstr>13.5 继承</vt:lpstr>
      <vt:lpstr>13.5 继承</vt:lpstr>
      <vt:lpstr>13.5 继承</vt:lpstr>
      <vt:lpstr>13.5 继承</vt:lpstr>
      <vt:lpstr>13.5 继承</vt:lpstr>
      <vt:lpstr>本章总结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df1039507312@163.com</cp:lastModifiedBy>
  <cp:revision>769</cp:revision>
  <dcterms:created xsi:type="dcterms:W3CDTF">2013-01-25T01:44:32Z</dcterms:created>
  <dcterms:modified xsi:type="dcterms:W3CDTF">2020-02-21T12:56:09Z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