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44" r:id="rId2"/>
    <p:sldId id="349" r:id="rId3"/>
    <p:sldId id="351" r:id="rId4"/>
    <p:sldId id="350" r:id="rId5"/>
    <p:sldId id="353" r:id="rId6"/>
    <p:sldId id="410" r:id="rId7"/>
    <p:sldId id="485" r:id="rId8"/>
    <p:sldId id="352" r:id="rId9"/>
    <p:sldId id="425" r:id="rId10"/>
    <p:sldId id="426" r:id="rId11"/>
    <p:sldId id="427" r:id="rId12"/>
    <p:sldId id="428" r:id="rId13"/>
    <p:sldId id="429" r:id="rId14"/>
    <p:sldId id="413" r:id="rId15"/>
    <p:sldId id="430" r:id="rId16"/>
    <p:sldId id="431" r:id="rId17"/>
    <p:sldId id="414" r:id="rId18"/>
    <p:sldId id="432" r:id="rId19"/>
    <p:sldId id="486" r:id="rId20"/>
    <p:sldId id="487" r:id="rId21"/>
    <p:sldId id="488" r:id="rId22"/>
    <p:sldId id="490" r:id="rId23"/>
    <p:sldId id="491" r:id="rId24"/>
    <p:sldId id="492" r:id="rId25"/>
    <p:sldId id="493" r:id="rId26"/>
    <p:sldId id="495" r:id="rId27"/>
    <p:sldId id="496" r:id="rId28"/>
    <p:sldId id="497" r:id="rId29"/>
    <p:sldId id="531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07" r:id="rId40"/>
    <p:sldId id="508" r:id="rId41"/>
    <p:sldId id="510" r:id="rId42"/>
    <p:sldId id="509" r:id="rId43"/>
    <p:sldId id="512" r:id="rId44"/>
    <p:sldId id="513" r:id="rId45"/>
    <p:sldId id="515" r:id="rId46"/>
    <p:sldId id="516" r:id="rId47"/>
    <p:sldId id="517" r:id="rId48"/>
    <p:sldId id="518" r:id="rId49"/>
    <p:sldId id="514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527" r:id="rId59"/>
    <p:sldId id="528" r:id="rId60"/>
    <p:sldId id="529" r:id="rId61"/>
    <p:sldId id="532" r:id="rId62"/>
    <p:sldId id="533" r:id="rId63"/>
    <p:sldId id="534" r:id="rId64"/>
    <p:sldId id="535" r:id="rId65"/>
    <p:sldId id="530" r:id="rId66"/>
    <p:sldId id="348" r:id="rId67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67"/>
      </p:sldLst>
    </p:custShow>
  </p:custShowLst>
  <p:custDataLst>
    <p:tags r:id="rId6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3"/>
    <a:srgbClr val="596B9D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86" d="100"/>
          <a:sy n="86" d="100"/>
        </p:scale>
        <p:origin x="1488" y="62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ED3-4982-AE77-9128FB301ADA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ED3-4982-AE77-9128FB301ADA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ED3-4982-AE77-9128FB301ADA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ED3-4982-AE77-9128FB301ADA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D3-4982-AE77-9128FB301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662615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JS+jQuery</a:t>
            </a:r>
            <a:endParaRPr lang="en-US" altLang="zh-CN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交互式</a:t>
            </a:r>
            <a:r>
              <a:rPr lang="en-US" altLang="zh-CN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Web</a:t>
            </a: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前端开发</a:t>
            </a:r>
            <a:endParaRPr lang="zh-CN" altLang="en-US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正则表达式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认识正则表达式</a:t>
            </a:r>
            <a:endParaRPr lang="en-US" altLang="zh-CN" dirty="0"/>
          </a:p>
          <a:p>
            <a:r>
              <a:rPr lang="zh-CN" altLang="en-US" dirty="0"/>
              <a:t>量词符与括号字符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正则表达式中的特殊字符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类中的方法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创建正则对象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14.1 </a:t>
            </a:r>
            <a:r>
              <a:rPr lang="zh-CN" altLang="en-US" dirty="0">
                <a:latin typeface="+mn-lt"/>
                <a:cs typeface="Times New Roman" pitchFamily="18" charset="0"/>
              </a:rPr>
              <a:t>认识正则表达式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正则表达式的使用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657350" y="2798045"/>
            <a:ext cx="4189100" cy="2200308"/>
            <a:chOff x="1277815" y="3552092"/>
            <a:chExt cx="4898092" cy="2448250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24482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215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字面量方式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变量名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表达式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RegExp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构造函数方式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或者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变量名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RegExp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(/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表达式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变量名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RegExp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(/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表达式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/); 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087500" y="2543811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创建正则对象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r>
              <a:rPr lang="en-US" altLang="zh-CN" dirty="0"/>
              <a:t>test()</a:t>
            </a:r>
            <a:r>
              <a:rPr lang="zh-CN" altLang="zh-CN" dirty="0"/>
              <a:t>方法来检测字符串是否符合正则规则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14.1 </a:t>
            </a:r>
            <a:r>
              <a:rPr lang="zh-CN" altLang="en-US" dirty="0">
                <a:latin typeface="+mn-lt"/>
                <a:cs typeface="Times New Roman" pitchFamily="18" charset="0"/>
              </a:rPr>
              <a:t>认识正则表达式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正则表达式的使用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1024760" y="3048636"/>
            <a:ext cx="6580639" cy="2200308"/>
            <a:chOff x="1277815" y="3552092"/>
            <a:chExt cx="4898092" cy="2448250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24482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2104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'123'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reg1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RegExp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(/123/);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reg2 = 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console.log(reg1.test(str)) 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匹配结果为：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console.log(reg2.test(str)) 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匹配结果为：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213860" y="2794402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test()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模式修饰符</a:t>
            </a:r>
            <a:r>
              <a:rPr lang="zh-CN" altLang="en-US" dirty="0"/>
              <a:t>：基本语法</a:t>
            </a:r>
            <a:r>
              <a:rPr lang="en-US" altLang="zh-CN" dirty="0"/>
              <a:t>/</a:t>
            </a:r>
            <a:r>
              <a:rPr lang="zh-CN" altLang="zh-CN" dirty="0"/>
              <a:t>表达式</a:t>
            </a:r>
            <a:r>
              <a:rPr lang="en-US" altLang="zh-CN" dirty="0"/>
              <a:t>/[switch]</a:t>
            </a:r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switch</a:t>
            </a:r>
            <a:r>
              <a:rPr lang="zh-CN" altLang="en-US" dirty="0"/>
              <a:t> ：</a:t>
            </a:r>
            <a:r>
              <a:rPr lang="zh-CN" altLang="zh-CN" dirty="0"/>
              <a:t>表示模式修饰符，是可选的，用于进一步对正则表达式进行设置。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14.1 </a:t>
            </a:r>
            <a:r>
              <a:rPr lang="zh-CN" altLang="en-US" dirty="0">
                <a:latin typeface="+mn-lt"/>
                <a:cs typeface="Times New Roman" pitchFamily="18" charset="0"/>
              </a:rPr>
              <a:t>认识正则表达式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模式修饰符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模式修饰符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14.1 </a:t>
            </a:r>
            <a:r>
              <a:rPr lang="zh-CN" altLang="en-US" dirty="0">
                <a:latin typeface="+mn-lt"/>
                <a:cs typeface="Times New Roman" pitchFamily="18" charset="0"/>
              </a:rPr>
              <a:t>认识正则表达式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模式修饰符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98586"/>
              </p:ext>
            </p:extLst>
          </p:nvPr>
        </p:nvGraphicFramePr>
        <p:xfrm>
          <a:off x="760413" y="2882900"/>
          <a:ext cx="7767637" cy="2716212"/>
        </p:xfrm>
        <a:graphic>
          <a:graphicData uri="http://schemas.openxmlformats.org/drawingml/2006/table">
            <a:tbl>
              <a:tblPr firstRow="1" bandRow="1"/>
              <a:tblGrid>
                <a:gridCol w="160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模式符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用于在目标字符串中实现全局匹配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忽略大小写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实现多行匹配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编码执行正则表达式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粘性匹配，仅匹配目标字符串中此正则表达式的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lastIndex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属性指示的索引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边界符</a:t>
            </a:r>
            <a:r>
              <a:rPr lang="zh-CN" altLang="en-US" dirty="0"/>
              <a:t>：</a:t>
            </a:r>
            <a:r>
              <a:rPr lang="zh-CN" altLang="zh-CN" dirty="0"/>
              <a:t>正则表达式中的边界符（位置符）用来提示字符所处的位置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边界符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26720"/>
              </p:ext>
            </p:extLst>
          </p:nvPr>
        </p:nvGraphicFramePr>
        <p:xfrm>
          <a:off x="760413" y="2882900"/>
          <a:ext cx="7767637" cy="1358106"/>
        </p:xfrm>
        <a:graphic>
          <a:graphicData uri="http://schemas.openxmlformats.org/drawingml/2006/table">
            <a:tbl>
              <a:tblPr firstRow="1" bandRow="1"/>
              <a:tblGrid>
                <a:gridCol w="17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边界符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^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表示匹配行首的文本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表示匹配行尾的文本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边界符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9"/>
          <p:cNvGrpSpPr>
            <a:grpSpLocks/>
          </p:cNvGrpSpPr>
          <p:nvPr/>
        </p:nvGrpSpPr>
        <p:grpSpPr bwMode="auto">
          <a:xfrm>
            <a:off x="1024760" y="2804457"/>
            <a:ext cx="6580639" cy="2200308"/>
            <a:chOff x="1277815" y="3552092"/>
            <a:chExt cx="4898092" cy="2448250"/>
          </a:xfrm>
        </p:grpSpPr>
        <p:sp>
          <p:nvSpPr>
            <p:cNvPr id="25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24482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215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$/;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’)); 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’));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aabcd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’));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’));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5213860" y="2550223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边界符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预定义符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预定义类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15245"/>
              </p:ext>
            </p:extLst>
          </p:nvPr>
        </p:nvGraphicFramePr>
        <p:xfrm>
          <a:off x="760413" y="2882900"/>
          <a:ext cx="7767637" cy="2716212"/>
        </p:xfrm>
        <a:graphic>
          <a:graphicData uri="http://schemas.openxmlformats.org/drawingml/2006/table">
            <a:tbl>
              <a:tblPr firstRow="1" bandRow="1"/>
              <a:tblGrid>
                <a:gridCol w="170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字符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匹配除“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”外的任何单个字符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0~9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之间的任意一个数字，相当于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[0-9]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匹配所有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0~9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以外的字符，相当于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[^0-9]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\w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匹配任意的字母、数字和下划线，相当于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[a-zA-Z0-9]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\W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除所有字母、数字和下划线以外的字符，相当于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[^a-zA-Z0-9]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预定义符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预定义类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09125"/>
              </p:ext>
            </p:extLst>
          </p:nvPr>
        </p:nvGraphicFramePr>
        <p:xfrm>
          <a:off x="763589" y="2882900"/>
          <a:ext cx="7761286" cy="2716212"/>
        </p:xfrm>
        <a:graphic>
          <a:graphicData uri="http://schemas.openxmlformats.org/drawingml/2006/table">
            <a:tbl>
              <a:tblPr firstRow="1" bandRow="1"/>
              <a:tblGrid>
                <a:gridCol w="166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匹配空格（包括换行符、制表符、空格符等），相当于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[\t\r\n\v\f]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匹配非空格的字符，相当于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[^\t\r\n\v\f]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匹配一个换页符（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form-feed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匹配单词分界符。如“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”可以匹配“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best grade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”，结果为“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非单词分界符。如“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\Bade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”可以匹配“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best grade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”，结果为“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ade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预定义符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预定义类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22573"/>
              </p:ext>
            </p:extLst>
          </p:nvPr>
        </p:nvGraphicFramePr>
        <p:xfrm>
          <a:off x="763589" y="2882900"/>
          <a:ext cx="7761286" cy="2716212"/>
        </p:xfrm>
        <a:graphic>
          <a:graphicData uri="http://schemas.openxmlformats.org/drawingml/2006/table">
            <a:tbl>
              <a:tblPr firstRow="1" bandRow="1"/>
              <a:tblGrid>
                <a:gridCol w="183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匹配一个水平制表符（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tab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匹配一个换行符（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linefeed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xhh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ISO-8859-1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值为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hh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进制数字）的字符，如“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\x61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”表示“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匹配一个回车符（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carriage return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\v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匹配一个垂直制表符（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vertical tab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预定义符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预定义类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92104"/>
              </p:ext>
            </p:extLst>
          </p:nvPr>
        </p:nvGraphicFramePr>
        <p:xfrm>
          <a:off x="763589" y="2882900"/>
          <a:ext cx="7761286" cy="905404"/>
        </p:xfrm>
        <a:graphic>
          <a:graphicData uri="http://schemas.openxmlformats.org/drawingml/2006/table">
            <a:tbl>
              <a:tblPr firstRow="1" bandRow="1"/>
              <a:tblGrid>
                <a:gridCol w="167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uhhhh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Unicode 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值为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hhhh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进制数字）的字符，如“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\u597d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”表示“好”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58089"/>
              <a:ext cx="2213623" cy="75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了解正则表达式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的概念及其作用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572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掌握正则表达式的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32569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掌握正则表达式的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特殊字符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03312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232569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掌握正则表达式的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预定义类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1024760" y="2874245"/>
            <a:ext cx="6580639" cy="1583455"/>
            <a:chOff x="1277815" y="3552092"/>
            <a:chExt cx="4898092" cy="1761887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176188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1282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'good idea';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/\s../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	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正则对象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str.match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       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匹配结果：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[" id"]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213860" y="2620011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\s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转义特殊字符</a:t>
            </a:r>
            <a:r>
              <a:rPr lang="zh-CN" altLang="en-US" dirty="0"/>
              <a:t>：</a:t>
            </a:r>
            <a:r>
              <a:rPr lang="zh-CN" altLang="zh-CN" dirty="0"/>
              <a:t>在正则表达式中可以使用“</a:t>
            </a:r>
            <a:r>
              <a:rPr lang="en-US" altLang="zh-CN" dirty="0"/>
              <a:t>\</a:t>
            </a:r>
            <a:r>
              <a:rPr lang="zh-CN" altLang="zh-CN" dirty="0"/>
              <a:t>”转义特殊字符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多学一招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024760" y="3026356"/>
            <a:ext cx="6580639" cy="1535830"/>
            <a:chOff x="1277815" y="3552092"/>
            <a:chExt cx="4898092" cy="1708895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170889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1282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'^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\\1.23*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edf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$';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/\.|\$|\*|\^|\\/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str.match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	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匹配结果：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(5) ["^", "\", ".", "*", "$"]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5213860" y="2772122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\</a:t>
            </a:r>
            <a:r>
              <a:rPr lang="zh-CN" altLang="en-US" dirty="0"/>
              <a:t>转义字符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字符类</a:t>
            </a:r>
            <a:r>
              <a:rPr lang="zh-CN" altLang="en-US" dirty="0"/>
              <a:t>：</a:t>
            </a:r>
            <a:r>
              <a:rPr lang="zh-CN" altLang="zh-CN" dirty="0"/>
              <a:t>是一个字符集，匹配</a:t>
            </a:r>
            <a:r>
              <a:rPr lang="zh-CN" altLang="en-US" dirty="0"/>
              <a:t>相应</a:t>
            </a:r>
            <a:r>
              <a:rPr lang="zh-CN" altLang="zh-CN" dirty="0"/>
              <a:t>字符，它就会找到该匹配项。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字符类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20065"/>
              </p:ext>
            </p:extLst>
          </p:nvPr>
        </p:nvGraphicFramePr>
        <p:xfrm>
          <a:off x="763589" y="2882900"/>
          <a:ext cx="7761286" cy="2716212"/>
        </p:xfrm>
        <a:graphic>
          <a:graphicData uri="http://schemas.openxmlformats.org/drawingml/2006/table">
            <a:tbl>
              <a:tblPr firstRow="1" bandRow="1"/>
              <a:tblGrid>
                <a:gridCol w="16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匹配一个水平制表符（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tab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匹配一个换行符（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linefeed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xhh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ISO-8859-1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值为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hh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进制数字）的字符，如“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\x61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”表示“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匹配一个回车符（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carriage return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\v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匹配一个垂直制表符（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vertical tab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字符范围示例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字符类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5185"/>
              </p:ext>
            </p:extLst>
          </p:nvPr>
        </p:nvGraphicFramePr>
        <p:xfrm>
          <a:off x="763589" y="2882900"/>
          <a:ext cx="7761286" cy="2716212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pattern(</a:t>
                      </a: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模式</a:t>
                      </a: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)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[cat]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匹配字符集合中的任意一个字符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[^cat]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匹配除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以外的字符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[A-Z]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匹配字母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A~Z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范围内的字符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[^a-z]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匹配字母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a~z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范围外的字符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[a-zA-Z0-9]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匹配大小写字母和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0~9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范围内的字符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字符范围示例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字符类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2229"/>
              </p:ext>
            </p:extLst>
          </p:nvPr>
        </p:nvGraphicFramePr>
        <p:xfrm>
          <a:off x="763589" y="2882900"/>
          <a:ext cx="7761286" cy="90540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pattern(</a:t>
                      </a: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模式</a:t>
                      </a: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)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[\u4e00-\u9fa5]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匹配任意一个中文字符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字符类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895025" y="2073510"/>
            <a:ext cx="6580639" cy="4288555"/>
            <a:chOff x="1277815" y="3552091"/>
            <a:chExt cx="4898092" cy="4771812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1"/>
              <a:ext cx="4898092" cy="47718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4569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andy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’)); 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('baby’)); 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('color’)); 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('red’));  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flase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]$/;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('a’));     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('aa’));  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('b’));      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('c’));   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’));   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flase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6084125" y="1819277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[]</a:t>
            </a:r>
            <a:r>
              <a:rPr lang="zh-CN" altLang="en-US" dirty="0"/>
              <a:t>符号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字符组合</a:t>
            </a:r>
            <a:r>
              <a:rPr lang="zh-CN" altLang="en-US" dirty="0"/>
              <a:t>：</a:t>
            </a:r>
            <a:r>
              <a:rPr lang="zh-CN" altLang="zh-CN" dirty="0"/>
              <a:t>如果允许用户输入英文字母（不区分大小写）、数字、短横线</a:t>
            </a:r>
            <a:r>
              <a:rPr lang="en-US" altLang="zh-CN" dirty="0"/>
              <a:t>-</a:t>
            </a:r>
            <a:r>
              <a:rPr lang="zh-CN" altLang="zh-CN" dirty="0"/>
              <a:t>、下划线</a:t>
            </a:r>
            <a:r>
              <a:rPr lang="en-US" altLang="zh-CN" dirty="0"/>
              <a:t>_</a:t>
            </a:r>
            <a:r>
              <a:rPr lang="zh-CN" altLang="en-US" dirty="0"/>
              <a:t>的正则情况。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多学一招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837181" y="3446876"/>
            <a:ext cx="6580639" cy="707790"/>
            <a:chOff x="1277815" y="3552091"/>
            <a:chExt cx="4898092" cy="4771812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5" y="3552091"/>
              <a:ext cx="4898092" cy="47718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462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 /^[a-zA-Z0-9_-]$/; 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5026281" y="3192642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字符组合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字符组合</a:t>
            </a:r>
            <a:r>
              <a:rPr lang="zh-CN" altLang="en-US" dirty="0"/>
              <a:t>：</a:t>
            </a:r>
            <a:r>
              <a:rPr lang="zh-CN" altLang="zh-CN" dirty="0"/>
              <a:t>当中括号“</a:t>
            </a:r>
            <a:r>
              <a:rPr lang="en-US" altLang="zh-CN" dirty="0"/>
              <a:t>[]</a:t>
            </a:r>
            <a:r>
              <a:rPr lang="zh-CN" altLang="zh-CN" dirty="0"/>
              <a:t>”与元字符“</a:t>
            </a:r>
            <a:r>
              <a:rPr lang="en-US" altLang="zh-CN" dirty="0"/>
              <a:t>^</a:t>
            </a:r>
            <a:r>
              <a:rPr lang="zh-CN" altLang="zh-CN" dirty="0"/>
              <a:t>”一起使用时，称为取反符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取反符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056256" y="2968860"/>
            <a:ext cx="6580639" cy="1908790"/>
            <a:chOff x="1277815" y="3552084"/>
            <a:chExt cx="4898092" cy="1286877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5" y="3552084"/>
              <a:ext cx="4898092" cy="128687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12749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 /^[^a-z]$/;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('a’));  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('z’));  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('1’));  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rg.test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('A’));    //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5245356" y="2714627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^[]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用户名验证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34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7" y="2914650"/>
            <a:ext cx="4374026" cy="723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7" y="3790950"/>
            <a:ext cx="4348382" cy="704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用户名验证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122931" y="2654534"/>
            <a:ext cx="6268469" cy="2793765"/>
            <a:chOff x="1277815" y="3552084"/>
            <a:chExt cx="4898092" cy="17863429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5" y="3552084"/>
              <a:ext cx="4898092" cy="178634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177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.success{ color: green;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.wrong{ color: red;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&lt;body&gt;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&lt;input type="text" 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"&gt;&lt;span&gt;&lt;/span&gt;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&lt;/body&gt;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4972051" y="2400302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用户名验证结构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40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41" name="4.1"/>
          <p:cNvGrpSpPr>
            <a:grpSpLocks/>
          </p:cNvGrpSpPr>
          <p:nvPr/>
        </p:nvGrpSpPr>
        <p:grpSpPr bwMode="auto">
          <a:xfrm>
            <a:off x="1426007" y="1272116"/>
            <a:ext cx="4696980" cy="956683"/>
            <a:chOff x="1426457" y="1263856"/>
            <a:chExt cx="4696827" cy="956466"/>
          </a:xfrm>
        </p:grpSpPr>
        <p:grpSp>
          <p:nvGrpSpPr>
            <p:cNvPr id="42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45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14.1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6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3390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认识正则表达式</a:t>
              </a:r>
            </a:p>
          </p:txBody>
        </p:sp>
      </p:grpSp>
      <p:sp>
        <p:nvSpPr>
          <p:cNvPr id="49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54933" y="3008181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0" name="4.1"/>
          <p:cNvGrpSpPr>
            <a:grpSpLocks/>
          </p:cNvGrpSpPr>
          <p:nvPr/>
        </p:nvGrpSpPr>
        <p:grpSpPr bwMode="auto">
          <a:xfrm>
            <a:off x="2535299" y="2492830"/>
            <a:ext cx="4861352" cy="956683"/>
            <a:chOff x="1426457" y="1263856"/>
            <a:chExt cx="4861194" cy="956466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14.2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357009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正则表达式中的特殊字符</a:t>
              </a:r>
            </a:p>
          </p:txBody>
        </p:sp>
      </p:grpSp>
      <p:sp>
        <p:nvSpPr>
          <p:cNvPr id="58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68332" y="4384937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9" name="4.1"/>
          <p:cNvGrpSpPr>
            <a:grpSpLocks/>
          </p:cNvGrpSpPr>
          <p:nvPr/>
        </p:nvGrpSpPr>
        <p:grpSpPr bwMode="auto">
          <a:xfrm>
            <a:off x="1484476" y="3872703"/>
            <a:ext cx="4696980" cy="956683"/>
            <a:chOff x="1426457" y="1263856"/>
            <a:chExt cx="4696827" cy="956466"/>
          </a:xfrm>
        </p:grpSpPr>
        <p:grpSp>
          <p:nvGrpSpPr>
            <p:cNvPr id="60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63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14.3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4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64679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量词符与括号字符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7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826073" y="5811066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8" name="4.1"/>
          <p:cNvGrpSpPr>
            <a:grpSpLocks/>
          </p:cNvGrpSpPr>
          <p:nvPr/>
        </p:nvGrpSpPr>
        <p:grpSpPr bwMode="auto">
          <a:xfrm>
            <a:off x="2542217" y="5298832"/>
            <a:ext cx="4696980" cy="956683"/>
            <a:chOff x="1426457" y="1263856"/>
            <a:chExt cx="4696827" cy="956466"/>
          </a:xfrm>
        </p:grpSpPr>
        <p:grpSp>
          <p:nvGrpSpPr>
            <p:cNvPr id="69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72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74" name="圆角矩形 73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14.4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3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0" name="直接连接符 69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59126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类中的方法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14.2 </a:t>
            </a:r>
            <a:r>
              <a:rPr lang="zh-CN" altLang="en-US" dirty="0">
                <a:latin typeface="+mn-lt"/>
                <a:cs typeface="Times New Roman" pitchFamily="18" charset="0"/>
              </a:rPr>
              <a:t>正则表达式的特殊字符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用户名验证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999106" y="2701968"/>
            <a:ext cx="6268469" cy="3136665"/>
            <a:chOff x="1277815" y="3552090"/>
            <a:chExt cx="4898092" cy="33478626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334786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4812548" cy="1948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/^[a-zA-Z0-9_-]{6,16}$/;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span =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('span');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uname.onblur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function 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（省略判断用户名是否合法代码）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819651" y="2390681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功能代码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量词符</a:t>
            </a:r>
            <a:r>
              <a:rPr lang="zh-CN" altLang="en-US" dirty="0"/>
              <a:t>：</a:t>
            </a:r>
            <a:r>
              <a:rPr lang="zh-CN" altLang="zh-CN" dirty="0"/>
              <a:t>用来设定某个模式出现的次数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量词符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量词符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量词符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9411"/>
              </p:ext>
            </p:extLst>
          </p:nvPr>
        </p:nvGraphicFramePr>
        <p:xfrm>
          <a:off x="763589" y="2882900"/>
          <a:ext cx="7761286" cy="2716212"/>
        </p:xfrm>
        <a:graphic>
          <a:graphicData uri="http://schemas.openxmlformats.org/drawingml/2006/table">
            <a:tbl>
              <a:tblPr firstRow="1" bandRow="1"/>
              <a:tblGrid>
                <a:gridCol w="121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结果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?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?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前面的字符零次或一次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hi?t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前面的字符一次或多次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bre+ad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可匹配范围从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bread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bre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前面的字符零次或多次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ro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*se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可匹配范围从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rse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ro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{n}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前面的字符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hit{2}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只能匹配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hitter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{n,}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前面的字符最少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hit{2,}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可匹配范围从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hitter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hitt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量词符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1387760" y="2831212"/>
            <a:ext cx="6268469" cy="2917782"/>
            <a:chOff x="1277815" y="3552090"/>
            <a:chExt cx="4898092" cy="33478626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334786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48"/>
              <a:ext cx="4812548" cy="28068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/^a*$/;        // *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相当于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&gt;=0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，可以出现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0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次或很多次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/^a+$/;        // +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相当于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&gt;=1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，可以出现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次或很多次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/^a?$/;        // ?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相当于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1||0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，可以出现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0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次或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/^a{3}$/;      // {3}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就是重复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字符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/^a{3,}$/;    // {3,}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就是重复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字符 大于等于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/^a{3,16}$/;  // {3,16}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就是重复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字符 大于等于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小于等于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16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</a:t>
              </a: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208305" y="2519924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量词符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r>
              <a:rPr lang="zh-CN" altLang="zh-CN" dirty="0"/>
              <a:t>允许用户输入</a:t>
            </a:r>
            <a:r>
              <a:rPr lang="en-US" altLang="zh-CN" dirty="0"/>
              <a:t>6~16</a:t>
            </a:r>
            <a:r>
              <a:rPr lang="zh-CN" altLang="zh-CN" dirty="0"/>
              <a:t>位</a:t>
            </a:r>
            <a:r>
              <a:rPr lang="zh-CN" altLang="en-US" dirty="0"/>
              <a:t>的用户名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量词符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046729" y="3126582"/>
            <a:ext cx="6268469" cy="1165034"/>
            <a:chOff x="1277815" y="3552090"/>
            <a:chExt cx="4898092" cy="33478626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334786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9" y="3670943"/>
              <a:ext cx="4812548" cy="3318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var reg = /^[a-zA-Z0-9_-]$/;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= /^[a-zA-Z0-9_-]{6,16}$/;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867274" y="2815294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限制</a:t>
            </a:r>
            <a:r>
              <a:rPr lang="en-US" altLang="zh-CN" dirty="0"/>
              <a:t>6-16</a:t>
            </a:r>
            <a:r>
              <a:rPr lang="zh-CN" altLang="en-US" dirty="0"/>
              <a:t>位用户名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改变限定符的范围</a:t>
            </a:r>
            <a:r>
              <a:rPr lang="zh-CN" altLang="en-US" dirty="0"/>
              <a:t>：</a:t>
            </a:r>
            <a:r>
              <a:rPr lang="zh-CN" altLang="zh-CN" dirty="0"/>
              <a:t>允许用户输入</a:t>
            </a:r>
            <a:r>
              <a:rPr lang="en-US" altLang="zh-CN" dirty="0"/>
              <a:t>6~16</a:t>
            </a:r>
            <a:r>
              <a:rPr lang="zh-CN" altLang="zh-CN" dirty="0"/>
              <a:t>位</a:t>
            </a:r>
            <a:r>
              <a:rPr lang="zh-CN" altLang="en-US" dirty="0"/>
              <a:t>的用户名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括号字符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200838" y="3159009"/>
            <a:ext cx="2966472" cy="1165034"/>
            <a:chOff x="1277815" y="3552090"/>
            <a:chExt cx="4898092" cy="33478626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334786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9" y="3670943"/>
              <a:ext cx="4812548" cy="3311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① 改变作用范围前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正则表达式：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catch|er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可匹配的结果：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2068379" y="2786908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符号前</a:t>
            </a:r>
            <a:endParaRPr lang="en-US" altLang="zh-CN" dirty="0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4726109" y="3163145"/>
            <a:ext cx="2966472" cy="1165034"/>
            <a:chOff x="1277815" y="3552090"/>
            <a:chExt cx="4898092" cy="33478626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334786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43"/>
              <a:ext cx="4812548" cy="3311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② 改变作用范围后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正则表达式：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ch|er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可匹配的结果：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5593650" y="2791044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符号后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1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分组</a:t>
            </a:r>
            <a:r>
              <a:rPr lang="zh-CN" altLang="en-US" dirty="0"/>
              <a:t>：</a:t>
            </a:r>
            <a:r>
              <a:rPr lang="zh-CN" altLang="zh-CN" dirty="0"/>
              <a:t>使用小括号可以进行分组，当小括号后面有量词符时，就表示对整个组进行操作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括号字符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226743" y="3702880"/>
            <a:ext cx="2966472" cy="1165034"/>
            <a:chOff x="1277815" y="3552090"/>
            <a:chExt cx="4898092" cy="33478626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334786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63359" y="3670943"/>
              <a:ext cx="4812548" cy="3311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① 分组前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正则表达式：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{2}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可匹配的结果：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abcc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2094284" y="3330779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分组前</a:t>
            </a:r>
            <a:endParaRPr lang="en-US" altLang="zh-CN" dirty="0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4752014" y="3707016"/>
            <a:ext cx="2966472" cy="1165034"/>
            <a:chOff x="1277815" y="3552090"/>
            <a:chExt cx="4898092" cy="33478626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334786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3670943"/>
              <a:ext cx="4812548" cy="3311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② 分组后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正则表达式：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){2}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可匹配的结果：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abcbc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619555" y="3334915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分组后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捕获</a:t>
            </a:r>
            <a:r>
              <a:rPr lang="zh-CN" altLang="en-US" dirty="0"/>
              <a:t>：</a:t>
            </a:r>
            <a:r>
              <a:rPr lang="zh-CN" altLang="zh-CN" dirty="0"/>
              <a:t>使用小括号可以进行分组，当小括号后面有量词符时，就表示对整个组进行操作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捕获与非捕获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525815" y="2725461"/>
            <a:ext cx="4133161" cy="1087569"/>
            <a:chOff x="1277815" y="3552090"/>
            <a:chExt cx="4898092" cy="43912992"/>
          </a:xfrm>
        </p:grpSpPr>
        <p:sp>
          <p:nvSpPr>
            <p:cNvPr id="14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43912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1"/>
            <p:cNvSpPr>
              <a:spLocks noChangeArrowheads="1"/>
            </p:cNvSpPr>
            <p:nvPr/>
          </p:nvSpPr>
          <p:spPr bwMode="auto">
            <a:xfrm>
              <a:off x="1363359" y="3670943"/>
              <a:ext cx="4812548" cy="4379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res = '1234'.match(/(\d)(\d)(\d)(\d)/);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console.log(res);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3560046" y="2277160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捕获</a:t>
            </a:r>
            <a:endParaRPr lang="en-US" altLang="zh-CN" dirty="0"/>
          </a:p>
        </p:txBody>
      </p:sp>
      <p:pic>
        <p:nvPicPr>
          <p:cNvPr id="1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46" y="3398494"/>
            <a:ext cx="4756097" cy="24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捕获与非捕获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1203669" y="2922324"/>
            <a:ext cx="5967069" cy="1896283"/>
            <a:chOff x="1277815" y="3552090"/>
            <a:chExt cx="4898092" cy="76566599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76566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60"/>
              <a:ext cx="4812548" cy="7644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'Regular Capture';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/(\w+)\s(\w+)/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str.replace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'$2 $1');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Capture Regular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圆角矩形 30"/>
          <p:cNvSpPr>
            <a:spLocks noChangeArrowheads="1"/>
          </p:cNvSpPr>
          <p:nvPr/>
        </p:nvSpPr>
        <p:spPr bwMode="auto">
          <a:xfrm>
            <a:off x="4942876" y="2550223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位置替换</a:t>
            </a:r>
            <a:endParaRPr lang="en-US" altLang="zh-CN" dirty="0"/>
          </a:p>
        </p:txBody>
      </p:sp>
      <p:sp>
        <p:nvSpPr>
          <p:cNvPr id="34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：字符串内容位置替换。</a:t>
            </a:r>
            <a:endParaRPr lang="zh-CN" altLang="zh-CN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捕获与非捕获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14.1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认识正则表达式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什么是正则表达式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正则表达式的特点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正则表达式的使用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模式修饰符</a:t>
            </a:r>
          </a:p>
        </p:txBody>
      </p:sp>
    </p:spTree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9"/>
          <p:cNvGrpSpPr>
            <a:grpSpLocks/>
          </p:cNvGrpSpPr>
          <p:nvPr/>
        </p:nvGrpSpPr>
        <p:grpSpPr bwMode="auto">
          <a:xfrm>
            <a:off x="534539" y="3123521"/>
            <a:ext cx="3977931" cy="1896283"/>
            <a:chOff x="1277815" y="3552090"/>
            <a:chExt cx="4898092" cy="76566599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76566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363359" y="3670960"/>
              <a:ext cx="4812548" cy="63378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① 非捕获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/(?:J)(?:S)/;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res =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JS'.replace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(reg,'$2 $1');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console.log(res);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$2 $1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2413540" y="2751420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非捕获</a:t>
            </a:r>
            <a:endParaRPr lang="en-US" altLang="zh-CN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捕获与非捕获</a:t>
            </a:r>
            <a:r>
              <a:rPr lang="zh-CN" altLang="en-US" dirty="0">
                <a:sym typeface="Wingdings" pitchFamily="2" charset="2"/>
              </a:rPr>
              <a:t>： </a:t>
            </a:r>
            <a:r>
              <a:rPr lang="en-US" altLang="zh-CN" dirty="0">
                <a:sym typeface="Wingdings" pitchFamily="2" charset="2"/>
              </a:rPr>
              <a:t>(?:x)</a:t>
            </a:r>
            <a:r>
              <a:rPr lang="zh-CN" altLang="en-US" dirty="0">
                <a:sym typeface="Wingdings" pitchFamily="2" charset="2"/>
              </a:rPr>
              <a:t>方式实现非捕获。</a:t>
            </a:r>
            <a:endParaRPr lang="zh-CN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捕获与非捕获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4661244" y="3123520"/>
            <a:ext cx="3977931" cy="1896283"/>
            <a:chOff x="1277815" y="3552090"/>
            <a:chExt cx="4898092" cy="76566599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76566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60"/>
              <a:ext cx="4812548" cy="63378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② 捕获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/(J)(S)/;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res =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JS'.replace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(reg,'$2 $1');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console.log(res);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 J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6540245" y="2751419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捕获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贪婪与懒惰匹配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所谓贪婪表示匹配尽可能多的字符，而惰性表示匹配尽可能少的字符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zh-CN" altLang="zh-CN" dirty="0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4" name="矩形 2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贪婪与懒惰匹配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797099" y="3084486"/>
            <a:ext cx="7449792" cy="2820079"/>
            <a:chOff x="1277815" y="3552090"/>
            <a:chExt cx="4898092" cy="139250022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1392500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60"/>
              <a:ext cx="4812548" cy="13609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webWEBWebwEb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reg1 = /w.*b/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贪婪匹配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reg2 = /w.*?b/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懒惰匹配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webWEBWebwEb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 index: 0, input: 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webWEBWebwEb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console.log(reg1.exec(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));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["web", index: 0, input: 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webWEBWebwEb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console.log(reg2.exec(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)); 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5968919" y="2741895"/>
            <a:ext cx="209893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惰性匹配</a:t>
            </a:r>
            <a:endParaRPr lang="en-US" altLang="zh-CN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懒惰匹配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正则匹配默认是贪婪匹配，</a:t>
            </a:r>
            <a:r>
              <a:rPr lang="zh-CN" altLang="en-US" dirty="0"/>
              <a:t>通过</a:t>
            </a:r>
            <a:r>
              <a:rPr lang="zh-CN" altLang="zh-CN" dirty="0"/>
              <a:t> “</a:t>
            </a:r>
            <a:r>
              <a:rPr lang="en-US" altLang="zh-CN" dirty="0"/>
              <a:t>?</a:t>
            </a:r>
            <a:r>
              <a:rPr lang="zh-CN" altLang="zh-CN" dirty="0"/>
              <a:t>”符号</a:t>
            </a:r>
            <a:r>
              <a:rPr lang="zh-CN" altLang="en-US" dirty="0"/>
              <a:t>实现惰性匹配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zh-CN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贪婪与懒惰匹配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9"/>
          <p:cNvGrpSpPr>
            <a:grpSpLocks/>
          </p:cNvGrpSpPr>
          <p:nvPr/>
        </p:nvGrpSpPr>
        <p:grpSpPr bwMode="auto">
          <a:xfrm>
            <a:off x="797099" y="3084487"/>
            <a:ext cx="7449792" cy="1678014"/>
            <a:chOff x="1277815" y="3552090"/>
            <a:chExt cx="4898092" cy="139250022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1392500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363359" y="3670943"/>
              <a:ext cx="4812548" cy="7514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'13335 12345 56668';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/(\d)\1\1/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match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str.match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console.log(match);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 ["333", "666"]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6848475" y="2741895"/>
            <a:ext cx="121937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\n</a:t>
            </a: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反向引用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获取存放在缓存区内的子表达式的捕获内容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zh-CN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反向引用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零宽断言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用于查找子表达式匹配的内容之前或之后是否含有特定字符集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en-US" altLang="zh-CN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方式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正向预查和反向预查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6" name="矩形 2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零宽断言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正向预查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零宽断言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98596"/>
              </p:ext>
            </p:extLst>
          </p:nvPr>
        </p:nvGraphicFramePr>
        <p:xfrm>
          <a:off x="763589" y="2882900"/>
          <a:ext cx="7761286" cy="1358106"/>
        </p:xfrm>
        <a:graphic>
          <a:graphicData uri="http://schemas.openxmlformats.org/drawingml/2006/table">
            <a:tbl>
              <a:tblPr firstRow="1" bandRow="1"/>
              <a:tblGrid>
                <a:gridCol w="1293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示例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x(?=y)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仅当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后面紧跟着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时，才匹配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Countr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(?=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y|ies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Country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Countries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Countr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x(?!y)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仅当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后不紧跟着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时才匹配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Countr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(?=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y|ies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用于匹配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Country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Countries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Countr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正则表达式优先级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正则表达式各种符号的优先级，由高到低排列。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正则表达式优先级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93125"/>
              </p:ext>
            </p:extLst>
          </p:nvPr>
        </p:nvGraphicFramePr>
        <p:xfrm>
          <a:off x="763589" y="2882900"/>
          <a:ext cx="7761286" cy="2716212"/>
        </p:xfrm>
        <a:graphic>
          <a:graphicData uri="http://schemas.openxmlformats.org/drawingml/2006/table">
            <a:tbl>
              <a:tblPr firstRow="1" bandRow="1"/>
              <a:tblGrid>
                <a:gridCol w="2979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符号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转义符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(?:)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(?=)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[]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圆括号和中括号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?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{n}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{n,}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}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限定符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^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\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任何元字符、任何字符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定位点和序列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|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“或”操作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案例展示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身份证号码验证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75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9" y="2901949"/>
            <a:ext cx="540107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案例实现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身份证号码验证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1481133" y="2892815"/>
            <a:ext cx="5241751" cy="1678014"/>
            <a:chOff x="1277815" y="3552090"/>
            <a:chExt cx="4898092" cy="139250022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1392500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25"/>
              <a:ext cx="4812548" cy="126469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&lt;form id="form"&gt;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身份证号码：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&lt;input type="text" name="card"&gt;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&lt;/form&gt;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id="result"&gt;&lt;/div&gt;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4147781" y="2550223"/>
            <a:ext cx="243857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身份证验证页面结构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案例实现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身份证号码验证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568326" y="2894247"/>
            <a:ext cx="7834317" cy="2092532"/>
            <a:chOff x="1277815" y="3552090"/>
            <a:chExt cx="4898092" cy="191675144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4898092" cy="1916751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25"/>
              <a:ext cx="4812548" cy="19155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form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document.getElementById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('form');	// &lt;form&gt;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result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document.getElementById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('result'); // 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inputs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document.getElementsByTagName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('input'); // &lt;input&gt;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元素集合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5334000" y="2550223"/>
            <a:ext cx="280987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获取操作的元素对象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14.2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正则表达式中的特殊字符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边界符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预定义类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27991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27991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09786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43670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字符类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1220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3" y="451220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78207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462809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取反符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4" y="517493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2" y="517493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9" y="544480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4" y="529082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用户名验证</a:t>
            </a: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案例实现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身份证号码验证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1301751" y="2884905"/>
            <a:ext cx="5289549" cy="1721058"/>
            <a:chOff x="1277815" y="3551998"/>
            <a:chExt cx="4898092" cy="444193232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5" y="3551998"/>
              <a:ext cx="4898092" cy="4441932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894"/>
              <a:ext cx="4812548" cy="14378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inputs.card.onblur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/(^\d{15}$)|(^\d{17}([0-9]|X)$)/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（省略判断身份证号码是否正确的代码）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3109555" y="2540881"/>
            <a:ext cx="341506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验证身份证号码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案例展示</a:t>
            </a:r>
            <a:r>
              <a:rPr lang="zh-CN" altLang="en-US" dirty="0">
                <a:sym typeface="Wingdings" pitchFamily="2" charset="2"/>
              </a:rPr>
              <a:t>：去掉字符串两端的空格。</a:t>
            </a:r>
            <a:endParaRPr lang="zh-CN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身份证号码验证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8610" name="Picture 2" descr="12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2892425"/>
            <a:ext cx="4733465" cy="142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 descr="2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4461231"/>
            <a:ext cx="4713911" cy="14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案例实现</a:t>
            </a:r>
            <a:r>
              <a:rPr lang="zh-CN" altLang="en-US" dirty="0">
                <a:sym typeface="Wingdings" pitchFamily="2" charset="2"/>
              </a:rPr>
              <a:t>：去掉字符串两端的空格。</a:t>
            </a:r>
            <a:endParaRPr lang="zh-CN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14.3 </a:t>
            </a:r>
            <a:r>
              <a:rPr lang="zh-CN" altLang="en-US" dirty="0">
                <a:latin typeface="+mn-lt"/>
                <a:cs typeface="Times New Roman" pitchFamily="18" charset="0"/>
              </a:rPr>
              <a:t>量词符与括号字符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身份证号码验证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273969" y="3039460"/>
            <a:ext cx="6526213" cy="2445817"/>
            <a:chOff x="1277815" y="3551740"/>
            <a:chExt cx="4898092" cy="881847932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5" y="3551740"/>
              <a:ext cx="4898092" cy="8818476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0979"/>
              <a:ext cx="4812548" cy="881728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this.value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this.value.trim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if (!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String.prototype.trim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String.prototype.trim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this.replace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(/^[\s\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uFEFF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\xA0]+|[\s\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uFEFF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\xA0]+$/g, '');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24"/>
          <p:cNvSpPr>
            <a:spLocks noChangeArrowheads="1"/>
          </p:cNvSpPr>
          <p:nvPr/>
        </p:nvSpPr>
        <p:spPr bwMode="auto">
          <a:xfrm>
            <a:off x="4594065" y="2695437"/>
            <a:ext cx="30670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去掉字符串两端的空格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  <a:sym typeface="Wingdings" pitchFamily="2" charset="2"/>
              </a:rPr>
              <a:t>match()</a:t>
            </a: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方法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根据正则匹配出所有符合要求的内容匹配成功后将其保存到数组中，匹配失败则返回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match()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案例演示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0214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match()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451137" y="2754067"/>
            <a:ext cx="6526213" cy="3456590"/>
            <a:chOff x="1277815" y="3551740"/>
            <a:chExt cx="4898092" cy="1246285696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5" y="3551740"/>
              <a:ext cx="4898092" cy="12462856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9" y="3671083"/>
              <a:ext cx="4812548" cy="121451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"It's is the shorthand of it is";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reg1 = /it/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str.match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(reg1);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匹配结果：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 ["It", "it"]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reg2 = /^it/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	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str.match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(reg2);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匹配结果：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["It"]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reg3 = /s/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	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str.match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(reg3);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匹配结果：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(4) ["s", "s", "s", "s"]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reg4 = /s$/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str.match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(reg4);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匹配结果：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["s"]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5648325" y="2410044"/>
            <a:ext cx="21899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match()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  <a:sym typeface="Wingdings" pitchFamily="2" charset="2"/>
              </a:rPr>
              <a:t>search()</a:t>
            </a: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方法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/>
              <a:t>search()</a:t>
            </a:r>
            <a:r>
              <a:rPr lang="zh-CN" altLang="zh-CN" dirty="0"/>
              <a:t>方法可以返回指定模式的子串在字符串首次出现的位置，相对于</a:t>
            </a:r>
            <a:r>
              <a:rPr lang="en-US" altLang="zh-CN" dirty="0" err="1"/>
              <a:t>indexOf</a:t>
            </a:r>
            <a:r>
              <a:rPr lang="en-US" altLang="zh-CN" dirty="0"/>
              <a:t>()</a:t>
            </a:r>
            <a:r>
              <a:rPr lang="zh-CN" altLang="zh-CN" dirty="0"/>
              <a:t>方法来说功能更强大。</a:t>
            </a: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search()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案例演示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search()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936788" y="2987648"/>
            <a:ext cx="6526213" cy="1446458"/>
            <a:chOff x="1277815" y="3551740"/>
            <a:chExt cx="4898092" cy="1246285696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5" y="3551740"/>
              <a:ext cx="4898092" cy="12462856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1504"/>
              <a:ext cx="4812548" cy="103421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'123*abc.456';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str.search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('.*'));      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str.search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(/[\.\*]/));   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24"/>
          <p:cNvSpPr>
            <a:spLocks noChangeArrowheads="1"/>
          </p:cNvSpPr>
          <p:nvPr/>
        </p:nvSpPr>
        <p:spPr bwMode="auto">
          <a:xfrm>
            <a:off x="5133976" y="2643625"/>
            <a:ext cx="21899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search()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  <a:sym typeface="Wingdings" pitchFamily="2" charset="2"/>
              </a:rPr>
              <a:t>split()</a:t>
            </a: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方法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/>
              <a:t>split()</a:t>
            </a:r>
            <a:r>
              <a:rPr lang="zh-CN" altLang="zh-CN" dirty="0"/>
              <a:t>方法用于根据指定的分隔符将一个字符串分割成字符串数组，其分割后的字符串数组中不包括分隔符。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split()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案例演示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按照字符串中的“</a:t>
            </a:r>
            <a:r>
              <a:rPr lang="en-US" altLang="zh-CN" dirty="0"/>
              <a:t>@</a:t>
            </a:r>
            <a:r>
              <a:rPr lang="zh-CN" altLang="zh-CN" dirty="0"/>
              <a:t>”和“</a:t>
            </a:r>
            <a:r>
              <a:rPr lang="en-US" altLang="zh-CN" dirty="0"/>
              <a:t>.</a:t>
            </a:r>
            <a:r>
              <a:rPr lang="zh-CN" altLang="zh-CN" dirty="0"/>
              <a:t>”两种分隔符进行分割。</a:t>
            </a: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split()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1060611" y="3158773"/>
            <a:ext cx="6526213" cy="1521966"/>
            <a:chOff x="1277815" y="3551740"/>
            <a:chExt cx="4898092" cy="1311344301"/>
          </a:xfrm>
        </p:grpSpPr>
        <p:sp>
          <p:nvSpPr>
            <p:cNvPr id="30" name="矩形 10"/>
            <p:cNvSpPr>
              <a:spLocks noChangeArrowheads="1"/>
            </p:cNvSpPr>
            <p:nvPr/>
          </p:nvSpPr>
          <p:spPr bwMode="auto">
            <a:xfrm>
              <a:off x="1277815" y="3551740"/>
              <a:ext cx="4898092" cy="13113443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矩形 11"/>
            <p:cNvSpPr>
              <a:spLocks noChangeArrowheads="1"/>
            </p:cNvSpPr>
            <p:nvPr/>
          </p:nvSpPr>
          <p:spPr bwMode="auto">
            <a:xfrm>
              <a:off x="1363359" y="3671504"/>
              <a:ext cx="4812548" cy="131122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'test@123.com';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/[@\.]/;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split_res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str.split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split_res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(3) ["test", "123", "com"]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圆角矩形 31"/>
          <p:cNvSpPr>
            <a:spLocks noChangeArrowheads="1"/>
          </p:cNvSpPr>
          <p:nvPr/>
        </p:nvSpPr>
        <p:spPr bwMode="auto">
          <a:xfrm>
            <a:off x="5257799" y="2814750"/>
            <a:ext cx="21899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split()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案例演示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zh-CN" dirty="0"/>
              <a:t>正则匹配方式分割字符串时，还可以指定字符串分割的次数。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split()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060611" y="3168298"/>
            <a:ext cx="6526213" cy="1569799"/>
            <a:chOff x="1277815" y="3551740"/>
            <a:chExt cx="4898092" cy="1352557792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1740"/>
              <a:ext cx="4898092" cy="13113443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3671504"/>
              <a:ext cx="4812548" cy="13524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'We are a family';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/\s/;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split_res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str.split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2);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split_res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 ["We", "are"]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5257799" y="2824275"/>
            <a:ext cx="21899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split()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14.3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量词符与括号字符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量词符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括号字符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正则表达式优先级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身份证号码验证</a:t>
            </a:r>
          </a:p>
        </p:txBody>
      </p:sp>
    </p:spTree>
  </p:cSld>
  <p:clrMapOvr>
    <a:masterClrMapping/>
  </p:clrMapOvr>
  <p:transition spd="slow"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  <a:sym typeface="Wingdings" pitchFamily="2" charset="2"/>
              </a:rPr>
              <a:t>replace()</a:t>
            </a: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方法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/>
              <a:t>replace()</a:t>
            </a:r>
            <a:r>
              <a:rPr lang="zh-CN" altLang="zh-CN" dirty="0"/>
              <a:t>方法用于替换字符串，用来操作的参数可以是一个字符串或正则表达式。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replace()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案例演示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replace()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60611" y="2930173"/>
            <a:ext cx="6526213" cy="1569799"/>
            <a:chOff x="1277815" y="3551740"/>
            <a:chExt cx="4898092" cy="135255779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1740"/>
              <a:ext cx="4898092" cy="13113443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1504"/>
              <a:ext cx="4812548" cy="13524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'Regular Capture';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/(\w+)\s(\w+)/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str.replace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'$2 $1');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Capture Regular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5257799" y="2586150"/>
            <a:ext cx="21899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replace()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5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案例展示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查找并替换敏感词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9635" name="Picture 3" descr="QQ图片20191024163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27" y="3384827"/>
            <a:ext cx="5728584" cy="23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14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94" y="1557667"/>
            <a:ext cx="3802486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案例实现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查找并替换敏感词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60611" y="2911121"/>
            <a:ext cx="6526213" cy="2603853"/>
            <a:chOff x="1277815" y="3550878"/>
            <a:chExt cx="4898092" cy="2147483647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5" y="3550878"/>
              <a:ext cx="4898092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3671497"/>
              <a:ext cx="4812548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过滤前内容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id="pre" rows="10" cols="40"&gt;&lt;/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id="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 type="button" value="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过滤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过滤后内容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id="res" rows="10" cols="40"&gt;&lt;/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textarea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22"/>
          <p:cNvSpPr>
            <a:spLocks noChangeArrowheads="1"/>
          </p:cNvSpPr>
          <p:nvPr/>
        </p:nvSpPr>
        <p:spPr bwMode="auto">
          <a:xfrm>
            <a:off x="5257799" y="2567100"/>
            <a:ext cx="21899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12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8326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  <a:sym typeface="Wingdings" pitchFamily="2" charset="2"/>
              </a:rPr>
              <a:t>案例实现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zh-CN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60526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14.4 </a:t>
            </a:r>
            <a:r>
              <a:rPr lang="en-US" altLang="zh-CN" dirty="0">
                <a:latin typeface="+mn-lt"/>
                <a:cs typeface="Times New Roman" pitchFamily="18" charset="0"/>
              </a:rPr>
              <a:t>String</a:t>
            </a:r>
            <a:r>
              <a:rPr lang="zh-CN" altLang="en-US" dirty="0">
                <a:latin typeface="+mn-lt"/>
                <a:cs typeface="Times New Roman" pitchFamily="18" charset="0"/>
              </a:rPr>
              <a:t>类中的方法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0214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查找并替换敏感词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                                                          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17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726442" y="2758721"/>
            <a:ext cx="7530939" cy="3432529"/>
            <a:chOff x="1277815" y="3550878"/>
            <a:chExt cx="4898092" cy="214748364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5" y="3550878"/>
              <a:ext cx="4898092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71282"/>
              <a:ext cx="4812548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document.getElementById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btn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onclick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定义查找并需要替换的内容规则，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[\u4e00-\u9fa5]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表示匹配任意中文字符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/(bad)|[\u4e00-\u9fa5]/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document.getElementById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('pre').value;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str.replace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'*');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document.getElementById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('res').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innerHTML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newstr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5733255" y="2424337"/>
            <a:ext cx="21899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内容查找与替换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99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本章讲解的主要内容包括正则表达式的基本概念、正则表达式的语法规则及特点，以及常见的正则应用案例。通过本章的学习，读者应熟练掌握正则表达式的书写方法，可以利用正则表达式完成</a:t>
            </a:r>
            <a:r>
              <a:rPr lang="en-US" altLang="zh-CN" dirty="0"/>
              <a:t>Web</a:t>
            </a:r>
            <a:r>
              <a:rPr lang="zh-CN" altLang="zh-CN" dirty="0"/>
              <a:t>开发中的各种字符串格式验证需求。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14.4 String</a:t>
            </a:r>
            <a:r>
              <a:rPr lang="zh-CN" altLang="en-US" sz="2800" b="1" kern="0" dirty="0">
                <a:solidFill>
                  <a:srgbClr val="1369B2"/>
                </a:solidFill>
              </a:rPr>
              <a:t>类中的方法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match()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search()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5332" y="3834613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2270" y="3834613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1707" y="410448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0132" y="3950501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split()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5332" y="4518826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2270" y="4518826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1707" y="478870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0132" y="4634713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replace()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5" y="513122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3" y="513122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50" y="5401098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5" y="524711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查找并替换敏感词</a:t>
            </a:r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正则表达式</a:t>
            </a:r>
            <a:r>
              <a:rPr lang="zh-CN" altLang="en-US" dirty="0"/>
              <a:t>：</a:t>
            </a:r>
            <a:r>
              <a:rPr lang="zh-CN" altLang="zh-CN" dirty="0"/>
              <a:t>是一种描述字符串结构的语法规则，是用于匹配字符串中字符组合的模式，同时正则表达式也是对象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14.1 </a:t>
            </a:r>
            <a:r>
              <a:rPr lang="zh-CN" altLang="en-US" dirty="0">
                <a:latin typeface="+mn-lt"/>
                <a:cs typeface="Times New Roman" pitchFamily="18" charset="0"/>
              </a:rPr>
              <a:t>认识正则表达式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什么是正则表达式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特点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正则表达式的灵活性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逻辑性和功能性非常强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可以迅速地用极简单的方式达到字符串的复杂控制。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14.1 </a:t>
            </a:r>
            <a:r>
              <a:rPr lang="zh-CN" altLang="en-US" dirty="0">
                <a:latin typeface="+mn-lt"/>
                <a:cs typeface="Times New Roman" pitchFamily="18" charset="0"/>
              </a:rPr>
              <a:t>认识正则表达式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正则表达式的特点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136edd67976a1e3cecb7548e45158c8d7586d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</TotalTime>
  <Pages>0</Pages>
  <Words>3997</Words>
  <Characters>0</Characters>
  <Application>Microsoft Office PowerPoint</Application>
  <DocSecurity>0</DocSecurity>
  <PresentationFormat>全屏显示(4:3)</PresentationFormat>
  <Lines>0</Lines>
  <Paragraphs>642</Paragraphs>
  <Slides>66</Slides>
  <Notes>11</Notes>
  <HiddenSlides>4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  <vt:variant>
        <vt:lpstr>自定义放映</vt:lpstr>
      </vt:variant>
      <vt:variant>
        <vt:i4>1</vt:i4>
      </vt:variant>
    </vt:vector>
  </HeadingPairs>
  <TitlesOfParts>
    <vt:vector size="75" baseType="lpstr">
      <vt:lpstr>Gulim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第14章 正则表达式</vt:lpstr>
      <vt:lpstr>学习目标</vt:lpstr>
      <vt:lpstr>目录</vt:lpstr>
      <vt:lpstr>知识架构</vt:lpstr>
      <vt:lpstr>知识架构</vt:lpstr>
      <vt:lpstr>知识架构</vt:lpstr>
      <vt:lpstr>知识架构</vt:lpstr>
      <vt:lpstr>14.1 认识正则表达式</vt:lpstr>
      <vt:lpstr>14.1 认识正则表达式</vt:lpstr>
      <vt:lpstr>14.1 认识正则表达式</vt:lpstr>
      <vt:lpstr>14.1 认识正则表达式</vt:lpstr>
      <vt:lpstr>14.1 认识正则表达式</vt:lpstr>
      <vt:lpstr>14.1 认识正则表达式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14.2 正则表达式的特殊字符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14.3 量词符与括号字符</vt:lpstr>
      <vt:lpstr>14.4 String类中的方法</vt:lpstr>
      <vt:lpstr>14.4 String类中的方法</vt:lpstr>
      <vt:lpstr>14.4 String类中的方法</vt:lpstr>
      <vt:lpstr>14.4 String类中的方法</vt:lpstr>
      <vt:lpstr>14.4 String类中的方法</vt:lpstr>
      <vt:lpstr>14.4 String类中的方法</vt:lpstr>
      <vt:lpstr>14.4 String类中的方法</vt:lpstr>
      <vt:lpstr>14.4 String类中的方法</vt:lpstr>
      <vt:lpstr>14.4 String类中的方法</vt:lpstr>
      <vt:lpstr>14.4 String类中的方法</vt:lpstr>
      <vt:lpstr>14.4 String类中的方法</vt:lpstr>
      <vt:lpstr>14.4 String类中的方法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986</cp:revision>
  <dcterms:created xsi:type="dcterms:W3CDTF">2013-01-25T01:44:32Z</dcterms:created>
  <dcterms:modified xsi:type="dcterms:W3CDTF">2020-02-21T13:07:09Z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