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44" r:id="rId3"/>
    <p:sldId id="349" r:id="rId4"/>
    <p:sldId id="351" r:id="rId5"/>
    <p:sldId id="524" r:id="rId6"/>
    <p:sldId id="350" r:id="rId7"/>
    <p:sldId id="525" r:id="rId8"/>
    <p:sldId id="353" r:id="rId9"/>
    <p:sldId id="526" r:id="rId10"/>
    <p:sldId id="527" r:id="rId11"/>
    <p:sldId id="410" r:id="rId12"/>
    <p:sldId id="485" r:id="rId13"/>
    <p:sldId id="352" r:id="rId14"/>
    <p:sldId id="528" r:id="rId16"/>
    <p:sldId id="530" r:id="rId17"/>
    <p:sldId id="529" r:id="rId18"/>
    <p:sldId id="562" r:id="rId19"/>
    <p:sldId id="563" r:id="rId20"/>
    <p:sldId id="531" r:id="rId21"/>
    <p:sldId id="532" r:id="rId22"/>
    <p:sldId id="565" r:id="rId23"/>
    <p:sldId id="564" r:id="rId24"/>
    <p:sldId id="533" r:id="rId25"/>
    <p:sldId id="534" r:id="rId26"/>
    <p:sldId id="535" r:id="rId27"/>
    <p:sldId id="536" r:id="rId28"/>
    <p:sldId id="537" r:id="rId29"/>
    <p:sldId id="538" r:id="rId30"/>
    <p:sldId id="566" r:id="rId31"/>
    <p:sldId id="539" r:id="rId32"/>
    <p:sldId id="540" r:id="rId33"/>
    <p:sldId id="541" r:id="rId34"/>
    <p:sldId id="542" r:id="rId35"/>
    <p:sldId id="543" r:id="rId36"/>
    <p:sldId id="544" r:id="rId37"/>
    <p:sldId id="545" r:id="rId38"/>
    <p:sldId id="546" r:id="rId39"/>
    <p:sldId id="547" r:id="rId40"/>
    <p:sldId id="548" r:id="rId41"/>
    <p:sldId id="549" r:id="rId42"/>
    <p:sldId id="550" r:id="rId43"/>
    <p:sldId id="551" r:id="rId44"/>
    <p:sldId id="552" r:id="rId45"/>
    <p:sldId id="553" r:id="rId46"/>
    <p:sldId id="567" r:id="rId47"/>
    <p:sldId id="554" r:id="rId48"/>
    <p:sldId id="555" r:id="rId49"/>
    <p:sldId id="556" r:id="rId50"/>
    <p:sldId id="557" r:id="rId51"/>
    <p:sldId id="558" r:id="rId52"/>
    <p:sldId id="559" r:id="rId53"/>
    <p:sldId id="560" r:id="rId54"/>
    <p:sldId id="568" r:id="rId55"/>
    <p:sldId id="561" r:id="rId56"/>
    <p:sldId id="523" r:id="rId57"/>
    <p:sldId id="348" r:id="rId58"/>
  </p:sldIdLst>
  <p:sldSz cx="9144000" cy="6858000" type="screen4x3"/>
  <p:notesSz cx="6858000" cy="9144000"/>
  <p:custShowLst>
    <p:custShow name="自定义放映 1" id="0">
      <p:sldLst>
        <p:sld r:id="rId3"/>
        <p:sld r:id="rId4"/>
        <p:sld r:id="rId5"/>
        <p:sld r:id="rId14"/>
        <p:sld r:id="rId58"/>
      </p:sldLst>
    </p:custShow>
  </p:custShowLst>
  <p:custDataLst>
    <p:tags r:id="rId6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3F3"/>
    <a:srgbClr val="E7F1F8"/>
    <a:srgbClr val="ECF6FE"/>
    <a:srgbClr val="596B9D"/>
    <a:srgbClr val="FFFFFF"/>
    <a:srgbClr val="29C7FF"/>
    <a:srgbClr val="86DB49"/>
    <a:srgbClr val="E7F1F9"/>
    <a:srgbClr val="F29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74" autoAdjust="0"/>
    <p:restoredTop sz="99881" autoAdjust="0"/>
  </p:normalViewPr>
  <p:slideViewPr>
    <p:cSldViewPr snapToGrid="0" snapToObjects="1">
      <p:cViewPr>
        <p:scale>
          <a:sx n="100" d="100"/>
          <a:sy n="100" d="100"/>
        </p:scale>
        <p:origin x="-162" y="-306"/>
      </p:cViewPr>
      <p:guideLst>
        <p:guide orient="horz" pos="2113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tags" Target="tags/tag1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4.xml"/><Relationship Id="rId59" Type="http://schemas.openxmlformats.org/officeDocument/2006/relationships/presProps" Target="presProps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6E6E6"/>
            </a:solidFill>
          </c:spPr>
          <c:explosion val="1"/>
          <c:dPt>
            <c:idx val="0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rgbClr val="596B9F"/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熟悉知识</c:v>
                </c:pt>
                <c:pt idx="1">
                  <c:v>熟悉知识</c:v>
                </c:pt>
                <c:pt idx="2">
                  <c:v>熟悉知识</c:v>
                </c:pt>
                <c:pt idx="3">
                  <c:v>熟悉知识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367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790"/>
      </a:pPr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0.26508</cdr:x>
      <cdr:y>0.66369</cdr:y>
    </cdr:from>
    <cdr:to>
      <cdr:x>0.45319</cdr:x>
      <cdr:y>0.8052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 rot="13345873" flipH="1" flipV="1">
          <a:off x="1439186" y="2497063"/>
          <a:ext cx="1021296" cy="532390"/>
        </a:xfrm>
        <a:prstGeom xmlns:a="http://schemas.openxmlformats.org/drawingml/2006/main" prst="rect">
          <a:avLst/>
        </a:prstGeom>
        <a:noFill/>
      </cdr:spPr>
      <cdr:txBody xmlns:a="http://schemas.openxmlformats.org/drawingml/2006/main">
        <a:bodyPr vert="horz" wrap="none" lIns="45720" tIns="45720" rIns="45720" bIns="45720" anchor="t" anchorCtr="0">
          <a:spAutoFit/>
        </a:bodyPr>
        <a:lstStyle>
          <a:defPPr>
            <a:defRPr lang="zh-CN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9pPr>
        </a:lstStyle>
        <a:p>
          <a:pPr fontAlgn="auto">
            <a:spcBef>
              <a:spcPts val="0"/>
            </a:spcBef>
            <a:spcAft>
              <a:spcPts val="0"/>
            </a:spcAft>
            <a:defRPr/>
          </a:pPr>
          <a:r>
            <a: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  <a:endParaRPr lang="zh-CN" altLang="en-US" sz="2000" b="1" kern="0" spc="3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B3D7E32-CE9B-45AF-BEAE-DC038D8BB078}" type="datetimeFigureOut">
              <a:rPr lang="zh-CN" altLang="en-US"/>
            </a:fld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341D696-72DB-414E-BC39-E331469EF64C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B09C40D-BEB9-41A0-8713-EB7FD11BD7B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1636713" y="5554663"/>
            <a:ext cx="793750" cy="792162"/>
          </a:xfrm>
          <a:prstGeom prst="ellipse">
            <a:avLst/>
          </a:prstGeom>
          <a:solidFill>
            <a:srgbClr val="86DB4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anose="020B0503020204020204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1646237" y="5656941"/>
            <a:ext cx="79375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b="1" kern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JS+jQuery</a:t>
            </a:r>
            <a:endParaRPr lang="en-US" altLang="zh-CN" sz="9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交互式</a:t>
            </a:r>
            <a:r>
              <a:rPr lang="en-US" altLang="zh-CN" sz="9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Web</a:t>
            </a:r>
            <a:r>
              <a:rPr lang="zh-CN" altLang="en-US" sz="9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前端开发</a:t>
            </a:r>
            <a:endParaRPr lang="zh-CN" altLang="en-US" sz="9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" Target="slide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0.xml"/><Relationship Id="rId1" Type="http://schemas.openxmlformats.org/officeDocument/2006/relationships/slide" Target="slide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2.bin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3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4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基础</a:t>
            </a:r>
            <a:br>
              <a:rPr lang="en-US" altLang="zh-CN" dirty="0" smtClean="0"/>
            </a:br>
            <a:r>
              <a:rPr lang="zh-CN" altLang="en-US" dirty="0" smtClean="0"/>
              <a:t>（上）</a:t>
            </a:r>
            <a:endParaRPr lang="zh-CN" altLang="en-US" dirty="0" smtClean="0"/>
          </a:p>
        </p:txBody>
      </p:sp>
      <p:sp>
        <p:nvSpPr>
          <p:cNvPr id="4100" name="文本占位符 3"/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447573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 smtClean="0"/>
              <a:t>分支结构</a:t>
            </a:r>
            <a:endParaRPr lang="zh-CN" altLang="en-US" dirty="0" smtClean="0"/>
          </a:p>
        </p:txBody>
      </p:sp>
      <p:sp>
        <p:nvSpPr>
          <p:cNvPr id="4101" name="文本占位符 4"/>
          <p:cNvSpPr>
            <a:spLocks noGrp="1"/>
          </p:cNvSpPr>
          <p:nvPr>
            <p:ph type="body" sz="quarter" idx="13"/>
          </p:nvPr>
        </p:nvSpPr>
        <p:spPr bwMode="auto">
          <a:xfrm>
            <a:off x="5532438" y="5450748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数据类型转换</a:t>
            </a:r>
            <a:endParaRPr lang="en-US" altLang="zh-CN" dirty="0" smtClean="0"/>
          </a:p>
          <a:p>
            <a:r>
              <a:rPr lang="zh-CN" altLang="en-US" dirty="0" smtClean="0"/>
              <a:t>流程控制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2.4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流程控制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9224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9226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228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顺序结构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9230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232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分支结构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9234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236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2.5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分支结构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0248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0250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0252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0254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0256" name="TextBox 218"/>
          <p:cNvSpPr txBox="1">
            <a:spLocks noChangeArrowheads="1"/>
          </p:cNvSpPr>
          <p:nvPr/>
        </p:nvSpPr>
        <p:spPr bwMode="auto">
          <a:xfrm>
            <a:off x="3063875" y="3292267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if…else</a:t>
            </a:r>
            <a:r>
              <a:rPr lang="zh-CN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59075" y="3838575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 dirty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0258" name="椭圆 11"/>
          <p:cNvSpPr>
            <a:spLocks noChangeArrowheads="1"/>
          </p:cNvSpPr>
          <p:nvPr/>
        </p:nvSpPr>
        <p:spPr bwMode="auto">
          <a:xfrm>
            <a:off x="1116013" y="3838575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695450" y="41084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0260" name="TextBox 218"/>
          <p:cNvSpPr txBox="1">
            <a:spLocks noChangeArrowheads="1"/>
          </p:cNvSpPr>
          <p:nvPr/>
        </p:nvSpPr>
        <p:spPr bwMode="auto">
          <a:xfrm>
            <a:off x="3063875" y="3954254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if…else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759075" y="45450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>
            <a:spLocks noChangeArrowheads="1"/>
          </p:cNvSpPr>
          <p:nvPr/>
        </p:nvSpPr>
        <p:spPr bwMode="auto">
          <a:xfrm>
            <a:off x="1116013" y="45450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4</a:t>
            </a:r>
            <a:endParaRPr lang="zh-CN" altLang="en-US" sz="2400" b="1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813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2" name="TextBox 218"/>
          <p:cNvSpPr txBox="1">
            <a:spLocks noChangeArrowheads="1"/>
          </p:cNvSpPr>
          <p:nvPr/>
        </p:nvSpPr>
        <p:spPr bwMode="auto">
          <a:xfrm>
            <a:off x="3063875" y="4660692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768600" y="528796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4" name="椭圆 19"/>
          <p:cNvSpPr>
            <a:spLocks noChangeArrowheads="1"/>
          </p:cNvSpPr>
          <p:nvPr/>
        </p:nvSpPr>
        <p:spPr bwMode="auto">
          <a:xfrm>
            <a:off x="1125538" y="528796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5" name="Line 188"/>
          <p:cNvSpPr>
            <a:spLocks noChangeShapeType="1"/>
          </p:cNvSpPr>
          <p:nvPr/>
        </p:nvSpPr>
        <p:spPr bwMode="auto">
          <a:xfrm flipH="1">
            <a:off x="1704975" y="5556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6" name="TextBox 218"/>
          <p:cNvSpPr txBox="1">
            <a:spLocks noChangeArrowheads="1"/>
          </p:cNvSpPr>
          <p:nvPr/>
        </p:nvSpPr>
        <p:spPr bwMode="auto">
          <a:xfrm>
            <a:off x="3073400" y="5403642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【案例】查询水果的价格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2.1 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数据类型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变量的数据类型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546100" y="1992313"/>
            <a:ext cx="7907338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dirty="0" smtClean="0"/>
              <a:t>JavaScript</a:t>
            </a:r>
            <a:r>
              <a:rPr lang="zh-CN" altLang="zh-CN" dirty="0"/>
              <a:t>是一种弱类型语言，不用提前声明变量的数据类型。在程序运行过程中，变量的数据类型会被自动</a:t>
            </a:r>
            <a:r>
              <a:rPr lang="zh-CN" altLang="zh-CN" dirty="0" smtClean="0"/>
              <a:t>确定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 smtClean="0"/>
              <a:t>强类型语言：如：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/>
              <a:t>弱类型语言</a:t>
            </a:r>
            <a:r>
              <a:rPr lang="zh-CN" altLang="en-US" dirty="0" smtClean="0"/>
              <a:t>：如：</a:t>
            </a:r>
            <a:r>
              <a:rPr lang="en-US" altLang="zh-CN" dirty="0" smtClean="0"/>
              <a:t>JavaScript</a:t>
            </a:r>
            <a:endParaRPr lang="en-US" altLang="zh-CN" dirty="0"/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1025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2.1 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数据类型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分类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dirty="0" smtClean="0"/>
              <a:t>JavaScript</a:t>
            </a:r>
            <a:r>
              <a:rPr lang="zh-CN" altLang="en-US" dirty="0" smtClean="0"/>
              <a:t>中的数据类型分为两大类，</a:t>
            </a:r>
            <a:r>
              <a:rPr lang="zh-CN" altLang="en-US" b="1" u="sng" dirty="0">
                <a:solidFill>
                  <a:srgbClr val="1369B2"/>
                </a:solidFill>
              </a:rPr>
              <a:t>基本数据类型</a:t>
            </a:r>
            <a:r>
              <a:rPr lang="zh-CN" altLang="en-US" dirty="0" smtClean="0"/>
              <a:t>和</a:t>
            </a:r>
            <a:r>
              <a:rPr lang="zh-CN" altLang="en-US" b="1" u="sng" dirty="0">
                <a:solidFill>
                  <a:srgbClr val="1369B2"/>
                </a:solidFill>
              </a:rPr>
              <a:t>复杂数据类型（也称为引用数据类型）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034222" y="2938146"/>
            <a:ext cx="5038725" cy="3303031"/>
            <a:chOff x="2052637" y="2790826"/>
            <a:chExt cx="5038725" cy="3303031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2052637" y="2790826"/>
            <a:ext cx="5038725" cy="2794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9" name="Visio" r:id="rId1" imgW="12649200" imgH="6426200" progId="Visio.Drawing.11">
                    <p:embed/>
                  </p:oleObj>
                </mc:Choice>
                <mc:Fallback>
                  <p:oleObj name="Visio" r:id="rId1" imgW="12649200" imgH="6426200" progId="Visio.Drawing.11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2637" y="2790826"/>
                          <a:ext cx="5038725" cy="279442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4086304" y="572452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数据类型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25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2.1 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数据类型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54610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dirty="0"/>
              <a:t>JavaScript</a:t>
            </a:r>
            <a:r>
              <a:rPr lang="zh-CN" altLang="zh-CN" dirty="0"/>
              <a:t>中的数字型可以用来保存</a:t>
            </a:r>
            <a:r>
              <a:rPr lang="zh-CN" altLang="zh-CN" b="1" u="sng" dirty="0">
                <a:solidFill>
                  <a:srgbClr val="1369B2"/>
                </a:solidFill>
              </a:rPr>
              <a:t>整数</a:t>
            </a:r>
            <a:r>
              <a:rPr lang="zh-CN" altLang="zh-CN" dirty="0"/>
              <a:t>或</a:t>
            </a:r>
            <a:r>
              <a:rPr lang="zh-CN" altLang="zh-CN" b="1" u="sng" dirty="0">
                <a:solidFill>
                  <a:srgbClr val="1369B2"/>
                </a:solidFill>
              </a:rPr>
              <a:t>浮点数</a:t>
            </a:r>
            <a:r>
              <a:rPr lang="zh-CN" altLang="zh-CN" dirty="0"/>
              <a:t>（小数</a:t>
            </a:r>
            <a:r>
              <a:rPr lang="zh-CN" altLang="zh-CN" dirty="0" smtClean="0"/>
              <a:t>）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814059" y="2845366"/>
            <a:ext cx="4350204" cy="1145205"/>
            <a:chOff x="1814059" y="2845366"/>
            <a:chExt cx="4350204" cy="1145205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1814059" y="3159574"/>
              <a:ext cx="4350204" cy="83099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 = 18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整数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pi = 3.14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浮点数（小数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5"/>
            <p:cNvSpPr>
              <a:spLocks noChangeArrowheads="1"/>
            </p:cNvSpPr>
            <p:nvPr/>
          </p:nvSpPr>
          <p:spPr bwMode="auto">
            <a:xfrm>
              <a:off x="4683532" y="2845366"/>
              <a:ext cx="1183868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25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2.1 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数据类型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23081" y="204946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 smtClean="0"/>
              <a:t>常见的</a:t>
            </a:r>
            <a:r>
              <a:rPr lang="zh-CN" altLang="en-US" b="1" u="sng" dirty="0">
                <a:solidFill>
                  <a:srgbClr val="1369B2"/>
                </a:solidFill>
              </a:rPr>
              <a:t>进制</a:t>
            </a:r>
            <a:r>
              <a:rPr lang="zh-CN" altLang="en-US" dirty="0" smtClean="0"/>
              <a:t>：</a:t>
            </a:r>
            <a:endParaRPr lang="en-US" altLang="zh-CN" b="1" u="sng" dirty="0">
              <a:solidFill>
                <a:srgbClr val="1369B2"/>
              </a:solidFill>
            </a:endParaRPr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 smtClean="0"/>
              <a:t>八进制数：</a:t>
            </a:r>
            <a:r>
              <a:rPr lang="zh-CN" altLang="zh-CN" dirty="0"/>
              <a:t>在数字开头加上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zh-CN" altLang="zh-CN" dirty="0"/>
              <a:t>八进制数由</a:t>
            </a:r>
            <a:r>
              <a:rPr lang="en-US" altLang="zh-CN" dirty="0"/>
              <a:t>0~7</a:t>
            </a:r>
            <a:r>
              <a:rPr lang="zh-CN" altLang="zh-CN" dirty="0"/>
              <a:t>组成，逢</a:t>
            </a:r>
            <a:r>
              <a:rPr lang="en-US" altLang="zh-CN" dirty="0"/>
              <a:t>8</a:t>
            </a:r>
            <a:r>
              <a:rPr lang="zh-CN" altLang="zh-CN" dirty="0" smtClean="0"/>
              <a:t>进位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 smtClean="0"/>
              <a:t>十进制数：是</a:t>
            </a:r>
            <a:r>
              <a:rPr lang="zh-CN" altLang="en-US" dirty="0"/>
              <a:t>组成以</a:t>
            </a:r>
            <a:r>
              <a:rPr lang="en-US" altLang="zh-CN" dirty="0"/>
              <a:t>10</a:t>
            </a:r>
            <a:r>
              <a:rPr lang="zh-CN" altLang="en-US" dirty="0"/>
              <a:t>为基础的数字系统，有</a:t>
            </a:r>
            <a:r>
              <a:rPr lang="en-US" altLang="zh-CN" dirty="0" smtClean="0"/>
              <a:t>0~9</a:t>
            </a:r>
            <a:r>
              <a:rPr lang="zh-CN" altLang="en-US" dirty="0" smtClean="0"/>
              <a:t>组成，逢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进位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十六进制数</a:t>
            </a:r>
            <a:r>
              <a:rPr lang="zh-CN" altLang="en-US" dirty="0" smtClean="0"/>
              <a:t>：在</a:t>
            </a:r>
            <a:r>
              <a:rPr lang="zh-CN" altLang="zh-CN" dirty="0"/>
              <a:t>数字开头加上</a:t>
            </a:r>
            <a:r>
              <a:rPr lang="en-US" altLang="zh-CN" dirty="0" smtClean="0"/>
              <a:t>0x</a:t>
            </a:r>
            <a:r>
              <a:rPr lang="zh-CN" altLang="en-US" dirty="0" smtClean="0"/>
              <a:t>，</a:t>
            </a:r>
            <a:r>
              <a:rPr lang="zh-CN" altLang="zh-CN" dirty="0"/>
              <a:t>十六进制数由</a:t>
            </a:r>
            <a:r>
              <a:rPr lang="en-US" altLang="zh-CN" dirty="0"/>
              <a:t>0~9</a:t>
            </a:r>
            <a:r>
              <a:rPr lang="zh-CN" altLang="zh-CN" dirty="0"/>
              <a:t>，</a:t>
            </a:r>
            <a:r>
              <a:rPr lang="en-US" altLang="zh-CN" dirty="0" err="1"/>
              <a:t>a~f</a:t>
            </a:r>
            <a:r>
              <a:rPr lang="zh-CN" altLang="zh-CN" dirty="0" smtClean="0"/>
              <a:t>组成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2.1 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数据类型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23080" y="2058988"/>
            <a:ext cx="801131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en-US" dirty="0" smtClean="0"/>
              <a:t>范围：</a:t>
            </a:r>
            <a:r>
              <a:rPr lang="zh-CN" altLang="zh-CN" dirty="0" smtClean="0"/>
              <a:t>数字型</a:t>
            </a:r>
            <a:r>
              <a:rPr lang="zh-CN" altLang="zh-CN" dirty="0"/>
              <a:t>的</a:t>
            </a:r>
            <a:r>
              <a:rPr lang="zh-CN" altLang="zh-CN" b="1" u="sng" dirty="0">
                <a:solidFill>
                  <a:srgbClr val="1369B2"/>
                </a:solidFill>
              </a:rPr>
              <a:t>最大值</a:t>
            </a:r>
            <a:r>
              <a:rPr lang="zh-CN" altLang="zh-CN" dirty="0"/>
              <a:t>和</a:t>
            </a:r>
            <a:r>
              <a:rPr lang="zh-CN" altLang="zh-CN" b="1" u="sng" dirty="0">
                <a:solidFill>
                  <a:srgbClr val="1369B2"/>
                </a:solidFill>
              </a:rPr>
              <a:t>最小值</a:t>
            </a:r>
            <a:r>
              <a:rPr lang="zh-CN" altLang="en-US" b="1" u="sng" dirty="0" smtClean="0">
                <a:solidFill>
                  <a:srgbClr val="1369B2"/>
                </a:solidFill>
              </a:rPr>
              <a:t>：</a:t>
            </a:r>
            <a:endParaRPr lang="en-US" altLang="zh-CN" b="1" u="sng" dirty="0">
              <a:solidFill>
                <a:srgbClr val="1369B2"/>
              </a:solidFill>
            </a:endParaRPr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 smtClean="0"/>
              <a:t>最大值：</a:t>
            </a:r>
            <a:r>
              <a:rPr lang="en-US" altLang="zh-CN" dirty="0" err="1" smtClean="0"/>
              <a:t>Number.MAX_VALUE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输出</a:t>
            </a:r>
            <a:r>
              <a:rPr lang="zh-CN" altLang="zh-CN" dirty="0"/>
              <a:t>结果：</a:t>
            </a:r>
            <a:r>
              <a:rPr lang="en-US" altLang="zh-CN" dirty="0"/>
              <a:t>1.7976931348623157e+308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 smtClean="0"/>
              <a:t>最小值：</a:t>
            </a:r>
            <a:r>
              <a:rPr lang="en-US" altLang="zh-CN" dirty="0" err="1" smtClean="0"/>
              <a:t>Number.MIN_VALUE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输出</a:t>
            </a:r>
            <a:r>
              <a:rPr lang="zh-CN" altLang="zh-CN" dirty="0"/>
              <a:t>结果：</a:t>
            </a:r>
            <a:r>
              <a:rPr lang="en-US" altLang="zh-CN" dirty="0"/>
              <a:t>5e-324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2.1 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数据类型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32606" y="2030413"/>
            <a:ext cx="8201819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3"/>
              <a:defRPr/>
            </a:pPr>
            <a:r>
              <a:rPr lang="zh-CN" altLang="zh-CN" dirty="0"/>
              <a:t>数字型</a:t>
            </a:r>
            <a:r>
              <a:rPr lang="zh-CN" altLang="zh-CN" dirty="0" smtClean="0"/>
              <a:t>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个特殊值：</a:t>
            </a:r>
            <a:r>
              <a:rPr lang="en-US" altLang="zh-CN" b="1" u="sng" dirty="0" smtClean="0">
                <a:solidFill>
                  <a:srgbClr val="1369B2"/>
                </a:solidFill>
              </a:rPr>
              <a:t>Infinity</a:t>
            </a:r>
            <a:r>
              <a:rPr lang="zh-CN" altLang="zh-CN" dirty="0" smtClean="0"/>
              <a:t>和</a:t>
            </a:r>
            <a:r>
              <a:rPr lang="en-US" altLang="zh-CN" b="1" u="sng" dirty="0">
                <a:solidFill>
                  <a:srgbClr val="1369B2"/>
                </a:solidFill>
              </a:rPr>
              <a:t>- Infinity </a:t>
            </a:r>
            <a:r>
              <a:rPr lang="zh-CN" altLang="en-US" dirty="0"/>
              <a:t>和</a:t>
            </a:r>
            <a:r>
              <a:rPr lang="en-US" altLang="zh-CN" b="1" u="sng" dirty="0" err="1" smtClean="0">
                <a:solidFill>
                  <a:srgbClr val="1369B2"/>
                </a:solidFill>
              </a:rPr>
              <a:t>NaN</a:t>
            </a:r>
            <a:r>
              <a:rPr lang="zh-CN" altLang="en-US" dirty="0"/>
              <a:t>，</a:t>
            </a:r>
            <a:r>
              <a:rPr lang="zh-CN" altLang="en-US" dirty="0" smtClean="0"/>
              <a:t>举例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 smtClean="0"/>
              <a:t>Infinity</a:t>
            </a:r>
            <a:r>
              <a:rPr lang="zh-CN" altLang="en-US" dirty="0" smtClean="0"/>
              <a:t>（无穷大）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：如</a:t>
            </a:r>
            <a:r>
              <a:rPr lang="en-US" altLang="zh-CN" dirty="0" err="1" smtClean="0"/>
              <a:t>Number.MAX_VALUE</a:t>
            </a:r>
            <a:r>
              <a:rPr lang="zh-CN" altLang="en-US" dirty="0" smtClean="0"/>
              <a:t>*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dirty="0" smtClean="0"/>
              <a:t>Infinity</a:t>
            </a:r>
            <a:r>
              <a:rPr lang="zh-CN" altLang="en-US" dirty="0" smtClean="0"/>
              <a:t>（无穷小）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Number.MAX_VALUE</a:t>
            </a:r>
            <a:r>
              <a:rPr lang="zh-CN" altLang="en-US" dirty="0" smtClean="0"/>
              <a:t>*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 err="1" smtClean="0"/>
              <a:t>NaN</a:t>
            </a:r>
            <a:r>
              <a:rPr lang="zh-CN" altLang="en-US" dirty="0" smtClean="0"/>
              <a:t>（非数值）： 如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abc</a:t>
            </a:r>
            <a:r>
              <a:rPr lang="en-US" altLang="zh-CN" dirty="0"/>
              <a:t>' </a:t>
            </a:r>
            <a:r>
              <a:rPr lang="en-US" altLang="zh-CN" dirty="0" smtClean="0"/>
              <a:t>– 100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 err="1" smtClean="0"/>
              <a:t>isNaN</a:t>
            </a:r>
            <a:r>
              <a:rPr lang="zh-CN" altLang="en-US" dirty="0" smtClean="0"/>
              <a:t>：</a:t>
            </a:r>
            <a:r>
              <a:rPr lang="zh-CN" altLang="en-US" dirty="0"/>
              <a:t>用来</a:t>
            </a:r>
            <a:r>
              <a:rPr lang="zh-CN" altLang="zh-CN" dirty="0" smtClean="0"/>
              <a:t>判断</a:t>
            </a:r>
            <a:r>
              <a:rPr lang="zh-CN" altLang="zh-CN" dirty="0"/>
              <a:t>一个变量是否为非数字的</a:t>
            </a:r>
            <a:r>
              <a:rPr lang="zh-CN" altLang="zh-CN" dirty="0" smtClean="0"/>
              <a:t>类型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返回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true</a:t>
            </a:r>
            <a:r>
              <a:rPr lang="zh-CN" altLang="zh-CN" dirty="0"/>
              <a:t>表示非数字</a:t>
            </a:r>
            <a:r>
              <a:rPr lang="zh-CN" altLang="zh-CN" dirty="0" smtClean="0"/>
              <a:t>，</a:t>
            </a:r>
            <a:r>
              <a:rPr lang="en-US" altLang="zh-CN" dirty="0" smtClean="0"/>
              <a:t>false</a:t>
            </a:r>
            <a:r>
              <a:rPr lang="zh-CN" altLang="zh-CN" dirty="0"/>
              <a:t>表示是数字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2.1 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数据类型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字符串型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b="1" u="sng" dirty="0">
                <a:solidFill>
                  <a:srgbClr val="1369B2"/>
                </a:solidFill>
              </a:rPr>
              <a:t>字符串</a:t>
            </a:r>
            <a:r>
              <a:rPr lang="zh-CN" altLang="zh-CN" dirty="0"/>
              <a:t>是指计算机中用于表示文本的一系列字符，在</a:t>
            </a:r>
            <a:r>
              <a:rPr lang="en-US" altLang="zh-CN" dirty="0"/>
              <a:t>JavaScript</a:t>
            </a:r>
            <a:r>
              <a:rPr lang="zh-CN" altLang="zh-CN" dirty="0"/>
              <a:t>中使用</a:t>
            </a:r>
            <a:r>
              <a:rPr lang="zh-CN" altLang="zh-CN" b="1" u="sng" dirty="0">
                <a:solidFill>
                  <a:srgbClr val="1369B2"/>
                </a:solidFill>
              </a:rPr>
              <a:t>单引号</a:t>
            </a:r>
            <a:r>
              <a:rPr lang="zh-CN" altLang="zh-CN" dirty="0"/>
              <a:t>或</a:t>
            </a:r>
            <a:r>
              <a:rPr lang="zh-CN" altLang="zh-CN" b="1" u="sng" dirty="0">
                <a:solidFill>
                  <a:srgbClr val="1369B2"/>
                </a:solidFill>
              </a:rPr>
              <a:t>双引号</a:t>
            </a:r>
            <a:r>
              <a:rPr lang="zh-CN" altLang="zh-CN" dirty="0"/>
              <a:t>来包裹</a:t>
            </a:r>
            <a:r>
              <a:rPr lang="zh-CN" altLang="zh-CN" dirty="0" smtClean="0"/>
              <a:t>字符串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2840038" y="3582611"/>
            <a:ext cx="3699329" cy="830997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str1 = 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单引号字符串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str2 = "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双引号字符串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252" grpId="0" build="p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2.1 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数据类型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字符串型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08000" y="2020888"/>
            <a:ext cx="79073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单、双引号嵌套：</a:t>
            </a:r>
            <a:endParaRPr lang="en-US" altLang="zh-CN" b="1" u="sng" dirty="0">
              <a:solidFill>
                <a:srgbClr val="1369B2"/>
              </a:solidFill>
            </a:endParaRPr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在单引号字符串中可以直接书写</a:t>
            </a:r>
            <a:r>
              <a:rPr lang="zh-CN" altLang="zh-CN" dirty="0" smtClean="0"/>
              <a:t>双引号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 smtClean="0"/>
              <a:t>在</a:t>
            </a:r>
            <a:r>
              <a:rPr lang="zh-CN" altLang="zh-CN" dirty="0" smtClean="0"/>
              <a:t>双引号</a:t>
            </a:r>
            <a:r>
              <a:rPr lang="zh-CN" altLang="zh-CN" dirty="0"/>
              <a:t>字符串中也可以直接书写单引号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学习目标</a:t>
            </a:r>
            <a:endParaRPr lang="zh-CN" altLang="en-US" smtClean="0"/>
          </a:p>
        </p:txBody>
      </p:sp>
      <p:grpSp>
        <p:nvGrpSpPr>
          <p:cNvPr id="36" name="组合 35"/>
          <p:cNvGrpSpPr/>
          <p:nvPr/>
        </p:nvGrpSpPr>
        <p:grpSpPr bwMode="auto">
          <a:xfrm>
            <a:off x="1765331" y="1551019"/>
            <a:ext cx="5629212" cy="3957575"/>
            <a:chOff x="1671783" y="1414593"/>
            <a:chExt cx="5628984" cy="3957378"/>
          </a:xfrm>
        </p:grpSpPr>
        <p:graphicFrame>
          <p:nvGraphicFramePr>
            <p:cNvPr id="2" name="图表 36"/>
            <p:cNvGraphicFramePr/>
            <p:nvPr/>
          </p:nvGraphicFramePr>
          <p:xfrm>
            <a:off x="1671783" y="1414593"/>
            <a:ext cx="5628984" cy="3957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grpSp>
          <p:nvGrpSpPr>
            <p:cNvPr id="5157" name="组合 37"/>
            <p:cNvGrpSpPr/>
            <p:nvPr/>
          </p:nvGrpSpPr>
          <p:grpSpPr bwMode="auto">
            <a:xfrm>
              <a:off x="3459192" y="1906649"/>
              <a:ext cx="2572726" cy="2420927"/>
              <a:chOff x="3459192" y="1906649"/>
              <a:chExt cx="2572726" cy="2420927"/>
            </a:xfrm>
          </p:grpSpPr>
          <p:sp>
            <p:nvSpPr>
              <p:cNvPr id="39" name="弧形 38"/>
              <p:cNvSpPr/>
              <p:nvPr/>
            </p:nvSpPr>
            <p:spPr bwMode="auto">
              <a:xfrm rot="5400000">
                <a:off x="3827497" y="2732113"/>
                <a:ext cx="1312796" cy="1312810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弧形 39"/>
              <p:cNvSpPr/>
              <p:nvPr/>
            </p:nvSpPr>
            <p:spPr bwMode="auto">
              <a:xfrm>
                <a:off x="3943373" y="2849590"/>
                <a:ext cx="1081043" cy="1084208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弧形 40"/>
              <p:cNvSpPr/>
              <p:nvPr/>
            </p:nvSpPr>
            <p:spPr bwMode="auto">
              <a:xfrm rot="16200000">
                <a:off x="4022750" y="2994041"/>
                <a:ext cx="898480" cy="822292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 rot="18386741" flipH="1">
                <a:off x="3138548" y="2227319"/>
                <a:ext cx="1041348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kern="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 rot="13890666" flipH="1" flipV="1">
                <a:off x="4991880" y="2509086"/>
                <a:ext cx="1039760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kern="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 rot="8184459" flipH="1" flipV="1">
                <a:off x="4992668" y="3927448"/>
                <a:ext cx="1039771" cy="4000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kern="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 bwMode="auto">
          <a:xfrm>
            <a:off x="387350" y="1772333"/>
            <a:ext cx="2851150" cy="1140731"/>
            <a:chOff x="153988" y="1614313"/>
            <a:chExt cx="2850318" cy="1141457"/>
          </a:xfrm>
        </p:grpSpPr>
        <p:sp>
          <p:nvSpPr>
            <p:cNvPr id="5149" name="矩形 5"/>
            <p:cNvSpPr>
              <a:spLocks noChangeArrowheads="1"/>
            </p:cNvSpPr>
            <p:nvPr/>
          </p:nvSpPr>
          <p:spPr bwMode="auto">
            <a:xfrm>
              <a:off x="790683" y="1757864"/>
              <a:ext cx="2213623" cy="753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ct val="125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数据类型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50" name="组合 16"/>
            <p:cNvGrpSpPr/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5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51" name="组合 15"/>
            <p:cNvGrpSpPr/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7808"/>
                <a:ext cx="474286" cy="474959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7984" y="3529216"/>
                <a:ext cx="334696" cy="522613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8" name="组合 67"/>
          <p:cNvGrpSpPr/>
          <p:nvPr/>
        </p:nvGrpSpPr>
        <p:grpSpPr bwMode="auto">
          <a:xfrm flipV="1">
            <a:off x="6023371" y="4081462"/>
            <a:ext cx="2723754" cy="1103314"/>
            <a:chOff x="5972571" y="2109789"/>
            <a:chExt cx="2723754" cy="1100136"/>
          </a:xfrm>
        </p:grpSpPr>
        <p:grpSp>
          <p:nvGrpSpPr>
            <p:cNvPr id="5135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6" name="组合 35"/>
            <p:cNvGrpSpPr/>
            <p:nvPr/>
          </p:nvGrpSpPr>
          <p:grpSpPr bwMode="auto">
            <a:xfrm>
              <a:off x="8223250" y="2109789"/>
              <a:ext cx="473075" cy="522365"/>
              <a:chOff x="1232465" y="3530021"/>
              <a:chExt cx="474415" cy="522820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flipV="1">
                <a:off x="1300921" y="3530021"/>
                <a:ext cx="335911" cy="522820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7" name="矩形 46"/>
            <p:cNvSpPr>
              <a:spLocks noChangeArrowheads="1"/>
            </p:cNvSpPr>
            <p:nvPr/>
          </p:nvSpPr>
          <p:spPr bwMode="auto">
            <a:xfrm flipV="1">
              <a:off x="5972571" y="2359065"/>
              <a:ext cx="2223535" cy="405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 algn="r">
                <a:lnSpc>
                  <a:spcPct val="125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运算符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6406" y="4072630"/>
            <a:ext cx="2521679" cy="1168328"/>
            <a:chOff x="346406" y="4061997"/>
            <a:chExt cx="2521679" cy="1168328"/>
          </a:xfrm>
        </p:grpSpPr>
        <p:sp>
          <p:nvSpPr>
            <p:cNvPr id="5144" name="矩形 46"/>
            <p:cNvSpPr>
              <a:spLocks noChangeArrowheads="1"/>
            </p:cNvSpPr>
            <p:nvPr/>
          </p:nvSpPr>
          <p:spPr bwMode="auto">
            <a:xfrm>
              <a:off x="758674" y="4428094"/>
              <a:ext cx="2109411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 algn="r">
                <a:lnSpc>
                  <a:spcPct val="125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流程控制语句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133" name="直接连接符 33"/>
            <p:cNvCxnSpPr>
              <a:cxnSpLocks noChangeShapeType="1"/>
            </p:cNvCxnSpPr>
            <p:nvPr/>
          </p:nvCxnSpPr>
          <p:spPr bwMode="auto">
            <a:xfrm flipV="1">
              <a:off x="586147" y="4068731"/>
              <a:ext cx="372228" cy="654627"/>
            </a:xfrm>
            <a:prstGeom prst="line">
              <a:avLst/>
            </a:prstGeom>
            <a:noFill/>
            <a:ln w="28575" algn="ctr">
              <a:solidFill>
                <a:srgbClr val="1369B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4" name="直接连接符 34"/>
            <p:cNvCxnSpPr>
              <a:cxnSpLocks noChangeShapeType="1"/>
            </p:cNvCxnSpPr>
            <p:nvPr/>
          </p:nvCxnSpPr>
          <p:spPr bwMode="auto">
            <a:xfrm flipV="1">
              <a:off x="960433" y="4061997"/>
              <a:ext cx="1815347" cy="0"/>
            </a:xfrm>
            <a:prstGeom prst="line">
              <a:avLst/>
            </a:prstGeom>
            <a:noFill/>
            <a:ln w="28575" algn="ctr">
              <a:solidFill>
                <a:srgbClr val="1369B2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椭圆 79"/>
            <p:cNvSpPr/>
            <p:nvPr/>
          </p:nvSpPr>
          <p:spPr bwMode="auto">
            <a:xfrm flipH="1" flipV="1">
              <a:off x="346406" y="4733991"/>
              <a:ext cx="473075" cy="476249"/>
            </a:xfrm>
            <a:prstGeom prst="ellipse">
              <a:avLst/>
            </a:prstGeom>
            <a:solidFill>
              <a:srgbClr val="1369B2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" name="TextBox 80"/>
            <p:cNvSpPr txBox="1"/>
            <p:nvPr/>
          </p:nvSpPr>
          <p:spPr bwMode="auto">
            <a:xfrm flipH="1">
              <a:off x="382056" y="4706451"/>
              <a:ext cx="334962" cy="523874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303963" y="1814086"/>
            <a:ext cx="2443162" cy="1102571"/>
            <a:chOff x="6303963" y="1814086"/>
            <a:chExt cx="2443162" cy="1102571"/>
          </a:xfrm>
        </p:grpSpPr>
        <p:grpSp>
          <p:nvGrpSpPr>
            <p:cNvPr id="4" name="组合 3"/>
            <p:cNvGrpSpPr/>
            <p:nvPr/>
          </p:nvGrpSpPr>
          <p:grpSpPr>
            <a:xfrm>
              <a:off x="6303963" y="1814086"/>
              <a:ext cx="2443162" cy="1102571"/>
              <a:chOff x="6294438" y="1805730"/>
              <a:chExt cx="2443162" cy="1102571"/>
            </a:xfrm>
          </p:grpSpPr>
          <p:grpSp>
            <p:nvGrpSpPr>
              <p:cNvPr id="5142" name="组合 32"/>
              <p:cNvGrpSpPr/>
              <p:nvPr/>
            </p:nvGrpSpPr>
            <p:grpSpPr bwMode="auto">
              <a:xfrm flipH="1">
                <a:off x="6294438" y="2254394"/>
                <a:ext cx="2178050" cy="653907"/>
                <a:chOff x="860198" y="2352244"/>
                <a:chExt cx="2178276" cy="652213"/>
              </a:xfrm>
            </p:grpSpPr>
            <p:cxnSp>
              <p:nvCxnSpPr>
                <p:cNvPr id="5147" name="直接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860198" y="2352244"/>
                  <a:ext cx="372267" cy="652213"/>
                </a:xfrm>
                <a:prstGeom prst="line">
                  <a:avLst/>
                </a:prstGeom>
                <a:noFill/>
                <a:ln w="28575" algn="ctr">
                  <a:solidFill>
                    <a:srgbClr val="1369B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48" name="直接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1222939" y="3004457"/>
                  <a:ext cx="1815535" cy="0"/>
                </a:xfrm>
                <a:prstGeom prst="line">
                  <a:avLst/>
                </a:prstGeom>
                <a:noFill/>
                <a:ln w="28575" algn="ctr">
                  <a:solidFill>
                    <a:srgbClr val="1369B2"/>
                  </a:solidFill>
                  <a:rou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143" name="组合 35"/>
              <p:cNvGrpSpPr/>
              <p:nvPr/>
            </p:nvGrpSpPr>
            <p:grpSpPr bwMode="auto">
              <a:xfrm>
                <a:off x="8264525" y="1805730"/>
                <a:ext cx="473075" cy="523444"/>
                <a:chOff x="1232465" y="3530023"/>
                <a:chExt cx="474415" cy="522742"/>
              </a:xfrm>
            </p:grpSpPr>
            <p:sp>
              <p:nvSpPr>
                <p:cNvPr id="57" name="椭圆 56"/>
                <p:cNvSpPr/>
                <p:nvPr/>
              </p:nvSpPr>
              <p:spPr bwMode="auto">
                <a:xfrm>
                  <a:off x="1232465" y="3557820"/>
                  <a:ext cx="474415" cy="475611"/>
                </a:xfrm>
                <a:prstGeom prst="ellipse">
                  <a:avLst/>
                </a:prstGeom>
                <a:solidFill>
                  <a:srgbClr val="1369B2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0" hangingPunct="0"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1300921" y="3529283"/>
                  <a:ext cx="335911" cy="523172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lang="zh-CN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130" name="矩形 46"/>
            <p:cNvSpPr>
              <a:spLocks noChangeArrowheads="1"/>
            </p:cNvSpPr>
            <p:nvPr/>
          </p:nvSpPr>
          <p:spPr bwMode="auto">
            <a:xfrm flipH="1">
              <a:off x="6321540" y="1859109"/>
              <a:ext cx="1925366" cy="78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ct val="125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数据类型转换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的方法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2.1 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数据类型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字符串型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cxnSp>
        <p:nvCxnSpPr>
          <p:cNvPr id="14" name="直接箭头连接符 21"/>
          <p:cNvCxnSpPr>
            <a:cxnSpLocks noChangeShapeType="1"/>
          </p:cNvCxnSpPr>
          <p:nvPr/>
        </p:nvCxnSpPr>
        <p:spPr bwMode="auto">
          <a:xfrm flipH="1" flipV="1">
            <a:off x="1495425" y="3069787"/>
            <a:ext cx="531645" cy="10818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621066" y="2788614"/>
            <a:ext cx="873836" cy="6213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 smtClean="0"/>
              <a:t>正确语法</a:t>
            </a:r>
            <a:endParaRPr lang="en-US" altLang="zh-CN" dirty="0"/>
          </a:p>
        </p:txBody>
      </p: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621065" y="3626814"/>
            <a:ext cx="873835" cy="64038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 smtClean="0"/>
              <a:t>错误语法</a:t>
            </a:r>
            <a:endParaRPr lang="en-US" altLang="zh-CN" dirty="0"/>
          </a:p>
        </p:txBody>
      </p:sp>
      <p:cxnSp>
        <p:nvCxnSpPr>
          <p:cNvPr id="22" name="直接箭头连接符 21"/>
          <p:cNvCxnSpPr>
            <a:cxnSpLocks noChangeShapeType="1"/>
          </p:cNvCxnSpPr>
          <p:nvPr/>
        </p:nvCxnSpPr>
        <p:spPr bwMode="auto">
          <a:xfrm flipH="1" flipV="1">
            <a:off x="1495425" y="3948673"/>
            <a:ext cx="531645" cy="10818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" name="组合 4"/>
          <p:cNvGrpSpPr/>
          <p:nvPr/>
        </p:nvGrpSpPr>
        <p:grpSpPr>
          <a:xfrm>
            <a:off x="2027070" y="2286235"/>
            <a:ext cx="6364455" cy="2256396"/>
            <a:chOff x="2027070" y="2286235"/>
            <a:chExt cx="6364455" cy="2256396"/>
          </a:xfrm>
        </p:grpSpPr>
        <p:grpSp>
          <p:nvGrpSpPr>
            <p:cNvPr id="4" name="组合 3"/>
            <p:cNvGrpSpPr/>
            <p:nvPr/>
          </p:nvGrpSpPr>
          <p:grpSpPr>
            <a:xfrm>
              <a:off x="2027070" y="2603639"/>
              <a:ext cx="6364455" cy="1938992"/>
              <a:chOff x="2503320" y="3775214"/>
              <a:chExt cx="6364455" cy="1938992"/>
            </a:xfrm>
          </p:grpSpPr>
          <p:sp>
            <p:nvSpPr>
              <p:cNvPr id="12" name="矩形 1"/>
              <p:cNvSpPr>
                <a:spLocks noChangeArrowheads="1"/>
              </p:cNvSpPr>
              <p:nvPr/>
            </p:nvSpPr>
            <p:spPr bwMode="auto">
              <a:xfrm>
                <a:off x="2503320" y="3775214"/>
                <a:ext cx="6364455" cy="1938992"/>
              </a:xfrm>
              <a:prstGeom prst="rect">
                <a:avLst/>
              </a:prstGeom>
              <a:solidFill>
                <a:srgbClr val="003F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b="1" dirty="0" err="1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var</a:t>
                </a:r>
                <a:r>
                  <a:rPr lang="en-US" altLang="zh-CN" sz="16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str1 = 'I am a "programmer</a:t>
                </a:r>
                <a:r>
                  <a:rPr lang="en-US" altLang="zh-CN" sz="16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"';	// </a:t>
                </a:r>
                <a:r>
                  <a:rPr lang="en-US" altLang="zh-CN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 am a "programmer"</a:t>
                </a:r>
                <a:endPara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b="1" dirty="0" err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var</a:t>
                </a:r>
                <a:r>
                  <a:rPr lang="en-US" altLang="zh-CN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str2 = "I'm a 'programmer'";	// I'm a 'programmer'</a:t>
                </a:r>
                <a:endPara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b="1" dirty="0" err="1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var</a:t>
                </a:r>
                <a:r>
                  <a:rPr lang="en-US" altLang="zh-CN" sz="16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str1 = 'I'm a programmer';	</a:t>
                </a:r>
                <a:r>
                  <a:rPr lang="en-US" altLang="zh-CN" sz="16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// </a:t>
                </a:r>
                <a:r>
                  <a:rPr lang="zh-CN" altLang="zh-CN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单引号错误用法</a:t>
                </a:r>
                <a:endPara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b="1" dirty="0" err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var</a:t>
                </a:r>
                <a:r>
                  <a:rPr lang="en-US" altLang="zh-CN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str2 = "I'm a "programmer"";	// </a:t>
                </a:r>
                <a:r>
                  <a:rPr lang="zh-CN" altLang="zh-CN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双引号错误用法</a:t>
                </a:r>
                <a:endPara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b="1" dirty="0" err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var</a:t>
                </a:r>
                <a:r>
                  <a:rPr lang="en-US" altLang="zh-CN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str3 = 'I am a programmer";	</a:t>
                </a:r>
                <a:r>
                  <a:rPr lang="en-US" altLang="zh-CN" sz="16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// </a:t>
                </a:r>
                <a:r>
                  <a:rPr lang="zh-CN" altLang="zh-CN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单双引号混用</a:t>
                </a:r>
                <a:endPara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圆角矩形 20"/>
              <p:cNvSpPr>
                <a:spLocks noChangeArrowheads="1"/>
              </p:cNvSpPr>
              <p:nvPr/>
            </p:nvSpPr>
            <p:spPr bwMode="auto">
              <a:xfrm>
                <a:off x="2575917" y="3876675"/>
                <a:ext cx="3548658" cy="704850"/>
              </a:xfrm>
              <a:prstGeom prst="roundRect">
                <a:avLst>
                  <a:gd name="adj" fmla="val 16667"/>
                </a:avLst>
              </a:prstGeom>
              <a:noFill/>
              <a:ln w="12700" algn="ctr">
                <a:solidFill>
                  <a:srgbClr val="FFFF00"/>
                </a:solidFill>
                <a:prstDash val="sys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sp>
            <p:nvSpPr>
              <p:cNvPr id="24" name="圆角矩形 20"/>
              <p:cNvSpPr>
                <a:spLocks noChangeArrowheads="1"/>
              </p:cNvSpPr>
              <p:nvPr/>
            </p:nvSpPr>
            <p:spPr bwMode="auto">
              <a:xfrm>
                <a:off x="2552700" y="4630410"/>
                <a:ext cx="3442128" cy="979020"/>
              </a:xfrm>
              <a:prstGeom prst="roundRect">
                <a:avLst>
                  <a:gd name="adj" fmla="val 16667"/>
                </a:avLst>
              </a:prstGeom>
              <a:noFill/>
              <a:ln w="12700" algn="ctr">
                <a:solidFill>
                  <a:srgbClr val="FFFF00"/>
                </a:solidFill>
                <a:prstDash val="sys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</p:grpSp>
        <p:sp>
          <p:nvSpPr>
            <p:cNvPr id="25" name="圆角矩形 15"/>
            <p:cNvSpPr>
              <a:spLocks noChangeArrowheads="1"/>
            </p:cNvSpPr>
            <p:nvPr/>
          </p:nvSpPr>
          <p:spPr bwMode="auto">
            <a:xfrm>
              <a:off x="6425041" y="2286235"/>
              <a:ext cx="1183868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2.1 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数据类型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字符串型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498475" y="193516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转义符：</a:t>
            </a:r>
            <a:r>
              <a:rPr lang="zh-CN" altLang="zh-CN" dirty="0"/>
              <a:t>在字符串中使用换行、</a:t>
            </a:r>
            <a:r>
              <a:rPr lang="en-US" altLang="zh-CN" dirty="0"/>
              <a:t>Tab</a:t>
            </a:r>
            <a:r>
              <a:rPr lang="zh-CN" altLang="zh-CN" dirty="0"/>
              <a:t>等特殊符号时，可以用转义符来进行</a:t>
            </a:r>
            <a:r>
              <a:rPr lang="zh-CN" altLang="zh-CN" dirty="0" smtClean="0"/>
              <a:t>转义</a:t>
            </a:r>
            <a:r>
              <a:rPr lang="zh-CN" altLang="en-US" dirty="0" smtClean="0"/>
              <a:t>，转义符以</a:t>
            </a:r>
            <a:r>
              <a:rPr lang="zh-CN" altLang="zh-CN" dirty="0"/>
              <a:t>“</a:t>
            </a:r>
            <a:r>
              <a:rPr lang="en-US" altLang="zh-CN" dirty="0"/>
              <a:t>\</a:t>
            </a:r>
            <a:r>
              <a:rPr lang="zh-CN" altLang="zh-CN" dirty="0"/>
              <a:t>”</a:t>
            </a:r>
            <a:r>
              <a:rPr lang="zh-CN" altLang="zh-CN" dirty="0" smtClean="0"/>
              <a:t>开始</a:t>
            </a:r>
            <a:r>
              <a:rPr lang="zh-CN" altLang="en-US" dirty="0" smtClean="0"/>
              <a:t>。常见转义符见</a:t>
            </a:r>
            <a:r>
              <a:rPr lang="zh-CN" altLang="en-US" dirty="0"/>
              <a:t>下</a:t>
            </a:r>
            <a:r>
              <a:rPr lang="zh-CN" altLang="en-US" dirty="0" smtClean="0"/>
              <a:t>表。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969963" y="3316467"/>
          <a:ext cx="7202487" cy="2420307"/>
        </p:xfrm>
        <a:graphic>
          <a:graphicData uri="http://schemas.openxmlformats.org/drawingml/2006/table">
            <a:tbl>
              <a:tblPr firstRow="1" bandRow="1"/>
              <a:tblGrid>
                <a:gridCol w="1011237"/>
                <a:gridCol w="1771011"/>
                <a:gridCol w="1143639"/>
                <a:gridCol w="3276600"/>
              </a:tblGrid>
              <a:tr h="378155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  <a:tabLst>
                          <a:tab pos="1099185" algn="ctr"/>
                        </a:tabLst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转义符</a:t>
                      </a:r>
                      <a:endParaRPr lang="zh-C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解释说明</a:t>
                      </a:r>
                      <a:endParaRPr lang="zh-CN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转义符</a:t>
                      </a:r>
                      <a:endParaRPr lang="zh-CN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解释说明</a:t>
                      </a:r>
                      <a:endParaRPr lang="zh-CN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281938">
                <a:tc>
                  <a:txBody>
                    <a:bodyPr/>
                    <a:lstStyle/>
                    <a:p>
                      <a:pPr indent="21590"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\'</a:t>
                      </a:r>
                      <a:endParaRPr lang="zh-CN" sz="12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单引号</a:t>
                      </a:r>
                      <a:endParaRPr lang="zh-CN" sz="12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1590"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\"</a:t>
                      </a:r>
                      <a:endParaRPr lang="zh-CN" sz="12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双引号</a:t>
                      </a:r>
                      <a:endParaRPr lang="zh-CN" sz="12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281938">
                <a:tc>
                  <a:txBody>
                    <a:bodyPr/>
                    <a:lstStyle/>
                    <a:p>
                      <a:pPr indent="21590"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\n</a:t>
                      </a:r>
                      <a:endParaRPr lang="zh-CN" sz="12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LF</a:t>
                      </a:r>
                      <a:r>
                        <a:rPr lang="zh-CN" sz="12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换行，</a:t>
                      </a:r>
                      <a:r>
                        <a:rPr lang="en-US" sz="12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zh-CN" sz="12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</a:t>
                      </a:r>
                      <a:r>
                        <a:rPr lang="en-US" sz="12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newline</a:t>
                      </a:r>
                      <a:endParaRPr lang="zh-CN" sz="12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1590"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\v</a:t>
                      </a:r>
                      <a:endParaRPr lang="zh-CN" sz="12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跳格（</a:t>
                      </a:r>
                      <a:r>
                        <a:rPr lang="en-US" sz="12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Tab</a:t>
                      </a:r>
                      <a:r>
                        <a:rPr lang="zh-CN" sz="12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、水平）</a:t>
                      </a:r>
                      <a:endParaRPr lang="zh-CN" sz="12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281938">
                <a:tc>
                  <a:txBody>
                    <a:bodyPr/>
                    <a:lstStyle/>
                    <a:p>
                      <a:pPr indent="21590"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\t</a:t>
                      </a:r>
                      <a:endParaRPr lang="zh-CN" sz="12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Tab</a:t>
                      </a:r>
                      <a:r>
                        <a:rPr lang="zh-CN" sz="12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符号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1590"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\r</a:t>
                      </a:r>
                      <a:endParaRPr lang="zh-CN" sz="12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CR</a:t>
                      </a:r>
                      <a:r>
                        <a:rPr lang="zh-CN" sz="12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换行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281938">
                <a:tc>
                  <a:txBody>
                    <a:bodyPr/>
                    <a:lstStyle/>
                    <a:p>
                      <a:pPr indent="21590"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\f</a:t>
                      </a:r>
                      <a:endParaRPr lang="zh-CN" sz="12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换页</a:t>
                      </a:r>
                      <a:endParaRPr lang="zh-CN" sz="12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1590"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\\</a:t>
                      </a:r>
                      <a:endParaRPr lang="zh-CN" sz="12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反斜线（</a:t>
                      </a:r>
                      <a:r>
                        <a:rPr lang="en-US" sz="12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</a:t>
                      </a:r>
                      <a:r>
                        <a:rPr lang="zh-CN" sz="12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281938">
                <a:tc>
                  <a:txBody>
                    <a:bodyPr/>
                    <a:lstStyle/>
                    <a:p>
                      <a:pPr indent="21590"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\b</a:t>
                      </a:r>
                      <a:endParaRPr lang="zh-CN" sz="12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退格，</a:t>
                      </a:r>
                      <a:r>
                        <a:rPr lang="en-US" sz="12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r>
                        <a:rPr lang="zh-CN" sz="12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</a:t>
                      </a:r>
                      <a:r>
                        <a:rPr lang="en-US" sz="12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blank</a:t>
                      </a:r>
                      <a:endParaRPr lang="zh-CN" sz="12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1590"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\0</a:t>
                      </a:r>
                      <a:endParaRPr lang="zh-CN" sz="12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Null</a:t>
                      </a:r>
                      <a:r>
                        <a:rPr lang="zh-CN" sz="12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281938">
                <a:tc>
                  <a:txBody>
                    <a:bodyPr/>
                    <a:lstStyle/>
                    <a:p>
                      <a:pPr indent="21590"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</a:t>
                      </a:r>
                      <a:r>
                        <a:rPr lang="en-US" sz="1200" b="0" dirty="0" err="1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xhh</a:t>
                      </a:r>
                      <a:endParaRPr lang="zh-CN" sz="12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由</a:t>
                      </a:r>
                      <a:r>
                        <a:rPr lang="en-US" sz="12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sz="12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位十六进制数字</a:t>
                      </a:r>
                      <a:r>
                        <a:rPr lang="en-US" sz="1200" dirty="0" err="1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hh</a:t>
                      </a:r>
                      <a:r>
                        <a:rPr lang="zh-CN" sz="12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表示的</a:t>
                      </a:r>
                      <a:r>
                        <a:rPr lang="en-US" sz="12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ISO-8859-1</a:t>
                      </a:r>
                      <a:r>
                        <a:rPr lang="zh-CN" sz="12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字符。如“</a:t>
                      </a:r>
                      <a:r>
                        <a:rPr lang="en-US" sz="12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\x61</a:t>
                      </a:r>
                      <a:r>
                        <a:rPr lang="zh-CN" sz="12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”表示“</a:t>
                      </a:r>
                      <a:r>
                        <a:rPr lang="en-US" sz="12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zh-CN" sz="12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”</a:t>
                      </a:r>
                      <a:endParaRPr lang="zh-CN" sz="12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1590"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</a:t>
                      </a:r>
                      <a:r>
                        <a:rPr lang="en-US" sz="1200" b="0" dirty="0" err="1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uhhhh</a:t>
                      </a:r>
                      <a:endParaRPr lang="zh-CN" sz="12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由</a:t>
                      </a:r>
                      <a:r>
                        <a:rPr lang="en-US" sz="12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sz="12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位十六进制数字</a:t>
                      </a:r>
                      <a:r>
                        <a:rPr lang="en-US" sz="1200" dirty="0" err="1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hhhh</a:t>
                      </a:r>
                      <a:r>
                        <a:rPr lang="zh-CN" sz="12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表示的</a:t>
                      </a:r>
                      <a:r>
                        <a:rPr lang="en-US" sz="12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Unicode</a:t>
                      </a:r>
                      <a:r>
                        <a:rPr lang="zh-CN" sz="12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字符。如“</a:t>
                      </a:r>
                      <a:r>
                        <a:rPr lang="en-US" sz="12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\u597d</a:t>
                      </a:r>
                      <a:r>
                        <a:rPr lang="zh-CN" sz="12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”表示“好”</a:t>
                      </a:r>
                      <a:endParaRPr lang="zh-CN" sz="12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2.1 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数据类型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字符串型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36575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3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字符串长度：</a:t>
            </a:r>
            <a:r>
              <a:rPr lang="zh-CN" altLang="zh-CN" dirty="0"/>
              <a:t>字符串是由若干字符组成的，这些字符的数量就是字符串的长度</a:t>
            </a:r>
            <a:r>
              <a:rPr lang="zh-CN" altLang="en-US" dirty="0" smtClean="0"/>
              <a:t>。</a:t>
            </a:r>
            <a:r>
              <a:rPr lang="zh-CN" altLang="zh-CN" dirty="0"/>
              <a:t>通过字符串的</a:t>
            </a:r>
            <a:r>
              <a:rPr lang="en-US" altLang="zh-CN" dirty="0"/>
              <a:t>length</a:t>
            </a:r>
            <a:r>
              <a:rPr lang="zh-CN" altLang="zh-CN" dirty="0"/>
              <a:t>属性可以获取整个字符串的</a:t>
            </a:r>
            <a:r>
              <a:rPr lang="zh-CN" altLang="zh-CN" dirty="0" smtClean="0"/>
              <a:t>长度</a:t>
            </a:r>
            <a:r>
              <a:rPr lang="zh-CN" altLang="en-US" dirty="0" smtClean="0"/>
              <a:t>。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cxnSp>
        <p:nvCxnSpPr>
          <p:cNvPr id="12" name="直接箭头连接符 21"/>
          <p:cNvCxnSpPr>
            <a:cxnSpLocks noChangeShapeType="1"/>
          </p:cNvCxnSpPr>
          <p:nvPr/>
        </p:nvCxnSpPr>
        <p:spPr bwMode="auto">
          <a:xfrm>
            <a:off x="5106989" y="4487506"/>
            <a:ext cx="668337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圆角矩形 15"/>
          <p:cNvSpPr>
            <a:spLocks noChangeArrowheads="1"/>
          </p:cNvSpPr>
          <p:nvPr/>
        </p:nvSpPr>
        <p:spPr bwMode="auto">
          <a:xfrm>
            <a:off x="5794376" y="4267816"/>
            <a:ext cx="1863724" cy="4535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 smtClean="0"/>
              <a:t>获取</a:t>
            </a:r>
            <a:r>
              <a:rPr lang="en-US" altLang="zh-CN" dirty="0" smtClean="0"/>
              <a:t>str1</a:t>
            </a:r>
            <a:r>
              <a:rPr lang="zh-CN" altLang="zh-CN" dirty="0" smtClean="0"/>
              <a:t>的</a:t>
            </a:r>
            <a:r>
              <a:rPr lang="zh-CN" altLang="zh-CN" dirty="0"/>
              <a:t>长度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415029" y="3616891"/>
            <a:ext cx="3699329" cy="1142624"/>
            <a:chOff x="1415029" y="3616891"/>
            <a:chExt cx="3699329" cy="1142624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1415029" y="3928518"/>
              <a:ext cx="3699329" cy="83099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str1 = 'I\'m a programmer';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console.log(str1.length);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5"/>
            <p:cNvSpPr>
              <a:spLocks noChangeArrowheads="1"/>
            </p:cNvSpPr>
            <p:nvPr/>
          </p:nvSpPr>
          <p:spPr bwMode="auto">
            <a:xfrm>
              <a:off x="3607207" y="3616891"/>
              <a:ext cx="1183868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2.1 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数据类型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字符串型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460375" y="1916113"/>
            <a:ext cx="804545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4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访问字符串中的字符：</a:t>
            </a:r>
            <a:r>
              <a:rPr lang="zh-CN" altLang="zh-CN" dirty="0"/>
              <a:t>字符串可以使用“</a:t>
            </a:r>
            <a:r>
              <a:rPr lang="en-US" altLang="zh-CN" dirty="0"/>
              <a:t>[index]</a:t>
            </a:r>
            <a:r>
              <a:rPr lang="zh-CN" altLang="zh-CN" dirty="0"/>
              <a:t>”语法按照</a:t>
            </a:r>
            <a:r>
              <a:rPr lang="en-US" altLang="zh-CN" dirty="0"/>
              <a:t>index</a:t>
            </a:r>
            <a:r>
              <a:rPr lang="zh-CN" altLang="zh-CN" dirty="0"/>
              <a:t>（索引）访问字符，</a:t>
            </a:r>
            <a:r>
              <a:rPr lang="en-US" altLang="zh-CN" dirty="0"/>
              <a:t>index</a:t>
            </a:r>
            <a:r>
              <a:rPr lang="zh-CN" altLang="zh-CN" dirty="0"/>
              <a:t>从</a:t>
            </a:r>
            <a:r>
              <a:rPr lang="en-US" altLang="zh-CN" dirty="0"/>
              <a:t>0</a:t>
            </a:r>
            <a:r>
              <a:rPr lang="zh-CN" altLang="zh-CN" dirty="0"/>
              <a:t>开始，一直到字符串的长度减</a:t>
            </a:r>
            <a:r>
              <a:rPr lang="en-US" altLang="zh-CN" dirty="0"/>
              <a:t>1</a:t>
            </a:r>
            <a:r>
              <a:rPr lang="zh-CN" altLang="zh-CN" dirty="0"/>
              <a:t>，如果超过了</a:t>
            </a:r>
            <a:r>
              <a:rPr lang="en-US" altLang="zh-CN" dirty="0"/>
              <a:t>index</a:t>
            </a:r>
            <a:r>
              <a:rPr lang="zh-CN" altLang="zh-CN" dirty="0"/>
              <a:t>最大值，会返回</a:t>
            </a:r>
            <a:r>
              <a:rPr lang="en-US" altLang="zh-CN" dirty="0"/>
              <a:t>undefined</a:t>
            </a:r>
            <a:r>
              <a:rPr lang="zh-CN" altLang="en-US" dirty="0" smtClean="0"/>
              <a:t>。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96546" y="3641981"/>
            <a:ext cx="6918779" cy="2148425"/>
            <a:chOff x="1396546" y="3641981"/>
            <a:chExt cx="6918779" cy="2148425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1396546" y="3851414"/>
              <a:ext cx="6918779" cy="193899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'I\'m a programmer';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[0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]); 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[1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]); 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[15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]);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[16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]);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undefined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5"/>
            <p:cNvSpPr>
              <a:spLocks noChangeArrowheads="1"/>
            </p:cNvSpPr>
            <p:nvPr/>
          </p:nvSpPr>
          <p:spPr bwMode="auto">
            <a:xfrm>
              <a:off x="6207532" y="3641981"/>
              <a:ext cx="1183868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2.1 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数据类型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字符串型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460375" y="1925638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5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字符串拼接：</a:t>
            </a:r>
            <a:r>
              <a:rPr lang="zh-CN" altLang="zh-CN" dirty="0"/>
              <a:t>多个字符串之间可以使用“</a:t>
            </a:r>
            <a:r>
              <a:rPr lang="en-US" altLang="zh-CN" dirty="0"/>
              <a:t>+</a:t>
            </a:r>
            <a:r>
              <a:rPr lang="zh-CN" altLang="zh-CN" dirty="0"/>
              <a:t>”进行拼接，如果数据类型不同，拼接前会把其他类型转成字符串，再拼接成一个新的字符串</a:t>
            </a:r>
            <a:r>
              <a:rPr lang="zh-CN" altLang="en-US" dirty="0" smtClean="0"/>
              <a:t>。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87021" y="3203831"/>
            <a:ext cx="6918779" cy="2517757"/>
            <a:chOff x="1387021" y="3203831"/>
            <a:chExt cx="6918779" cy="2517757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1387021" y="3413264"/>
              <a:ext cx="6918779" cy="230832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'I\'m a programmer';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console.log('a' + 'b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      //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console.log('a' + 18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      //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a18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console.log('_' + true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   //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_true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console.log('12' + 14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   //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1214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console.log(12 + 14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 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两个数字相加，结果为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26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5"/>
            <p:cNvSpPr>
              <a:spLocks noChangeArrowheads="1"/>
            </p:cNvSpPr>
            <p:nvPr/>
          </p:nvSpPr>
          <p:spPr bwMode="auto">
            <a:xfrm>
              <a:off x="6150382" y="3203831"/>
              <a:ext cx="1183868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2.1 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数据类型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字符串型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479425" y="1944688"/>
            <a:ext cx="79073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6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“显示年龄”案例：</a:t>
            </a:r>
            <a:r>
              <a:rPr lang="zh-CN" altLang="zh-CN" dirty="0"/>
              <a:t>弹出一个输入框，让用户输入年龄。输入后，单击“确定”按钮，</a:t>
            </a:r>
            <a:r>
              <a:rPr lang="zh-CN" altLang="zh-CN" dirty="0" smtClean="0"/>
              <a:t>程序弹</a:t>
            </a:r>
            <a:r>
              <a:rPr lang="zh-CN" altLang="zh-CN" dirty="0"/>
              <a:t>出来一个警告框，显示内容为“您今年</a:t>
            </a:r>
            <a:r>
              <a:rPr lang="en-US" altLang="zh-CN" dirty="0"/>
              <a:t>x</a:t>
            </a:r>
            <a:r>
              <a:rPr lang="zh-CN" altLang="zh-CN" dirty="0"/>
              <a:t>岁了”，</a:t>
            </a:r>
            <a:r>
              <a:rPr lang="en-US" altLang="zh-CN" dirty="0"/>
              <a:t>x</a:t>
            </a:r>
            <a:r>
              <a:rPr lang="zh-CN" altLang="zh-CN" dirty="0"/>
              <a:t>表示刚才输入的</a:t>
            </a:r>
            <a:r>
              <a:rPr lang="zh-CN" altLang="zh-CN" dirty="0" smtClean="0"/>
              <a:t>年龄</a:t>
            </a:r>
            <a:r>
              <a:rPr lang="zh-CN" altLang="en-US" dirty="0" smtClean="0"/>
              <a:t>。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96950" y="3673870"/>
            <a:ext cx="7150100" cy="1524062"/>
            <a:chOff x="996950" y="3673870"/>
            <a:chExt cx="7150100" cy="1524062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996950" y="3997603"/>
              <a:ext cx="7150100" cy="120032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 = prompt('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请输入您的年龄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弹出一个输入框，让用户输入年龄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msg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您今年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 + age +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岁了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';   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将年龄与输出的字符串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拼接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alert(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msg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弹出警告框，输出程序的处理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5"/>
            <p:cNvSpPr>
              <a:spLocks noChangeArrowheads="1"/>
            </p:cNvSpPr>
            <p:nvPr/>
          </p:nvSpPr>
          <p:spPr bwMode="auto">
            <a:xfrm>
              <a:off x="6150382" y="3673870"/>
              <a:ext cx="1183868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2.1 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数据类型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布尔型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381866" y="1992313"/>
            <a:ext cx="87621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/>
              <a:t>布尔</a:t>
            </a:r>
            <a:r>
              <a:rPr lang="zh-CN" altLang="zh-CN" dirty="0" smtClean="0"/>
              <a:t>型</a:t>
            </a:r>
            <a:r>
              <a:rPr lang="zh-CN" altLang="zh-CN" dirty="0"/>
              <a:t>通常用于</a:t>
            </a:r>
            <a:r>
              <a:rPr lang="zh-CN" altLang="zh-CN" dirty="0" smtClean="0"/>
              <a:t>逻辑判断</a:t>
            </a:r>
            <a:r>
              <a:rPr lang="zh-CN" altLang="en-US" dirty="0" smtClean="0"/>
              <a:t>，</a:t>
            </a:r>
            <a:r>
              <a:rPr lang="zh-CN" altLang="en-US" dirty="0"/>
              <a:t>它</a:t>
            </a:r>
            <a:r>
              <a:rPr lang="zh-CN" altLang="zh-CN" dirty="0" smtClean="0"/>
              <a:t>有</a:t>
            </a:r>
            <a:r>
              <a:rPr lang="zh-CN" altLang="zh-CN" dirty="0"/>
              <a:t>两个值：</a:t>
            </a:r>
            <a:r>
              <a:rPr lang="en-US" altLang="zh-CN" b="1" u="sng" dirty="0">
                <a:solidFill>
                  <a:srgbClr val="1369B2"/>
                </a:solidFill>
              </a:rPr>
              <a:t>true</a:t>
            </a:r>
            <a:r>
              <a:rPr lang="zh-CN" altLang="zh-CN" dirty="0"/>
              <a:t>和</a:t>
            </a:r>
            <a:r>
              <a:rPr lang="en-US" altLang="zh-CN" b="1" u="sng" dirty="0">
                <a:solidFill>
                  <a:srgbClr val="1369B2"/>
                </a:solidFill>
              </a:rPr>
              <a:t>false</a:t>
            </a:r>
            <a:r>
              <a:rPr lang="zh-CN" altLang="zh-CN" dirty="0"/>
              <a:t>，表示事物的“真”和</a:t>
            </a:r>
            <a:r>
              <a:rPr lang="zh-CN" altLang="zh-CN" dirty="0" smtClean="0"/>
              <a:t>“假”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cxnSp>
        <p:nvCxnSpPr>
          <p:cNvPr id="13" name="直接箭头连接符 21"/>
          <p:cNvCxnSpPr>
            <a:cxnSpLocks noChangeShapeType="1"/>
          </p:cNvCxnSpPr>
          <p:nvPr/>
        </p:nvCxnSpPr>
        <p:spPr bwMode="auto">
          <a:xfrm flipH="1">
            <a:off x="2317126" y="4138774"/>
            <a:ext cx="718513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圆角矩形 15"/>
          <p:cNvSpPr>
            <a:spLocks noChangeArrowheads="1"/>
          </p:cNvSpPr>
          <p:nvPr/>
        </p:nvSpPr>
        <p:spPr bwMode="auto">
          <a:xfrm>
            <a:off x="569457" y="3922089"/>
            <a:ext cx="1747669" cy="49390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/>
              <a:t>t</a:t>
            </a:r>
            <a:r>
              <a:rPr lang="en-US" altLang="zh-CN" dirty="0" smtClean="0"/>
              <a:t>rue</a:t>
            </a:r>
            <a:r>
              <a:rPr lang="zh-CN" altLang="en-US" dirty="0" smtClean="0"/>
              <a:t>会转换成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  <p:cxnSp>
        <p:nvCxnSpPr>
          <p:cNvPr id="15" name="直接箭头连接符 21"/>
          <p:cNvCxnSpPr>
            <a:cxnSpLocks noChangeShapeType="1"/>
          </p:cNvCxnSpPr>
          <p:nvPr/>
        </p:nvCxnSpPr>
        <p:spPr bwMode="auto">
          <a:xfrm>
            <a:off x="4579483" y="4706919"/>
            <a:ext cx="1" cy="461549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圆角矩形 15"/>
          <p:cNvSpPr>
            <a:spLocks noChangeArrowheads="1"/>
          </p:cNvSpPr>
          <p:nvPr/>
        </p:nvSpPr>
        <p:spPr bwMode="auto">
          <a:xfrm>
            <a:off x="3705649" y="5168468"/>
            <a:ext cx="1895051" cy="49390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 smtClean="0"/>
              <a:t>false</a:t>
            </a:r>
            <a:r>
              <a:rPr lang="zh-CN" altLang="en-US" dirty="0" smtClean="0"/>
              <a:t>会转换成</a:t>
            </a:r>
            <a:r>
              <a:rPr lang="en-US" altLang="zh-CN" dirty="0" smtClean="0"/>
              <a:t>0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3035639" y="2802234"/>
            <a:ext cx="5313024" cy="1904685"/>
            <a:chOff x="3035639" y="2802234"/>
            <a:chExt cx="5313024" cy="1904685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3035639" y="3137259"/>
              <a:ext cx="5313024" cy="1569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console.log(true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	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true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console.log(false);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false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console.log(true + 1);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console.log(false + 1);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>
              <a:spLocks noChangeArrowheads="1"/>
            </p:cNvSpPr>
            <p:nvPr/>
          </p:nvSpPr>
          <p:spPr bwMode="auto">
            <a:xfrm>
              <a:off x="6921907" y="2802234"/>
              <a:ext cx="1183868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252" grpId="0" build="p"/>
      <p:bldP spid="14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2.1 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数据类型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undefined</a:t>
            </a:r>
            <a:r>
              <a:rPr lang="zh-CN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565150" y="2058988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 smtClean="0"/>
              <a:t>如果</a:t>
            </a:r>
            <a:r>
              <a:rPr lang="zh-CN" altLang="zh-CN" dirty="0"/>
              <a:t>一个变量声明后没有赋值，则变量的值就是</a:t>
            </a:r>
            <a:r>
              <a:rPr lang="en-US" altLang="zh-CN" b="1" u="sng" dirty="0">
                <a:solidFill>
                  <a:srgbClr val="1369B2"/>
                </a:solidFill>
              </a:rPr>
              <a:t>undefined</a:t>
            </a:r>
            <a:r>
              <a:rPr lang="zh-CN" altLang="zh-CN" dirty="0" smtClean="0"/>
              <a:t>。</a:t>
            </a:r>
            <a:r>
              <a:rPr lang="zh-CN" altLang="en-US" dirty="0" smtClean="0"/>
              <a:t>下面通过代码演示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的使用。</a:t>
            </a:r>
            <a:endParaRPr lang="en-US" altLang="zh-CN" dirty="0" smtClean="0"/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050925" y="3163949"/>
            <a:ext cx="7102475" cy="2527517"/>
            <a:chOff x="1050925" y="3163949"/>
            <a:chExt cx="7102475" cy="2527517"/>
          </a:xfrm>
        </p:grpSpPr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1050925" y="3383142"/>
              <a:ext cx="7102475" cy="230832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undefined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console.log(true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	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true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console.log(a);	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undefined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console.log(a + '_');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undefined_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（字符串型）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console.log(a + 1);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NaN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>
              <a:spLocks noChangeArrowheads="1"/>
            </p:cNvSpPr>
            <p:nvPr/>
          </p:nvSpPr>
          <p:spPr bwMode="auto">
            <a:xfrm>
              <a:off x="6483757" y="3163949"/>
              <a:ext cx="1183868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25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2058988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/>
              <a:t>当然</a:t>
            </a:r>
            <a:r>
              <a:rPr lang="zh-CN" altLang="en-US" dirty="0" smtClean="0"/>
              <a:t>也</a:t>
            </a:r>
            <a:r>
              <a:rPr lang="zh-CN" altLang="zh-CN" dirty="0"/>
              <a:t>可以给一个变量赋一个</a:t>
            </a:r>
            <a:r>
              <a:rPr lang="en-US" altLang="zh-CN" dirty="0"/>
              <a:t>null</a:t>
            </a:r>
            <a:r>
              <a:rPr lang="zh-CN" altLang="zh-CN" dirty="0"/>
              <a:t>值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下面通过代码演示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值的使用。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2.1 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数据类型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undefined</a:t>
            </a:r>
            <a:r>
              <a:rPr lang="zh-CN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50925" y="2801999"/>
            <a:ext cx="7102475" cy="2205434"/>
            <a:chOff x="1050925" y="2801999"/>
            <a:chExt cx="7102475" cy="2205434"/>
          </a:xfrm>
        </p:grpSpPr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1050925" y="3068441"/>
              <a:ext cx="7102475" cy="193899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null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 = null;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console.log(b + '_');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null_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（字符串型）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console.log(b + 1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         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转换为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console.log(b + true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    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转换为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true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转换为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/>
            <p:cNvSpPr>
              <a:spLocks noChangeArrowheads="1"/>
            </p:cNvSpPr>
            <p:nvPr/>
          </p:nvSpPr>
          <p:spPr bwMode="auto">
            <a:xfrm>
              <a:off x="6483757" y="2801999"/>
              <a:ext cx="1183868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2.1 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数据类型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数据类型检测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565150" y="18780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/>
              <a:t>可以利用</a:t>
            </a:r>
            <a:r>
              <a:rPr lang="en-US" altLang="zh-CN" b="1" u="sng" dirty="0" err="1">
                <a:solidFill>
                  <a:srgbClr val="1369B2"/>
                </a:solidFill>
              </a:rPr>
              <a:t>typeof</a:t>
            </a:r>
            <a:r>
              <a:rPr lang="zh-CN" altLang="zh-CN" dirty="0"/>
              <a:t>运算符进行数据类型</a:t>
            </a:r>
            <a:r>
              <a:rPr lang="zh-CN" altLang="zh-CN" dirty="0" smtClean="0"/>
              <a:t>检测。</a:t>
            </a:r>
            <a:endParaRPr lang="en-US" altLang="zh-CN" dirty="0" smtClean="0"/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438275" y="2438619"/>
            <a:ext cx="6191250" cy="1906350"/>
            <a:chOff x="1438275" y="2438619"/>
            <a:chExt cx="6191250" cy="1906350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1438275" y="2775309"/>
              <a:ext cx="6191250" cy="1569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typeof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12);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number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typeof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null);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object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 = '12';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typeof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 == 'string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true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2"/>
            <p:cNvSpPr>
              <a:spLocks noChangeArrowheads="1"/>
            </p:cNvSpPr>
            <p:nvPr/>
          </p:nvSpPr>
          <p:spPr bwMode="auto">
            <a:xfrm>
              <a:off x="6217057" y="2438619"/>
              <a:ext cx="1183868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25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目录</a:t>
            </a:r>
            <a:endParaRPr lang="zh-CN" altLang="en-US" smtClean="0"/>
          </a:p>
        </p:txBody>
      </p:sp>
      <p:sp>
        <p:nvSpPr>
          <p:cNvPr id="6147" name="TextBox 126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3802063" y="3098800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  <a:endParaRPr lang="zh-CN" altLang="en-US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  <a:endParaRPr lang="zh-CN" altLang="en-US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873500" y="3079750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0" name="矩形 36"/>
          <p:cNvSpPr>
            <a:spLocks noChangeArrowheads="1"/>
          </p:cNvSpPr>
          <p:nvPr/>
        </p:nvSpPr>
        <p:spPr bwMode="auto">
          <a:xfrm flipH="1">
            <a:off x="3676650" y="2576513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51" name="组合 111"/>
          <p:cNvGrpSpPr/>
          <p:nvPr/>
        </p:nvGrpSpPr>
        <p:grpSpPr bwMode="auto">
          <a:xfrm rot="-12767">
            <a:off x="2751138" y="2576513"/>
            <a:ext cx="884237" cy="954087"/>
            <a:chOff x="1936217" y="1275606"/>
            <a:chExt cx="1296545" cy="1728192"/>
          </a:xfrm>
        </p:grpSpPr>
        <p:grpSp>
          <p:nvGrpSpPr>
            <p:cNvPr id="6169" name="组合 112"/>
            <p:cNvGrpSpPr/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2.2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9" name="圆角矩形 5"/>
            <p:cNvSpPr/>
            <p:nvPr/>
          </p:nvSpPr>
          <p:spPr>
            <a:xfrm>
              <a:off x="1881508" y="2060371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6152" name="4.1"/>
          <p:cNvGrpSpPr/>
          <p:nvPr/>
        </p:nvGrpSpPr>
        <p:grpSpPr bwMode="auto">
          <a:xfrm>
            <a:off x="1711325" y="1271588"/>
            <a:ext cx="4411663" cy="952500"/>
            <a:chOff x="1711765" y="1263328"/>
            <a:chExt cx="4411157" cy="952284"/>
          </a:xfrm>
        </p:grpSpPr>
        <p:grpSp>
          <p:nvGrpSpPr>
            <p:cNvPr id="6162" name="组合 29"/>
            <p:cNvGrpSpPr/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65" name="组合 31"/>
              <p:cNvGrpSpPr/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1907704" y="1275603"/>
                  <a:ext cx="1295789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1961211" y="1347610"/>
                  <a:ext cx="118877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4" name="圆角矩形 5"/>
              <p:cNvSpPr/>
              <p:nvPr/>
            </p:nvSpPr>
            <p:spPr>
              <a:xfrm>
                <a:off x="1923819" y="2061660"/>
                <a:ext cx="1202732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810189" y="1760102"/>
              <a:ext cx="331273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4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415610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数据类型</a:t>
              </a:r>
              <a:endPara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53" name="TextBox 12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703513" y="4392613"/>
            <a:ext cx="352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  <a:endParaRPr lang="zh-CN" altLang="en-US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54" name="4.1"/>
          <p:cNvGrpSpPr/>
          <p:nvPr/>
        </p:nvGrpSpPr>
        <p:grpSpPr bwMode="auto">
          <a:xfrm>
            <a:off x="1704975" y="3879850"/>
            <a:ext cx="4411663" cy="952500"/>
            <a:chOff x="1711765" y="1263328"/>
            <a:chExt cx="4411519" cy="952284"/>
          </a:xfrm>
        </p:grpSpPr>
        <p:grpSp>
          <p:nvGrpSpPr>
            <p:cNvPr id="6155" name="组合 29"/>
            <p:cNvGrpSpPr/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58" name="组合 31"/>
              <p:cNvGrpSpPr/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2.3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23818" y="2061662"/>
                <a:ext cx="1202830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7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107960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运算符</a:t>
              </a:r>
              <a:endPara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2.1 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数据类型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数据类型检测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41375" y="2097088"/>
            <a:ext cx="7475538" cy="2960687"/>
            <a:chOff x="841375" y="2097088"/>
            <a:chExt cx="7475538" cy="2960687"/>
          </a:xfrm>
        </p:grpSpPr>
        <p:sp>
          <p:nvSpPr>
            <p:cNvPr id="35" name="圆角矩形 34"/>
            <p:cNvSpPr/>
            <p:nvPr/>
          </p:nvSpPr>
          <p:spPr>
            <a:xfrm>
              <a:off x="3278188" y="2097088"/>
              <a:ext cx="2305050" cy="719137"/>
            </a:xfrm>
            <a:prstGeom prst="roundRect">
              <a:avLst/>
            </a:prstGeom>
            <a:solidFill>
              <a:srgbClr val="FBFBFB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6" name="组合 5"/>
            <p:cNvGrpSpPr/>
            <p:nvPr/>
          </p:nvGrpSpPr>
          <p:grpSpPr bwMode="auto">
            <a:xfrm>
              <a:off x="841375" y="2671763"/>
              <a:ext cx="7475538" cy="2386012"/>
              <a:chOff x="971600" y="1988840"/>
              <a:chExt cx="7200728" cy="2160240"/>
            </a:xfrm>
          </p:grpSpPr>
          <p:sp>
            <p:nvSpPr>
              <p:cNvPr id="37" name="流程图: 过程 36"/>
              <p:cNvSpPr/>
              <p:nvPr/>
            </p:nvSpPr>
            <p:spPr>
              <a:xfrm>
                <a:off x="971600" y="1988840"/>
                <a:ext cx="7200728" cy="2160240"/>
              </a:xfrm>
              <a:prstGeom prst="flowChartProcess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" name="流程图: 可选过程 37"/>
              <p:cNvSpPr/>
              <p:nvPr/>
            </p:nvSpPr>
            <p:spPr>
              <a:xfrm>
                <a:off x="971600" y="1988840"/>
                <a:ext cx="7200728" cy="2160240"/>
              </a:xfrm>
              <a:prstGeom prst="flowChartAlternateProcess">
                <a:avLst/>
              </a:prstGeom>
              <a:solidFill>
                <a:srgbClr val="FBFBFB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39" name="组合 8"/>
            <p:cNvGrpSpPr/>
            <p:nvPr/>
          </p:nvGrpSpPr>
          <p:grpSpPr bwMode="auto">
            <a:xfrm>
              <a:off x="3278188" y="2166938"/>
              <a:ext cx="2316162" cy="504825"/>
              <a:chOff x="3408211" y="1484784"/>
              <a:chExt cx="2315917" cy="504056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3408211" y="1484784"/>
                <a:ext cx="144447" cy="144242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5579681" y="1484784"/>
                <a:ext cx="144447" cy="144242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874887" y="1589399"/>
                <a:ext cx="1371455" cy="3994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000" b="1" spc="3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值得一提</a:t>
                </a:r>
                <a:endParaRPr lang="zh-CN" altLang="en-US" sz="2000" b="1" spc="3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0252" name="TextBox 39"/>
            <p:cNvSpPr txBox="1">
              <a:spLocks noChangeArrowheads="1"/>
            </p:cNvSpPr>
            <p:nvPr/>
          </p:nvSpPr>
          <p:spPr bwMode="auto">
            <a:xfrm>
              <a:off x="1346200" y="3078163"/>
              <a:ext cx="6740525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200000"/>
                </a:lnSpc>
                <a:defRPr/>
              </a:pPr>
              <a:r>
                <a:rPr lang="zh-CN" altLang="zh-CN" b="1" u="sng" dirty="0" smtClean="0">
                  <a:solidFill>
                    <a:srgbClr val="1369B2"/>
                  </a:solidFill>
                </a:rPr>
                <a:t>字面量</a:t>
              </a:r>
              <a:r>
                <a:rPr lang="zh-CN" altLang="zh-CN" dirty="0" smtClean="0"/>
                <a:t>，</a:t>
              </a:r>
              <a:r>
                <a:rPr lang="zh-CN" altLang="zh-CN" dirty="0"/>
                <a:t>简单来说，就是用字面量来表示如何在代码中表达这个值，通过字面量</a:t>
              </a:r>
              <a:r>
                <a:rPr lang="zh-CN" altLang="zh-CN" dirty="0" smtClean="0"/>
                <a:t>，我们可以很容易地看出来它是</a:t>
              </a:r>
              <a:r>
                <a:rPr lang="zh-CN" altLang="en-US" dirty="0" smtClean="0"/>
                <a:t>哪</a:t>
              </a:r>
              <a:r>
                <a:rPr lang="zh-CN" altLang="zh-CN" dirty="0" smtClean="0"/>
                <a:t>种类型的值。</a:t>
              </a:r>
              <a:r>
                <a:rPr lang="zh-CN" altLang="en-US" dirty="0" smtClean="0"/>
                <a:t>例如数字字面量：</a:t>
              </a:r>
              <a:r>
                <a:rPr lang="en-US" altLang="zh-CN" dirty="0" smtClean="0"/>
                <a:t>7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8</a:t>
              </a:r>
              <a:r>
                <a:rPr lang="zh-CN" altLang="en-US" dirty="0" smtClean="0"/>
                <a:t>；布尔字面量：</a:t>
              </a:r>
              <a:r>
                <a:rPr lang="en-US" altLang="zh-CN" dirty="0" smtClean="0"/>
                <a:t>true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false</a:t>
              </a:r>
              <a:r>
                <a:rPr lang="zh-CN" altLang="en-US" dirty="0" smtClean="0"/>
                <a:t>等。</a:t>
              </a:r>
              <a:endParaRPr lang="en-US" altLang="zh-CN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2.2 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数据类型转换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转换为字符串型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612775" y="4440019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注意：</a:t>
            </a:r>
            <a:r>
              <a:rPr lang="en-US" altLang="zh-CN" dirty="0" smtClean="0"/>
              <a:t>null</a:t>
            </a:r>
            <a:r>
              <a:rPr lang="zh-CN" altLang="zh-CN" dirty="0"/>
              <a:t>和</a:t>
            </a:r>
            <a:r>
              <a:rPr lang="en-US" altLang="zh-CN" dirty="0"/>
              <a:t>undefined</a:t>
            </a:r>
            <a:r>
              <a:rPr lang="zh-CN" altLang="zh-CN" dirty="0"/>
              <a:t>无法使用</a:t>
            </a:r>
            <a:r>
              <a:rPr lang="en-US" altLang="zh-CN" dirty="0" err="1"/>
              <a:t>toSting</a:t>
            </a:r>
            <a:r>
              <a:rPr lang="en-US" altLang="zh-CN" dirty="0"/>
              <a:t>()</a:t>
            </a:r>
            <a:r>
              <a:rPr lang="zh-CN" altLang="zh-CN" dirty="0"/>
              <a:t>方式进行</a:t>
            </a:r>
            <a:r>
              <a:rPr lang="zh-CN" altLang="zh-CN" dirty="0" smtClean="0"/>
              <a:t>转换</a:t>
            </a:r>
            <a:r>
              <a:rPr lang="zh-CN" altLang="en-US" dirty="0" smtClean="0"/>
              <a:t>；</a:t>
            </a:r>
            <a:r>
              <a:rPr lang="zh-CN" altLang="zh-CN" dirty="0"/>
              <a:t>对于数字型的变量，可以在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zh-CN" dirty="0"/>
              <a:t>的小括号中传入参数，来进行进制</a:t>
            </a:r>
            <a:r>
              <a:rPr lang="zh-CN" altLang="zh-CN" dirty="0" smtClean="0"/>
              <a:t>转换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603250" y="1924895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/>
              <a:t>转换为</a:t>
            </a:r>
            <a:r>
              <a:rPr lang="zh-CN" altLang="en-US" b="1" u="sng" dirty="0">
                <a:solidFill>
                  <a:srgbClr val="1369B2"/>
                </a:solidFill>
              </a:rPr>
              <a:t>字符串型</a:t>
            </a:r>
            <a:r>
              <a:rPr lang="zh-CN" altLang="en-US" dirty="0"/>
              <a:t>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种常见</a:t>
            </a:r>
            <a:r>
              <a:rPr lang="zh-CN" altLang="en-US" dirty="0"/>
              <a:t>的</a:t>
            </a:r>
            <a:r>
              <a:rPr lang="zh-CN" altLang="en-US" dirty="0" smtClean="0"/>
              <a:t>方式：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利用“</a:t>
            </a:r>
            <a:r>
              <a:rPr lang="en-US" altLang="zh-CN" dirty="0"/>
              <a:t>+</a:t>
            </a:r>
            <a:r>
              <a:rPr lang="zh-CN" altLang="zh-CN" dirty="0"/>
              <a:t>”拼接字符串（最常用的一种方式）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利用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zh-CN" dirty="0"/>
              <a:t>转换成字符串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利用</a:t>
            </a:r>
            <a:r>
              <a:rPr lang="en-US" altLang="zh-CN" dirty="0"/>
              <a:t>String()</a:t>
            </a:r>
            <a:r>
              <a:rPr lang="zh-CN" altLang="zh-CN" dirty="0"/>
              <a:t>转换成字符串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10252" grpId="0" build="p"/>
      <p:bldP spid="1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2.2 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数据类型转换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转换为数字型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603250" y="2020145"/>
            <a:ext cx="79073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/>
              <a:t>转换</a:t>
            </a:r>
            <a:r>
              <a:rPr lang="zh-CN" altLang="en-US" dirty="0" smtClean="0"/>
              <a:t>为</a:t>
            </a:r>
            <a:r>
              <a:rPr lang="zh-CN" altLang="en-US" b="1" u="sng" dirty="0" smtClean="0">
                <a:solidFill>
                  <a:srgbClr val="1369B2"/>
                </a:solidFill>
              </a:rPr>
              <a:t>数字型</a:t>
            </a:r>
            <a:r>
              <a:rPr lang="zh-CN" altLang="en-US" dirty="0"/>
              <a:t>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种常见</a:t>
            </a:r>
            <a:r>
              <a:rPr lang="zh-CN" altLang="en-US" dirty="0"/>
              <a:t>的</a:t>
            </a:r>
            <a:r>
              <a:rPr lang="zh-CN" altLang="en-US" dirty="0" smtClean="0"/>
              <a:t>方式：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使用</a:t>
            </a:r>
            <a:r>
              <a:rPr lang="en-US" altLang="zh-CN" dirty="0" err="1"/>
              <a:t>parseInt</a:t>
            </a:r>
            <a:r>
              <a:rPr lang="en-US" altLang="zh-CN" dirty="0"/>
              <a:t>()</a:t>
            </a:r>
            <a:r>
              <a:rPr lang="zh-CN" altLang="zh-CN" dirty="0"/>
              <a:t>将字符串转为整数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使用</a:t>
            </a:r>
            <a:r>
              <a:rPr lang="en-US" altLang="zh-CN" dirty="0" err="1"/>
              <a:t>parseFloat</a:t>
            </a:r>
            <a:r>
              <a:rPr lang="en-US" altLang="zh-CN" dirty="0"/>
              <a:t>()</a:t>
            </a:r>
            <a:r>
              <a:rPr lang="zh-CN" altLang="zh-CN" dirty="0"/>
              <a:t>将字符串转为浮点数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使用</a:t>
            </a:r>
            <a:r>
              <a:rPr lang="en-US" altLang="zh-CN" dirty="0"/>
              <a:t>Number()</a:t>
            </a:r>
            <a:r>
              <a:rPr lang="zh-CN" altLang="zh-CN" dirty="0"/>
              <a:t>将字符串转为</a:t>
            </a:r>
            <a:r>
              <a:rPr lang="zh-CN" altLang="zh-CN" dirty="0" smtClean="0"/>
              <a:t>数字型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利用算术运算符（</a:t>
            </a:r>
            <a:r>
              <a:rPr lang="en-US" altLang="zh-CN" dirty="0"/>
              <a:t>-</a:t>
            </a:r>
            <a:r>
              <a:rPr lang="zh-CN" altLang="zh-CN" dirty="0"/>
              <a:t>、</a:t>
            </a:r>
            <a:r>
              <a:rPr lang="en-US" altLang="zh-CN" dirty="0"/>
              <a:t>*</a:t>
            </a:r>
            <a:r>
              <a:rPr lang="zh-CN" altLang="zh-CN" dirty="0"/>
              <a:t>、</a:t>
            </a:r>
            <a:r>
              <a:rPr lang="en-US" altLang="zh-CN" dirty="0"/>
              <a:t>/</a:t>
            </a:r>
            <a:r>
              <a:rPr lang="zh-CN" altLang="zh-CN" dirty="0"/>
              <a:t>）隐式转换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2.2 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数据类型转换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转换为数字型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603250" y="1953470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 smtClean="0"/>
              <a:t>“计算年龄”案例，</a:t>
            </a:r>
            <a:r>
              <a:rPr lang="zh-CN" altLang="zh-CN" dirty="0"/>
              <a:t>要求在页面中弹出一个输入框，提示用户输入出生年份，利用出生年份计算用户的</a:t>
            </a:r>
            <a:r>
              <a:rPr lang="zh-CN" altLang="zh-CN" dirty="0" smtClean="0"/>
              <a:t>年龄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cxnSp>
        <p:nvCxnSpPr>
          <p:cNvPr id="11" name="直接箭头连接符 21"/>
          <p:cNvCxnSpPr>
            <a:cxnSpLocks noChangeShapeType="1"/>
          </p:cNvCxnSpPr>
          <p:nvPr/>
        </p:nvCxnSpPr>
        <p:spPr bwMode="auto">
          <a:xfrm>
            <a:off x="4581525" y="4280357"/>
            <a:ext cx="1190625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5772150" y="3956801"/>
            <a:ext cx="1628775" cy="6818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/>
              <a:t>year</a:t>
            </a:r>
            <a:r>
              <a:rPr lang="zh-CN" altLang="en-US" dirty="0"/>
              <a:t>是字符串需要进行转换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263989" y="3354758"/>
            <a:ext cx="3965236" cy="1499318"/>
            <a:chOff x="1263989" y="3354758"/>
            <a:chExt cx="3965236" cy="1499318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1263989" y="3653747"/>
              <a:ext cx="3965236" cy="120032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year = prompt('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请输入您的年龄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age = 2020 -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parseInt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(year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 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alert('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您今年已经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 + age + '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岁了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3"/>
            <p:cNvSpPr>
              <a:spLocks noChangeArrowheads="1"/>
            </p:cNvSpPr>
            <p:nvPr/>
          </p:nvSpPr>
          <p:spPr bwMode="auto">
            <a:xfrm>
              <a:off x="3835807" y="3354758"/>
              <a:ext cx="1183868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2.2 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数据类型转换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转换为数字型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603250" y="1924895"/>
            <a:ext cx="81597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en-US" dirty="0" smtClean="0"/>
              <a:t>“简单加法器”案例，</a:t>
            </a:r>
            <a:r>
              <a:rPr lang="zh-CN" altLang="zh-CN" dirty="0" smtClean="0"/>
              <a:t>要求</a:t>
            </a:r>
            <a:r>
              <a:rPr lang="zh-CN" altLang="zh-CN" dirty="0"/>
              <a:t>在页面中弹出两个输入框，分别输入两个数字，然后返回两个数字相加的结果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cxnSp>
        <p:nvCxnSpPr>
          <p:cNvPr id="11" name="直接箭头连接符 21"/>
          <p:cNvCxnSpPr>
            <a:cxnSpLocks noChangeShapeType="1"/>
          </p:cNvCxnSpPr>
          <p:nvPr/>
        </p:nvCxnSpPr>
        <p:spPr bwMode="auto">
          <a:xfrm>
            <a:off x="4702884" y="4522100"/>
            <a:ext cx="1505119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圆角矩形 15"/>
          <p:cNvSpPr>
            <a:spLocks noChangeArrowheads="1"/>
          </p:cNvSpPr>
          <p:nvPr/>
        </p:nvSpPr>
        <p:spPr bwMode="auto">
          <a:xfrm>
            <a:off x="6253162" y="4198544"/>
            <a:ext cx="2257426" cy="647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dirty="0"/>
              <a:t>使用</a:t>
            </a:r>
            <a:r>
              <a:rPr lang="en-US" altLang="zh-CN" dirty="0" err="1"/>
              <a:t>parseFloat</a:t>
            </a:r>
            <a:r>
              <a:rPr lang="en-US" altLang="zh-CN" dirty="0"/>
              <a:t>()</a:t>
            </a:r>
            <a:r>
              <a:rPr lang="zh-CN" altLang="zh-CN" dirty="0"/>
              <a:t>将字符串转为浮点数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263989" y="3200619"/>
            <a:ext cx="4498636" cy="2268295"/>
            <a:chOff x="1263989" y="3200619"/>
            <a:chExt cx="4498636" cy="2268295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1263989" y="3529922"/>
              <a:ext cx="4498636" cy="193899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num1 = prompt('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请输入第一个数：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num2 = prompt('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请输入第二个数：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result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parseFloat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(num1) +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parseFloat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(num2);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alert('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计算结果是：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 + result);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>
              <a:spLocks noChangeArrowheads="1"/>
            </p:cNvSpPr>
            <p:nvPr/>
          </p:nvSpPr>
          <p:spPr bwMode="auto">
            <a:xfrm>
              <a:off x="4369207" y="3200619"/>
              <a:ext cx="1183868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2.2 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数据类型转换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转换为布尔型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603249" y="1829645"/>
            <a:ext cx="82264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/>
              <a:t>转换为布尔型使用</a:t>
            </a:r>
            <a:r>
              <a:rPr lang="en-US" altLang="zh-CN" b="1" u="sng" dirty="0">
                <a:solidFill>
                  <a:srgbClr val="1369B2"/>
                </a:solidFill>
              </a:rPr>
              <a:t>Boolean()</a:t>
            </a:r>
            <a:r>
              <a:rPr lang="zh-CN" altLang="zh-CN" dirty="0"/>
              <a:t>，在转换时，代表空、否定的值会被转换为</a:t>
            </a:r>
            <a:r>
              <a:rPr lang="en-US" altLang="zh-CN" dirty="0"/>
              <a:t>false</a:t>
            </a:r>
            <a:r>
              <a:rPr lang="zh-CN" altLang="zh-CN" dirty="0"/>
              <a:t>，如空字符串、</a:t>
            </a:r>
            <a:r>
              <a:rPr lang="en-US" altLang="zh-CN" dirty="0"/>
              <a:t>0</a:t>
            </a:r>
            <a:r>
              <a:rPr lang="zh-CN" altLang="zh-CN" dirty="0"/>
              <a:t>、</a:t>
            </a:r>
            <a:r>
              <a:rPr lang="en-US" altLang="zh-CN" dirty="0" err="1"/>
              <a:t>NaN</a:t>
            </a:r>
            <a:r>
              <a:rPr lang="zh-CN" altLang="zh-CN" dirty="0"/>
              <a:t>、</a:t>
            </a:r>
            <a:r>
              <a:rPr lang="en-US" altLang="zh-CN" dirty="0"/>
              <a:t>null</a:t>
            </a:r>
            <a:r>
              <a:rPr lang="zh-CN" altLang="zh-CN" dirty="0"/>
              <a:t>和</a:t>
            </a:r>
            <a:r>
              <a:rPr lang="en-US" altLang="zh-CN" dirty="0"/>
              <a:t>undefined</a:t>
            </a:r>
            <a:r>
              <a:rPr lang="zh-CN" altLang="zh-CN" dirty="0"/>
              <a:t>，其余的值转换为</a:t>
            </a:r>
            <a:r>
              <a:rPr lang="en-US" altLang="zh-CN" dirty="0"/>
              <a:t>true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482101" y="3054366"/>
            <a:ext cx="5537824" cy="3001389"/>
            <a:chOff x="1482101" y="3111516"/>
            <a:chExt cx="5537824" cy="3001389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1482101" y="3435249"/>
              <a:ext cx="5537824" cy="267765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console.log(Boolean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(''));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//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false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console.log(Boolean(0));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//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false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console.log(Boolean(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NaN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));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//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false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console.log(Boolean(null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));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//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false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console.log(Boolean(undefined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));   //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false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console.log(Boolean('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小白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'));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true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console.log(Boolean(12));	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true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/>
            <p:cNvSpPr>
              <a:spLocks noChangeArrowheads="1"/>
            </p:cNvSpPr>
            <p:nvPr/>
          </p:nvSpPr>
          <p:spPr bwMode="auto">
            <a:xfrm>
              <a:off x="5499914" y="3111516"/>
              <a:ext cx="1183868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2.3 </a:t>
            </a:r>
            <a:r>
              <a:rPr lang="zh-CN" altLang="en-US" dirty="0" smtClean="0">
                <a:cs typeface="Times New Roman" panose="02020603050405020304" pitchFamily="18" charset="0"/>
              </a:rPr>
              <a:t>运算符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算术运算符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603250" y="1924895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b="1" u="sng" dirty="0" smtClean="0">
                <a:solidFill>
                  <a:srgbClr val="1369B2"/>
                </a:solidFill>
              </a:rPr>
              <a:t>算术运算</a:t>
            </a:r>
            <a:r>
              <a:rPr lang="zh-CN" altLang="zh-CN" b="1" u="sng" dirty="0">
                <a:solidFill>
                  <a:srgbClr val="1369B2"/>
                </a:solidFill>
              </a:rPr>
              <a:t>符</a:t>
            </a:r>
            <a:r>
              <a:rPr lang="zh-CN" altLang="zh-CN" dirty="0"/>
              <a:t>用于对两个变量或值进行算术运算，与数学上的加、减、乘、除类似</a:t>
            </a:r>
            <a:r>
              <a:rPr lang="zh-CN" altLang="zh-CN" dirty="0" smtClean="0"/>
              <a:t>，常用</a:t>
            </a:r>
            <a:r>
              <a:rPr lang="zh-CN" altLang="zh-CN" dirty="0"/>
              <a:t>的算术运算</a:t>
            </a:r>
            <a:r>
              <a:rPr lang="zh-CN" altLang="zh-CN" dirty="0" smtClean="0"/>
              <a:t>符</a:t>
            </a:r>
            <a:r>
              <a:rPr lang="zh-CN" altLang="en-US" dirty="0" smtClean="0"/>
              <a:t>如下。</a:t>
            </a:r>
            <a:endParaRPr lang="en-US" altLang="zh-CN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028701" y="3354568"/>
          <a:ext cx="6930230" cy="1865132"/>
        </p:xfrm>
        <a:graphic>
          <a:graphicData uri="http://schemas.openxmlformats.org/drawingml/2006/table">
            <a:tbl>
              <a:tblPr firstRow="1" bandRow="1"/>
              <a:tblGrid>
                <a:gridCol w="1284620"/>
                <a:gridCol w="1796330"/>
                <a:gridCol w="1233874"/>
                <a:gridCol w="2615406"/>
              </a:tblGrid>
              <a:tr h="39450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  <a:tabLst>
                          <a:tab pos="1099185" algn="ctr"/>
                        </a:tabLst>
                      </a:pP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运算符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运算</a:t>
                      </a:r>
                      <a:endParaRPr lang="zh-C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示例</a:t>
                      </a:r>
                      <a:endParaRPr lang="zh-C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解释说明</a:t>
                      </a:r>
                      <a:endParaRPr lang="zh-C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294126">
                <a:tc>
                  <a:txBody>
                    <a:bodyPr/>
                    <a:lstStyle/>
                    <a:p>
                      <a:pPr indent="21590" algn="ctr">
                        <a:spcAft>
                          <a:spcPts val="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</a:t>
                      </a:r>
                      <a:endParaRPr lang="zh-CN" sz="16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加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 + 5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sz="16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294126">
                <a:tc>
                  <a:txBody>
                    <a:bodyPr/>
                    <a:lstStyle/>
                    <a:p>
                      <a:pPr indent="21590" algn="ctr">
                        <a:spcAft>
                          <a:spcPts val="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lang="zh-CN" sz="16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减</a:t>
                      </a:r>
                      <a:endParaRPr lang="zh-CN" sz="16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8 - 4</a:t>
                      </a:r>
                      <a:endParaRPr lang="zh-CN" sz="1600" kern="12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6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294126">
                <a:tc>
                  <a:txBody>
                    <a:bodyPr/>
                    <a:lstStyle/>
                    <a:p>
                      <a:pPr indent="21590" algn="ctr">
                        <a:spcAft>
                          <a:spcPts val="0"/>
                        </a:spcAft>
                      </a:pPr>
                      <a:r>
                        <a:rPr lang="zh-CN" altLang="en-US" sz="16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</a:t>
                      </a:r>
                      <a:endParaRPr lang="zh-CN" sz="16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乘</a:t>
                      </a:r>
                      <a:endParaRPr lang="zh-CN" sz="16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 * 4</a:t>
                      </a:r>
                      <a:endParaRPr lang="zh-CN" sz="1600" kern="12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zh-CN" sz="16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294126">
                <a:tc>
                  <a:txBody>
                    <a:bodyPr/>
                    <a:lstStyle/>
                    <a:p>
                      <a:pPr indent="21590" algn="ctr">
                        <a:spcAft>
                          <a:spcPts val="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endParaRPr lang="zh-CN" sz="16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除</a:t>
                      </a:r>
                      <a:endParaRPr lang="zh-CN" sz="16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 / 2</a:t>
                      </a:r>
                      <a:endParaRPr lang="zh-CN" sz="1600" kern="12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1.5</a:t>
                      </a:r>
                      <a:endParaRPr lang="zh-CN" sz="16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294126">
                <a:tc>
                  <a:txBody>
                    <a:bodyPr/>
                    <a:lstStyle/>
                    <a:p>
                      <a:pPr indent="21590" algn="ctr">
                        <a:spcAft>
                          <a:spcPts val="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</a:t>
                      </a:r>
                      <a:endParaRPr lang="zh-CN" sz="16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取余数（取模）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7 % 5</a:t>
                      </a:r>
                      <a:endParaRPr lang="zh-CN" sz="1600" kern="12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6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1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2.3 </a:t>
            </a:r>
            <a:r>
              <a:rPr lang="zh-CN" altLang="en-US" dirty="0" smtClean="0">
                <a:cs typeface="Times New Roman" panose="02020603050405020304" pitchFamily="18" charset="0"/>
              </a:rPr>
              <a:t>运算符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算术运算符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603250" y="1896320"/>
            <a:ext cx="81026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b="1" u="sng" dirty="0">
                <a:solidFill>
                  <a:srgbClr val="1369B2"/>
                </a:solidFill>
              </a:rPr>
              <a:t>算术运算符</a:t>
            </a:r>
            <a:r>
              <a:rPr lang="zh-CN" altLang="en-US" dirty="0"/>
              <a:t>的注意事项：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进行四则混合运算时，运算顺序要遵循数学中“先乘除后加减”的原则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在进行取模运算时，运算结果的正负取决于被模数（</a:t>
            </a:r>
            <a:r>
              <a:rPr lang="en-US" altLang="zh-CN" dirty="0"/>
              <a:t>%</a:t>
            </a:r>
            <a:r>
              <a:rPr lang="zh-CN" altLang="zh-CN" dirty="0"/>
              <a:t>左边的数）的符号，与模数（</a:t>
            </a:r>
            <a:r>
              <a:rPr lang="en-US" altLang="zh-CN" dirty="0"/>
              <a:t>%</a:t>
            </a:r>
            <a:r>
              <a:rPr lang="zh-CN" altLang="zh-CN" dirty="0"/>
              <a:t>右边的数）的符号无关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在开发中尽量避免利用浮点数进行运算，因为有可能会因</a:t>
            </a:r>
            <a:r>
              <a:rPr lang="en-US" altLang="zh-CN" dirty="0"/>
              <a:t>JavaScript</a:t>
            </a:r>
            <a:r>
              <a:rPr lang="zh-CN" altLang="zh-CN" dirty="0"/>
              <a:t>的精度导致结果的偏差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使用“</a:t>
            </a:r>
            <a:r>
              <a:rPr lang="en-US" altLang="zh-CN" dirty="0"/>
              <a:t>+</a:t>
            </a:r>
            <a:r>
              <a:rPr lang="zh-CN" altLang="zh-CN" dirty="0"/>
              <a:t>”和“</a:t>
            </a:r>
            <a:r>
              <a:rPr lang="en-US" altLang="zh-CN" dirty="0"/>
              <a:t>-</a:t>
            </a:r>
            <a:r>
              <a:rPr lang="zh-CN" altLang="zh-CN" dirty="0"/>
              <a:t>”可以表示正数或负数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2.3 </a:t>
            </a:r>
            <a:r>
              <a:rPr lang="zh-CN" altLang="en-US" dirty="0" smtClean="0">
                <a:cs typeface="Times New Roman" panose="02020603050405020304" pitchFamily="18" charset="0"/>
              </a:rPr>
              <a:t>运算符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算术运算符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41375" y="2097088"/>
            <a:ext cx="7475538" cy="2960687"/>
            <a:chOff x="841375" y="2097088"/>
            <a:chExt cx="7475538" cy="2960687"/>
          </a:xfrm>
        </p:grpSpPr>
        <p:sp>
          <p:nvSpPr>
            <p:cNvPr id="10" name="圆角矩形 9"/>
            <p:cNvSpPr/>
            <p:nvPr/>
          </p:nvSpPr>
          <p:spPr>
            <a:xfrm>
              <a:off x="3278188" y="2097088"/>
              <a:ext cx="2305050" cy="719137"/>
            </a:xfrm>
            <a:prstGeom prst="roundRect">
              <a:avLst/>
            </a:prstGeom>
            <a:solidFill>
              <a:srgbClr val="FBFBFB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1" name="组合 5"/>
            <p:cNvGrpSpPr/>
            <p:nvPr/>
          </p:nvGrpSpPr>
          <p:grpSpPr bwMode="auto">
            <a:xfrm>
              <a:off x="841375" y="2671763"/>
              <a:ext cx="7475538" cy="2386012"/>
              <a:chOff x="971600" y="1988840"/>
              <a:chExt cx="7200728" cy="2160240"/>
            </a:xfrm>
          </p:grpSpPr>
          <p:sp>
            <p:nvSpPr>
              <p:cNvPr id="13" name="流程图: 过程 12"/>
              <p:cNvSpPr/>
              <p:nvPr/>
            </p:nvSpPr>
            <p:spPr>
              <a:xfrm>
                <a:off x="971600" y="1988840"/>
                <a:ext cx="7200728" cy="2160240"/>
              </a:xfrm>
              <a:prstGeom prst="flowChartProcess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" name="流程图: 可选过程 13"/>
              <p:cNvSpPr/>
              <p:nvPr/>
            </p:nvSpPr>
            <p:spPr>
              <a:xfrm>
                <a:off x="971600" y="1988840"/>
                <a:ext cx="7200728" cy="2160240"/>
              </a:xfrm>
              <a:prstGeom prst="flowChartAlternateProcess">
                <a:avLst/>
              </a:prstGeom>
              <a:solidFill>
                <a:srgbClr val="FBFBFB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15" name="组合 8"/>
            <p:cNvGrpSpPr/>
            <p:nvPr/>
          </p:nvGrpSpPr>
          <p:grpSpPr bwMode="auto">
            <a:xfrm>
              <a:off x="3278188" y="2166938"/>
              <a:ext cx="2316162" cy="504825"/>
              <a:chOff x="3408211" y="1484784"/>
              <a:chExt cx="2315917" cy="50405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3408211" y="1484784"/>
                <a:ext cx="144447" cy="144242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5579681" y="1484784"/>
                <a:ext cx="144447" cy="144242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874887" y="1589399"/>
                <a:ext cx="1371455" cy="3994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000" b="1" spc="3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值得一提</a:t>
                </a:r>
                <a:endParaRPr lang="zh-CN" altLang="en-US" sz="2000" b="1" spc="3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2" name="TextBox 39"/>
            <p:cNvSpPr txBox="1">
              <a:spLocks noChangeArrowheads="1"/>
            </p:cNvSpPr>
            <p:nvPr/>
          </p:nvSpPr>
          <p:spPr bwMode="auto">
            <a:xfrm>
              <a:off x="1346200" y="2897188"/>
              <a:ext cx="6740525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200000"/>
                </a:lnSpc>
                <a:defRPr/>
              </a:pPr>
              <a:r>
                <a:rPr lang="zh-CN" altLang="en-US" b="1" u="sng" dirty="0" smtClean="0">
                  <a:solidFill>
                    <a:srgbClr val="1369B2"/>
                  </a:solidFill>
                </a:rPr>
                <a:t>表达式</a:t>
              </a:r>
              <a:r>
                <a:rPr lang="zh-CN" altLang="zh-CN" dirty="0" smtClean="0"/>
                <a:t>是</a:t>
              </a:r>
              <a:r>
                <a:rPr lang="zh-CN" altLang="zh-CN" dirty="0"/>
                <a:t>各种类型的数据、变量和运算符的集合，最简单的表达式可以是一个变量或字面</a:t>
              </a:r>
              <a:r>
                <a:rPr lang="zh-CN" altLang="zh-CN" dirty="0" smtClean="0"/>
                <a:t>量</a:t>
              </a:r>
              <a:r>
                <a:rPr lang="zh-CN" altLang="en-US" dirty="0" smtClean="0"/>
                <a:t>。</a:t>
              </a:r>
              <a:endParaRPr lang="en-US" altLang="zh-CN" dirty="0" smtClean="0"/>
            </a:p>
            <a:p>
              <a:pPr eaLnBrk="0" hangingPunct="0">
                <a:lnSpc>
                  <a:spcPct val="200000"/>
                </a:lnSpc>
                <a:defRPr/>
              </a:pPr>
              <a:r>
                <a:rPr lang="zh-CN" altLang="en-US" b="1" u="sng" dirty="0">
                  <a:solidFill>
                    <a:srgbClr val="1369B2"/>
                  </a:solidFill>
                </a:rPr>
                <a:t>注意：</a:t>
              </a:r>
              <a:r>
                <a:rPr lang="zh-CN" altLang="zh-CN" dirty="0" smtClean="0"/>
                <a:t>表达式</a:t>
              </a:r>
              <a:r>
                <a:rPr lang="zh-CN" altLang="zh-CN" dirty="0"/>
                <a:t>最终都会有一个返回</a:t>
              </a:r>
              <a:r>
                <a:rPr lang="zh-CN" altLang="zh-CN" dirty="0" smtClean="0"/>
                <a:t>值</a:t>
              </a:r>
              <a:r>
                <a:rPr lang="zh-CN" altLang="en-US" dirty="0" smtClean="0"/>
                <a:t>。</a:t>
              </a:r>
              <a:endParaRPr lang="en-US" altLang="zh-CN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2.3 </a:t>
            </a:r>
            <a:r>
              <a:rPr lang="zh-CN" altLang="en-US" dirty="0" smtClean="0">
                <a:cs typeface="Times New Roman" panose="02020603050405020304" pitchFamily="18" charset="0"/>
              </a:rPr>
              <a:t>运算符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递增和递减运算符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17524" y="1924895"/>
            <a:ext cx="815022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 smtClean="0"/>
              <a:t>使用</a:t>
            </a:r>
            <a:r>
              <a:rPr lang="zh-CN" altLang="zh-CN" b="1" u="sng" dirty="0">
                <a:solidFill>
                  <a:srgbClr val="1369B2"/>
                </a:solidFill>
              </a:rPr>
              <a:t>递增（</a:t>
            </a:r>
            <a:r>
              <a:rPr lang="en-US" altLang="zh-CN" b="1" u="sng" dirty="0">
                <a:solidFill>
                  <a:srgbClr val="1369B2"/>
                </a:solidFill>
              </a:rPr>
              <a:t>++</a:t>
            </a:r>
            <a:r>
              <a:rPr lang="zh-CN" altLang="zh-CN" b="1" u="sng" dirty="0">
                <a:solidFill>
                  <a:srgbClr val="1369B2"/>
                </a:solidFill>
              </a:rPr>
              <a:t>）</a:t>
            </a:r>
            <a:r>
              <a:rPr lang="zh-CN" altLang="zh-CN" dirty="0"/>
              <a:t>、</a:t>
            </a:r>
            <a:r>
              <a:rPr lang="zh-CN" altLang="zh-CN" b="1" u="sng" dirty="0">
                <a:solidFill>
                  <a:srgbClr val="1369B2"/>
                </a:solidFill>
              </a:rPr>
              <a:t>递减（</a:t>
            </a:r>
            <a:r>
              <a:rPr lang="en-US" altLang="zh-CN" b="1" u="sng" dirty="0">
                <a:solidFill>
                  <a:srgbClr val="1369B2"/>
                </a:solidFill>
              </a:rPr>
              <a:t>--</a:t>
            </a:r>
            <a:r>
              <a:rPr lang="zh-CN" altLang="zh-CN" b="1" u="sng" dirty="0">
                <a:solidFill>
                  <a:srgbClr val="1369B2"/>
                </a:solidFill>
              </a:rPr>
              <a:t>）</a:t>
            </a:r>
            <a:r>
              <a:rPr lang="zh-CN" altLang="zh-CN" dirty="0"/>
              <a:t>运算符可以快速地对变量的值进行递增和递减操作，它属于一元运算符，只对一个表达式进行</a:t>
            </a:r>
            <a:r>
              <a:rPr lang="zh-CN" altLang="zh-CN" dirty="0" smtClean="0"/>
              <a:t>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前置递增（递减）</a:t>
            </a:r>
            <a:r>
              <a:rPr lang="zh-CN" altLang="zh-CN" dirty="0" smtClean="0"/>
              <a:t>运算符</a:t>
            </a:r>
            <a:r>
              <a:rPr lang="zh-CN" altLang="en-US" dirty="0" smtClean="0"/>
              <a:t>：</a:t>
            </a:r>
            <a:r>
              <a:rPr lang="zh-CN" altLang="zh-CN" dirty="0"/>
              <a:t>递增和递减</a:t>
            </a:r>
            <a:r>
              <a:rPr lang="zh-CN" altLang="zh-CN" dirty="0" smtClean="0"/>
              <a:t>运算符写</a:t>
            </a:r>
            <a:r>
              <a:rPr lang="zh-CN" altLang="zh-CN" dirty="0"/>
              <a:t>在变量</a:t>
            </a:r>
            <a:r>
              <a:rPr lang="zh-CN" altLang="zh-CN" dirty="0" smtClean="0"/>
              <a:t>前面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返回的</a:t>
            </a:r>
            <a:r>
              <a:rPr lang="zh-CN" altLang="zh-CN" dirty="0"/>
              <a:t>是计算后的</a:t>
            </a:r>
            <a:r>
              <a:rPr lang="zh-CN" altLang="zh-CN" dirty="0" smtClean="0"/>
              <a:t>结果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后置递增（递减）</a:t>
            </a:r>
            <a:r>
              <a:rPr lang="zh-CN" altLang="zh-CN" dirty="0" smtClean="0"/>
              <a:t>运算符</a:t>
            </a:r>
            <a:r>
              <a:rPr lang="zh-CN" altLang="en-US" dirty="0" smtClean="0"/>
              <a:t>：</a:t>
            </a:r>
            <a:r>
              <a:rPr lang="zh-CN" altLang="zh-CN" dirty="0"/>
              <a:t>递增和递减运算符写在</a:t>
            </a:r>
            <a:r>
              <a:rPr lang="zh-CN" altLang="zh-CN" dirty="0" smtClean="0"/>
              <a:t>变量</a:t>
            </a:r>
            <a:r>
              <a:rPr lang="zh-CN" altLang="en-US" dirty="0" smtClean="0"/>
              <a:t>后面，</a:t>
            </a:r>
            <a:r>
              <a:rPr lang="zh-CN" altLang="zh-CN" dirty="0"/>
              <a:t>返回的是计算前的</a:t>
            </a:r>
            <a:r>
              <a:rPr lang="zh-CN" altLang="zh-CN" dirty="0" smtClean="0"/>
              <a:t>结果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递增和递减运算符的优先级高于“</a:t>
            </a:r>
            <a:r>
              <a:rPr lang="en-US" altLang="zh-CN" dirty="0"/>
              <a:t>+</a:t>
            </a:r>
            <a:r>
              <a:rPr lang="zh-CN" altLang="zh-CN" dirty="0"/>
              <a:t>”“</a:t>
            </a:r>
            <a:r>
              <a:rPr lang="en-US" altLang="zh-CN" dirty="0"/>
              <a:t>-</a:t>
            </a:r>
            <a:r>
              <a:rPr lang="zh-CN" altLang="zh-CN" dirty="0"/>
              <a:t>”等</a:t>
            </a:r>
            <a:r>
              <a:rPr lang="zh-CN" altLang="zh-CN" dirty="0" smtClean="0"/>
              <a:t>运算符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目录</a:t>
            </a:r>
            <a:endParaRPr lang="zh-CN" altLang="en-US" smtClean="0"/>
          </a:p>
        </p:txBody>
      </p:sp>
      <p:sp>
        <p:nvSpPr>
          <p:cNvPr id="6147" name="TextBox 126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3802063" y="3098800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  <a:endParaRPr lang="zh-CN" altLang="en-US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  <a:endParaRPr lang="zh-CN" altLang="en-US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873500" y="3079750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0" name="矩形 36"/>
          <p:cNvSpPr>
            <a:spLocks noChangeArrowheads="1"/>
          </p:cNvSpPr>
          <p:nvPr/>
        </p:nvSpPr>
        <p:spPr bwMode="auto">
          <a:xfrm flipH="1">
            <a:off x="3676650" y="257651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分支结构</a:t>
            </a:r>
            <a:endParaRPr lang="zh-CN" altLang="en-US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51" name="组合 111"/>
          <p:cNvGrpSpPr/>
          <p:nvPr/>
        </p:nvGrpSpPr>
        <p:grpSpPr bwMode="auto">
          <a:xfrm rot="-12767">
            <a:off x="2751138" y="2576513"/>
            <a:ext cx="884237" cy="954087"/>
            <a:chOff x="1936217" y="1275606"/>
            <a:chExt cx="1296545" cy="1728192"/>
          </a:xfrm>
        </p:grpSpPr>
        <p:grpSp>
          <p:nvGrpSpPr>
            <p:cNvPr id="6169" name="组合 112"/>
            <p:cNvGrpSpPr/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2.5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9" name="圆角矩形 5"/>
            <p:cNvSpPr/>
            <p:nvPr/>
          </p:nvSpPr>
          <p:spPr>
            <a:xfrm>
              <a:off x="1881508" y="2060371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6152" name="4.1"/>
          <p:cNvGrpSpPr/>
          <p:nvPr/>
        </p:nvGrpSpPr>
        <p:grpSpPr bwMode="auto">
          <a:xfrm>
            <a:off x="1711325" y="1271588"/>
            <a:ext cx="4411663" cy="952500"/>
            <a:chOff x="1711765" y="1263328"/>
            <a:chExt cx="4411157" cy="952284"/>
          </a:xfrm>
        </p:grpSpPr>
        <p:grpSp>
          <p:nvGrpSpPr>
            <p:cNvPr id="6162" name="组合 29"/>
            <p:cNvGrpSpPr/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65" name="组合 31"/>
              <p:cNvGrpSpPr/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1907704" y="1275603"/>
                  <a:ext cx="1295789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2.4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1961211" y="1347610"/>
                  <a:ext cx="118877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4" name="圆角矩形 5"/>
              <p:cNvSpPr/>
              <p:nvPr/>
            </p:nvSpPr>
            <p:spPr>
              <a:xfrm>
                <a:off x="1923819" y="2061660"/>
                <a:ext cx="1202732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810189" y="1760102"/>
              <a:ext cx="331273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4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415610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流程控制</a:t>
              </a:r>
              <a:endPara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2.3 </a:t>
            </a:r>
            <a:r>
              <a:rPr lang="zh-CN" altLang="en-US" dirty="0" smtClean="0">
                <a:cs typeface="Times New Roman" panose="02020603050405020304" pitchFamily="18" charset="0"/>
              </a:rPr>
              <a:t>运算符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比较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运算符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17525" y="1867745"/>
            <a:ext cx="8064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比较</a:t>
            </a:r>
            <a:r>
              <a:rPr lang="zh-CN" altLang="zh-CN" b="1" u="sng" dirty="0" smtClean="0">
                <a:solidFill>
                  <a:srgbClr val="1369B2"/>
                </a:solidFill>
              </a:rPr>
              <a:t>运算符</a:t>
            </a:r>
            <a:r>
              <a:rPr lang="zh-CN" altLang="zh-CN" dirty="0" smtClean="0"/>
              <a:t>用于</a:t>
            </a:r>
            <a:r>
              <a:rPr lang="zh-CN" altLang="zh-CN" dirty="0"/>
              <a:t>对两个数据进行比较，其结果是一个布尔值，即</a:t>
            </a:r>
            <a:r>
              <a:rPr lang="en-US" altLang="zh-CN" dirty="0"/>
              <a:t>true</a:t>
            </a:r>
            <a:r>
              <a:rPr lang="zh-CN" altLang="zh-CN" dirty="0"/>
              <a:t>或</a:t>
            </a:r>
            <a:r>
              <a:rPr lang="en-US" altLang="zh-CN" dirty="0"/>
              <a:t>false </a:t>
            </a:r>
            <a:r>
              <a:rPr lang="zh-CN" altLang="zh-CN" dirty="0" smtClean="0"/>
              <a:t>，常用的</a:t>
            </a:r>
            <a:r>
              <a:rPr lang="zh-CN" altLang="en-US" dirty="0" smtClean="0"/>
              <a:t>比较</a:t>
            </a:r>
            <a:r>
              <a:rPr lang="zh-CN" altLang="zh-CN" dirty="0" smtClean="0"/>
              <a:t>运算符</a:t>
            </a:r>
            <a:r>
              <a:rPr lang="zh-CN" altLang="en-US" dirty="0" smtClean="0"/>
              <a:t>及用法见下表。</a:t>
            </a:r>
            <a:endParaRPr lang="en-US" altLang="zh-CN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028701" y="3192643"/>
          <a:ext cx="6930230" cy="2747510"/>
        </p:xfrm>
        <a:graphic>
          <a:graphicData uri="http://schemas.openxmlformats.org/drawingml/2006/table">
            <a:tbl>
              <a:tblPr firstRow="1" bandRow="1"/>
              <a:tblGrid>
                <a:gridCol w="1284620"/>
                <a:gridCol w="1796330"/>
                <a:gridCol w="1700599"/>
                <a:gridCol w="2148681"/>
              </a:tblGrid>
              <a:tr h="39450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  <a:tabLst>
                          <a:tab pos="1099185" algn="ctr"/>
                        </a:tabLst>
                      </a:pP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运算符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运算</a:t>
                      </a:r>
                      <a:endParaRPr lang="zh-C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示例</a:t>
                      </a:r>
                      <a:endParaRPr lang="zh-C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结果</a:t>
                      </a:r>
                      <a:endParaRPr lang="zh-C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294126">
                <a:tc>
                  <a:txBody>
                    <a:bodyPr/>
                    <a:lstStyle/>
                    <a:p>
                      <a:pPr marL="0" indent="2159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&gt;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大于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 &gt; 5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Times New Roman" panose="02020603050405020304"/>
                          <a:ea typeface="+mn-ea"/>
                          <a:cs typeface="宋体" panose="02010600030101010101" pitchFamily="2" charset="-122"/>
                        </a:rPr>
                        <a:t>false</a:t>
                      </a:r>
                      <a:endParaRPr lang="zh-CN" sz="16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294126">
                <a:tc>
                  <a:txBody>
                    <a:bodyPr/>
                    <a:lstStyle/>
                    <a:p>
                      <a:pPr marL="0" indent="2159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小于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 &lt; 5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Times New Roman" panose="02020603050405020304"/>
                          <a:ea typeface="+mn-ea"/>
                          <a:cs typeface="宋体" panose="02010600030101010101" pitchFamily="2" charset="-122"/>
                        </a:rPr>
                        <a:t>false</a:t>
                      </a:r>
                      <a:endParaRPr lang="zh-CN" sz="16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294126">
                <a:tc>
                  <a:txBody>
                    <a:bodyPr/>
                    <a:lstStyle/>
                    <a:p>
                      <a:pPr marL="0" indent="2159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&gt;=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大于或等于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 &gt;= 5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宋体" panose="02010600030101010101" pitchFamily="2" charset="-122"/>
                        </a:rPr>
                        <a:t>true</a:t>
                      </a:r>
                      <a:endParaRPr lang="zh-CN" altLang="zh-CN" sz="16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294126">
                <a:tc>
                  <a:txBody>
                    <a:bodyPr/>
                    <a:lstStyle/>
                    <a:p>
                      <a:pPr marL="0" indent="2159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&lt;=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小于或等于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 &lt;= 5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宋体" panose="02010600030101010101" pitchFamily="2" charset="-122"/>
                        </a:rPr>
                        <a:t>true</a:t>
                      </a:r>
                      <a:endParaRPr lang="zh-CN" altLang="zh-CN" sz="16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294126">
                <a:tc>
                  <a:txBody>
                    <a:bodyPr/>
                    <a:lstStyle/>
                    <a:p>
                      <a:pPr marL="0" indent="2159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==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等于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 == 4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false</a:t>
                      </a:r>
                      <a:endParaRPr lang="zh-CN" sz="16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294126">
                <a:tc>
                  <a:txBody>
                    <a:bodyPr/>
                    <a:lstStyle/>
                    <a:p>
                      <a:pPr marL="0" indent="2159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!=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不等于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 != 4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true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</a:tr>
              <a:tr h="294126">
                <a:tc>
                  <a:txBody>
                    <a:bodyPr/>
                    <a:lstStyle/>
                    <a:p>
                      <a:pPr marL="0" indent="2159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===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全等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 === 5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true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294126">
                <a:tc>
                  <a:txBody>
                    <a:bodyPr/>
                    <a:lstStyle/>
                    <a:p>
                      <a:pPr marL="0" indent="2159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!==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不全等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 !== '5'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true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2.3 </a:t>
            </a:r>
            <a:r>
              <a:rPr lang="zh-CN" altLang="en-US" dirty="0" smtClean="0">
                <a:cs typeface="Times New Roman" panose="02020603050405020304" pitchFamily="18" charset="0"/>
              </a:rPr>
              <a:t>运算符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逻辑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运算符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603250" y="1896320"/>
            <a:ext cx="82359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b="1" u="sng" dirty="0" smtClean="0">
                <a:solidFill>
                  <a:srgbClr val="1369B2"/>
                </a:solidFill>
              </a:rPr>
              <a:t>逻辑运算</a:t>
            </a:r>
            <a:r>
              <a:rPr lang="zh-CN" altLang="zh-CN" b="1" u="sng" dirty="0">
                <a:solidFill>
                  <a:srgbClr val="1369B2"/>
                </a:solidFill>
              </a:rPr>
              <a:t>符</a:t>
            </a:r>
            <a:r>
              <a:rPr lang="zh-CN" altLang="zh-CN" dirty="0"/>
              <a:t>用于对布尔值进行运算，其返回值也是布尔值。在实际开发中，逻辑运算符经常用于多个条件的</a:t>
            </a:r>
            <a:r>
              <a:rPr lang="zh-CN" altLang="zh-CN" dirty="0" smtClean="0"/>
              <a:t>判断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常用的</a:t>
            </a:r>
            <a:r>
              <a:rPr lang="zh-CN" altLang="en-US" dirty="0" smtClean="0"/>
              <a:t>逻辑</a:t>
            </a:r>
            <a:r>
              <a:rPr lang="zh-CN" altLang="zh-CN" dirty="0" smtClean="0"/>
              <a:t>运算符</a:t>
            </a:r>
            <a:r>
              <a:rPr lang="zh-CN" altLang="en-US" dirty="0" smtClean="0"/>
              <a:t>见下表。</a:t>
            </a:r>
            <a:endParaRPr lang="en-US" altLang="zh-CN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17524" y="3400425"/>
          <a:ext cx="8178801" cy="1709322"/>
        </p:xfrm>
        <a:graphic>
          <a:graphicData uri="http://schemas.openxmlformats.org/drawingml/2006/table">
            <a:tbl>
              <a:tblPr firstRow="1" bandRow="1"/>
              <a:tblGrid>
                <a:gridCol w="1053582"/>
                <a:gridCol w="1047561"/>
                <a:gridCol w="1164960"/>
                <a:gridCol w="4912698"/>
              </a:tblGrid>
              <a:tr h="495558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  <a:tabLst>
                          <a:tab pos="1099185" algn="ctr"/>
                        </a:tabLst>
                      </a:pP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运算符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运算</a:t>
                      </a:r>
                      <a:endParaRPr lang="zh-C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示例</a:t>
                      </a:r>
                      <a:endParaRPr lang="zh-C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结果</a:t>
                      </a:r>
                      <a:endParaRPr lang="zh-C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550154">
                <a:tc>
                  <a:txBody>
                    <a:bodyPr/>
                    <a:lstStyle/>
                    <a:p>
                      <a:pPr marL="0" indent="2159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&amp;&amp;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与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 &amp;&amp; b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Times New Roman" panose="02020603050405020304"/>
                          <a:ea typeface="+mn-ea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zh-CN" altLang="en-US" sz="1600" dirty="0" smtClean="0">
                          <a:effectLst/>
                          <a:latin typeface="Times New Roman" panose="02020603050405020304"/>
                          <a:ea typeface="+mn-ea"/>
                          <a:cs typeface="宋体" panose="02010600030101010101" pitchFamily="2" charset="-122"/>
                        </a:rPr>
                        <a:t>和</a:t>
                      </a:r>
                      <a:r>
                        <a:rPr lang="en-US" altLang="zh-CN" sz="1600" dirty="0" smtClean="0">
                          <a:effectLst/>
                          <a:latin typeface="Times New Roman" panose="02020603050405020304"/>
                          <a:ea typeface="+mn-ea"/>
                          <a:cs typeface="宋体" panose="02010600030101010101" pitchFamily="2" charset="-122"/>
                        </a:rPr>
                        <a:t>b</a:t>
                      </a:r>
                      <a:r>
                        <a:rPr lang="zh-CN" altLang="en-US" sz="1600" dirty="0" smtClean="0">
                          <a:effectLst/>
                          <a:latin typeface="Times New Roman" panose="02020603050405020304"/>
                          <a:ea typeface="+mn-ea"/>
                          <a:cs typeface="宋体" panose="02010600030101010101" pitchFamily="2" charset="-122"/>
                        </a:rPr>
                        <a:t>都为</a:t>
                      </a:r>
                      <a:r>
                        <a:rPr lang="en-US" altLang="zh-CN" sz="1600" dirty="0" smtClean="0">
                          <a:effectLst/>
                          <a:latin typeface="Times New Roman" panose="02020603050405020304"/>
                          <a:ea typeface="+mn-ea"/>
                          <a:cs typeface="宋体" panose="02010600030101010101" pitchFamily="2" charset="-122"/>
                        </a:rPr>
                        <a:t>true</a:t>
                      </a:r>
                      <a:r>
                        <a:rPr lang="zh-CN" altLang="en-US" sz="1600" dirty="0" smtClean="0">
                          <a:effectLst/>
                          <a:latin typeface="Times New Roman" panose="02020603050405020304"/>
                          <a:ea typeface="+mn-ea"/>
                          <a:cs typeface="宋体" panose="02010600030101010101" pitchFamily="2" charset="-122"/>
                        </a:rPr>
                        <a:t>，结果为</a:t>
                      </a:r>
                      <a:r>
                        <a:rPr lang="en-US" altLang="zh-CN" sz="1600" dirty="0" smtClean="0">
                          <a:effectLst/>
                          <a:latin typeface="Times New Roman" panose="02020603050405020304"/>
                          <a:ea typeface="+mn-ea"/>
                          <a:cs typeface="宋体" panose="02010600030101010101" pitchFamily="2" charset="-122"/>
                        </a:rPr>
                        <a:t>true</a:t>
                      </a:r>
                      <a:r>
                        <a:rPr lang="zh-CN" altLang="en-US" sz="1600" dirty="0" smtClean="0">
                          <a:effectLst/>
                          <a:latin typeface="Times New Roman" panose="02020603050405020304"/>
                          <a:ea typeface="+mn-ea"/>
                          <a:cs typeface="宋体" panose="02010600030101010101" pitchFamily="2" charset="-122"/>
                        </a:rPr>
                        <a:t>，否则为</a:t>
                      </a:r>
                      <a:r>
                        <a:rPr lang="en-US" altLang="zh-CN" sz="1600" dirty="0" smtClean="0">
                          <a:effectLst/>
                          <a:latin typeface="Times New Roman" panose="02020603050405020304"/>
                          <a:ea typeface="+mn-ea"/>
                          <a:cs typeface="宋体" panose="02010600030101010101" pitchFamily="2" charset="-122"/>
                        </a:rPr>
                        <a:t>false</a:t>
                      </a:r>
                      <a:endParaRPr lang="zh-CN" sz="16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31805">
                <a:tc>
                  <a:txBody>
                    <a:bodyPr/>
                    <a:lstStyle/>
                    <a:p>
                      <a:pPr marL="0" indent="2159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||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或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|| b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宋体" panose="02010600030101010101" pitchFamily="2" charset="-122"/>
                        </a:rPr>
                        <a:t>和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宋体" panose="02010600030101010101" pitchFamily="2" charset="-122"/>
                        </a:rPr>
                        <a:t>b</a:t>
                      </a: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宋体" panose="02010600030101010101" pitchFamily="2" charset="-122"/>
                        </a:rPr>
                        <a:t>中至少有一个为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宋体" panose="02010600030101010101" pitchFamily="2" charset="-122"/>
                        </a:rPr>
                        <a:t>true</a:t>
                      </a: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宋体" panose="02010600030101010101" pitchFamily="2" charset="-122"/>
                        </a:rPr>
                        <a:t>，结果为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宋体" panose="02010600030101010101" pitchFamily="2" charset="-122"/>
                        </a:rPr>
                        <a:t>true</a:t>
                      </a: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宋体" panose="02010600030101010101" pitchFamily="2" charset="-122"/>
                        </a:rPr>
                        <a:t>，否则为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宋体" panose="02010600030101010101" pitchFamily="2" charset="-122"/>
                        </a:rPr>
                        <a:t>false</a:t>
                      </a:r>
                      <a:endParaRPr lang="zh-CN" altLang="zh-CN" sz="16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331805">
                <a:tc>
                  <a:txBody>
                    <a:bodyPr/>
                    <a:lstStyle/>
                    <a:p>
                      <a:pPr marL="0" indent="2159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!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非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!a</a:t>
                      </a:r>
                      <a:endParaRPr lang="zh-C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宋体" panose="02010600030101010101" pitchFamily="2" charset="-122"/>
                        </a:rPr>
                        <a:t>若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宋体" panose="02010600030101010101" pitchFamily="2" charset="-122"/>
                        </a:rPr>
                        <a:t>为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宋体" panose="02010600030101010101" pitchFamily="2" charset="-122"/>
                        </a:rPr>
                        <a:t>false</a:t>
                      </a: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宋体" panose="02010600030101010101" pitchFamily="2" charset="-122"/>
                        </a:rPr>
                        <a:t>，结果为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宋体" panose="02010600030101010101" pitchFamily="2" charset="-122"/>
                        </a:rPr>
                        <a:t>true</a:t>
                      </a: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宋体" panose="02010600030101010101" pitchFamily="2" charset="-122"/>
                        </a:rPr>
                        <a:t>，否则相反</a:t>
                      </a:r>
                      <a:endParaRPr lang="zh-CN" altLang="zh-CN" sz="16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2.3 </a:t>
            </a:r>
            <a:r>
              <a:rPr lang="zh-CN" altLang="en-US" dirty="0" smtClean="0">
                <a:cs typeface="Times New Roman" panose="02020603050405020304" pitchFamily="18" charset="0"/>
              </a:rPr>
              <a:t>运算符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逻辑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运算符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41375" y="2097088"/>
            <a:ext cx="7475538" cy="2960687"/>
            <a:chOff x="841375" y="2097088"/>
            <a:chExt cx="7475538" cy="2960687"/>
          </a:xfrm>
        </p:grpSpPr>
        <p:sp>
          <p:nvSpPr>
            <p:cNvPr id="10" name="圆角矩形 9"/>
            <p:cNvSpPr/>
            <p:nvPr/>
          </p:nvSpPr>
          <p:spPr>
            <a:xfrm>
              <a:off x="3278188" y="2097088"/>
              <a:ext cx="2305050" cy="719137"/>
            </a:xfrm>
            <a:prstGeom prst="roundRect">
              <a:avLst/>
            </a:prstGeom>
            <a:solidFill>
              <a:srgbClr val="FBFBFB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5" name="组合 8"/>
            <p:cNvGrpSpPr/>
            <p:nvPr/>
          </p:nvGrpSpPr>
          <p:grpSpPr bwMode="auto">
            <a:xfrm>
              <a:off x="3278188" y="2166939"/>
              <a:ext cx="2316162" cy="485776"/>
              <a:chOff x="3408211" y="1484784"/>
              <a:chExt cx="2315917" cy="48503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3408211" y="1484784"/>
                <a:ext cx="144447" cy="144242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5579681" y="1484784"/>
                <a:ext cx="144447" cy="144242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874887" y="1570379"/>
                <a:ext cx="1371455" cy="3994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000" b="1" spc="3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值得一提</a:t>
                </a:r>
                <a:endParaRPr lang="zh-CN" altLang="en-US" sz="2000" b="1" spc="3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841375" y="2671763"/>
              <a:ext cx="7475538" cy="2386012"/>
              <a:chOff x="841375" y="2671763"/>
              <a:chExt cx="7475538" cy="2386012"/>
            </a:xfrm>
          </p:grpSpPr>
          <p:grpSp>
            <p:nvGrpSpPr>
              <p:cNvPr id="11" name="组合 5"/>
              <p:cNvGrpSpPr/>
              <p:nvPr/>
            </p:nvGrpSpPr>
            <p:grpSpPr bwMode="auto">
              <a:xfrm>
                <a:off x="841375" y="2671763"/>
                <a:ext cx="7475538" cy="2386012"/>
                <a:chOff x="971600" y="1988840"/>
                <a:chExt cx="7200728" cy="2160240"/>
              </a:xfrm>
            </p:grpSpPr>
            <p:sp>
              <p:nvSpPr>
                <p:cNvPr id="13" name="流程图: 过程 12"/>
                <p:cNvSpPr/>
                <p:nvPr/>
              </p:nvSpPr>
              <p:spPr>
                <a:xfrm>
                  <a:off x="971600" y="1988840"/>
                  <a:ext cx="7200728" cy="2160240"/>
                </a:xfrm>
                <a:prstGeom prst="flowChartProcess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流程图: 可选过程 13"/>
                <p:cNvSpPr/>
                <p:nvPr/>
              </p:nvSpPr>
              <p:spPr>
                <a:xfrm>
                  <a:off x="971600" y="1988840"/>
                  <a:ext cx="7200728" cy="2160240"/>
                </a:xfrm>
                <a:prstGeom prst="flowChartAlternateProcess">
                  <a:avLst/>
                </a:prstGeom>
                <a:solidFill>
                  <a:srgbClr val="FBFBFB"/>
                </a:solidFill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2" name="TextBox 39"/>
              <p:cNvSpPr txBox="1">
                <a:spLocks noChangeArrowheads="1"/>
              </p:cNvSpPr>
              <p:nvPr/>
            </p:nvSpPr>
            <p:spPr bwMode="auto">
              <a:xfrm>
                <a:off x="1346200" y="3078163"/>
                <a:ext cx="6740525" cy="11119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200000"/>
                  </a:lnSpc>
                  <a:defRPr/>
                </a:pPr>
                <a:r>
                  <a:rPr lang="zh-CN" altLang="en-US" b="1" u="sng" dirty="0" smtClean="0">
                    <a:solidFill>
                      <a:srgbClr val="1369B2"/>
                    </a:solidFill>
                  </a:rPr>
                  <a:t>位运算符</a:t>
                </a:r>
                <a:r>
                  <a:rPr lang="zh-CN" altLang="zh-CN" dirty="0" smtClean="0"/>
                  <a:t>，</a:t>
                </a:r>
                <a:r>
                  <a:rPr lang="zh-CN" altLang="zh-CN" dirty="0"/>
                  <a:t>用来对数据进行二进制运算，将参与运算的操作数视为由二进制（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）组成的</a:t>
                </a:r>
                <a:r>
                  <a:rPr lang="en-US" altLang="zh-CN" dirty="0"/>
                  <a:t>32</a:t>
                </a:r>
                <a:r>
                  <a:rPr lang="zh-CN" altLang="zh-CN" dirty="0"/>
                  <a:t>位的串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2.3 </a:t>
            </a:r>
            <a:r>
              <a:rPr lang="zh-CN" altLang="en-US" dirty="0" smtClean="0">
                <a:cs typeface="Times New Roman" panose="02020603050405020304" pitchFamily="18" charset="0"/>
              </a:rPr>
              <a:t>运算符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赋值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运算符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243847" y="1992415"/>
            <a:ext cx="87001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赋值</a:t>
            </a:r>
            <a:r>
              <a:rPr lang="zh-CN" altLang="zh-CN" b="1" u="sng" dirty="0" smtClean="0">
                <a:solidFill>
                  <a:srgbClr val="1369B2"/>
                </a:solidFill>
              </a:rPr>
              <a:t>运算符</a:t>
            </a:r>
            <a:r>
              <a:rPr lang="zh-CN" altLang="zh-CN" dirty="0" smtClean="0"/>
              <a:t>用于</a:t>
            </a:r>
            <a:r>
              <a:rPr lang="zh-CN" altLang="zh-CN" dirty="0"/>
              <a:t>将运算符右边的值赋给左边的变量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常用的</a:t>
            </a:r>
            <a:r>
              <a:rPr lang="zh-CN" altLang="en-US" dirty="0" smtClean="0"/>
              <a:t>逻辑</a:t>
            </a:r>
            <a:r>
              <a:rPr lang="zh-CN" altLang="zh-CN" dirty="0" smtClean="0"/>
              <a:t>运算符</a:t>
            </a:r>
            <a:r>
              <a:rPr lang="zh-CN" altLang="zh-CN" dirty="0"/>
              <a:t>及示例</a:t>
            </a:r>
            <a:r>
              <a:rPr lang="zh-CN" altLang="en-US" dirty="0" smtClean="0"/>
              <a:t>如下。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482101" y="2749564"/>
            <a:ext cx="5537824" cy="3332621"/>
            <a:chOff x="1482101" y="2749564"/>
            <a:chExt cx="5537824" cy="3332621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1482101" y="3035197"/>
              <a:ext cx="5537824" cy="304698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console.log(Boolean('')) //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false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age = 10;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 += 5;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相当于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 = age + 5;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console.log(age);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 -= 5;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相当于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 = age - 5;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console.log(age);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 *= 10;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相当于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 = age * 10;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console.log(age);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3"/>
            <p:cNvSpPr>
              <a:spLocks noChangeArrowheads="1"/>
            </p:cNvSpPr>
            <p:nvPr/>
          </p:nvSpPr>
          <p:spPr bwMode="auto">
            <a:xfrm>
              <a:off x="5595164" y="2749564"/>
              <a:ext cx="1183868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2.3 </a:t>
            </a:r>
            <a:r>
              <a:rPr lang="zh-CN" altLang="en-US" dirty="0" smtClean="0">
                <a:cs typeface="Times New Roman" panose="02020603050405020304" pitchFamily="18" charset="0"/>
              </a:rPr>
              <a:t>运算符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赋值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运算符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55625" y="1886795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 smtClean="0"/>
              <a:t>常用的</a:t>
            </a:r>
            <a:r>
              <a:rPr lang="zh-CN" altLang="en-US" dirty="0" smtClean="0"/>
              <a:t>逻辑</a:t>
            </a:r>
            <a:r>
              <a:rPr lang="zh-CN" altLang="zh-CN" dirty="0" smtClean="0"/>
              <a:t>运算符</a:t>
            </a:r>
            <a:r>
              <a:rPr lang="zh-CN" altLang="zh-CN" dirty="0"/>
              <a:t>及</a:t>
            </a:r>
            <a:r>
              <a:rPr lang="zh-CN" altLang="zh-CN" dirty="0" smtClean="0"/>
              <a:t>示例</a:t>
            </a:r>
            <a:r>
              <a:rPr lang="zh-CN" altLang="en-US" dirty="0" smtClean="0"/>
              <a:t>见下表。</a:t>
            </a:r>
            <a:endParaRPr lang="en-US" altLang="zh-CN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120053" y="2628900"/>
          <a:ext cx="7342910" cy="3329073"/>
        </p:xfrm>
        <a:graphic>
          <a:graphicData uri="http://schemas.openxmlformats.org/drawingml/2006/table">
            <a:tbl>
              <a:tblPr firstRow="1" bandRow="1"/>
              <a:tblGrid>
                <a:gridCol w="1395177"/>
                <a:gridCol w="2175833"/>
                <a:gridCol w="1952625"/>
                <a:gridCol w="1819275"/>
              </a:tblGrid>
              <a:tr h="36163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1099185" algn="ctr"/>
                        </a:tabLst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运算符</a:t>
                      </a:r>
                      <a:endParaRPr lang="zh-C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运算</a:t>
                      </a:r>
                      <a:endParaRPr lang="zh-CN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示例</a:t>
                      </a:r>
                      <a:endParaRPr lang="zh-CN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结果</a:t>
                      </a:r>
                      <a:endParaRPr lang="zh-CN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274401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赋值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 = 3;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 = 3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283394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+=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加并赋值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 = 3; a += 2;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 = 5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27604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-+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减并赋值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 = 3; a -= 2;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 = 1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19840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</a:t>
                      </a: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乘并赋值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 = 3; a *= 2;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 = 6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198408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/=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除并赋值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 = 3; a /= 2;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 = 1.5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198408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%=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模并赋值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 = 3; a %= 2;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 = 1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198408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+=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连接并赋值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 = '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abc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'; a += '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def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';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 = '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abcdef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'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198408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&lt;&lt;=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左移位并赋值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 = 9; a &lt;&lt;= 2;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 = 36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198408">
                <a:tc>
                  <a:txBody>
                    <a:bodyPr/>
                    <a:lstStyle/>
                    <a:p>
                      <a:pPr marL="0" marR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&gt;&gt;=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右</a:t>
                      </a: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移位并赋值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 = -9; a &gt;&gt;= 2;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 = -3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198408">
                <a:tc>
                  <a:txBody>
                    <a:bodyPr/>
                    <a:lstStyle/>
                    <a:p>
                      <a:pPr marL="0" marR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&gt;&gt;&gt;=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无符号右移位并赋值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 = 9; a &gt;&gt;&gt;= 2;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 = 2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198408">
                <a:tc>
                  <a:txBody>
                    <a:bodyPr/>
                    <a:lstStyle/>
                    <a:p>
                      <a:pPr marL="0" marR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&amp;=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按位“与”并赋值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 = 3; a &amp;= 9;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 = 1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198408">
                <a:tc>
                  <a:txBody>
                    <a:bodyPr/>
                    <a:lstStyle/>
                    <a:p>
                      <a:pPr marL="0" marR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^=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按位“异或”并赋值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 = 3; a ^= 9;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 = 10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198408">
                <a:tc>
                  <a:txBody>
                    <a:bodyPr/>
                    <a:lstStyle/>
                    <a:p>
                      <a:pPr marL="0" marR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|=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按位“或”并赋值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 = 3; a |= 9;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 = 11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2.3 </a:t>
            </a:r>
            <a:r>
              <a:rPr lang="zh-CN" altLang="en-US" dirty="0" smtClean="0">
                <a:cs typeface="Times New Roman" panose="02020603050405020304" pitchFamily="18" charset="0"/>
              </a:rPr>
              <a:t>运算符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三元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运算符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603250" y="1924895"/>
            <a:ext cx="810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三元</a:t>
            </a:r>
            <a:r>
              <a:rPr lang="zh-CN" altLang="zh-CN" b="1" u="sng" dirty="0" smtClean="0">
                <a:solidFill>
                  <a:srgbClr val="1369B2"/>
                </a:solidFill>
              </a:rPr>
              <a:t>运算符</a:t>
            </a:r>
            <a:r>
              <a:rPr lang="zh-CN" altLang="zh-CN" dirty="0"/>
              <a:t>是一种需要三个操作数的运算符，运算的结果根据给定条件决定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603250" y="3640240"/>
            <a:ext cx="83883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语法说明：</a:t>
            </a:r>
            <a:r>
              <a:rPr lang="zh-CN" altLang="zh-CN" dirty="0" smtClean="0"/>
              <a:t>先</a:t>
            </a:r>
            <a:r>
              <a:rPr lang="zh-CN" altLang="zh-CN" dirty="0"/>
              <a:t>求条件表达式的值，如果为</a:t>
            </a:r>
            <a:r>
              <a:rPr lang="en-US" altLang="zh-CN" dirty="0"/>
              <a:t>true</a:t>
            </a:r>
            <a:r>
              <a:rPr lang="zh-CN" altLang="zh-CN" dirty="0"/>
              <a:t>，则返回表达式</a:t>
            </a:r>
            <a:r>
              <a:rPr lang="en-US" altLang="zh-CN" dirty="0"/>
              <a:t>1</a:t>
            </a:r>
            <a:r>
              <a:rPr lang="zh-CN" altLang="zh-CN" dirty="0"/>
              <a:t>的执行结果；如果条件表达式的值为</a:t>
            </a:r>
            <a:r>
              <a:rPr lang="en-US" altLang="zh-CN" dirty="0"/>
              <a:t>false</a:t>
            </a:r>
            <a:r>
              <a:rPr lang="zh-CN" altLang="zh-CN" dirty="0"/>
              <a:t>，则返回表达式</a:t>
            </a:r>
            <a:r>
              <a:rPr lang="en-US" altLang="zh-CN" dirty="0"/>
              <a:t>2</a:t>
            </a:r>
            <a:r>
              <a:rPr lang="zh-CN" altLang="zh-CN" dirty="0"/>
              <a:t>的执行结果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533525" y="2746172"/>
            <a:ext cx="5537824" cy="646674"/>
            <a:chOff x="1682126" y="2578116"/>
            <a:chExt cx="5537824" cy="646674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1682126" y="2806599"/>
              <a:ext cx="5537824" cy="41819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?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: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3"/>
            <p:cNvSpPr>
              <a:spLocks noChangeArrowheads="1"/>
            </p:cNvSpPr>
            <p:nvPr/>
          </p:nvSpPr>
          <p:spPr bwMode="auto">
            <a:xfrm>
              <a:off x="5759450" y="2578116"/>
              <a:ext cx="1183868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语法</a:t>
              </a:r>
              <a:r>
                <a:rPr lang="zh-CN" altLang="en-US" dirty="0"/>
                <a:t>格式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 build="p"/>
      <p:bldP spid="1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2.3 </a:t>
            </a:r>
            <a:r>
              <a:rPr lang="zh-CN" altLang="en-US" dirty="0" smtClean="0">
                <a:cs typeface="Times New Roman" panose="02020603050405020304" pitchFamily="18" charset="0"/>
              </a:rPr>
              <a:t>运算符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运算符优先级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603249" y="1829645"/>
            <a:ext cx="8321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b="1" u="sng" dirty="0" smtClean="0">
                <a:solidFill>
                  <a:srgbClr val="1369B2"/>
                </a:solidFill>
              </a:rPr>
              <a:t>运算符</a:t>
            </a:r>
            <a:r>
              <a:rPr lang="zh-CN" altLang="en-US" b="1" u="sng" dirty="0" smtClean="0">
                <a:solidFill>
                  <a:srgbClr val="1369B2"/>
                </a:solidFill>
              </a:rPr>
              <a:t>优先级：</a:t>
            </a:r>
            <a:r>
              <a:rPr lang="zh-CN" altLang="zh-CN" dirty="0" smtClean="0"/>
              <a:t>是</a:t>
            </a:r>
            <a:r>
              <a:rPr lang="zh-CN" altLang="en-US" dirty="0"/>
              <a:t>指</a:t>
            </a:r>
            <a:r>
              <a:rPr lang="zh-CN" altLang="zh-CN" dirty="0" smtClean="0"/>
              <a:t>表达式</a:t>
            </a:r>
            <a:r>
              <a:rPr lang="zh-CN" altLang="zh-CN" dirty="0"/>
              <a:t>中所有运算符参与运算的先后</a:t>
            </a:r>
            <a:r>
              <a:rPr lang="zh-CN" altLang="zh-CN" dirty="0" smtClean="0"/>
              <a:t>顺序</a:t>
            </a:r>
            <a:r>
              <a:rPr lang="zh-CN" altLang="en-US" dirty="0" smtClean="0"/>
              <a:t>，优先级如下表。</a:t>
            </a:r>
            <a:endParaRPr lang="en-US" altLang="zh-CN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00075" y="2542651"/>
          <a:ext cx="7943850" cy="3802139"/>
        </p:xfrm>
        <a:graphic>
          <a:graphicData uri="http://schemas.openxmlformats.org/drawingml/2006/table">
            <a:tbl>
              <a:tblPr firstRow="1" bandRow="1"/>
              <a:tblGrid>
                <a:gridCol w="1172731"/>
                <a:gridCol w="2886075"/>
                <a:gridCol w="1171575"/>
                <a:gridCol w="2713469"/>
              </a:tblGrid>
              <a:tr h="40937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1099185" algn="ctr"/>
                        </a:tabLst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结合方向</a:t>
                      </a:r>
                      <a:endParaRPr lang="zh-C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运算符</a:t>
                      </a:r>
                      <a:endParaRPr lang="zh-CN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结合方向</a:t>
                      </a:r>
                      <a:endParaRPr lang="zh-CN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运算符</a:t>
                      </a:r>
                      <a:endParaRPr lang="zh-CN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33580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()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左</a:t>
                      </a:r>
                      <a:endParaRPr lang="zh-CN" alt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==   !=    ===    !== 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4681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左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   []   new</a:t>
                      </a: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（有参数，无结合性）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左</a:t>
                      </a:r>
                      <a:endParaRPr lang="zh-CN" alt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&amp; 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33781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右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new</a:t>
                      </a: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（无参数）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左</a:t>
                      </a:r>
                      <a:endParaRPr lang="zh-CN" alt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^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26110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</a:t>
                      </a: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（后置）  </a:t>
                      </a: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</a:t>
                      </a: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（后置）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左</a:t>
                      </a:r>
                      <a:endParaRPr lang="zh-CN" alt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| 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26110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右</a:t>
                      </a:r>
                      <a:endParaRPr lang="zh-CN" alt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!   ~   -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（负数）   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（正数）   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（前置）   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--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（前置）   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typeof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  void   delete 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左</a:t>
                      </a:r>
                      <a:endParaRPr lang="zh-CN" alt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&amp;&amp;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26110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右</a:t>
                      </a:r>
                      <a:endParaRPr lang="zh-CN" alt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** 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左</a:t>
                      </a:r>
                      <a:endParaRPr lang="zh-CN" alt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|| 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26110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左</a:t>
                      </a:r>
                      <a:endParaRPr lang="zh-CN" alt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    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   % 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40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右</a:t>
                      </a:r>
                      <a:endParaRPr lang="zh-CN" alt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?: 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26110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左</a:t>
                      </a:r>
                      <a:endParaRPr lang="zh-CN" alt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   - 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右</a:t>
                      </a:r>
                      <a:endParaRPr lang="zh-CN" alt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   +=   =   *=  /=   %=    &lt;&lt;=   &gt;&gt;=    &gt;&gt;&gt;=    &amp;=    ^=   |= 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26110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40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左</a:t>
                      </a:r>
                      <a:endParaRPr lang="zh-CN" alt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&lt;&lt;    &gt;&gt;    &gt;&gt;&gt; 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左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, 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26110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左</a:t>
                      </a:r>
                      <a:endParaRPr lang="zh-CN" alt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   &lt;=   &gt;   &gt;=    in   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instanceof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2.4 </a:t>
            </a:r>
            <a:r>
              <a:rPr lang="zh-CN" altLang="en-US" dirty="0" smtClean="0">
                <a:cs typeface="Times New Roman" panose="02020603050405020304" pitchFamily="18" charset="0"/>
              </a:rPr>
              <a:t>流程控制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603250" y="1534370"/>
            <a:ext cx="79073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流程控制：</a:t>
            </a:r>
            <a:r>
              <a:rPr lang="zh-CN" altLang="zh-CN" dirty="0" smtClean="0"/>
              <a:t>通过</a:t>
            </a:r>
            <a:r>
              <a:rPr lang="zh-CN" altLang="zh-CN" dirty="0"/>
              <a:t>控制代码的执行顺序来完成要实现的</a:t>
            </a:r>
            <a:r>
              <a:rPr lang="zh-CN" altLang="zh-CN" dirty="0" smtClean="0"/>
              <a:t>功能</a:t>
            </a:r>
            <a:r>
              <a:rPr lang="zh-CN" altLang="en-US" dirty="0" smtClean="0"/>
              <a:t>，流程控制的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种结构如下：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顺序结构是程序中最基本的</a:t>
            </a:r>
            <a:r>
              <a:rPr lang="zh-CN" altLang="zh-CN" dirty="0" smtClean="0"/>
              <a:t>结构</a:t>
            </a:r>
            <a:r>
              <a:rPr lang="zh-CN" altLang="en-US" dirty="0" smtClean="0"/>
              <a:t>，</a:t>
            </a:r>
            <a:r>
              <a:rPr lang="zh-CN" altLang="zh-CN" dirty="0"/>
              <a:t>程序会按照代码的先后顺序依次执行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分支结构用于根据条件来决定是否执行某个分支</a:t>
            </a:r>
            <a:r>
              <a:rPr lang="zh-CN" altLang="zh-CN" dirty="0" smtClean="0"/>
              <a:t>代码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循环结构用于根据条件来决定是否重复执行某一段代码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2.5 </a:t>
            </a:r>
            <a:r>
              <a:rPr lang="zh-CN" altLang="en-US" dirty="0" smtClean="0">
                <a:cs typeface="Times New Roman" panose="02020603050405020304" pitchFamily="18" charset="0"/>
              </a:rPr>
              <a:t>分支结构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603250" y="1886795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dirty="0" smtClean="0"/>
              <a:t>if</a:t>
            </a:r>
            <a:r>
              <a:rPr lang="zh-CN" altLang="zh-CN" dirty="0"/>
              <a:t>语句也称为</a:t>
            </a:r>
            <a:r>
              <a:rPr lang="zh-CN" altLang="zh-CN" b="1" u="sng" dirty="0">
                <a:solidFill>
                  <a:srgbClr val="1369B2"/>
                </a:solidFill>
              </a:rPr>
              <a:t>条件语句</a:t>
            </a:r>
            <a:r>
              <a:rPr lang="zh-CN" altLang="zh-CN" dirty="0"/>
              <a:t>、</a:t>
            </a:r>
            <a:r>
              <a:rPr lang="zh-CN" altLang="zh-CN" b="1" u="sng" dirty="0">
                <a:solidFill>
                  <a:srgbClr val="1369B2"/>
                </a:solidFill>
              </a:rPr>
              <a:t>单分支语句</a:t>
            </a:r>
            <a:r>
              <a:rPr lang="zh-CN" altLang="zh-CN" dirty="0"/>
              <a:t>，当满足某种条件时，就进行某种处理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61416" y="2613172"/>
            <a:ext cx="2169043" cy="3647000"/>
            <a:chOff x="5018566" y="2775097"/>
            <a:chExt cx="2169043" cy="3647000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5018566" y="2775097"/>
            <a:ext cx="2169043" cy="31038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30" name="Visio" r:id="rId1" imgW="3556000" imgH="5308600" progId="Visio.Drawing.11">
                    <p:embed/>
                  </p:oleObj>
                </mc:Choice>
                <mc:Fallback>
                  <p:oleObj name="Visio" r:id="rId1" imgW="3556000" imgH="5308600" progId="Visio.Drawing.11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8566" y="2775097"/>
                          <a:ext cx="2169043" cy="310382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39"/>
            <p:cNvSpPr txBox="1">
              <a:spLocks noChangeArrowheads="1"/>
            </p:cNvSpPr>
            <p:nvPr/>
          </p:nvSpPr>
          <p:spPr bwMode="auto">
            <a:xfrm>
              <a:off x="5635257" y="5864187"/>
              <a:ext cx="871869" cy="557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200000"/>
                </a:lnSpc>
                <a:defRPr/>
              </a:pPr>
              <a:r>
                <a:rPr lang="zh-CN" altLang="en-US" dirty="0" smtClean="0"/>
                <a:t>流程图</a:t>
              </a:r>
              <a:endParaRPr lang="en-US" altLang="zh-CN" dirty="0" smtClean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216191" y="3454686"/>
            <a:ext cx="2162430" cy="1409761"/>
            <a:chOff x="1101766" y="3798310"/>
            <a:chExt cx="2162430" cy="1409761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1101766" y="3798310"/>
              <a:ext cx="2162430" cy="120032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条件表达式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代码段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5"/>
            <p:cNvSpPr>
              <a:spLocks noChangeArrowheads="1"/>
            </p:cNvSpPr>
            <p:nvPr/>
          </p:nvSpPr>
          <p:spPr bwMode="auto">
            <a:xfrm>
              <a:off x="1883182" y="4789206"/>
              <a:ext cx="1200260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语法结构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1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2.5 </a:t>
            </a:r>
            <a:r>
              <a:rPr lang="zh-CN" altLang="en-US" dirty="0" smtClean="0">
                <a:cs typeface="Times New Roman" panose="02020603050405020304" pitchFamily="18" charset="0"/>
              </a:rPr>
              <a:t>分支结构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if…else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603250" y="1943945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dirty="0"/>
              <a:t>if…else</a:t>
            </a:r>
            <a:r>
              <a:rPr lang="zh-CN" altLang="zh-CN" dirty="0"/>
              <a:t>语句也称为</a:t>
            </a:r>
            <a:r>
              <a:rPr lang="zh-CN" altLang="zh-CN" b="1" u="sng" dirty="0">
                <a:solidFill>
                  <a:srgbClr val="1369B2"/>
                </a:solidFill>
              </a:rPr>
              <a:t>双分支语句</a:t>
            </a:r>
            <a:r>
              <a:rPr lang="zh-CN" altLang="zh-CN" dirty="0"/>
              <a:t>，当满足某种条件时，就进行某种处理，否则进行另一种处理。</a:t>
            </a:r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892341" y="3360210"/>
            <a:ext cx="2162430" cy="2228468"/>
            <a:chOff x="1101766" y="3503085"/>
            <a:chExt cx="2162430" cy="2228468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1101766" y="3503085"/>
              <a:ext cx="2162430" cy="193899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条件表达式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代码段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 else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代码段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5"/>
            <p:cNvSpPr>
              <a:spLocks noChangeArrowheads="1"/>
            </p:cNvSpPr>
            <p:nvPr/>
          </p:nvSpPr>
          <p:spPr bwMode="auto">
            <a:xfrm>
              <a:off x="1908268" y="5312688"/>
              <a:ext cx="1200260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语法结构</a:t>
              </a:r>
              <a:endParaRPr lang="en-US" altLang="zh-CN" dirty="0"/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477669" y="2835546"/>
            <a:ext cx="2841559" cy="3087535"/>
            <a:chOff x="4687219" y="3159396"/>
            <a:chExt cx="2841559" cy="3087535"/>
          </a:xfrm>
        </p:grpSpPr>
        <p:sp>
          <p:nvSpPr>
            <p:cNvPr id="14" name="TextBox 39"/>
            <p:cNvSpPr txBox="1">
              <a:spLocks noChangeArrowheads="1"/>
            </p:cNvSpPr>
            <p:nvPr/>
          </p:nvSpPr>
          <p:spPr bwMode="auto">
            <a:xfrm>
              <a:off x="5735863" y="5689021"/>
              <a:ext cx="871869" cy="557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200000"/>
                </a:lnSpc>
                <a:defRPr/>
              </a:pPr>
              <a:r>
                <a:rPr lang="zh-CN" altLang="en-US" dirty="0" smtClean="0"/>
                <a:t>流程图</a:t>
              </a:r>
              <a:endParaRPr lang="en-US" altLang="zh-CN" dirty="0" smtClean="0"/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4687219" y="3159396"/>
            <a:ext cx="2841559" cy="2361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7" name="Visio" r:id="rId1" imgW="5549900" imgH="4597400" progId="Visio.Drawing.11">
                    <p:embed/>
                  </p:oleObj>
                </mc:Choice>
                <mc:Fallback>
                  <p:oleObj name="Visio" r:id="rId1" imgW="5549900" imgH="4597400" progId="Visio.Drawing.11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219" y="3159396"/>
                          <a:ext cx="2841559" cy="236110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2.1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数据类型</a:t>
            </a:r>
            <a:r>
              <a:rPr lang="en-US" altLang="zh-CN" sz="2800" b="1" kern="0" dirty="0" smtClean="0">
                <a:solidFill>
                  <a:srgbClr val="1369B2"/>
                </a:solidFill>
              </a:rPr>
              <a:t> 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7176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7178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180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变量的数据类型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7182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184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数据类型分类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7186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188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数字型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759075" y="45450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7190" name="椭圆 19"/>
          <p:cNvSpPr>
            <a:spLocks noChangeArrowheads="1"/>
          </p:cNvSpPr>
          <p:nvPr/>
        </p:nvSpPr>
        <p:spPr bwMode="auto">
          <a:xfrm>
            <a:off x="1116013" y="45450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4</a:t>
            </a:r>
            <a:endParaRPr lang="zh-CN" altLang="en-US" sz="2400" b="1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813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192" name="TextBox 218"/>
          <p:cNvSpPr txBox="1">
            <a:spLocks noChangeArrowheads="1"/>
          </p:cNvSpPr>
          <p:nvPr/>
        </p:nvSpPr>
        <p:spPr bwMode="auto">
          <a:xfrm>
            <a:off x="3063875" y="466090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字符串型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2.5 </a:t>
            </a:r>
            <a:r>
              <a:rPr lang="zh-CN" altLang="en-US" dirty="0" smtClean="0">
                <a:cs typeface="Times New Roman" panose="02020603050405020304" pitchFamily="18" charset="0"/>
              </a:rPr>
              <a:t>分支结构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if…else if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603250" y="2029670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dirty="0" smtClean="0"/>
              <a:t>if…else if</a:t>
            </a:r>
            <a:r>
              <a:rPr lang="zh-CN" altLang="zh-CN" dirty="0" smtClean="0"/>
              <a:t>语句</a:t>
            </a:r>
            <a:r>
              <a:rPr lang="zh-CN" altLang="zh-CN" dirty="0"/>
              <a:t>也</a:t>
            </a:r>
            <a:r>
              <a:rPr lang="zh-CN" altLang="zh-CN" dirty="0" smtClean="0"/>
              <a:t>称为</a:t>
            </a:r>
            <a:r>
              <a:rPr lang="zh-CN" altLang="en-US" b="1" u="sng" dirty="0">
                <a:solidFill>
                  <a:srgbClr val="1369B2"/>
                </a:solidFill>
              </a:rPr>
              <a:t>多</a:t>
            </a:r>
            <a:r>
              <a:rPr lang="zh-CN" altLang="zh-CN" b="1" u="sng" dirty="0" smtClean="0">
                <a:solidFill>
                  <a:srgbClr val="1369B2"/>
                </a:solidFill>
              </a:rPr>
              <a:t>分支</a:t>
            </a:r>
            <a:r>
              <a:rPr lang="zh-CN" altLang="zh-CN" b="1" u="sng" dirty="0">
                <a:solidFill>
                  <a:srgbClr val="1369B2"/>
                </a:solidFill>
              </a:rPr>
              <a:t>语句</a:t>
            </a:r>
            <a:r>
              <a:rPr lang="zh-CN" altLang="zh-CN" dirty="0" smtClean="0"/>
              <a:t>，</a:t>
            </a:r>
            <a:r>
              <a:rPr lang="zh-CN" altLang="zh-CN" dirty="0"/>
              <a:t>可针对不同情况进行不同的处理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91391" y="2947251"/>
            <a:ext cx="3655864" cy="2297214"/>
            <a:chOff x="427038" y="2886739"/>
            <a:chExt cx="3655864" cy="2297214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427038" y="3244961"/>
              <a:ext cx="3655864" cy="193899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条件表达式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1 )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代码段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 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else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 (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条件表达式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2 )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代码段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else if (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条件表达式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 )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// 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代码段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 else {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代码段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n+1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5"/>
            <p:cNvSpPr>
              <a:spLocks noChangeArrowheads="1"/>
            </p:cNvSpPr>
            <p:nvPr/>
          </p:nvSpPr>
          <p:spPr bwMode="auto">
            <a:xfrm>
              <a:off x="2481207" y="2886739"/>
              <a:ext cx="1200260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语法结构</a:t>
              </a:r>
              <a:endParaRPr lang="en-US" altLang="zh-CN" dirty="0"/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135437" y="2735483"/>
            <a:ext cx="4754489" cy="3217064"/>
            <a:chOff x="4144962" y="2925983"/>
            <a:chExt cx="4754489" cy="3217064"/>
          </a:xfrm>
        </p:grpSpPr>
        <p:sp>
          <p:nvSpPr>
            <p:cNvPr id="14" name="TextBox 39"/>
            <p:cNvSpPr txBox="1">
              <a:spLocks noChangeArrowheads="1"/>
            </p:cNvSpPr>
            <p:nvPr/>
          </p:nvSpPr>
          <p:spPr bwMode="auto">
            <a:xfrm>
              <a:off x="5937878" y="5585137"/>
              <a:ext cx="871869" cy="557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200000"/>
                </a:lnSpc>
                <a:defRPr/>
              </a:pPr>
              <a:r>
                <a:rPr lang="zh-CN" altLang="en-US" dirty="0" smtClean="0"/>
                <a:t>流程图</a:t>
              </a:r>
              <a:endParaRPr lang="en-US" altLang="zh-CN" dirty="0" smtClean="0"/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4144962" y="2925983"/>
            <a:ext cx="4754489" cy="2641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7" name="Visio" r:id="rId1" imgW="13970000" imgH="7772400" progId="Visio.Drawing.11">
                    <p:embed/>
                  </p:oleObj>
                </mc:Choice>
                <mc:Fallback>
                  <p:oleObj name="Visio" r:id="rId1" imgW="13970000" imgH="7772400" progId="Visio.Drawing.11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4962" y="2925983"/>
                          <a:ext cx="4754489" cy="264138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2.5 </a:t>
            </a:r>
            <a:r>
              <a:rPr lang="zh-CN" altLang="en-US" dirty="0" smtClean="0">
                <a:cs typeface="Times New Roman" panose="02020603050405020304" pitchFamily="18" charset="0"/>
              </a:rPr>
              <a:t>分支结构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switch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603250" y="2058245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dirty="0" smtClean="0"/>
              <a:t>switch</a:t>
            </a:r>
            <a:r>
              <a:rPr lang="zh-CN" altLang="zh-CN" dirty="0" smtClean="0"/>
              <a:t>语句也</a:t>
            </a:r>
            <a:r>
              <a:rPr lang="zh-CN" altLang="en-US" dirty="0" smtClean="0"/>
              <a:t>是</a:t>
            </a:r>
            <a:r>
              <a:rPr lang="zh-CN" altLang="en-US" b="1" u="sng" dirty="0" smtClean="0">
                <a:solidFill>
                  <a:srgbClr val="1369B2"/>
                </a:solidFill>
              </a:rPr>
              <a:t>多</a:t>
            </a:r>
            <a:r>
              <a:rPr lang="zh-CN" altLang="zh-CN" b="1" u="sng" dirty="0" smtClean="0">
                <a:solidFill>
                  <a:srgbClr val="1369B2"/>
                </a:solidFill>
              </a:rPr>
              <a:t>分支</a:t>
            </a:r>
            <a:r>
              <a:rPr lang="zh-CN" altLang="zh-CN" b="1" u="sng" dirty="0">
                <a:solidFill>
                  <a:srgbClr val="1369B2"/>
                </a:solidFill>
              </a:rPr>
              <a:t>语句</a:t>
            </a:r>
            <a:r>
              <a:rPr lang="zh-CN" altLang="zh-CN" dirty="0" smtClean="0"/>
              <a:t>，</a:t>
            </a:r>
            <a:r>
              <a:rPr lang="zh-CN" altLang="zh-CN" dirty="0"/>
              <a:t>功能与</a:t>
            </a:r>
            <a:r>
              <a:rPr lang="en-US" altLang="zh-CN" dirty="0"/>
              <a:t>if…else if</a:t>
            </a:r>
            <a:r>
              <a:rPr lang="zh-CN" altLang="zh-CN" dirty="0"/>
              <a:t>语句类似，不同的是它只能针对某个表达式的值作出判断，从而决定执行哪一段代码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306969" y="3229999"/>
            <a:ext cx="3655864" cy="3105269"/>
            <a:chOff x="411494" y="3258574"/>
            <a:chExt cx="3655864" cy="3105269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411494" y="3563076"/>
              <a:ext cx="3655864" cy="280076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switch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case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段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break;</a:t>
              </a:r>
              <a:endPara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case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段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break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...</a:t>
              </a:r>
              <a:endPara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default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段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5"/>
            <p:cNvSpPr>
              <a:spLocks noChangeArrowheads="1"/>
            </p:cNvSpPr>
            <p:nvPr/>
          </p:nvSpPr>
          <p:spPr bwMode="auto">
            <a:xfrm>
              <a:off x="2529126" y="3258574"/>
              <a:ext cx="1200260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语法结构</a:t>
              </a:r>
              <a:endParaRPr lang="en-US" altLang="zh-CN" dirty="0"/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2.5 </a:t>
            </a:r>
            <a:r>
              <a:rPr lang="zh-CN" altLang="en-US" dirty="0" smtClean="0">
                <a:cs typeface="Times New Roman" panose="02020603050405020304" pitchFamily="18" charset="0"/>
              </a:rPr>
              <a:t>分支结构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switch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420620" y="1894205"/>
            <a:ext cx="3954145" cy="4367612"/>
            <a:chOff x="3812" y="2983"/>
            <a:chExt cx="6020" cy="6818"/>
          </a:xfrm>
        </p:grpSpPr>
        <p:sp>
          <p:nvSpPr>
            <p:cNvPr id="14" name="TextBox 39"/>
            <p:cNvSpPr txBox="1">
              <a:spLocks noChangeArrowheads="1"/>
            </p:cNvSpPr>
            <p:nvPr/>
          </p:nvSpPr>
          <p:spPr bwMode="auto">
            <a:xfrm>
              <a:off x="6140" y="8794"/>
              <a:ext cx="1586" cy="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200000"/>
                </a:lnSpc>
                <a:defRPr/>
              </a:pPr>
              <a:r>
                <a:rPr lang="zh-CN" altLang="en-US" dirty="0" smtClean="0"/>
                <a:t>流程图</a:t>
              </a:r>
              <a:endParaRPr lang="en-US" altLang="zh-CN" dirty="0" smtClean="0"/>
            </a:p>
          </p:txBody>
        </p:sp>
        <p:graphicFrame>
          <p:nvGraphicFramePr>
            <p:cNvPr id="7" name="对象 6"/>
            <p:cNvGraphicFramePr/>
            <p:nvPr/>
          </p:nvGraphicFramePr>
          <p:xfrm>
            <a:off x="3812" y="2983"/>
            <a:ext cx="6020" cy="6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1" imgW="3189605" imgH="3519170" progId="Word.Document.12">
                    <p:embed/>
                  </p:oleObj>
                </mc:Choice>
                <mc:Fallback>
                  <p:oleObj name="" r:id="rId1" imgW="3189605" imgH="3519170" progId="Word.Document.12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812" y="2983"/>
                          <a:ext cx="6020" cy="63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2.5 </a:t>
            </a:r>
            <a:r>
              <a:rPr lang="zh-CN" altLang="en-US" dirty="0" smtClean="0">
                <a:cs typeface="Times New Roman" panose="02020603050405020304" pitchFamily="18" charset="0"/>
              </a:rPr>
              <a:t>分支结构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查询水果的价格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603250" y="1791759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案例需求</a:t>
            </a:r>
            <a:r>
              <a:rPr lang="zh-CN" altLang="en-US" b="1" u="sng" dirty="0" smtClean="0">
                <a:solidFill>
                  <a:srgbClr val="1369B2"/>
                </a:solidFill>
              </a:rPr>
              <a:t>：</a:t>
            </a:r>
            <a:r>
              <a:rPr lang="zh-CN" altLang="en-US" dirty="0"/>
              <a:t>使用多分支语句</a:t>
            </a:r>
            <a:r>
              <a:rPr lang="zh-CN" altLang="zh-CN" dirty="0" smtClean="0"/>
              <a:t>实现</a:t>
            </a:r>
            <a:r>
              <a:rPr lang="zh-CN" altLang="zh-CN" dirty="0"/>
              <a:t>用户在弹出框中输入一个水果，如果有就弹出该水果的价格，</a:t>
            </a:r>
            <a:r>
              <a:rPr lang="zh-CN" altLang="zh-CN" dirty="0" smtClean="0"/>
              <a:t>如果该水果</a:t>
            </a:r>
            <a:r>
              <a:rPr lang="zh-CN" altLang="en-US" dirty="0" smtClean="0"/>
              <a:t>不存在</a:t>
            </a:r>
            <a:r>
              <a:rPr lang="zh-CN" altLang="zh-CN" dirty="0" smtClean="0"/>
              <a:t>就</a:t>
            </a:r>
            <a:r>
              <a:rPr lang="zh-CN" altLang="zh-CN" dirty="0"/>
              <a:t>弹出“没有此水果”的</a:t>
            </a:r>
            <a:r>
              <a:rPr lang="zh-CN" altLang="zh-CN" dirty="0" smtClean="0"/>
              <a:t>效果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897063" y="2956870"/>
            <a:ext cx="4476750" cy="353943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fruit = prompt('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请您输入查询的水果：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switch(fruit){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case 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苹果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':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alert('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苹果的价格是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3.5/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斤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break;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case 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榴莲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':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   alert('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榴莲的价格是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35/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斤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break;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case 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香梨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':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alert('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香梨的价格是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3/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斤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break;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default: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alert('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没有此水果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 build="p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zh-CN" altLang="en-US" dirty="0" smtClean="0"/>
              <a:t>本章总结</a:t>
            </a:r>
            <a:endParaRPr lang="zh-CN" altLang="en-US" dirty="0" smtClean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zh-CN" dirty="0" smtClean="0"/>
              <a:t>本章</a:t>
            </a:r>
            <a:r>
              <a:rPr lang="zh-CN" altLang="zh-CN" dirty="0"/>
              <a:t>首先介绍</a:t>
            </a:r>
            <a:r>
              <a:rPr lang="en-US" altLang="zh-CN" dirty="0"/>
              <a:t>JavaScript</a:t>
            </a:r>
            <a:r>
              <a:rPr lang="zh-CN" altLang="zh-CN" dirty="0"/>
              <a:t>中最基础的语法知识，包括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类型的概念</a:t>
            </a:r>
            <a:r>
              <a:rPr lang="zh-CN" altLang="zh-CN" dirty="0" smtClean="0"/>
              <a:t>及</a:t>
            </a:r>
            <a:r>
              <a:rPr lang="zh-CN" altLang="zh-CN" dirty="0"/>
              <a:t>数据类型的转换、运算符的使用</a:t>
            </a:r>
            <a:r>
              <a:rPr lang="zh-CN" altLang="zh-CN" dirty="0" smtClean="0"/>
              <a:t>，然后讲解</a:t>
            </a:r>
            <a:r>
              <a:rPr lang="zh-CN" altLang="zh-CN" dirty="0"/>
              <a:t>了如何使用流程控制语句实现条件判断和代码的重复执行，最后以案例的形式讲解了多分支语句的实际应用，使程序变得更加的灵活。</a:t>
            </a:r>
            <a:endParaRPr lang="zh-CN" altLang="zh-CN" dirty="0"/>
          </a:p>
        </p:txBody>
      </p:sp>
      <p:sp>
        <p:nvSpPr>
          <p:cNvPr id="7066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06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06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2.1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数据类型</a:t>
            </a:r>
            <a:r>
              <a:rPr lang="en-US" altLang="zh-CN" sz="2800" b="1" kern="0" dirty="0" smtClean="0">
                <a:solidFill>
                  <a:srgbClr val="1369B2"/>
                </a:solidFill>
              </a:rPr>
              <a:t> 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7176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7186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7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188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数据类型检测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2771775" y="2473325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32" name="椭圆 15"/>
          <p:cNvSpPr>
            <a:spLocks noChangeArrowheads="1"/>
          </p:cNvSpPr>
          <p:nvPr/>
        </p:nvSpPr>
        <p:spPr bwMode="auto">
          <a:xfrm>
            <a:off x="1128713" y="2473325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33" name="Line 188"/>
          <p:cNvSpPr>
            <a:spLocks noChangeShapeType="1"/>
          </p:cNvSpPr>
          <p:nvPr/>
        </p:nvSpPr>
        <p:spPr bwMode="auto">
          <a:xfrm flipH="1">
            <a:off x="1708150" y="27432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4" name="TextBox 218"/>
          <p:cNvSpPr txBox="1">
            <a:spLocks noChangeArrowheads="1"/>
          </p:cNvSpPr>
          <p:nvPr/>
        </p:nvSpPr>
        <p:spPr bwMode="auto">
          <a:xfrm>
            <a:off x="3076575" y="258921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布尔型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2759075" y="315753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36" name="椭圆 19"/>
          <p:cNvSpPr>
            <a:spLocks noChangeArrowheads="1"/>
          </p:cNvSpPr>
          <p:nvPr/>
        </p:nvSpPr>
        <p:spPr bwMode="auto">
          <a:xfrm>
            <a:off x="1116013" y="315753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6</a:t>
            </a:r>
            <a:endParaRPr lang="zh-CN" altLang="en-US" sz="2400" b="1"/>
          </a:p>
        </p:txBody>
      </p:sp>
      <p:sp>
        <p:nvSpPr>
          <p:cNvPr id="37" name="Line 188"/>
          <p:cNvSpPr>
            <a:spLocks noChangeShapeType="1"/>
          </p:cNvSpPr>
          <p:nvPr/>
        </p:nvSpPr>
        <p:spPr bwMode="auto">
          <a:xfrm flipH="1">
            <a:off x="1695450" y="342582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8" name="TextBox 218"/>
          <p:cNvSpPr txBox="1">
            <a:spLocks noChangeArrowheads="1"/>
          </p:cNvSpPr>
          <p:nvPr/>
        </p:nvSpPr>
        <p:spPr bwMode="auto">
          <a:xfrm>
            <a:off x="3063875" y="3273217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r>
              <a:rPr lang="zh-CN" altLang="zh-CN" sz="1600" dirty="0"/>
              <a:t>和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2.2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数据类型转换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8200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8202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 smtClean="0"/>
              <a:t>1</a:t>
            </a:r>
            <a:endParaRPr lang="zh-CN" altLang="en-US" sz="2400" b="1" dirty="0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204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转换为字符串型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8206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208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转换为数字型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8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转换为布尔型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2.3 </a:t>
            </a:r>
            <a:r>
              <a:rPr lang="zh-CN" altLang="en-US" sz="2800" b="1" kern="0" dirty="0">
                <a:solidFill>
                  <a:srgbClr val="1369B2"/>
                </a:solidFill>
              </a:rPr>
              <a:t>运算符</a:t>
            </a:r>
            <a:r>
              <a:rPr lang="en-US" altLang="zh-CN" sz="2800" b="1" kern="0" dirty="0" smtClean="0">
                <a:solidFill>
                  <a:srgbClr val="1369B2"/>
                </a:solidFill>
              </a:rPr>
              <a:t> 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7176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7178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180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7182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184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递增和递减运算符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7186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188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759075" y="45450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7190" name="椭圆 19"/>
          <p:cNvSpPr>
            <a:spLocks noChangeArrowheads="1"/>
          </p:cNvSpPr>
          <p:nvPr/>
        </p:nvSpPr>
        <p:spPr bwMode="auto">
          <a:xfrm>
            <a:off x="1116013" y="45450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4</a:t>
            </a:r>
            <a:endParaRPr lang="zh-CN" altLang="en-US" sz="2400" b="1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813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192" name="TextBox 218"/>
          <p:cNvSpPr txBox="1">
            <a:spLocks noChangeArrowheads="1"/>
          </p:cNvSpPr>
          <p:nvPr/>
        </p:nvSpPr>
        <p:spPr bwMode="auto">
          <a:xfrm>
            <a:off x="3063875" y="466090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2.3 </a:t>
            </a:r>
            <a:r>
              <a:rPr lang="zh-CN" altLang="en-US" sz="2800" b="1" kern="0" dirty="0">
                <a:solidFill>
                  <a:srgbClr val="1369B2"/>
                </a:solidFill>
              </a:rPr>
              <a:t>运算符</a:t>
            </a:r>
            <a:r>
              <a:rPr lang="en-US" altLang="zh-CN" sz="2800" b="1" kern="0" dirty="0" smtClean="0">
                <a:solidFill>
                  <a:srgbClr val="1369B2"/>
                </a:solidFill>
              </a:rPr>
              <a:t> 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7176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7186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7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188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运算符优先级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2771775" y="2473325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32" name="椭圆 15"/>
          <p:cNvSpPr>
            <a:spLocks noChangeArrowheads="1"/>
          </p:cNvSpPr>
          <p:nvPr/>
        </p:nvSpPr>
        <p:spPr bwMode="auto">
          <a:xfrm>
            <a:off x="1128713" y="2473325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33" name="Line 188"/>
          <p:cNvSpPr>
            <a:spLocks noChangeShapeType="1"/>
          </p:cNvSpPr>
          <p:nvPr/>
        </p:nvSpPr>
        <p:spPr bwMode="auto">
          <a:xfrm flipH="1">
            <a:off x="1708150" y="27432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4" name="TextBox 218"/>
          <p:cNvSpPr txBox="1">
            <a:spLocks noChangeArrowheads="1"/>
          </p:cNvSpPr>
          <p:nvPr/>
        </p:nvSpPr>
        <p:spPr bwMode="auto">
          <a:xfrm>
            <a:off x="3076575" y="258921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2759075" y="315753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36" name="椭圆 19"/>
          <p:cNvSpPr>
            <a:spLocks noChangeArrowheads="1"/>
          </p:cNvSpPr>
          <p:nvPr/>
        </p:nvSpPr>
        <p:spPr bwMode="auto">
          <a:xfrm>
            <a:off x="1116013" y="315753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6</a:t>
            </a:r>
            <a:endParaRPr lang="zh-CN" altLang="en-US" sz="2400" b="1"/>
          </a:p>
        </p:txBody>
      </p:sp>
      <p:sp>
        <p:nvSpPr>
          <p:cNvPr id="37" name="Line 188"/>
          <p:cNvSpPr>
            <a:spLocks noChangeShapeType="1"/>
          </p:cNvSpPr>
          <p:nvPr/>
        </p:nvSpPr>
        <p:spPr bwMode="auto">
          <a:xfrm flipH="1">
            <a:off x="1695450" y="342582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8" name="TextBox 218"/>
          <p:cNvSpPr txBox="1">
            <a:spLocks noChangeArrowheads="1"/>
          </p:cNvSpPr>
          <p:nvPr/>
        </p:nvSpPr>
        <p:spPr bwMode="auto">
          <a:xfrm>
            <a:off x="3063875" y="3273217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三元运算符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RESOURCE_PATHS_HASH_PRESENTER" val="d939cce23c8ac6af8b3fa15f8e5c49f788942a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8251</Words>
  <Application>WPS 演示</Application>
  <PresentationFormat>全屏显示(4:3)</PresentationFormat>
  <Paragraphs>1159</Paragraphs>
  <Slides>55</Slides>
  <Notes>42</Notes>
  <HiddenSlides>7</HiddenSlides>
  <MMClips>0</MMClips>
  <ScaleCrop>false</ScaleCrop>
  <HeadingPairs>
    <vt:vector size="10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55</vt:i4>
      </vt:variant>
      <vt:variant>
        <vt:lpstr>自定义放映</vt:lpstr>
      </vt:variant>
      <vt:variant>
        <vt:i4>1</vt:i4>
      </vt:variant>
    </vt:vector>
  </HeadingPairs>
  <TitlesOfParts>
    <vt:vector size="76" baseType="lpstr">
      <vt:lpstr>Arial</vt:lpstr>
      <vt:lpstr>宋体</vt:lpstr>
      <vt:lpstr>Wingdings</vt:lpstr>
      <vt:lpstr>微软雅黑</vt:lpstr>
      <vt:lpstr>Calibri</vt:lpstr>
      <vt:lpstr>Calibri</vt:lpstr>
      <vt:lpstr>Times New Roman</vt:lpstr>
      <vt:lpstr>Cambria Math</vt:lpstr>
      <vt:lpstr>汉仪综艺体简</vt:lpstr>
      <vt:lpstr>Gulim</vt:lpstr>
      <vt:lpstr>Arial</vt:lpstr>
      <vt:lpstr>Arial Unicode MS</vt:lpstr>
      <vt:lpstr>Times New Roman</vt:lpstr>
      <vt:lpstr>黑体</vt:lpstr>
      <vt:lpstr>默认设计模板</vt:lpstr>
      <vt:lpstr>Visio.Drawing.11</vt:lpstr>
      <vt:lpstr>Visio.Drawing.11</vt:lpstr>
      <vt:lpstr>Visio.Drawing.11</vt:lpstr>
      <vt:lpstr>Visio.Drawing.11</vt:lpstr>
      <vt:lpstr>Word.Document.12</vt:lpstr>
      <vt:lpstr>第2章 JavaScript基础 （上）</vt:lpstr>
      <vt:lpstr>学习目标</vt:lpstr>
      <vt:lpstr>目录</vt:lpstr>
      <vt:lpstr>目录</vt:lpstr>
      <vt:lpstr>知识架构</vt:lpstr>
      <vt:lpstr>知识架构</vt:lpstr>
      <vt:lpstr>知识架构</vt:lpstr>
      <vt:lpstr>知识架构</vt:lpstr>
      <vt:lpstr>知识架构</vt:lpstr>
      <vt:lpstr>知识架构</vt:lpstr>
      <vt:lpstr>知识架构</vt:lpstr>
      <vt:lpstr>2.1 数据类型</vt:lpstr>
      <vt:lpstr>2.1 数据类型</vt:lpstr>
      <vt:lpstr>2.1 数据类型</vt:lpstr>
      <vt:lpstr>2.1 数据类型</vt:lpstr>
      <vt:lpstr>2.1 数据类型</vt:lpstr>
      <vt:lpstr>2.1 数据类型</vt:lpstr>
      <vt:lpstr>2.1 数据类型</vt:lpstr>
      <vt:lpstr>2.1 数据类型</vt:lpstr>
      <vt:lpstr>2.1 数据类型</vt:lpstr>
      <vt:lpstr>2.1 数据类型</vt:lpstr>
      <vt:lpstr>2.1 数据类型</vt:lpstr>
      <vt:lpstr>2.1 数据类型</vt:lpstr>
      <vt:lpstr>2.1 数据类型</vt:lpstr>
      <vt:lpstr>2.1 数据类型</vt:lpstr>
      <vt:lpstr>2.1 数据类型</vt:lpstr>
      <vt:lpstr>2.1 数据类型</vt:lpstr>
      <vt:lpstr>2.1 数据类型</vt:lpstr>
      <vt:lpstr>2.1 数据类型</vt:lpstr>
      <vt:lpstr>2.1 数据类型</vt:lpstr>
      <vt:lpstr>2.2 数据类型转换</vt:lpstr>
      <vt:lpstr>2.2 数据类型转换</vt:lpstr>
      <vt:lpstr>2.2 数据类型转换</vt:lpstr>
      <vt:lpstr>2.2 数据类型转换</vt:lpstr>
      <vt:lpstr>2.2 数据类型转换</vt:lpstr>
      <vt:lpstr>2.3 运算符</vt:lpstr>
      <vt:lpstr>2.3 运算符</vt:lpstr>
      <vt:lpstr>2.3 运算符</vt:lpstr>
      <vt:lpstr>2.3 运算符</vt:lpstr>
      <vt:lpstr>2.3 运算符</vt:lpstr>
      <vt:lpstr>2.3 运算符</vt:lpstr>
      <vt:lpstr>2.3 运算符</vt:lpstr>
      <vt:lpstr>2.3 运算符</vt:lpstr>
      <vt:lpstr>2.3 运算符</vt:lpstr>
      <vt:lpstr>2.3 运算符</vt:lpstr>
      <vt:lpstr>2.3 运算符</vt:lpstr>
      <vt:lpstr>2.4 流程控制</vt:lpstr>
      <vt:lpstr>2.5 分支结构</vt:lpstr>
      <vt:lpstr>2.5 分支结构</vt:lpstr>
      <vt:lpstr>2.5 分支结构</vt:lpstr>
      <vt:lpstr>2.5 分支结构</vt:lpstr>
      <vt:lpstr>2.5 分支结构</vt:lpstr>
      <vt:lpstr>2.5 分支结构</vt:lpstr>
      <vt:lpstr>本章总结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Administrator</cp:lastModifiedBy>
  <cp:revision>880</cp:revision>
  <dcterms:created xsi:type="dcterms:W3CDTF">2013-01-25T01:44:00Z</dcterms:created>
  <dcterms:modified xsi:type="dcterms:W3CDTF">2020-02-07T07:26:15Z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2052-11.1.0.9141</vt:lpwstr>
  </property>
</Properties>
</file>