
<file path=[Content_Types].xml><?xml version="1.0" encoding="utf-8"?>
<Types xmlns="http://schemas.openxmlformats.org/package/2006/content-types">
  <Default Extension="jpeg" ContentType="image/jpe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drawings/drawing1.xml" ContentType="application/vnd.openxmlformats-officedocument.drawingml.chartshap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344" r:id="rId3"/>
    <p:sldId id="349" r:id="rId4"/>
    <p:sldId id="351" r:id="rId5"/>
    <p:sldId id="541" r:id="rId6"/>
    <p:sldId id="350" r:id="rId7"/>
    <p:sldId id="601" r:id="rId8"/>
    <p:sldId id="353" r:id="rId9"/>
    <p:sldId id="410" r:id="rId10"/>
    <p:sldId id="485" r:id="rId11"/>
    <p:sldId id="542" r:id="rId12"/>
    <p:sldId id="602" r:id="rId13"/>
    <p:sldId id="352" r:id="rId14"/>
    <p:sldId id="426" r:id="rId16"/>
    <p:sldId id="604" r:id="rId17"/>
    <p:sldId id="644" r:id="rId18"/>
    <p:sldId id="605" r:id="rId19"/>
    <p:sldId id="645" r:id="rId20"/>
    <p:sldId id="606" r:id="rId21"/>
    <p:sldId id="607" r:id="rId22"/>
    <p:sldId id="608" r:id="rId23"/>
    <p:sldId id="609" r:id="rId24"/>
    <p:sldId id="610" r:id="rId25"/>
    <p:sldId id="611" r:id="rId26"/>
    <p:sldId id="612" r:id="rId27"/>
    <p:sldId id="613" r:id="rId28"/>
    <p:sldId id="614" r:id="rId29"/>
    <p:sldId id="615" r:id="rId30"/>
    <p:sldId id="616" r:id="rId31"/>
    <p:sldId id="618" r:id="rId32"/>
    <p:sldId id="619" r:id="rId33"/>
    <p:sldId id="620" r:id="rId34"/>
    <p:sldId id="621" r:id="rId35"/>
    <p:sldId id="622" r:id="rId36"/>
    <p:sldId id="623" r:id="rId37"/>
    <p:sldId id="624" r:id="rId38"/>
    <p:sldId id="625" r:id="rId39"/>
    <p:sldId id="626" r:id="rId40"/>
    <p:sldId id="627" r:id="rId41"/>
    <p:sldId id="628" r:id="rId42"/>
    <p:sldId id="629" r:id="rId43"/>
    <p:sldId id="630" r:id="rId44"/>
    <p:sldId id="631" r:id="rId45"/>
    <p:sldId id="632" r:id="rId46"/>
    <p:sldId id="633" r:id="rId47"/>
    <p:sldId id="634" r:id="rId48"/>
    <p:sldId id="635" r:id="rId49"/>
    <p:sldId id="636" r:id="rId50"/>
    <p:sldId id="637" r:id="rId51"/>
    <p:sldId id="638" r:id="rId52"/>
    <p:sldId id="639" r:id="rId53"/>
    <p:sldId id="640" r:id="rId54"/>
    <p:sldId id="641" r:id="rId55"/>
    <p:sldId id="642" r:id="rId56"/>
    <p:sldId id="643" r:id="rId57"/>
  </p:sldIdLst>
  <p:sldSz cx="9144000" cy="6858000" type="screen4x3"/>
  <p:notesSz cx="6858000" cy="9144000"/>
  <p:custShowLst>
    <p:custShow name="自定义放映 1" id="0">
      <p:sldLst>
        <p:sld r:id="rId3"/>
        <p:sld r:id="rId4"/>
        <p:sld r:id="rId5"/>
        <p:sld r:id="rId14"/>
        <p:sld r:id="rId16"/>
      </p:sldLst>
    </p:custShow>
  </p:custShowLst>
  <p:custDataLst>
    <p:tags r:id="rId61"/>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C6E1"/>
    <a:srgbClr val="000000"/>
    <a:srgbClr val="CBE3F3"/>
    <a:srgbClr val="E7F1F9"/>
    <a:srgbClr val="ECF6FE"/>
    <a:srgbClr val="E7F1F8"/>
    <a:srgbClr val="596B9D"/>
    <a:srgbClr val="954274"/>
    <a:srgbClr val="FFFFFF"/>
    <a:srgbClr val="29C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0981" autoAdjust="0"/>
    <p:restoredTop sz="94667" autoAdjust="0"/>
  </p:normalViewPr>
  <p:slideViewPr>
    <p:cSldViewPr snapToGrid="0" snapToObjects="1">
      <p:cViewPr>
        <p:scale>
          <a:sx n="90" d="100"/>
          <a:sy n="90" d="100"/>
        </p:scale>
        <p:origin x="2070" y="864"/>
      </p:cViewPr>
      <p:guideLst>
        <p:guide orient="horz" pos="2085"/>
        <p:guide pos="2880"/>
      </p:guideLst>
    </p:cSldViewPr>
  </p:slideViewPr>
  <p:outlineViewPr>
    <p:cViewPr>
      <p:scale>
        <a:sx n="33" d="100"/>
        <a:sy n="33" d="100"/>
      </p:scale>
      <p:origin x="0" y="0"/>
    </p:cViewPr>
  </p:outlin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1" Type="http://schemas.openxmlformats.org/officeDocument/2006/relationships/tags" Target="tags/tag1.xml"/><Relationship Id="rId60" Type="http://schemas.openxmlformats.org/officeDocument/2006/relationships/tableStyles" Target="tableStyles.xml"/><Relationship Id="rId6" Type="http://schemas.openxmlformats.org/officeDocument/2006/relationships/slide" Target="slides/slide4.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596B9D"/>
            </a:solidFill>
          </c:spPr>
          <c:explosion val="1"/>
          <c:dPt>
            <c:idx val="0"/>
            <c:bubble3D val="0"/>
            <c:spPr>
              <a:solidFill>
                <a:srgbClr val="596B9D"/>
              </a:solidFill>
              <a:ln>
                <a:solidFill>
                  <a:schemeClr val="bg1"/>
                </a:solidFill>
              </a:ln>
            </c:spPr>
          </c:dPt>
          <c:dPt>
            <c:idx val="1"/>
            <c:bubble3D val="0"/>
            <c:spPr>
              <a:solidFill>
                <a:srgbClr val="596B9D"/>
              </a:solidFill>
              <a:ln>
                <a:solidFill>
                  <a:schemeClr val="bg1"/>
                </a:solidFill>
              </a:ln>
            </c:spPr>
          </c:dPt>
          <c:dPt>
            <c:idx val="2"/>
            <c:bubble3D val="0"/>
            <c:spPr>
              <a:solidFill>
                <a:srgbClr val="596B9D"/>
              </a:solidFill>
              <a:ln>
                <a:solidFill>
                  <a:schemeClr val="bg1"/>
                </a:solidFill>
              </a:ln>
            </c:spPr>
          </c:dPt>
          <c:dPt>
            <c:idx val="3"/>
            <c:bubble3D val="0"/>
            <c:spPr>
              <a:solidFill>
                <a:srgbClr val="BFC6E1"/>
              </a:solidFill>
              <a:ln>
                <a:solidFill>
                  <a:schemeClr val="bg1"/>
                </a:solidFill>
              </a:ln>
            </c:spPr>
          </c:dPt>
          <c:dLbls>
            <c:delete val="1"/>
          </c:dLbls>
          <c:cat>
            <c:strRef>
              <c:f>Sheet1!$A$2:$A$5</c:f>
              <c:strCache>
                <c:ptCount val="4"/>
                <c:pt idx="0">
                  <c:v>熟悉知识</c:v>
                </c:pt>
                <c:pt idx="1">
                  <c:v>熟悉知识</c:v>
                </c:pt>
                <c:pt idx="2">
                  <c:v>熟悉知识</c:v>
                </c:pt>
                <c:pt idx="3">
                  <c:v>熟悉知识</c:v>
                </c:pt>
              </c:strCache>
            </c:strRef>
          </c:cat>
          <c:val>
            <c:numRef>
              <c:f>Sheet1!$B$2:$B$5</c:f>
              <c:numCache>
                <c:formatCode>General</c:formatCode>
                <c:ptCount val="4"/>
                <c:pt idx="0">
                  <c:v>2</c:v>
                </c:pt>
                <c:pt idx="1">
                  <c:v>2</c:v>
                </c:pt>
                <c:pt idx="2">
                  <c:v>2</c:v>
                </c:pt>
                <c:pt idx="3">
                  <c:v>2</c:v>
                </c:pt>
              </c:numCache>
            </c:numRef>
          </c:val>
        </c:ser>
        <c:dLbls>
          <c:showLegendKey val="0"/>
          <c:showVal val="0"/>
          <c:showCatName val="0"/>
          <c:showSerName val="0"/>
          <c:showPercent val="0"/>
          <c:showBubbleSize val="0"/>
          <c:showLeaderLines val="1"/>
        </c:dLbls>
        <c:firstSliceAng val="0"/>
        <c:holeSize val="50"/>
      </c:doughnutChart>
      <c:spPr>
        <a:noFill/>
        <a:ln w="25367">
          <a:noFill/>
        </a:ln>
      </c:spPr>
    </c:plotArea>
    <c:plotVisOnly val="1"/>
    <c:dispBlanksAs val="gap"/>
    <c:showDLblsOverMax val="0"/>
  </c:chart>
  <c:txPr>
    <a:bodyPr/>
    <a:lstStyle/>
    <a:p>
      <a:pPr>
        <a:defRPr lang="zh-CN" sz="1790"/>
      </a:pPr>
    </a:p>
  </c:txPr>
  <c:externalData r:id="rId1">
    <c:autoUpdate val="0"/>
  </c:externalData>
  <c:userShapes r:id="rId2"/>
</c:chartSpace>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emf"/></Relationships>
</file>

<file path=ppt/drawings/drawing1.xml><?xml version="1.0" encoding="utf-8"?>
<c:userShapes xmlns:c="http://schemas.openxmlformats.org/drawingml/2006/chart">
  <cdr:relSizeAnchor xmlns:cdr="http://schemas.openxmlformats.org/drawingml/2006/chartDrawing">
    <cdr:from>
      <cdr:x>0.26508</cdr:x>
      <cdr:y>0.66369</cdr:y>
    </cdr:from>
    <cdr:to>
      <cdr:x>0.45319</cdr:x>
      <cdr:y>0.8052</cdr:y>
    </cdr:to>
    <cdr:sp>
      <cdr:nvSpPr>
        <cdr:cNvPr id="2" name="矩形 1"/>
        <cdr:cNvSpPr/>
      </cdr:nvSpPr>
      <cdr:spPr xmlns:a="http://schemas.openxmlformats.org/drawingml/2006/main">
        <a:xfrm xmlns:a="http://schemas.openxmlformats.org/drawingml/2006/main" rot="13345873" flipH="1" flipV="1">
          <a:off x="1439186" y="2497063"/>
          <a:ext cx="1021296" cy="532390"/>
        </a:xfrm>
        <a:prstGeom xmlns:a="http://schemas.openxmlformats.org/drawingml/2006/main" prst="rect">
          <a:avLst/>
        </a:prstGeom>
        <a:noFill/>
      </cdr:spPr>
      <cdr:txBody xmlns:a="http://schemas.openxmlformats.org/drawingml/2006/main">
        <a:bodyPr vert="horz" wrap="none" lIns="45720" tIns="45720" rIns="45720" bIns="45720" anchor="t" anchorCtr="0">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fontAlgn="auto">
            <a:spcBef>
              <a:spcPts val="0"/>
            </a:spcBef>
            <a:spcAft>
              <a:spcPts val="0"/>
            </a:spcAft>
            <a:defRPr/>
          </a:pPr>
          <a:r>
            <a:rPr lang="zh-CN" altLang="en-US" sz="2000" b="1" kern="0" spc="300" dirty="0">
              <a:solidFill>
                <a:prstClr val="white"/>
              </a:solidFill>
              <a:latin typeface="微软雅黑" panose="020B0503020204020204" pitchFamily="34" charset="-122"/>
              <a:ea typeface="微软雅黑" panose="020B0503020204020204" pitchFamily="34" charset="-122"/>
            </a:rPr>
            <a:t>掌握</a:t>
          </a:r>
          <a:endParaRPr lang="zh-CN" altLang="en-US" sz="2000" b="1" kern="0" spc="300" dirty="0">
            <a:solidFill>
              <a:prstClr val="white"/>
            </a:solidFill>
            <a:latin typeface="微软雅黑" panose="020B0503020204020204" pitchFamily="34" charset="-122"/>
            <a:ea typeface="微软雅黑" panose="020B0503020204020204" pitchFamily="34" charset="-122"/>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buFont typeface="Arial" panose="020B0604020202020204" pitchFamily="34" charset="0"/>
              <a:buNone/>
              <a:defRPr sz="1200">
                <a:latin typeface="Arial" panose="020B0604020202020204" pitchFamily="34" charset="0"/>
                <a:ea typeface="宋体" panose="02010600030101010101" pitchFamily="2" charset="-122"/>
              </a:defRPr>
            </a:lvl1pPr>
          </a:lstStyle>
          <a:p>
            <a:pPr>
              <a:defRPr/>
            </a:pPr>
            <a:endParaRPr lang="zh-CN" altLang="en-US"/>
          </a:p>
        </p:txBody>
      </p:sp>
      <p:sp>
        <p:nvSpPr>
          <p:cNvPr id="205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buFont typeface="Arial" panose="020B0604020202020204" pitchFamily="34" charset="0"/>
              <a:buNone/>
              <a:defRPr sz="1200">
                <a:latin typeface="Arial" panose="020B0604020202020204" pitchFamily="34" charset="0"/>
                <a:ea typeface="宋体" panose="02010600030101010101" pitchFamily="2" charset="-122"/>
              </a:defRPr>
            </a:lvl1pPr>
          </a:lstStyle>
          <a:p>
            <a:pPr>
              <a:defRPr/>
            </a:pPr>
            <a:fld id="{FB2D4EF3-5D68-4802-B456-AC4D8DF02D93}" type="datetimeFigureOut">
              <a:rPr lang="zh-CN" altLang="en-US"/>
            </a:fld>
            <a:endParaRPr lang="en-US"/>
          </a:p>
        </p:txBody>
      </p:sp>
      <p:sp>
        <p:nvSpPr>
          <p:cNvPr id="71684"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205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buFont typeface="Arial" panose="020B0604020202020204" pitchFamily="34" charset="0"/>
              <a:buNone/>
              <a:defRPr sz="1200">
                <a:latin typeface="Arial" panose="020B0604020202020204" pitchFamily="34" charset="0"/>
                <a:ea typeface="宋体" panose="02010600030101010101" pitchFamily="2" charset="-122"/>
              </a:defRPr>
            </a:lvl1pPr>
          </a:lstStyle>
          <a:p>
            <a:pPr>
              <a:defRPr/>
            </a:pPr>
            <a:endParaRPr lang="en-US"/>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buFont typeface="Arial" panose="020B0604020202020204" pitchFamily="34" charset="0"/>
              <a:buNone/>
              <a:defRPr sz="1200">
                <a:latin typeface="Arial" panose="020B0604020202020204" pitchFamily="34" charset="0"/>
                <a:ea typeface="宋体" panose="02010600030101010101" pitchFamily="2" charset="-122"/>
              </a:defRPr>
            </a:lvl1pPr>
          </a:lstStyle>
          <a:p>
            <a:pPr>
              <a:defRPr/>
            </a:pPr>
            <a:fld id="{716C141A-0958-4042-8113-D396C75FFEF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p:spPr>
        <p:txBody>
          <a:bodyPr/>
          <a:lstStyle/>
          <a:p>
            <a:endParaRPr lang="zh-CN" altLang="en-US" smtClean="0"/>
          </a:p>
        </p:txBody>
      </p:sp>
      <p:sp>
        <p:nvSpPr>
          <p:cNvPr id="72708"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3F418B06-2CC6-49A9-9D52-5FF4C81DDB8A}" type="slidenum">
              <a:rPr lang="zh-CN" altLang="en-US" smtClean="0"/>
            </a:fld>
            <a:endParaRPr lang="en-US"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p:spPr>
        <p:txBody>
          <a:bodyPr/>
          <a:lstStyle/>
          <a:p>
            <a:endParaRPr lang="zh-CN" altLang="en-US" smtClean="0"/>
          </a:p>
        </p:txBody>
      </p:sp>
      <p:sp>
        <p:nvSpPr>
          <p:cNvPr id="72708"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3F418B06-2CC6-49A9-9D52-5FF4C81DDB8A}" type="slidenum">
              <a:rPr lang="zh-CN" altLang="en-US" smtClean="0"/>
            </a:fld>
            <a:endParaRPr lang="en-US"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p:spPr>
        <p:txBody>
          <a:bodyPr/>
          <a:lstStyle/>
          <a:p>
            <a:endParaRPr lang="zh-CN" altLang="en-US" smtClean="0"/>
          </a:p>
        </p:txBody>
      </p:sp>
      <p:sp>
        <p:nvSpPr>
          <p:cNvPr id="72708"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3F418B06-2CC6-49A9-9D52-5FF4C81DDB8A}" type="slidenum">
              <a:rPr lang="zh-CN" altLang="en-US" smtClean="0"/>
            </a:fld>
            <a:endParaRPr lang="en-US"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p:spPr>
        <p:txBody>
          <a:bodyPr/>
          <a:lstStyle/>
          <a:p>
            <a:endParaRPr lang="zh-CN" altLang="en-US" smtClean="0"/>
          </a:p>
        </p:txBody>
      </p:sp>
      <p:sp>
        <p:nvSpPr>
          <p:cNvPr id="72708"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3F418B06-2CC6-49A9-9D52-5FF4C81DDB8A}" type="slidenum">
              <a:rPr lang="zh-CN" altLang="en-US" smtClean="0"/>
            </a:fld>
            <a:endParaRPr lang="en-US"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p:spPr>
        <p:txBody>
          <a:bodyPr/>
          <a:lstStyle/>
          <a:p>
            <a:endParaRPr lang="zh-CN" altLang="en-US" smtClean="0"/>
          </a:p>
        </p:txBody>
      </p:sp>
      <p:sp>
        <p:nvSpPr>
          <p:cNvPr id="72708"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3F418B06-2CC6-49A9-9D52-5FF4C81DDB8A}" type="slidenum">
              <a:rPr lang="zh-CN" altLang="en-US" smtClean="0"/>
            </a:fld>
            <a:endParaRPr lang="en-US"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p:spPr>
        <p:txBody>
          <a:bodyPr/>
          <a:lstStyle/>
          <a:p>
            <a:endParaRPr lang="zh-CN" altLang="en-US" smtClean="0"/>
          </a:p>
        </p:txBody>
      </p:sp>
      <p:sp>
        <p:nvSpPr>
          <p:cNvPr id="72708"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3F418B06-2CC6-49A9-9D52-5FF4C81DDB8A}" type="slidenum">
              <a:rPr lang="zh-CN" altLang="en-US" smtClean="0"/>
            </a:fld>
            <a:endParaRPr lang="en-US"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p:spPr>
        <p:txBody>
          <a:bodyPr/>
          <a:lstStyle/>
          <a:p>
            <a:endParaRPr lang="zh-CN" altLang="en-US" smtClean="0"/>
          </a:p>
        </p:txBody>
      </p:sp>
      <p:sp>
        <p:nvSpPr>
          <p:cNvPr id="72708"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3F418B06-2CC6-49A9-9D52-5FF4C81DDB8A}" type="slidenum">
              <a:rPr lang="zh-CN" altLang="en-US" smtClean="0"/>
            </a:fld>
            <a:endParaRPr lang="en-US"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p:spPr>
        <p:txBody>
          <a:bodyPr/>
          <a:lstStyle/>
          <a:p>
            <a:endParaRPr lang="zh-CN" altLang="en-US" smtClean="0"/>
          </a:p>
        </p:txBody>
      </p:sp>
      <p:sp>
        <p:nvSpPr>
          <p:cNvPr id="72708"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3F418B06-2CC6-49A9-9D52-5FF4C81DDB8A}" type="slidenum">
              <a:rPr lang="zh-CN" altLang="en-US" smtClean="0"/>
            </a:fld>
            <a:endParaRPr lang="en-US"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p:spPr>
        <p:txBody>
          <a:bodyPr/>
          <a:lstStyle/>
          <a:p>
            <a:endParaRPr lang="zh-CN" altLang="en-US" smtClean="0"/>
          </a:p>
        </p:txBody>
      </p:sp>
      <p:sp>
        <p:nvSpPr>
          <p:cNvPr id="72708"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3F418B06-2CC6-49A9-9D52-5FF4C81DDB8A}" type="slidenum">
              <a:rPr lang="zh-CN" altLang="en-US" smtClean="0"/>
            </a:fld>
            <a:endParaRPr lang="en-US"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p:spPr>
        <p:txBody>
          <a:bodyPr/>
          <a:lstStyle/>
          <a:p>
            <a:endParaRPr lang="zh-CN" altLang="en-US" smtClean="0"/>
          </a:p>
        </p:txBody>
      </p:sp>
      <p:sp>
        <p:nvSpPr>
          <p:cNvPr id="72708"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3F418B06-2CC6-49A9-9D52-5FF4C81DDB8A}" type="slidenum">
              <a:rPr lang="zh-CN" altLang="en-US" smtClean="0"/>
            </a:fld>
            <a:endParaRPr lang="en-US"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p:spPr>
        <p:txBody>
          <a:bodyPr/>
          <a:lstStyle/>
          <a:p>
            <a:endParaRPr lang="zh-CN" altLang="en-US" smtClean="0"/>
          </a:p>
        </p:txBody>
      </p:sp>
      <p:sp>
        <p:nvSpPr>
          <p:cNvPr id="72708"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3F418B06-2CC6-49A9-9D52-5FF4C81DDB8A}" type="slidenum">
              <a:rPr lang="zh-CN" altLang="en-US" smtClean="0"/>
            </a:fld>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p:sp>
      <p:sp>
        <p:nvSpPr>
          <p:cNvPr id="74755" name="备注占位符 2"/>
          <p:cNvSpPr>
            <a:spLocks noGrp="1"/>
          </p:cNvSpPr>
          <p:nvPr>
            <p:ph type="body" idx="1"/>
          </p:nvPr>
        </p:nvSpPr>
        <p:spPr>
          <a:noFill/>
        </p:spPr>
        <p:txBody>
          <a:bodyPr/>
          <a:lstStyle/>
          <a:p>
            <a:endParaRPr lang="zh-CN" altLang="en-US" smtClean="0"/>
          </a:p>
        </p:txBody>
      </p:sp>
      <p:sp>
        <p:nvSpPr>
          <p:cNvPr id="74756"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083149A-B859-49D3-8D33-214CC7B3669A}" type="slidenum">
              <a:rPr lang="zh-CN" altLang="en-US" smtClean="0"/>
            </a:fld>
            <a:endParaRPr lang="en-US"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p:spPr>
        <p:txBody>
          <a:bodyPr/>
          <a:lstStyle/>
          <a:p>
            <a:endParaRPr lang="zh-CN" altLang="en-US" smtClean="0"/>
          </a:p>
        </p:txBody>
      </p:sp>
      <p:sp>
        <p:nvSpPr>
          <p:cNvPr id="72708"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3F418B06-2CC6-49A9-9D52-5FF4C81DDB8A}" type="slidenum">
              <a:rPr lang="zh-CN" altLang="en-US" smtClean="0"/>
            </a:fld>
            <a:endParaRPr lang="en-US"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p:spPr>
        <p:txBody>
          <a:bodyPr/>
          <a:lstStyle/>
          <a:p>
            <a:endParaRPr lang="zh-CN" altLang="en-US" smtClean="0"/>
          </a:p>
        </p:txBody>
      </p:sp>
      <p:sp>
        <p:nvSpPr>
          <p:cNvPr id="72708"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3F418B06-2CC6-49A9-9D52-5FF4C81DDB8A}" type="slidenum">
              <a:rPr lang="zh-CN" altLang="en-US" smtClean="0"/>
            </a:fld>
            <a:endParaRPr lang="en-US"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p:spPr>
        <p:txBody>
          <a:bodyPr/>
          <a:lstStyle/>
          <a:p>
            <a:endParaRPr lang="zh-CN" altLang="en-US" smtClean="0"/>
          </a:p>
        </p:txBody>
      </p:sp>
      <p:sp>
        <p:nvSpPr>
          <p:cNvPr id="72708"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3F418B06-2CC6-49A9-9D52-5FF4C81DDB8A}" type="slidenum">
              <a:rPr lang="zh-CN" altLang="en-US" smtClean="0"/>
            </a:fld>
            <a:endParaRPr lang="en-US"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p:spPr>
        <p:txBody>
          <a:bodyPr/>
          <a:lstStyle/>
          <a:p>
            <a:endParaRPr lang="zh-CN" altLang="en-US" smtClean="0"/>
          </a:p>
        </p:txBody>
      </p:sp>
      <p:sp>
        <p:nvSpPr>
          <p:cNvPr id="72708"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3F418B06-2CC6-49A9-9D52-5FF4C81DDB8A}" type="slidenum">
              <a:rPr lang="zh-CN" altLang="en-US" smtClean="0"/>
            </a:fld>
            <a:endParaRPr lang="en-US"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p:spPr>
        <p:txBody>
          <a:bodyPr/>
          <a:lstStyle/>
          <a:p>
            <a:endParaRPr lang="zh-CN" altLang="en-US" smtClean="0"/>
          </a:p>
        </p:txBody>
      </p:sp>
      <p:sp>
        <p:nvSpPr>
          <p:cNvPr id="72708"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3F418B06-2CC6-49A9-9D52-5FF4C81DDB8A}" type="slidenum">
              <a:rPr lang="zh-CN" altLang="en-US" smtClean="0"/>
            </a:fld>
            <a:endParaRPr lang="en-US"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p:spPr>
        <p:txBody>
          <a:bodyPr/>
          <a:lstStyle/>
          <a:p>
            <a:endParaRPr lang="zh-CN" altLang="en-US" smtClean="0"/>
          </a:p>
        </p:txBody>
      </p:sp>
      <p:sp>
        <p:nvSpPr>
          <p:cNvPr id="72708"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3F418B06-2CC6-49A9-9D52-5FF4C81DDB8A}" type="slidenum">
              <a:rPr lang="zh-CN" altLang="en-US" smtClean="0"/>
            </a:fld>
            <a:endParaRPr lang="en-US"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p:spPr>
        <p:txBody>
          <a:bodyPr/>
          <a:lstStyle/>
          <a:p>
            <a:endParaRPr lang="zh-CN" altLang="en-US" smtClean="0"/>
          </a:p>
        </p:txBody>
      </p:sp>
      <p:sp>
        <p:nvSpPr>
          <p:cNvPr id="72708"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3F418B06-2CC6-49A9-9D52-5FF4C81DDB8A}" type="slidenum">
              <a:rPr lang="zh-CN" altLang="en-US" smtClean="0"/>
            </a:fld>
            <a:endParaRPr lang="en-US"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p:spPr>
        <p:txBody>
          <a:bodyPr/>
          <a:lstStyle/>
          <a:p>
            <a:endParaRPr lang="zh-CN" altLang="en-US" smtClean="0"/>
          </a:p>
        </p:txBody>
      </p:sp>
      <p:sp>
        <p:nvSpPr>
          <p:cNvPr id="72708"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3F418B06-2CC6-49A9-9D52-5FF4C81DDB8A}" type="slidenum">
              <a:rPr lang="zh-CN" altLang="en-US" smtClean="0"/>
            </a:fld>
            <a:endParaRPr lang="en-US" alt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p:spPr>
        <p:txBody>
          <a:bodyPr/>
          <a:lstStyle/>
          <a:p>
            <a:endParaRPr lang="zh-CN" altLang="en-US" smtClean="0"/>
          </a:p>
        </p:txBody>
      </p:sp>
      <p:sp>
        <p:nvSpPr>
          <p:cNvPr id="72708"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3F418B06-2CC6-49A9-9D52-5FF4C81DDB8A}" type="slidenum">
              <a:rPr lang="zh-CN" altLang="en-US" smtClean="0"/>
            </a:fld>
            <a:endParaRPr lang="en-US"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p:spPr>
        <p:txBody>
          <a:bodyPr/>
          <a:lstStyle/>
          <a:p>
            <a:endParaRPr lang="zh-CN" altLang="en-US" smtClean="0"/>
          </a:p>
        </p:txBody>
      </p:sp>
      <p:sp>
        <p:nvSpPr>
          <p:cNvPr id="72708"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3F418B06-2CC6-49A9-9D52-5FF4C81DDB8A}" type="slidenum">
              <a:rPr lang="zh-CN" altLang="en-US" smtClean="0"/>
            </a:fld>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p:sp>
      <p:sp>
        <p:nvSpPr>
          <p:cNvPr id="74755" name="备注占位符 2"/>
          <p:cNvSpPr>
            <a:spLocks noGrp="1"/>
          </p:cNvSpPr>
          <p:nvPr>
            <p:ph type="body" idx="1"/>
          </p:nvPr>
        </p:nvSpPr>
        <p:spPr>
          <a:noFill/>
        </p:spPr>
        <p:txBody>
          <a:bodyPr/>
          <a:lstStyle/>
          <a:p>
            <a:endParaRPr lang="zh-CN" altLang="en-US" smtClean="0"/>
          </a:p>
        </p:txBody>
      </p:sp>
      <p:sp>
        <p:nvSpPr>
          <p:cNvPr id="74756"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083149A-B859-49D3-8D33-214CC7B3669A}" type="slidenum">
              <a:rPr lang="zh-CN" altLang="en-US" smtClean="0"/>
            </a:fld>
            <a:endParaRPr lang="en-US" altLang="zh-CN"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p:spPr>
        <p:txBody>
          <a:bodyPr/>
          <a:lstStyle/>
          <a:p>
            <a:endParaRPr lang="zh-CN" altLang="en-US" smtClean="0"/>
          </a:p>
        </p:txBody>
      </p:sp>
      <p:sp>
        <p:nvSpPr>
          <p:cNvPr id="72708"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3F418B06-2CC6-49A9-9D52-5FF4C81DDB8A}" type="slidenum">
              <a:rPr lang="zh-CN" altLang="en-US" smtClean="0"/>
            </a:fld>
            <a:endParaRPr lang="en-US" altLang="zh-CN"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p:spPr>
        <p:txBody>
          <a:bodyPr/>
          <a:lstStyle/>
          <a:p>
            <a:endParaRPr lang="zh-CN" altLang="en-US" smtClean="0"/>
          </a:p>
        </p:txBody>
      </p:sp>
      <p:sp>
        <p:nvSpPr>
          <p:cNvPr id="72708"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3F418B06-2CC6-49A9-9D52-5FF4C81DDB8A}" type="slidenum">
              <a:rPr lang="zh-CN" altLang="en-US" smtClean="0"/>
            </a:fld>
            <a:endParaRPr lang="en-US" altLang="zh-CN"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p:spPr>
        <p:txBody>
          <a:bodyPr/>
          <a:lstStyle/>
          <a:p>
            <a:endParaRPr lang="zh-CN" altLang="en-US" smtClean="0"/>
          </a:p>
        </p:txBody>
      </p:sp>
      <p:sp>
        <p:nvSpPr>
          <p:cNvPr id="72708"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3F418B06-2CC6-49A9-9D52-5FF4C81DDB8A}" type="slidenum">
              <a:rPr lang="zh-CN" altLang="en-US" smtClean="0"/>
            </a:fld>
            <a:endParaRPr lang="en-US" altLang="zh-CN"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p:spPr>
        <p:txBody>
          <a:bodyPr/>
          <a:lstStyle/>
          <a:p>
            <a:endParaRPr lang="zh-CN" altLang="en-US" smtClean="0"/>
          </a:p>
        </p:txBody>
      </p:sp>
      <p:sp>
        <p:nvSpPr>
          <p:cNvPr id="72708"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3F418B06-2CC6-49A9-9D52-5FF4C81DDB8A}" type="slidenum">
              <a:rPr lang="zh-CN" altLang="en-US" smtClean="0"/>
            </a:fld>
            <a:endParaRPr lang="en-US" altLang="zh-CN"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p:spPr>
        <p:txBody>
          <a:bodyPr/>
          <a:lstStyle/>
          <a:p>
            <a:endParaRPr lang="zh-CN" altLang="en-US" smtClean="0"/>
          </a:p>
        </p:txBody>
      </p:sp>
      <p:sp>
        <p:nvSpPr>
          <p:cNvPr id="72708"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3F418B06-2CC6-49A9-9D52-5FF4C81DDB8A}" type="slidenum">
              <a:rPr lang="zh-CN" altLang="en-US" smtClean="0"/>
            </a:fld>
            <a:endParaRPr lang="en-US" altLang="zh-CN"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p:spPr>
        <p:txBody>
          <a:bodyPr/>
          <a:lstStyle/>
          <a:p>
            <a:endParaRPr lang="zh-CN" altLang="en-US" smtClean="0"/>
          </a:p>
        </p:txBody>
      </p:sp>
      <p:sp>
        <p:nvSpPr>
          <p:cNvPr id="72708"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3F418B06-2CC6-49A9-9D52-5FF4C81DDB8A}" type="slidenum">
              <a:rPr lang="zh-CN" altLang="en-US" smtClean="0"/>
            </a:fld>
            <a:endParaRPr lang="en-US" altLang="zh-CN"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p:spPr>
        <p:txBody>
          <a:bodyPr/>
          <a:lstStyle/>
          <a:p>
            <a:endParaRPr lang="zh-CN" altLang="en-US" smtClean="0"/>
          </a:p>
        </p:txBody>
      </p:sp>
      <p:sp>
        <p:nvSpPr>
          <p:cNvPr id="72708"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3F418B06-2CC6-49A9-9D52-5FF4C81DDB8A}" type="slidenum">
              <a:rPr lang="zh-CN" altLang="en-US" smtClean="0"/>
            </a:fld>
            <a:endParaRPr lang="en-US" altLang="zh-CN"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p:spPr>
        <p:txBody>
          <a:bodyPr/>
          <a:lstStyle/>
          <a:p>
            <a:endParaRPr lang="zh-CN" altLang="en-US" smtClean="0"/>
          </a:p>
        </p:txBody>
      </p:sp>
      <p:sp>
        <p:nvSpPr>
          <p:cNvPr id="72708"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3F418B06-2CC6-49A9-9D52-5FF4C81DDB8A}" type="slidenum">
              <a:rPr lang="zh-CN" altLang="en-US" smtClean="0"/>
            </a:fld>
            <a:endParaRPr lang="en-US" altLang="zh-CN"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p:spPr>
        <p:txBody>
          <a:bodyPr/>
          <a:lstStyle/>
          <a:p>
            <a:endParaRPr lang="zh-CN" altLang="en-US" smtClean="0"/>
          </a:p>
        </p:txBody>
      </p:sp>
      <p:sp>
        <p:nvSpPr>
          <p:cNvPr id="72708"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3F418B06-2CC6-49A9-9D52-5FF4C81DDB8A}" type="slidenum">
              <a:rPr lang="zh-CN" altLang="en-US" smtClean="0"/>
            </a:fld>
            <a:endParaRPr lang="en-US" altLang="zh-CN"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p:spPr>
        <p:txBody>
          <a:bodyPr/>
          <a:lstStyle/>
          <a:p>
            <a:endParaRPr lang="zh-CN" altLang="en-US" smtClean="0"/>
          </a:p>
        </p:txBody>
      </p:sp>
      <p:sp>
        <p:nvSpPr>
          <p:cNvPr id="72708"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3F418B06-2CC6-49A9-9D52-5FF4C81DDB8A}" type="slidenum">
              <a:rPr lang="zh-CN" altLang="en-US" smtClean="0"/>
            </a:fld>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p:sp>
      <p:sp>
        <p:nvSpPr>
          <p:cNvPr id="74755" name="备注占位符 2"/>
          <p:cNvSpPr>
            <a:spLocks noGrp="1"/>
          </p:cNvSpPr>
          <p:nvPr>
            <p:ph type="body" idx="1"/>
          </p:nvPr>
        </p:nvSpPr>
        <p:spPr>
          <a:noFill/>
        </p:spPr>
        <p:txBody>
          <a:bodyPr/>
          <a:lstStyle/>
          <a:p>
            <a:endParaRPr lang="zh-CN" altLang="en-US" smtClean="0"/>
          </a:p>
        </p:txBody>
      </p:sp>
      <p:sp>
        <p:nvSpPr>
          <p:cNvPr id="74756"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083149A-B859-49D3-8D33-214CC7B3669A}" type="slidenum">
              <a:rPr lang="zh-CN" altLang="en-US" smtClean="0"/>
            </a:fld>
            <a:endParaRPr lang="en-US" altLang="zh-CN"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p:spPr>
        <p:txBody>
          <a:bodyPr/>
          <a:lstStyle/>
          <a:p>
            <a:endParaRPr lang="zh-CN" altLang="en-US" smtClean="0"/>
          </a:p>
        </p:txBody>
      </p:sp>
      <p:sp>
        <p:nvSpPr>
          <p:cNvPr id="72708"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3F418B06-2CC6-49A9-9D52-5FF4C81DDB8A}" type="slidenum">
              <a:rPr lang="zh-CN" altLang="en-US" smtClean="0"/>
            </a:fld>
            <a:endParaRPr lang="en-US" altLang="zh-CN"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p:spPr>
        <p:txBody>
          <a:bodyPr/>
          <a:lstStyle/>
          <a:p>
            <a:endParaRPr lang="zh-CN" altLang="en-US" smtClean="0"/>
          </a:p>
        </p:txBody>
      </p:sp>
      <p:sp>
        <p:nvSpPr>
          <p:cNvPr id="72708"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3F418B06-2CC6-49A9-9D52-5FF4C81DDB8A}" type="slidenum">
              <a:rPr lang="zh-CN" altLang="en-US" smtClean="0"/>
            </a:fld>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p:sp>
      <p:sp>
        <p:nvSpPr>
          <p:cNvPr id="74755" name="备注占位符 2"/>
          <p:cNvSpPr>
            <a:spLocks noGrp="1"/>
          </p:cNvSpPr>
          <p:nvPr>
            <p:ph type="body" idx="1"/>
          </p:nvPr>
        </p:nvSpPr>
        <p:spPr>
          <a:noFill/>
        </p:spPr>
        <p:txBody>
          <a:bodyPr/>
          <a:lstStyle/>
          <a:p>
            <a:endParaRPr lang="zh-CN" altLang="en-US" smtClean="0"/>
          </a:p>
        </p:txBody>
      </p:sp>
      <p:sp>
        <p:nvSpPr>
          <p:cNvPr id="74756"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083149A-B859-49D3-8D33-214CC7B3669A}" type="slidenum">
              <a:rPr lang="zh-CN" altLang="en-US" smtClean="0"/>
            </a:fld>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p:sp>
      <p:sp>
        <p:nvSpPr>
          <p:cNvPr id="74755" name="备注占位符 2"/>
          <p:cNvSpPr>
            <a:spLocks noGrp="1"/>
          </p:cNvSpPr>
          <p:nvPr>
            <p:ph type="body" idx="1"/>
          </p:nvPr>
        </p:nvSpPr>
        <p:spPr>
          <a:noFill/>
        </p:spPr>
        <p:txBody>
          <a:bodyPr/>
          <a:lstStyle/>
          <a:p>
            <a:endParaRPr lang="zh-CN" altLang="en-US" smtClean="0"/>
          </a:p>
        </p:txBody>
      </p:sp>
      <p:sp>
        <p:nvSpPr>
          <p:cNvPr id="74756"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083149A-B859-49D3-8D33-214CC7B3669A}" type="slidenum">
              <a:rPr lang="zh-CN" altLang="en-US" smtClean="0"/>
            </a:fld>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p:spPr>
        <p:txBody>
          <a:bodyPr/>
          <a:lstStyle/>
          <a:p>
            <a:endParaRPr lang="zh-CN" altLang="en-US" smtClean="0"/>
          </a:p>
        </p:txBody>
      </p:sp>
      <p:sp>
        <p:nvSpPr>
          <p:cNvPr id="72708"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3F418B06-2CC6-49A9-9D52-5FF4C81DDB8A}" type="slidenum">
              <a:rPr lang="zh-CN" altLang="en-US" smtClean="0"/>
            </a:fld>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p:spPr>
        <p:txBody>
          <a:bodyPr/>
          <a:lstStyle/>
          <a:p>
            <a:endParaRPr lang="zh-CN" altLang="en-US" smtClean="0"/>
          </a:p>
        </p:txBody>
      </p:sp>
      <p:sp>
        <p:nvSpPr>
          <p:cNvPr id="72708"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3F418B06-2CC6-49A9-9D52-5FF4C81DDB8A}" type="slidenum">
              <a:rPr lang="zh-CN" altLang="en-US" smtClean="0"/>
            </a:fld>
            <a:endParaRPr lang="en-US"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p:spPr>
        <p:txBody>
          <a:bodyPr/>
          <a:lstStyle/>
          <a:p>
            <a:endParaRPr lang="zh-CN" altLang="en-US" smtClean="0"/>
          </a:p>
        </p:txBody>
      </p:sp>
      <p:sp>
        <p:nvSpPr>
          <p:cNvPr id="72708"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3F418B06-2CC6-49A9-9D52-5FF4C81DDB8A}" type="slidenum">
              <a:rPr lang="zh-CN" altLang="en-US" smtClean="0"/>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椭圆 6"/>
          <p:cNvSpPr>
            <a:spLocks noChangeArrowheads="1"/>
          </p:cNvSpPr>
          <p:nvPr/>
        </p:nvSpPr>
        <p:spPr bwMode="auto">
          <a:xfrm>
            <a:off x="1636713" y="5554663"/>
            <a:ext cx="793750" cy="792162"/>
          </a:xfrm>
          <a:prstGeom prst="ellipse">
            <a:avLst/>
          </a:prstGeom>
          <a:solidFill>
            <a:srgbClr val="86DB49"/>
          </a:solidFill>
          <a:ln>
            <a:noFill/>
          </a:ln>
          <a:extLst>
            <a:ext uri="{91240B29-F687-4F45-9708-019B960494DF}">
              <a14:hiddenLine xmlns:a14="http://schemas.microsoft.com/office/drawing/2010/main" w="2857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smtClean="0"/>
          </a:p>
        </p:txBody>
      </p:sp>
      <p:sp>
        <p:nvSpPr>
          <p:cNvPr id="12" name="Title 1"/>
          <p:cNvSpPr>
            <a:spLocks noGrp="1"/>
          </p:cNvSpPr>
          <p:nvPr>
            <p:ph type="ctrTitle"/>
          </p:nvPr>
        </p:nvSpPr>
        <p:spPr>
          <a:xfrm>
            <a:off x="685800" y="1352281"/>
            <a:ext cx="7772400" cy="2157681"/>
          </a:xfrm>
          <a:prstGeom prst="rect">
            <a:avLst/>
          </a:prstGeom>
        </p:spPr>
        <p:txBody>
          <a:bodyPr anchor="b">
            <a:normAutofit/>
          </a:bodyPr>
          <a:lstStyle>
            <a:lvl1pPr algn="ct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en-US" dirty="0"/>
          </a:p>
        </p:txBody>
      </p:sp>
      <p:sp>
        <p:nvSpPr>
          <p:cNvPr id="13" name="Subtitle 2"/>
          <p:cNvSpPr>
            <a:spLocks noGrp="1"/>
          </p:cNvSpPr>
          <p:nvPr>
            <p:ph type="subTitle" idx="1" hasCustomPrompt="1"/>
          </p:nvPr>
        </p:nvSpPr>
        <p:spPr>
          <a:xfrm>
            <a:off x="1143000" y="3602038"/>
            <a:ext cx="6858000" cy="1655762"/>
          </a:xfrm>
          <a:prstGeom prst="rect">
            <a:avLst/>
          </a:prstGeom>
        </p:spPr>
        <p:txBody>
          <a:bodyPr>
            <a:normAutofit/>
          </a:bodyPr>
          <a:lstStyle>
            <a:lvl1pPr marL="0" indent="0" algn="ctr">
              <a:buNone/>
              <a:defRPr sz="28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单击以编辑母版副标题样式</a:t>
            </a:r>
            <a:endParaRPr lang="en-US" dirty="0"/>
          </a:p>
        </p:txBody>
      </p:sp>
      <p:sp>
        <p:nvSpPr>
          <p:cNvPr id="14" name="文本占位符 5"/>
          <p:cNvSpPr>
            <a:spLocks noGrp="1"/>
          </p:cNvSpPr>
          <p:nvPr>
            <p:ph type="body" sz="quarter" idx="12"/>
          </p:nvPr>
        </p:nvSpPr>
        <p:spPr>
          <a:xfrm>
            <a:off x="2709863" y="5480050"/>
            <a:ext cx="2714625" cy="350838"/>
          </a:xfrm>
          <a:prstGeom prst="rect">
            <a:avLst/>
          </a:prstGeom>
        </p:spPr>
        <p:txBody>
          <a:bodyPr/>
          <a:lstStyle>
            <a:lvl1pPr>
              <a:lnSpc>
                <a:spcPct val="120000"/>
              </a:lnSpc>
              <a:defRPr sz="1400">
                <a:solidFill>
                  <a:srgbClr val="75A0DD"/>
                </a:solidFill>
                <a:latin typeface="微软雅黑" panose="020B0503020204020204" pitchFamily="34" charset="-122"/>
                <a:ea typeface="微软雅黑" panose="020B0503020204020204" pitchFamily="34" charset="-122"/>
              </a:defRPr>
            </a:lvl1pPr>
          </a:lstStyle>
          <a:p>
            <a:endParaRPr dirty="0">
              <a:sym typeface="微软雅黑" panose="020B0503020204020204" pitchFamily="34" charset="-122"/>
            </a:endParaRPr>
          </a:p>
        </p:txBody>
      </p:sp>
      <p:sp>
        <p:nvSpPr>
          <p:cNvPr id="15" name="文本占位符 6"/>
          <p:cNvSpPr>
            <a:spLocks noGrp="1"/>
          </p:cNvSpPr>
          <p:nvPr>
            <p:ph type="body" sz="quarter" idx="13"/>
          </p:nvPr>
        </p:nvSpPr>
        <p:spPr>
          <a:xfrm>
            <a:off x="5532438" y="5483225"/>
            <a:ext cx="2714625" cy="350838"/>
          </a:xfrm>
          <a:prstGeom prst="rect">
            <a:avLst/>
          </a:prstGeom>
        </p:spPr>
        <p:txBody>
          <a:bodyPr/>
          <a:lstStyle>
            <a:lvl1pPr>
              <a:lnSpc>
                <a:spcPct val="120000"/>
              </a:lnSpc>
              <a:defRPr sz="1400">
                <a:solidFill>
                  <a:srgbClr val="75A0DD"/>
                </a:solidFill>
                <a:latin typeface="微软雅黑" panose="020B0503020204020204" pitchFamily="34" charset="-122"/>
                <a:ea typeface="微软雅黑" panose="020B0503020204020204" pitchFamily="34" charset="-122"/>
              </a:defRPr>
            </a:lvl1pPr>
          </a:lstStyle>
          <a:p>
            <a:endParaRPr dirty="0"/>
          </a:p>
        </p:txBody>
      </p:sp>
      <p:sp>
        <p:nvSpPr>
          <p:cNvPr id="9" name="矩形 8"/>
          <p:cNvSpPr>
            <a:spLocks noChangeArrowheads="1"/>
          </p:cNvSpPr>
          <p:nvPr userDrawn="1"/>
        </p:nvSpPr>
        <p:spPr bwMode="auto">
          <a:xfrm>
            <a:off x="1646238" y="5648326"/>
            <a:ext cx="793750"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rtl="0" eaLnBrk="0" fontAlgn="base" hangingPunct="0">
              <a:lnSpc>
                <a:spcPct val="120000"/>
              </a:lnSpc>
              <a:spcBef>
                <a:spcPct val="0"/>
              </a:spcBef>
              <a:spcAft>
                <a:spcPct val="0"/>
              </a:spcAft>
              <a:defRPr/>
            </a:pPr>
            <a:r>
              <a:rPr lang="en-US" altLang="zh-CN" sz="900" b="1" kern="1200" dirty="0" err="1" smtClean="0">
                <a:solidFill>
                  <a:schemeClr val="bg1"/>
                </a:solidFill>
                <a:latin typeface="微软雅黑" panose="020B0503020204020204" pitchFamily="34" charset="-122"/>
                <a:ea typeface="微软雅黑" panose="020B0503020204020204" pitchFamily="34" charset="-122"/>
                <a:cs typeface="+mn-cs"/>
                <a:sym typeface="微软雅黑" panose="020B0503020204020204" pitchFamily="34" charset="-122"/>
              </a:rPr>
              <a:t>JS+jQuery</a:t>
            </a:r>
            <a:endParaRPr lang="en-US" altLang="zh-CN" sz="900" b="1" kern="1200" dirty="0" smtClean="0">
              <a:solidFill>
                <a:schemeClr val="bg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a:p>
            <a:pPr algn="ctr" rtl="0" eaLnBrk="0" fontAlgn="base" hangingPunct="0">
              <a:lnSpc>
                <a:spcPct val="120000"/>
              </a:lnSpc>
              <a:spcBef>
                <a:spcPct val="0"/>
              </a:spcBef>
              <a:spcAft>
                <a:spcPct val="0"/>
              </a:spcAft>
              <a:defRPr/>
            </a:pPr>
            <a:r>
              <a:rPr lang="zh-CN" altLang="en-US" sz="900" b="1" kern="1200" dirty="0" smtClean="0">
                <a:solidFill>
                  <a:schemeClr val="bg1"/>
                </a:solidFill>
                <a:latin typeface="微软雅黑" panose="020B0503020204020204" pitchFamily="34" charset="-122"/>
                <a:ea typeface="微软雅黑" panose="020B0503020204020204" pitchFamily="34" charset="-122"/>
                <a:cs typeface="+mn-cs"/>
                <a:sym typeface="微软雅黑" panose="020B0503020204020204" pitchFamily="34" charset="-122"/>
              </a:rPr>
              <a:t>交互式</a:t>
            </a:r>
            <a:r>
              <a:rPr lang="en-US" altLang="zh-CN" sz="900" b="1" kern="1200" dirty="0" smtClean="0">
                <a:solidFill>
                  <a:schemeClr val="bg1"/>
                </a:solidFill>
                <a:latin typeface="微软雅黑" panose="020B0503020204020204" pitchFamily="34" charset="-122"/>
                <a:ea typeface="微软雅黑" panose="020B0503020204020204" pitchFamily="34" charset="-122"/>
                <a:cs typeface="+mn-cs"/>
                <a:sym typeface="微软雅黑" panose="020B0503020204020204" pitchFamily="34" charset="-122"/>
              </a:rPr>
              <a:t>Web</a:t>
            </a:r>
            <a:r>
              <a:rPr lang="zh-CN" altLang="en-US" sz="900" b="1" kern="1200" dirty="0" smtClean="0">
                <a:solidFill>
                  <a:schemeClr val="bg1"/>
                </a:solidFill>
                <a:latin typeface="微软雅黑" panose="020B0503020204020204" pitchFamily="34" charset="-122"/>
                <a:ea typeface="微软雅黑" panose="020B0503020204020204" pitchFamily="34" charset="-122"/>
                <a:cs typeface="+mn-cs"/>
                <a:sym typeface="微软雅黑" panose="020B0503020204020204" pitchFamily="34" charset="-122"/>
              </a:rPr>
              <a:t>前端开发</a:t>
            </a:r>
            <a:endParaRPr lang="zh-CN" altLang="en-US" sz="900" b="1" kern="1200" dirty="0" smtClean="0">
              <a:solidFill>
                <a:schemeClr val="bg1"/>
              </a:solidFill>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sp>
        <p:nvSpPr>
          <p:cNvPr id="3" name="矩形 2"/>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3600" b="1">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a:p>
        </p:txBody>
      </p:sp>
      <p:sp>
        <p:nvSpPr>
          <p:cNvPr id="6" name="Title 1"/>
          <p:cNvSpPr>
            <a:spLocks noGrp="1"/>
          </p:cNvSpPr>
          <p:nvPr>
            <p:ph type="title"/>
          </p:nvPr>
        </p:nvSpPr>
        <p:spPr>
          <a:xfrm>
            <a:off x="1657350" y="154546"/>
            <a:ext cx="4716082" cy="776289"/>
          </a:xfrm>
          <a:prstGeom prst="rect">
            <a:avLst/>
          </a:prstGeom>
        </p:spPr>
        <p:txBody>
          <a:bodyPr anchor="ctr">
            <a:normAutofit/>
          </a:bodyPr>
          <a:lstStyle>
            <a:lvl1pPr>
              <a:defRPr sz="2800">
                <a:solidFill>
                  <a:srgbClr val="1369B2"/>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知识架构">
    <p:spTree>
      <p:nvGrpSpPr>
        <p:cNvPr id="1" name=""/>
        <p:cNvGrpSpPr/>
        <p:nvPr/>
      </p:nvGrpSpPr>
      <p:grpSpPr>
        <a:xfrm>
          <a:off x="0" y="0"/>
          <a:ext cx="0" cy="0"/>
          <a:chOff x="0" y="0"/>
          <a:chExt cx="0" cy="0"/>
        </a:xfrm>
      </p:grpSpPr>
      <p:sp>
        <p:nvSpPr>
          <p:cNvPr id="3" name="矩形 2"/>
          <p:cNvSpPr>
            <a:spLocks noChangeArrowheads="1"/>
          </p:cNvSpPr>
          <p:nvPr userDrawn="1"/>
        </p:nvSpPr>
        <p:spPr bwMode="auto">
          <a:xfrm>
            <a:off x="690563" y="220663"/>
            <a:ext cx="9239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3600" b="1" spc="300" smtClean="0">
                <a:solidFill>
                  <a:schemeClr val="bg1"/>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3600" b="1"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a:p>
        </p:txBody>
      </p:sp>
      <p:sp>
        <p:nvSpPr>
          <p:cNvPr id="6" name="Title 1"/>
          <p:cNvSpPr>
            <a:spLocks noGrp="1"/>
          </p:cNvSpPr>
          <p:nvPr>
            <p:ph type="title"/>
          </p:nvPr>
        </p:nvSpPr>
        <p:spPr>
          <a:xfrm>
            <a:off x="1657350" y="154546"/>
            <a:ext cx="4716082" cy="776289"/>
          </a:xfrm>
          <a:prstGeom prst="rect">
            <a:avLst/>
          </a:prstGeom>
        </p:spPr>
        <p:txBody>
          <a:bodyPr anchor="ctr">
            <a:normAutofit/>
          </a:bodyPr>
          <a:lstStyle>
            <a:lvl1pPr>
              <a:defRPr sz="2800">
                <a:solidFill>
                  <a:srgbClr val="1369B2"/>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oter">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3.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5"/>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slide" Target="slide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slide" Target="slide4.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8.emf"/><Relationship Id="rId1" Type="http://schemas.openxmlformats.org/officeDocument/2006/relationships/oleObject" Target="../embeddings/oleObject2.bin"/></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9.emf"/><Relationship Id="rId1" Type="http://schemas.openxmlformats.org/officeDocument/2006/relationships/oleObject" Target="../embeddings/oleObject3.bin"/></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0.emf"/><Relationship Id="rId1" Type="http://schemas.openxmlformats.org/officeDocument/2006/relationships/oleObject" Target="../embeddings/oleObject4.bin"/></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1.emf"/><Relationship Id="rId1" Type="http://schemas.openxmlformats.org/officeDocument/2006/relationships/oleObject" Target="../embeddings/oleObject5.bin"/></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2.emf"/><Relationship Id="rId1" Type="http://schemas.openxmlformats.org/officeDocument/2006/relationships/oleObject" Target="../embeddings/oleObject6.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slide" Target="slide9.xml"/><Relationship Id="rId3" Type="http://schemas.openxmlformats.org/officeDocument/2006/relationships/slide" Target="slide8.xml"/><Relationship Id="rId2" Type="http://schemas.openxmlformats.org/officeDocument/2006/relationships/slide" Target="slide5.xml"/><Relationship Id="rId1" Type="http://schemas.openxmlformats.org/officeDocument/2006/relationships/slide" Target="slide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3.emf"/><Relationship Id="rId1" Type="http://schemas.openxmlformats.org/officeDocument/2006/relationships/oleObject" Target="../embeddings/oleObject7.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11.xml"/><Relationship Id="rId1" Type="http://schemas.openxmlformats.org/officeDocument/2006/relationships/slide" Target="slide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14.emf"/><Relationship Id="rId1" Type="http://schemas.openxmlformats.org/officeDocument/2006/relationships/oleObject" Target="../embeddings/oleObject8.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15.emf"/><Relationship Id="rId1" Type="http://schemas.openxmlformats.org/officeDocument/2006/relationships/oleObject" Target="../embeddings/oleObject9.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slide" Target="slide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16.emf"/><Relationship Id="rId1" Type="http://schemas.openxmlformats.org/officeDocument/2006/relationships/oleObject" Target="../embeddings/oleObject10.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slide" Target="slide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slide" Target="slide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slide" Target="slide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slide" Target="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ctrTitle"/>
          </p:nvPr>
        </p:nvSpPr>
        <p:spPr bwMode="auto">
          <a:xfrm>
            <a:off x="685800" y="1352550"/>
            <a:ext cx="7772400" cy="21574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dirty="0" smtClean="0"/>
              <a:t>第</a:t>
            </a:r>
            <a:r>
              <a:rPr lang="en-US" altLang="zh-CN" dirty="0"/>
              <a:t>3</a:t>
            </a:r>
            <a:r>
              <a:rPr lang="zh-CN" altLang="en-US" dirty="0" smtClean="0"/>
              <a:t>章 </a:t>
            </a:r>
            <a:r>
              <a:rPr lang="en-US" altLang="zh-CN" dirty="0" smtClean="0"/>
              <a:t>JavaScript</a:t>
            </a:r>
            <a:r>
              <a:rPr lang="zh-CN" altLang="en-US" dirty="0" smtClean="0"/>
              <a:t>基础</a:t>
            </a:r>
            <a:br>
              <a:rPr lang="en-US" altLang="zh-CN" dirty="0" smtClean="0"/>
            </a:br>
            <a:r>
              <a:rPr lang="zh-CN" altLang="en-US" dirty="0" smtClean="0"/>
              <a:t>（下）</a:t>
            </a:r>
            <a:endParaRPr lang="zh-CN" altLang="en-US" dirty="0" smtClean="0"/>
          </a:p>
        </p:txBody>
      </p:sp>
      <p:sp>
        <p:nvSpPr>
          <p:cNvPr id="4100" name="文本占位符 3"/>
          <p:cNvSpPr>
            <a:spLocks noGrp="1"/>
          </p:cNvSpPr>
          <p:nvPr>
            <p:ph type="body"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a:t>循环结构</a:t>
            </a:r>
            <a:endParaRPr lang="en-US" altLang="zh-CN" dirty="0" smtClean="0"/>
          </a:p>
          <a:p>
            <a:r>
              <a:rPr lang="zh-CN" altLang="en-US" dirty="0" smtClean="0"/>
              <a:t>数组案例</a:t>
            </a:r>
            <a:endParaRPr lang="en-US" altLang="zh-CN" dirty="0" smtClean="0"/>
          </a:p>
          <a:p>
            <a:r>
              <a:rPr lang="zh-CN" altLang="en-US" dirty="0" smtClean="0"/>
              <a:t>数组排序算法</a:t>
            </a:r>
            <a:endParaRPr lang="zh-CN" altLang="en-US" dirty="0" smtClean="0"/>
          </a:p>
        </p:txBody>
      </p:sp>
      <p:sp>
        <p:nvSpPr>
          <p:cNvPr id="4101" name="文本占位符 4"/>
          <p:cNvSpPr>
            <a:spLocks noGrp="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a:t>初</a:t>
            </a:r>
            <a:r>
              <a:rPr lang="zh-CN" altLang="en-US" dirty="0" smtClean="0"/>
              <a:t>识数组</a:t>
            </a:r>
            <a:endParaRPr lang="en-US" altLang="zh-CN" dirty="0" smtClean="0"/>
          </a:p>
          <a:p>
            <a:r>
              <a:rPr lang="zh-CN" altLang="en-US" dirty="0" smtClean="0"/>
              <a:t>数组元素操作</a:t>
            </a:r>
            <a:endParaRPr lang="en-US" altLang="zh-CN" dirty="0" smtClean="0"/>
          </a:p>
          <a:p>
            <a:r>
              <a:rPr lang="zh-CN" altLang="en-US" dirty="0"/>
              <a:t>二</a:t>
            </a:r>
            <a:r>
              <a:rPr lang="zh-CN" altLang="en-US" dirty="0" smtClean="0"/>
              <a:t>维数组</a:t>
            </a:r>
            <a:endParaRPr lang="en-US" altLang="zh-CN"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1"/>
          <p:cNvSpPr>
            <a:spLocks noGrp="1"/>
          </p:cNvSpPr>
          <p:nvPr>
            <p:ph type="title"/>
          </p:nvPr>
        </p:nvSpPr>
        <p:spPr bwMode="auto">
          <a:xfrm>
            <a:off x="1657350" y="153988"/>
            <a:ext cx="4716463" cy="776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b="1" smtClean="0"/>
              <a:t>知识架构</a:t>
            </a:r>
            <a:endParaRPr lang="zh-CN" altLang="en-US" smtClean="0"/>
          </a:p>
        </p:txBody>
      </p:sp>
      <p:sp>
        <p:nvSpPr>
          <p:cNvPr id="4" name="AutoShape 208"/>
          <p:cNvSpPr>
            <a:spLocks noChangeArrowheads="1"/>
          </p:cNvSpPr>
          <p:nvPr/>
        </p:nvSpPr>
        <p:spPr bwMode="auto">
          <a:xfrm>
            <a:off x="2670175" y="1452563"/>
            <a:ext cx="5976938" cy="850900"/>
          </a:xfrm>
          <a:prstGeom prst="roundRect">
            <a:avLst>
              <a:gd name="adj" fmla="val 17352"/>
            </a:avLst>
          </a:prstGeom>
          <a:solidFill>
            <a:srgbClr val="FFFFFF"/>
          </a:solidFill>
          <a:ln w="19050" algn="ctr">
            <a:solidFill>
              <a:srgbClr val="FFFFFF">
                <a:lumMod val="95000"/>
              </a:srgbClr>
            </a:solidFill>
            <a:round/>
          </a:ln>
          <a:effectLst>
            <a:outerShdw blurRad="76200" dir="13500000" sy="23000" kx="1200000" algn="br" rotWithShape="0">
              <a:prstClr val="black">
                <a:alpha val="20000"/>
              </a:prstClr>
            </a:outerShdw>
          </a:effectLst>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5" name="TextBox 154"/>
          <p:cNvSpPr txBox="1">
            <a:spLocks noChangeArrowheads="1"/>
          </p:cNvSpPr>
          <p:nvPr/>
        </p:nvSpPr>
        <p:spPr bwMode="auto">
          <a:xfrm>
            <a:off x="3192463" y="1635125"/>
            <a:ext cx="5432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ts val="0"/>
              </a:spcBef>
              <a:spcAft>
                <a:spcPts val="0"/>
              </a:spcAft>
              <a:defRPr/>
            </a:pPr>
            <a:r>
              <a:rPr lang="en-US" altLang="zh-CN" sz="2800" b="1" kern="0" dirty="0" smtClean="0">
                <a:solidFill>
                  <a:srgbClr val="1369B2"/>
                </a:solidFill>
              </a:rPr>
              <a:t>3.5 </a:t>
            </a:r>
            <a:r>
              <a:rPr lang="zh-CN" altLang="en-US" sz="2800" b="1" kern="0" dirty="0" smtClean="0">
                <a:solidFill>
                  <a:srgbClr val="1369B2"/>
                </a:solidFill>
              </a:rPr>
              <a:t>数组排序算法</a:t>
            </a:r>
            <a:endParaRPr lang="zh-CN" altLang="en-US" sz="2800" b="1" kern="0" dirty="0" smtClean="0">
              <a:solidFill>
                <a:srgbClr val="1369B2"/>
              </a:solidFill>
              <a:latin typeface="微软雅黑" panose="020B0503020204020204" pitchFamily="34" charset="-122"/>
              <a:ea typeface="微软雅黑" panose="020B0503020204020204" pitchFamily="34" charset="-122"/>
            </a:endParaRPr>
          </a:p>
        </p:txBody>
      </p:sp>
      <p:sp>
        <p:nvSpPr>
          <p:cNvPr id="6" name="AutoShape 132"/>
          <p:cNvSpPr>
            <a:spLocks noChangeArrowheads="1"/>
          </p:cNvSpPr>
          <p:nvPr/>
        </p:nvSpPr>
        <p:spPr bwMode="auto">
          <a:xfrm>
            <a:off x="392113" y="1161474"/>
            <a:ext cx="2016125" cy="5178435"/>
          </a:xfrm>
          <a:prstGeom prst="upArrow">
            <a:avLst>
              <a:gd name="adj1" fmla="val 66296"/>
              <a:gd name="adj2" fmla="val 58426"/>
            </a:avLst>
          </a:prstGeom>
          <a:gradFill flip="none" rotWithShape="1">
            <a:gsLst>
              <a:gs pos="0">
                <a:srgbClr val="CFDEF3">
                  <a:lumMod val="90000"/>
                </a:srgbClr>
              </a:gs>
              <a:gs pos="100000">
                <a:srgbClr val="764718">
                  <a:alpha val="0"/>
                </a:srgbClr>
              </a:gs>
            </a:gsLst>
            <a:path path="circle">
              <a:fillToRect l="100000" b="100000"/>
            </a:path>
            <a:tileRect t="-100000" r="-100000"/>
          </a:gradFill>
          <a:ln>
            <a:noFill/>
          </a:ln>
        </p:spPr>
        <p:txBody>
          <a:bodyPr wrap="none" anchor="ctr"/>
          <a:lstStyle/>
          <a:p>
            <a:pPr eaLnBrk="0" fontAlgn="auto" latinLnBrk="1" hangingPunct="0">
              <a:spcBef>
                <a:spcPts val="0"/>
              </a:spcBef>
              <a:spcAft>
                <a:spcPts val="0"/>
              </a:spcAft>
              <a:defRPr/>
            </a:pPr>
            <a:endParaRPr kumimoji="1" lang="ko-KR" altLang="en-US" sz="1000"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pic>
        <p:nvPicPr>
          <p:cNvPr id="7" name="Picture 3">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963" y="1593850"/>
            <a:ext cx="16224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任意多边形 7"/>
          <p:cNvSpPr/>
          <p:nvPr/>
        </p:nvSpPr>
        <p:spPr>
          <a:xfrm>
            <a:off x="2759075" y="2492375"/>
            <a:ext cx="5400675" cy="541338"/>
          </a:xfrm>
          <a:custGeom>
            <a:avLst/>
            <a:gdLst>
              <a:gd name="connsiteX0" fmla="*/ 0 w 4053840"/>
              <a:gd name="connsiteY0" fmla="*/ 0 h 290170"/>
              <a:gd name="connsiteX1" fmla="*/ 3908755 w 4053840"/>
              <a:gd name="connsiteY1" fmla="*/ 0 h 290170"/>
              <a:gd name="connsiteX2" fmla="*/ 4053840 w 4053840"/>
              <a:gd name="connsiteY2" fmla="*/ 145085 h 290170"/>
              <a:gd name="connsiteX3" fmla="*/ 3908755 w 4053840"/>
              <a:gd name="connsiteY3" fmla="*/ 290170 h 290170"/>
              <a:gd name="connsiteX4" fmla="*/ 0 w 4053840"/>
              <a:gd name="connsiteY4" fmla="*/ 290170 h 290170"/>
              <a:gd name="connsiteX5" fmla="*/ 0 w 4053840"/>
              <a:gd name="connsiteY5" fmla="*/ 0 h 2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840" h="290170">
                <a:moveTo>
                  <a:pt x="4053840" y="290169"/>
                </a:moveTo>
                <a:lnTo>
                  <a:pt x="145085" y="290169"/>
                </a:lnTo>
                <a:lnTo>
                  <a:pt x="0" y="145085"/>
                </a:lnTo>
                <a:lnTo>
                  <a:pt x="145085" y="1"/>
                </a:lnTo>
                <a:lnTo>
                  <a:pt x="4053840" y="1"/>
                </a:lnTo>
                <a:lnTo>
                  <a:pt x="4053840" y="290169"/>
                </a:lnTo>
                <a:close/>
              </a:path>
            </a:pathLst>
          </a:custGeom>
          <a:solidFill>
            <a:srgbClr val="CFDEF3">
              <a:hueOff val="0"/>
              <a:satOff val="0"/>
              <a:lumOff val="0"/>
              <a:alphaOff val="0"/>
            </a:srgbClr>
          </a:solidFill>
          <a:ln w="25400" cap="flat" cmpd="sng" algn="ctr">
            <a:solidFill>
              <a:srgbClr val="FFFFFF">
                <a:hueOff val="0"/>
                <a:satOff val="0"/>
                <a:lumOff val="0"/>
                <a:alphaOff val="0"/>
              </a:srgbClr>
            </a:solidFill>
            <a:prstDash val="solid"/>
          </a:ln>
          <a:effectLst/>
        </p:spPr>
        <p:txBody>
          <a:bodyPr lIns="200499" tIns="45721" rIns="85344" spcCol="1270" anchor="ctr"/>
          <a:lstStyle/>
          <a:p>
            <a:pPr algn="ctr" defTabSz="533400" fontAlgn="auto">
              <a:lnSpc>
                <a:spcPct val="90000"/>
              </a:lnSpc>
              <a:spcBef>
                <a:spcPts val="0"/>
              </a:spcBef>
              <a:spcAft>
                <a:spcPct val="35000"/>
              </a:spcAft>
              <a:defRPr/>
            </a:pPr>
            <a:endParaRPr lang="zh-CN" altLang="en-US" sz="1200" kern="0">
              <a:solidFill>
                <a:srgbClr val="FFFFFF"/>
              </a:solidFill>
              <a:latin typeface="Arial" panose="020B0604020202020204"/>
              <a:ea typeface="宋体" panose="02010600030101010101" pitchFamily="2" charset="-122"/>
            </a:endParaRPr>
          </a:p>
        </p:txBody>
      </p:sp>
      <p:sp>
        <p:nvSpPr>
          <p:cNvPr id="9" name="椭圆 7"/>
          <p:cNvSpPr>
            <a:spLocks noChangeArrowheads="1"/>
          </p:cNvSpPr>
          <p:nvPr/>
        </p:nvSpPr>
        <p:spPr bwMode="auto">
          <a:xfrm>
            <a:off x="1116013" y="2492375"/>
            <a:ext cx="539750" cy="541338"/>
          </a:xfrm>
          <a:prstGeom prst="ellipse">
            <a:avLst/>
          </a:prstGeom>
          <a:solidFill>
            <a:srgbClr val="E9EFF9"/>
          </a:solidFill>
          <a:ln w="25400" algn="ctr">
            <a:solidFill>
              <a:srgbClr val="FFFFFF"/>
            </a:solidFill>
            <a:round/>
          </a:ln>
        </p:spPr>
        <p:txBody>
          <a:bodyPr anchor="ctr"/>
          <a:lstStyle/>
          <a:p>
            <a:pPr algn="ctr" eaLnBrk="0" hangingPunct="0"/>
            <a:r>
              <a:rPr lang="en-US" altLang="zh-CN" sz="2400" b="1"/>
              <a:t>1</a:t>
            </a:r>
            <a:endParaRPr lang="zh-CN" altLang="en-US" sz="2400" b="1"/>
          </a:p>
        </p:txBody>
      </p:sp>
      <p:sp>
        <p:nvSpPr>
          <p:cNvPr id="10" name="Line 188"/>
          <p:cNvSpPr>
            <a:spLocks noChangeShapeType="1"/>
          </p:cNvSpPr>
          <p:nvPr/>
        </p:nvSpPr>
        <p:spPr bwMode="auto">
          <a:xfrm flipH="1">
            <a:off x="1695450" y="2762250"/>
            <a:ext cx="1295400" cy="0"/>
          </a:xfrm>
          <a:prstGeom prst="line">
            <a:avLst/>
          </a:prstGeom>
          <a:noFill/>
          <a:ln w="31750" cap="rnd">
            <a:solidFill>
              <a:srgbClr val="FFFFFF">
                <a:lumMod val="50000"/>
              </a:srgbClr>
            </a:solidFill>
            <a:prstDash val="sysDot"/>
            <a:round/>
            <a:headEnd type="oval" w="med" len="med"/>
          </a:ln>
          <a:extLst>
            <a:ext uri="{909E8E84-426E-40DD-AFC4-6F175D3DCCD1}">
              <a14:hiddenFill xmlns:a14="http://schemas.microsoft.com/office/drawing/2010/main">
                <a:noFill/>
              </a14:hiddenFill>
            </a:ext>
          </a:extLst>
        </p:spPr>
        <p:txBody>
          <a:bodyPr/>
          <a:lstStyle/>
          <a:p>
            <a:pPr eaLnBrk="0" fontAlgn="auto" latinLnBrk="1" hangingPunct="0">
              <a:spcBef>
                <a:spcPts val="0"/>
              </a:spcBef>
              <a:spcAft>
                <a:spcPts val="0"/>
              </a:spcAft>
              <a:defRPr/>
            </a:pPr>
            <a:endParaRPr kumimoji="1" lang="zh-CN"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11" name="TextBox 218"/>
          <p:cNvSpPr txBox="1">
            <a:spLocks noChangeArrowheads="1"/>
          </p:cNvSpPr>
          <p:nvPr/>
        </p:nvSpPr>
        <p:spPr bwMode="auto">
          <a:xfrm>
            <a:off x="3063875" y="2608263"/>
            <a:ext cx="50958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smtClean="0">
                <a:solidFill>
                  <a:srgbClr val="000000"/>
                </a:solidFill>
                <a:latin typeface="微软雅黑" panose="020B0503020204020204" pitchFamily="34" charset="-122"/>
                <a:ea typeface="微软雅黑" panose="020B0503020204020204" pitchFamily="34" charset="-122"/>
              </a:rPr>
              <a:t>冒泡排序</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12" name="任意多边形 11"/>
          <p:cNvSpPr/>
          <p:nvPr/>
        </p:nvSpPr>
        <p:spPr>
          <a:xfrm>
            <a:off x="2759075" y="3176588"/>
            <a:ext cx="5400675" cy="539750"/>
          </a:xfrm>
          <a:custGeom>
            <a:avLst/>
            <a:gdLst>
              <a:gd name="connsiteX0" fmla="*/ 0 w 4053840"/>
              <a:gd name="connsiteY0" fmla="*/ 0 h 290170"/>
              <a:gd name="connsiteX1" fmla="*/ 3908755 w 4053840"/>
              <a:gd name="connsiteY1" fmla="*/ 0 h 290170"/>
              <a:gd name="connsiteX2" fmla="*/ 4053840 w 4053840"/>
              <a:gd name="connsiteY2" fmla="*/ 145085 h 290170"/>
              <a:gd name="connsiteX3" fmla="*/ 3908755 w 4053840"/>
              <a:gd name="connsiteY3" fmla="*/ 290170 h 290170"/>
              <a:gd name="connsiteX4" fmla="*/ 0 w 4053840"/>
              <a:gd name="connsiteY4" fmla="*/ 290170 h 290170"/>
              <a:gd name="connsiteX5" fmla="*/ 0 w 4053840"/>
              <a:gd name="connsiteY5" fmla="*/ 0 h 2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840" h="290170">
                <a:moveTo>
                  <a:pt x="4053840" y="290169"/>
                </a:moveTo>
                <a:lnTo>
                  <a:pt x="145085" y="290169"/>
                </a:lnTo>
                <a:lnTo>
                  <a:pt x="0" y="145085"/>
                </a:lnTo>
                <a:lnTo>
                  <a:pt x="145085" y="1"/>
                </a:lnTo>
                <a:lnTo>
                  <a:pt x="4053840" y="1"/>
                </a:lnTo>
                <a:lnTo>
                  <a:pt x="4053840" y="290169"/>
                </a:lnTo>
                <a:close/>
              </a:path>
            </a:pathLst>
          </a:custGeom>
          <a:solidFill>
            <a:srgbClr val="CFDEF3">
              <a:hueOff val="0"/>
              <a:satOff val="0"/>
              <a:lumOff val="0"/>
              <a:alphaOff val="0"/>
            </a:srgbClr>
          </a:solidFill>
          <a:ln w="25400" cap="flat" cmpd="sng" algn="ctr">
            <a:solidFill>
              <a:srgbClr val="FFFFFF">
                <a:hueOff val="0"/>
                <a:satOff val="0"/>
                <a:lumOff val="0"/>
                <a:alphaOff val="0"/>
              </a:srgbClr>
            </a:solidFill>
            <a:prstDash val="solid"/>
          </a:ln>
          <a:effectLst/>
        </p:spPr>
        <p:txBody>
          <a:bodyPr lIns="200499" tIns="45721" rIns="85344" spcCol="1270" anchor="ctr"/>
          <a:lstStyle/>
          <a:p>
            <a:pPr algn="ctr" defTabSz="533400" fontAlgn="auto">
              <a:lnSpc>
                <a:spcPct val="90000"/>
              </a:lnSpc>
              <a:spcBef>
                <a:spcPts val="0"/>
              </a:spcBef>
              <a:spcAft>
                <a:spcPct val="35000"/>
              </a:spcAft>
              <a:defRPr/>
            </a:pPr>
            <a:endParaRPr lang="zh-CN" altLang="en-US" sz="1200" kern="0">
              <a:solidFill>
                <a:srgbClr val="FFFFFF"/>
              </a:solidFill>
              <a:latin typeface="Arial" panose="020B0604020202020204"/>
              <a:ea typeface="宋体" panose="02010600030101010101" pitchFamily="2" charset="-122"/>
            </a:endParaRPr>
          </a:p>
        </p:txBody>
      </p:sp>
      <p:sp>
        <p:nvSpPr>
          <p:cNvPr id="13" name="椭圆 11"/>
          <p:cNvSpPr>
            <a:spLocks noChangeArrowheads="1"/>
          </p:cNvSpPr>
          <p:nvPr/>
        </p:nvSpPr>
        <p:spPr bwMode="auto">
          <a:xfrm>
            <a:off x="1116013" y="3176588"/>
            <a:ext cx="539750" cy="539750"/>
          </a:xfrm>
          <a:prstGeom prst="ellipse">
            <a:avLst/>
          </a:prstGeom>
          <a:solidFill>
            <a:srgbClr val="E9EFF9"/>
          </a:solidFill>
          <a:ln w="25400" algn="ctr">
            <a:solidFill>
              <a:srgbClr val="FFFFFF"/>
            </a:solidFill>
            <a:round/>
          </a:ln>
        </p:spPr>
        <p:txBody>
          <a:bodyPr anchor="ctr"/>
          <a:lstStyle/>
          <a:p>
            <a:pPr algn="ctr" eaLnBrk="0" hangingPunct="0"/>
            <a:r>
              <a:rPr lang="en-US" altLang="zh-CN" sz="2400" b="1"/>
              <a:t>2</a:t>
            </a:r>
            <a:endParaRPr lang="zh-CN" altLang="en-US" sz="2400" b="1"/>
          </a:p>
        </p:txBody>
      </p:sp>
      <p:sp>
        <p:nvSpPr>
          <p:cNvPr id="14" name="Line 188"/>
          <p:cNvSpPr>
            <a:spLocks noChangeShapeType="1"/>
          </p:cNvSpPr>
          <p:nvPr/>
        </p:nvSpPr>
        <p:spPr bwMode="auto">
          <a:xfrm flipH="1">
            <a:off x="1695450" y="3446463"/>
            <a:ext cx="1295400" cy="0"/>
          </a:xfrm>
          <a:prstGeom prst="line">
            <a:avLst/>
          </a:prstGeom>
          <a:noFill/>
          <a:ln w="31750" cap="rnd">
            <a:solidFill>
              <a:srgbClr val="FFFFFF">
                <a:lumMod val="50000"/>
              </a:srgbClr>
            </a:solidFill>
            <a:prstDash val="sysDot"/>
            <a:round/>
            <a:headEnd type="oval" w="med" len="med"/>
          </a:ln>
          <a:extLst>
            <a:ext uri="{909E8E84-426E-40DD-AFC4-6F175D3DCCD1}">
              <a14:hiddenFill xmlns:a14="http://schemas.microsoft.com/office/drawing/2010/main">
                <a:noFill/>
              </a14:hiddenFill>
            </a:ext>
          </a:extLst>
        </p:spPr>
        <p:txBody>
          <a:bodyPr/>
          <a:lstStyle/>
          <a:p>
            <a:pPr eaLnBrk="0" fontAlgn="auto" latinLnBrk="1" hangingPunct="0">
              <a:spcBef>
                <a:spcPts val="0"/>
              </a:spcBef>
              <a:spcAft>
                <a:spcPts val="0"/>
              </a:spcAft>
              <a:defRPr/>
            </a:pPr>
            <a:endParaRPr kumimoji="1" lang="zh-CN"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15" name="TextBox 218"/>
          <p:cNvSpPr txBox="1">
            <a:spLocks noChangeArrowheads="1"/>
          </p:cNvSpPr>
          <p:nvPr/>
        </p:nvSpPr>
        <p:spPr bwMode="auto">
          <a:xfrm>
            <a:off x="3063875" y="3292475"/>
            <a:ext cx="5095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smtClean="0">
                <a:solidFill>
                  <a:srgbClr val="000000"/>
                </a:solidFill>
                <a:latin typeface="微软雅黑" panose="020B0503020204020204" pitchFamily="34" charset="-122"/>
                <a:ea typeface="微软雅黑" panose="020B0503020204020204" pitchFamily="34" charset="-122"/>
              </a:rPr>
              <a:t>插入排序</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标题 1"/>
          <p:cNvSpPr>
            <a:spLocks noGrp="1"/>
          </p:cNvSpPr>
          <p:nvPr>
            <p:ph type="title"/>
          </p:nvPr>
        </p:nvSpPr>
        <p:spPr bwMode="auto">
          <a:xfrm>
            <a:off x="1657350" y="153988"/>
            <a:ext cx="4716463" cy="776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b="1" smtClean="0"/>
              <a:t>知识架构</a:t>
            </a:r>
            <a:endParaRPr lang="zh-CN" altLang="en-US" smtClean="0"/>
          </a:p>
        </p:txBody>
      </p:sp>
      <p:sp>
        <p:nvSpPr>
          <p:cNvPr id="3" name="AutoShape 208"/>
          <p:cNvSpPr>
            <a:spLocks noChangeArrowheads="1"/>
          </p:cNvSpPr>
          <p:nvPr/>
        </p:nvSpPr>
        <p:spPr bwMode="auto">
          <a:xfrm>
            <a:off x="2670175" y="1452563"/>
            <a:ext cx="5976938" cy="850900"/>
          </a:xfrm>
          <a:prstGeom prst="roundRect">
            <a:avLst>
              <a:gd name="adj" fmla="val 17352"/>
            </a:avLst>
          </a:prstGeom>
          <a:solidFill>
            <a:srgbClr val="FFFFFF"/>
          </a:solidFill>
          <a:ln w="19050" algn="ctr">
            <a:solidFill>
              <a:srgbClr val="FFFFFF">
                <a:lumMod val="95000"/>
              </a:srgbClr>
            </a:solidFill>
            <a:round/>
          </a:ln>
          <a:effectLst>
            <a:outerShdw blurRad="76200" dir="13500000" sy="23000" kx="1200000" algn="br" rotWithShape="0">
              <a:prstClr val="black">
                <a:alpha val="20000"/>
              </a:prstClr>
            </a:outerShdw>
          </a:effectLst>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4" name="TextBox 154"/>
          <p:cNvSpPr txBox="1">
            <a:spLocks noChangeArrowheads="1"/>
          </p:cNvSpPr>
          <p:nvPr/>
        </p:nvSpPr>
        <p:spPr bwMode="auto">
          <a:xfrm>
            <a:off x="3192463" y="1635125"/>
            <a:ext cx="5432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ts val="0"/>
              </a:spcBef>
              <a:spcAft>
                <a:spcPts val="0"/>
              </a:spcAft>
              <a:defRPr/>
            </a:pPr>
            <a:r>
              <a:rPr lang="en-US" altLang="zh-CN" sz="2800" b="1" kern="0" dirty="0" smtClean="0">
                <a:solidFill>
                  <a:srgbClr val="1369B2"/>
                </a:solidFill>
              </a:rPr>
              <a:t>3.6 </a:t>
            </a:r>
            <a:r>
              <a:rPr lang="zh-CN" altLang="en-US" sz="2800" b="1" kern="0" dirty="0">
                <a:solidFill>
                  <a:srgbClr val="1369B2"/>
                </a:solidFill>
              </a:rPr>
              <a:t>二维</a:t>
            </a:r>
            <a:r>
              <a:rPr lang="zh-CN" altLang="en-US" sz="2800" b="1" kern="0" dirty="0" smtClean="0">
                <a:solidFill>
                  <a:srgbClr val="1369B2"/>
                </a:solidFill>
              </a:rPr>
              <a:t>数组</a:t>
            </a:r>
            <a:endParaRPr lang="zh-CN" altLang="en-US" sz="2800" b="1" kern="0" dirty="0" smtClean="0">
              <a:solidFill>
                <a:srgbClr val="1369B2"/>
              </a:solidFill>
              <a:latin typeface="微软雅黑" panose="020B0503020204020204" pitchFamily="34" charset="-122"/>
              <a:ea typeface="微软雅黑" panose="020B0503020204020204" pitchFamily="34" charset="-122"/>
            </a:endParaRPr>
          </a:p>
        </p:txBody>
      </p:sp>
      <p:sp>
        <p:nvSpPr>
          <p:cNvPr id="5" name="AutoShape 132"/>
          <p:cNvSpPr>
            <a:spLocks noChangeArrowheads="1"/>
          </p:cNvSpPr>
          <p:nvPr/>
        </p:nvSpPr>
        <p:spPr bwMode="auto">
          <a:xfrm>
            <a:off x="392113" y="1161474"/>
            <a:ext cx="2016125" cy="5178435"/>
          </a:xfrm>
          <a:prstGeom prst="upArrow">
            <a:avLst>
              <a:gd name="adj1" fmla="val 66296"/>
              <a:gd name="adj2" fmla="val 58426"/>
            </a:avLst>
          </a:prstGeom>
          <a:gradFill flip="none" rotWithShape="1">
            <a:gsLst>
              <a:gs pos="0">
                <a:srgbClr val="CFDEF3">
                  <a:lumMod val="90000"/>
                </a:srgbClr>
              </a:gs>
              <a:gs pos="100000">
                <a:srgbClr val="764718">
                  <a:alpha val="0"/>
                </a:srgbClr>
              </a:gs>
            </a:gsLst>
            <a:path path="circle">
              <a:fillToRect l="100000" b="100000"/>
            </a:path>
            <a:tileRect t="-100000" r="-100000"/>
          </a:gradFill>
          <a:ln>
            <a:noFill/>
          </a:ln>
        </p:spPr>
        <p:txBody>
          <a:bodyPr wrap="none" anchor="ctr"/>
          <a:lstStyle/>
          <a:p>
            <a:pPr eaLnBrk="0" fontAlgn="auto" latinLnBrk="1" hangingPunct="0">
              <a:spcBef>
                <a:spcPts val="0"/>
              </a:spcBef>
              <a:spcAft>
                <a:spcPts val="0"/>
              </a:spcAft>
              <a:defRPr/>
            </a:pPr>
            <a:endParaRPr kumimoji="1" lang="ko-KR" altLang="en-US" sz="1000"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pic>
        <p:nvPicPr>
          <p:cNvPr id="8200" name="Picture 3">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963" y="1593850"/>
            <a:ext cx="16224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任意多边形 6"/>
          <p:cNvSpPr/>
          <p:nvPr/>
        </p:nvSpPr>
        <p:spPr>
          <a:xfrm>
            <a:off x="2759075" y="2492375"/>
            <a:ext cx="5400675" cy="541338"/>
          </a:xfrm>
          <a:custGeom>
            <a:avLst/>
            <a:gdLst>
              <a:gd name="connsiteX0" fmla="*/ 0 w 4053840"/>
              <a:gd name="connsiteY0" fmla="*/ 0 h 290170"/>
              <a:gd name="connsiteX1" fmla="*/ 3908755 w 4053840"/>
              <a:gd name="connsiteY1" fmla="*/ 0 h 290170"/>
              <a:gd name="connsiteX2" fmla="*/ 4053840 w 4053840"/>
              <a:gd name="connsiteY2" fmla="*/ 145085 h 290170"/>
              <a:gd name="connsiteX3" fmla="*/ 3908755 w 4053840"/>
              <a:gd name="connsiteY3" fmla="*/ 290170 h 290170"/>
              <a:gd name="connsiteX4" fmla="*/ 0 w 4053840"/>
              <a:gd name="connsiteY4" fmla="*/ 290170 h 290170"/>
              <a:gd name="connsiteX5" fmla="*/ 0 w 4053840"/>
              <a:gd name="connsiteY5" fmla="*/ 0 h 2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840" h="290170">
                <a:moveTo>
                  <a:pt x="4053840" y="290169"/>
                </a:moveTo>
                <a:lnTo>
                  <a:pt x="145085" y="290169"/>
                </a:lnTo>
                <a:lnTo>
                  <a:pt x="0" y="145085"/>
                </a:lnTo>
                <a:lnTo>
                  <a:pt x="145085" y="1"/>
                </a:lnTo>
                <a:lnTo>
                  <a:pt x="4053840" y="1"/>
                </a:lnTo>
                <a:lnTo>
                  <a:pt x="4053840" y="290169"/>
                </a:lnTo>
                <a:close/>
              </a:path>
            </a:pathLst>
          </a:custGeom>
          <a:solidFill>
            <a:srgbClr val="CFDEF3">
              <a:hueOff val="0"/>
              <a:satOff val="0"/>
              <a:lumOff val="0"/>
              <a:alphaOff val="0"/>
            </a:srgbClr>
          </a:solidFill>
          <a:ln w="25400" cap="flat" cmpd="sng" algn="ctr">
            <a:solidFill>
              <a:srgbClr val="FFFFFF">
                <a:hueOff val="0"/>
                <a:satOff val="0"/>
                <a:lumOff val="0"/>
                <a:alphaOff val="0"/>
              </a:srgbClr>
            </a:solidFill>
            <a:prstDash val="solid"/>
          </a:ln>
          <a:effectLst/>
        </p:spPr>
        <p:txBody>
          <a:bodyPr lIns="200499" tIns="45721" rIns="85344" spcCol="1270" anchor="ctr"/>
          <a:lstStyle/>
          <a:p>
            <a:pPr algn="ctr" defTabSz="533400" fontAlgn="auto">
              <a:lnSpc>
                <a:spcPct val="90000"/>
              </a:lnSpc>
              <a:spcBef>
                <a:spcPts val="0"/>
              </a:spcBef>
              <a:spcAft>
                <a:spcPct val="35000"/>
              </a:spcAft>
              <a:defRPr/>
            </a:pPr>
            <a:endParaRPr lang="zh-CN" altLang="en-US" sz="1200" kern="0">
              <a:solidFill>
                <a:srgbClr val="FFFFFF"/>
              </a:solidFill>
              <a:latin typeface="Arial" panose="020B0604020202020204"/>
              <a:ea typeface="宋体" panose="02010600030101010101" pitchFamily="2" charset="-122"/>
            </a:endParaRPr>
          </a:p>
        </p:txBody>
      </p:sp>
      <p:sp>
        <p:nvSpPr>
          <p:cNvPr id="8202" name="椭圆 7"/>
          <p:cNvSpPr>
            <a:spLocks noChangeArrowheads="1"/>
          </p:cNvSpPr>
          <p:nvPr/>
        </p:nvSpPr>
        <p:spPr bwMode="auto">
          <a:xfrm>
            <a:off x="1116013" y="2492375"/>
            <a:ext cx="539750" cy="541338"/>
          </a:xfrm>
          <a:prstGeom prst="ellipse">
            <a:avLst/>
          </a:prstGeom>
          <a:solidFill>
            <a:srgbClr val="E9EFF9"/>
          </a:solidFill>
          <a:ln w="25400" algn="ctr">
            <a:solidFill>
              <a:srgbClr val="FFFFFF"/>
            </a:solidFill>
            <a:round/>
          </a:ln>
        </p:spPr>
        <p:txBody>
          <a:bodyPr anchor="ctr"/>
          <a:lstStyle/>
          <a:p>
            <a:pPr algn="ctr" eaLnBrk="0" hangingPunct="0"/>
            <a:r>
              <a:rPr lang="en-US" altLang="zh-CN" sz="2400" b="1" dirty="0"/>
              <a:t>1</a:t>
            </a:r>
            <a:endParaRPr lang="zh-CN" altLang="en-US" sz="2400" b="1" dirty="0"/>
          </a:p>
        </p:txBody>
      </p:sp>
      <p:sp>
        <p:nvSpPr>
          <p:cNvPr id="9" name="Line 188"/>
          <p:cNvSpPr>
            <a:spLocks noChangeShapeType="1"/>
          </p:cNvSpPr>
          <p:nvPr/>
        </p:nvSpPr>
        <p:spPr bwMode="auto">
          <a:xfrm flipH="1">
            <a:off x="1695450" y="2762250"/>
            <a:ext cx="1295400" cy="0"/>
          </a:xfrm>
          <a:prstGeom prst="line">
            <a:avLst/>
          </a:prstGeom>
          <a:noFill/>
          <a:ln w="31750" cap="rnd">
            <a:solidFill>
              <a:srgbClr val="FFFFFF">
                <a:lumMod val="50000"/>
              </a:srgbClr>
            </a:solidFill>
            <a:prstDash val="sysDot"/>
            <a:round/>
            <a:headEnd type="oval" w="med" len="med"/>
          </a:ln>
          <a:extLst>
            <a:ext uri="{909E8E84-426E-40DD-AFC4-6F175D3DCCD1}">
              <a14:hiddenFill xmlns:a14="http://schemas.microsoft.com/office/drawing/2010/main">
                <a:noFill/>
              </a14:hiddenFill>
            </a:ext>
          </a:extLst>
        </p:spPr>
        <p:txBody>
          <a:bodyPr/>
          <a:lstStyle/>
          <a:p>
            <a:pPr eaLnBrk="0" fontAlgn="auto" latinLnBrk="1" hangingPunct="0">
              <a:spcBef>
                <a:spcPts val="0"/>
              </a:spcBef>
              <a:spcAft>
                <a:spcPts val="0"/>
              </a:spcAft>
              <a:defRPr/>
            </a:pPr>
            <a:endParaRPr kumimoji="1" lang="zh-CN"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8204" name="TextBox 218"/>
          <p:cNvSpPr txBox="1">
            <a:spLocks noChangeArrowheads="1"/>
          </p:cNvSpPr>
          <p:nvPr/>
        </p:nvSpPr>
        <p:spPr bwMode="auto">
          <a:xfrm>
            <a:off x="3063875" y="2608263"/>
            <a:ext cx="50958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smtClean="0">
                <a:solidFill>
                  <a:srgbClr val="000000"/>
                </a:solidFill>
                <a:latin typeface="微软雅黑" panose="020B0503020204020204" pitchFamily="34" charset="-122"/>
                <a:ea typeface="微软雅黑" panose="020B0503020204020204" pitchFamily="34" charset="-122"/>
              </a:rPr>
              <a:t>创建二维数组</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11" name="任意多边形 10"/>
          <p:cNvSpPr/>
          <p:nvPr/>
        </p:nvSpPr>
        <p:spPr>
          <a:xfrm>
            <a:off x="2759075" y="3176588"/>
            <a:ext cx="5400675" cy="539750"/>
          </a:xfrm>
          <a:custGeom>
            <a:avLst/>
            <a:gdLst>
              <a:gd name="connsiteX0" fmla="*/ 0 w 4053840"/>
              <a:gd name="connsiteY0" fmla="*/ 0 h 290170"/>
              <a:gd name="connsiteX1" fmla="*/ 3908755 w 4053840"/>
              <a:gd name="connsiteY1" fmla="*/ 0 h 290170"/>
              <a:gd name="connsiteX2" fmla="*/ 4053840 w 4053840"/>
              <a:gd name="connsiteY2" fmla="*/ 145085 h 290170"/>
              <a:gd name="connsiteX3" fmla="*/ 3908755 w 4053840"/>
              <a:gd name="connsiteY3" fmla="*/ 290170 h 290170"/>
              <a:gd name="connsiteX4" fmla="*/ 0 w 4053840"/>
              <a:gd name="connsiteY4" fmla="*/ 290170 h 290170"/>
              <a:gd name="connsiteX5" fmla="*/ 0 w 4053840"/>
              <a:gd name="connsiteY5" fmla="*/ 0 h 2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840" h="290170">
                <a:moveTo>
                  <a:pt x="4053840" y="290169"/>
                </a:moveTo>
                <a:lnTo>
                  <a:pt x="145085" y="290169"/>
                </a:lnTo>
                <a:lnTo>
                  <a:pt x="0" y="145085"/>
                </a:lnTo>
                <a:lnTo>
                  <a:pt x="145085" y="1"/>
                </a:lnTo>
                <a:lnTo>
                  <a:pt x="4053840" y="1"/>
                </a:lnTo>
                <a:lnTo>
                  <a:pt x="4053840" y="290169"/>
                </a:lnTo>
                <a:close/>
              </a:path>
            </a:pathLst>
          </a:custGeom>
          <a:solidFill>
            <a:srgbClr val="CFDEF3">
              <a:hueOff val="0"/>
              <a:satOff val="0"/>
              <a:lumOff val="0"/>
              <a:alphaOff val="0"/>
            </a:srgbClr>
          </a:solidFill>
          <a:ln w="25400" cap="flat" cmpd="sng" algn="ctr">
            <a:solidFill>
              <a:srgbClr val="FFFFFF">
                <a:hueOff val="0"/>
                <a:satOff val="0"/>
                <a:lumOff val="0"/>
                <a:alphaOff val="0"/>
              </a:srgbClr>
            </a:solidFill>
            <a:prstDash val="solid"/>
          </a:ln>
          <a:effectLst/>
        </p:spPr>
        <p:txBody>
          <a:bodyPr lIns="200499" tIns="45721" rIns="85344" spcCol="1270" anchor="ctr"/>
          <a:lstStyle/>
          <a:p>
            <a:pPr algn="ctr" defTabSz="533400" fontAlgn="auto">
              <a:lnSpc>
                <a:spcPct val="90000"/>
              </a:lnSpc>
              <a:spcBef>
                <a:spcPts val="0"/>
              </a:spcBef>
              <a:spcAft>
                <a:spcPct val="35000"/>
              </a:spcAft>
              <a:defRPr/>
            </a:pPr>
            <a:endParaRPr lang="zh-CN" altLang="en-US" sz="1200" kern="0">
              <a:solidFill>
                <a:srgbClr val="FFFFFF"/>
              </a:solidFill>
              <a:latin typeface="Arial" panose="020B0604020202020204"/>
              <a:ea typeface="宋体" panose="02010600030101010101" pitchFamily="2" charset="-122"/>
            </a:endParaRPr>
          </a:p>
        </p:txBody>
      </p:sp>
      <p:sp>
        <p:nvSpPr>
          <p:cNvPr id="8206" name="椭圆 11"/>
          <p:cNvSpPr>
            <a:spLocks noChangeArrowheads="1"/>
          </p:cNvSpPr>
          <p:nvPr/>
        </p:nvSpPr>
        <p:spPr bwMode="auto">
          <a:xfrm>
            <a:off x="1116013" y="3176588"/>
            <a:ext cx="539750" cy="539750"/>
          </a:xfrm>
          <a:prstGeom prst="ellipse">
            <a:avLst/>
          </a:prstGeom>
          <a:solidFill>
            <a:srgbClr val="E9EFF9"/>
          </a:solidFill>
          <a:ln w="25400" algn="ctr">
            <a:solidFill>
              <a:srgbClr val="FFFFFF"/>
            </a:solidFill>
            <a:round/>
          </a:ln>
        </p:spPr>
        <p:txBody>
          <a:bodyPr anchor="ctr"/>
          <a:lstStyle/>
          <a:p>
            <a:pPr algn="ctr" eaLnBrk="0" hangingPunct="0"/>
            <a:r>
              <a:rPr lang="en-US" altLang="zh-CN" sz="2400" b="1" dirty="0"/>
              <a:t>2</a:t>
            </a:r>
            <a:endParaRPr lang="zh-CN" altLang="en-US" sz="2400" b="1" dirty="0"/>
          </a:p>
        </p:txBody>
      </p:sp>
      <p:sp>
        <p:nvSpPr>
          <p:cNvPr id="13" name="Line 188"/>
          <p:cNvSpPr>
            <a:spLocks noChangeShapeType="1"/>
          </p:cNvSpPr>
          <p:nvPr/>
        </p:nvSpPr>
        <p:spPr bwMode="auto">
          <a:xfrm flipH="1">
            <a:off x="1695450" y="3446463"/>
            <a:ext cx="1295400" cy="0"/>
          </a:xfrm>
          <a:prstGeom prst="line">
            <a:avLst/>
          </a:prstGeom>
          <a:noFill/>
          <a:ln w="31750" cap="rnd">
            <a:solidFill>
              <a:srgbClr val="FFFFFF">
                <a:lumMod val="50000"/>
              </a:srgbClr>
            </a:solidFill>
            <a:prstDash val="sysDot"/>
            <a:round/>
            <a:headEnd type="oval" w="med" len="med"/>
          </a:ln>
          <a:extLst>
            <a:ext uri="{909E8E84-426E-40DD-AFC4-6F175D3DCCD1}">
              <a14:hiddenFill xmlns:a14="http://schemas.microsoft.com/office/drawing/2010/main">
                <a:noFill/>
              </a14:hiddenFill>
            </a:ext>
          </a:extLst>
        </p:spPr>
        <p:txBody>
          <a:bodyPr/>
          <a:lstStyle/>
          <a:p>
            <a:pPr eaLnBrk="0" fontAlgn="auto" latinLnBrk="1" hangingPunct="0">
              <a:spcBef>
                <a:spcPts val="0"/>
              </a:spcBef>
              <a:spcAft>
                <a:spcPts val="0"/>
              </a:spcAft>
              <a:defRPr/>
            </a:pPr>
            <a:endParaRPr kumimoji="1" lang="zh-CN"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8208" name="TextBox 218"/>
          <p:cNvSpPr txBox="1">
            <a:spLocks noChangeArrowheads="1"/>
          </p:cNvSpPr>
          <p:nvPr/>
        </p:nvSpPr>
        <p:spPr bwMode="auto">
          <a:xfrm>
            <a:off x="3063875" y="3292475"/>
            <a:ext cx="5095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a:solidFill>
                  <a:srgbClr val="000000"/>
                </a:solidFill>
                <a:latin typeface="微软雅黑" panose="020B0503020204020204" pitchFamily="34" charset="-122"/>
                <a:ea typeface="微软雅黑" panose="020B0503020204020204" pitchFamily="34" charset="-122"/>
              </a:rPr>
              <a:t>二维</a:t>
            </a:r>
            <a:r>
              <a:rPr lang="zh-CN" altLang="en-US" sz="1600" dirty="0" smtClean="0">
                <a:solidFill>
                  <a:srgbClr val="000000"/>
                </a:solidFill>
                <a:latin typeface="微软雅黑" panose="020B0503020204020204" pitchFamily="34" charset="-122"/>
                <a:ea typeface="微软雅黑" panose="020B0503020204020204" pitchFamily="34" charset="-122"/>
              </a:rPr>
              <a:t>数组求和</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15" name="任意多边形 14"/>
          <p:cNvSpPr/>
          <p:nvPr/>
        </p:nvSpPr>
        <p:spPr>
          <a:xfrm>
            <a:off x="2744788" y="3858419"/>
            <a:ext cx="5400675" cy="539750"/>
          </a:xfrm>
          <a:custGeom>
            <a:avLst/>
            <a:gdLst>
              <a:gd name="connsiteX0" fmla="*/ 0 w 4053840"/>
              <a:gd name="connsiteY0" fmla="*/ 0 h 290170"/>
              <a:gd name="connsiteX1" fmla="*/ 3908755 w 4053840"/>
              <a:gd name="connsiteY1" fmla="*/ 0 h 290170"/>
              <a:gd name="connsiteX2" fmla="*/ 4053840 w 4053840"/>
              <a:gd name="connsiteY2" fmla="*/ 145085 h 290170"/>
              <a:gd name="connsiteX3" fmla="*/ 3908755 w 4053840"/>
              <a:gd name="connsiteY3" fmla="*/ 290170 h 290170"/>
              <a:gd name="connsiteX4" fmla="*/ 0 w 4053840"/>
              <a:gd name="connsiteY4" fmla="*/ 290170 h 290170"/>
              <a:gd name="connsiteX5" fmla="*/ 0 w 4053840"/>
              <a:gd name="connsiteY5" fmla="*/ 0 h 2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840" h="290170">
                <a:moveTo>
                  <a:pt x="4053840" y="290169"/>
                </a:moveTo>
                <a:lnTo>
                  <a:pt x="145085" y="290169"/>
                </a:lnTo>
                <a:lnTo>
                  <a:pt x="0" y="145085"/>
                </a:lnTo>
                <a:lnTo>
                  <a:pt x="145085" y="1"/>
                </a:lnTo>
                <a:lnTo>
                  <a:pt x="4053840" y="1"/>
                </a:lnTo>
                <a:lnTo>
                  <a:pt x="4053840" y="290169"/>
                </a:lnTo>
                <a:close/>
              </a:path>
            </a:pathLst>
          </a:custGeom>
          <a:solidFill>
            <a:srgbClr val="CFDEF3">
              <a:hueOff val="0"/>
              <a:satOff val="0"/>
              <a:lumOff val="0"/>
              <a:alphaOff val="0"/>
            </a:srgbClr>
          </a:solidFill>
          <a:ln w="25400" cap="flat" cmpd="sng" algn="ctr">
            <a:solidFill>
              <a:srgbClr val="FFFFFF">
                <a:hueOff val="0"/>
                <a:satOff val="0"/>
                <a:lumOff val="0"/>
                <a:alphaOff val="0"/>
              </a:srgbClr>
            </a:solidFill>
            <a:prstDash val="solid"/>
          </a:ln>
          <a:effectLst/>
        </p:spPr>
        <p:txBody>
          <a:bodyPr lIns="200499" tIns="45721" rIns="85344" spcCol="1270" anchor="ctr"/>
          <a:lstStyle/>
          <a:p>
            <a:pPr algn="ctr" defTabSz="533400" fontAlgn="auto">
              <a:lnSpc>
                <a:spcPct val="90000"/>
              </a:lnSpc>
              <a:spcBef>
                <a:spcPts val="0"/>
              </a:spcBef>
              <a:spcAft>
                <a:spcPct val="35000"/>
              </a:spcAft>
              <a:defRPr/>
            </a:pPr>
            <a:endParaRPr lang="zh-CN" altLang="en-US" sz="1200" kern="0">
              <a:solidFill>
                <a:srgbClr val="FFFFFF"/>
              </a:solidFill>
              <a:latin typeface="Arial" panose="020B0604020202020204"/>
              <a:ea typeface="宋体" panose="02010600030101010101" pitchFamily="2" charset="-122"/>
            </a:endParaRPr>
          </a:p>
        </p:txBody>
      </p:sp>
      <p:sp>
        <p:nvSpPr>
          <p:cNvPr id="16" name="椭圆 19"/>
          <p:cNvSpPr>
            <a:spLocks noChangeArrowheads="1"/>
          </p:cNvSpPr>
          <p:nvPr/>
        </p:nvSpPr>
        <p:spPr bwMode="auto">
          <a:xfrm>
            <a:off x="1101726" y="3858419"/>
            <a:ext cx="539750" cy="539750"/>
          </a:xfrm>
          <a:prstGeom prst="ellipse">
            <a:avLst/>
          </a:prstGeom>
          <a:solidFill>
            <a:srgbClr val="E9EFF9"/>
          </a:solidFill>
          <a:ln w="25400" algn="ctr">
            <a:solidFill>
              <a:srgbClr val="FFFFFF"/>
            </a:solidFill>
            <a:round/>
          </a:ln>
        </p:spPr>
        <p:txBody>
          <a:bodyPr anchor="ctr"/>
          <a:lstStyle/>
          <a:p>
            <a:pPr algn="ctr" eaLnBrk="0" hangingPunct="0"/>
            <a:r>
              <a:rPr lang="en-US" altLang="zh-CN" sz="2400" b="1" dirty="0"/>
              <a:t>3</a:t>
            </a:r>
            <a:endParaRPr lang="zh-CN" altLang="en-US" sz="2400" b="1" dirty="0"/>
          </a:p>
        </p:txBody>
      </p:sp>
      <p:sp>
        <p:nvSpPr>
          <p:cNvPr id="17" name="Line 188"/>
          <p:cNvSpPr>
            <a:spLocks noChangeShapeType="1"/>
          </p:cNvSpPr>
          <p:nvPr/>
        </p:nvSpPr>
        <p:spPr bwMode="auto">
          <a:xfrm flipH="1">
            <a:off x="1681163" y="4126706"/>
            <a:ext cx="1295400" cy="0"/>
          </a:xfrm>
          <a:prstGeom prst="line">
            <a:avLst/>
          </a:prstGeom>
          <a:noFill/>
          <a:ln w="31750" cap="rnd">
            <a:solidFill>
              <a:srgbClr val="FFFFFF">
                <a:lumMod val="50000"/>
              </a:srgbClr>
            </a:solidFill>
            <a:prstDash val="sysDot"/>
            <a:round/>
            <a:headEnd type="oval" w="med" len="med"/>
          </a:ln>
          <a:extLst>
            <a:ext uri="{909E8E84-426E-40DD-AFC4-6F175D3DCCD1}">
              <a14:hiddenFill xmlns:a14="http://schemas.microsoft.com/office/drawing/2010/main">
                <a:noFill/>
              </a14:hiddenFill>
            </a:ext>
          </a:extLst>
        </p:spPr>
        <p:txBody>
          <a:bodyPr/>
          <a:lstStyle/>
          <a:p>
            <a:pPr eaLnBrk="0" fontAlgn="auto" latinLnBrk="1" hangingPunct="0">
              <a:spcBef>
                <a:spcPts val="0"/>
              </a:spcBef>
              <a:spcAft>
                <a:spcPts val="0"/>
              </a:spcAft>
              <a:defRPr/>
            </a:pPr>
            <a:endParaRPr kumimoji="1" lang="zh-CN"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18" name="TextBox 218"/>
          <p:cNvSpPr txBox="1">
            <a:spLocks noChangeArrowheads="1"/>
          </p:cNvSpPr>
          <p:nvPr/>
        </p:nvSpPr>
        <p:spPr bwMode="auto">
          <a:xfrm>
            <a:off x="3049588" y="3974306"/>
            <a:ext cx="5095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a:solidFill>
                  <a:srgbClr val="000000"/>
                </a:solidFill>
                <a:latin typeface="微软雅黑" panose="020B0503020204020204" pitchFamily="34" charset="-122"/>
                <a:ea typeface="微软雅黑" panose="020B0503020204020204" pitchFamily="34" charset="-122"/>
              </a:rPr>
              <a:t>二维</a:t>
            </a:r>
            <a:r>
              <a:rPr lang="zh-CN" altLang="en-US" sz="1600" dirty="0" smtClean="0">
                <a:solidFill>
                  <a:srgbClr val="000000"/>
                </a:solidFill>
                <a:latin typeface="微软雅黑" panose="020B0503020204020204" pitchFamily="34" charset="-122"/>
                <a:ea typeface="微软雅黑" panose="020B0503020204020204" pitchFamily="34" charset="-122"/>
              </a:rPr>
              <a:t>数组转置</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a:cs typeface="Times New Roman" panose="02020603050405020304" pitchFamily="18" charset="0"/>
              </a:rPr>
              <a:t>3</a:t>
            </a:r>
            <a:r>
              <a:rPr lang="en-US" altLang="zh-CN" dirty="0" smtClean="0">
                <a:cs typeface="Times New Roman" panose="02020603050405020304" pitchFamily="18" charset="0"/>
              </a:rPr>
              <a:t>.1 </a:t>
            </a:r>
            <a:r>
              <a:rPr lang="zh-CN" altLang="en-US" dirty="0" smtClean="0">
                <a:cs typeface="Times New Roman" panose="02020603050405020304" pitchFamily="18" charset="0"/>
              </a:rPr>
              <a:t>循环结构</a:t>
            </a:r>
            <a:endParaRPr lang="zh-CN" altLang="en-US" dirty="0" smtClean="0">
              <a:latin typeface="+mn-lt"/>
              <a:cs typeface="Times New Roman" panose="02020603050405020304" pitchFamily="18" charset="0"/>
            </a:endParaRPr>
          </a:p>
        </p:txBody>
      </p:sp>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lt"/>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a:solidFill>
                    <a:schemeClr val="bg1"/>
                  </a:solidFill>
                  <a:latin typeface="+mn-lt"/>
                  <a:cs typeface="Times New Roman" panose="02020603050405020304" pitchFamily="18" charset="0"/>
                </a:rPr>
                <a:t>1</a:t>
              </a:r>
              <a:endParaRPr lang="zh-CN" altLang="en-US" sz="2800" dirty="0">
                <a:solidFill>
                  <a:schemeClr val="bg1"/>
                </a:solidFill>
                <a:latin typeface="+mn-lt"/>
                <a:cs typeface="Times New Roman" panose="02020603050405020304" pitchFamily="18" charset="0"/>
              </a:endParaRPr>
            </a:p>
          </p:txBody>
        </p:sp>
      </p:grpSp>
      <p:sp>
        <p:nvSpPr>
          <p:cNvPr id="20" name="TextBox 19"/>
          <p:cNvSpPr txBox="1"/>
          <p:nvPr/>
        </p:nvSpPr>
        <p:spPr>
          <a:xfrm>
            <a:off x="427038" y="1493838"/>
            <a:ext cx="4703762" cy="400110"/>
          </a:xfrm>
          <a:prstGeom prst="rect">
            <a:avLst/>
          </a:prstGeom>
          <a:noFill/>
        </p:spPr>
        <p:txBody>
          <a:bodyPr>
            <a:spAutoFit/>
          </a:bodyPr>
          <a:lstStyle/>
          <a:p>
            <a:pPr eaLnBrk="0" hangingPunct="0">
              <a:defRPr/>
            </a:pPr>
            <a:r>
              <a:rPr lang="en-US" altLang="zh-CN" dirty="0">
                <a:latin typeface="+mn-lt"/>
                <a:cs typeface="Times New Roman" panose="02020603050405020304" pitchFamily="18" charset="0"/>
              </a:rPr>
              <a:t>  </a:t>
            </a:r>
            <a:r>
              <a:rPr lang="en-US" altLang="zh-CN"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for</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语句</a:t>
            </a:r>
            <a:endParaRPr lang="zh-CN" altLang="en-US" dirty="0">
              <a:latin typeface="+mn-lt"/>
              <a:cs typeface="Times New Roman" panose="02020603050405020304" pitchFamily="18" charset="0"/>
            </a:endParaRPr>
          </a:p>
        </p:txBody>
      </p:sp>
      <p:sp>
        <p:nvSpPr>
          <p:cNvPr id="1127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12" name="TextBox 39"/>
          <p:cNvSpPr txBox="1">
            <a:spLocks noChangeArrowheads="1"/>
          </p:cNvSpPr>
          <p:nvPr/>
        </p:nvSpPr>
        <p:spPr bwMode="auto">
          <a:xfrm>
            <a:off x="603250" y="1858220"/>
            <a:ext cx="79073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200000"/>
              </a:lnSpc>
              <a:defRPr/>
            </a:pPr>
            <a:r>
              <a:rPr lang="en-US" altLang="zh-CN" b="1" u="sng" dirty="0" smtClean="0">
                <a:solidFill>
                  <a:srgbClr val="1369B2"/>
                </a:solidFill>
              </a:rPr>
              <a:t>for</a:t>
            </a:r>
            <a:r>
              <a:rPr lang="zh-CN" altLang="zh-CN" b="1" u="sng" dirty="0">
                <a:solidFill>
                  <a:srgbClr val="1369B2"/>
                </a:solidFill>
              </a:rPr>
              <a:t>语句</a:t>
            </a:r>
            <a:r>
              <a:rPr lang="zh-CN" altLang="zh-CN" dirty="0"/>
              <a:t>是最常用的循环语句，它适合循环次数已知的</a:t>
            </a:r>
            <a:r>
              <a:rPr lang="zh-CN" altLang="zh-CN" dirty="0" smtClean="0"/>
              <a:t>情况</a:t>
            </a:r>
            <a:r>
              <a:rPr lang="zh-CN" altLang="en-US" dirty="0"/>
              <a:t>。</a:t>
            </a:r>
            <a:endParaRPr lang="en-US" altLang="zh-CN" dirty="0" smtClean="0"/>
          </a:p>
        </p:txBody>
      </p:sp>
      <p:grpSp>
        <p:nvGrpSpPr>
          <p:cNvPr id="6" name="组合 5"/>
          <p:cNvGrpSpPr/>
          <p:nvPr/>
        </p:nvGrpSpPr>
        <p:grpSpPr>
          <a:xfrm>
            <a:off x="1080015" y="3422107"/>
            <a:ext cx="4205916" cy="1409761"/>
            <a:chOff x="99384" y="3539070"/>
            <a:chExt cx="4205916" cy="1409761"/>
          </a:xfrm>
        </p:grpSpPr>
        <p:sp>
          <p:nvSpPr>
            <p:cNvPr id="14" name="矩形 1"/>
            <p:cNvSpPr>
              <a:spLocks noChangeArrowheads="1"/>
            </p:cNvSpPr>
            <p:nvPr/>
          </p:nvSpPr>
          <p:spPr bwMode="auto">
            <a:xfrm>
              <a:off x="99384" y="3539070"/>
              <a:ext cx="4205916" cy="1200329"/>
            </a:xfrm>
            <a:prstGeom prst="rect">
              <a:avLst/>
            </a:prstGeom>
            <a:solidFill>
              <a:srgbClr val="003F7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smtClean="0">
                  <a:solidFill>
                    <a:srgbClr val="FFFFFF"/>
                  </a:solidFill>
                  <a:latin typeface="微软雅黑" panose="020B0503020204020204" pitchFamily="34" charset="-122"/>
                  <a:ea typeface="微软雅黑" panose="020B0503020204020204" pitchFamily="34" charset="-122"/>
                </a:rPr>
                <a:t>for </a:t>
              </a:r>
              <a:r>
                <a:rPr lang="en-US" altLang="zh-CN" sz="1600" b="1" dirty="0">
                  <a:solidFill>
                    <a:srgbClr val="FFFFFF"/>
                  </a:solidFill>
                  <a:latin typeface="微软雅黑" panose="020B0503020204020204" pitchFamily="34" charset="-122"/>
                  <a:ea typeface="微软雅黑" panose="020B0503020204020204" pitchFamily="34" charset="-122"/>
                </a:rPr>
                <a:t>(</a:t>
              </a:r>
              <a:r>
                <a:rPr lang="zh-CN" altLang="zh-CN" sz="1600" b="1" dirty="0">
                  <a:solidFill>
                    <a:srgbClr val="FFFFFF"/>
                  </a:solidFill>
                  <a:latin typeface="微软雅黑" panose="020B0503020204020204" pitchFamily="34" charset="-122"/>
                  <a:ea typeface="微软雅黑" panose="020B0503020204020204" pitchFamily="34" charset="-122"/>
                </a:rPr>
                <a:t>初始化变量</a:t>
              </a:r>
              <a:r>
                <a:rPr lang="en-US" altLang="zh-CN" sz="1600" b="1" dirty="0">
                  <a:solidFill>
                    <a:srgbClr val="FFFFFF"/>
                  </a:solidFill>
                  <a:latin typeface="微软雅黑" panose="020B0503020204020204" pitchFamily="34" charset="-122"/>
                  <a:ea typeface="微软雅黑" panose="020B0503020204020204" pitchFamily="34" charset="-122"/>
                </a:rPr>
                <a:t>; </a:t>
              </a:r>
              <a:r>
                <a:rPr lang="zh-CN" altLang="zh-CN" sz="1600" b="1" dirty="0">
                  <a:solidFill>
                    <a:srgbClr val="FFFFFF"/>
                  </a:solidFill>
                  <a:latin typeface="微软雅黑" panose="020B0503020204020204" pitchFamily="34" charset="-122"/>
                  <a:ea typeface="微软雅黑" panose="020B0503020204020204" pitchFamily="34" charset="-122"/>
                </a:rPr>
                <a:t>条件表达式</a:t>
              </a:r>
              <a:r>
                <a:rPr lang="en-US" altLang="zh-CN" sz="1600" b="1" dirty="0">
                  <a:solidFill>
                    <a:srgbClr val="FFFFFF"/>
                  </a:solidFill>
                  <a:latin typeface="微软雅黑" panose="020B0503020204020204" pitchFamily="34" charset="-122"/>
                  <a:ea typeface="微软雅黑" panose="020B0503020204020204" pitchFamily="34" charset="-122"/>
                </a:rPr>
                <a:t>; </a:t>
              </a:r>
              <a:r>
                <a:rPr lang="zh-CN" altLang="zh-CN" sz="1600" b="1" dirty="0">
                  <a:solidFill>
                    <a:srgbClr val="FFFFFF"/>
                  </a:solidFill>
                  <a:latin typeface="微软雅黑" panose="020B0503020204020204" pitchFamily="34" charset="-122"/>
                  <a:ea typeface="微软雅黑" panose="020B0503020204020204" pitchFamily="34" charset="-122"/>
                </a:rPr>
                <a:t>操作表达式</a:t>
              </a:r>
              <a:r>
                <a:rPr lang="en-US" altLang="zh-CN" sz="1600" b="1" dirty="0">
                  <a:solidFill>
                    <a:srgbClr val="FFFFFF"/>
                  </a:solidFill>
                  <a:latin typeface="微软雅黑" panose="020B0503020204020204" pitchFamily="34" charset="-122"/>
                  <a:ea typeface="微软雅黑" panose="020B0503020204020204" pitchFamily="34" charset="-122"/>
                </a:rPr>
                <a:t>)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 </a:t>
              </a:r>
              <a:r>
                <a:rPr lang="zh-CN" altLang="zh-CN" sz="1600" b="1" dirty="0">
                  <a:solidFill>
                    <a:srgbClr val="FFFFFF"/>
                  </a:solidFill>
                  <a:latin typeface="微软雅黑" panose="020B0503020204020204" pitchFamily="34" charset="-122"/>
                  <a:ea typeface="微软雅黑" panose="020B0503020204020204" pitchFamily="34" charset="-122"/>
                </a:rPr>
                <a:t>循环体</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p:txBody>
        </p:sp>
        <p:sp>
          <p:nvSpPr>
            <p:cNvPr id="15" name="圆角矩形 15"/>
            <p:cNvSpPr>
              <a:spLocks noChangeArrowheads="1"/>
            </p:cNvSpPr>
            <p:nvPr/>
          </p:nvSpPr>
          <p:spPr bwMode="auto">
            <a:xfrm>
              <a:off x="2816964" y="4529966"/>
              <a:ext cx="1200260" cy="418865"/>
            </a:xfrm>
            <a:prstGeom prst="roundRect">
              <a:avLst>
                <a:gd name="adj" fmla="val 16667"/>
              </a:avLst>
            </a:prstGeom>
            <a:solidFill>
              <a:schemeClr val="bg1"/>
            </a:solidFill>
            <a:ln w="12700" algn="ctr">
              <a:solidFill>
                <a:srgbClr val="00ACE6"/>
              </a:solidFill>
              <a:round/>
            </a:ln>
          </p:spPr>
          <p:txBody>
            <a:bodyPr/>
            <a:lstStyle/>
            <a:p>
              <a:pPr eaLnBrk="1" hangingPunct="1">
                <a:buFont typeface="Arial" panose="020B0604020202020204" pitchFamily="34" charset="0"/>
                <a:buNone/>
              </a:pPr>
              <a:r>
                <a:rPr lang="zh-CN" altLang="en-US" dirty="0" smtClean="0"/>
                <a:t>语法结构</a:t>
              </a:r>
              <a:endParaRPr lang="en-US" altLang="zh-CN" dirty="0"/>
            </a:p>
          </p:txBody>
        </p:sp>
      </p:grpSp>
      <p:sp>
        <p:nvSpPr>
          <p:cNvPr id="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5" name="组合 4"/>
          <p:cNvGrpSpPr/>
          <p:nvPr/>
        </p:nvGrpSpPr>
        <p:grpSpPr>
          <a:xfrm>
            <a:off x="5573511" y="2468852"/>
            <a:ext cx="2371725" cy="3940071"/>
            <a:chOff x="5007532" y="2585815"/>
            <a:chExt cx="2371725" cy="3940071"/>
          </a:xfrm>
        </p:grpSpPr>
        <p:sp>
          <p:nvSpPr>
            <p:cNvPr id="17" name="TextBox 39"/>
            <p:cNvSpPr txBox="1">
              <a:spLocks noChangeArrowheads="1"/>
            </p:cNvSpPr>
            <p:nvPr/>
          </p:nvSpPr>
          <p:spPr bwMode="auto">
            <a:xfrm>
              <a:off x="5840638" y="5967976"/>
              <a:ext cx="871869" cy="557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lnSpc>
                  <a:spcPct val="200000"/>
                </a:lnSpc>
                <a:defRPr/>
              </a:pPr>
              <a:r>
                <a:rPr lang="zh-CN" altLang="en-US" dirty="0" smtClean="0"/>
                <a:t>流程图</a:t>
              </a:r>
              <a:endParaRPr lang="en-US" altLang="zh-CN" dirty="0" smtClean="0"/>
            </a:p>
          </p:txBody>
        </p:sp>
        <p:graphicFrame>
          <p:nvGraphicFramePr>
            <p:cNvPr id="4" name="对象 3"/>
            <p:cNvGraphicFramePr>
              <a:graphicFrameLocks noChangeAspect="1"/>
            </p:cNvGraphicFramePr>
            <p:nvPr/>
          </p:nvGraphicFramePr>
          <p:xfrm>
            <a:off x="5007532" y="2585815"/>
            <a:ext cx="2371725" cy="3509605"/>
          </p:xfrm>
          <a:graphic>
            <a:graphicData uri="http://schemas.openxmlformats.org/presentationml/2006/ole">
              <mc:AlternateContent xmlns:mc="http://schemas.openxmlformats.org/markup-compatibility/2006">
                <mc:Choice xmlns:v="urn:schemas-microsoft-com:vml" Requires="v">
                  <p:oleObj spid="_x0000_s43270" name="Visio" r:id="rId1" imgW="5410200" imgH="8013700" progId="Visio.Drawing.11">
                    <p:embed/>
                  </p:oleObj>
                </mc:Choice>
                <mc:Fallback>
                  <p:oleObj name="Visio" r:id="rId1" imgW="5410200" imgH="8013700" progId="Visio.Drawing.11">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7532" y="2585815"/>
                          <a:ext cx="2371725" cy="3509605"/>
                        </a:xfrm>
                        <a:prstGeom prst="rect">
                          <a:avLst/>
                        </a:prstGeom>
                        <a:noFill/>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3"/>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wipe(left)">
                                      <p:cBhvr>
                                        <p:cTn id="14" dur="500"/>
                                        <p:tgtEl>
                                          <p:spTgt spid="12">
                                            <p:txEl>
                                              <p:pRg st="0" end="0"/>
                                            </p:txEl>
                                          </p:spTgt>
                                        </p:tgtEl>
                                      </p:cBhvr>
                                    </p:animEffect>
                                  </p:childTnLst>
                                </p:cTn>
                              </p:par>
                            </p:childTnLst>
                          </p:cTn>
                        </p:par>
                        <p:par>
                          <p:cTn id="15" fill="hold">
                            <p:stCondLst>
                              <p:cond delay="1500"/>
                            </p:stCondLst>
                            <p:childTnLst>
                              <p:par>
                                <p:cTn id="16" presetID="10" presetClass="entr" presetSubtype="0"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par>
                          <p:cTn id="19" fill="hold">
                            <p:stCondLst>
                              <p:cond delay="2000"/>
                            </p:stCondLst>
                            <p:childTnLst>
                              <p:par>
                                <p:cTn id="20" presetID="10" presetClass="entr" presetSubtype="0"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Times New Roman" panose="02020603050405020304" pitchFamily="18" charset="0"/>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a:solidFill>
                    <a:schemeClr val="bg1"/>
                  </a:solidFill>
                  <a:latin typeface="+mj-lt"/>
                  <a:cs typeface="Times New Roman" panose="02020603050405020304" pitchFamily="18" charset="0"/>
                </a:rPr>
                <a:t>1</a:t>
              </a:r>
              <a:endParaRPr lang="zh-CN" altLang="en-US" sz="2800" dirty="0">
                <a:solidFill>
                  <a:schemeClr val="bg1"/>
                </a:solidFill>
                <a:latin typeface="+mj-lt"/>
                <a:cs typeface="Times New Roman" panose="02020603050405020304" pitchFamily="18" charset="0"/>
              </a:endParaRPr>
            </a:p>
          </p:txBody>
        </p:sp>
      </p:grpSp>
      <p:sp>
        <p:nvSpPr>
          <p:cNvPr id="31" name="TextBox 39"/>
          <p:cNvSpPr txBox="1">
            <a:spLocks noChangeArrowheads="1"/>
          </p:cNvSpPr>
          <p:nvPr/>
        </p:nvSpPr>
        <p:spPr bwMode="auto">
          <a:xfrm>
            <a:off x="565150" y="1992313"/>
            <a:ext cx="79073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200000"/>
              </a:lnSpc>
              <a:defRPr/>
            </a:pPr>
            <a:r>
              <a:rPr lang="zh-CN" altLang="en-US" b="1" u="sng" dirty="0">
                <a:solidFill>
                  <a:srgbClr val="1369B2"/>
                </a:solidFill>
              </a:rPr>
              <a:t>案例：</a:t>
            </a:r>
            <a:r>
              <a:rPr lang="zh-CN" altLang="zh-CN" dirty="0" smtClean="0"/>
              <a:t>使用</a:t>
            </a:r>
            <a:r>
              <a:rPr lang="en-US" altLang="zh-CN" dirty="0"/>
              <a:t>for</a:t>
            </a:r>
            <a:r>
              <a:rPr lang="zh-CN" altLang="zh-CN" dirty="0"/>
              <a:t>语句输出</a:t>
            </a:r>
            <a:r>
              <a:rPr lang="en-US" altLang="zh-CN" dirty="0"/>
              <a:t>1~100</a:t>
            </a:r>
            <a:r>
              <a:rPr lang="zh-CN" altLang="zh-CN" dirty="0"/>
              <a:t>范围内的</a:t>
            </a:r>
            <a:r>
              <a:rPr lang="zh-CN" altLang="zh-CN" dirty="0" smtClean="0"/>
              <a:t>数字</a:t>
            </a:r>
            <a:endParaRPr lang="en-US" altLang="zh-CN" dirty="0" smtClean="0"/>
          </a:p>
        </p:txBody>
      </p:sp>
      <p:sp>
        <p:nvSpPr>
          <p:cNvPr id="13319"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14"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a:cs typeface="Times New Roman" panose="02020603050405020304" pitchFamily="18" charset="0"/>
              </a:rPr>
              <a:t>3</a:t>
            </a:r>
            <a:r>
              <a:rPr lang="en-US" altLang="zh-CN" dirty="0" smtClean="0">
                <a:cs typeface="Times New Roman" panose="02020603050405020304" pitchFamily="18" charset="0"/>
              </a:rPr>
              <a:t>.1 </a:t>
            </a:r>
            <a:r>
              <a:rPr lang="zh-CN" altLang="en-US" dirty="0" smtClean="0">
                <a:latin typeface="+mn-lt"/>
                <a:cs typeface="Times New Roman" panose="02020603050405020304" pitchFamily="18" charset="0"/>
              </a:rPr>
              <a:t>循环结构</a:t>
            </a:r>
            <a:endParaRPr lang="zh-CN" altLang="en-US" dirty="0" smtClean="0">
              <a:latin typeface="+mn-lt"/>
              <a:cs typeface="Times New Roman" panose="02020603050405020304" pitchFamily="18" charset="0"/>
            </a:endParaRPr>
          </a:p>
        </p:txBody>
      </p:sp>
      <p:sp>
        <p:nvSpPr>
          <p:cNvPr id="5"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TextBox 10"/>
          <p:cNvSpPr txBox="1"/>
          <p:nvPr/>
        </p:nvSpPr>
        <p:spPr>
          <a:xfrm>
            <a:off x="427038" y="1493838"/>
            <a:ext cx="4703762" cy="400110"/>
          </a:xfrm>
          <a:prstGeom prst="rect">
            <a:avLst/>
          </a:prstGeom>
          <a:noFill/>
        </p:spPr>
        <p:txBody>
          <a:bodyPr>
            <a:spAutoFit/>
          </a:bodyPr>
          <a:lstStyle/>
          <a:p>
            <a:pPr eaLnBrk="0" hangingPunct="0">
              <a:defRPr/>
            </a:pPr>
            <a:r>
              <a:rPr lang="en-US" altLang="zh-CN" dirty="0">
                <a:latin typeface="+mn-lt"/>
                <a:cs typeface="Times New Roman" panose="02020603050405020304" pitchFamily="18" charset="0"/>
              </a:rPr>
              <a:t>  </a:t>
            </a:r>
            <a:r>
              <a:rPr lang="en-US" altLang="zh-CN"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for</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语句</a:t>
            </a:r>
            <a:endParaRPr lang="zh-CN" altLang="en-US" dirty="0">
              <a:latin typeface="+mn-lt"/>
              <a:cs typeface="Times New Roman" panose="02020603050405020304" pitchFamily="18" charset="0"/>
            </a:endParaRPr>
          </a:p>
        </p:txBody>
      </p:sp>
      <p:cxnSp>
        <p:nvCxnSpPr>
          <p:cNvPr id="24" name="直接箭头连接符 21"/>
          <p:cNvCxnSpPr>
            <a:cxnSpLocks noChangeShapeType="1"/>
            <a:endCxn id="25" idx="2"/>
          </p:cNvCxnSpPr>
          <p:nvPr/>
        </p:nvCxnSpPr>
        <p:spPr bwMode="auto">
          <a:xfrm flipH="1" flipV="1">
            <a:off x="2139198" y="3617635"/>
            <a:ext cx="869218" cy="540651"/>
          </a:xfrm>
          <a:prstGeom prst="straightConnector1">
            <a:avLst/>
          </a:prstGeom>
          <a:noFill/>
          <a:ln w="28575" algn="ctr">
            <a:solidFill>
              <a:srgbClr val="00ACE6"/>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圆角矩形 15"/>
          <p:cNvSpPr>
            <a:spLocks noChangeArrowheads="1"/>
          </p:cNvSpPr>
          <p:nvPr/>
        </p:nvSpPr>
        <p:spPr bwMode="auto">
          <a:xfrm>
            <a:off x="1452625" y="3176227"/>
            <a:ext cx="1373146" cy="441408"/>
          </a:xfrm>
          <a:prstGeom prst="roundRect">
            <a:avLst>
              <a:gd name="adj" fmla="val 16667"/>
            </a:avLst>
          </a:prstGeom>
          <a:solidFill>
            <a:schemeClr val="bg1"/>
          </a:solidFill>
          <a:ln w="12700" algn="ctr">
            <a:solidFill>
              <a:srgbClr val="00ACE6"/>
            </a:solidFill>
            <a:round/>
          </a:ln>
        </p:spPr>
        <p:txBody>
          <a:bodyPr/>
          <a:lstStyle/>
          <a:p>
            <a:pPr eaLnBrk="1" hangingPunct="1">
              <a:buFont typeface="Arial" panose="020B0604020202020204" pitchFamily="34" charset="0"/>
              <a:buNone/>
            </a:pPr>
            <a:r>
              <a:rPr lang="zh-CN" altLang="en-US" dirty="0" smtClean="0"/>
              <a:t>初始化变量</a:t>
            </a:r>
            <a:endParaRPr lang="en-US" altLang="zh-CN" dirty="0"/>
          </a:p>
        </p:txBody>
      </p:sp>
      <p:cxnSp>
        <p:nvCxnSpPr>
          <p:cNvPr id="27" name="直接箭头连接符 21"/>
          <p:cNvCxnSpPr>
            <a:cxnSpLocks noChangeShapeType="1"/>
          </p:cNvCxnSpPr>
          <p:nvPr/>
        </p:nvCxnSpPr>
        <p:spPr bwMode="auto">
          <a:xfrm flipV="1">
            <a:off x="3742552" y="3586948"/>
            <a:ext cx="0" cy="591531"/>
          </a:xfrm>
          <a:prstGeom prst="straightConnector1">
            <a:avLst/>
          </a:prstGeom>
          <a:noFill/>
          <a:ln w="28575" algn="ctr">
            <a:solidFill>
              <a:srgbClr val="00ACE6"/>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圆角矩形 15"/>
          <p:cNvSpPr>
            <a:spLocks noChangeArrowheads="1"/>
          </p:cNvSpPr>
          <p:nvPr/>
        </p:nvSpPr>
        <p:spPr bwMode="auto">
          <a:xfrm>
            <a:off x="2996201" y="3172969"/>
            <a:ext cx="1373146" cy="441408"/>
          </a:xfrm>
          <a:prstGeom prst="roundRect">
            <a:avLst>
              <a:gd name="adj" fmla="val 16667"/>
            </a:avLst>
          </a:prstGeom>
          <a:solidFill>
            <a:schemeClr val="bg1"/>
          </a:solidFill>
          <a:ln w="12700" algn="ctr">
            <a:solidFill>
              <a:srgbClr val="00ACE6"/>
            </a:solidFill>
            <a:round/>
          </a:ln>
        </p:spPr>
        <p:txBody>
          <a:bodyPr/>
          <a:lstStyle/>
          <a:p>
            <a:pPr eaLnBrk="1" hangingPunct="1">
              <a:buFont typeface="Arial" panose="020B0604020202020204" pitchFamily="34" charset="0"/>
              <a:buNone/>
            </a:pPr>
            <a:r>
              <a:rPr lang="zh-CN" altLang="en-US" dirty="0" smtClean="0"/>
              <a:t>条件表达式</a:t>
            </a:r>
            <a:endParaRPr lang="en-US" altLang="zh-CN" dirty="0"/>
          </a:p>
        </p:txBody>
      </p:sp>
      <p:cxnSp>
        <p:nvCxnSpPr>
          <p:cNvPr id="29" name="直接箭头连接符 21"/>
          <p:cNvCxnSpPr>
            <a:cxnSpLocks noChangeShapeType="1"/>
          </p:cNvCxnSpPr>
          <p:nvPr/>
        </p:nvCxnSpPr>
        <p:spPr bwMode="auto">
          <a:xfrm flipV="1">
            <a:off x="4764293" y="3567898"/>
            <a:ext cx="402226" cy="601057"/>
          </a:xfrm>
          <a:prstGeom prst="straightConnector1">
            <a:avLst/>
          </a:prstGeom>
          <a:noFill/>
          <a:ln w="28575" algn="ctr">
            <a:solidFill>
              <a:srgbClr val="00ACE6"/>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圆角矩形 15"/>
          <p:cNvSpPr>
            <a:spLocks noChangeArrowheads="1"/>
          </p:cNvSpPr>
          <p:nvPr/>
        </p:nvSpPr>
        <p:spPr bwMode="auto">
          <a:xfrm>
            <a:off x="4479946" y="3145540"/>
            <a:ext cx="1373146" cy="441408"/>
          </a:xfrm>
          <a:prstGeom prst="roundRect">
            <a:avLst>
              <a:gd name="adj" fmla="val 16667"/>
            </a:avLst>
          </a:prstGeom>
          <a:solidFill>
            <a:schemeClr val="bg1"/>
          </a:solidFill>
          <a:ln w="12700" algn="ctr">
            <a:solidFill>
              <a:srgbClr val="00ACE6"/>
            </a:solidFill>
            <a:round/>
          </a:ln>
        </p:spPr>
        <p:txBody>
          <a:bodyPr/>
          <a:lstStyle/>
          <a:p>
            <a:pPr eaLnBrk="1" hangingPunct="1">
              <a:buFont typeface="Arial" panose="020B0604020202020204" pitchFamily="34" charset="0"/>
              <a:buNone/>
            </a:pPr>
            <a:r>
              <a:rPr lang="zh-CN" altLang="en-US" dirty="0"/>
              <a:t>操作</a:t>
            </a:r>
            <a:r>
              <a:rPr lang="zh-CN" altLang="en-US" dirty="0" smtClean="0"/>
              <a:t>表达式</a:t>
            </a:r>
            <a:endParaRPr lang="en-US" altLang="zh-CN" dirty="0"/>
          </a:p>
        </p:txBody>
      </p:sp>
      <p:grpSp>
        <p:nvGrpSpPr>
          <p:cNvPr id="35" name="组合 34"/>
          <p:cNvGrpSpPr/>
          <p:nvPr/>
        </p:nvGrpSpPr>
        <p:grpSpPr>
          <a:xfrm>
            <a:off x="2055854" y="4158284"/>
            <a:ext cx="3373396" cy="1200329"/>
            <a:chOff x="2055854" y="4158284"/>
            <a:chExt cx="3373396" cy="1200329"/>
          </a:xfrm>
        </p:grpSpPr>
        <p:sp>
          <p:nvSpPr>
            <p:cNvPr id="17" name="矩形 1"/>
            <p:cNvSpPr>
              <a:spLocks noChangeArrowheads="1"/>
            </p:cNvSpPr>
            <p:nvPr/>
          </p:nvSpPr>
          <p:spPr bwMode="auto">
            <a:xfrm>
              <a:off x="2055854" y="4158284"/>
              <a:ext cx="3373396" cy="1200329"/>
            </a:xfrm>
            <a:prstGeom prst="rect">
              <a:avLst/>
            </a:prstGeom>
            <a:solidFill>
              <a:srgbClr val="003F7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smtClean="0">
                  <a:solidFill>
                    <a:srgbClr val="FFFFFF"/>
                  </a:solidFill>
                  <a:latin typeface="微软雅黑" panose="020B0503020204020204" pitchFamily="34" charset="-122"/>
                  <a:ea typeface="微软雅黑" panose="020B0503020204020204" pitchFamily="34" charset="-122"/>
                </a:rPr>
                <a:t>for </a:t>
              </a:r>
              <a:r>
                <a:rPr lang="en-US" altLang="zh-CN" sz="1600" b="1" dirty="0">
                  <a:solidFill>
                    <a:srgbClr val="FFFFFF"/>
                  </a:solidFill>
                  <a:latin typeface="微软雅黑" panose="020B0503020204020204" pitchFamily="34" charset="-122"/>
                  <a:ea typeface="微软雅黑" panose="020B0503020204020204" pitchFamily="34" charset="-122"/>
                </a:rPr>
                <a:t>(</a:t>
              </a: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 1;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&lt;= 100;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console.log(</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smtClean="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p:txBody>
        </p:sp>
        <p:sp>
          <p:nvSpPr>
            <p:cNvPr id="32" name="圆角矩形 20"/>
            <p:cNvSpPr>
              <a:spLocks noChangeArrowheads="1"/>
            </p:cNvSpPr>
            <p:nvPr/>
          </p:nvSpPr>
          <p:spPr bwMode="auto">
            <a:xfrm>
              <a:off x="2573807" y="4219574"/>
              <a:ext cx="938537" cy="352425"/>
            </a:xfrm>
            <a:prstGeom prst="roundRect">
              <a:avLst>
                <a:gd name="adj" fmla="val 16667"/>
              </a:avLst>
            </a:prstGeom>
            <a:noFill/>
            <a:ln w="12700" algn="ctr">
              <a:solidFill>
                <a:srgbClr val="FFFF00"/>
              </a:solidFill>
              <a:prstDash val="sys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33" name="圆角矩形 20"/>
            <p:cNvSpPr>
              <a:spLocks noChangeArrowheads="1"/>
            </p:cNvSpPr>
            <p:nvPr/>
          </p:nvSpPr>
          <p:spPr bwMode="auto">
            <a:xfrm>
              <a:off x="3541409" y="4219574"/>
              <a:ext cx="938537" cy="352425"/>
            </a:xfrm>
            <a:prstGeom prst="roundRect">
              <a:avLst>
                <a:gd name="adj" fmla="val 16667"/>
              </a:avLst>
            </a:prstGeom>
            <a:noFill/>
            <a:ln w="12700" algn="ctr">
              <a:solidFill>
                <a:srgbClr val="FFFF00"/>
              </a:solidFill>
              <a:prstDash val="sys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34" name="圆角矩形 20"/>
            <p:cNvSpPr>
              <a:spLocks noChangeArrowheads="1"/>
            </p:cNvSpPr>
            <p:nvPr/>
          </p:nvSpPr>
          <p:spPr bwMode="auto">
            <a:xfrm>
              <a:off x="4512959" y="4219574"/>
              <a:ext cx="363841" cy="352425"/>
            </a:xfrm>
            <a:prstGeom prst="roundRect">
              <a:avLst>
                <a:gd name="adj" fmla="val 16667"/>
              </a:avLst>
            </a:prstGeom>
            <a:noFill/>
            <a:ln w="12700" algn="ctr">
              <a:solidFill>
                <a:srgbClr val="FFFF00"/>
              </a:solidFill>
              <a:prstDash val="sys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wipe(left)">
                                      <p:cBhvr>
                                        <p:cTn id="7" dur="500"/>
                                        <p:tgtEl>
                                          <p:spTgt spid="31">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down)">
                                      <p:cBhvr>
                                        <p:cTn id="15" dur="500"/>
                                        <p:tgtEl>
                                          <p:spTgt spid="2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down)">
                                      <p:cBhvr>
                                        <p:cTn id="23" dur="500"/>
                                        <p:tgtEl>
                                          <p:spTgt spid="2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down)">
                                      <p:cBhvr>
                                        <p:cTn id="31" dur="500"/>
                                        <p:tgtEl>
                                          <p:spTgt spid="2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fade">
                                      <p:cBhvr>
                                        <p:cTn id="3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P spid="25" grpId="0" animBg="1"/>
      <p:bldP spid="28" grpId="0" animBg="1"/>
      <p:bldP spid="3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Times New Roman" panose="02020603050405020304" pitchFamily="18" charset="0"/>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a:solidFill>
                    <a:schemeClr val="bg1"/>
                  </a:solidFill>
                  <a:latin typeface="+mj-lt"/>
                  <a:cs typeface="Times New Roman" panose="02020603050405020304" pitchFamily="18" charset="0"/>
                </a:rPr>
                <a:t>1</a:t>
              </a:r>
              <a:endParaRPr lang="zh-CN" altLang="en-US" sz="2800" dirty="0">
                <a:solidFill>
                  <a:schemeClr val="bg1"/>
                </a:solidFill>
                <a:latin typeface="+mj-lt"/>
                <a:cs typeface="Times New Roman" panose="02020603050405020304" pitchFamily="18" charset="0"/>
              </a:endParaRPr>
            </a:p>
          </p:txBody>
        </p:sp>
      </p:grpSp>
      <p:sp>
        <p:nvSpPr>
          <p:cNvPr id="31" name="TextBox 39"/>
          <p:cNvSpPr txBox="1">
            <a:spLocks noChangeArrowheads="1"/>
          </p:cNvSpPr>
          <p:nvPr/>
        </p:nvSpPr>
        <p:spPr bwMode="auto">
          <a:xfrm>
            <a:off x="565150" y="1992313"/>
            <a:ext cx="7907338"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200000"/>
              </a:lnSpc>
              <a:defRPr/>
            </a:pPr>
            <a:r>
              <a:rPr lang="zh-CN" altLang="en-US" b="1" u="sng" dirty="0">
                <a:solidFill>
                  <a:srgbClr val="1369B2"/>
                </a:solidFill>
              </a:rPr>
              <a:t>代码执行流程：</a:t>
            </a:r>
            <a:endParaRPr lang="en-US" altLang="zh-CN" b="1" u="sng" dirty="0">
              <a:solidFill>
                <a:srgbClr val="1369B2"/>
              </a:solidFill>
            </a:endParaRPr>
          </a:p>
          <a:p>
            <a:pPr marL="285750" indent="-285750" eaLnBrk="0" hangingPunct="0">
              <a:lnSpc>
                <a:spcPct val="200000"/>
              </a:lnSpc>
              <a:buFont typeface="Wingdings" panose="05000000000000000000" pitchFamily="2" charset="2"/>
              <a:buChar char="p"/>
              <a:defRPr/>
            </a:pPr>
            <a:r>
              <a:rPr lang="zh-CN" altLang="zh-CN" dirty="0"/>
              <a:t>执行“</a:t>
            </a:r>
            <a:r>
              <a:rPr lang="en-US" altLang="zh-CN" dirty="0" err="1"/>
              <a:t>var</a:t>
            </a:r>
            <a:r>
              <a:rPr lang="en-US" altLang="zh-CN" dirty="0"/>
              <a:t> </a:t>
            </a:r>
            <a:r>
              <a:rPr lang="en-US" altLang="zh-CN" dirty="0" err="1"/>
              <a:t>i</a:t>
            </a:r>
            <a:r>
              <a:rPr lang="en-US" altLang="zh-CN" dirty="0"/>
              <a:t> = 1;</a:t>
            </a:r>
            <a:r>
              <a:rPr lang="zh-CN" altLang="zh-CN" dirty="0"/>
              <a:t>”初始化变量</a:t>
            </a:r>
            <a:endParaRPr lang="en-US" altLang="zh-CN" dirty="0" smtClean="0"/>
          </a:p>
          <a:p>
            <a:pPr marL="285750" indent="-285750" eaLnBrk="0" hangingPunct="0">
              <a:lnSpc>
                <a:spcPct val="200000"/>
              </a:lnSpc>
              <a:buFont typeface="Wingdings" panose="05000000000000000000" pitchFamily="2" charset="2"/>
              <a:buChar char="p"/>
              <a:defRPr/>
            </a:pPr>
            <a:r>
              <a:rPr lang="zh-CN" altLang="zh-CN" dirty="0"/>
              <a:t>判断“</a:t>
            </a:r>
            <a:r>
              <a:rPr lang="en-US" altLang="zh-CN" dirty="0" err="1"/>
              <a:t>i</a:t>
            </a:r>
            <a:r>
              <a:rPr lang="en-US" altLang="zh-CN" dirty="0"/>
              <a:t> &lt;= 100</a:t>
            </a:r>
            <a:r>
              <a:rPr lang="zh-CN" altLang="zh-CN" dirty="0"/>
              <a:t>”是否为</a:t>
            </a:r>
            <a:r>
              <a:rPr lang="en-US" altLang="zh-CN" dirty="0"/>
              <a:t>true</a:t>
            </a:r>
            <a:r>
              <a:rPr lang="zh-CN" altLang="zh-CN" dirty="0"/>
              <a:t>，如果为</a:t>
            </a:r>
            <a:r>
              <a:rPr lang="en-US" altLang="zh-CN" dirty="0"/>
              <a:t>true</a:t>
            </a:r>
            <a:r>
              <a:rPr lang="zh-CN" altLang="zh-CN" dirty="0"/>
              <a:t>，执行循环体，反之，结束循环</a:t>
            </a:r>
            <a:endParaRPr lang="en-US" altLang="zh-CN" dirty="0" smtClean="0"/>
          </a:p>
          <a:p>
            <a:pPr marL="285750" indent="-285750" eaLnBrk="0" hangingPunct="0">
              <a:lnSpc>
                <a:spcPct val="200000"/>
              </a:lnSpc>
              <a:buFont typeface="Wingdings" panose="05000000000000000000" pitchFamily="2" charset="2"/>
              <a:buChar char="p"/>
              <a:defRPr/>
            </a:pPr>
            <a:r>
              <a:rPr lang="zh-CN" altLang="zh-CN" dirty="0"/>
              <a:t>执行循环体，通过“</a:t>
            </a:r>
            <a:r>
              <a:rPr lang="en-US" altLang="zh-CN" dirty="0"/>
              <a:t>console.log(</a:t>
            </a:r>
            <a:r>
              <a:rPr lang="en-US" altLang="zh-CN" dirty="0" err="1"/>
              <a:t>i</a:t>
            </a:r>
            <a:r>
              <a:rPr lang="en-US" altLang="zh-CN" dirty="0"/>
              <a:t>)</a:t>
            </a:r>
            <a:r>
              <a:rPr lang="zh-CN" altLang="zh-CN" dirty="0"/>
              <a:t>”输出变量</a:t>
            </a:r>
            <a:r>
              <a:rPr lang="en-US" altLang="zh-CN" dirty="0" err="1"/>
              <a:t>i</a:t>
            </a:r>
            <a:r>
              <a:rPr lang="zh-CN" altLang="zh-CN" dirty="0"/>
              <a:t>的</a:t>
            </a:r>
            <a:r>
              <a:rPr lang="zh-CN" altLang="zh-CN" dirty="0" smtClean="0"/>
              <a:t>值</a:t>
            </a:r>
            <a:endParaRPr lang="en-US" altLang="zh-CN" dirty="0" smtClean="0"/>
          </a:p>
          <a:p>
            <a:pPr marL="285750" indent="-285750" eaLnBrk="0" hangingPunct="0">
              <a:lnSpc>
                <a:spcPct val="200000"/>
              </a:lnSpc>
              <a:buFont typeface="Wingdings" panose="05000000000000000000" pitchFamily="2" charset="2"/>
              <a:buChar char="p"/>
              <a:defRPr/>
            </a:pPr>
            <a:r>
              <a:rPr lang="zh-CN" altLang="zh-CN" dirty="0"/>
              <a:t>执行“</a:t>
            </a:r>
            <a:r>
              <a:rPr lang="en-US" altLang="zh-CN" dirty="0" err="1"/>
              <a:t>i</a:t>
            </a:r>
            <a:r>
              <a:rPr lang="en-US" altLang="zh-CN" dirty="0"/>
              <a:t>++</a:t>
            </a:r>
            <a:r>
              <a:rPr lang="zh-CN" altLang="zh-CN" dirty="0"/>
              <a:t>”，将</a:t>
            </a:r>
            <a:r>
              <a:rPr lang="en-US" altLang="zh-CN" dirty="0" err="1"/>
              <a:t>i</a:t>
            </a:r>
            <a:r>
              <a:rPr lang="zh-CN" altLang="zh-CN" dirty="0"/>
              <a:t>的值加</a:t>
            </a:r>
            <a:r>
              <a:rPr lang="en-US" altLang="zh-CN" dirty="0"/>
              <a:t>1</a:t>
            </a:r>
            <a:r>
              <a:rPr lang="zh-CN" altLang="zh-CN" dirty="0"/>
              <a:t>，此时</a:t>
            </a:r>
            <a:r>
              <a:rPr lang="en-US" altLang="zh-CN" dirty="0" err="1"/>
              <a:t>i</a:t>
            </a:r>
            <a:r>
              <a:rPr lang="zh-CN" altLang="zh-CN" dirty="0"/>
              <a:t>的值为</a:t>
            </a:r>
            <a:r>
              <a:rPr lang="en-US" altLang="zh-CN" dirty="0" smtClean="0"/>
              <a:t>2</a:t>
            </a:r>
            <a:endParaRPr lang="en-US" altLang="zh-CN" dirty="0" smtClean="0"/>
          </a:p>
          <a:p>
            <a:pPr marL="285750" indent="-285750" eaLnBrk="0" hangingPunct="0">
              <a:lnSpc>
                <a:spcPct val="200000"/>
              </a:lnSpc>
              <a:buFont typeface="Wingdings" panose="05000000000000000000" pitchFamily="2" charset="2"/>
              <a:buChar char="p"/>
              <a:defRPr/>
            </a:pPr>
            <a:r>
              <a:rPr lang="zh-CN" altLang="zh-CN" dirty="0"/>
              <a:t>判断“</a:t>
            </a:r>
            <a:r>
              <a:rPr lang="en-US" altLang="zh-CN" dirty="0" err="1"/>
              <a:t>i</a:t>
            </a:r>
            <a:r>
              <a:rPr lang="en-US" altLang="zh-CN" dirty="0"/>
              <a:t> &lt;= 100</a:t>
            </a:r>
            <a:r>
              <a:rPr lang="zh-CN" altLang="zh-CN" dirty="0"/>
              <a:t>”是否为</a:t>
            </a:r>
            <a:r>
              <a:rPr lang="en-US" altLang="zh-CN" dirty="0"/>
              <a:t>true</a:t>
            </a:r>
            <a:r>
              <a:rPr lang="zh-CN" altLang="zh-CN" dirty="0"/>
              <a:t>，和第②步相同。只要满足“</a:t>
            </a:r>
            <a:r>
              <a:rPr lang="en-US" altLang="zh-CN" dirty="0" err="1"/>
              <a:t>i</a:t>
            </a:r>
            <a:r>
              <a:rPr lang="en-US" altLang="zh-CN" dirty="0"/>
              <a:t> &lt;= 100</a:t>
            </a:r>
            <a:r>
              <a:rPr lang="zh-CN" altLang="zh-CN" dirty="0"/>
              <a:t>”这个条件，就会一直循环。当</a:t>
            </a:r>
            <a:r>
              <a:rPr lang="en-US" altLang="zh-CN" dirty="0" err="1"/>
              <a:t>i</a:t>
            </a:r>
            <a:r>
              <a:rPr lang="zh-CN" altLang="zh-CN" dirty="0"/>
              <a:t>的值加到</a:t>
            </a:r>
            <a:r>
              <a:rPr lang="en-US" altLang="zh-CN" dirty="0"/>
              <a:t>101</a:t>
            </a:r>
            <a:r>
              <a:rPr lang="zh-CN" altLang="zh-CN" dirty="0"/>
              <a:t>时，判断结果为</a:t>
            </a:r>
            <a:r>
              <a:rPr lang="en-US" altLang="zh-CN" dirty="0"/>
              <a:t>false</a:t>
            </a:r>
            <a:r>
              <a:rPr lang="zh-CN" altLang="zh-CN" dirty="0"/>
              <a:t>，循环结束</a:t>
            </a:r>
            <a:endParaRPr lang="zh-CN" altLang="zh-CN" dirty="0" smtClean="0"/>
          </a:p>
        </p:txBody>
      </p:sp>
      <p:sp>
        <p:nvSpPr>
          <p:cNvPr id="13319"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14"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a:cs typeface="Times New Roman" panose="02020603050405020304" pitchFamily="18" charset="0"/>
              </a:rPr>
              <a:t>3</a:t>
            </a:r>
            <a:r>
              <a:rPr lang="en-US" altLang="zh-CN" dirty="0" smtClean="0">
                <a:cs typeface="Times New Roman" panose="02020603050405020304" pitchFamily="18" charset="0"/>
              </a:rPr>
              <a:t>.1 </a:t>
            </a:r>
            <a:r>
              <a:rPr lang="zh-CN" altLang="en-US" dirty="0" smtClean="0">
                <a:latin typeface="+mn-lt"/>
                <a:cs typeface="Times New Roman" panose="02020603050405020304" pitchFamily="18" charset="0"/>
              </a:rPr>
              <a:t>循环结构</a:t>
            </a:r>
            <a:endParaRPr lang="zh-CN" altLang="en-US" dirty="0" smtClean="0">
              <a:latin typeface="+mn-lt"/>
              <a:cs typeface="Times New Roman" panose="02020603050405020304" pitchFamily="18" charset="0"/>
            </a:endParaRPr>
          </a:p>
        </p:txBody>
      </p:sp>
      <p:sp>
        <p:nvSpPr>
          <p:cNvPr id="5"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TextBox 10"/>
          <p:cNvSpPr txBox="1"/>
          <p:nvPr/>
        </p:nvSpPr>
        <p:spPr>
          <a:xfrm>
            <a:off x="427038" y="1493838"/>
            <a:ext cx="4703762" cy="400110"/>
          </a:xfrm>
          <a:prstGeom prst="rect">
            <a:avLst/>
          </a:prstGeom>
          <a:noFill/>
        </p:spPr>
        <p:txBody>
          <a:bodyPr>
            <a:spAutoFit/>
          </a:bodyPr>
          <a:lstStyle/>
          <a:p>
            <a:pPr eaLnBrk="0" hangingPunct="0">
              <a:defRPr/>
            </a:pPr>
            <a:r>
              <a:rPr lang="en-US" altLang="zh-CN" dirty="0">
                <a:latin typeface="+mn-lt"/>
                <a:cs typeface="Times New Roman" panose="02020603050405020304" pitchFamily="18" charset="0"/>
              </a:rPr>
              <a:t>  </a:t>
            </a:r>
            <a:r>
              <a:rPr lang="en-US" altLang="zh-CN"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for</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语句</a:t>
            </a:r>
            <a:endParaRPr lang="zh-CN" altLang="en-US" dirty="0">
              <a:latin typeface="+mn-lt"/>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wipe(left)">
                                      <p:cBhvr>
                                        <p:cTn id="7" dur="500"/>
                                        <p:tgtEl>
                                          <p:spTgt spid="31">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1">
                                            <p:txEl>
                                              <p:pRg st="1" end="1"/>
                                            </p:txEl>
                                          </p:spTgt>
                                        </p:tgtEl>
                                        <p:attrNameLst>
                                          <p:attrName>style.visibility</p:attrName>
                                        </p:attrNameLst>
                                      </p:cBhvr>
                                      <p:to>
                                        <p:strVal val="visible"/>
                                      </p:to>
                                    </p:set>
                                    <p:animEffect transition="in" filter="wipe(left)">
                                      <p:cBhvr>
                                        <p:cTn id="11" dur="500"/>
                                        <p:tgtEl>
                                          <p:spTgt spid="31">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1">
                                            <p:txEl>
                                              <p:pRg st="2" end="2"/>
                                            </p:txEl>
                                          </p:spTgt>
                                        </p:tgtEl>
                                        <p:attrNameLst>
                                          <p:attrName>style.visibility</p:attrName>
                                        </p:attrNameLst>
                                      </p:cBhvr>
                                      <p:to>
                                        <p:strVal val="visible"/>
                                      </p:to>
                                    </p:set>
                                    <p:animEffect transition="in" filter="wipe(left)">
                                      <p:cBhvr>
                                        <p:cTn id="15" dur="500"/>
                                        <p:tgtEl>
                                          <p:spTgt spid="31">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1">
                                            <p:txEl>
                                              <p:pRg st="3" end="3"/>
                                            </p:txEl>
                                          </p:spTgt>
                                        </p:tgtEl>
                                        <p:attrNameLst>
                                          <p:attrName>style.visibility</p:attrName>
                                        </p:attrNameLst>
                                      </p:cBhvr>
                                      <p:to>
                                        <p:strVal val="visible"/>
                                      </p:to>
                                    </p:set>
                                    <p:animEffect transition="in" filter="wipe(left)">
                                      <p:cBhvr>
                                        <p:cTn id="19" dur="500"/>
                                        <p:tgtEl>
                                          <p:spTgt spid="31">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1">
                                            <p:txEl>
                                              <p:pRg st="4" end="4"/>
                                            </p:txEl>
                                          </p:spTgt>
                                        </p:tgtEl>
                                        <p:attrNameLst>
                                          <p:attrName>style.visibility</p:attrName>
                                        </p:attrNameLst>
                                      </p:cBhvr>
                                      <p:to>
                                        <p:strVal val="visible"/>
                                      </p:to>
                                    </p:set>
                                    <p:animEffect transition="in" filter="wipe(left)">
                                      <p:cBhvr>
                                        <p:cTn id="23" dur="500"/>
                                        <p:tgtEl>
                                          <p:spTgt spid="31">
                                            <p:txEl>
                                              <p:pRg st="4" end="4"/>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1">
                                            <p:txEl>
                                              <p:pRg st="5" end="5"/>
                                            </p:txEl>
                                          </p:spTgt>
                                        </p:tgtEl>
                                        <p:attrNameLst>
                                          <p:attrName>style.visibility</p:attrName>
                                        </p:attrNameLst>
                                      </p:cBhvr>
                                      <p:to>
                                        <p:strVal val="visible"/>
                                      </p:to>
                                    </p:set>
                                    <p:animEffect transition="in" filter="wipe(left)">
                                      <p:cBhvr>
                                        <p:cTn id="27" dur="500"/>
                                        <p:tgtEl>
                                          <p:spTgt spid="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Times New Roman" panose="02020603050405020304" pitchFamily="18" charset="0"/>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a:solidFill>
                    <a:schemeClr val="bg1"/>
                  </a:solidFill>
                  <a:latin typeface="+mj-lt"/>
                  <a:cs typeface="Times New Roman" panose="02020603050405020304" pitchFamily="18" charset="0"/>
                </a:rPr>
                <a:t>1</a:t>
              </a:r>
              <a:endParaRPr lang="zh-CN" altLang="en-US" sz="2800" dirty="0">
                <a:solidFill>
                  <a:schemeClr val="bg1"/>
                </a:solidFill>
                <a:latin typeface="+mj-lt"/>
                <a:cs typeface="Times New Roman" panose="02020603050405020304" pitchFamily="18" charset="0"/>
              </a:endParaRPr>
            </a:p>
          </p:txBody>
        </p:sp>
      </p:grpSp>
      <p:sp>
        <p:nvSpPr>
          <p:cNvPr id="13319"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14"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a:cs typeface="Times New Roman" panose="02020603050405020304" pitchFamily="18" charset="0"/>
              </a:rPr>
              <a:t>3</a:t>
            </a:r>
            <a:r>
              <a:rPr lang="en-US" altLang="zh-CN" dirty="0" smtClean="0">
                <a:cs typeface="Times New Roman" panose="02020603050405020304" pitchFamily="18" charset="0"/>
              </a:rPr>
              <a:t>.1 </a:t>
            </a:r>
            <a:r>
              <a:rPr lang="zh-CN" altLang="en-US" dirty="0" smtClean="0">
                <a:latin typeface="+mn-lt"/>
                <a:cs typeface="Times New Roman" panose="02020603050405020304" pitchFamily="18" charset="0"/>
              </a:rPr>
              <a:t>循环结构</a:t>
            </a:r>
            <a:endParaRPr lang="zh-CN" altLang="en-US" dirty="0" smtClean="0">
              <a:latin typeface="+mn-lt"/>
              <a:cs typeface="Times New Roman" panose="02020603050405020304" pitchFamily="18" charset="0"/>
            </a:endParaRPr>
          </a:p>
        </p:txBody>
      </p:sp>
      <p:sp>
        <p:nvSpPr>
          <p:cNvPr id="5"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TextBox 10"/>
          <p:cNvSpPr txBox="1"/>
          <p:nvPr/>
        </p:nvSpPr>
        <p:spPr>
          <a:xfrm>
            <a:off x="427038" y="1493838"/>
            <a:ext cx="4703762" cy="400110"/>
          </a:xfrm>
          <a:prstGeom prst="rect">
            <a:avLst/>
          </a:prstGeom>
          <a:noFill/>
        </p:spPr>
        <p:txBody>
          <a:bodyPr>
            <a:spAutoFit/>
          </a:bodyPr>
          <a:lstStyle/>
          <a:p>
            <a:pPr eaLnBrk="0" hangingPunct="0">
              <a:defRPr/>
            </a:pPr>
            <a:r>
              <a:rPr lang="en-US" altLang="zh-CN" dirty="0">
                <a:latin typeface="+mn-lt"/>
                <a:cs typeface="Times New Roman" panose="02020603050405020304" pitchFamily="18" charset="0"/>
              </a:rPr>
              <a:t>  </a:t>
            </a:r>
            <a:r>
              <a:rPr lang="en-US" altLang="zh-CN"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for</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语句</a:t>
            </a:r>
            <a:endParaRPr lang="zh-CN" altLang="en-US" dirty="0">
              <a:latin typeface="+mn-lt"/>
              <a:cs typeface="Times New Roman" panose="02020603050405020304" pitchFamily="18" charset="0"/>
            </a:endParaRPr>
          </a:p>
        </p:txBody>
      </p:sp>
      <p:sp>
        <p:nvSpPr>
          <p:cNvPr id="25" name="TextBox 39"/>
          <p:cNvSpPr txBox="1">
            <a:spLocks noChangeArrowheads="1"/>
          </p:cNvSpPr>
          <p:nvPr/>
        </p:nvSpPr>
        <p:spPr bwMode="auto">
          <a:xfrm>
            <a:off x="503717" y="2068502"/>
            <a:ext cx="8331939" cy="1665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200000"/>
              </a:lnSpc>
              <a:defRPr/>
            </a:pPr>
            <a:r>
              <a:rPr lang="zh-CN" altLang="zh-CN" b="1" u="sng" dirty="0" smtClean="0">
                <a:solidFill>
                  <a:srgbClr val="1369B2"/>
                </a:solidFill>
              </a:rPr>
              <a:t>断点</a:t>
            </a:r>
            <a:r>
              <a:rPr lang="zh-CN" altLang="zh-CN" b="1" u="sng" dirty="0">
                <a:solidFill>
                  <a:srgbClr val="1369B2"/>
                </a:solidFill>
              </a:rPr>
              <a:t>调试</a:t>
            </a:r>
            <a:r>
              <a:rPr lang="zh-CN" altLang="zh-CN" dirty="0"/>
              <a:t>是指在程序的某一行设置一个断点，调试时，程序运行到这一行就会停住，然后就可以控制代码一步一步的执行，在这个过程中可以看到每个变量当前的</a:t>
            </a:r>
            <a:r>
              <a:rPr lang="zh-CN" altLang="zh-CN" dirty="0" smtClean="0"/>
              <a:t>值</a:t>
            </a:r>
            <a:r>
              <a:rPr lang="zh-CN" altLang="en-US" dirty="0" smtClean="0"/>
              <a:t>。</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Times New Roman" panose="02020603050405020304" pitchFamily="18" charset="0"/>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a:solidFill>
                    <a:schemeClr val="bg1"/>
                  </a:solidFill>
                  <a:latin typeface="+mj-lt"/>
                  <a:cs typeface="Times New Roman" panose="02020603050405020304" pitchFamily="18" charset="0"/>
                </a:rPr>
                <a:t>1</a:t>
              </a:r>
              <a:endParaRPr lang="zh-CN" altLang="en-US" sz="2800" dirty="0">
                <a:solidFill>
                  <a:schemeClr val="bg1"/>
                </a:solidFill>
                <a:latin typeface="+mj-lt"/>
                <a:cs typeface="Times New Roman" panose="02020603050405020304" pitchFamily="18" charset="0"/>
              </a:endParaRPr>
            </a:p>
          </p:txBody>
        </p:sp>
      </p:grpSp>
      <p:sp>
        <p:nvSpPr>
          <p:cNvPr id="13319"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14"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a:cs typeface="Times New Roman" panose="02020603050405020304" pitchFamily="18" charset="0"/>
              </a:rPr>
              <a:t>3</a:t>
            </a:r>
            <a:r>
              <a:rPr lang="en-US" altLang="zh-CN" dirty="0" smtClean="0">
                <a:cs typeface="Times New Roman" panose="02020603050405020304" pitchFamily="18" charset="0"/>
              </a:rPr>
              <a:t>.1 </a:t>
            </a:r>
            <a:r>
              <a:rPr lang="zh-CN" altLang="en-US" dirty="0" smtClean="0">
                <a:latin typeface="+mn-lt"/>
                <a:cs typeface="Times New Roman" panose="02020603050405020304" pitchFamily="18" charset="0"/>
              </a:rPr>
              <a:t>循环结构</a:t>
            </a:r>
            <a:endParaRPr lang="zh-CN" altLang="en-US" dirty="0" smtClean="0">
              <a:latin typeface="+mn-lt"/>
              <a:cs typeface="Times New Roman" panose="02020603050405020304" pitchFamily="18" charset="0"/>
            </a:endParaRPr>
          </a:p>
        </p:txBody>
      </p:sp>
      <p:sp>
        <p:nvSpPr>
          <p:cNvPr id="5"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TextBox 10"/>
          <p:cNvSpPr txBox="1"/>
          <p:nvPr/>
        </p:nvSpPr>
        <p:spPr>
          <a:xfrm>
            <a:off x="427038" y="1493838"/>
            <a:ext cx="4703762" cy="400110"/>
          </a:xfrm>
          <a:prstGeom prst="rect">
            <a:avLst/>
          </a:prstGeom>
          <a:noFill/>
        </p:spPr>
        <p:txBody>
          <a:bodyPr>
            <a:spAutoFit/>
          </a:bodyPr>
          <a:lstStyle/>
          <a:p>
            <a:pPr eaLnBrk="0" hangingPunct="0">
              <a:defRPr/>
            </a:pPr>
            <a:r>
              <a:rPr lang="en-US" altLang="zh-CN" dirty="0">
                <a:latin typeface="+mn-lt"/>
                <a:cs typeface="Times New Roman" panose="02020603050405020304" pitchFamily="18" charset="0"/>
              </a:rPr>
              <a:t>  </a:t>
            </a:r>
            <a:r>
              <a:rPr lang="en-US" altLang="zh-CN"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for</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语句</a:t>
            </a:r>
            <a:endParaRPr lang="zh-CN" altLang="en-US" dirty="0">
              <a:latin typeface="+mn-lt"/>
              <a:cs typeface="Times New Roman" panose="02020603050405020304" pitchFamily="18" charset="0"/>
            </a:endParaRPr>
          </a:p>
        </p:txBody>
      </p:sp>
      <p:sp>
        <p:nvSpPr>
          <p:cNvPr id="25" name="TextBox 39"/>
          <p:cNvSpPr txBox="1">
            <a:spLocks noChangeArrowheads="1"/>
          </p:cNvSpPr>
          <p:nvPr/>
        </p:nvSpPr>
        <p:spPr bwMode="auto">
          <a:xfrm>
            <a:off x="389255" y="1955800"/>
            <a:ext cx="8503285"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200000"/>
              </a:lnSpc>
              <a:defRPr/>
            </a:pPr>
            <a:r>
              <a:rPr lang="zh-CN" altLang="en-US" b="1" u="sng" dirty="0" smtClean="0">
                <a:solidFill>
                  <a:srgbClr val="1369B2"/>
                </a:solidFill>
              </a:rPr>
              <a:t>查看方式：</a:t>
            </a:r>
            <a:r>
              <a:rPr lang="zh-CN" altLang="zh-CN" dirty="0" smtClean="0"/>
              <a:t>在</a:t>
            </a:r>
            <a:r>
              <a:rPr lang="en-US" altLang="zh-CN" dirty="0" smtClean="0"/>
              <a:t>Chrome</a:t>
            </a:r>
            <a:r>
              <a:rPr lang="zh-CN" altLang="zh-CN" dirty="0" smtClean="0"/>
              <a:t>浏览器中</a:t>
            </a:r>
            <a:r>
              <a:rPr lang="zh-CN" altLang="en-US" dirty="0" smtClean="0"/>
              <a:t>，</a:t>
            </a:r>
            <a:r>
              <a:rPr lang="zh-CN" altLang="zh-CN" dirty="0" smtClean="0"/>
              <a:t>按</a:t>
            </a:r>
            <a:r>
              <a:rPr lang="en-US" altLang="zh-CN" dirty="0" smtClean="0"/>
              <a:t>F12</a:t>
            </a:r>
            <a:r>
              <a:rPr lang="zh-CN" altLang="zh-CN" dirty="0" smtClean="0"/>
              <a:t>键启动开发者工具后，切换到</a:t>
            </a:r>
            <a:r>
              <a:rPr lang="zh-CN" altLang="zh-CN" dirty="0">
                <a:sym typeface="+mn-ea"/>
              </a:rPr>
              <a:t>“</a:t>
            </a:r>
            <a:r>
              <a:rPr lang="en-US" altLang="zh-CN" dirty="0" smtClean="0">
                <a:sym typeface="+mn-ea"/>
              </a:rPr>
              <a:t>Sources</a:t>
            </a:r>
            <a:r>
              <a:rPr lang="zh-CN" altLang="zh-CN" dirty="0">
                <a:sym typeface="+mn-ea"/>
              </a:rPr>
              <a:t>”</a:t>
            </a:r>
            <a:r>
              <a:rPr lang="zh-CN" altLang="zh-CN" dirty="0" smtClean="0"/>
              <a:t>面板</a:t>
            </a:r>
            <a:r>
              <a:rPr lang="zh-CN" altLang="en-US" dirty="0" smtClean="0"/>
              <a:t>，界面效果如下图所示，其中右栏是</a:t>
            </a:r>
            <a:r>
              <a:rPr lang="en-US" altLang="zh-CN" dirty="0" smtClean="0"/>
              <a:t>JavaScript</a:t>
            </a:r>
            <a:r>
              <a:rPr lang="zh-CN" altLang="zh-CN" dirty="0" smtClean="0"/>
              <a:t>调试区</a:t>
            </a:r>
            <a:r>
              <a:rPr lang="zh-CN" altLang="en-US" dirty="0" smtClean="0"/>
              <a:t>。</a:t>
            </a:r>
            <a:endParaRPr lang="en-US" altLang="zh-CN" dirty="0" smtClean="0"/>
          </a:p>
        </p:txBody>
      </p:sp>
      <p:grpSp>
        <p:nvGrpSpPr>
          <p:cNvPr id="3" name="组合 2"/>
          <p:cNvGrpSpPr/>
          <p:nvPr/>
        </p:nvGrpSpPr>
        <p:grpSpPr>
          <a:xfrm>
            <a:off x="1511594" y="3226298"/>
            <a:ext cx="6547885" cy="3234456"/>
            <a:chOff x="1511594" y="3194399"/>
            <a:chExt cx="6547885" cy="3234456"/>
          </a:xfrm>
        </p:grpSpPr>
        <p:pic>
          <p:nvPicPr>
            <p:cNvPr id="78850"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11594" y="3194399"/>
              <a:ext cx="6547885" cy="2811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4039178" y="6060555"/>
              <a:ext cx="1935480" cy="368300"/>
            </a:xfrm>
            <a:prstGeom prst="rect">
              <a:avLst/>
            </a:prstGeom>
            <a:noFill/>
          </p:spPr>
          <p:txBody>
            <a:bodyPr wrap="none" rtlCol="0">
              <a:spAutoFit/>
            </a:bodyPr>
            <a:lstStyle/>
            <a:p>
              <a:pPr algn="l"/>
              <a:r>
                <a:rPr lang="zh-CN" altLang="zh-CN" dirty="0">
                  <a:sym typeface="+mn-ea"/>
                </a:rPr>
                <a:t>“</a:t>
              </a:r>
              <a:r>
                <a:rPr lang="en-US" altLang="zh-CN" dirty="0" smtClean="0">
                  <a:sym typeface="+mn-ea"/>
                </a:rPr>
                <a:t>Sources</a:t>
              </a:r>
              <a:r>
                <a:rPr lang="zh-CN" altLang="zh-CN" dirty="0">
                  <a:sym typeface="+mn-ea"/>
                </a:rPr>
                <a:t>”</a:t>
              </a:r>
              <a:r>
                <a:rPr lang="zh-CN" altLang="en-US" dirty="0" smtClean="0"/>
                <a:t>面板</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Times New Roman" panose="02020603050405020304" pitchFamily="18" charset="0"/>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a:solidFill>
                    <a:schemeClr val="bg1"/>
                  </a:solidFill>
                  <a:latin typeface="+mj-lt"/>
                  <a:cs typeface="Times New Roman" panose="02020603050405020304" pitchFamily="18" charset="0"/>
                </a:rPr>
                <a:t>1</a:t>
              </a:r>
              <a:endParaRPr lang="zh-CN" altLang="en-US" sz="2800" dirty="0">
                <a:solidFill>
                  <a:schemeClr val="bg1"/>
                </a:solidFill>
                <a:latin typeface="+mj-lt"/>
                <a:cs typeface="Times New Roman" panose="02020603050405020304" pitchFamily="18" charset="0"/>
              </a:endParaRPr>
            </a:p>
          </p:txBody>
        </p:sp>
      </p:grpSp>
      <p:sp>
        <p:nvSpPr>
          <p:cNvPr id="13319"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14"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a:cs typeface="Times New Roman" panose="02020603050405020304" pitchFamily="18" charset="0"/>
              </a:rPr>
              <a:t>3</a:t>
            </a:r>
            <a:r>
              <a:rPr lang="en-US" altLang="zh-CN" dirty="0" smtClean="0">
                <a:cs typeface="Times New Roman" panose="02020603050405020304" pitchFamily="18" charset="0"/>
              </a:rPr>
              <a:t>.1 </a:t>
            </a:r>
            <a:r>
              <a:rPr lang="zh-CN" altLang="en-US" dirty="0" smtClean="0">
                <a:latin typeface="+mn-lt"/>
                <a:cs typeface="Times New Roman" panose="02020603050405020304" pitchFamily="18" charset="0"/>
              </a:rPr>
              <a:t>循环结构</a:t>
            </a:r>
            <a:endParaRPr lang="zh-CN" altLang="en-US" dirty="0" smtClean="0">
              <a:latin typeface="+mn-lt"/>
              <a:cs typeface="Times New Roman" panose="02020603050405020304" pitchFamily="18" charset="0"/>
            </a:endParaRPr>
          </a:p>
        </p:txBody>
      </p:sp>
      <p:sp>
        <p:nvSpPr>
          <p:cNvPr id="5"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TextBox 10"/>
          <p:cNvSpPr txBox="1"/>
          <p:nvPr/>
        </p:nvSpPr>
        <p:spPr>
          <a:xfrm>
            <a:off x="427038" y="1493838"/>
            <a:ext cx="4703762" cy="400110"/>
          </a:xfrm>
          <a:prstGeom prst="rect">
            <a:avLst/>
          </a:prstGeom>
          <a:noFill/>
        </p:spPr>
        <p:txBody>
          <a:bodyPr>
            <a:spAutoFit/>
          </a:bodyPr>
          <a:lstStyle/>
          <a:p>
            <a:pPr eaLnBrk="0" hangingPunct="0">
              <a:defRPr/>
            </a:pPr>
            <a:r>
              <a:rPr lang="en-US" altLang="zh-CN" dirty="0">
                <a:latin typeface="+mn-lt"/>
                <a:cs typeface="Times New Roman" panose="02020603050405020304" pitchFamily="18" charset="0"/>
              </a:rPr>
              <a:t>  </a:t>
            </a:r>
            <a:r>
              <a:rPr lang="en-US" altLang="zh-CN"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for</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语句</a:t>
            </a:r>
            <a:endParaRPr lang="zh-CN" altLang="en-US" dirty="0">
              <a:latin typeface="+mn-lt"/>
              <a:cs typeface="Times New Roman" panose="02020603050405020304" pitchFamily="18" charset="0"/>
            </a:endParaRPr>
          </a:p>
        </p:txBody>
      </p:sp>
      <p:sp>
        <p:nvSpPr>
          <p:cNvPr id="25" name="TextBox 39"/>
          <p:cNvSpPr txBox="1">
            <a:spLocks noChangeArrowheads="1"/>
          </p:cNvSpPr>
          <p:nvPr/>
        </p:nvSpPr>
        <p:spPr bwMode="auto">
          <a:xfrm>
            <a:off x="503717" y="1972805"/>
            <a:ext cx="833193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200000"/>
              </a:lnSpc>
              <a:defRPr/>
            </a:pPr>
            <a:r>
              <a:rPr lang="zh-CN" altLang="zh-CN" dirty="0" smtClean="0"/>
              <a:t>在</a:t>
            </a:r>
            <a:r>
              <a:rPr lang="zh-CN" altLang="zh-CN" dirty="0"/>
              <a:t>中栏显示的网页源代码中，单击某一行的行号，即可添加断点，再次单击，可以取消断点。例如，为</a:t>
            </a:r>
            <a:r>
              <a:rPr lang="en-US" altLang="zh-CN" dirty="0"/>
              <a:t>for</a:t>
            </a:r>
            <a:r>
              <a:rPr lang="zh-CN" altLang="zh-CN" dirty="0"/>
              <a:t>语句添加断点，</a:t>
            </a:r>
            <a:r>
              <a:rPr lang="zh-CN" altLang="zh-CN" dirty="0" smtClean="0"/>
              <a:t>如</a:t>
            </a:r>
            <a:r>
              <a:rPr lang="zh-CN" altLang="en-US" dirty="0"/>
              <a:t>下</a:t>
            </a:r>
            <a:r>
              <a:rPr lang="zh-CN" altLang="zh-CN" dirty="0" smtClean="0"/>
              <a:t>图所示</a:t>
            </a:r>
            <a:r>
              <a:rPr lang="zh-CN" altLang="en-US" dirty="0" smtClean="0"/>
              <a:t>。</a:t>
            </a:r>
            <a:endParaRPr lang="en-US" altLang="zh-CN" dirty="0" smtClean="0"/>
          </a:p>
        </p:txBody>
      </p:sp>
      <p:grpSp>
        <p:nvGrpSpPr>
          <p:cNvPr id="4" name="组合 3"/>
          <p:cNvGrpSpPr/>
          <p:nvPr/>
        </p:nvGrpSpPr>
        <p:grpSpPr>
          <a:xfrm>
            <a:off x="1511594" y="3226298"/>
            <a:ext cx="6547885" cy="3235488"/>
            <a:chOff x="1511594" y="3226298"/>
            <a:chExt cx="6547885" cy="3235488"/>
          </a:xfrm>
        </p:grpSpPr>
        <p:sp>
          <p:nvSpPr>
            <p:cNvPr id="2" name="TextBox 1"/>
            <p:cNvSpPr txBox="1"/>
            <p:nvPr/>
          </p:nvSpPr>
          <p:spPr>
            <a:xfrm>
              <a:off x="4241205" y="6092454"/>
              <a:ext cx="1107996" cy="369332"/>
            </a:xfrm>
            <a:prstGeom prst="rect">
              <a:avLst/>
            </a:prstGeom>
            <a:noFill/>
          </p:spPr>
          <p:txBody>
            <a:bodyPr wrap="none" rtlCol="0">
              <a:spAutoFit/>
            </a:bodyPr>
            <a:lstStyle/>
            <a:p>
              <a:r>
                <a:rPr lang="zh-CN" altLang="en-US" dirty="0" smtClean="0"/>
                <a:t>断点调试</a:t>
              </a:r>
              <a:endParaRPr lang="zh-CN" altLang="en-US" dirty="0"/>
            </a:p>
          </p:txBody>
        </p:sp>
        <p:pic>
          <p:nvPicPr>
            <p:cNvPr id="15"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11594" y="3226298"/>
              <a:ext cx="6547885" cy="2808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a:cs typeface="Times New Roman" panose="02020603050405020304" pitchFamily="18" charset="0"/>
              </a:rPr>
              <a:t>3</a:t>
            </a:r>
            <a:r>
              <a:rPr lang="en-US" altLang="zh-CN" dirty="0" smtClean="0">
                <a:cs typeface="Times New Roman" panose="02020603050405020304" pitchFamily="18" charset="0"/>
              </a:rPr>
              <a:t>.1 </a:t>
            </a:r>
            <a:r>
              <a:rPr lang="zh-CN" altLang="en-US" dirty="0" smtClean="0">
                <a:cs typeface="Times New Roman" panose="02020603050405020304" pitchFamily="18" charset="0"/>
              </a:rPr>
              <a:t>循环结构</a:t>
            </a:r>
            <a:endParaRPr lang="zh-CN" altLang="en-US" dirty="0" smtClean="0">
              <a:latin typeface="+mn-lt"/>
              <a:cs typeface="Times New Roman" panose="02020603050405020304" pitchFamily="18" charset="0"/>
            </a:endParaRPr>
          </a:p>
        </p:txBody>
      </p:sp>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lt"/>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smtClean="0">
                  <a:solidFill>
                    <a:schemeClr val="bg1"/>
                  </a:solidFill>
                  <a:latin typeface="+mn-lt"/>
                  <a:cs typeface="Times New Roman" panose="02020603050405020304" pitchFamily="18" charset="0"/>
                </a:rPr>
                <a:t>2</a:t>
              </a:r>
              <a:endParaRPr lang="zh-CN" altLang="en-US" sz="2800" dirty="0">
                <a:solidFill>
                  <a:schemeClr val="bg1"/>
                </a:solidFill>
                <a:latin typeface="+mn-lt"/>
                <a:cs typeface="Times New Roman" panose="02020603050405020304" pitchFamily="18" charset="0"/>
              </a:endParaRPr>
            </a:p>
          </p:txBody>
        </p:sp>
      </p:grpSp>
      <p:sp>
        <p:nvSpPr>
          <p:cNvPr id="20" name="TextBox 19"/>
          <p:cNvSpPr txBox="1"/>
          <p:nvPr/>
        </p:nvSpPr>
        <p:spPr>
          <a:xfrm>
            <a:off x="427038" y="1493838"/>
            <a:ext cx="4703762" cy="400110"/>
          </a:xfrm>
          <a:prstGeom prst="rect">
            <a:avLst/>
          </a:prstGeom>
          <a:noFill/>
        </p:spPr>
        <p:txBody>
          <a:bodyPr>
            <a:spAutoFit/>
          </a:bodyPr>
          <a:lstStyle/>
          <a:p>
            <a:pPr eaLnBrk="0" hangingPunct="0">
              <a:defRPr/>
            </a:pPr>
            <a:r>
              <a:rPr lang="en-US" altLang="zh-CN" dirty="0">
                <a:latin typeface="+mn-lt"/>
                <a:cs typeface="Times New Roman" panose="02020603050405020304" pitchFamily="18" charset="0"/>
              </a:rPr>
              <a:t>  </a:t>
            </a:r>
            <a:r>
              <a:rPr lang="en-US" altLang="zh-CN"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for</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循环案例</a:t>
            </a:r>
            <a:endParaRPr lang="zh-CN" altLang="en-US" dirty="0">
              <a:latin typeface="+mn-lt"/>
              <a:cs typeface="Times New Roman" panose="02020603050405020304" pitchFamily="18" charset="0"/>
            </a:endParaRPr>
          </a:p>
        </p:txBody>
      </p:sp>
      <p:sp>
        <p:nvSpPr>
          <p:cNvPr id="1127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TextBox 39"/>
          <p:cNvSpPr txBox="1">
            <a:spLocks noChangeArrowheads="1"/>
          </p:cNvSpPr>
          <p:nvPr/>
        </p:nvSpPr>
        <p:spPr bwMode="auto">
          <a:xfrm>
            <a:off x="565150" y="1954213"/>
            <a:ext cx="79073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eaLnBrk="0" hangingPunct="0">
              <a:lnSpc>
                <a:spcPct val="200000"/>
              </a:lnSpc>
              <a:buFont typeface="+mj-ea"/>
              <a:buAutoNum type="circleNumDbPlain"/>
              <a:defRPr/>
            </a:pPr>
            <a:r>
              <a:rPr lang="zh-CN" altLang="en-US" b="1" u="sng" dirty="0" smtClean="0">
                <a:solidFill>
                  <a:srgbClr val="1369B2"/>
                </a:solidFill>
              </a:rPr>
              <a:t>“重复执行相同代码”</a:t>
            </a:r>
            <a:r>
              <a:rPr lang="zh-CN" altLang="en-US" dirty="0" smtClean="0"/>
              <a:t>案例，</a:t>
            </a:r>
            <a:r>
              <a:rPr lang="zh-CN" altLang="zh-CN" dirty="0" smtClean="0"/>
              <a:t>重复执行</a:t>
            </a:r>
            <a:r>
              <a:rPr lang="en-US" altLang="zh-CN" dirty="0" smtClean="0"/>
              <a:t>N</a:t>
            </a:r>
            <a:r>
              <a:rPr lang="zh-CN" altLang="zh-CN" dirty="0" smtClean="0"/>
              <a:t>次</a:t>
            </a:r>
            <a:r>
              <a:rPr lang="zh-CN" altLang="en-US" dirty="0" smtClean="0"/>
              <a:t>。</a:t>
            </a:r>
            <a:endParaRPr lang="en-US" altLang="zh-CN" b="1" u="sng" dirty="0">
              <a:solidFill>
                <a:srgbClr val="1369B2"/>
              </a:solidFill>
            </a:endParaRPr>
          </a:p>
        </p:txBody>
      </p:sp>
      <p:sp>
        <p:nvSpPr>
          <p:cNvPr id="21" name="矩形 1"/>
          <p:cNvSpPr>
            <a:spLocks noChangeArrowheads="1"/>
          </p:cNvSpPr>
          <p:nvPr/>
        </p:nvSpPr>
        <p:spPr bwMode="auto">
          <a:xfrm>
            <a:off x="1539240" y="2818765"/>
            <a:ext cx="4606290" cy="1568450"/>
          </a:xfrm>
          <a:prstGeom prst="rect">
            <a:avLst/>
          </a:prstGeom>
          <a:solidFill>
            <a:srgbClr val="003F7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err="1" smtClean="0">
                <a:solidFill>
                  <a:srgbClr val="FFFFFF"/>
                </a:solidFill>
                <a:latin typeface="微软雅黑" panose="020B0503020204020204" pitchFamily="34" charset="-122"/>
                <a:ea typeface="微软雅黑" panose="020B0503020204020204" pitchFamily="34" charset="-122"/>
              </a:rPr>
              <a:t>var</a:t>
            </a:r>
            <a:r>
              <a:rPr lang="en-US" altLang="zh-CN" sz="1600" b="1" dirty="0" smtClean="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num</a:t>
            </a:r>
            <a:r>
              <a:rPr lang="en-US" altLang="zh-CN" sz="1600" b="1" dirty="0">
                <a:solidFill>
                  <a:srgbClr val="FFFFFF"/>
                </a:solidFill>
                <a:latin typeface="微软雅黑" panose="020B0503020204020204" pitchFamily="34" charset="-122"/>
                <a:ea typeface="微软雅黑" panose="020B0503020204020204" pitchFamily="34" charset="-122"/>
              </a:rPr>
              <a:t> = prompt('</a:t>
            </a:r>
            <a:r>
              <a:rPr lang="zh-CN" altLang="zh-CN" sz="1600" b="1" dirty="0">
                <a:solidFill>
                  <a:srgbClr val="FFFFFF"/>
                </a:solidFill>
                <a:latin typeface="微软雅黑" panose="020B0503020204020204" pitchFamily="34" charset="-122"/>
                <a:ea typeface="微软雅黑" panose="020B0503020204020204" pitchFamily="34" charset="-122"/>
              </a:rPr>
              <a:t>请您输入次数</a:t>
            </a: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for (</a:t>
            </a: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 1;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&lt;= </a:t>
            </a:r>
            <a:r>
              <a:rPr lang="en-US" altLang="zh-CN" sz="1600" b="1" dirty="0" err="1">
                <a:solidFill>
                  <a:srgbClr val="FFFFFF"/>
                </a:solidFill>
                <a:latin typeface="微软雅黑" panose="020B0503020204020204" pitchFamily="34" charset="-122"/>
                <a:ea typeface="微软雅黑" panose="020B0503020204020204" pitchFamily="34" charset="-122"/>
              </a:rPr>
              <a:t>num</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console.log('</a:t>
            </a:r>
            <a:r>
              <a:rPr lang="zh-CN" altLang="zh-CN" sz="1600" b="1" dirty="0">
                <a:solidFill>
                  <a:srgbClr val="FFFFFF"/>
                </a:solidFill>
                <a:latin typeface="微软雅黑" panose="020B0503020204020204" pitchFamily="34" charset="-122"/>
                <a:ea typeface="微软雅黑" panose="020B0503020204020204" pitchFamily="34" charset="-122"/>
              </a:rPr>
              <a:t>重要的事情说</a:t>
            </a:r>
            <a:r>
              <a:rPr lang="en-US" altLang="zh-CN" sz="1600" b="1" dirty="0">
                <a:solidFill>
                  <a:srgbClr val="FFFFFF"/>
                </a:solidFill>
                <a:latin typeface="微软雅黑" panose="020B0503020204020204" pitchFamily="34" charset="-122"/>
                <a:ea typeface="微软雅黑" panose="020B0503020204020204" pitchFamily="34" charset="-122"/>
              </a:rPr>
              <a:t>' + </a:t>
            </a:r>
            <a:r>
              <a:rPr lang="en-US" altLang="zh-CN" sz="1600" b="1" dirty="0" err="1">
                <a:solidFill>
                  <a:srgbClr val="FFFFFF"/>
                </a:solidFill>
                <a:latin typeface="微软雅黑" panose="020B0503020204020204" pitchFamily="34" charset="-122"/>
                <a:ea typeface="微软雅黑" panose="020B0503020204020204" pitchFamily="34" charset="-122"/>
              </a:rPr>
              <a:t>num</a:t>
            </a:r>
            <a:r>
              <a:rPr lang="en-US" altLang="zh-CN" sz="1600" b="1" dirty="0">
                <a:solidFill>
                  <a:srgbClr val="FFFFFF"/>
                </a:solidFill>
                <a:latin typeface="微软雅黑" panose="020B0503020204020204" pitchFamily="34" charset="-122"/>
                <a:ea typeface="微软雅黑" panose="020B0503020204020204" pitchFamily="34" charset="-122"/>
              </a:rPr>
              <a:t> +'</a:t>
            </a:r>
            <a:r>
              <a:rPr lang="zh-CN" altLang="zh-CN" sz="1600" b="1" dirty="0">
                <a:solidFill>
                  <a:srgbClr val="FFFFFF"/>
                </a:solidFill>
                <a:latin typeface="微软雅黑" panose="020B0503020204020204" pitchFamily="34" charset="-122"/>
                <a:ea typeface="微软雅黑" panose="020B0503020204020204" pitchFamily="34" charset="-122"/>
              </a:rPr>
              <a:t>遍</a:t>
            </a: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3"/>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6">
                                            <p:txEl>
                                              <p:pRg st="0" end="0"/>
                                            </p:txEl>
                                          </p:spTgt>
                                        </p:tgtEl>
                                        <p:attrNameLst>
                                          <p:attrName>style.visibility</p:attrName>
                                        </p:attrNameLst>
                                      </p:cBhvr>
                                      <p:to>
                                        <p:strVal val="visible"/>
                                      </p:to>
                                    </p:set>
                                    <p:animEffect transition="in" filter="wipe(left)">
                                      <p:cBhvr>
                                        <p:cTn id="14" dur="500"/>
                                        <p:tgtEl>
                                          <p:spTgt spid="1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6" grpId="0" build="p"/>
      <p:bldP spid="21"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a:cs typeface="Times New Roman" panose="02020603050405020304" pitchFamily="18" charset="0"/>
              </a:rPr>
              <a:t>3</a:t>
            </a:r>
            <a:r>
              <a:rPr lang="en-US" altLang="zh-CN" dirty="0" smtClean="0">
                <a:cs typeface="Times New Roman" panose="02020603050405020304" pitchFamily="18" charset="0"/>
              </a:rPr>
              <a:t>.1 </a:t>
            </a:r>
            <a:r>
              <a:rPr lang="zh-CN" altLang="en-US" dirty="0" smtClean="0">
                <a:cs typeface="Times New Roman" panose="02020603050405020304" pitchFamily="18" charset="0"/>
              </a:rPr>
              <a:t>循环结构</a:t>
            </a:r>
            <a:endParaRPr lang="zh-CN" altLang="en-US" dirty="0" smtClean="0">
              <a:latin typeface="+mn-lt"/>
              <a:cs typeface="Times New Roman" panose="02020603050405020304" pitchFamily="18" charset="0"/>
            </a:endParaRPr>
          </a:p>
        </p:txBody>
      </p:sp>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lt"/>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smtClean="0">
                  <a:solidFill>
                    <a:schemeClr val="bg1"/>
                  </a:solidFill>
                  <a:latin typeface="+mn-lt"/>
                  <a:cs typeface="Times New Roman" panose="02020603050405020304" pitchFamily="18" charset="0"/>
                </a:rPr>
                <a:t>2</a:t>
              </a:r>
              <a:endParaRPr lang="zh-CN" altLang="en-US" sz="2800" dirty="0">
                <a:solidFill>
                  <a:schemeClr val="bg1"/>
                </a:solidFill>
                <a:latin typeface="+mn-lt"/>
                <a:cs typeface="Times New Roman" panose="02020603050405020304" pitchFamily="18" charset="0"/>
              </a:endParaRPr>
            </a:p>
          </p:txBody>
        </p:sp>
      </p:grpSp>
      <p:sp>
        <p:nvSpPr>
          <p:cNvPr id="20" name="TextBox 19"/>
          <p:cNvSpPr txBox="1"/>
          <p:nvPr/>
        </p:nvSpPr>
        <p:spPr>
          <a:xfrm>
            <a:off x="427038" y="1493838"/>
            <a:ext cx="4703762" cy="400110"/>
          </a:xfrm>
          <a:prstGeom prst="rect">
            <a:avLst/>
          </a:prstGeom>
          <a:noFill/>
        </p:spPr>
        <p:txBody>
          <a:bodyPr>
            <a:spAutoFit/>
          </a:bodyPr>
          <a:lstStyle/>
          <a:p>
            <a:pPr eaLnBrk="0" hangingPunct="0">
              <a:defRPr/>
            </a:pPr>
            <a:r>
              <a:rPr lang="en-US" altLang="zh-CN" dirty="0">
                <a:latin typeface="+mn-lt"/>
                <a:cs typeface="Times New Roman" panose="02020603050405020304" pitchFamily="18" charset="0"/>
              </a:rPr>
              <a:t>  </a:t>
            </a:r>
            <a:r>
              <a:rPr lang="en-US" altLang="zh-CN"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for</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循环案例</a:t>
            </a:r>
            <a:endParaRPr lang="zh-CN" altLang="en-US" dirty="0">
              <a:latin typeface="+mn-lt"/>
              <a:cs typeface="Times New Roman" panose="02020603050405020304" pitchFamily="18" charset="0"/>
            </a:endParaRPr>
          </a:p>
        </p:txBody>
      </p:sp>
      <p:sp>
        <p:nvSpPr>
          <p:cNvPr id="1127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TextBox 39"/>
          <p:cNvSpPr txBox="1">
            <a:spLocks noChangeArrowheads="1"/>
          </p:cNvSpPr>
          <p:nvPr/>
        </p:nvSpPr>
        <p:spPr bwMode="auto">
          <a:xfrm>
            <a:off x="565150" y="1925638"/>
            <a:ext cx="7907338" cy="557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eaLnBrk="0" hangingPunct="0">
              <a:lnSpc>
                <a:spcPct val="200000"/>
              </a:lnSpc>
              <a:buFont typeface="+mj-ea"/>
              <a:buAutoNum type="circleNumDbPlain" startAt="2"/>
              <a:defRPr/>
            </a:pPr>
            <a:r>
              <a:rPr lang="zh-CN" altLang="en-US" b="1" u="sng" dirty="0" smtClean="0">
                <a:solidFill>
                  <a:srgbClr val="1369B2"/>
                </a:solidFill>
              </a:rPr>
              <a:t>“重复执行不同代码”</a:t>
            </a:r>
            <a:r>
              <a:rPr lang="zh-CN" altLang="en-US" dirty="0"/>
              <a:t>案例</a:t>
            </a:r>
            <a:endParaRPr lang="en-US" altLang="zh-CN" dirty="0"/>
          </a:p>
        </p:txBody>
      </p:sp>
      <p:sp>
        <p:nvSpPr>
          <p:cNvPr id="21" name="矩形 1"/>
          <p:cNvSpPr>
            <a:spLocks noChangeArrowheads="1"/>
          </p:cNvSpPr>
          <p:nvPr/>
        </p:nvSpPr>
        <p:spPr bwMode="auto">
          <a:xfrm>
            <a:off x="1308100" y="2711450"/>
            <a:ext cx="6519545" cy="2676525"/>
          </a:xfrm>
          <a:prstGeom prst="rect">
            <a:avLst/>
          </a:prstGeom>
          <a:solidFill>
            <a:srgbClr val="003F7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smtClean="0">
                <a:solidFill>
                  <a:srgbClr val="FFFFFF"/>
                </a:solidFill>
                <a:latin typeface="微软雅黑" panose="020B0503020204020204" pitchFamily="34" charset="-122"/>
                <a:ea typeface="微软雅黑" panose="020B0503020204020204" pitchFamily="34" charset="-122"/>
              </a:rPr>
              <a:t>for </a:t>
            </a:r>
            <a:r>
              <a:rPr lang="en-US" altLang="zh-CN" sz="1600" b="1" dirty="0">
                <a:solidFill>
                  <a:srgbClr val="FFFFFF"/>
                </a:solidFill>
                <a:latin typeface="微软雅黑" panose="020B0503020204020204" pitchFamily="34" charset="-122"/>
                <a:ea typeface="微软雅黑" panose="020B0503020204020204" pitchFamily="34" charset="-122"/>
              </a:rPr>
              <a:t>(</a:t>
            </a: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 1;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&lt;= 100;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if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 1) </a:t>
            </a:r>
            <a:r>
              <a:rPr lang="en-US" altLang="zh-CN" sz="1600" b="1" dirty="0" smtClean="0">
                <a:solidFill>
                  <a:srgbClr val="FFFFFF"/>
                </a:solidFill>
                <a:latin typeface="微软雅黑" panose="020B0503020204020204" pitchFamily="34" charset="-122"/>
                <a:ea typeface="微软雅黑" panose="020B0503020204020204" pitchFamily="34" charset="-122"/>
              </a:rPr>
              <a:t>{    // </a:t>
            </a:r>
            <a:r>
              <a:rPr lang="zh-CN" altLang="en-US" sz="1600" b="1" dirty="0" smtClean="0">
                <a:solidFill>
                  <a:srgbClr val="FFFFFF"/>
                </a:solidFill>
                <a:latin typeface="微软雅黑" panose="020B0503020204020204" pitchFamily="34" charset="-122"/>
                <a:ea typeface="微软雅黑" panose="020B0503020204020204" pitchFamily="34" charset="-122"/>
              </a:rPr>
              <a:t>使用</a:t>
            </a:r>
            <a:r>
              <a:rPr lang="en-US" altLang="zh-CN" sz="1600" b="1" dirty="0" smtClean="0">
                <a:solidFill>
                  <a:srgbClr val="FFFFFF"/>
                </a:solidFill>
                <a:latin typeface="微软雅黑" panose="020B0503020204020204" pitchFamily="34" charset="-122"/>
                <a:ea typeface="微软雅黑" panose="020B0503020204020204" pitchFamily="34" charset="-122"/>
              </a:rPr>
              <a:t>if</a:t>
            </a:r>
            <a:r>
              <a:rPr lang="zh-CN" altLang="en-US" sz="1600" b="1" dirty="0" smtClean="0">
                <a:solidFill>
                  <a:srgbClr val="FFFFFF"/>
                </a:solidFill>
                <a:latin typeface="微软雅黑" panose="020B0503020204020204" pitchFamily="34" charset="-122"/>
                <a:ea typeface="微软雅黑" panose="020B0503020204020204" pitchFamily="34" charset="-122"/>
              </a:rPr>
              <a:t>条件判断语句，根据</a:t>
            </a:r>
            <a:r>
              <a:rPr lang="en-US" altLang="zh-CN" sz="1600" b="1" dirty="0" err="1" smtClean="0">
                <a:solidFill>
                  <a:srgbClr val="FFFFFF"/>
                </a:solidFill>
                <a:latin typeface="微软雅黑" panose="020B0503020204020204" pitchFamily="34" charset="-122"/>
                <a:ea typeface="微软雅黑" panose="020B0503020204020204" pitchFamily="34" charset="-122"/>
              </a:rPr>
              <a:t>i</a:t>
            </a:r>
            <a:r>
              <a:rPr lang="zh-CN" altLang="en-US" sz="1600" b="1" dirty="0" smtClean="0">
                <a:solidFill>
                  <a:srgbClr val="FFFFFF"/>
                </a:solidFill>
                <a:latin typeface="微软雅黑" panose="020B0503020204020204" pitchFamily="34" charset="-122"/>
                <a:ea typeface="微软雅黑" panose="020B0503020204020204" pitchFamily="34" charset="-122"/>
              </a:rPr>
              <a:t>的不同，进行不同处理</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console.log('</a:t>
            </a:r>
            <a:r>
              <a:rPr lang="zh-CN" altLang="zh-CN" sz="1600" b="1" dirty="0">
                <a:solidFill>
                  <a:srgbClr val="FFFFFF"/>
                </a:solidFill>
                <a:latin typeface="微软雅黑" panose="020B0503020204020204" pitchFamily="34" charset="-122"/>
                <a:ea typeface="微软雅黑" panose="020B0503020204020204" pitchFamily="34" charset="-122"/>
              </a:rPr>
              <a:t>当前是第</a:t>
            </a:r>
            <a:r>
              <a:rPr lang="en-US" altLang="zh-CN" sz="1600" b="1" dirty="0">
                <a:solidFill>
                  <a:srgbClr val="FFFFFF"/>
                </a:solidFill>
                <a:latin typeface="微软雅黑" panose="020B0503020204020204" pitchFamily="34" charset="-122"/>
                <a:ea typeface="微软雅黑" panose="020B0503020204020204" pitchFamily="34" charset="-122"/>
              </a:rPr>
              <a:t>1</a:t>
            </a:r>
            <a:r>
              <a:rPr lang="zh-CN" altLang="zh-CN" sz="1600" b="1" dirty="0">
                <a:solidFill>
                  <a:srgbClr val="FFFFFF"/>
                </a:solidFill>
                <a:latin typeface="微软雅黑" panose="020B0503020204020204" pitchFamily="34" charset="-122"/>
                <a:ea typeface="微软雅黑" panose="020B0503020204020204" pitchFamily="34" charset="-122"/>
              </a:rPr>
              <a:t>次</a:t>
            </a: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 else if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 100)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console.log('</a:t>
            </a:r>
            <a:r>
              <a:rPr lang="zh-CN" altLang="zh-CN" sz="1600" b="1" dirty="0">
                <a:solidFill>
                  <a:srgbClr val="FFFFFF"/>
                </a:solidFill>
                <a:latin typeface="微软雅黑" panose="020B0503020204020204" pitchFamily="34" charset="-122"/>
                <a:ea typeface="微软雅黑" panose="020B0503020204020204" pitchFamily="34" charset="-122"/>
              </a:rPr>
              <a:t>当前是第</a:t>
            </a:r>
            <a:r>
              <a:rPr lang="en-US" altLang="zh-CN" sz="1600" b="1" dirty="0">
                <a:solidFill>
                  <a:srgbClr val="FFFFFF"/>
                </a:solidFill>
                <a:latin typeface="微软雅黑" panose="020B0503020204020204" pitchFamily="34" charset="-122"/>
                <a:ea typeface="微软雅黑" panose="020B0503020204020204" pitchFamily="34" charset="-122"/>
              </a:rPr>
              <a:t>100</a:t>
            </a:r>
            <a:r>
              <a:rPr lang="zh-CN" altLang="zh-CN" sz="1600" b="1" dirty="0">
                <a:solidFill>
                  <a:srgbClr val="FFFFFF"/>
                </a:solidFill>
                <a:latin typeface="微软雅黑" panose="020B0503020204020204" pitchFamily="34" charset="-122"/>
                <a:ea typeface="微软雅黑" panose="020B0503020204020204" pitchFamily="34" charset="-122"/>
              </a:rPr>
              <a:t>次</a:t>
            </a: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left)">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21"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组合 59"/>
          <p:cNvGrpSpPr/>
          <p:nvPr/>
        </p:nvGrpSpPr>
        <p:grpSpPr bwMode="auto">
          <a:xfrm>
            <a:off x="1765331" y="1551019"/>
            <a:ext cx="5629212" cy="3957575"/>
            <a:chOff x="1671783" y="1414593"/>
            <a:chExt cx="5628984" cy="3957378"/>
          </a:xfrm>
        </p:grpSpPr>
        <p:graphicFrame>
          <p:nvGraphicFramePr>
            <p:cNvPr id="3" name="图表 36"/>
            <p:cNvGraphicFramePr/>
            <p:nvPr/>
          </p:nvGraphicFramePr>
          <p:xfrm>
            <a:off x="1671783" y="1414593"/>
            <a:ext cx="5628984" cy="3957378"/>
          </p:xfrm>
          <a:graphic>
            <a:graphicData uri="http://schemas.openxmlformats.org/drawingml/2006/chart">
              <c:chart xmlns:c="http://schemas.openxmlformats.org/drawingml/2006/chart" xmlns:r="http://schemas.openxmlformats.org/officeDocument/2006/relationships" r:id="rId1"/>
            </a:graphicData>
          </a:graphic>
        </p:graphicFrame>
        <p:grpSp>
          <p:nvGrpSpPr>
            <p:cNvPr id="62" name="组合 37"/>
            <p:cNvGrpSpPr/>
            <p:nvPr/>
          </p:nvGrpSpPr>
          <p:grpSpPr bwMode="auto">
            <a:xfrm>
              <a:off x="3459192" y="1906649"/>
              <a:ext cx="2572726" cy="2420927"/>
              <a:chOff x="3459192" y="1906649"/>
              <a:chExt cx="2572726" cy="2420927"/>
            </a:xfrm>
          </p:grpSpPr>
          <p:sp>
            <p:nvSpPr>
              <p:cNvPr id="63" name="弧形 62"/>
              <p:cNvSpPr/>
              <p:nvPr/>
            </p:nvSpPr>
            <p:spPr bwMode="auto">
              <a:xfrm rot="5400000">
                <a:off x="3827497" y="2732113"/>
                <a:ext cx="1312796" cy="1312810"/>
              </a:xfrm>
              <a:prstGeom prst="arc">
                <a:avLst>
                  <a:gd name="adj1" fmla="val 5382197"/>
                  <a:gd name="adj2" fmla="val 0"/>
                </a:avLst>
              </a:prstGeom>
              <a:noFill/>
              <a:ln w="57150" cap="flat" cmpd="sng" algn="ctr">
                <a:solidFill>
                  <a:srgbClr val="4F81BD">
                    <a:lumMod val="20000"/>
                    <a:lumOff val="80000"/>
                  </a:srgbClr>
                </a:solidFill>
                <a:prstDash val="solid"/>
                <a:round/>
                <a:headEnd type="oval" w="sm" len="sm"/>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buFont typeface="Arial" panose="020B0604020202020204" pitchFamily="34" charset="0"/>
                  <a:buNone/>
                  <a:defRPr/>
                </a:pPr>
                <a:endParaRPr lang="zh-CN" altLang="en-US" kern="0">
                  <a:solidFill>
                    <a:prstClr val="black"/>
                  </a:solidFill>
                  <a:latin typeface="Calibri" panose="020F0502020204030204"/>
                  <a:ea typeface="宋体" panose="02010600030101010101" pitchFamily="2" charset="-122"/>
                </a:endParaRPr>
              </a:p>
            </p:txBody>
          </p:sp>
          <p:sp>
            <p:nvSpPr>
              <p:cNvPr id="64" name="弧形 63"/>
              <p:cNvSpPr/>
              <p:nvPr/>
            </p:nvSpPr>
            <p:spPr bwMode="auto">
              <a:xfrm>
                <a:off x="3943373" y="2849590"/>
                <a:ext cx="1081043" cy="1084208"/>
              </a:xfrm>
              <a:prstGeom prst="arc">
                <a:avLst>
                  <a:gd name="adj1" fmla="val 10763236"/>
                  <a:gd name="adj2" fmla="val 0"/>
                </a:avLst>
              </a:prstGeom>
              <a:noFill/>
              <a:ln w="57150" cap="flat" cmpd="sng" algn="ctr">
                <a:solidFill>
                  <a:srgbClr val="4F81BD">
                    <a:lumMod val="20000"/>
                    <a:lumOff val="80000"/>
                  </a:srgb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buFont typeface="Arial" panose="020B0604020202020204" pitchFamily="34" charset="0"/>
                  <a:buNone/>
                  <a:defRPr/>
                </a:pPr>
                <a:endParaRPr lang="zh-CN" altLang="en-US" kern="0">
                  <a:solidFill>
                    <a:prstClr val="black"/>
                  </a:solidFill>
                  <a:latin typeface="Calibri" panose="020F0502020204030204"/>
                  <a:ea typeface="宋体" panose="02010600030101010101" pitchFamily="2" charset="-122"/>
                </a:endParaRPr>
              </a:p>
            </p:txBody>
          </p:sp>
          <p:sp>
            <p:nvSpPr>
              <p:cNvPr id="65" name="弧形 64"/>
              <p:cNvSpPr/>
              <p:nvPr/>
            </p:nvSpPr>
            <p:spPr bwMode="auto">
              <a:xfrm rot="16200000">
                <a:off x="4022750" y="2994041"/>
                <a:ext cx="898480" cy="822292"/>
              </a:xfrm>
              <a:prstGeom prst="arc">
                <a:avLst>
                  <a:gd name="adj1" fmla="val 16251812"/>
                  <a:gd name="adj2" fmla="val 0"/>
                </a:avLst>
              </a:prstGeom>
              <a:noFill/>
              <a:ln w="57150" cap="flat" cmpd="sng" algn="ctr">
                <a:solidFill>
                  <a:srgbClr val="4F81BD">
                    <a:lumMod val="20000"/>
                    <a:lumOff val="80000"/>
                  </a:srgb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buFont typeface="Arial" panose="020B0604020202020204" pitchFamily="34" charset="0"/>
                  <a:buNone/>
                  <a:defRPr/>
                </a:pPr>
                <a:endParaRPr lang="zh-CN" altLang="en-US" kern="0">
                  <a:solidFill>
                    <a:prstClr val="black"/>
                  </a:solidFill>
                  <a:latin typeface="Calibri" panose="020F0502020204030204"/>
                  <a:ea typeface="宋体" panose="02010600030101010101" pitchFamily="2" charset="-122"/>
                </a:endParaRPr>
              </a:p>
            </p:txBody>
          </p:sp>
          <p:sp>
            <p:nvSpPr>
              <p:cNvPr id="66" name="TextBox 65"/>
              <p:cNvSpPr txBox="1"/>
              <p:nvPr/>
            </p:nvSpPr>
            <p:spPr bwMode="auto">
              <a:xfrm rot="18386741" flipH="1">
                <a:off x="3138548" y="2227319"/>
                <a:ext cx="1041348" cy="400034"/>
              </a:xfrm>
              <a:prstGeom prst="rect">
                <a:avLst/>
              </a:prstGeom>
              <a:noFill/>
            </p:spPr>
            <p:txBody>
              <a:bodyPr>
                <a:spAutoFit/>
              </a:bodyPr>
              <a:lstStyle/>
              <a:p>
                <a:pPr eaLnBrk="0" fontAlgn="auto" hangingPunct="0">
                  <a:spcBef>
                    <a:spcPts val="0"/>
                  </a:spcBef>
                  <a:spcAft>
                    <a:spcPts val="0"/>
                  </a:spcAft>
                  <a:defRPr/>
                </a:pPr>
                <a:r>
                  <a:rPr lang="zh-CN" altLang="en-US" sz="2000" b="1" kern="0" spc="300" dirty="0">
                    <a:solidFill>
                      <a:prstClr val="white"/>
                    </a:solidFill>
                    <a:latin typeface="微软雅黑" panose="020B0503020204020204" pitchFamily="34" charset="-122"/>
                    <a:ea typeface="微软雅黑" panose="020B0503020204020204" pitchFamily="34" charset="-122"/>
                  </a:rPr>
                  <a:t>了解</a:t>
                </a:r>
                <a:endParaRPr lang="zh-CN" altLang="en-US" sz="2000" b="1" kern="0" spc="300" dirty="0">
                  <a:solidFill>
                    <a:prstClr val="white"/>
                  </a:solidFill>
                  <a:latin typeface="微软雅黑" panose="020B0503020204020204" pitchFamily="34" charset="-122"/>
                  <a:ea typeface="微软雅黑" panose="020B0503020204020204" pitchFamily="34" charset="-122"/>
                </a:endParaRPr>
              </a:p>
            </p:txBody>
          </p:sp>
          <p:sp>
            <p:nvSpPr>
              <p:cNvPr id="67" name="TextBox 66"/>
              <p:cNvSpPr txBox="1"/>
              <p:nvPr/>
            </p:nvSpPr>
            <p:spPr bwMode="auto">
              <a:xfrm rot="13890666" flipH="1" flipV="1">
                <a:off x="4991880" y="2509086"/>
                <a:ext cx="1039760" cy="400034"/>
              </a:xfrm>
              <a:prstGeom prst="rect">
                <a:avLst/>
              </a:prstGeom>
              <a:noFill/>
            </p:spPr>
            <p:txBody>
              <a:bodyPr>
                <a:spAutoFit/>
              </a:bodyPr>
              <a:lstStyle/>
              <a:p>
                <a:pPr eaLnBrk="0" fontAlgn="auto" hangingPunct="0">
                  <a:spcBef>
                    <a:spcPts val="0"/>
                  </a:spcBef>
                  <a:spcAft>
                    <a:spcPts val="0"/>
                  </a:spcAft>
                  <a:defRPr/>
                </a:pPr>
                <a:r>
                  <a:rPr lang="zh-CN" altLang="en-US" sz="2000" b="1" kern="0" spc="300" dirty="0">
                    <a:solidFill>
                      <a:prstClr val="white"/>
                    </a:solidFill>
                    <a:latin typeface="微软雅黑" panose="020B0503020204020204" pitchFamily="34" charset="-122"/>
                    <a:ea typeface="微软雅黑" panose="020B0503020204020204" pitchFamily="34" charset="-122"/>
                  </a:rPr>
                  <a:t>掌握</a:t>
                </a:r>
                <a:endParaRPr lang="zh-CN" altLang="en-US" sz="2000" b="1" kern="0" spc="300" dirty="0">
                  <a:solidFill>
                    <a:prstClr val="white"/>
                  </a:solidFill>
                  <a:latin typeface="微软雅黑" panose="020B0503020204020204" pitchFamily="34" charset="-122"/>
                  <a:ea typeface="微软雅黑" panose="020B0503020204020204" pitchFamily="34" charset="-122"/>
                </a:endParaRPr>
              </a:p>
            </p:txBody>
          </p:sp>
          <p:sp>
            <p:nvSpPr>
              <p:cNvPr id="69" name="TextBox 68"/>
              <p:cNvSpPr txBox="1"/>
              <p:nvPr/>
            </p:nvSpPr>
            <p:spPr bwMode="auto">
              <a:xfrm rot="8184459" flipH="1" flipV="1">
                <a:off x="4992668" y="3927448"/>
                <a:ext cx="1039771" cy="400030"/>
              </a:xfrm>
              <a:prstGeom prst="rect">
                <a:avLst/>
              </a:prstGeom>
              <a:noFill/>
            </p:spPr>
            <p:txBody>
              <a:bodyPr>
                <a:spAutoFit/>
              </a:bodyPr>
              <a:lstStyle/>
              <a:p>
                <a:pPr eaLnBrk="0" fontAlgn="auto" hangingPunct="0">
                  <a:spcBef>
                    <a:spcPts val="0"/>
                  </a:spcBef>
                  <a:spcAft>
                    <a:spcPts val="0"/>
                  </a:spcAft>
                  <a:defRPr/>
                </a:pPr>
                <a:r>
                  <a:rPr lang="zh-CN" altLang="en-US" sz="2000" b="1" kern="0" spc="300" dirty="0">
                    <a:solidFill>
                      <a:prstClr val="white"/>
                    </a:solidFill>
                    <a:latin typeface="微软雅黑" panose="020B0503020204020204" pitchFamily="34" charset="-122"/>
                    <a:ea typeface="微软雅黑" panose="020B0503020204020204" pitchFamily="34" charset="-122"/>
                  </a:rPr>
                  <a:t>掌握</a:t>
                </a:r>
                <a:endParaRPr lang="zh-CN" altLang="en-US" sz="2000" b="1" kern="0" spc="300" dirty="0">
                  <a:solidFill>
                    <a:prstClr val="white"/>
                  </a:solidFill>
                  <a:latin typeface="微软雅黑" panose="020B0503020204020204" pitchFamily="34" charset="-122"/>
                  <a:ea typeface="微软雅黑" panose="020B0503020204020204" pitchFamily="34" charset="-122"/>
                </a:endParaRPr>
              </a:p>
            </p:txBody>
          </p:sp>
        </p:grpSp>
      </p:grpSp>
      <p:sp>
        <p:nvSpPr>
          <p:cNvPr id="5122" name="标题 1"/>
          <p:cNvSpPr>
            <a:spLocks noGrp="1"/>
          </p:cNvSpPr>
          <p:nvPr>
            <p:ph type="title"/>
          </p:nvPr>
        </p:nvSpPr>
        <p:spPr bwMode="auto">
          <a:xfrm>
            <a:off x="1657350" y="153988"/>
            <a:ext cx="4716463" cy="776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b="1" smtClean="0"/>
              <a:t>学习目标</a:t>
            </a:r>
            <a:endParaRPr lang="zh-CN" altLang="en-US" smtClean="0"/>
          </a:p>
        </p:txBody>
      </p:sp>
      <p:grpSp>
        <p:nvGrpSpPr>
          <p:cNvPr id="45" name="组合 44"/>
          <p:cNvGrpSpPr/>
          <p:nvPr/>
        </p:nvGrpSpPr>
        <p:grpSpPr bwMode="auto">
          <a:xfrm>
            <a:off x="387350" y="1677436"/>
            <a:ext cx="2851150" cy="1227389"/>
            <a:chOff x="153988" y="1527600"/>
            <a:chExt cx="2850318" cy="1228170"/>
          </a:xfrm>
        </p:grpSpPr>
        <p:sp>
          <p:nvSpPr>
            <p:cNvPr id="5149" name="矩形 5"/>
            <p:cNvSpPr>
              <a:spLocks noChangeArrowheads="1"/>
            </p:cNvSpPr>
            <p:nvPr/>
          </p:nvSpPr>
          <p:spPr bwMode="auto">
            <a:xfrm>
              <a:off x="790683" y="1527600"/>
              <a:ext cx="2213623" cy="1131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457200">
                <a:lnSpc>
                  <a:spcPct val="125000"/>
                </a:lnSpc>
              </a:pPr>
              <a:r>
                <a:rPr lang="zh-CN" altLang="en-US" b="1" dirty="0" smtClean="0">
                  <a:latin typeface="微软雅黑" panose="020B0503020204020204" pitchFamily="34" charset="-122"/>
                  <a:ea typeface="微软雅黑" panose="020B0503020204020204" pitchFamily="34" charset="-122"/>
                </a:rPr>
                <a:t>了解</a:t>
              </a:r>
              <a:r>
                <a:rPr lang="zh-CN" altLang="en-US" b="1" dirty="0" smtClean="0">
                  <a:solidFill>
                    <a:srgbClr val="1369B2"/>
                  </a:solidFill>
                  <a:latin typeface="微软雅黑" panose="020B0503020204020204" pitchFamily="34" charset="-122"/>
                  <a:ea typeface="微软雅黑" panose="020B0503020204020204" pitchFamily="34" charset="-122"/>
                </a:rPr>
                <a:t>循环的作用</a:t>
              </a:r>
              <a:r>
                <a:rPr lang="zh-CN" altLang="en-US" b="1" dirty="0">
                  <a:latin typeface="微软雅黑" panose="020B0503020204020204" pitchFamily="34" charset="-122"/>
                  <a:ea typeface="微软雅黑" panose="020B0503020204020204" pitchFamily="34" charset="-122"/>
                </a:rPr>
                <a:t>及</a:t>
              </a:r>
              <a:r>
                <a:rPr lang="zh-CN" altLang="en-US" b="1" dirty="0" smtClean="0">
                  <a:solidFill>
                    <a:srgbClr val="1369B2"/>
                  </a:solidFill>
                  <a:latin typeface="微软雅黑" panose="020B0503020204020204" pitchFamily="34" charset="-122"/>
                  <a:ea typeface="微软雅黑" panose="020B0503020204020204" pitchFamily="34" charset="-122"/>
                </a:rPr>
                <a:t>执行过程、二维数组</a:t>
              </a:r>
              <a:r>
                <a:rPr lang="zh-CN" altLang="en-US" b="1" dirty="0" smtClean="0">
                  <a:latin typeface="微软雅黑" panose="020B0503020204020204" pitchFamily="34" charset="-122"/>
                  <a:ea typeface="微软雅黑" panose="020B0503020204020204" pitchFamily="34" charset="-122"/>
                </a:rPr>
                <a:t>的使用</a:t>
              </a:r>
              <a:endParaRPr lang="en-US" altLang="zh-CN" b="1" dirty="0">
                <a:solidFill>
                  <a:srgbClr val="1369B2"/>
                </a:solidFill>
                <a:latin typeface="微软雅黑" panose="020B0503020204020204" pitchFamily="34" charset="-122"/>
                <a:ea typeface="微软雅黑" panose="020B0503020204020204" pitchFamily="34" charset="-122"/>
              </a:endParaRPr>
            </a:p>
          </p:txBody>
        </p:sp>
        <p:grpSp>
          <p:nvGrpSpPr>
            <p:cNvPr id="5150" name="组合 16"/>
            <p:cNvGrpSpPr/>
            <p:nvPr/>
          </p:nvGrpSpPr>
          <p:grpSpPr bwMode="auto">
            <a:xfrm>
              <a:off x="466536" y="2103548"/>
              <a:ext cx="2179369" cy="652222"/>
              <a:chOff x="860198" y="2352244"/>
              <a:chExt cx="2178276" cy="652213"/>
            </a:xfrm>
          </p:grpSpPr>
          <p:cxnSp>
            <p:nvCxnSpPr>
              <p:cNvPr id="5154" name="直接连接符 7"/>
              <p:cNvCxnSpPr>
                <a:cxnSpLocks noChangeShapeType="1"/>
              </p:cNvCxnSpPr>
              <p:nvPr/>
            </p:nvCxnSpPr>
            <p:spPr bwMode="auto">
              <a:xfrm>
                <a:off x="860198" y="2352244"/>
                <a:ext cx="372267" cy="652213"/>
              </a:xfrm>
              <a:prstGeom prst="line">
                <a:avLst/>
              </a:prstGeom>
              <a:noFill/>
              <a:ln w="28575" algn="ctr">
                <a:solidFill>
                  <a:srgbClr val="1369B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55" name="直接连接符 10"/>
              <p:cNvCxnSpPr>
                <a:cxnSpLocks noChangeShapeType="1"/>
              </p:cNvCxnSpPr>
              <p:nvPr/>
            </p:nvCxnSpPr>
            <p:spPr bwMode="auto">
              <a:xfrm>
                <a:off x="1222939" y="3004457"/>
                <a:ext cx="1815535" cy="0"/>
              </a:xfrm>
              <a:prstGeom prst="line">
                <a:avLst/>
              </a:prstGeom>
              <a:noFill/>
              <a:ln w="28575" algn="ctr">
                <a:solidFill>
                  <a:srgbClr val="1369B2"/>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151" name="组合 15"/>
            <p:cNvGrpSpPr/>
            <p:nvPr/>
          </p:nvGrpSpPr>
          <p:grpSpPr bwMode="auto">
            <a:xfrm>
              <a:off x="153988" y="1614313"/>
              <a:ext cx="474819" cy="522307"/>
              <a:chOff x="1232465" y="3529898"/>
              <a:chExt cx="474581" cy="522300"/>
            </a:xfrm>
          </p:grpSpPr>
          <p:sp>
            <p:nvSpPr>
              <p:cNvPr id="49" name="椭圆 48"/>
              <p:cNvSpPr/>
              <p:nvPr/>
            </p:nvSpPr>
            <p:spPr bwMode="auto">
              <a:xfrm>
                <a:off x="1232465" y="3557808"/>
                <a:ext cx="474286" cy="474959"/>
              </a:xfrm>
              <a:prstGeom prst="ellipse">
                <a:avLst/>
              </a:prstGeom>
              <a:solidFill>
                <a:srgbClr val="1369B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0" hangingPunct="0">
                  <a:buFont typeface="Arial" panose="020B0604020202020204" pitchFamily="34" charset="0"/>
                  <a:buNone/>
                  <a:defRPr/>
                </a:pPr>
                <a:endParaRPr lang="zh-CN" altLang="en-US">
                  <a:latin typeface="Arial" panose="020B0604020202020204" pitchFamily="34" charset="0"/>
                  <a:ea typeface="宋体" panose="02010600030101010101" pitchFamily="2" charset="-122"/>
                </a:endParaRPr>
              </a:p>
            </p:txBody>
          </p:sp>
          <p:sp>
            <p:nvSpPr>
              <p:cNvPr id="50" name="TextBox 49"/>
              <p:cNvSpPr txBox="1"/>
              <p:nvPr/>
            </p:nvSpPr>
            <p:spPr>
              <a:xfrm>
                <a:off x="1287984" y="3529216"/>
                <a:ext cx="334696" cy="522613"/>
              </a:xfrm>
              <a:prstGeom prst="rect">
                <a:avLst/>
              </a:prstGeom>
              <a:noFill/>
              <a:effectLst>
                <a:outerShdw blurRad="12700" dist="12700" dir="2700000" algn="tl" rotWithShape="0">
                  <a:prstClr val="black">
                    <a:alpha val="40000"/>
                  </a:prstClr>
                </a:outerShdw>
              </a:effectLst>
            </p:spPr>
            <p:txBody>
              <a:bodyPr>
                <a:spAutoFit/>
              </a:bodyPr>
              <a:lstStyle/>
              <a:p>
                <a:pPr eaLnBrk="0" hangingPunct="0">
                  <a:defRPr/>
                </a:pPr>
                <a:r>
                  <a:rPr lang="en-US" altLang="zh-CN" sz="2800" b="1">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sz="2800" b="1">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grpSp>
        <p:nvGrpSpPr>
          <p:cNvPr id="53" name="组合 52"/>
          <p:cNvGrpSpPr/>
          <p:nvPr/>
        </p:nvGrpSpPr>
        <p:grpSpPr bwMode="auto">
          <a:xfrm>
            <a:off x="6176963" y="1805731"/>
            <a:ext cx="2560637" cy="1102571"/>
            <a:chOff x="6135688" y="2109791"/>
            <a:chExt cx="2560637" cy="1100134"/>
          </a:xfrm>
        </p:grpSpPr>
        <p:grpSp>
          <p:nvGrpSpPr>
            <p:cNvPr id="5142" name="组合 32"/>
            <p:cNvGrpSpPr/>
            <p:nvPr/>
          </p:nvGrpSpPr>
          <p:grpSpPr bwMode="auto">
            <a:xfrm flipH="1">
              <a:off x="6253163" y="2557463"/>
              <a:ext cx="2178050" cy="652462"/>
              <a:chOff x="860198" y="2352244"/>
              <a:chExt cx="2178276" cy="652213"/>
            </a:xfrm>
          </p:grpSpPr>
          <p:cxnSp>
            <p:nvCxnSpPr>
              <p:cNvPr id="5147" name="直接连接符 33"/>
              <p:cNvCxnSpPr>
                <a:cxnSpLocks noChangeShapeType="1"/>
              </p:cNvCxnSpPr>
              <p:nvPr/>
            </p:nvCxnSpPr>
            <p:spPr bwMode="auto">
              <a:xfrm>
                <a:off x="860198" y="2352244"/>
                <a:ext cx="372267" cy="652213"/>
              </a:xfrm>
              <a:prstGeom prst="line">
                <a:avLst/>
              </a:prstGeom>
              <a:noFill/>
              <a:ln w="28575" algn="ctr">
                <a:solidFill>
                  <a:srgbClr val="1369B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48" name="直接连接符 34"/>
              <p:cNvCxnSpPr>
                <a:cxnSpLocks noChangeShapeType="1"/>
              </p:cNvCxnSpPr>
              <p:nvPr/>
            </p:nvCxnSpPr>
            <p:spPr bwMode="auto">
              <a:xfrm>
                <a:off x="1222939" y="3004457"/>
                <a:ext cx="1815535" cy="0"/>
              </a:xfrm>
              <a:prstGeom prst="line">
                <a:avLst/>
              </a:prstGeom>
              <a:noFill/>
              <a:ln w="28575" algn="ctr">
                <a:solidFill>
                  <a:srgbClr val="1369B2"/>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143" name="组合 35"/>
            <p:cNvGrpSpPr/>
            <p:nvPr/>
          </p:nvGrpSpPr>
          <p:grpSpPr bwMode="auto">
            <a:xfrm>
              <a:off x="8223250" y="2109791"/>
              <a:ext cx="473075" cy="522287"/>
              <a:chOff x="1232465" y="3530023"/>
              <a:chExt cx="474415" cy="522742"/>
            </a:xfrm>
          </p:grpSpPr>
          <p:sp>
            <p:nvSpPr>
              <p:cNvPr id="57" name="椭圆 56"/>
              <p:cNvSpPr/>
              <p:nvPr/>
            </p:nvSpPr>
            <p:spPr bwMode="auto">
              <a:xfrm>
                <a:off x="1232465" y="3557820"/>
                <a:ext cx="474415" cy="475611"/>
              </a:xfrm>
              <a:prstGeom prst="ellipse">
                <a:avLst/>
              </a:prstGeom>
              <a:solidFill>
                <a:srgbClr val="1369B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0" hangingPunct="0">
                  <a:buFont typeface="Arial" panose="020B0604020202020204" pitchFamily="34" charset="0"/>
                  <a:buNone/>
                  <a:defRPr/>
                </a:pPr>
                <a:endParaRPr lang="zh-CN" altLang="en-US">
                  <a:latin typeface="Arial" panose="020B0604020202020204" pitchFamily="34" charset="0"/>
                  <a:ea typeface="宋体" panose="02010600030101010101" pitchFamily="2" charset="-122"/>
                </a:endParaRPr>
              </a:p>
            </p:txBody>
          </p:sp>
          <p:sp>
            <p:nvSpPr>
              <p:cNvPr id="58" name="TextBox 57"/>
              <p:cNvSpPr txBox="1"/>
              <p:nvPr/>
            </p:nvSpPr>
            <p:spPr>
              <a:xfrm>
                <a:off x="1300921" y="3529283"/>
                <a:ext cx="335911" cy="523172"/>
              </a:xfrm>
              <a:prstGeom prst="rect">
                <a:avLst/>
              </a:prstGeom>
              <a:noFill/>
              <a:effectLst>
                <a:outerShdw blurRad="12700" dist="12700" dir="2700000" algn="tl" rotWithShape="0">
                  <a:prstClr val="black">
                    <a:alpha val="40000"/>
                  </a:prstClr>
                </a:outerShdw>
              </a:effectLst>
            </p:spPr>
            <p:txBody>
              <a:bodyPr>
                <a:spAutoFit/>
              </a:bodyPr>
              <a:lstStyle/>
              <a:p>
                <a:pPr eaLnBrk="0" hangingPunct="0">
                  <a:defRPr/>
                </a:pPr>
                <a:r>
                  <a:rPr lang="en-US" altLang="zh-CN" sz="2800" b="1">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endParaRPr lang="zh-CN" altLang="en-US" sz="2800" b="1">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5144" name="矩形 46"/>
            <p:cNvSpPr>
              <a:spLocks noChangeArrowheads="1"/>
            </p:cNvSpPr>
            <p:nvPr/>
          </p:nvSpPr>
          <p:spPr bwMode="auto">
            <a:xfrm>
              <a:off x="6135688" y="2232307"/>
              <a:ext cx="1925366" cy="78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457200" algn="r">
                <a:lnSpc>
                  <a:spcPct val="125000"/>
                </a:lnSpc>
              </a:pPr>
              <a:r>
                <a:rPr lang="zh-CN" altLang="en-US" b="1" dirty="0" smtClean="0">
                  <a:latin typeface="微软雅黑" panose="020B0503020204020204" pitchFamily="34" charset="-122"/>
                  <a:ea typeface="微软雅黑" panose="020B0503020204020204" pitchFamily="34" charset="-122"/>
                </a:rPr>
                <a:t>掌握</a:t>
              </a:r>
              <a:r>
                <a:rPr lang="zh-CN" altLang="en-US" b="1" dirty="0" smtClean="0">
                  <a:solidFill>
                    <a:srgbClr val="1369B2"/>
                  </a:solidFill>
                  <a:latin typeface="微软雅黑" panose="020B0503020204020204" pitchFamily="34" charset="-122"/>
                  <a:ea typeface="微软雅黑" panose="020B0503020204020204" pitchFamily="34" charset="-122"/>
                </a:rPr>
                <a:t>循环语句</a:t>
              </a:r>
              <a:r>
                <a:rPr lang="zh-CN" altLang="en-US" b="1" dirty="0" smtClean="0">
                  <a:solidFill>
                    <a:srgbClr val="000000"/>
                  </a:solidFill>
                  <a:latin typeface="微软雅黑" panose="020B0503020204020204" pitchFamily="34" charset="-122"/>
                  <a:ea typeface="微软雅黑" panose="020B0503020204020204" pitchFamily="34" charset="-122"/>
                </a:rPr>
                <a:t>的使用</a:t>
              </a:r>
              <a:endParaRPr lang="en-US" altLang="zh-CN" b="1" dirty="0">
                <a:solidFill>
                  <a:srgbClr val="000000"/>
                </a:solidFill>
                <a:latin typeface="微软雅黑" panose="020B0503020204020204" pitchFamily="34" charset="-122"/>
                <a:ea typeface="微软雅黑" panose="020B0503020204020204" pitchFamily="34" charset="-122"/>
              </a:endParaRPr>
            </a:p>
          </p:txBody>
        </p:sp>
      </p:grpSp>
      <p:grpSp>
        <p:nvGrpSpPr>
          <p:cNvPr id="68" name="组合 67"/>
          <p:cNvGrpSpPr/>
          <p:nvPr/>
        </p:nvGrpSpPr>
        <p:grpSpPr bwMode="auto">
          <a:xfrm flipV="1">
            <a:off x="6303963" y="4081463"/>
            <a:ext cx="2443162" cy="1153314"/>
            <a:chOff x="6253163" y="2059933"/>
            <a:chExt cx="2443162" cy="1149992"/>
          </a:xfrm>
        </p:grpSpPr>
        <p:grpSp>
          <p:nvGrpSpPr>
            <p:cNvPr id="5135" name="组合 32"/>
            <p:cNvGrpSpPr/>
            <p:nvPr/>
          </p:nvGrpSpPr>
          <p:grpSpPr bwMode="auto">
            <a:xfrm flipH="1">
              <a:off x="6253163" y="2557463"/>
              <a:ext cx="2178050" cy="652462"/>
              <a:chOff x="860198" y="2352244"/>
              <a:chExt cx="2178276" cy="652213"/>
            </a:xfrm>
          </p:grpSpPr>
          <p:cxnSp>
            <p:nvCxnSpPr>
              <p:cNvPr id="5140" name="直接连接符 33"/>
              <p:cNvCxnSpPr>
                <a:cxnSpLocks noChangeShapeType="1"/>
              </p:cNvCxnSpPr>
              <p:nvPr/>
            </p:nvCxnSpPr>
            <p:spPr bwMode="auto">
              <a:xfrm>
                <a:off x="860198" y="2352244"/>
                <a:ext cx="372267" cy="652213"/>
              </a:xfrm>
              <a:prstGeom prst="line">
                <a:avLst/>
              </a:prstGeom>
              <a:noFill/>
              <a:ln w="28575" algn="ctr">
                <a:solidFill>
                  <a:srgbClr val="1369B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41" name="直接连接符 34"/>
              <p:cNvCxnSpPr>
                <a:cxnSpLocks noChangeShapeType="1"/>
              </p:cNvCxnSpPr>
              <p:nvPr/>
            </p:nvCxnSpPr>
            <p:spPr bwMode="auto">
              <a:xfrm>
                <a:off x="1222939" y="3004457"/>
                <a:ext cx="1815535" cy="0"/>
              </a:xfrm>
              <a:prstGeom prst="line">
                <a:avLst/>
              </a:prstGeom>
              <a:noFill/>
              <a:ln w="28575" algn="ctr">
                <a:solidFill>
                  <a:srgbClr val="1369B2"/>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136" name="组合 35"/>
            <p:cNvGrpSpPr/>
            <p:nvPr/>
          </p:nvGrpSpPr>
          <p:grpSpPr bwMode="auto">
            <a:xfrm>
              <a:off x="8223250" y="2109791"/>
              <a:ext cx="473075" cy="522366"/>
              <a:chOff x="1232465" y="3530023"/>
              <a:chExt cx="474415" cy="522821"/>
            </a:xfrm>
          </p:grpSpPr>
          <p:sp>
            <p:nvSpPr>
              <p:cNvPr id="72" name="椭圆 71"/>
              <p:cNvSpPr/>
              <p:nvPr/>
            </p:nvSpPr>
            <p:spPr bwMode="auto">
              <a:xfrm>
                <a:off x="1232465" y="3558541"/>
                <a:ext cx="474415" cy="475292"/>
              </a:xfrm>
              <a:prstGeom prst="ellipse">
                <a:avLst/>
              </a:prstGeom>
              <a:solidFill>
                <a:srgbClr val="1369B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0" hangingPunct="0">
                  <a:buFont typeface="Arial" panose="020B0604020202020204" pitchFamily="34" charset="0"/>
                  <a:buNone/>
                  <a:defRPr/>
                </a:pPr>
                <a:endParaRPr lang="zh-CN" altLang="en-US">
                  <a:latin typeface="Arial" panose="020B0604020202020204" pitchFamily="34" charset="0"/>
                  <a:ea typeface="宋体" panose="02010600030101010101" pitchFamily="2" charset="-122"/>
                </a:endParaRPr>
              </a:p>
            </p:txBody>
          </p:sp>
          <p:sp>
            <p:nvSpPr>
              <p:cNvPr id="73" name="TextBox 72"/>
              <p:cNvSpPr txBox="1"/>
              <p:nvPr/>
            </p:nvSpPr>
            <p:spPr>
              <a:xfrm flipV="1">
                <a:off x="1300921" y="3530023"/>
                <a:ext cx="335911" cy="522821"/>
              </a:xfrm>
              <a:prstGeom prst="rect">
                <a:avLst/>
              </a:prstGeom>
              <a:noFill/>
              <a:effectLst>
                <a:outerShdw blurRad="12700" dist="12700" dir="2700000" algn="tl" rotWithShape="0">
                  <a:prstClr val="black">
                    <a:alpha val="40000"/>
                  </a:prstClr>
                </a:outerShdw>
              </a:effectLst>
            </p:spPr>
            <p:txBody>
              <a:bodyPr>
                <a:spAutoFit/>
              </a:bodyPr>
              <a:lstStyle/>
              <a:p>
                <a:pPr eaLnBrk="0" hangingPunct="0">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5137" name="矩形 46"/>
            <p:cNvSpPr>
              <a:spLocks noChangeArrowheads="1"/>
            </p:cNvSpPr>
            <p:nvPr/>
          </p:nvSpPr>
          <p:spPr bwMode="auto">
            <a:xfrm flipV="1">
              <a:off x="6323013" y="2059933"/>
              <a:ext cx="1890711" cy="1127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indent="-457200" algn="r">
                <a:lnSpc>
                  <a:spcPct val="125000"/>
                </a:lnSpc>
              </a:pPr>
              <a:r>
                <a:rPr lang="zh-CN" altLang="en-US" b="1" dirty="0" smtClean="0">
                  <a:latin typeface="微软雅黑" panose="020B0503020204020204" pitchFamily="34" charset="-122"/>
                  <a:ea typeface="微软雅黑" panose="020B0503020204020204" pitchFamily="34" charset="-122"/>
                </a:rPr>
                <a:t>掌握</a:t>
              </a:r>
              <a:r>
                <a:rPr lang="en-US" altLang="zh-CN" b="1" dirty="0" smtClean="0">
                  <a:solidFill>
                    <a:srgbClr val="1369B2"/>
                  </a:solidFill>
                  <a:latin typeface="微软雅黑" panose="020B0503020204020204" pitchFamily="34" charset="-122"/>
                  <a:ea typeface="微软雅黑" panose="020B0503020204020204" pitchFamily="34" charset="-122"/>
                </a:rPr>
                <a:t>continue</a:t>
              </a:r>
              <a:r>
                <a:rPr lang="zh-CN" altLang="en-US" b="1" dirty="0" smtClean="0">
                  <a:solidFill>
                    <a:srgbClr val="000000"/>
                  </a:solidFill>
                  <a:latin typeface="微软雅黑" panose="020B0503020204020204" pitchFamily="34" charset="-122"/>
                  <a:ea typeface="微软雅黑" panose="020B0503020204020204" pitchFamily="34" charset="-122"/>
                </a:rPr>
                <a:t>和</a:t>
              </a:r>
              <a:r>
                <a:rPr lang="en-US" altLang="zh-CN" b="1" dirty="0" smtClean="0">
                  <a:solidFill>
                    <a:srgbClr val="1369B2"/>
                  </a:solidFill>
                  <a:latin typeface="微软雅黑" panose="020B0503020204020204" pitchFamily="34" charset="-122"/>
                  <a:ea typeface="微软雅黑" panose="020B0503020204020204" pitchFamily="34" charset="-122"/>
                </a:rPr>
                <a:t>break</a:t>
              </a:r>
              <a:r>
                <a:rPr lang="zh-CN" altLang="en-US" b="1" dirty="0" smtClean="0">
                  <a:solidFill>
                    <a:srgbClr val="1369B2"/>
                  </a:solidFill>
                  <a:latin typeface="微软雅黑" panose="020B0503020204020204" pitchFamily="34" charset="-122"/>
                  <a:ea typeface="微软雅黑" panose="020B0503020204020204" pitchFamily="34" charset="-122"/>
                </a:rPr>
                <a:t>关键字</a:t>
              </a:r>
              <a:r>
                <a:rPr lang="zh-CN" altLang="en-US" b="1" dirty="0" smtClean="0">
                  <a:solidFill>
                    <a:srgbClr val="000000"/>
                  </a:solidFill>
                  <a:latin typeface="微软雅黑" panose="020B0503020204020204" pitchFamily="34" charset="-122"/>
                  <a:ea typeface="微软雅黑" panose="020B0503020204020204" pitchFamily="34" charset="-122"/>
                </a:rPr>
                <a:t>的使用</a:t>
              </a:r>
              <a:endParaRPr lang="en-US" altLang="zh-CN" b="1" dirty="0">
                <a:solidFill>
                  <a:srgbClr val="000000"/>
                </a:solidFill>
                <a:latin typeface="微软雅黑" panose="020B0503020204020204" pitchFamily="34" charset="-122"/>
                <a:ea typeface="微软雅黑" panose="020B0503020204020204" pitchFamily="34" charset="-122"/>
              </a:endParaRPr>
            </a:p>
          </p:txBody>
        </p:sp>
      </p:grpSp>
      <p:grpSp>
        <p:nvGrpSpPr>
          <p:cNvPr id="76" name="组合 75"/>
          <p:cNvGrpSpPr/>
          <p:nvPr/>
        </p:nvGrpSpPr>
        <p:grpSpPr bwMode="auto">
          <a:xfrm flipH="1" flipV="1">
            <a:off x="398463" y="4068434"/>
            <a:ext cx="2560637" cy="1279451"/>
            <a:chOff x="6135688" y="1934706"/>
            <a:chExt cx="2560637" cy="1275219"/>
          </a:xfrm>
        </p:grpSpPr>
        <p:grpSp>
          <p:nvGrpSpPr>
            <p:cNvPr id="5128" name="组合 32"/>
            <p:cNvGrpSpPr/>
            <p:nvPr/>
          </p:nvGrpSpPr>
          <p:grpSpPr bwMode="auto">
            <a:xfrm flipH="1">
              <a:off x="6253163" y="2557463"/>
              <a:ext cx="2178050" cy="652462"/>
              <a:chOff x="860198" y="2352244"/>
              <a:chExt cx="2178276" cy="652213"/>
            </a:xfrm>
          </p:grpSpPr>
          <p:cxnSp>
            <p:nvCxnSpPr>
              <p:cNvPr id="5133" name="直接连接符 33"/>
              <p:cNvCxnSpPr>
                <a:cxnSpLocks noChangeShapeType="1"/>
              </p:cNvCxnSpPr>
              <p:nvPr/>
            </p:nvCxnSpPr>
            <p:spPr bwMode="auto">
              <a:xfrm>
                <a:off x="860198" y="2352244"/>
                <a:ext cx="372267" cy="652213"/>
              </a:xfrm>
              <a:prstGeom prst="line">
                <a:avLst/>
              </a:prstGeom>
              <a:noFill/>
              <a:ln w="28575" algn="ctr">
                <a:solidFill>
                  <a:srgbClr val="1369B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34" name="直接连接符 34"/>
              <p:cNvCxnSpPr>
                <a:cxnSpLocks noChangeShapeType="1"/>
              </p:cNvCxnSpPr>
              <p:nvPr/>
            </p:nvCxnSpPr>
            <p:spPr bwMode="auto">
              <a:xfrm>
                <a:off x="1222939" y="3004457"/>
                <a:ext cx="1815535" cy="0"/>
              </a:xfrm>
              <a:prstGeom prst="line">
                <a:avLst/>
              </a:prstGeom>
              <a:noFill/>
              <a:ln w="28575" algn="ctr">
                <a:solidFill>
                  <a:srgbClr val="1369B2"/>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129" name="组合 35"/>
            <p:cNvGrpSpPr/>
            <p:nvPr/>
          </p:nvGrpSpPr>
          <p:grpSpPr bwMode="auto">
            <a:xfrm>
              <a:off x="8223250" y="2109791"/>
              <a:ext cx="473075" cy="522366"/>
              <a:chOff x="1232465" y="3530023"/>
              <a:chExt cx="474415" cy="522821"/>
            </a:xfrm>
          </p:grpSpPr>
          <p:sp>
            <p:nvSpPr>
              <p:cNvPr id="80" name="椭圆 79"/>
              <p:cNvSpPr/>
              <p:nvPr/>
            </p:nvSpPr>
            <p:spPr bwMode="auto">
              <a:xfrm>
                <a:off x="1232465" y="3558671"/>
                <a:ext cx="474415" cy="475088"/>
              </a:xfrm>
              <a:prstGeom prst="ellipse">
                <a:avLst/>
              </a:prstGeom>
              <a:solidFill>
                <a:srgbClr val="1369B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0" hangingPunct="0">
                  <a:buFont typeface="Arial" panose="020B0604020202020204" pitchFamily="34" charset="0"/>
                  <a:buNone/>
                  <a:defRPr/>
                </a:pPr>
                <a:endParaRPr lang="zh-CN" altLang="en-US">
                  <a:latin typeface="Arial" panose="020B0604020202020204" pitchFamily="34" charset="0"/>
                  <a:ea typeface="宋体" panose="02010600030101010101" pitchFamily="2" charset="-122"/>
                </a:endParaRPr>
              </a:p>
            </p:txBody>
          </p:sp>
          <p:sp>
            <p:nvSpPr>
              <p:cNvPr id="81" name="TextBox 80"/>
              <p:cNvSpPr txBox="1"/>
              <p:nvPr/>
            </p:nvSpPr>
            <p:spPr>
              <a:xfrm flipV="1">
                <a:off x="1300921" y="3530166"/>
                <a:ext cx="335911" cy="522597"/>
              </a:xfrm>
              <a:prstGeom prst="rect">
                <a:avLst/>
              </a:prstGeom>
              <a:noFill/>
              <a:effectLst>
                <a:outerShdw blurRad="12700" dist="12700" dir="2700000" algn="tl" rotWithShape="0">
                  <a:prstClr val="black">
                    <a:alpha val="40000"/>
                  </a:prstClr>
                </a:outerShdw>
              </a:effectLst>
            </p:spPr>
            <p:txBody>
              <a:bodyPr>
                <a:spAutoFit/>
              </a:bodyPr>
              <a:lstStyle/>
              <a:p>
                <a:pPr eaLnBrk="0" hangingPunct="0">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5130" name="矩形 46"/>
            <p:cNvSpPr>
              <a:spLocks noChangeArrowheads="1"/>
            </p:cNvSpPr>
            <p:nvPr/>
          </p:nvSpPr>
          <p:spPr bwMode="auto">
            <a:xfrm flipV="1">
              <a:off x="6135688" y="1934706"/>
              <a:ext cx="1925366" cy="112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457200">
                <a:lnSpc>
                  <a:spcPct val="125000"/>
                </a:lnSpc>
              </a:pPr>
              <a:r>
                <a:rPr lang="zh-CN" altLang="en-US" b="1" dirty="0" smtClean="0">
                  <a:latin typeface="微软雅黑" panose="020B0503020204020204" pitchFamily="34" charset="-122"/>
                  <a:ea typeface="微软雅黑" panose="020B0503020204020204" pitchFamily="34" charset="-122"/>
                </a:rPr>
                <a:t>掌握</a:t>
              </a:r>
              <a:r>
                <a:rPr lang="zh-CN" altLang="en-US" b="1" dirty="0" smtClean="0">
                  <a:solidFill>
                    <a:srgbClr val="1369B2"/>
                  </a:solidFill>
                  <a:latin typeface="微软雅黑" panose="020B0503020204020204" pitchFamily="34" charset="-122"/>
                  <a:ea typeface="微软雅黑" panose="020B0503020204020204" pitchFamily="34" charset="-122"/>
                </a:rPr>
                <a:t>数组的创建及基本操作</a:t>
              </a:r>
              <a:r>
                <a:rPr lang="zh-CN" altLang="en-US" b="1" dirty="0">
                  <a:solidFill>
                    <a:srgbClr val="000000"/>
                  </a:solidFill>
                  <a:latin typeface="微软雅黑" panose="020B0503020204020204" pitchFamily="34" charset="-122"/>
                  <a:ea typeface="微软雅黑" panose="020B0503020204020204" pitchFamily="34" charset="-122"/>
                </a:rPr>
                <a:t>、</a:t>
              </a:r>
              <a:r>
                <a:rPr lang="zh-CN" altLang="en-US" b="1" dirty="0" smtClean="0">
                  <a:solidFill>
                    <a:srgbClr val="1369B2"/>
                  </a:solidFill>
                  <a:latin typeface="微软雅黑" panose="020B0503020204020204" pitchFamily="34" charset="-122"/>
                  <a:ea typeface="微软雅黑" panose="020B0503020204020204" pitchFamily="34" charset="-122"/>
                </a:rPr>
                <a:t>排序算法</a:t>
              </a:r>
              <a:r>
                <a:rPr lang="zh-CN" altLang="en-US" b="1" dirty="0">
                  <a:latin typeface="微软雅黑" panose="020B0503020204020204" pitchFamily="34" charset="-122"/>
                  <a:ea typeface="微软雅黑" panose="020B0503020204020204" pitchFamily="34" charset="-122"/>
                </a:rPr>
                <a:t>的使用</a:t>
              </a:r>
              <a:endParaRPr lang="en-US" altLang="zh-CN" b="1" dirty="0">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5122"/>
                                        </p:tgtEl>
                                      </p:cBhvr>
                                    </p:animEffect>
                                    <p:animScale>
                                      <p:cBhvr>
                                        <p:cTn id="7" dur="250" autoRev="1" fill="hold"/>
                                        <p:tgtEl>
                                          <p:spTgt spid="5122"/>
                                        </p:tgtEl>
                                      </p:cBhvr>
                                      <p:by x="105000" y="105000"/>
                                    </p:animScale>
                                  </p:childTnLst>
                                </p:cTn>
                              </p:par>
                            </p:childTnLst>
                          </p:cTn>
                        </p:par>
                        <p:par>
                          <p:cTn id="8" fill="hold">
                            <p:stCondLst>
                              <p:cond delay="500"/>
                            </p:stCondLst>
                            <p:childTnLst>
                              <p:par>
                                <p:cTn id="9" presetID="21" presetClass="entr" presetSubtype="4" fill="hold" nodeType="afterEffect">
                                  <p:stCondLst>
                                    <p:cond delay="0"/>
                                  </p:stCondLst>
                                  <p:childTnLst>
                                    <p:set>
                                      <p:cBhvr>
                                        <p:cTn id="10" dur="1" fill="hold">
                                          <p:stCondLst>
                                            <p:cond delay="0"/>
                                          </p:stCondLst>
                                        </p:cTn>
                                        <p:tgtEl>
                                          <p:spTgt spid="60"/>
                                        </p:tgtEl>
                                        <p:attrNameLst>
                                          <p:attrName>style.visibility</p:attrName>
                                        </p:attrNameLst>
                                      </p:cBhvr>
                                      <p:to>
                                        <p:strVal val="visible"/>
                                      </p:to>
                                    </p:set>
                                    <p:animEffect transition="in" filter="wheel(4)">
                                      <p:cBhvr>
                                        <p:cTn id="11" dur="2000"/>
                                        <p:tgtEl>
                                          <p:spTgt spid="6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wipe(right)">
                                      <p:cBhvr>
                                        <p:cTn id="16" dur="500"/>
                                        <p:tgtEl>
                                          <p:spTgt spid="45"/>
                                        </p:tgtEl>
                                      </p:cBhvr>
                                    </p:animEffect>
                                  </p:childTnLst>
                                </p:cTn>
                              </p:par>
                            </p:childTnLst>
                          </p:cTn>
                        </p:par>
                        <p:par>
                          <p:cTn id="17" fill="hold">
                            <p:stCondLst>
                              <p:cond delay="500"/>
                            </p:stCondLst>
                            <p:childTnLst>
                              <p:par>
                                <p:cTn id="18" presetID="26" presetClass="emph" presetSubtype="0" fill="hold" nodeType="afterEffect">
                                  <p:stCondLst>
                                    <p:cond delay="0"/>
                                  </p:stCondLst>
                                  <p:childTnLst>
                                    <p:animEffect transition="out" filter="fade">
                                      <p:cBhvr>
                                        <p:cTn id="19" dur="500" tmFilter="0, 0; .2, .5; .8, .5; 1, 0"/>
                                        <p:tgtEl>
                                          <p:spTgt spid="45"/>
                                        </p:tgtEl>
                                      </p:cBhvr>
                                    </p:animEffect>
                                    <p:animScale>
                                      <p:cBhvr>
                                        <p:cTn id="20" dur="250" autoRev="1" fill="hold"/>
                                        <p:tgtEl>
                                          <p:spTgt spid="45"/>
                                        </p:tgtEl>
                                      </p:cBhvr>
                                      <p:by x="105000" y="105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wipe(left)">
                                      <p:cBhvr>
                                        <p:cTn id="25" dur="500"/>
                                        <p:tgtEl>
                                          <p:spTgt spid="53"/>
                                        </p:tgtEl>
                                      </p:cBhvr>
                                    </p:animEffect>
                                  </p:childTnLst>
                                </p:cTn>
                              </p:par>
                            </p:childTnLst>
                          </p:cTn>
                        </p:par>
                        <p:par>
                          <p:cTn id="26" fill="hold">
                            <p:stCondLst>
                              <p:cond delay="500"/>
                            </p:stCondLst>
                            <p:childTnLst>
                              <p:par>
                                <p:cTn id="27" presetID="26" presetClass="emph" presetSubtype="0" fill="hold" nodeType="afterEffect">
                                  <p:stCondLst>
                                    <p:cond delay="0"/>
                                  </p:stCondLst>
                                  <p:childTnLst>
                                    <p:animEffect transition="out" filter="fade">
                                      <p:cBhvr>
                                        <p:cTn id="28" dur="500" tmFilter="0, 0; .2, .5; .8, .5; 1, 0"/>
                                        <p:tgtEl>
                                          <p:spTgt spid="53"/>
                                        </p:tgtEl>
                                      </p:cBhvr>
                                    </p:animEffect>
                                    <p:animScale>
                                      <p:cBhvr>
                                        <p:cTn id="29" dur="250" autoRev="1" fill="hold"/>
                                        <p:tgtEl>
                                          <p:spTgt spid="53"/>
                                        </p:tgtEl>
                                      </p:cBhvr>
                                      <p:by x="105000" y="105000"/>
                                    </p:animScale>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68"/>
                                        </p:tgtEl>
                                        <p:attrNameLst>
                                          <p:attrName>style.visibility</p:attrName>
                                        </p:attrNameLst>
                                      </p:cBhvr>
                                      <p:to>
                                        <p:strVal val="visible"/>
                                      </p:to>
                                    </p:set>
                                    <p:animEffect transition="in" filter="wipe(left)">
                                      <p:cBhvr>
                                        <p:cTn id="34" dur="500"/>
                                        <p:tgtEl>
                                          <p:spTgt spid="68"/>
                                        </p:tgtEl>
                                      </p:cBhvr>
                                    </p:animEffect>
                                  </p:childTnLst>
                                </p:cTn>
                              </p:par>
                            </p:childTnLst>
                          </p:cTn>
                        </p:par>
                        <p:par>
                          <p:cTn id="35" fill="hold">
                            <p:stCondLst>
                              <p:cond delay="500"/>
                            </p:stCondLst>
                            <p:childTnLst>
                              <p:par>
                                <p:cTn id="36" presetID="26" presetClass="emph" presetSubtype="0" fill="hold" nodeType="afterEffect">
                                  <p:stCondLst>
                                    <p:cond delay="0"/>
                                  </p:stCondLst>
                                  <p:childTnLst>
                                    <p:animEffect transition="out" filter="fade">
                                      <p:cBhvr>
                                        <p:cTn id="37" dur="500" tmFilter="0, 0; .2, .5; .8, .5; 1, 0"/>
                                        <p:tgtEl>
                                          <p:spTgt spid="68"/>
                                        </p:tgtEl>
                                      </p:cBhvr>
                                    </p:animEffect>
                                    <p:animScale>
                                      <p:cBhvr>
                                        <p:cTn id="38" dur="250" autoRev="1" fill="hold"/>
                                        <p:tgtEl>
                                          <p:spTgt spid="68"/>
                                        </p:tgtEl>
                                      </p:cBhvr>
                                      <p:by x="105000" y="105000"/>
                                    </p:animScale>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nodeType="clickEffect">
                                  <p:stCondLst>
                                    <p:cond delay="0"/>
                                  </p:stCondLst>
                                  <p:childTnLst>
                                    <p:set>
                                      <p:cBhvr>
                                        <p:cTn id="42" dur="1" fill="hold">
                                          <p:stCondLst>
                                            <p:cond delay="0"/>
                                          </p:stCondLst>
                                        </p:cTn>
                                        <p:tgtEl>
                                          <p:spTgt spid="76"/>
                                        </p:tgtEl>
                                        <p:attrNameLst>
                                          <p:attrName>style.visibility</p:attrName>
                                        </p:attrNameLst>
                                      </p:cBhvr>
                                      <p:to>
                                        <p:strVal val="visible"/>
                                      </p:to>
                                    </p:set>
                                    <p:animEffect transition="in" filter="wipe(right)">
                                      <p:cBhvr>
                                        <p:cTn id="43" dur="500"/>
                                        <p:tgtEl>
                                          <p:spTgt spid="76"/>
                                        </p:tgtEl>
                                      </p:cBhvr>
                                    </p:animEffect>
                                  </p:childTnLst>
                                </p:cTn>
                              </p:par>
                            </p:childTnLst>
                          </p:cTn>
                        </p:par>
                        <p:par>
                          <p:cTn id="44" fill="hold">
                            <p:stCondLst>
                              <p:cond delay="500"/>
                            </p:stCondLst>
                            <p:childTnLst>
                              <p:par>
                                <p:cTn id="45" presetID="26" presetClass="emph" presetSubtype="0" fill="hold" nodeType="afterEffect">
                                  <p:stCondLst>
                                    <p:cond delay="0"/>
                                  </p:stCondLst>
                                  <p:childTnLst>
                                    <p:animEffect transition="out" filter="fade">
                                      <p:cBhvr>
                                        <p:cTn id="46" dur="500" tmFilter="0, 0; .2, .5; .8, .5; 1, 0"/>
                                        <p:tgtEl>
                                          <p:spTgt spid="76"/>
                                        </p:tgtEl>
                                      </p:cBhvr>
                                    </p:animEffect>
                                    <p:animScale>
                                      <p:cBhvr>
                                        <p:cTn id="47" dur="250" autoRev="1" fill="hold"/>
                                        <p:tgtEl>
                                          <p:spTgt spid="7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a:cs typeface="Times New Roman" panose="02020603050405020304" pitchFamily="18" charset="0"/>
              </a:rPr>
              <a:t>3</a:t>
            </a:r>
            <a:r>
              <a:rPr lang="en-US" altLang="zh-CN" dirty="0" smtClean="0">
                <a:cs typeface="Times New Roman" panose="02020603050405020304" pitchFamily="18" charset="0"/>
              </a:rPr>
              <a:t>.1 </a:t>
            </a:r>
            <a:r>
              <a:rPr lang="zh-CN" altLang="en-US" dirty="0" smtClean="0">
                <a:cs typeface="Times New Roman" panose="02020603050405020304" pitchFamily="18" charset="0"/>
              </a:rPr>
              <a:t>循环结构</a:t>
            </a:r>
            <a:endParaRPr lang="zh-CN" altLang="en-US" dirty="0" smtClean="0">
              <a:latin typeface="+mn-lt"/>
              <a:cs typeface="Times New Roman" panose="02020603050405020304" pitchFamily="18" charset="0"/>
            </a:endParaRPr>
          </a:p>
        </p:txBody>
      </p:sp>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lt"/>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smtClean="0">
                  <a:solidFill>
                    <a:schemeClr val="bg1"/>
                  </a:solidFill>
                  <a:latin typeface="+mn-lt"/>
                  <a:cs typeface="Times New Roman" panose="02020603050405020304" pitchFamily="18" charset="0"/>
                </a:rPr>
                <a:t>2</a:t>
              </a:r>
              <a:endParaRPr lang="zh-CN" altLang="en-US" sz="2800" dirty="0">
                <a:solidFill>
                  <a:schemeClr val="bg1"/>
                </a:solidFill>
                <a:latin typeface="+mn-lt"/>
                <a:cs typeface="Times New Roman" panose="02020603050405020304" pitchFamily="18" charset="0"/>
              </a:endParaRPr>
            </a:p>
          </p:txBody>
        </p:sp>
      </p:grpSp>
      <p:sp>
        <p:nvSpPr>
          <p:cNvPr id="20" name="TextBox 19"/>
          <p:cNvSpPr txBox="1"/>
          <p:nvPr/>
        </p:nvSpPr>
        <p:spPr>
          <a:xfrm>
            <a:off x="427038" y="1493838"/>
            <a:ext cx="4703762" cy="400110"/>
          </a:xfrm>
          <a:prstGeom prst="rect">
            <a:avLst/>
          </a:prstGeom>
          <a:noFill/>
        </p:spPr>
        <p:txBody>
          <a:bodyPr>
            <a:spAutoFit/>
          </a:bodyPr>
          <a:lstStyle/>
          <a:p>
            <a:pPr eaLnBrk="0" hangingPunct="0">
              <a:defRPr/>
            </a:pPr>
            <a:r>
              <a:rPr lang="en-US" altLang="zh-CN" dirty="0">
                <a:latin typeface="+mn-lt"/>
                <a:cs typeface="Times New Roman" panose="02020603050405020304" pitchFamily="18" charset="0"/>
              </a:rPr>
              <a:t>  </a:t>
            </a:r>
            <a:r>
              <a:rPr lang="en-US" altLang="zh-CN"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for</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循环案例</a:t>
            </a:r>
            <a:endParaRPr lang="zh-CN" altLang="en-US" dirty="0">
              <a:latin typeface="+mn-lt"/>
              <a:cs typeface="Times New Roman" panose="02020603050405020304" pitchFamily="18" charset="0"/>
            </a:endParaRPr>
          </a:p>
        </p:txBody>
      </p:sp>
      <p:sp>
        <p:nvSpPr>
          <p:cNvPr id="1127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TextBox 39"/>
          <p:cNvSpPr txBox="1">
            <a:spLocks noChangeArrowheads="1"/>
          </p:cNvSpPr>
          <p:nvPr/>
        </p:nvSpPr>
        <p:spPr bwMode="auto">
          <a:xfrm>
            <a:off x="565150" y="1925638"/>
            <a:ext cx="7907338" cy="557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eaLnBrk="0" hangingPunct="0">
              <a:lnSpc>
                <a:spcPct val="200000"/>
              </a:lnSpc>
              <a:buFont typeface="+mj-ea"/>
              <a:buAutoNum type="circleNumDbPlain" startAt="3"/>
              <a:defRPr/>
            </a:pPr>
            <a:r>
              <a:rPr lang="en-US" altLang="zh-CN" b="1" u="sng" dirty="0" smtClean="0">
                <a:solidFill>
                  <a:srgbClr val="1369B2"/>
                </a:solidFill>
              </a:rPr>
              <a:t>1~100</a:t>
            </a:r>
            <a:r>
              <a:rPr lang="zh-CN" altLang="en-US" b="1" u="sng" dirty="0" smtClean="0">
                <a:solidFill>
                  <a:srgbClr val="1369B2"/>
                </a:solidFill>
              </a:rPr>
              <a:t>之间的所有整数“求和”</a:t>
            </a:r>
            <a:r>
              <a:rPr lang="zh-CN" altLang="en-US" b="1" u="sng" dirty="0">
                <a:solidFill>
                  <a:srgbClr val="1369B2"/>
                </a:solidFill>
              </a:rPr>
              <a:t>和“平均数”</a:t>
            </a:r>
            <a:r>
              <a:rPr lang="zh-CN" altLang="en-US" dirty="0"/>
              <a:t>案例</a:t>
            </a:r>
            <a:endParaRPr lang="en-US" altLang="zh-CN" dirty="0"/>
          </a:p>
        </p:txBody>
      </p:sp>
      <p:sp>
        <p:nvSpPr>
          <p:cNvPr id="21" name="矩形 1"/>
          <p:cNvSpPr>
            <a:spLocks noChangeArrowheads="1"/>
          </p:cNvSpPr>
          <p:nvPr/>
        </p:nvSpPr>
        <p:spPr bwMode="auto">
          <a:xfrm>
            <a:off x="1431290" y="2720975"/>
            <a:ext cx="6174740" cy="2306955"/>
          </a:xfrm>
          <a:prstGeom prst="rect">
            <a:avLst/>
          </a:prstGeom>
          <a:solidFill>
            <a:srgbClr val="003F7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err="1" smtClean="0">
                <a:solidFill>
                  <a:srgbClr val="FFFFFF"/>
                </a:solidFill>
                <a:latin typeface="微软雅黑" panose="020B0503020204020204" pitchFamily="34" charset="-122"/>
                <a:ea typeface="微软雅黑" panose="020B0503020204020204" pitchFamily="34" charset="-122"/>
              </a:rPr>
              <a:t>var</a:t>
            </a:r>
            <a:r>
              <a:rPr lang="en-US" altLang="zh-CN" sz="1600" b="1" dirty="0" smtClean="0">
                <a:solidFill>
                  <a:srgbClr val="FFFFFF"/>
                </a:solidFill>
                <a:latin typeface="微软雅黑" panose="020B0503020204020204" pitchFamily="34" charset="-122"/>
                <a:ea typeface="微软雅黑" panose="020B0503020204020204" pitchFamily="34" charset="-122"/>
              </a:rPr>
              <a:t> </a:t>
            </a:r>
            <a:r>
              <a:rPr lang="en-US" altLang="zh-CN" sz="1600" b="1" dirty="0">
                <a:solidFill>
                  <a:srgbClr val="FFFFFF"/>
                </a:solidFill>
                <a:latin typeface="微软雅黑" panose="020B0503020204020204" pitchFamily="34" charset="-122"/>
                <a:ea typeface="微软雅黑" panose="020B0503020204020204" pitchFamily="34" charset="-122"/>
              </a:rPr>
              <a:t>sum = 0;	</a:t>
            </a:r>
            <a:r>
              <a:rPr lang="en-US" altLang="zh-CN" sz="1600" b="1" dirty="0" smtClean="0">
                <a:solidFill>
                  <a:srgbClr val="FFFFFF"/>
                </a:solidFill>
                <a:latin typeface="微软雅黑" panose="020B0503020204020204" pitchFamily="34" charset="-122"/>
                <a:ea typeface="微软雅黑" panose="020B0503020204020204" pitchFamily="34" charset="-122"/>
              </a:rPr>
              <a:t>// </a:t>
            </a:r>
            <a:r>
              <a:rPr lang="zh-CN" altLang="zh-CN" sz="1600" b="1" dirty="0">
                <a:solidFill>
                  <a:srgbClr val="FFFFFF"/>
                </a:solidFill>
                <a:latin typeface="微软雅黑" panose="020B0503020204020204" pitchFamily="34" charset="-122"/>
                <a:ea typeface="微软雅黑" panose="020B0503020204020204" pitchFamily="34" charset="-122"/>
              </a:rPr>
              <a:t>利用</a:t>
            </a:r>
            <a:r>
              <a:rPr lang="en-US" altLang="zh-CN" sz="1600" b="1" dirty="0">
                <a:solidFill>
                  <a:srgbClr val="FFFFFF"/>
                </a:solidFill>
                <a:latin typeface="微软雅黑" panose="020B0503020204020204" pitchFamily="34" charset="-122"/>
                <a:ea typeface="微软雅黑" panose="020B0503020204020204" pitchFamily="34" charset="-122"/>
              </a:rPr>
              <a:t>sum</a:t>
            </a:r>
            <a:r>
              <a:rPr lang="zh-CN" altLang="zh-CN" sz="1600" b="1" dirty="0">
                <a:solidFill>
                  <a:srgbClr val="FFFFFF"/>
                </a:solidFill>
                <a:latin typeface="微软雅黑" panose="020B0503020204020204" pitchFamily="34" charset="-122"/>
                <a:ea typeface="微软雅黑" panose="020B0503020204020204" pitchFamily="34" charset="-122"/>
              </a:rPr>
              <a:t>对计数器</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zh-CN" altLang="zh-CN" sz="1600" b="1" dirty="0">
                <a:solidFill>
                  <a:srgbClr val="FFFFFF"/>
                </a:solidFill>
                <a:latin typeface="微软雅黑" panose="020B0503020204020204" pitchFamily="34" charset="-122"/>
                <a:ea typeface="微软雅黑" panose="020B0503020204020204" pitchFamily="34" charset="-122"/>
              </a:rPr>
              <a:t>进行累加</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for (</a:t>
            </a: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 1;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&lt;= 100 ;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sum +=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smtClean="0">
                <a:solidFill>
                  <a:srgbClr val="FFFFFF"/>
                </a:solidFill>
                <a:latin typeface="微软雅黑" panose="020B0503020204020204" pitchFamily="34" charset="-122"/>
                <a:ea typeface="微软雅黑" panose="020B0503020204020204" pitchFamily="34" charset="-122"/>
              </a:rPr>
              <a:t>// </a:t>
            </a:r>
            <a:r>
              <a:rPr lang="zh-CN" altLang="zh-CN" sz="1600" b="1" dirty="0">
                <a:solidFill>
                  <a:srgbClr val="FFFFFF"/>
                </a:solidFill>
                <a:latin typeface="微软雅黑" panose="020B0503020204020204" pitchFamily="34" charset="-122"/>
                <a:ea typeface="微软雅黑" panose="020B0503020204020204" pitchFamily="34" charset="-122"/>
              </a:rPr>
              <a:t>相当于</a:t>
            </a:r>
            <a:r>
              <a:rPr lang="en-US" altLang="zh-CN" sz="1600" b="1" dirty="0">
                <a:solidFill>
                  <a:srgbClr val="FFFFFF"/>
                </a:solidFill>
                <a:latin typeface="微软雅黑" panose="020B0503020204020204" pitchFamily="34" charset="-122"/>
                <a:ea typeface="微软雅黑" panose="020B0503020204020204" pitchFamily="34" charset="-122"/>
              </a:rPr>
              <a:t>sum = sum +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console.log('</a:t>
            </a:r>
            <a:r>
              <a:rPr lang="zh-CN" altLang="zh-CN" sz="1600" b="1" dirty="0">
                <a:solidFill>
                  <a:srgbClr val="FFFFFF"/>
                </a:solidFill>
                <a:latin typeface="微软雅黑" panose="020B0503020204020204" pitchFamily="34" charset="-122"/>
                <a:ea typeface="微软雅黑" panose="020B0503020204020204" pitchFamily="34" charset="-122"/>
              </a:rPr>
              <a:t>求和：</a:t>
            </a:r>
            <a:r>
              <a:rPr lang="en-US" altLang="zh-CN" sz="1600" b="1" dirty="0">
                <a:solidFill>
                  <a:srgbClr val="FFFFFF"/>
                </a:solidFill>
                <a:latin typeface="微软雅黑" panose="020B0503020204020204" pitchFamily="34" charset="-122"/>
                <a:ea typeface="微软雅黑" panose="020B0503020204020204" pitchFamily="34" charset="-122"/>
              </a:rPr>
              <a:t>' + sum</a:t>
            </a:r>
            <a:r>
              <a:rPr lang="en-US" altLang="zh-CN" sz="1600" b="1" dirty="0" smtClean="0">
                <a:solidFill>
                  <a:srgbClr val="FFFFFF"/>
                </a:solidFill>
                <a:latin typeface="微软雅黑" panose="020B0503020204020204" pitchFamily="34" charset="-122"/>
                <a:ea typeface="微软雅黑" panose="020B0503020204020204" pitchFamily="34" charset="-122"/>
              </a:rPr>
              <a:t>);</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smtClean="0">
                <a:solidFill>
                  <a:srgbClr val="FFFFFF"/>
                </a:solidFill>
                <a:latin typeface="微软雅黑" panose="020B0503020204020204" pitchFamily="34" charset="-122"/>
                <a:ea typeface="微软雅黑" panose="020B0503020204020204" pitchFamily="34" charset="-122"/>
              </a:rPr>
              <a:t>                     // </a:t>
            </a:r>
            <a:r>
              <a:rPr lang="zh-CN" altLang="zh-CN" sz="1600" b="1" dirty="0">
                <a:solidFill>
                  <a:srgbClr val="FFFFFF"/>
                </a:solidFill>
                <a:latin typeface="微软雅黑" panose="020B0503020204020204" pitchFamily="34" charset="-122"/>
                <a:ea typeface="微软雅黑" panose="020B0503020204020204" pitchFamily="34" charset="-122"/>
              </a:rPr>
              <a:t>计算结果：</a:t>
            </a:r>
            <a:r>
              <a:rPr lang="en-US" altLang="zh-CN" sz="1600" b="1" dirty="0">
                <a:solidFill>
                  <a:srgbClr val="FFFFFF"/>
                </a:solidFill>
                <a:latin typeface="微软雅黑" panose="020B0503020204020204" pitchFamily="34" charset="-122"/>
                <a:ea typeface="微软雅黑" panose="020B0503020204020204" pitchFamily="34" charset="-122"/>
              </a:rPr>
              <a:t>5050</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console.log('</a:t>
            </a:r>
            <a:r>
              <a:rPr lang="zh-CN" altLang="zh-CN" sz="1600" b="1" dirty="0">
                <a:solidFill>
                  <a:srgbClr val="FFFFFF"/>
                </a:solidFill>
                <a:latin typeface="微软雅黑" panose="020B0503020204020204" pitchFamily="34" charset="-122"/>
                <a:ea typeface="微软雅黑" panose="020B0503020204020204" pitchFamily="34" charset="-122"/>
              </a:rPr>
              <a:t>求平均值：</a:t>
            </a:r>
            <a:r>
              <a:rPr lang="en-US" altLang="zh-CN" sz="1600" b="1" dirty="0">
                <a:solidFill>
                  <a:srgbClr val="FFFFFF"/>
                </a:solidFill>
                <a:latin typeface="微软雅黑" panose="020B0503020204020204" pitchFamily="34" charset="-122"/>
                <a:ea typeface="微软雅黑" panose="020B0503020204020204" pitchFamily="34" charset="-122"/>
              </a:rPr>
              <a:t>' + (sum / 100</a:t>
            </a:r>
            <a:r>
              <a:rPr lang="en-US" altLang="zh-CN" sz="1600" b="1" dirty="0" smtClean="0">
                <a:solidFill>
                  <a:srgbClr val="FFFFFF"/>
                </a:solidFill>
                <a:latin typeface="微软雅黑" panose="020B0503020204020204" pitchFamily="34" charset="-122"/>
                <a:ea typeface="微软雅黑" panose="020B0503020204020204" pitchFamily="34" charset="-122"/>
              </a:rPr>
              <a:t>));   </a:t>
            </a:r>
            <a:r>
              <a:rPr lang="en-US" altLang="zh-CN" sz="1600" b="1" dirty="0">
                <a:solidFill>
                  <a:srgbClr val="FFFFFF"/>
                </a:solidFill>
                <a:latin typeface="微软雅黑" panose="020B0503020204020204" pitchFamily="34" charset="-122"/>
                <a:ea typeface="微软雅黑" panose="020B0503020204020204" pitchFamily="34" charset="-122"/>
              </a:rPr>
              <a:t>// </a:t>
            </a:r>
            <a:r>
              <a:rPr lang="zh-CN" altLang="zh-CN" sz="1600" b="1" dirty="0">
                <a:solidFill>
                  <a:srgbClr val="FFFFFF"/>
                </a:solidFill>
                <a:latin typeface="微软雅黑" panose="020B0503020204020204" pitchFamily="34" charset="-122"/>
                <a:ea typeface="微软雅黑" panose="020B0503020204020204" pitchFamily="34" charset="-122"/>
              </a:rPr>
              <a:t>计算结果：</a:t>
            </a:r>
            <a:r>
              <a:rPr lang="en-US" altLang="zh-CN" sz="1600" b="1" dirty="0">
                <a:solidFill>
                  <a:srgbClr val="FFFFFF"/>
                </a:solidFill>
                <a:latin typeface="微软雅黑" panose="020B0503020204020204" pitchFamily="34" charset="-122"/>
                <a:ea typeface="微软雅黑" panose="020B0503020204020204" pitchFamily="34" charset="-122"/>
              </a:rPr>
              <a:t>50.5</a:t>
            </a:r>
            <a:endParaRPr lang="zh-CN" altLang="zh-CN" sz="1600" b="1" dirty="0">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left)">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21"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a:cs typeface="Times New Roman" panose="02020603050405020304" pitchFamily="18" charset="0"/>
              </a:rPr>
              <a:t>3</a:t>
            </a:r>
            <a:r>
              <a:rPr lang="en-US" altLang="zh-CN" dirty="0" smtClean="0">
                <a:cs typeface="Times New Roman" panose="02020603050405020304" pitchFamily="18" charset="0"/>
              </a:rPr>
              <a:t>.1 </a:t>
            </a:r>
            <a:r>
              <a:rPr lang="zh-CN" altLang="en-US" dirty="0" smtClean="0">
                <a:cs typeface="Times New Roman" panose="02020603050405020304" pitchFamily="18" charset="0"/>
              </a:rPr>
              <a:t>循环结构</a:t>
            </a:r>
            <a:endParaRPr lang="zh-CN" altLang="en-US" dirty="0" smtClean="0">
              <a:latin typeface="+mn-lt"/>
              <a:cs typeface="Times New Roman" panose="02020603050405020304" pitchFamily="18" charset="0"/>
            </a:endParaRPr>
          </a:p>
        </p:txBody>
      </p:sp>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lt"/>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smtClean="0">
                  <a:solidFill>
                    <a:schemeClr val="bg1"/>
                  </a:solidFill>
                  <a:latin typeface="+mn-lt"/>
                  <a:cs typeface="Times New Roman" panose="02020603050405020304" pitchFamily="18" charset="0"/>
                </a:rPr>
                <a:t>2</a:t>
              </a:r>
              <a:endParaRPr lang="zh-CN" altLang="en-US" sz="2800" dirty="0">
                <a:solidFill>
                  <a:schemeClr val="bg1"/>
                </a:solidFill>
                <a:latin typeface="+mn-lt"/>
                <a:cs typeface="Times New Roman" panose="02020603050405020304" pitchFamily="18" charset="0"/>
              </a:endParaRPr>
            </a:p>
          </p:txBody>
        </p:sp>
      </p:grpSp>
      <p:sp>
        <p:nvSpPr>
          <p:cNvPr id="20" name="TextBox 19"/>
          <p:cNvSpPr txBox="1"/>
          <p:nvPr/>
        </p:nvSpPr>
        <p:spPr>
          <a:xfrm>
            <a:off x="427038" y="1493838"/>
            <a:ext cx="4703762" cy="400110"/>
          </a:xfrm>
          <a:prstGeom prst="rect">
            <a:avLst/>
          </a:prstGeom>
          <a:noFill/>
        </p:spPr>
        <p:txBody>
          <a:bodyPr>
            <a:spAutoFit/>
          </a:bodyPr>
          <a:lstStyle/>
          <a:p>
            <a:pPr eaLnBrk="0" hangingPunct="0">
              <a:defRPr/>
            </a:pPr>
            <a:r>
              <a:rPr lang="en-US" altLang="zh-CN" dirty="0">
                <a:latin typeface="+mn-lt"/>
                <a:cs typeface="Times New Roman" panose="02020603050405020304" pitchFamily="18" charset="0"/>
              </a:rPr>
              <a:t>  </a:t>
            </a:r>
            <a:r>
              <a:rPr lang="en-US" altLang="zh-CN"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for</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循环案例</a:t>
            </a:r>
            <a:endParaRPr lang="zh-CN" altLang="en-US" dirty="0">
              <a:latin typeface="+mn-lt"/>
              <a:cs typeface="Times New Roman" panose="02020603050405020304" pitchFamily="18" charset="0"/>
            </a:endParaRPr>
          </a:p>
        </p:txBody>
      </p:sp>
      <p:sp>
        <p:nvSpPr>
          <p:cNvPr id="1127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TextBox 39"/>
          <p:cNvSpPr txBox="1">
            <a:spLocks noChangeArrowheads="1"/>
          </p:cNvSpPr>
          <p:nvPr/>
        </p:nvSpPr>
        <p:spPr bwMode="auto">
          <a:xfrm>
            <a:off x="565150" y="1925638"/>
            <a:ext cx="7907338" cy="557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eaLnBrk="0" hangingPunct="0">
              <a:lnSpc>
                <a:spcPct val="200000"/>
              </a:lnSpc>
              <a:buFont typeface="+mj-ea"/>
              <a:buAutoNum type="circleNumDbPlain" startAt="4"/>
              <a:defRPr/>
            </a:pPr>
            <a:r>
              <a:rPr lang="en-US" altLang="zh-CN" b="1" u="sng" dirty="0" smtClean="0">
                <a:solidFill>
                  <a:srgbClr val="1369B2"/>
                </a:solidFill>
              </a:rPr>
              <a:t>1~100</a:t>
            </a:r>
            <a:r>
              <a:rPr lang="zh-CN" altLang="en-US" b="1" u="sng" dirty="0" smtClean="0">
                <a:solidFill>
                  <a:srgbClr val="1369B2"/>
                </a:solidFill>
              </a:rPr>
              <a:t>之间的所有整数“求偶数和”</a:t>
            </a:r>
            <a:r>
              <a:rPr lang="zh-CN" altLang="en-US" b="1" u="sng" dirty="0">
                <a:solidFill>
                  <a:srgbClr val="1369B2"/>
                </a:solidFill>
              </a:rPr>
              <a:t>和</a:t>
            </a:r>
            <a:r>
              <a:rPr lang="zh-CN" altLang="en-US" b="1" u="sng" dirty="0" smtClean="0">
                <a:solidFill>
                  <a:srgbClr val="1369B2"/>
                </a:solidFill>
              </a:rPr>
              <a:t>“求奇数和”</a:t>
            </a:r>
            <a:r>
              <a:rPr lang="zh-CN" altLang="en-US" dirty="0"/>
              <a:t>案例</a:t>
            </a:r>
            <a:endParaRPr lang="en-US" altLang="zh-CN" dirty="0"/>
          </a:p>
        </p:txBody>
      </p:sp>
      <p:sp>
        <p:nvSpPr>
          <p:cNvPr id="21" name="矩形 1"/>
          <p:cNvSpPr>
            <a:spLocks noChangeArrowheads="1"/>
          </p:cNvSpPr>
          <p:nvPr/>
        </p:nvSpPr>
        <p:spPr bwMode="auto">
          <a:xfrm>
            <a:off x="784225" y="2645182"/>
            <a:ext cx="7150100" cy="3416320"/>
          </a:xfrm>
          <a:prstGeom prst="rect">
            <a:avLst/>
          </a:prstGeom>
          <a:solidFill>
            <a:srgbClr val="003F7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err="1" smtClean="0">
                <a:solidFill>
                  <a:srgbClr val="FFFFFF"/>
                </a:solidFill>
                <a:latin typeface="微软雅黑" panose="020B0503020204020204" pitchFamily="34" charset="-122"/>
                <a:ea typeface="微软雅黑" panose="020B0503020204020204" pitchFamily="34" charset="-122"/>
              </a:rPr>
              <a:t>var</a:t>
            </a:r>
            <a:r>
              <a:rPr lang="en-US" altLang="zh-CN" sz="1600" b="1" dirty="0" smtClean="0">
                <a:solidFill>
                  <a:srgbClr val="FFFFFF"/>
                </a:solidFill>
                <a:latin typeface="微软雅黑" panose="020B0503020204020204" pitchFamily="34" charset="-122"/>
                <a:ea typeface="微软雅黑" panose="020B0503020204020204" pitchFamily="34" charset="-122"/>
              </a:rPr>
              <a:t> </a:t>
            </a:r>
            <a:r>
              <a:rPr lang="en-US" altLang="zh-CN" sz="1600" b="1" dirty="0">
                <a:solidFill>
                  <a:srgbClr val="FFFFFF"/>
                </a:solidFill>
                <a:latin typeface="微软雅黑" panose="020B0503020204020204" pitchFamily="34" charset="-122"/>
                <a:ea typeface="微软雅黑" panose="020B0503020204020204" pitchFamily="34" charset="-122"/>
              </a:rPr>
              <a:t>even = </a:t>
            </a:r>
            <a:r>
              <a:rPr lang="en-US" altLang="zh-CN" sz="1600" b="1" dirty="0" smtClean="0">
                <a:solidFill>
                  <a:srgbClr val="FFFFFF"/>
                </a:solidFill>
                <a:latin typeface="微软雅黑" panose="020B0503020204020204" pitchFamily="34" charset="-122"/>
                <a:ea typeface="微软雅黑" panose="020B0503020204020204" pitchFamily="34" charset="-122"/>
              </a:rPr>
              <a:t>0;</a:t>
            </a:r>
            <a:r>
              <a:rPr lang="en-US" altLang="zh-CN" sz="1600" b="1" dirty="0">
                <a:solidFill>
                  <a:srgbClr val="FFFFFF"/>
                </a:solidFill>
                <a:latin typeface="微软雅黑" panose="020B0503020204020204" pitchFamily="34" charset="-122"/>
                <a:ea typeface="微软雅黑" panose="020B0503020204020204" pitchFamily="34" charset="-122"/>
              </a:rPr>
              <a:t> </a:t>
            </a:r>
            <a:endParaRPr lang="en-US" altLang="zh-CN" sz="1600" b="1" dirty="0" smtClean="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err="1" smtClean="0">
                <a:solidFill>
                  <a:srgbClr val="FFFFFF"/>
                </a:solidFill>
                <a:latin typeface="微软雅黑" panose="020B0503020204020204" pitchFamily="34" charset="-122"/>
                <a:ea typeface="微软雅黑" panose="020B0503020204020204" pitchFamily="34" charset="-122"/>
              </a:rPr>
              <a:t>var</a:t>
            </a:r>
            <a:r>
              <a:rPr lang="en-US" altLang="zh-CN" sz="1600" b="1" dirty="0" smtClean="0">
                <a:solidFill>
                  <a:srgbClr val="FFFFFF"/>
                </a:solidFill>
                <a:latin typeface="微软雅黑" panose="020B0503020204020204" pitchFamily="34" charset="-122"/>
                <a:ea typeface="微软雅黑" panose="020B0503020204020204" pitchFamily="34" charset="-122"/>
              </a:rPr>
              <a:t> </a:t>
            </a:r>
            <a:r>
              <a:rPr lang="en-US" altLang="zh-CN" sz="1600" b="1" dirty="0">
                <a:solidFill>
                  <a:srgbClr val="FFFFFF"/>
                </a:solidFill>
                <a:latin typeface="微软雅黑" panose="020B0503020204020204" pitchFamily="34" charset="-122"/>
                <a:ea typeface="微软雅黑" panose="020B0503020204020204" pitchFamily="34" charset="-122"/>
              </a:rPr>
              <a:t>odd = 0;</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for (</a:t>
            </a: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 1;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&lt;= 100;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if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 2 == 0) {	// </a:t>
            </a:r>
            <a:r>
              <a:rPr lang="zh-CN" altLang="zh-CN" sz="1600" b="1" dirty="0">
                <a:solidFill>
                  <a:srgbClr val="FFFFFF"/>
                </a:solidFill>
                <a:latin typeface="微软雅黑" panose="020B0503020204020204" pitchFamily="34" charset="-122"/>
                <a:ea typeface="微软雅黑" panose="020B0503020204020204" pitchFamily="34" charset="-122"/>
              </a:rPr>
              <a:t>判断</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zh-CN" altLang="zh-CN" sz="1600" b="1" dirty="0">
                <a:solidFill>
                  <a:srgbClr val="FFFFFF"/>
                </a:solidFill>
                <a:latin typeface="微软雅黑" panose="020B0503020204020204" pitchFamily="34" charset="-122"/>
                <a:ea typeface="微软雅黑" panose="020B0503020204020204" pitchFamily="34" charset="-122"/>
              </a:rPr>
              <a:t>是奇数还是偶数</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even +=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 else </a:t>
            </a:r>
            <a:r>
              <a:rPr lang="en-US" altLang="zh-CN" sz="1600" b="1" dirty="0" smtClean="0">
                <a:solidFill>
                  <a:srgbClr val="FFFFFF"/>
                </a:solidFill>
                <a:latin typeface="微软雅黑" panose="020B0503020204020204" pitchFamily="34" charset="-122"/>
                <a:ea typeface="微软雅黑" panose="020B0503020204020204" pitchFamily="34" charset="-122"/>
              </a:rPr>
              <a:t>{</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smtClean="0">
                <a:solidFill>
                  <a:srgbClr val="FFFFFF"/>
                </a:solidFill>
                <a:latin typeface="微软雅黑" panose="020B0503020204020204" pitchFamily="34" charset="-122"/>
                <a:ea typeface="微软雅黑" panose="020B0503020204020204" pitchFamily="34" charset="-122"/>
              </a:rPr>
              <a:t> odd </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smtClean="0">
                <a:solidFill>
                  <a:srgbClr val="FFFFFF"/>
                </a:solidFill>
                <a:latin typeface="微软雅黑" panose="020B0503020204020204" pitchFamily="34" charset="-122"/>
                <a:ea typeface="微软雅黑" panose="020B0503020204020204" pitchFamily="34" charset="-122"/>
              </a:rPr>
              <a:t>;</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smtClean="0">
                <a:solidFill>
                  <a:srgbClr val="FFFFFF"/>
                </a:solidFill>
                <a:latin typeface="微软雅黑" panose="020B0503020204020204" pitchFamily="34" charset="-122"/>
                <a:ea typeface="微软雅黑" panose="020B0503020204020204" pitchFamily="34" charset="-122"/>
              </a:rPr>
              <a:t>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console.log('1~100</a:t>
            </a:r>
            <a:r>
              <a:rPr lang="zh-CN" altLang="zh-CN" sz="1600" b="1" dirty="0">
                <a:solidFill>
                  <a:srgbClr val="FFFFFF"/>
                </a:solidFill>
                <a:latin typeface="微软雅黑" panose="020B0503020204020204" pitchFamily="34" charset="-122"/>
                <a:ea typeface="微软雅黑" panose="020B0503020204020204" pitchFamily="34" charset="-122"/>
              </a:rPr>
              <a:t>之间所有的偶数和是</a:t>
            </a:r>
            <a:r>
              <a:rPr lang="en-US" altLang="zh-CN" sz="1600" b="1" dirty="0">
                <a:solidFill>
                  <a:srgbClr val="FFFFFF"/>
                </a:solidFill>
                <a:latin typeface="微软雅黑" panose="020B0503020204020204" pitchFamily="34" charset="-122"/>
                <a:ea typeface="微软雅黑" panose="020B0503020204020204" pitchFamily="34" charset="-122"/>
              </a:rPr>
              <a:t>' + even</a:t>
            </a:r>
            <a:r>
              <a:rPr lang="en-US" altLang="zh-CN" sz="1600" b="1" dirty="0" smtClean="0">
                <a:solidFill>
                  <a:srgbClr val="FFFFFF"/>
                </a:solidFill>
                <a:latin typeface="微软雅黑" panose="020B0503020204020204" pitchFamily="34" charset="-122"/>
                <a:ea typeface="微软雅黑" panose="020B0503020204020204" pitchFamily="34" charset="-122"/>
              </a:rPr>
              <a:t>);  // </a:t>
            </a:r>
            <a:r>
              <a:rPr lang="zh-CN" altLang="zh-CN" sz="1600" b="1" dirty="0">
                <a:solidFill>
                  <a:srgbClr val="FFFFFF"/>
                </a:solidFill>
                <a:latin typeface="微软雅黑" panose="020B0503020204020204" pitchFamily="34" charset="-122"/>
                <a:ea typeface="微软雅黑" panose="020B0503020204020204" pitchFamily="34" charset="-122"/>
              </a:rPr>
              <a:t>计算结果：</a:t>
            </a:r>
            <a:r>
              <a:rPr lang="en-US" altLang="zh-CN" sz="1600" b="1" dirty="0">
                <a:solidFill>
                  <a:srgbClr val="FFFFFF"/>
                </a:solidFill>
                <a:latin typeface="微软雅黑" panose="020B0503020204020204" pitchFamily="34" charset="-122"/>
                <a:ea typeface="微软雅黑" panose="020B0503020204020204" pitchFamily="34" charset="-122"/>
              </a:rPr>
              <a:t>2550</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console.log('1~100</a:t>
            </a:r>
            <a:r>
              <a:rPr lang="zh-CN" altLang="zh-CN" sz="1600" b="1" dirty="0">
                <a:solidFill>
                  <a:srgbClr val="FFFFFF"/>
                </a:solidFill>
                <a:latin typeface="微软雅黑" panose="020B0503020204020204" pitchFamily="34" charset="-122"/>
                <a:ea typeface="微软雅黑" panose="020B0503020204020204" pitchFamily="34" charset="-122"/>
              </a:rPr>
              <a:t>之间所有的奇数和是</a:t>
            </a:r>
            <a:r>
              <a:rPr lang="en-US" altLang="zh-CN" sz="1600" b="1" dirty="0">
                <a:solidFill>
                  <a:srgbClr val="FFFFFF"/>
                </a:solidFill>
                <a:latin typeface="微软雅黑" panose="020B0503020204020204" pitchFamily="34" charset="-122"/>
                <a:ea typeface="微软雅黑" panose="020B0503020204020204" pitchFamily="34" charset="-122"/>
              </a:rPr>
              <a:t>' + odd</a:t>
            </a:r>
            <a:r>
              <a:rPr lang="en-US" altLang="zh-CN" sz="1600" b="1" dirty="0" smtClean="0">
                <a:solidFill>
                  <a:srgbClr val="FFFFFF"/>
                </a:solidFill>
                <a:latin typeface="微软雅黑" panose="020B0503020204020204" pitchFamily="34" charset="-122"/>
                <a:ea typeface="微软雅黑" panose="020B0503020204020204" pitchFamily="34" charset="-122"/>
              </a:rPr>
              <a:t>);</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smtClean="0">
                <a:solidFill>
                  <a:srgbClr val="FFFFFF"/>
                </a:solidFill>
                <a:latin typeface="微软雅黑" panose="020B0503020204020204" pitchFamily="34" charset="-122"/>
                <a:ea typeface="微软雅黑" panose="020B0503020204020204" pitchFamily="34" charset="-122"/>
              </a:rPr>
              <a:t>  // </a:t>
            </a:r>
            <a:r>
              <a:rPr lang="zh-CN" altLang="zh-CN" sz="1600" b="1" dirty="0">
                <a:solidFill>
                  <a:srgbClr val="FFFFFF"/>
                </a:solidFill>
                <a:latin typeface="微软雅黑" panose="020B0503020204020204" pitchFamily="34" charset="-122"/>
                <a:ea typeface="微软雅黑" panose="020B0503020204020204" pitchFamily="34" charset="-122"/>
              </a:rPr>
              <a:t>计算结果：</a:t>
            </a:r>
            <a:r>
              <a:rPr lang="en-US" altLang="zh-CN" sz="1600" b="1" dirty="0">
                <a:solidFill>
                  <a:srgbClr val="FFFFFF"/>
                </a:solidFill>
                <a:latin typeface="微软雅黑" panose="020B0503020204020204" pitchFamily="34" charset="-122"/>
                <a:ea typeface="微软雅黑" panose="020B0503020204020204" pitchFamily="34" charset="-122"/>
              </a:rPr>
              <a:t>2500</a:t>
            </a:r>
            <a:endParaRPr lang="zh-CN" altLang="zh-CN" sz="1600" b="1" dirty="0">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left)">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2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a:cs typeface="Times New Roman" panose="02020603050405020304" pitchFamily="18" charset="0"/>
              </a:rPr>
              <a:t>3</a:t>
            </a:r>
            <a:r>
              <a:rPr lang="en-US" altLang="zh-CN" dirty="0" smtClean="0">
                <a:cs typeface="Times New Roman" panose="02020603050405020304" pitchFamily="18" charset="0"/>
              </a:rPr>
              <a:t>.1 </a:t>
            </a:r>
            <a:r>
              <a:rPr lang="zh-CN" altLang="en-US" dirty="0" smtClean="0">
                <a:cs typeface="Times New Roman" panose="02020603050405020304" pitchFamily="18" charset="0"/>
              </a:rPr>
              <a:t>循环结构</a:t>
            </a:r>
            <a:endParaRPr lang="zh-CN" altLang="en-US" dirty="0" smtClean="0">
              <a:latin typeface="+mn-lt"/>
              <a:cs typeface="Times New Roman" panose="02020603050405020304" pitchFamily="18" charset="0"/>
            </a:endParaRPr>
          </a:p>
        </p:txBody>
      </p:sp>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lt"/>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smtClean="0">
                  <a:solidFill>
                    <a:schemeClr val="bg1"/>
                  </a:solidFill>
                  <a:latin typeface="+mn-lt"/>
                  <a:cs typeface="Times New Roman" panose="02020603050405020304" pitchFamily="18" charset="0"/>
                </a:rPr>
                <a:t>2</a:t>
              </a:r>
              <a:endParaRPr lang="zh-CN" altLang="en-US" sz="2800" dirty="0">
                <a:solidFill>
                  <a:schemeClr val="bg1"/>
                </a:solidFill>
                <a:latin typeface="+mn-lt"/>
                <a:cs typeface="Times New Roman" panose="02020603050405020304" pitchFamily="18" charset="0"/>
              </a:endParaRPr>
            </a:p>
          </p:txBody>
        </p:sp>
      </p:grpSp>
      <p:sp>
        <p:nvSpPr>
          <p:cNvPr id="20" name="TextBox 19"/>
          <p:cNvSpPr txBox="1"/>
          <p:nvPr/>
        </p:nvSpPr>
        <p:spPr>
          <a:xfrm>
            <a:off x="427038" y="1493838"/>
            <a:ext cx="4703762" cy="400110"/>
          </a:xfrm>
          <a:prstGeom prst="rect">
            <a:avLst/>
          </a:prstGeom>
          <a:noFill/>
        </p:spPr>
        <p:txBody>
          <a:bodyPr>
            <a:spAutoFit/>
          </a:bodyPr>
          <a:lstStyle/>
          <a:p>
            <a:pPr eaLnBrk="0" hangingPunct="0">
              <a:defRPr/>
            </a:pPr>
            <a:r>
              <a:rPr lang="en-US" altLang="zh-CN" dirty="0">
                <a:latin typeface="+mn-lt"/>
                <a:cs typeface="Times New Roman" panose="02020603050405020304" pitchFamily="18" charset="0"/>
              </a:rPr>
              <a:t>  </a:t>
            </a:r>
            <a:r>
              <a:rPr lang="en-US" altLang="zh-CN"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for</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循环案例</a:t>
            </a:r>
            <a:endParaRPr lang="zh-CN" altLang="en-US" dirty="0">
              <a:latin typeface="+mn-lt"/>
              <a:cs typeface="Times New Roman" panose="02020603050405020304" pitchFamily="18" charset="0"/>
            </a:endParaRPr>
          </a:p>
        </p:txBody>
      </p:sp>
      <p:sp>
        <p:nvSpPr>
          <p:cNvPr id="1127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TextBox 39"/>
          <p:cNvSpPr txBox="1">
            <a:spLocks noChangeArrowheads="1"/>
          </p:cNvSpPr>
          <p:nvPr/>
        </p:nvSpPr>
        <p:spPr bwMode="auto">
          <a:xfrm>
            <a:off x="565150" y="1954213"/>
            <a:ext cx="7907338" cy="557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eaLnBrk="0" hangingPunct="0">
              <a:lnSpc>
                <a:spcPct val="200000"/>
              </a:lnSpc>
              <a:buFont typeface="+mj-ea"/>
              <a:buAutoNum type="circleNumDbPlain" startAt="5"/>
              <a:defRPr/>
            </a:pPr>
            <a:r>
              <a:rPr lang="en-US" altLang="zh-CN" b="1" u="sng" dirty="0" smtClean="0">
                <a:solidFill>
                  <a:srgbClr val="1369B2"/>
                </a:solidFill>
              </a:rPr>
              <a:t>1~100</a:t>
            </a:r>
            <a:r>
              <a:rPr lang="zh-CN" altLang="en-US" b="1" u="sng" dirty="0" smtClean="0">
                <a:solidFill>
                  <a:srgbClr val="1369B2"/>
                </a:solidFill>
              </a:rPr>
              <a:t>之间的所有能被</a:t>
            </a:r>
            <a:r>
              <a:rPr lang="en-US" altLang="zh-CN" b="1" u="sng" dirty="0" smtClean="0">
                <a:solidFill>
                  <a:srgbClr val="1369B2"/>
                </a:solidFill>
              </a:rPr>
              <a:t>3</a:t>
            </a:r>
            <a:r>
              <a:rPr lang="zh-CN" altLang="en-US" b="1" u="sng" dirty="0" smtClean="0">
                <a:solidFill>
                  <a:srgbClr val="1369B2"/>
                </a:solidFill>
              </a:rPr>
              <a:t>整除的整数之和</a:t>
            </a:r>
            <a:r>
              <a:rPr lang="zh-CN" altLang="en-US" dirty="0"/>
              <a:t>案例</a:t>
            </a:r>
            <a:endParaRPr lang="en-US" altLang="zh-CN" dirty="0"/>
          </a:p>
        </p:txBody>
      </p:sp>
      <p:sp>
        <p:nvSpPr>
          <p:cNvPr id="21" name="矩形 1"/>
          <p:cNvSpPr>
            <a:spLocks noChangeArrowheads="1"/>
          </p:cNvSpPr>
          <p:nvPr/>
        </p:nvSpPr>
        <p:spPr bwMode="auto">
          <a:xfrm>
            <a:off x="1646555" y="2779395"/>
            <a:ext cx="4892675" cy="2676525"/>
          </a:xfrm>
          <a:prstGeom prst="rect">
            <a:avLst/>
          </a:prstGeom>
          <a:solidFill>
            <a:srgbClr val="003F7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err="1" smtClean="0">
                <a:solidFill>
                  <a:srgbClr val="FFFFFF"/>
                </a:solidFill>
                <a:latin typeface="微软雅黑" panose="020B0503020204020204" pitchFamily="34" charset="-122"/>
                <a:ea typeface="微软雅黑" panose="020B0503020204020204" pitchFamily="34" charset="-122"/>
              </a:rPr>
              <a:t>var</a:t>
            </a:r>
            <a:r>
              <a:rPr lang="en-US" altLang="zh-CN" sz="1600" b="1" dirty="0" smtClean="0">
                <a:solidFill>
                  <a:srgbClr val="FFFFFF"/>
                </a:solidFill>
                <a:latin typeface="微软雅黑" panose="020B0503020204020204" pitchFamily="34" charset="-122"/>
                <a:ea typeface="微软雅黑" panose="020B0503020204020204" pitchFamily="34" charset="-122"/>
              </a:rPr>
              <a:t> </a:t>
            </a:r>
            <a:r>
              <a:rPr lang="en-US" altLang="zh-CN" sz="1600" b="1" dirty="0">
                <a:solidFill>
                  <a:srgbClr val="FFFFFF"/>
                </a:solidFill>
                <a:latin typeface="微软雅黑" panose="020B0503020204020204" pitchFamily="34" charset="-122"/>
                <a:ea typeface="微软雅黑" panose="020B0503020204020204" pitchFamily="34" charset="-122"/>
              </a:rPr>
              <a:t>result = 0;</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for (</a:t>
            </a: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 1;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&lt;= 100;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if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 3 == 0)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result +=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console.log(result);	// </a:t>
            </a:r>
            <a:r>
              <a:rPr lang="zh-CN" altLang="zh-CN" sz="1600" b="1" dirty="0">
                <a:solidFill>
                  <a:srgbClr val="FFFFFF"/>
                </a:solidFill>
                <a:latin typeface="微软雅黑" panose="020B0503020204020204" pitchFamily="34" charset="-122"/>
                <a:ea typeface="微软雅黑" panose="020B0503020204020204" pitchFamily="34" charset="-122"/>
              </a:rPr>
              <a:t>计算结果：</a:t>
            </a:r>
            <a:r>
              <a:rPr lang="en-US" altLang="zh-CN" sz="1600" b="1" dirty="0" smtClean="0">
                <a:solidFill>
                  <a:srgbClr val="FFFFFF"/>
                </a:solidFill>
                <a:latin typeface="微软雅黑" panose="020B0503020204020204" pitchFamily="34" charset="-122"/>
                <a:ea typeface="微软雅黑" panose="020B0503020204020204" pitchFamily="34" charset="-122"/>
              </a:rPr>
              <a:t>1683</a:t>
            </a:r>
            <a:endParaRPr lang="zh-CN" altLang="zh-CN" sz="1600" b="1" dirty="0">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left)">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21"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a:cs typeface="Times New Roman" panose="02020603050405020304" pitchFamily="18" charset="0"/>
              </a:rPr>
              <a:t>3</a:t>
            </a:r>
            <a:r>
              <a:rPr lang="en-US" altLang="zh-CN" dirty="0" smtClean="0">
                <a:cs typeface="Times New Roman" panose="02020603050405020304" pitchFamily="18" charset="0"/>
              </a:rPr>
              <a:t>.1 </a:t>
            </a:r>
            <a:r>
              <a:rPr lang="zh-CN" altLang="en-US" dirty="0" smtClean="0">
                <a:cs typeface="Times New Roman" panose="02020603050405020304" pitchFamily="18" charset="0"/>
              </a:rPr>
              <a:t>循环结构</a:t>
            </a:r>
            <a:endParaRPr lang="zh-CN" altLang="en-US" dirty="0" smtClean="0">
              <a:latin typeface="+mn-lt"/>
              <a:cs typeface="Times New Roman" panose="02020603050405020304" pitchFamily="18" charset="0"/>
            </a:endParaRPr>
          </a:p>
        </p:txBody>
      </p:sp>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lt"/>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smtClean="0">
                  <a:solidFill>
                    <a:schemeClr val="bg1"/>
                  </a:solidFill>
                  <a:latin typeface="+mn-lt"/>
                  <a:cs typeface="Times New Roman" panose="02020603050405020304" pitchFamily="18" charset="0"/>
                </a:rPr>
                <a:t>2</a:t>
              </a:r>
              <a:endParaRPr lang="zh-CN" altLang="en-US" sz="2800" dirty="0">
                <a:solidFill>
                  <a:schemeClr val="bg1"/>
                </a:solidFill>
                <a:latin typeface="+mn-lt"/>
                <a:cs typeface="Times New Roman" panose="02020603050405020304" pitchFamily="18" charset="0"/>
              </a:endParaRPr>
            </a:p>
          </p:txBody>
        </p:sp>
      </p:grpSp>
      <p:sp>
        <p:nvSpPr>
          <p:cNvPr id="20" name="TextBox 19"/>
          <p:cNvSpPr txBox="1"/>
          <p:nvPr/>
        </p:nvSpPr>
        <p:spPr>
          <a:xfrm>
            <a:off x="427038" y="1493838"/>
            <a:ext cx="4703762" cy="400110"/>
          </a:xfrm>
          <a:prstGeom prst="rect">
            <a:avLst/>
          </a:prstGeom>
          <a:noFill/>
        </p:spPr>
        <p:txBody>
          <a:bodyPr>
            <a:spAutoFit/>
          </a:bodyPr>
          <a:lstStyle/>
          <a:p>
            <a:pPr eaLnBrk="0" hangingPunct="0">
              <a:defRPr/>
            </a:pPr>
            <a:r>
              <a:rPr lang="en-US" altLang="zh-CN" dirty="0">
                <a:latin typeface="+mn-lt"/>
                <a:cs typeface="Times New Roman" panose="02020603050405020304" pitchFamily="18" charset="0"/>
              </a:rPr>
              <a:t>  </a:t>
            </a:r>
            <a:r>
              <a:rPr lang="en-US" altLang="zh-CN"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for</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循环案例</a:t>
            </a:r>
            <a:endParaRPr lang="zh-CN" altLang="en-US" dirty="0">
              <a:latin typeface="+mn-lt"/>
              <a:cs typeface="Times New Roman" panose="02020603050405020304" pitchFamily="18" charset="0"/>
            </a:endParaRPr>
          </a:p>
        </p:txBody>
      </p:sp>
      <p:sp>
        <p:nvSpPr>
          <p:cNvPr id="1127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TextBox 39"/>
          <p:cNvSpPr txBox="1">
            <a:spLocks noChangeArrowheads="1"/>
          </p:cNvSpPr>
          <p:nvPr/>
        </p:nvSpPr>
        <p:spPr bwMode="auto">
          <a:xfrm>
            <a:off x="565150" y="1944688"/>
            <a:ext cx="7907338" cy="557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eaLnBrk="0" hangingPunct="0">
              <a:lnSpc>
                <a:spcPct val="200000"/>
              </a:lnSpc>
              <a:buFont typeface="+mj-ea"/>
              <a:buAutoNum type="circleNumDbPlain" startAt="6"/>
              <a:defRPr/>
            </a:pPr>
            <a:r>
              <a:rPr lang="zh-CN" altLang="en-US" b="1" u="sng" dirty="0" smtClean="0">
                <a:solidFill>
                  <a:srgbClr val="1369B2"/>
                </a:solidFill>
              </a:rPr>
              <a:t>自动生成字符串</a:t>
            </a:r>
            <a:r>
              <a:rPr lang="zh-CN" altLang="en-US" dirty="0"/>
              <a:t>案例</a:t>
            </a:r>
            <a:endParaRPr lang="en-US" altLang="zh-CN" dirty="0"/>
          </a:p>
        </p:txBody>
      </p:sp>
      <p:sp>
        <p:nvSpPr>
          <p:cNvPr id="21" name="矩形 1"/>
          <p:cNvSpPr>
            <a:spLocks noChangeArrowheads="1"/>
          </p:cNvSpPr>
          <p:nvPr/>
        </p:nvSpPr>
        <p:spPr bwMode="auto">
          <a:xfrm>
            <a:off x="2150110" y="2731135"/>
            <a:ext cx="4224020" cy="2306955"/>
          </a:xfrm>
          <a:prstGeom prst="rect">
            <a:avLst/>
          </a:prstGeom>
          <a:solidFill>
            <a:srgbClr val="003F7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err="1" smtClean="0">
                <a:solidFill>
                  <a:srgbClr val="FFFFFF"/>
                </a:solidFill>
                <a:latin typeface="微软雅黑" panose="020B0503020204020204" pitchFamily="34" charset="-122"/>
                <a:ea typeface="微软雅黑" panose="020B0503020204020204" pitchFamily="34" charset="-122"/>
              </a:rPr>
              <a:t>var</a:t>
            </a:r>
            <a:r>
              <a:rPr lang="en-US" altLang="zh-CN" sz="1600" b="1" dirty="0" smtClean="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num</a:t>
            </a:r>
            <a:r>
              <a:rPr lang="en-US" altLang="zh-CN" sz="1600" b="1" dirty="0">
                <a:solidFill>
                  <a:srgbClr val="FFFFFF"/>
                </a:solidFill>
                <a:latin typeface="微软雅黑" panose="020B0503020204020204" pitchFamily="34" charset="-122"/>
                <a:ea typeface="微软雅黑" panose="020B0503020204020204" pitchFamily="34" charset="-122"/>
              </a:rPr>
              <a:t> = prompt('</a:t>
            </a:r>
            <a:r>
              <a:rPr lang="zh-CN" altLang="zh-CN" sz="1600" b="1" dirty="0">
                <a:solidFill>
                  <a:srgbClr val="FFFFFF"/>
                </a:solidFill>
                <a:latin typeface="微软雅黑" panose="020B0503020204020204" pitchFamily="34" charset="-122"/>
                <a:ea typeface="微软雅黑" panose="020B0503020204020204" pitchFamily="34" charset="-122"/>
              </a:rPr>
              <a:t>请输入星星的个数</a:t>
            </a: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str</a:t>
            </a:r>
            <a:r>
              <a:rPr lang="en-US" altLang="zh-CN" sz="1600" b="1" dirty="0">
                <a:solidFill>
                  <a:srgbClr val="FFFFFF"/>
                </a:solidFill>
                <a:latin typeface="微软雅黑" panose="020B0503020204020204" pitchFamily="34" charset="-122"/>
                <a:ea typeface="微软雅黑" panose="020B0503020204020204" pitchFamily="34" charset="-122"/>
              </a:rPr>
              <a:t> =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for (</a:t>
            </a: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 1;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&lt;= </a:t>
            </a:r>
            <a:r>
              <a:rPr lang="en-US" altLang="zh-CN" sz="1600" b="1" dirty="0" err="1">
                <a:solidFill>
                  <a:srgbClr val="FFFFFF"/>
                </a:solidFill>
                <a:latin typeface="微软雅黑" panose="020B0503020204020204" pitchFamily="34" charset="-122"/>
                <a:ea typeface="微软雅黑" panose="020B0503020204020204" pitchFamily="34" charset="-122"/>
              </a:rPr>
              <a:t>num</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str</a:t>
            </a:r>
            <a:r>
              <a:rPr lang="en-US" altLang="zh-CN" sz="1600" b="1" dirty="0">
                <a:solidFill>
                  <a:srgbClr val="FFFFFF"/>
                </a:solidFill>
                <a:latin typeface="微软雅黑" panose="020B0503020204020204" pitchFamily="34" charset="-122"/>
                <a:ea typeface="微软雅黑" panose="020B0503020204020204" pitchFamily="34" charset="-122"/>
              </a:rPr>
              <a:t> = </a:t>
            </a:r>
            <a:r>
              <a:rPr lang="en-US" altLang="zh-CN" sz="1600" b="1" dirty="0" err="1">
                <a:solidFill>
                  <a:srgbClr val="FFFFFF"/>
                </a:solidFill>
                <a:latin typeface="微软雅黑" panose="020B0503020204020204" pitchFamily="34" charset="-122"/>
                <a:ea typeface="微软雅黑" panose="020B0503020204020204" pitchFamily="34" charset="-122"/>
              </a:rPr>
              <a:t>str</a:t>
            </a:r>
            <a:r>
              <a:rPr lang="en-US" altLang="zh-CN" sz="1600" b="1" dirty="0">
                <a:solidFill>
                  <a:srgbClr val="FFFFFF"/>
                </a:solidFill>
                <a:latin typeface="微软雅黑" panose="020B0503020204020204" pitchFamily="34" charset="-122"/>
                <a:ea typeface="微软雅黑" panose="020B0503020204020204" pitchFamily="34" charset="-122"/>
              </a:rPr>
              <a:t> + '</a:t>
            </a:r>
            <a:r>
              <a:rPr lang="zh-CN" altLang="zh-CN" sz="1600" b="1" dirty="0">
                <a:solidFill>
                  <a:srgbClr val="FFFFFF"/>
                </a:solidFill>
                <a:latin typeface="微软雅黑" panose="020B0503020204020204" pitchFamily="34" charset="-122"/>
                <a:ea typeface="微软雅黑" panose="020B0503020204020204" pitchFamily="34" charset="-122"/>
              </a:rPr>
              <a:t>★</a:t>
            </a: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console.log(</a:t>
            </a:r>
            <a:r>
              <a:rPr lang="en-US" altLang="zh-CN" sz="1600" b="1" dirty="0" err="1">
                <a:solidFill>
                  <a:srgbClr val="FFFFFF"/>
                </a:solidFill>
                <a:latin typeface="微软雅黑" panose="020B0503020204020204" pitchFamily="34" charset="-122"/>
                <a:ea typeface="微软雅黑" panose="020B0503020204020204" pitchFamily="34" charset="-122"/>
              </a:rPr>
              <a:t>str</a:t>
            </a: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left)">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21"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a:cs typeface="Times New Roman" panose="02020603050405020304" pitchFamily="18" charset="0"/>
              </a:rPr>
              <a:t>3</a:t>
            </a:r>
            <a:r>
              <a:rPr lang="en-US" altLang="zh-CN" dirty="0" smtClean="0">
                <a:cs typeface="Times New Roman" panose="02020603050405020304" pitchFamily="18" charset="0"/>
              </a:rPr>
              <a:t>.1 </a:t>
            </a:r>
            <a:r>
              <a:rPr lang="zh-CN" altLang="en-US" dirty="0" smtClean="0">
                <a:cs typeface="Times New Roman" panose="02020603050405020304" pitchFamily="18" charset="0"/>
              </a:rPr>
              <a:t>循环结构</a:t>
            </a:r>
            <a:endParaRPr lang="zh-CN" altLang="en-US" dirty="0" smtClean="0">
              <a:latin typeface="+mn-lt"/>
              <a:cs typeface="Times New Roman" panose="02020603050405020304" pitchFamily="18" charset="0"/>
            </a:endParaRPr>
          </a:p>
        </p:txBody>
      </p:sp>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lt"/>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a:solidFill>
                    <a:schemeClr val="bg1"/>
                  </a:solidFill>
                  <a:latin typeface="+mn-lt"/>
                  <a:cs typeface="Times New Roman" panose="02020603050405020304" pitchFamily="18" charset="0"/>
                </a:rPr>
                <a:t>3</a:t>
              </a:r>
              <a:endParaRPr lang="zh-CN" altLang="en-US" sz="2800" dirty="0">
                <a:solidFill>
                  <a:schemeClr val="bg1"/>
                </a:solidFill>
                <a:latin typeface="+mn-lt"/>
                <a:cs typeface="Times New Roman" panose="02020603050405020304" pitchFamily="18" charset="0"/>
              </a:endParaRPr>
            </a:p>
          </p:txBody>
        </p:sp>
      </p:grpSp>
      <p:sp>
        <p:nvSpPr>
          <p:cNvPr id="20" name="TextBox 19"/>
          <p:cNvSpPr txBox="1"/>
          <p:nvPr/>
        </p:nvSpPr>
        <p:spPr>
          <a:xfrm>
            <a:off x="427038" y="1493838"/>
            <a:ext cx="4703762" cy="400110"/>
          </a:xfrm>
          <a:prstGeom prst="rect">
            <a:avLst/>
          </a:prstGeom>
          <a:noFill/>
        </p:spPr>
        <p:txBody>
          <a:bodyPr>
            <a:spAutoFit/>
          </a:bodyPr>
          <a:lstStyle/>
          <a:p>
            <a:pPr eaLnBrk="0" hangingPunct="0">
              <a:defRPr/>
            </a:pPr>
            <a:r>
              <a:rPr lang="en-US" altLang="zh-CN" dirty="0">
                <a:latin typeface="+mn-lt"/>
                <a:cs typeface="Times New Roman" panose="02020603050405020304" pitchFamily="18" charset="0"/>
              </a:rPr>
              <a:t>  </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循环嵌套案例</a:t>
            </a:r>
            <a:endParaRPr lang="zh-CN" altLang="en-US" dirty="0">
              <a:latin typeface="+mn-lt"/>
              <a:cs typeface="Times New Roman" panose="02020603050405020304" pitchFamily="18" charset="0"/>
            </a:endParaRPr>
          </a:p>
        </p:txBody>
      </p:sp>
      <p:sp>
        <p:nvSpPr>
          <p:cNvPr id="1127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TextBox 39"/>
          <p:cNvSpPr txBox="1">
            <a:spLocks noChangeArrowheads="1"/>
          </p:cNvSpPr>
          <p:nvPr/>
        </p:nvSpPr>
        <p:spPr bwMode="auto">
          <a:xfrm>
            <a:off x="565150" y="1906588"/>
            <a:ext cx="7907338" cy="557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eaLnBrk="0" hangingPunct="0">
              <a:lnSpc>
                <a:spcPct val="200000"/>
              </a:lnSpc>
              <a:buFont typeface="+mj-ea"/>
              <a:buAutoNum type="circleNumDbPlain"/>
              <a:defRPr/>
            </a:pPr>
            <a:r>
              <a:rPr lang="zh-CN" altLang="zh-CN" b="1" u="sng" dirty="0">
                <a:solidFill>
                  <a:srgbClr val="1369B2"/>
                </a:solidFill>
              </a:rPr>
              <a:t>生成</a:t>
            </a:r>
            <a:r>
              <a:rPr lang="en-US" altLang="zh-CN" b="1" u="sng" dirty="0" err="1">
                <a:solidFill>
                  <a:srgbClr val="1369B2"/>
                </a:solidFill>
              </a:rPr>
              <a:t>i</a:t>
            </a:r>
            <a:r>
              <a:rPr lang="zh-CN" altLang="zh-CN" b="1" u="sng" dirty="0">
                <a:solidFill>
                  <a:srgbClr val="1369B2"/>
                </a:solidFill>
              </a:rPr>
              <a:t>行</a:t>
            </a:r>
            <a:r>
              <a:rPr lang="en-US" altLang="zh-CN" b="1" u="sng" dirty="0">
                <a:solidFill>
                  <a:srgbClr val="1369B2"/>
                </a:solidFill>
              </a:rPr>
              <a:t>j</a:t>
            </a:r>
            <a:r>
              <a:rPr lang="zh-CN" altLang="zh-CN" b="1" u="sng" dirty="0">
                <a:solidFill>
                  <a:srgbClr val="1369B2"/>
                </a:solidFill>
              </a:rPr>
              <a:t>列的星星图案</a:t>
            </a:r>
            <a:r>
              <a:rPr lang="zh-CN" altLang="en-US" dirty="0"/>
              <a:t>案例</a:t>
            </a:r>
            <a:endParaRPr lang="en-US" altLang="zh-CN" dirty="0"/>
          </a:p>
        </p:txBody>
      </p:sp>
      <p:sp>
        <p:nvSpPr>
          <p:cNvPr id="21" name="矩形 1"/>
          <p:cNvSpPr>
            <a:spLocks noChangeArrowheads="1"/>
          </p:cNvSpPr>
          <p:nvPr/>
        </p:nvSpPr>
        <p:spPr bwMode="auto">
          <a:xfrm>
            <a:off x="1227138" y="2607082"/>
            <a:ext cx="4059237" cy="3785652"/>
          </a:xfrm>
          <a:prstGeom prst="rect">
            <a:avLst/>
          </a:prstGeom>
          <a:solidFill>
            <a:srgbClr val="003F7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rows = prompt('</a:t>
            </a:r>
            <a:r>
              <a:rPr lang="zh-CN" altLang="zh-CN" sz="1600" b="1" dirty="0">
                <a:solidFill>
                  <a:srgbClr val="FFFFFF"/>
                </a:solidFill>
                <a:latin typeface="微软雅黑" panose="020B0503020204020204" pitchFamily="34" charset="-122"/>
                <a:ea typeface="微软雅黑" panose="020B0503020204020204" pitchFamily="34" charset="-122"/>
              </a:rPr>
              <a:t>请输入行数：</a:t>
            </a: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cols = prompt('</a:t>
            </a:r>
            <a:r>
              <a:rPr lang="zh-CN" altLang="zh-CN" sz="1600" b="1" dirty="0">
                <a:solidFill>
                  <a:srgbClr val="FFFFFF"/>
                </a:solidFill>
                <a:latin typeface="微软雅黑" panose="020B0503020204020204" pitchFamily="34" charset="-122"/>
                <a:ea typeface="微软雅黑" panose="020B0503020204020204" pitchFamily="34" charset="-122"/>
              </a:rPr>
              <a:t>请输入列数：</a:t>
            </a: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str</a:t>
            </a:r>
            <a:r>
              <a:rPr lang="en-US" altLang="zh-CN" sz="1600" b="1" dirty="0">
                <a:solidFill>
                  <a:srgbClr val="FFFFFF"/>
                </a:solidFill>
                <a:latin typeface="微软雅黑" panose="020B0503020204020204" pitchFamily="34" charset="-122"/>
                <a:ea typeface="微软雅黑" panose="020B0503020204020204" pitchFamily="34" charset="-122"/>
              </a:rPr>
              <a:t> =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for (</a:t>
            </a: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 1;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&lt;= rows;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for (</a:t>
            </a: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j = 1; j &lt;= cols; j++)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str</a:t>
            </a:r>
            <a:r>
              <a:rPr lang="en-US" altLang="zh-CN" sz="1600" b="1" dirty="0">
                <a:solidFill>
                  <a:srgbClr val="FFFFFF"/>
                </a:solidFill>
                <a:latin typeface="微软雅黑" panose="020B0503020204020204" pitchFamily="34" charset="-122"/>
                <a:ea typeface="微软雅黑" panose="020B0503020204020204" pitchFamily="34" charset="-122"/>
              </a:rPr>
              <a:t> += '</a:t>
            </a:r>
            <a:r>
              <a:rPr lang="zh-CN" altLang="zh-CN" sz="1600" b="1" dirty="0">
                <a:solidFill>
                  <a:srgbClr val="FFFFFF"/>
                </a:solidFill>
                <a:latin typeface="微软雅黑" panose="020B0503020204020204" pitchFamily="34" charset="-122"/>
                <a:ea typeface="微软雅黑" panose="020B0503020204020204" pitchFamily="34" charset="-122"/>
              </a:rPr>
              <a:t>☆</a:t>
            </a: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str</a:t>
            </a:r>
            <a:r>
              <a:rPr lang="en-US" altLang="zh-CN" sz="1600" b="1" dirty="0">
                <a:solidFill>
                  <a:srgbClr val="FFFFFF"/>
                </a:solidFill>
                <a:latin typeface="微软雅黑" panose="020B0503020204020204" pitchFamily="34" charset="-122"/>
                <a:ea typeface="微软雅黑" panose="020B0503020204020204" pitchFamily="34" charset="-122"/>
              </a:rPr>
              <a:t> += '\n';	// </a:t>
            </a:r>
            <a:r>
              <a:rPr lang="zh-CN" altLang="zh-CN" sz="1600" b="1" dirty="0">
                <a:solidFill>
                  <a:srgbClr val="FFFFFF"/>
                </a:solidFill>
                <a:latin typeface="微软雅黑" panose="020B0503020204020204" pitchFamily="34" charset="-122"/>
                <a:ea typeface="微软雅黑" panose="020B0503020204020204" pitchFamily="34" charset="-122"/>
              </a:rPr>
              <a:t>换到下一行</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console.log(</a:t>
            </a:r>
            <a:r>
              <a:rPr lang="en-US" altLang="zh-CN" sz="1600" b="1" dirty="0" err="1">
                <a:solidFill>
                  <a:srgbClr val="FFFFFF"/>
                </a:solidFill>
                <a:latin typeface="微软雅黑" panose="020B0503020204020204" pitchFamily="34" charset="-122"/>
                <a:ea typeface="微软雅黑" panose="020B0503020204020204" pitchFamily="34" charset="-122"/>
              </a:rPr>
              <a:t>str</a:t>
            </a: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8" name="组合 7"/>
          <p:cNvGrpSpPr/>
          <p:nvPr/>
        </p:nvGrpSpPr>
        <p:grpSpPr>
          <a:xfrm>
            <a:off x="5641043" y="3133726"/>
            <a:ext cx="1980545" cy="2395493"/>
            <a:chOff x="5641043" y="3133726"/>
            <a:chExt cx="1980545" cy="2395493"/>
          </a:xfrm>
        </p:grpSpPr>
        <p:graphicFrame>
          <p:nvGraphicFramePr>
            <p:cNvPr id="5" name="对象 4"/>
            <p:cNvGraphicFramePr>
              <a:graphicFrameLocks noChangeAspect="1"/>
            </p:cNvGraphicFramePr>
            <p:nvPr/>
          </p:nvGraphicFramePr>
          <p:xfrm>
            <a:off x="5641043" y="3133726"/>
            <a:ext cx="1980545" cy="2047220"/>
          </p:xfrm>
          <a:graphic>
            <a:graphicData uri="http://schemas.openxmlformats.org/presentationml/2006/ole">
              <mc:AlternateContent xmlns:mc="http://schemas.openxmlformats.org/markup-compatibility/2006">
                <mc:Choice xmlns:v="urn:schemas-microsoft-com:vml" Requires="v">
                  <p:oleObj spid="_x0000_s46284" name="Visio" r:id="rId1" imgW="1955800" imgH="1955800" progId="Visio.Drawing.11">
                    <p:embed/>
                  </p:oleObj>
                </mc:Choice>
                <mc:Fallback>
                  <p:oleObj name="Visio" r:id="rId1" imgW="1955800" imgH="1955800" progId="Visio.Drawing.11">
                    <p:embed/>
                    <p:pic>
                      <p:nvPicPr>
                        <p:cNvPr id="0" name="Object 1"/>
                        <p:cNvPicPr>
                          <a:picLocks noChangeAspect="1" noChangeArrowheads="1"/>
                        </p:cNvPicPr>
                        <p:nvPr/>
                      </p:nvPicPr>
                      <p:blipFill>
                        <a:blip r:embed="rId2"/>
                        <a:srcRect/>
                        <a:stretch>
                          <a:fillRect/>
                        </a:stretch>
                      </p:blipFill>
                      <p:spPr bwMode="auto">
                        <a:xfrm>
                          <a:off x="5641043" y="3133726"/>
                          <a:ext cx="1980545" cy="2047220"/>
                        </a:xfrm>
                        <a:prstGeom prst="rect">
                          <a:avLst/>
                        </a:prstGeom>
                        <a:noFill/>
                      </p:spPr>
                    </p:pic>
                  </p:oleObj>
                </mc:Fallback>
              </mc:AlternateContent>
            </a:graphicData>
          </a:graphic>
        </p:graphicFrame>
        <p:sp>
          <p:nvSpPr>
            <p:cNvPr id="7" name="TextBox 6"/>
            <p:cNvSpPr txBox="1"/>
            <p:nvPr/>
          </p:nvSpPr>
          <p:spPr>
            <a:xfrm>
              <a:off x="6088724" y="5159887"/>
              <a:ext cx="1107996" cy="369332"/>
            </a:xfrm>
            <a:prstGeom prst="rect">
              <a:avLst/>
            </a:prstGeom>
            <a:noFill/>
          </p:spPr>
          <p:txBody>
            <a:bodyPr wrap="none" rtlCol="0">
              <a:spAutoFit/>
            </a:bodyPr>
            <a:lstStyle/>
            <a:p>
              <a:r>
                <a:rPr lang="zh-CN" altLang="en-US" dirty="0"/>
                <a:t>星星图案</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3"/>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6">
                                            <p:txEl>
                                              <p:pRg st="0" end="0"/>
                                            </p:txEl>
                                          </p:spTgt>
                                        </p:tgtEl>
                                        <p:attrNameLst>
                                          <p:attrName>style.visibility</p:attrName>
                                        </p:attrNameLst>
                                      </p:cBhvr>
                                      <p:to>
                                        <p:strVal val="visible"/>
                                      </p:to>
                                    </p:set>
                                    <p:animEffect transition="in" filter="wipe(left)">
                                      <p:cBhvr>
                                        <p:cTn id="14" dur="500"/>
                                        <p:tgtEl>
                                          <p:spTgt spid="1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6" grpId="0" build="p"/>
      <p:bldP spid="2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a:cs typeface="Times New Roman" panose="02020603050405020304" pitchFamily="18" charset="0"/>
              </a:rPr>
              <a:t>3</a:t>
            </a:r>
            <a:r>
              <a:rPr lang="en-US" altLang="zh-CN" dirty="0" smtClean="0">
                <a:cs typeface="Times New Roman" panose="02020603050405020304" pitchFamily="18" charset="0"/>
              </a:rPr>
              <a:t>.1 </a:t>
            </a:r>
            <a:r>
              <a:rPr lang="zh-CN" altLang="en-US" dirty="0" smtClean="0">
                <a:cs typeface="Times New Roman" panose="02020603050405020304" pitchFamily="18" charset="0"/>
              </a:rPr>
              <a:t>循环结构</a:t>
            </a:r>
            <a:endParaRPr lang="zh-CN" altLang="en-US" dirty="0" smtClean="0">
              <a:latin typeface="+mn-lt"/>
              <a:cs typeface="Times New Roman" panose="02020603050405020304" pitchFamily="18" charset="0"/>
            </a:endParaRPr>
          </a:p>
        </p:txBody>
      </p:sp>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lt"/>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a:solidFill>
                    <a:schemeClr val="bg1"/>
                  </a:solidFill>
                  <a:latin typeface="+mn-lt"/>
                  <a:cs typeface="Times New Roman" panose="02020603050405020304" pitchFamily="18" charset="0"/>
                </a:rPr>
                <a:t>3</a:t>
              </a:r>
              <a:endParaRPr lang="zh-CN" altLang="en-US" sz="2800" dirty="0">
                <a:solidFill>
                  <a:schemeClr val="bg1"/>
                </a:solidFill>
                <a:latin typeface="+mn-lt"/>
                <a:cs typeface="Times New Roman" panose="02020603050405020304" pitchFamily="18" charset="0"/>
              </a:endParaRPr>
            </a:p>
          </p:txBody>
        </p:sp>
      </p:grpSp>
      <p:sp>
        <p:nvSpPr>
          <p:cNvPr id="20" name="TextBox 19"/>
          <p:cNvSpPr txBox="1"/>
          <p:nvPr/>
        </p:nvSpPr>
        <p:spPr>
          <a:xfrm>
            <a:off x="427038" y="1493838"/>
            <a:ext cx="4703762" cy="400110"/>
          </a:xfrm>
          <a:prstGeom prst="rect">
            <a:avLst/>
          </a:prstGeom>
          <a:noFill/>
        </p:spPr>
        <p:txBody>
          <a:bodyPr>
            <a:spAutoFit/>
          </a:bodyPr>
          <a:lstStyle/>
          <a:p>
            <a:pPr eaLnBrk="0" hangingPunct="0">
              <a:defRPr/>
            </a:pPr>
            <a:r>
              <a:rPr lang="en-US" altLang="zh-CN" dirty="0">
                <a:latin typeface="+mn-lt"/>
                <a:cs typeface="Times New Roman" panose="02020603050405020304" pitchFamily="18" charset="0"/>
              </a:rPr>
              <a:t>  </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循环嵌套案例</a:t>
            </a:r>
            <a:endParaRPr lang="zh-CN" altLang="en-US" dirty="0">
              <a:latin typeface="+mn-lt"/>
              <a:cs typeface="Times New Roman" panose="02020603050405020304" pitchFamily="18" charset="0"/>
            </a:endParaRPr>
          </a:p>
        </p:txBody>
      </p:sp>
      <p:sp>
        <p:nvSpPr>
          <p:cNvPr id="1127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TextBox 39"/>
          <p:cNvSpPr txBox="1">
            <a:spLocks noChangeArrowheads="1"/>
          </p:cNvSpPr>
          <p:nvPr/>
        </p:nvSpPr>
        <p:spPr bwMode="auto">
          <a:xfrm>
            <a:off x="565150" y="1858963"/>
            <a:ext cx="7907338" cy="557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eaLnBrk="0" hangingPunct="0">
              <a:lnSpc>
                <a:spcPct val="200000"/>
              </a:lnSpc>
              <a:buFont typeface="+mj-ea"/>
              <a:buAutoNum type="circleNumDbPlain" startAt="2"/>
              <a:defRPr/>
            </a:pPr>
            <a:r>
              <a:rPr lang="zh-CN" altLang="zh-CN" b="1" u="sng" dirty="0" smtClean="0">
                <a:solidFill>
                  <a:srgbClr val="1369B2"/>
                </a:solidFill>
              </a:rPr>
              <a:t>生成</a:t>
            </a:r>
            <a:r>
              <a:rPr lang="zh-CN" altLang="en-US" b="1" u="sng" dirty="0" smtClean="0">
                <a:solidFill>
                  <a:srgbClr val="1369B2"/>
                </a:solidFill>
              </a:rPr>
              <a:t>三角形的</a:t>
            </a:r>
            <a:r>
              <a:rPr lang="zh-CN" altLang="zh-CN" b="1" u="sng" dirty="0" smtClean="0">
                <a:solidFill>
                  <a:srgbClr val="1369B2"/>
                </a:solidFill>
              </a:rPr>
              <a:t>星星</a:t>
            </a:r>
            <a:r>
              <a:rPr lang="zh-CN" altLang="zh-CN" b="1" u="sng" dirty="0">
                <a:solidFill>
                  <a:srgbClr val="1369B2"/>
                </a:solidFill>
              </a:rPr>
              <a:t>图案</a:t>
            </a:r>
            <a:r>
              <a:rPr lang="zh-CN" altLang="en-US" dirty="0"/>
              <a:t>案例</a:t>
            </a:r>
            <a:endParaRPr lang="en-US" altLang="zh-CN" dirty="0"/>
          </a:p>
        </p:txBody>
      </p:sp>
      <p:sp>
        <p:nvSpPr>
          <p:cNvPr id="21" name="矩形 1"/>
          <p:cNvSpPr>
            <a:spLocks noChangeArrowheads="1"/>
          </p:cNvSpPr>
          <p:nvPr/>
        </p:nvSpPr>
        <p:spPr bwMode="auto">
          <a:xfrm>
            <a:off x="1226820" y="2607310"/>
            <a:ext cx="3312795" cy="3415030"/>
          </a:xfrm>
          <a:prstGeom prst="rect">
            <a:avLst/>
          </a:prstGeom>
          <a:solidFill>
            <a:srgbClr val="003F7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err="1" smtClean="0">
                <a:solidFill>
                  <a:srgbClr val="FFFFFF"/>
                </a:solidFill>
                <a:latin typeface="微软雅黑" panose="020B0503020204020204" pitchFamily="34" charset="-122"/>
                <a:ea typeface="微软雅黑" panose="020B0503020204020204" pitchFamily="34" charset="-122"/>
              </a:rPr>
              <a:t>var</a:t>
            </a:r>
            <a:r>
              <a:rPr lang="en-US" altLang="zh-CN" sz="1600" b="1" dirty="0" smtClean="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str</a:t>
            </a:r>
            <a:r>
              <a:rPr lang="en-US" altLang="zh-CN" sz="1600" b="1" dirty="0">
                <a:solidFill>
                  <a:srgbClr val="FFFFFF"/>
                </a:solidFill>
                <a:latin typeface="微软雅黑" panose="020B0503020204020204" pitchFamily="34" charset="-122"/>
                <a:ea typeface="微软雅黑" panose="020B0503020204020204" pitchFamily="34" charset="-122"/>
              </a:rPr>
              <a:t> =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for (</a:t>
            </a: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 1;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&lt;= 5;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for (</a:t>
            </a: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j =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j &lt;= 5; j++) </a:t>
            </a:r>
            <a:r>
              <a:rPr lang="en-US" altLang="zh-CN" sz="1600" b="1" dirty="0" smtClean="0">
                <a:solidFill>
                  <a:srgbClr val="FFFFFF"/>
                </a:solidFill>
                <a:latin typeface="微软雅黑" panose="020B0503020204020204" pitchFamily="34" charset="-122"/>
                <a:ea typeface="微软雅黑" panose="020B0503020204020204" pitchFamily="34" charset="-122"/>
              </a:rPr>
              <a:t>{</a:t>
            </a:r>
            <a:endParaRPr lang="en-US"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smtClean="0">
                <a:solidFill>
                  <a:srgbClr val="FFFFFF"/>
                </a:solidFill>
                <a:latin typeface="微软雅黑" panose="020B0503020204020204" pitchFamily="34" charset="-122"/>
                <a:ea typeface="微软雅黑" panose="020B0503020204020204" pitchFamily="34" charset="-122"/>
              </a:rPr>
              <a:t>   // </a:t>
            </a:r>
            <a:r>
              <a:rPr lang="en-US" altLang="zh-CN" sz="1600" b="1" dirty="0">
                <a:solidFill>
                  <a:srgbClr val="FFFFFF"/>
                </a:solidFill>
                <a:latin typeface="微软雅黑" panose="020B0503020204020204" pitchFamily="34" charset="-122"/>
                <a:ea typeface="微软雅黑" panose="020B0503020204020204" pitchFamily="34" charset="-122"/>
              </a:rPr>
              <a:t>j</a:t>
            </a:r>
            <a:r>
              <a:rPr lang="zh-CN" altLang="zh-CN" sz="1600" b="1" dirty="0">
                <a:solidFill>
                  <a:srgbClr val="FFFFFF"/>
                </a:solidFill>
                <a:latin typeface="微软雅黑" panose="020B0503020204020204" pitchFamily="34" charset="-122"/>
                <a:ea typeface="微软雅黑" panose="020B0503020204020204" pitchFamily="34" charset="-122"/>
              </a:rPr>
              <a:t>的初始值为</a:t>
            </a:r>
            <a:r>
              <a:rPr lang="en-US" altLang="zh-CN" sz="1600" b="1" dirty="0" err="1">
                <a:solidFill>
                  <a:srgbClr val="FFFFFF"/>
                </a:solidFill>
                <a:latin typeface="微软雅黑" panose="020B0503020204020204" pitchFamily="34" charset="-122"/>
                <a:ea typeface="微软雅黑" panose="020B0503020204020204" pitchFamily="34" charset="-122"/>
              </a:rPr>
              <a:t>i</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str</a:t>
            </a:r>
            <a:r>
              <a:rPr lang="en-US" altLang="zh-CN" sz="1600" b="1" dirty="0">
                <a:solidFill>
                  <a:srgbClr val="FFFFFF"/>
                </a:solidFill>
                <a:latin typeface="微软雅黑" panose="020B0503020204020204" pitchFamily="34" charset="-122"/>
                <a:ea typeface="微软雅黑" panose="020B0503020204020204" pitchFamily="34" charset="-122"/>
              </a:rPr>
              <a:t> = </a:t>
            </a:r>
            <a:r>
              <a:rPr lang="en-US" altLang="zh-CN" sz="1600" b="1" dirty="0" err="1">
                <a:solidFill>
                  <a:srgbClr val="FFFFFF"/>
                </a:solidFill>
                <a:latin typeface="微软雅黑" panose="020B0503020204020204" pitchFamily="34" charset="-122"/>
                <a:ea typeface="微软雅黑" panose="020B0503020204020204" pitchFamily="34" charset="-122"/>
              </a:rPr>
              <a:t>str</a:t>
            </a:r>
            <a:r>
              <a:rPr lang="en-US" altLang="zh-CN" sz="1600" b="1" dirty="0">
                <a:solidFill>
                  <a:srgbClr val="FFFFFF"/>
                </a:solidFill>
                <a:latin typeface="微软雅黑" panose="020B0503020204020204" pitchFamily="34" charset="-122"/>
                <a:ea typeface="微软雅黑" panose="020B0503020204020204" pitchFamily="34" charset="-122"/>
              </a:rPr>
              <a:t> + '</a:t>
            </a:r>
            <a:r>
              <a:rPr lang="zh-CN" altLang="zh-CN" sz="1600" b="1" dirty="0">
                <a:solidFill>
                  <a:srgbClr val="FFFFFF"/>
                </a:solidFill>
                <a:latin typeface="微软雅黑" panose="020B0503020204020204" pitchFamily="34" charset="-122"/>
                <a:ea typeface="微软雅黑" panose="020B0503020204020204" pitchFamily="34" charset="-122"/>
              </a:rPr>
              <a:t>☆</a:t>
            </a: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str</a:t>
            </a:r>
            <a:r>
              <a:rPr lang="en-US" altLang="zh-CN" sz="1600" b="1" dirty="0">
                <a:solidFill>
                  <a:srgbClr val="FFFFFF"/>
                </a:solidFill>
                <a:latin typeface="微软雅黑" panose="020B0503020204020204" pitchFamily="34" charset="-122"/>
                <a:ea typeface="微软雅黑" panose="020B0503020204020204" pitchFamily="34" charset="-122"/>
              </a:rPr>
              <a:t> += '\n';</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console.log(</a:t>
            </a:r>
            <a:r>
              <a:rPr lang="en-US" altLang="zh-CN" sz="1600" b="1" dirty="0" err="1">
                <a:solidFill>
                  <a:srgbClr val="FFFFFF"/>
                </a:solidFill>
                <a:latin typeface="微软雅黑" panose="020B0503020204020204" pitchFamily="34" charset="-122"/>
                <a:ea typeface="微软雅黑" panose="020B0503020204020204" pitchFamily="34" charset="-122"/>
              </a:rPr>
              <a:t>str</a:t>
            </a: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6" name="组合 5"/>
          <p:cNvGrpSpPr/>
          <p:nvPr/>
        </p:nvGrpSpPr>
        <p:grpSpPr>
          <a:xfrm>
            <a:off x="5375275" y="2800350"/>
            <a:ext cx="2284414" cy="2624614"/>
            <a:chOff x="5908675" y="3124200"/>
            <a:chExt cx="2284414" cy="2624614"/>
          </a:xfrm>
        </p:grpSpPr>
        <p:graphicFrame>
          <p:nvGraphicFramePr>
            <p:cNvPr id="5" name="对象 4"/>
            <p:cNvGraphicFramePr>
              <a:graphicFrameLocks noChangeAspect="1"/>
            </p:cNvGraphicFramePr>
            <p:nvPr/>
          </p:nvGraphicFramePr>
          <p:xfrm>
            <a:off x="5908675" y="3124200"/>
            <a:ext cx="2284414" cy="2284414"/>
          </p:xfrm>
          <a:graphic>
            <a:graphicData uri="http://schemas.openxmlformats.org/presentationml/2006/ole">
              <mc:AlternateContent xmlns:mc="http://schemas.openxmlformats.org/markup-compatibility/2006">
                <mc:Choice xmlns:v="urn:schemas-microsoft-com:vml" Requires="v">
                  <p:oleObj spid="_x0000_s45258" name="Visio" r:id="rId1" imgW="1955800" imgH="1955800" progId="Visio.Drawing.11">
                    <p:embed/>
                  </p:oleObj>
                </mc:Choice>
                <mc:Fallback>
                  <p:oleObj name="Visio" r:id="rId1" imgW="1955800" imgH="1955800" progId="Visio.Drawing.11">
                    <p:embed/>
                    <p:pic>
                      <p:nvPicPr>
                        <p:cNvPr id="0" name="Object 1"/>
                        <p:cNvPicPr>
                          <a:picLocks noChangeAspect="1" noChangeArrowheads="1"/>
                        </p:cNvPicPr>
                        <p:nvPr/>
                      </p:nvPicPr>
                      <p:blipFill>
                        <a:blip r:embed="rId2"/>
                        <a:srcRect/>
                        <a:stretch>
                          <a:fillRect/>
                        </a:stretch>
                      </p:blipFill>
                      <p:spPr bwMode="auto">
                        <a:xfrm>
                          <a:off x="5908675" y="3124200"/>
                          <a:ext cx="2284414" cy="2284414"/>
                        </a:xfrm>
                        <a:prstGeom prst="rect">
                          <a:avLst/>
                        </a:prstGeom>
                        <a:noFill/>
                      </p:spPr>
                    </p:pic>
                  </p:oleObj>
                </mc:Fallback>
              </mc:AlternateContent>
            </a:graphicData>
          </a:graphic>
        </p:graphicFrame>
        <p:sp>
          <p:nvSpPr>
            <p:cNvPr id="13" name="TextBox 12"/>
            <p:cNvSpPr txBox="1"/>
            <p:nvPr/>
          </p:nvSpPr>
          <p:spPr>
            <a:xfrm>
              <a:off x="6411913" y="5379482"/>
              <a:ext cx="1338828" cy="369332"/>
            </a:xfrm>
            <a:prstGeom prst="rect">
              <a:avLst/>
            </a:prstGeom>
            <a:noFill/>
          </p:spPr>
          <p:txBody>
            <a:bodyPr wrap="none" rtlCol="0">
              <a:spAutoFit/>
            </a:bodyPr>
            <a:lstStyle/>
            <a:p>
              <a:r>
                <a:rPr lang="zh-CN" altLang="en-US" dirty="0" smtClean="0"/>
                <a:t>三角形图案</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left)">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21"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a:cs typeface="Times New Roman" panose="02020603050405020304" pitchFamily="18" charset="0"/>
              </a:rPr>
              <a:t>3</a:t>
            </a:r>
            <a:r>
              <a:rPr lang="en-US" altLang="zh-CN" dirty="0" smtClean="0">
                <a:cs typeface="Times New Roman" panose="02020603050405020304" pitchFamily="18" charset="0"/>
              </a:rPr>
              <a:t>.1 </a:t>
            </a:r>
            <a:r>
              <a:rPr lang="zh-CN" altLang="en-US" dirty="0" smtClean="0">
                <a:cs typeface="Times New Roman" panose="02020603050405020304" pitchFamily="18" charset="0"/>
              </a:rPr>
              <a:t>循环结构</a:t>
            </a:r>
            <a:endParaRPr lang="zh-CN" altLang="en-US" dirty="0" smtClean="0">
              <a:latin typeface="+mn-lt"/>
              <a:cs typeface="Times New Roman" panose="02020603050405020304" pitchFamily="18" charset="0"/>
            </a:endParaRPr>
          </a:p>
        </p:txBody>
      </p:sp>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lt"/>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a:solidFill>
                    <a:schemeClr val="bg1"/>
                  </a:solidFill>
                  <a:latin typeface="+mn-lt"/>
                  <a:cs typeface="Times New Roman" panose="02020603050405020304" pitchFamily="18" charset="0"/>
                </a:rPr>
                <a:t>3</a:t>
              </a:r>
              <a:endParaRPr lang="zh-CN" altLang="en-US" sz="2800" dirty="0">
                <a:solidFill>
                  <a:schemeClr val="bg1"/>
                </a:solidFill>
                <a:latin typeface="+mn-lt"/>
                <a:cs typeface="Times New Roman" panose="02020603050405020304" pitchFamily="18" charset="0"/>
              </a:endParaRPr>
            </a:p>
          </p:txBody>
        </p:sp>
      </p:grpSp>
      <p:sp>
        <p:nvSpPr>
          <p:cNvPr id="20" name="TextBox 19"/>
          <p:cNvSpPr txBox="1"/>
          <p:nvPr/>
        </p:nvSpPr>
        <p:spPr>
          <a:xfrm>
            <a:off x="427038" y="1493838"/>
            <a:ext cx="4703762" cy="400110"/>
          </a:xfrm>
          <a:prstGeom prst="rect">
            <a:avLst/>
          </a:prstGeom>
          <a:noFill/>
        </p:spPr>
        <p:txBody>
          <a:bodyPr>
            <a:spAutoFit/>
          </a:bodyPr>
          <a:lstStyle/>
          <a:p>
            <a:pPr eaLnBrk="0" hangingPunct="0">
              <a:defRPr/>
            </a:pPr>
            <a:r>
              <a:rPr lang="en-US" altLang="zh-CN" dirty="0">
                <a:latin typeface="+mn-lt"/>
                <a:cs typeface="Times New Roman" panose="02020603050405020304" pitchFamily="18" charset="0"/>
              </a:rPr>
              <a:t>  </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循环嵌套案例</a:t>
            </a:r>
            <a:endParaRPr lang="zh-CN" altLang="en-US" dirty="0">
              <a:latin typeface="+mn-lt"/>
              <a:cs typeface="Times New Roman" panose="02020603050405020304" pitchFamily="18" charset="0"/>
            </a:endParaRPr>
          </a:p>
        </p:txBody>
      </p:sp>
      <p:sp>
        <p:nvSpPr>
          <p:cNvPr id="1127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TextBox 39"/>
          <p:cNvSpPr txBox="1">
            <a:spLocks noChangeArrowheads="1"/>
          </p:cNvSpPr>
          <p:nvPr/>
        </p:nvSpPr>
        <p:spPr bwMode="auto">
          <a:xfrm>
            <a:off x="565150" y="1963738"/>
            <a:ext cx="7907338" cy="557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eaLnBrk="0" hangingPunct="0">
              <a:lnSpc>
                <a:spcPct val="200000"/>
              </a:lnSpc>
              <a:buFont typeface="+mj-ea"/>
              <a:buAutoNum type="circleNumDbPlain" startAt="3"/>
              <a:defRPr/>
            </a:pPr>
            <a:r>
              <a:rPr lang="zh-CN" altLang="zh-CN" b="1" u="sng" dirty="0" smtClean="0">
                <a:solidFill>
                  <a:srgbClr val="1369B2"/>
                </a:solidFill>
              </a:rPr>
              <a:t>生成</a:t>
            </a:r>
            <a:r>
              <a:rPr lang="zh-CN" altLang="en-US" b="1" u="sng" dirty="0" smtClean="0">
                <a:solidFill>
                  <a:srgbClr val="1369B2"/>
                </a:solidFill>
              </a:rPr>
              <a:t>九九乘法表</a:t>
            </a:r>
            <a:r>
              <a:rPr lang="zh-CN" altLang="en-US" dirty="0" smtClean="0"/>
              <a:t>案例</a:t>
            </a:r>
            <a:endParaRPr lang="en-US" altLang="zh-CN" dirty="0"/>
          </a:p>
        </p:txBody>
      </p:sp>
      <p:sp>
        <p:nvSpPr>
          <p:cNvPr id="21" name="矩形 1"/>
          <p:cNvSpPr>
            <a:spLocks noChangeArrowheads="1"/>
          </p:cNvSpPr>
          <p:nvPr/>
        </p:nvSpPr>
        <p:spPr bwMode="auto">
          <a:xfrm>
            <a:off x="458067" y="2797582"/>
            <a:ext cx="3887041" cy="3046988"/>
          </a:xfrm>
          <a:prstGeom prst="rect">
            <a:avLst/>
          </a:prstGeom>
          <a:solidFill>
            <a:srgbClr val="003F7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err="1" smtClean="0">
                <a:solidFill>
                  <a:srgbClr val="FFFFFF"/>
                </a:solidFill>
                <a:latin typeface="微软雅黑" panose="020B0503020204020204" pitchFamily="34" charset="-122"/>
                <a:ea typeface="微软雅黑" panose="020B0503020204020204" pitchFamily="34" charset="-122"/>
              </a:rPr>
              <a:t>var</a:t>
            </a:r>
            <a:r>
              <a:rPr lang="en-US" altLang="zh-CN" sz="1600" b="1" dirty="0" smtClean="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str</a:t>
            </a:r>
            <a:r>
              <a:rPr lang="en-US" altLang="zh-CN" sz="1600" b="1" dirty="0">
                <a:solidFill>
                  <a:srgbClr val="FFFFFF"/>
                </a:solidFill>
                <a:latin typeface="微软雅黑" panose="020B0503020204020204" pitchFamily="34" charset="-122"/>
                <a:ea typeface="微软雅黑" panose="020B0503020204020204" pitchFamily="34" charset="-122"/>
              </a:rPr>
              <a:t> =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for (</a:t>
            </a: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 1;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&lt;= 9;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for (</a:t>
            </a: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j = 1; j &lt;=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j++)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str</a:t>
            </a:r>
            <a:r>
              <a:rPr lang="en-US" altLang="zh-CN" sz="1600" b="1" dirty="0">
                <a:solidFill>
                  <a:srgbClr val="FFFFFF"/>
                </a:solidFill>
                <a:latin typeface="微软雅黑" panose="020B0503020204020204" pitchFamily="34" charset="-122"/>
                <a:ea typeface="微软雅黑" panose="020B0503020204020204" pitchFamily="34" charset="-122"/>
              </a:rPr>
              <a:t> += j + 'x' +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 '=' +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 j + '\t';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str</a:t>
            </a:r>
            <a:r>
              <a:rPr lang="en-US" altLang="zh-CN" sz="1600" b="1" dirty="0">
                <a:solidFill>
                  <a:srgbClr val="FFFFFF"/>
                </a:solidFill>
                <a:latin typeface="微软雅黑" panose="020B0503020204020204" pitchFamily="34" charset="-122"/>
                <a:ea typeface="微软雅黑" panose="020B0503020204020204" pitchFamily="34" charset="-122"/>
              </a:rPr>
              <a:t> += '\n';</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console.log(</a:t>
            </a:r>
            <a:r>
              <a:rPr lang="en-US" altLang="zh-CN" sz="1600" b="1" dirty="0" err="1">
                <a:solidFill>
                  <a:srgbClr val="FFFFFF"/>
                </a:solidFill>
                <a:latin typeface="微软雅黑" panose="020B0503020204020204" pitchFamily="34" charset="-122"/>
                <a:ea typeface="微软雅黑" panose="020B0503020204020204" pitchFamily="34" charset="-122"/>
              </a:rPr>
              <a:t>str</a:t>
            </a: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5" name="组合 4"/>
          <p:cNvGrpSpPr/>
          <p:nvPr/>
        </p:nvGrpSpPr>
        <p:grpSpPr>
          <a:xfrm>
            <a:off x="4383208" y="3086098"/>
            <a:ext cx="4626222" cy="2058950"/>
            <a:chOff x="4383208" y="3086098"/>
            <a:chExt cx="4626222" cy="2058950"/>
          </a:xfrm>
        </p:grpSpPr>
        <p:graphicFrame>
          <p:nvGraphicFramePr>
            <p:cNvPr id="7" name="对象 6"/>
            <p:cNvGraphicFramePr>
              <a:graphicFrameLocks noChangeAspect="1"/>
            </p:cNvGraphicFramePr>
            <p:nvPr/>
          </p:nvGraphicFramePr>
          <p:xfrm>
            <a:off x="4383208" y="3086098"/>
            <a:ext cx="4626222" cy="1562101"/>
          </p:xfrm>
          <a:graphic>
            <a:graphicData uri="http://schemas.openxmlformats.org/presentationml/2006/ole">
              <mc:AlternateContent xmlns:mc="http://schemas.openxmlformats.org/markup-compatibility/2006">
                <mc:Choice xmlns:v="urn:schemas-microsoft-com:vml" Requires="v">
                  <p:oleObj spid="_x0000_s54474" name="Visio" r:id="rId1" imgW="6527800" imgH="2222500" progId="Visio.Drawing.11">
                    <p:embed/>
                  </p:oleObj>
                </mc:Choice>
                <mc:Fallback>
                  <p:oleObj name="Visio" r:id="rId1" imgW="6527800" imgH="2222500" progId="Visio.Drawing.11">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3208" y="3086098"/>
                          <a:ext cx="4626222" cy="1562101"/>
                        </a:xfrm>
                        <a:prstGeom prst="rect">
                          <a:avLst/>
                        </a:prstGeom>
                        <a:noFill/>
                      </p:spPr>
                    </p:pic>
                  </p:oleObj>
                </mc:Fallback>
              </mc:AlternateContent>
            </a:graphicData>
          </a:graphic>
        </p:graphicFrame>
        <p:sp>
          <p:nvSpPr>
            <p:cNvPr id="14" name="TextBox 13"/>
            <p:cNvSpPr txBox="1"/>
            <p:nvPr/>
          </p:nvSpPr>
          <p:spPr>
            <a:xfrm>
              <a:off x="6059488" y="4775716"/>
              <a:ext cx="1338828" cy="369332"/>
            </a:xfrm>
            <a:prstGeom prst="rect">
              <a:avLst/>
            </a:prstGeom>
            <a:noFill/>
          </p:spPr>
          <p:txBody>
            <a:bodyPr wrap="none" rtlCol="0">
              <a:spAutoFit/>
            </a:bodyPr>
            <a:lstStyle/>
            <a:p>
              <a:r>
                <a:rPr lang="zh-CN" altLang="en-US" dirty="0"/>
                <a:t>九九乘法表</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left)">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2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a:cs typeface="Times New Roman" panose="02020603050405020304" pitchFamily="18" charset="0"/>
              </a:rPr>
              <a:t>3</a:t>
            </a:r>
            <a:r>
              <a:rPr lang="en-US" altLang="zh-CN" dirty="0" smtClean="0">
                <a:cs typeface="Times New Roman" panose="02020603050405020304" pitchFamily="18" charset="0"/>
              </a:rPr>
              <a:t>.1 </a:t>
            </a:r>
            <a:r>
              <a:rPr lang="zh-CN" altLang="en-US" dirty="0" smtClean="0">
                <a:cs typeface="Times New Roman" panose="02020603050405020304" pitchFamily="18" charset="0"/>
              </a:rPr>
              <a:t>循环结构</a:t>
            </a:r>
            <a:endParaRPr lang="zh-CN" altLang="en-US" dirty="0" smtClean="0">
              <a:latin typeface="+mn-lt"/>
              <a:cs typeface="Times New Roman" panose="02020603050405020304" pitchFamily="18" charset="0"/>
            </a:endParaRPr>
          </a:p>
        </p:txBody>
      </p:sp>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lt"/>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a:solidFill>
                    <a:schemeClr val="bg1"/>
                  </a:solidFill>
                  <a:latin typeface="+mn-lt"/>
                  <a:cs typeface="Times New Roman" panose="02020603050405020304" pitchFamily="18" charset="0"/>
                </a:rPr>
                <a:t>4</a:t>
              </a:r>
              <a:endParaRPr lang="zh-CN" altLang="en-US" sz="2800" dirty="0">
                <a:solidFill>
                  <a:schemeClr val="bg1"/>
                </a:solidFill>
                <a:latin typeface="+mn-lt"/>
                <a:cs typeface="Times New Roman" panose="02020603050405020304" pitchFamily="18" charset="0"/>
              </a:endParaRPr>
            </a:p>
          </p:txBody>
        </p:sp>
      </p:grpSp>
      <p:sp>
        <p:nvSpPr>
          <p:cNvPr id="20" name="TextBox 19"/>
          <p:cNvSpPr txBox="1"/>
          <p:nvPr/>
        </p:nvSpPr>
        <p:spPr>
          <a:xfrm>
            <a:off x="427038" y="1493838"/>
            <a:ext cx="4703762" cy="400110"/>
          </a:xfrm>
          <a:prstGeom prst="rect">
            <a:avLst/>
          </a:prstGeom>
          <a:noFill/>
        </p:spPr>
        <p:txBody>
          <a:bodyPr>
            <a:spAutoFit/>
          </a:bodyPr>
          <a:lstStyle/>
          <a:p>
            <a:pPr eaLnBrk="0" hangingPunct="0">
              <a:defRPr/>
            </a:pPr>
            <a:r>
              <a:rPr lang="en-US" altLang="zh-CN" sz="2000" b="1" dirty="0">
                <a:solidFill>
                  <a:schemeClr val="tx1">
                    <a:lumMod val="50000"/>
                    <a:lumOff val="50000"/>
                  </a:schemeClr>
                </a:solidFill>
                <a:latin typeface="+mn-lt"/>
                <a:ea typeface="微软雅黑" panose="020B0503020204020204" pitchFamily="34" charset="-122"/>
                <a:cs typeface="Times New Roman" panose="02020603050405020304" pitchFamily="18" charset="0"/>
              </a:rPr>
              <a:t>  </a:t>
            </a:r>
            <a:r>
              <a:rPr lang="en-US" altLang="zh-CN" sz="2000" b="1" dirty="0">
                <a:solidFill>
                  <a:schemeClr val="tx1">
                    <a:lumMod val="50000"/>
                    <a:lumOff val="50000"/>
                  </a:schemeClr>
                </a:solidFill>
                <a:latin typeface="+mn-lt"/>
                <a:ea typeface="微软雅黑" panose="020B0503020204020204" pitchFamily="34" charset="-122"/>
                <a:cs typeface="Times New Roman" panose="02020603050405020304" pitchFamily="18" charset="0"/>
              </a:rPr>
              <a:t>while</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语句</a:t>
            </a:r>
            <a:endParaRPr lang="zh-CN" altLang="en-US" dirty="0">
              <a:latin typeface="+mn-lt"/>
              <a:cs typeface="Times New Roman" panose="02020603050405020304" pitchFamily="18" charset="0"/>
            </a:endParaRPr>
          </a:p>
        </p:txBody>
      </p:sp>
      <p:sp>
        <p:nvSpPr>
          <p:cNvPr id="1127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12" name="TextBox 39"/>
          <p:cNvSpPr txBox="1">
            <a:spLocks noChangeArrowheads="1"/>
          </p:cNvSpPr>
          <p:nvPr/>
        </p:nvSpPr>
        <p:spPr bwMode="auto">
          <a:xfrm>
            <a:off x="603250" y="1858220"/>
            <a:ext cx="790733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200000"/>
              </a:lnSpc>
              <a:defRPr/>
            </a:pPr>
            <a:r>
              <a:rPr lang="en-US" altLang="zh-CN" b="1" u="sng" dirty="0" smtClean="0">
                <a:solidFill>
                  <a:srgbClr val="1369B2"/>
                </a:solidFill>
              </a:rPr>
              <a:t>while</a:t>
            </a:r>
            <a:r>
              <a:rPr lang="zh-CN" altLang="zh-CN" b="1" u="sng" dirty="0">
                <a:solidFill>
                  <a:srgbClr val="1369B2"/>
                </a:solidFill>
              </a:rPr>
              <a:t>语句</a:t>
            </a:r>
            <a:r>
              <a:rPr lang="zh-CN" altLang="zh-CN" dirty="0"/>
              <a:t>可以在条件表达式为</a:t>
            </a:r>
            <a:r>
              <a:rPr lang="en-US" altLang="zh-CN" dirty="0"/>
              <a:t>true</a:t>
            </a:r>
            <a:r>
              <a:rPr lang="zh-CN" altLang="zh-CN" dirty="0"/>
              <a:t>的前提下，循环执行指定的一段代码，直到条件表达式为</a:t>
            </a:r>
            <a:r>
              <a:rPr lang="en-US" altLang="zh-CN" dirty="0"/>
              <a:t>false</a:t>
            </a:r>
            <a:r>
              <a:rPr lang="zh-CN" altLang="zh-CN" dirty="0"/>
              <a:t>时结束</a:t>
            </a:r>
            <a:r>
              <a:rPr lang="zh-CN" altLang="zh-CN" dirty="0" smtClean="0"/>
              <a:t>循环</a:t>
            </a:r>
            <a:r>
              <a:rPr lang="zh-CN" altLang="en-US" dirty="0"/>
              <a:t>。</a:t>
            </a:r>
            <a:endParaRPr lang="en-US" altLang="zh-CN" dirty="0" smtClean="0"/>
          </a:p>
        </p:txBody>
      </p:sp>
      <p:grpSp>
        <p:nvGrpSpPr>
          <p:cNvPr id="11" name="组合 10"/>
          <p:cNvGrpSpPr/>
          <p:nvPr/>
        </p:nvGrpSpPr>
        <p:grpSpPr>
          <a:xfrm>
            <a:off x="1095955" y="3616716"/>
            <a:ext cx="3593465" cy="1408430"/>
            <a:chOff x="675961" y="3329637"/>
            <a:chExt cx="3593465" cy="1408430"/>
          </a:xfrm>
        </p:grpSpPr>
        <p:sp>
          <p:nvSpPr>
            <p:cNvPr id="14" name="矩形 1"/>
            <p:cNvSpPr>
              <a:spLocks noChangeArrowheads="1"/>
            </p:cNvSpPr>
            <p:nvPr/>
          </p:nvSpPr>
          <p:spPr bwMode="auto">
            <a:xfrm>
              <a:off x="675961" y="3539187"/>
              <a:ext cx="3593465" cy="1198880"/>
            </a:xfrm>
            <a:prstGeom prst="rect">
              <a:avLst/>
            </a:prstGeom>
            <a:solidFill>
              <a:srgbClr val="003F7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smtClean="0">
                  <a:solidFill>
                    <a:srgbClr val="FFFFFF"/>
                  </a:solidFill>
                  <a:latin typeface="微软雅黑" panose="020B0503020204020204" pitchFamily="34" charset="-122"/>
                  <a:ea typeface="微软雅黑" panose="020B0503020204020204" pitchFamily="34" charset="-122"/>
                </a:rPr>
                <a:t>while </a:t>
              </a:r>
              <a:r>
                <a:rPr lang="en-US" altLang="zh-CN" sz="1600" b="1" dirty="0">
                  <a:solidFill>
                    <a:srgbClr val="FFFFFF"/>
                  </a:solidFill>
                  <a:latin typeface="微软雅黑" panose="020B0503020204020204" pitchFamily="34" charset="-122"/>
                  <a:ea typeface="微软雅黑" panose="020B0503020204020204" pitchFamily="34" charset="-122"/>
                </a:rPr>
                <a:t>(</a:t>
              </a:r>
              <a:r>
                <a:rPr lang="zh-CN" altLang="zh-CN" sz="1600" b="1" dirty="0">
                  <a:solidFill>
                    <a:srgbClr val="FFFFFF"/>
                  </a:solidFill>
                  <a:latin typeface="微软雅黑" panose="020B0503020204020204" pitchFamily="34" charset="-122"/>
                  <a:ea typeface="微软雅黑" panose="020B0503020204020204" pitchFamily="34" charset="-122"/>
                </a:rPr>
                <a:t>条件表达式</a:t>
              </a:r>
              <a:r>
                <a:rPr lang="en-US" altLang="zh-CN" sz="1600" b="1" dirty="0">
                  <a:solidFill>
                    <a:srgbClr val="FFFFFF"/>
                  </a:solidFill>
                  <a:latin typeface="微软雅黑" panose="020B0503020204020204" pitchFamily="34" charset="-122"/>
                  <a:ea typeface="微软雅黑" panose="020B0503020204020204" pitchFamily="34" charset="-122"/>
                </a:rPr>
                <a:t>)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 </a:t>
              </a:r>
              <a:r>
                <a:rPr lang="zh-CN" altLang="zh-CN" sz="1600" b="1" dirty="0">
                  <a:solidFill>
                    <a:srgbClr val="FFFFFF"/>
                  </a:solidFill>
                  <a:latin typeface="微软雅黑" panose="020B0503020204020204" pitchFamily="34" charset="-122"/>
                  <a:ea typeface="微软雅黑" panose="020B0503020204020204" pitchFamily="34" charset="-122"/>
                </a:rPr>
                <a:t>循环体</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p:txBody>
        </p:sp>
        <p:sp>
          <p:nvSpPr>
            <p:cNvPr id="15" name="圆角矩形 15"/>
            <p:cNvSpPr>
              <a:spLocks noChangeArrowheads="1"/>
            </p:cNvSpPr>
            <p:nvPr/>
          </p:nvSpPr>
          <p:spPr bwMode="auto">
            <a:xfrm>
              <a:off x="2858369" y="3329637"/>
              <a:ext cx="1200260" cy="418865"/>
            </a:xfrm>
            <a:prstGeom prst="roundRect">
              <a:avLst>
                <a:gd name="adj" fmla="val 16667"/>
              </a:avLst>
            </a:prstGeom>
            <a:solidFill>
              <a:schemeClr val="bg1"/>
            </a:solidFill>
            <a:ln w="12700" algn="ctr">
              <a:solidFill>
                <a:srgbClr val="00ACE6"/>
              </a:solidFill>
              <a:round/>
            </a:ln>
          </p:spPr>
          <p:txBody>
            <a:bodyPr/>
            <a:lstStyle/>
            <a:p>
              <a:pPr eaLnBrk="1" hangingPunct="1">
                <a:buFont typeface="Arial" panose="020B0604020202020204" pitchFamily="34" charset="0"/>
                <a:buNone/>
              </a:pPr>
              <a:r>
                <a:rPr lang="zh-CN" altLang="en-US" dirty="0" smtClean="0"/>
                <a:t>语法结构</a:t>
              </a:r>
              <a:endParaRPr lang="en-US" altLang="zh-CN" dirty="0"/>
            </a:p>
          </p:txBody>
        </p:sp>
      </p:grpSp>
      <p:sp>
        <p:nvSpPr>
          <p:cNvPr id="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10" name="组合 9"/>
          <p:cNvGrpSpPr/>
          <p:nvPr/>
        </p:nvGrpSpPr>
        <p:grpSpPr>
          <a:xfrm>
            <a:off x="4788779" y="2733448"/>
            <a:ext cx="2577805" cy="3231398"/>
            <a:chOff x="5300521" y="2926359"/>
            <a:chExt cx="2286000" cy="3147600"/>
          </a:xfrm>
        </p:grpSpPr>
        <p:sp>
          <p:nvSpPr>
            <p:cNvPr id="17" name="TextBox 39"/>
            <p:cNvSpPr txBox="1">
              <a:spLocks noChangeArrowheads="1"/>
            </p:cNvSpPr>
            <p:nvPr/>
          </p:nvSpPr>
          <p:spPr bwMode="auto">
            <a:xfrm>
              <a:off x="6078367" y="5516049"/>
              <a:ext cx="871869" cy="557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lnSpc>
                  <a:spcPct val="200000"/>
                </a:lnSpc>
                <a:defRPr/>
              </a:pPr>
              <a:r>
                <a:rPr lang="zh-CN" altLang="en-US" dirty="0" smtClean="0"/>
                <a:t>流程图</a:t>
              </a:r>
              <a:endParaRPr lang="en-US" altLang="zh-CN" dirty="0" smtClean="0"/>
            </a:p>
          </p:txBody>
        </p:sp>
        <p:graphicFrame>
          <p:nvGraphicFramePr>
            <p:cNvPr id="9" name="对象 8"/>
            <p:cNvGraphicFramePr>
              <a:graphicFrameLocks noChangeAspect="1"/>
            </p:cNvGraphicFramePr>
            <p:nvPr/>
          </p:nvGraphicFramePr>
          <p:xfrm>
            <a:off x="5300521" y="2926359"/>
            <a:ext cx="2286000" cy="2536723"/>
          </p:xfrm>
          <a:graphic>
            <a:graphicData uri="http://schemas.openxmlformats.org/presentationml/2006/ole">
              <mc:AlternateContent xmlns:mc="http://schemas.openxmlformats.org/markup-compatibility/2006">
                <mc:Choice xmlns:v="urn:schemas-microsoft-com:vml" Requires="v">
                  <p:oleObj spid="_x0000_s55495" name="Visio" r:id="rId1" imgW="4318000" imgH="4800600" progId="Visio.Drawing.11">
                    <p:embed/>
                  </p:oleObj>
                </mc:Choice>
                <mc:Fallback>
                  <p:oleObj name="Visio" r:id="rId1" imgW="4318000" imgH="4800600" progId="Visio.Drawing.11">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0521" y="2926359"/>
                          <a:ext cx="2286000" cy="2536723"/>
                        </a:xfrm>
                        <a:prstGeom prst="rect">
                          <a:avLst/>
                        </a:prstGeom>
                        <a:noFill/>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3"/>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wipe(left)">
                                      <p:cBhvr>
                                        <p:cTn id="14" dur="500"/>
                                        <p:tgtEl>
                                          <p:spTgt spid="12">
                                            <p:txEl>
                                              <p:pRg st="0" end="0"/>
                                            </p:txEl>
                                          </p:spTgt>
                                        </p:tgtEl>
                                      </p:cBhvr>
                                    </p:animEffect>
                                  </p:childTnLst>
                                </p:cTn>
                              </p:par>
                            </p:childTnLst>
                          </p:cTn>
                        </p:par>
                        <p:par>
                          <p:cTn id="15" fill="hold">
                            <p:stCondLst>
                              <p:cond delay="1500"/>
                            </p:stCondLst>
                            <p:childTnLst>
                              <p:par>
                                <p:cTn id="16" presetID="10" presetClass="entr" presetSubtype="0"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par>
                          <p:cTn id="19" fill="hold">
                            <p:stCondLst>
                              <p:cond delay="2000"/>
                            </p:stCondLst>
                            <p:childTnLst>
                              <p:par>
                                <p:cTn id="20" presetID="10" presetClass="entr" presetSubtype="0"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a:cs typeface="Times New Roman" panose="02020603050405020304" pitchFamily="18" charset="0"/>
              </a:rPr>
              <a:t>3</a:t>
            </a:r>
            <a:r>
              <a:rPr lang="en-US" altLang="zh-CN" dirty="0" smtClean="0">
                <a:cs typeface="Times New Roman" panose="02020603050405020304" pitchFamily="18" charset="0"/>
              </a:rPr>
              <a:t>.1 </a:t>
            </a:r>
            <a:r>
              <a:rPr lang="zh-CN" altLang="en-US" dirty="0" smtClean="0">
                <a:cs typeface="Times New Roman" panose="02020603050405020304" pitchFamily="18" charset="0"/>
              </a:rPr>
              <a:t>循环结构</a:t>
            </a:r>
            <a:endParaRPr lang="zh-CN" altLang="en-US" dirty="0" smtClean="0">
              <a:latin typeface="+mn-lt"/>
              <a:cs typeface="Times New Roman" panose="02020603050405020304" pitchFamily="18" charset="0"/>
            </a:endParaRPr>
          </a:p>
        </p:txBody>
      </p:sp>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lt"/>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a:solidFill>
                    <a:schemeClr val="bg1"/>
                  </a:solidFill>
                  <a:latin typeface="+mn-lt"/>
                  <a:cs typeface="Times New Roman" panose="02020603050405020304" pitchFamily="18" charset="0"/>
                </a:rPr>
                <a:t>5</a:t>
              </a:r>
              <a:endParaRPr lang="zh-CN" altLang="en-US" sz="2800" dirty="0">
                <a:solidFill>
                  <a:schemeClr val="bg1"/>
                </a:solidFill>
                <a:latin typeface="+mn-lt"/>
                <a:cs typeface="Times New Roman" panose="02020603050405020304" pitchFamily="18" charset="0"/>
              </a:endParaRPr>
            </a:p>
          </p:txBody>
        </p:sp>
      </p:grpSp>
      <p:sp>
        <p:nvSpPr>
          <p:cNvPr id="20" name="TextBox 19"/>
          <p:cNvSpPr txBox="1"/>
          <p:nvPr/>
        </p:nvSpPr>
        <p:spPr>
          <a:xfrm>
            <a:off x="427038" y="1493838"/>
            <a:ext cx="4703762" cy="400110"/>
          </a:xfrm>
          <a:prstGeom prst="rect">
            <a:avLst/>
          </a:prstGeom>
          <a:noFill/>
        </p:spPr>
        <p:txBody>
          <a:bodyPr>
            <a:spAutoFit/>
          </a:bodyPr>
          <a:lstStyle/>
          <a:p>
            <a:pPr eaLnBrk="0" hangingPunct="0">
              <a:defRPr/>
            </a:pPr>
            <a:r>
              <a:rPr lang="en-US" altLang="zh-CN" dirty="0">
                <a:latin typeface="+mn-lt"/>
                <a:cs typeface="Times New Roman" panose="02020603050405020304" pitchFamily="18" charset="0"/>
              </a:rPr>
              <a:t>  </a:t>
            </a:r>
            <a:r>
              <a:rPr lang="en-US" altLang="zh-CN"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do…while</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语句</a:t>
            </a:r>
            <a:endParaRPr lang="zh-CN" altLang="en-US" dirty="0">
              <a:latin typeface="+mn-lt"/>
              <a:cs typeface="Times New Roman" panose="02020603050405020304" pitchFamily="18" charset="0"/>
            </a:endParaRPr>
          </a:p>
        </p:txBody>
      </p:sp>
      <p:sp>
        <p:nvSpPr>
          <p:cNvPr id="1127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12" name="TextBox 39"/>
          <p:cNvSpPr txBox="1">
            <a:spLocks noChangeArrowheads="1"/>
          </p:cNvSpPr>
          <p:nvPr/>
        </p:nvSpPr>
        <p:spPr bwMode="auto">
          <a:xfrm>
            <a:off x="603250" y="1858220"/>
            <a:ext cx="790733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200000"/>
              </a:lnSpc>
              <a:defRPr/>
            </a:pPr>
            <a:r>
              <a:rPr lang="en-US" altLang="zh-CN" b="1" u="sng" dirty="0" smtClean="0">
                <a:solidFill>
                  <a:srgbClr val="1369B2"/>
                </a:solidFill>
              </a:rPr>
              <a:t>do…while</a:t>
            </a:r>
            <a:r>
              <a:rPr lang="zh-CN" altLang="zh-CN" b="1" u="sng" dirty="0" smtClean="0">
                <a:solidFill>
                  <a:srgbClr val="1369B2"/>
                </a:solidFill>
              </a:rPr>
              <a:t>语句</a:t>
            </a:r>
            <a:r>
              <a:rPr lang="zh-CN" altLang="zh-CN" dirty="0" smtClean="0"/>
              <a:t>会</a:t>
            </a:r>
            <a:r>
              <a:rPr lang="zh-CN" altLang="zh-CN" dirty="0"/>
              <a:t>无条件地执行一次循环体中的代码，然后再判断条件，根据条件决定是否循环执行</a:t>
            </a:r>
            <a:r>
              <a:rPr lang="zh-CN" altLang="en-US" dirty="0" smtClean="0"/>
              <a:t>。</a:t>
            </a:r>
            <a:endParaRPr lang="en-US" altLang="zh-CN" dirty="0" smtClean="0"/>
          </a:p>
        </p:txBody>
      </p:sp>
      <p:grpSp>
        <p:nvGrpSpPr>
          <p:cNvPr id="11" name="组合 10"/>
          <p:cNvGrpSpPr/>
          <p:nvPr/>
        </p:nvGrpSpPr>
        <p:grpSpPr>
          <a:xfrm>
            <a:off x="1307721" y="3559131"/>
            <a:ext cx="3382645" cy="1408430"/>
            <a:chOff x="675961" y="3329637"/>
            <a:chExt cx="3382645" cy="1408430"/>
          </a:xfrm>
        </p:grpSpPr>
        <p:sp>
          <p:nvSpPr>
            <p:cNvPr id="14" name="矩形 1"/>
            <p:cNvSpPr>
              <a:spLocks noChangeArrowheads="1"/>
            </p:cNvSpPr>
            <p:nvPr/>
          </p:nvSpPr>
          <p:spPr bwMode="auto">
            <a:xfrm>
              <a:off x="675961" y="3539187"/>
              <a:ext cx="3382645" cy="1198880"/>
            </a:xfrm>
            <a:prstGeom prst="rect">
              <a:avLst/>
            </a:prstGeom>
            <a:solidFill>
              <a:srgbClr val="003F7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smtClean="0">
                  <a:solidFill>
                    <a:srgbClr val="FFFFFF"/>
                  </a:solidFill>
                  <a:latin typeface="微软雅黑" panose="020B0503020204020204" pitchFamily="34" charset="-122"/>
                  <a:ea typeface="微软雅黑" panose="020B0503020204020204" pitchFamily="34" charset="-122"/>
                </a:rPr>
                <a:t>do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 </a:t>
              </a:r>
              <a:r>
                <a:rPr lang="zh-CN" altLang="zh-CN" sz="1600" b="1" dirty="0">
                  <a:solidFill>
                    <a:srgbClr val="FFFFFF"/>
                  </a:solidFill>
                  <a:latin typeface="微软雅黑" panose="020B0503020204020204" pitchFamily="34" charset="-122"/>
                  <a:ea typeface="微软雅黑" panose="020B0503020204020204" pitchFamily="34" charset="-122"/>
                </a:rPr>
                <a:t>循环体</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smtClean="0">
                  <a:solidFill>
                    <a:srgbClr val="FFFFFF"/>
                  </a:solidFill>
                  <a:latin typeface="微软雅黑" panose="020B0503020204020204" pitchFamily="34" charset="-122"/>
                  <a:ea typeface="微软雅黑" panose="020B0503020204020204" pitchFamily="34" charset="-122"/>
                </a:rPr>
                <a:t>}</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smtClean="0">
                  <a:solidFill>
                    <a:srgbClr val="FFFFFF"/>
                  </a:solidFill>
                  <a:latin typeface="微软雅黑" panose="020B0503020204020204" pitchFamily="34" charset="-122"/>
                  <a:ea typeface="微软雅黑" panose="020B0503020204020204" pitchFamily="34" charset="-122"/>
                </a:rPr>
                <a:t>while</a:t>
              </a:r>
              <a:r>
                <a:rPr lang="en-US" altLang="zh-CN" sz="1600" b="1" dirty="0">
                  <a:solidFill>
                    <a:srgbClr val="FFFFFF"/>
                  </a:solidFill>
                  <a:latin typeface="微软雅黑" panose="020B0503020204020204" pitchFamily="34" charset="-122"/>
                  <a:ea typeface="微软雅黑" panose="020B0503020204020204" pitchFamily="34" charset="-122"/>
                </a:rPr>
                <a:t>(</a:t>
              </a:r>
              <a:r>
                <a:rPr lang="zh-CN" altLang="zh-CN" sz="1600" b="1" dirty="0">
                  <a:solidFill>
                    <a:srgbClr val="FFFFFF"/>
                  </a:solidFill>
                  <a:latin typeface="微软雅黑" panose="020B0503020204020204" pitchFamily="34" charset="-122"/>
                  <a:ea typeface="微软雅黑" panose="020B0503020204020204" pitchFamily="34" charset="-122"/>
                </a:rPr>
                <a:t>条件表达式</a:t>
              </a: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p:txBody>
        </p:sp>
        <p:sp>
          <p:nvSpPr>
            <p:cNvPr id="15" name="圆角矩形 15"/>
            <p:cNvSpPr>
              <a:spLocks noChangeArrowheads="1"/>
            </p:cNvSpPr>
            <p:nvPr/>
          </p:nvSpPr>
          <p:spPr bwMode="auto">
            <a:xfrm>
              <a:off x="2479141" y="3329637"/>
              <a:ext cx="1200260" cy="418865"/>
            </a:xfrm>
            <a:prstGeom prst="roundRect">
              <a:avLst>
                <a:gd name="adj" fmla="val 16667"/>
              </a:avLst>
            </a:prstGeom>
            <a:solidFill>
              <a:schemeClr val="bg1"/>
            </a:solidFill>
            <a:ln w="12700" algn="ctr">
              <a:solidFill>
                <a:srgbClr val="00ACE6"/>
              </a:solidFill>
              <a:round/>
            </a:ln>
          </p:spPr>
          <p:txBody>
            <a:bodyPr/>
            <a:lstStyle/>
            <a:p>
              <a:pPr eaLnBrk="1" hangingPunct="1">
                <a:buFont typeface="Arial" panose="020B0604020202020204" pitchFamily="34" charset="0"/>
                <a:buNone/>
              </a:pPr>
              <a:r>
                <a:rPr lang="zh-CN" altLang="en-US" dirty="0" smtClean="0"/>
                <a:t>语法结构</a:t>
              </a:r>
              <a:endParaRPr lang="en-US" altLang="zh-CN" dirty="0"/>
            </a:p>
          </p:txBody>
        </p:sp>
      </p:grpSp>
      <p:sp>
        <p:nvSpPr>
          <p:cNvPr id="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6" name="组合 5"/>
          <p:cNvGrpSpPr/>
          <p:nvPr/>
        </p:nvGrpSpPr>
        <p:grpSpPr>
          <a:xfrm>
            <a:off x="5014396" y="2794046"/>
            <a:ext cx="1892777" cy="2997651"/>
            <a:chOff x="5592544" y="3176834"/>
            <a:chExt cx="1892777" cy="2997651"/>
          </a:xfrm>
        </p:grpSpPr>
        <p:sp>
          <p:nvSpPr>
            <p:cNvPr id="17" name="TextBox 39"/>
            <p:cNvSpPr txBox="1">
              <a:spLocks noChangeArrowheads="1"/>
            </p:cNvSpPr>
            <p:nvPr/>
          </p:nvSpPr>
          <p:spPr bwMode="auto">
            <a:xfrm>
              <a:off x="6101351" y="5616575"/>
              <a:ext cx="871869" cy="557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lnSpc>
                  <a:spcPct val="200000"/>
                </a:lnSpc>
                <a:defRPr/>
              </a:pPr>
              <a:r>
                <a:rPr lang="zh-CN" altLang="en-US" dirty="0" smtClean="0"/>
                <a:t>流程图</a:t>
              </a:r>
              <a:endParaRPr lang="en-US" altLang="zh-CN" dirty="0" smtClean="0"/>
            </a:p>
          </p:txBody>
        </p:sp>
        <p:graphicFrame>
          <p:nvGraphicFramePr>
            <p:cNvPr id="5" name="对象 4"/>
            <p:cNvGraphicFramePr>
              <a:graphicFrameLocks noChangeAspect="1"/>
            </p:cNvGraphicFramePr>
            <p:nvPr/>
          </p:nvGraphicFramePr>
          <p:xfrm>
            <a:off x="5592544" y="3176834"/>
            <a:ext cx="1892777" cy="2412930"/>
          </p:xfrm>
          <a:graphic>
            <a:graphicData uri="http://schemas.openxmlformats.org/presentationml/2006/ole">
              <mc:AlternateContent xmlns:mc="http://schemas.openxmlformats.org/markup-compatibility/2006">
                <mc:Choice xmlns:v="urn:schemas-microsoft-com:vml" Requires="v">
                  <p:oleObj spid="_x0000_s56513" name="Visio" r:id="rId1" imgW="3467100" imgH="4406900" progId="Visio.Drawing.11">
                    <p:embed/>
                  </p:oleObj>
                </mc:Choice>
                <mc:Fallback>
                  <p:oleObj name="Visio" r:id="rId1" imgW="3467100" imgH="4406900" progId="Visio.Drawing.11">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2544" y="3176834"/>
                          <a:ext cx="1892777" cy="2412930"/>
                        </a:xfrm>
                        <a:prstGeom prst="rect">
                          <a:avLst/>
                        </a:prstGeom>
                        <a:noFill/>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3"/>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wipe(left)">
                                      <p:cBhvr>
                                        <p:cTn id="14" dur="500"/>
                                        <p:tgtEl>
                                          <p:spTgt spid="12">
                                            <p:txEl>
                                              <p:pRg st="0" end="0"/>
                                            </p:txEl>
                                          </p:spTgt>
                                        </p:tgtEl>
                                      </p:cBhvr>
                                    </p:animEffect>
                                  </p:childTnLst>
                                </p:cTn>
                              </p:par>
                            </p:childTnLst>
                          </p:cTn>
                        </p:par>
                        <p:par>
                          <p:cTn id="15" fill="hold">
                            <p:stCondLst>
                              <p:cond delay="1500"/>
                            </p:stCondLst>
                            <p:childTnLst>
                              <p:par>
                                <p:cTn id="16" presetID="10" presetClass="entr" presetSubtype="0"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par>
                          <p:cTn id="19" fill="hold">
                            <p:stCondLst>
                              <p:cond delay="2000"/>
                            </p:stCondLst>
                            <p:childTnLst>
                              <p:par>
                                <p:cTn id="20" presetID="10" presetClass="entr" presetSubtype="0"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a:cs typeface="Times New Roman" panose="02020603050405020304" pitchFamily="18" charset="0"/>
              </a:rPr>
              <a:t>3</a:t>
            </a:r>
            <a:r>
              <a:rPr lang="en-US" altLang="zh-CN" dirty="0" smtClean="0">
                <a:cs typeface="Times New Roman" panose="02020603050405020304" pitchFamily="18" charset="0"/>
              </a:rPr>
              <a:t>.1 </a:t>
            </a:r>
            <a:r>
              <a:rPr lang="zh-CN" altLang="en-US" dirty="0" smtClean="0">
                <a:cs typeface="Times New Roman" panose="02020603050405020304" pitchFamily="18" charset="0"/>
              </a:rPr>
              <a:t>循环结构</a:t>
            </a:r>
            <a:endParaRPr lang="zh-CN" altLang="en-US" dirty="0" smtClean="0">
              <a:latin typeface="+mn-lt"/>
              <a:cs typeface="Times New Roman" panose="02020603050405020304" pitchFamily="18" charset="0"/>
            </a:endParaRPr>
          </a:p>
        </p:txBody>
      </p:sp>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lt"/>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a:solidFill>
                    <a:schemeClr val="bg1"/>
                  </a:solidFill>
                  <a:latin typeface="+mn-lt"/>
                  <a:cs typeface="Times New Roman" panose="02020603050405020304" pitchFamily="18" charset="0"/>
                </a:rPr>
                <a:t>6</a:t>
              </a:r>
              <a:endParaRPr lang="zh-CN" altLang="en-US" sz="2800" dirty="0">
                <a:solidFill>
                  <a:schemeClr val="bg1"/>
                </a:solidFill>
                <a:latin typeface="+mn-lt"/>
                <a:cs typeface="Times New Roman" panose="02020603050405020304" pitchFamily="18" charset="0"/>
              </a:endParaRPr>
            </a:p>
          </p:txBody>
        </p:sp>
      </p:grpSp>
      <p:sp>
        <p:nvSpPr>
          <p:cNvPr id="20" name="TextBox 19"/>
          <p:cNvSpPr txBox="1"/>
          <p:nvPr/>
        </p:nvSpPr>
        <p:spPr>
          <a:xfrm>
            <a:off x="427038" y="1493838"/>
            <a:ext cx="4703762" cy="400110"/>
          </a:xfrm>
          <a:prstGeom prst="rect">
            <a:avLst/>
          </a:prstGeom>
          <a:noFill/>
        </p:spPr>
        <p:txBody>
          <a:bodyPr>
            <a:spAutoFit/>
          </a:bodyPr>
          <a:lstStyle/>
          <a:p>
            <a:pPr eaLnBrk="0" hangingPunct="0">
              <a:defRPr/>
            </a:pPr>
            <a:r>
              <a:rPr lang="en-US" altLang="zh-CN" dirty="0">
                <a:latin typeface="+mn-lt"/>
                <a:cs typeface="Times New Roman" panose="02020603050405020304" pitchFamily="18" charset="0"/>
              </a:rPr>
              <a:t>  </a:t>
            </a:r>
            <a:r>
              <a:rPr lang="en-US" altLang="zh-CN"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continue</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关键字</a:t>
            </a:r>
            <a:endParaRPr lang="zh-CN" altLang="en-US" dirty="0">
              <a:latin typeface="+mn-lt"/>
              <a:cs typeface="Times New Roman" panose="02020603050405020304" pitchFamily="18" charset="0"/>
            </a:endParaRPr>
          </a:p>
        </p:txBody>
      </p:sp>
      <p:sp>
        <p:nvSpPr>
          <p:cNvPr id="1127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2" name="TextBox 39"/>
          <p:cNvSpPr txBox="1">
            <a:spLocks noChangeArrowheads="1"/>
          </p:cNvSpPr>
          <p:nvPr/>
        </p:nvSpPr>
        <p:spPr bwMode="auto">
          <a:xfrm>
            <a:off x="603250" y="2125663"/>
            <a:ext cx="790733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200000"/>
              </a:lnSpc>
              <a:defRPr/>
            </a:pPr>
            <a:r>
              <a:rPr lang="en-US" altLang="zh-CN" b="1" u="sng" dirty="0" smtClean="0">
                <a:solidFill>
                  <a:srgbClr val="1369B2"/>
                </a:solidFill>
              </a:rPr>
              <a:t>continue</a:t>
            </a:r>
            <a:r>
              <a:rPr lang="zh-CN" altLang="zh-CN" dirty="0" smtClean="0"/>
              <a:t>关键字</a:t>
            </a:r>
            <a:r>
              <a:rPr lang="zh-CN" altLang="zh-CN" dirty="0"/>
              <a:t>可以在</a:t>
            </a:r>
            <a:r>
              <a:rPr lang="en-US" altLang="zh-CN" dirty="0"/>
              <a:t>for</a:t>
            </a:r>
            <a:r>
              <a:rPr lang="zh-CN" altLang="zh-CN" dirty="0"/>
              <a:t>、</a:t>
            </a:r>
            <a:r>
              <a:rPr lang="en-US" altLang="zh-CN" dirty="0"/>
              <a:t>while</a:t>
            </a:r>
            <a:r>
              <a:rPr lang="zh-CN" altLang="zh-CN" dirty="0"/>
              <a:t>以及</a:t>
            </a:r>
            <a:r>
              <a:rPr lang="en-US" altLang="zh-CN" dirty="0"/>
              <a:t>do…while</a:t>
            </a:r>
            <a:r>
              <a:rPr lang="zh-CN" altLang="zh-CN" dirty="0"/>
              <a:t>循环体中使用，它用来立即跳出本次循环，也就是跳过了</a:t>
            </a:r>
            <a:r>
              <a:rPr lang="en-US" altLang="zh-CN" dirty="0"/>
              <a:t>continue</a:t>
            </a:r>
            <a:r>
              <a:rPr lang="zh-CN" altLang="zh-CN" dirty="0"/>
              <a:t>后面的代码，继续下一次</a:t>
            </a:r>
            <a:r>
              <a:rPr lang="zh-CN" altLang="zh-CN" dirty="0" smtClean="0"/>
              <a:t>循环</a:t>
            </a:r>
            <a:r>
              <a:rPr lang="zh-CN" altLang="en-US" dirty="0"/>
              <a:t>。</a:t>
            </a:r>
            <a:endParaRPr lang="en-US" altLang="zh-CN" b="1" u="sng" dirty="0">
              <a:solidFill>
                <a:srgbClr val="1369B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3"/>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22">
                                            <p:txEl>
                                              <p:pRg st="0" end="0"/>
                                            </p:txEl>
                                          </p:spTgt>
                                        </p:tgtEl>
                                        <p:attrNameLst>
                                          <p:attrName>style.visibility</p:attrName>
                                        </p:attrNameLst>
                                      </p:cBhvr>
                                      <p:to>
                                        <p:strVal val="visible"/>
                                      </p:to>
                                    </p:set>
                                    <p:animEffect transition="in" filter="wipe(left)">
                                      <p:cBhvr>
                                        <p:cTn id="14"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1657350" y="153988"/>
            <a:ext cx="4716463" cy="776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b="1" smtClean="0"/>
              <a:t>目录</a:t>
            </a:r>
            <a:endParaRPr lang="zh-CN" altLang="en-US" smtClean="0"/>
          </a:p>
        </p:txBody>
      </p:sp>
      <p:sp>
        <p:nvSpPr>
          <p:cNvPr id="6147" name="TextBox 126">
            <a:hlinkClick r:id="rId1" action="ppaction://hlinksldjump"/>
          </p:cNvPr>
          <p:cNvSpPr txBox="1">
            <a:spLocks noChangeArrowheads="1"/>
          </p:cNvSpPr>
          <p:nvPr/>
        </p:nvSpPr>
        <p:spPr bwMode="auto">
          <a:xfrm>
            <a:off x="3802063" y="3098800"/>
            <a:ext cx="33797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u="sng" dirty="0">
                <a:solidFill>
                  <a:srgbClr val="D9D9D9"/>
                </a:solidFill>
                <a:latin typeface="微软雅黑" panose="020B0503020204020204" pitchFamily="34" charset="-122"/>
                <a:ea typeface="微软雅黑" panose="020B0503020204020204" pitchFamily="34" charset="-122"/>
              </a:rPr>
              <a:t>☞</a:t>
            </a:r>
            <a:r>
              <a:rPr lang="zh-CN" altLang="en-US" u="sng" dirty="0">
                <a:solidFill>
                  <a:srgbClr val="D9D9D9"/>
                </a:solidFill>
                <a:latin typeface="微软雅黑" panose="020B0503020204020204" pitchFamily="34" charset="-122"/>
                <a:ea typeface="微软雅黑" panose="020B0503020204020204" pitchFamily="34" charset="-122"/>
              </a:rPr>
              <a:t>点击查看本节相关知识点</a:t>
            </a:r>
            <a:endParaRPr lang="zh-CN" altLang="en-US" u="sng" dirty="0">
              <a:solidFill>
                <a:srgbClr val="D9D9D9"/>
              </a:solidFill>
              <a:latin typeface="微软雅黑" panose="020B0503020204020204" pitchFamily="34" charset="-122"/>
              <a:ea typeface="微软雅黑" panose="020B0503020204020204" pitchFamily="34" charset="-122"/>
            </a:endParaRPr>
          </a:p>
        </p:txBody>
      </p:sp>
      <p:sp>
        <p:nvSpPr>
          <p:cNvPr id="6148" name="TextBox 126">
            <a:hlinkClick r:id="rId2" action="ppaction://hlinksldjump"/>
          </p:cNvPr>
          <p:cNvSpPr txBox="1">
            <a:spLocks noChangeArrowheads="1"/>
          </p:cNvSpPr>
          <p:nvPr/>
        </p:nvSpPr>
        <p:spPr bwMode="auto">
          <a:xfrm>
            <a:off x="2709863" y="1784350"/>
            <a:ext cx="35258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u="sng" dirty="0">
                <a:solidFill>
                  <a:srgbClr val="D9D9D9"/>
                </a:solidFill>
                <a:latin typeface="微软雅黑" panose="020B0503020204020204" pitchFamily="34" charset="-122"/>
                <a:ea typeface="微软雅黑" panose="020B0503020204020204" pitchFamily="34" charset="-122"/>
              </a:rPr>
              <a:t>☞</a:t>
            </a:r>
            <a:r>
              <a:rPr lang="zh-CN" altLang="en-US" u="sng" dirty="0">
                <a:solidFill>
                  <a:srgbClr val="D9D9D9"/>
                </a:solidFill>
                <a:latin typeface="微软雅黑" panose="020B0503020204020204" pitchFamily="34" charset="-122"/>
                <a:ea typeface="微软雅黑" panose="020B0503020204020204" pitchFamily="34" charset="-122"/>
              </a:rPr>
              <a:t>点击查看本节相关知识点</a:t>
            </a:r>
            <a:endParaRPr lang="zh-CN" altLang="en-US" u="sng" dirty="0">
              <a:solidFill>
                <a:srgbClr val="D9D9D9"/>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bwMode="auto">
          <a:xfrm>
            <a:off x="3873500" y="3079750"/>
            <a:ext cx="3833813"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6150" name="矩形 36"/>
          <p:cNvSpPr>
            <a:spLocks noChangeArrowheads="1"/>
          </p:cNvSpPr>
          <p:nvPr/>
        </p:nvSpPr>
        <p:spPr bwMode="auto">
          <a:xfrm flipH="1">
            <a:off x="3676650" y="2576513"/>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zh-CN" altLang="en-US" sz="2400" dirty="0" smtClean="0">
                <a:solidFill>
                  <a:srgbClr val="1369B2"/>
                </a:solidFill>
                <a:latin typeface="微软雅黑" panose="020B0503020204020204" pitchFamily="34" charset="-122"/>
                <a:ea typeface="微软雅黑" panose="020B0503020204020204" pitchFamily="34" charset="-122"/>
              </a:rPr>
              <a:t>初识数组</a:t>
            </a:r>
            <a:endParaRPr lang="zh-CN" altLang="en-US" sz="2400" dirty="0">
              <a:solidFill>
                <a:srgbClr val="1369B2"/>
              </a:solidFill>
              <a:latin typeface="微软雅黑" panose="020B0503020204020204" pitchFamily="34" charset="-122"/>
              <a:ea typeface="微软雅黑" panose="020B0503020204020204" pitchFamily="34" charset="-122"/>
            </a:endParaRPr>
          </a:p>
        </p:txBody>
      </p:sp>
      <p:grpSp>
        <p:nvGrpSpPr>
          <p:cNvPr id="6151" name="组合 111"/>
          <p:cNvGrpSpPr/>
          <p:nvPr/>
        </p:nvGrpSpPr>
        <p:grpSpPr bwMode="auto">
          <a:xfrm rot="-12767">
            <a:off x="2751138" y="2576513"/>
            <a:ext cx="884237" cy="954087"/>
            <a:chOff x="1936217" y="1275606"/>
            <a:chExt cx="1296545" cy="1728192"/>
          </a:xfrm>
        </p:grpSpPr>
        <p:grpSp>
          <p:nvGrpSpPr>
            <p:cNvPr id="6169" name="组合 112"/>
            <p:cNvGrpSpPr/>
            <p:nvPr/>
          </p:nvGrpSpPr>
          <p:grpSpPr bwMode="auto">
            <a:xfrm>
              <a:off x="1936620" y="1275606"/>
              <a:ext cx="1296142" cy="1728192"/>
              <a:chOff x="1907704" y="1275606"/>
              <a:chExt cx="1296142" cy="1728192"/>
            </a:xfrm>
          </p:grpSpPr>
          <p:sp>
            <p:nvSpPr>
              <p:cNvPr id="10" name="圆角矩形 9"/>
              <p:cNvSpPr/>
              <p:nvPr/>
            </p:nvSpPr>
            <p:spPr>
              <a:xfrm>
                <a:off x="1907301" y="1275607"/>
                <a:ext cx="1296545" cy="1728192"/>
              </a:xfrm>
              <a:prstGeom prst="roundRect">
                <a:avLst/>
              </a:prstGeom>
              <a:solidFill>
                <a:srgbClr val="1369B2"/>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0" fontAlgn="auto" hangingPunct="0">
                  <a:spcBef>
                    <a:spcPts val="0"/>
                  </a:spcBef>
                  <a:spcAft>
                    <a:spcPts val="0"/>
                  </a:spcAft>
                  <a:defRPr/>
                </a:pPr>
                <a:r>
                  <a:rPr lang="en-US" altLang="zh-CN" sz="3600" b="1" kern="0" dirty="0">
                    <a:solidFill>
                      <a:prstClr val="white"/>
                    </a:solidFill>
                    <a:latin typeface="Cambria Math" panose="02040503050406030204" pitchFamily="18" charset="0"/>
                    <a:ea typeface="汉仪综艺体简" panose="02010609000101010101" pitchFamily="49" charset="-122"/>
                  </a:rPr>
                  <a:t>3</a:t>
                </a:r>
                <a:r>
                  <a:rPr lang="en-US" altLang="zh-CN" sz="3600" b="1" kern="0" dirty="0" smtClean="0">
                    <a:solidFill>
                      <a:prstClr val="white"/>
                    </a:solidFill>
                    <a:latin typeface="Cambria Math" panose="02040503050406030204" pitchFamily="18" charset="0"/>
                    <a:ea typeface="汉仪综艺体简" panose="02010609000101010101" pitchFamily="49" charset="-122"/>
                  </a:rPr>
                  <a:t>.2</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11" name="圆角矩形 10"/>
              <p:cNvSpPr/>
              <p:nvPr/>
            </p:nvSpPr>
            <p:spPr>
              <a:xfrm>
                <a:off x="1960838" y="1347494"/>
                <a:ext cx="1189471" cy="1584417"/>
              </a:xfrm>
              <a:prstGeom prst="roundRect">
                <a:avLst/>
              </a:prstGeom>
              <a:noFill/>
              <a:ln w="15875" cap="flat" cmpd="sng" algn="ctr">
                <a:solidFill>
                  <a:sysClr val="window" lastClr="FFFFFF"/>
                </a:solidFill>
                <a:prstDash val="solid"/>
              </a:ln>
              <a:effectLst/>
            </p:spPr>
            <p:txBody>
              <a:bodyPr anchor="ctr"/>
              <a:lstStyle/>
              <a:p>
                <a:pPr algn="ctr" eaLnBrk="0" fontAlgn="auto" hangingPunct="0">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9" name="圆角矩形 5"/>
            <p:cNvSpPr/>
            <p:nvPr/>
          </p:nvSpPr>
          <p:spPr>
            <a:xfrm>
              <a:off x="1881508" y="2060371"/>
              <a:ext cx="1294218" cy="937422"/>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0" fontAlgn="auto" hangingPunct="0">
                <a:spcBef>
                  <a:spcPts val="0"/>
                </a:spcBef>
                <a:spcAft>
                  <a:spcPts val="0"/>
                </a:spcAft>
                <a:defRPr/>
              </a:pPr>
              <a:endParaRPr lang="zh-CN" altLang="en-US" sz="6000" b="1" kern="0">
                <a:solidFill>
                  <a:prstClr val="white"/>
                </a:solidFill>
                <a:latin typeface="Cambria Math" panose="02040503050406030204" pitchFamily="18" charset="0"/>
                <a:ea typeface="汉仪综艺体简" panose="02010609000101010101" pitchFamily="49" charset="-122"/>
              </a:endParaRPr>
            </a:p>
          </p:txBody>
        </p:sp>
      </p:grpSp>
      <p:grpSp>
        <p:nvGrpSpPr>
          <p:cNvPr id="6152" name="4.1"/>
          <p:cNvGrpSpPr/>
          <p:nvPr/>
        </p:nvGrpSpPr>
        <p:grpSpPr bwMode="auto">
          <a:xfrm>
            <a:off x="1711325" y="1271588"/>
            <a:ext cx="4411663" cy="952500"/>
            <a:chOff x="1711765" y="1263328"/>
            <a:chExt cx="4411157" cy="952284"/>
          </a:xfrm>
        </p:grpSpPr>
        <p:grpSp>
          <p:nvGrpSpPr>
            <p:cNvPr id="6162" name="组合 29"/>
            <p:cNvGrpSpPr/>
            <p:nvPr/>
          </p:nvGrpSpPr>
          <p:grpSpPr bwMode="auto">
            <a:xfrm rot="-12767">
              <a:off x="1711765" y="1263328"/>
              <a:ext cx="884879" cy="952284"/>
              <a:chOff x="1936620" y="1275606"/>
              <a:chExt cx="1296876" cy="1728192"/>
            </a:xfrm>
          </p:grpSpPr>
          <p:grpSp>
            <p:nvGrpSpPr>
              <p:cNvPr id="6165" name="组合 31"/>
              <p:cNvGrpSpPr/>
              <p:nvPr/>
            </p:nvGrpSpPr>
            <p:grpSpPr bwMode="auto">
              <a:xfrm>
                <a:off x="1936620" y="1275606"/>
                <a:ext cx="1296142" cy="1728192"/>
                <a:chOff x="1907704" y="1275606"/>
                <a:chExt cx="1296142" cy="1728192"/>
              </a:xfrm>
            </p:grpSpPr>
            <p:sp>
              <p:nvSpPr>
                <p:cNvPr id="25" name="圆角矩形 24"/>
                <p:cNvSpPr/>
                <p:nvPr/>
              </p:nvSpPr>
              <p:spPr>
                <a:xfrm>
                  <a:off x="1907704" y="1275603"/>
                  <a:ext cx="1295789" cy="1728192"/>
                </a:xfrm>
                <a:prstGeom prst="roundRect">
                  <a:avLst/>
                </a:prstGeom>
                <a:solidFill>
                  <a:srgbClr val="1369B2"/>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0" fontAlgn="auto" hangingPunct="0">
                    <a:spcBef>
                      <a:spcPts val="0"/>
                    </a:spcBef>
                    <a:spcAft>
                      <a:spcPts val="0"/>
                    </a:spcAft>
                    <a:defRPr/>
                  </a:pPr>
                  <a:r>
                    <a:rPr lang="en-US" altLang="zh-CN" sz="3600" b="1" kern="0" dirty="0">
                      <a:solidFill>
                        <a:prstClr val="white"/>
                      </a:solidFill>
                      <a:latin typeface="Cambria Math" panose="02040503050406030204" pitchFamily="18" charset="0"/>
                      <a:ea typeface="汉仪综艺体简" panose="02010609000101010101" pitchFamily="49" charset="-122"/>
                    </a:rPr>
                    <a:t>3</a:t>
                  </a:r>
                  <a:r>
                    <a:rPr lang="en-US" altLang="zh-CN" sz="3600" b="1" kern="0" dirty="0" smtClean="0">
                      <a:solidFill>
                        <a:prstClr val="white"/>
                      </a:solidFill>
                      <a:latin typeface="Cambria Math" panose="02040503050406030204" pitchFamily="18" charset="0"/>
                      <a:ea typeface="汉仪综艺体简" panose="02010609000101010101" pitchFamily="49" charset="-122"/>
                    </a:rPr>
                    <a:t>.1</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26" name="圆角矩形 25"/>
                <p:cNvSpPr/>
                <p:nvPr/>
              </p:nvSpPr>
              <p:spPr>
                <a:xfrm>
                  <a:off x="1961211" y="1347610"/>
                  <a:ext cx="1188774" cy="1584176"/>
                </a:xfrm>
                <a:prstGeom prst="roundRect">
                  <a:avLst/>
                </a:prstGeom>
                <a:noFill/>
                <a:ln w="15875" cap="flat" cmpd="sng" algn="ctr">
                  <a:solidFill>
                    <a:sysClr val="window" lastClr="FFFFFF"/>
                  </a:solidFill>
                  <a:prstDash val="solid"/>
                </a:ln>
                <a:effectLst/>
              </p:spPr>
              <p:txBody>
                <a:bodyPr anchor="ctr"/>
                <a:lstStyle/>
                <a:p>
                  <a:pPr algn="ctr" eaLnBrk="0" fontAlgn="auto" hangingPunct="0">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24" name="圆角矩形 5"/>
              <p:cNvSpPr/>
              <p:nvPr/>
            </p:nvSpPr>
            <p:spPr>
              <a:xfrm>
                <a:off x="1923819" y="2061660"/>
                <a:ext cx="1202732" cy="936105"/>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0" fontAlgn="auto" hangingPunct="0">
                  <a:spcBef>
                    <a:spcPts val="0"/>
                  </a:spcBef>
                  <a:spcAft>
                    <a:spcPts val="0"/>
                  </a:spcAft>
                  <a:defRPr/>
                </a:pPr>
                <a:endParaRPr lang="zh-CN" altLang="en-US" sz="6000" b="1" kern="0">
                  <a:solidFill>
                    <a:prstClr val="white"/>
                  </a:solidFill>
                  <a:latin typeface="Cambria Math" panose="02040503050406030204" pitchFamily="18" charset="0"/>
                  <a:ea typeface="汉仪综艺体简" panose="02010609000101010101" pitchFamily="49" charset="-122"/>
                </a:endParaRPr>
              </a:p>
            </p:txBody>
          </p:sp>
        </p:grpSp>
        <p:cxnSp>
          <p:nvCxnSpPr>
            <p:cNvPr id="21" name="直接连接符 20"/>
            <p:cNvCxnSpPr/>
            <p:nvPr/>
          </p:nvCxnSpPr>
          <p:spPr>
            <a:xfrm>
              <a:off x="2810189" y="1760102"/>
              <a:ext cx="3312733"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6164" name="矩形 35"/>
            <p:cNvSpPr>
              <a:spLocks noChangeArrowheads="1"/>
            </p:cNvSpPr>
            <p:nvPr/>
          </p:nvSpPr>
          <p:spPr bwMode="auto">
            <a:xfrm>
              <a:off x="2717559" y="1286488"/>
              <a:ext cx="1415610" cy="461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zh-CN" altLang="en-US" sz="2400" dirty="0" smtClean="0">
                  <a:solidFill>
                    <a:srgbClr val="1369B2"/>
                  </a:solidFill>
                  <a:latin typeface="微软雅黑" panose="020B0503020204020204" pitchFamily="34" charset="-122"/>
                  <a:ea typeface="微软雅黑" panose="020B0503020204020204" pitchFamily="34" charset="-122"/>
                </a:rPr>
                <a:t>循环语句</a:t>
              </a:r>
              <a:endParaRPr lang="zh-CN" altLang="en-US" sz="2400" dirty="0">
                <a:solidFill>
                  <a:srgbClr val="1369B2"/>
                </a:solidFill>
                <a:latin typeface="微软雅黑" panose="020B0503020204020204" pitchFamily="34" charset="-122"/>
                <a:ea typeface="微软雅黑" panose="020B0503020204020204" pitchFamily="34" charset="-122"/>
              </a:endParaRPr>
            </a:p>
          </p:txBody>
        </p:sp>
      </p:grpSp>
      <p:sp>
        <p:nvSpPr>
          <p:cNvPr id="6153" name="TextBox 126">
            <a:hlinkClick r:id="rId3" action="ppaction://hlinksldjump"/>
          </p:cNvPr>
          <p:cNvSpPr txBox="1">
            <a:spLocks noChangeArrowheads="1"/>
          </p:cNvSpPr>
          <p:nvPr/>
        </p:nvSpPr>
        <p:spPr bwMode="auto">
          <a:xfrm>
            <a:off x="2703513" y="4392613"/>
            <a:ext cx="35258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u="sng">
                <a:solidFill>
                  <a:srgbClr val="D9D9D9"/>
                </a:solidFill>
                <a:latin typeface="微软雅黑" panose="020B0503020204020204" pitchFamily="34" charset="-122"/>
                <a:ea typeface="微软雅黑" panose="020B0503020204020204" pitchFamily="34" charset="-122"/>
              </a:rPr>
              <a:t>☞</a:t>
            </a:r>
            <a:r>
              <a:rPr lang="zh-CN" altLang="en-US" u="sng">
                <a:solidFill>
                  <a:srgbClr val="D9D9D9"/>
                </a:solidFill>
                <a:latin typeface="微软雅黑" panose="020B0503020204020204" pitchFamily="34" charset="-122"/>
                <a:ea typeface="微软雅黑" panose="020B0503020204020204" pitchFamily="34" charset="-122"/>
              </a:rPr>
              <a:t>点击查看本节相关知识点</a:t>
            </a:r>
            <a:endParaRPr lang="zh-CN" altLang="en-US" u="sng">
              <a:solidFill>
                <a:srgbClr val="D9D9D9"/>
              </a:solidFill>
              <a:latin typeface="微软雅黑" panose="020B0503020204020204" pitchFamily="34" charset="-122"/>
              <a:ea typeface="微软雅黑" panose="020B0503020204020204" pitchFamily="34" charset="-122"/>
            </a:endParaRPr>
          </a:p>
        </p:txBody>
      </p:sp>
      <p:grpSp>
        <p:nvGrpSpPr>
          <p:cNvPr id="6154" name="4.1"/>
          <p:cNvGrpSpPr/>
          <p:nvPr/>
        </p:nvGrpSpPr>
        <p:grpSpPr bwMode="auto">
          <a:xfrm>
            <a:off x="1704975" y="3879850"/>
            <a:ext cx="4411663" cy="952500"/>
            <a:chOff x="1711765" y="1263328"/>
            <a:chExt cx="4411519" cy="952284"/>
          </a:xfrm>
        </p:grpSpPr>
        <p:grpSp>
          <p:nvGrpSpPr>
            <p:cNvPr id="6155" name="组合 29"/>
            <p:cNvGrpSpPr/>
            <p:nvPr/>
          </p:nvGrpSpPr>
          <p:grpSpPr bwMode="auto">
            <a:xfrm rot="-12767">
              <a:off x="1711765" y="1263328"/>
              <a:ext cx="884879" cy="952284"/>
              <a:chOff x="1936620" y="1275606"/>
              <a:chExt cx="1296876" cy="1728192"/>
            </a:xfrm>
          </p:grpSpPr>
          <p:grpSp>
            <p:nvGrpSpPr>
              <p:cNvPr id="6158" name="组合 31"/>
              <p:cNvGrpSpPr/>
              <p:nvPr/>
            </p:nvGrpSpPr>
            <p:grpSpPr bwMode="auto">
              <a:xfrm>
                <a:off x="1936620" y="1275606"/>
                <a:ext cx="1296142" cy="1728192"/>
                <a:chOff x="1907704" y="1275606"/>
                <a:chExt cx="1296142" cy="1728192"/>
              </a:xfrm>
            </p:grpSpPr>
            <p:sp>
              <p:nvSpPr>
                <p:cNvPr id="31" name="圆角矩形 30"/>
                <p:cNvSpPr/>
                <p:nvPr/>
              </p:nvSpPr>
              <p:spPr>
                <a:xfrm>
                  <a:off x="1907704" y="1275604"/>
                  <a:ext cx="1295894" cy="1728192"/>
                </a:xfrm>
                <a:prstGeom prst="roundRect">
                  <a:avLst/>
                </a:prstGeom>
                <a:solidFill>
                  <a:srgbClr val="1369B2"/>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0" fontAlgn="auto" hangingPunct="0">
                    <a:spcBef>
                      <a:spcPts val="0"/>
                    </a:spcBef>
                    <a:spcAft>
                      <a:spcPts val="0"/>
                    </a:spcAft>
                    <a:defRPr/>
                  </a:pPr>
                  <a:r>
                    <a:rPr lang="en-US" altLang="zh-CN" sz="3600" b="1" kern="0" dirty="0">
                      <a:solidFill>
                        <a:prstClr val="white"/>
                      </a:solidFill>
                      <a:latin typeface="Cambria Math" panose="02040503050406030204" pitchFamily="18" charset="0"/>
                      <a:ea typeface="汉仪综艺体简" panose="02010609000101010101" pitchFamily="49" charset="-122"/>
                    </a:rPr>
                    <a:t>3</a:t>
                  </a:r>
                  <a:r>
                    <a:rPr lang="en-US" altLang="zh-CN" sz="3600" b="1" kern="0" dirty="0" smtClean="0">
                      <a:solidFill>
                        <a:prstClr val="white"/>
                      </a:solidFill>
                      <a:latin typeface="Cambria Math" panose="02040503050406030204" pitchFamily="18" charset="0"/>
                      <a:ea typeface="汉仪综艺体简" panose="02010609000101010101" pitchFamily="49" charset="-122"/>
                    </a:rPr>
                    <a:t>.3</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32" name="圆角矩形 31"/>
                <p:cNvSpPr/>
                <p:nvPr/>
              </p:nvSpPr>
              <p:spPr>
                <a:xfrm>
                  <a:off x="1961216" y="1347613"/>
                  <a:ext cx="1188871" cy="1584176"/>
                </a:xfrm>
                <a:prstGeom prst="roundRect">
                  <a:avLst/>
                </a:prstGeom>
                <a:noFill/>
                <a:ln w="15875" cap="flat" cmpd="sng" algn="ctr">
                  <a:solidFill>
                    <a:sysClr val="window" lastClr="FFFFFF"/>
                  </a:solidFill>
                  <a:prstDash val="solid"/>
                </a:ln>
                <a:effectLst/>
              </p:spPr>
              <p:txBody>
                <a:bodyPr anchor="ctr"/>
                <a:lstStyle/>
                <a:p>
                  <a:pPr algn="ctr" eaLnBrk="0" fontAlgn="auto" hangingPunct="0">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30" name="圆角矩形 5"/>
              <p:cNvSpPr/>
              <p:nvPr/>
            </p:nvSpPr>
            <p:spPr>
              <a:xfrm>
                <a:off x="1923818" y="2061662"/>
                <a:ext cx="1202830" cy="936103"/>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0" fontAlgn="auto" hangingPunct="0">
                  <a:spcBef>
                    <a:spcPts val="0"/>
                  </a:spcBef>
                  <a:spcAft>
                    <a:spcPts val="0"/>
                  </a:spcAft>
                  <a:defRPr/>
                </a:pPr>
                <a:endParaRPr lang="zh-CN" altLang="en-US" sz="6000" b="1" kern="0">
                  <a:solidFill>
                    <a:prstClr val="white"/>
                  </a:solidFill>
                  <a:latin typeface="Cambria Math" panose="02040503050406030204" pitchFamily="18" charset="0"/>
                  <a:ea typeface="汉仪综艺体简" panose="02010609000101010101" pitchFamily="49" charset="-122"/>
                </a:endParaRPr>
              </a:p>
            </p:txBody>
          </p:sp>
        </p:grpSp>
        <p:cxnSp>
          <p:nvCxnSpPr>
            <p:cNvPr id="27" name="直接连接符 26"/>
            <p:cNvCxnSpPr/>
            <p:nvPr/>
          </p:nvCxnSpPr>
          <p:spPr>
            <a:xfrm>
              <a:off x="2810279" y="1760103"/>
              <a:ext cx="3313005"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6157" name="矩形 35"/>
            <p:cNvSpPr>
              <a:spLocks noChangeArrowheads="1"/>
            </p:cNvSpPr>
            <p:nvPr/>
          </p:nvSpPr>
          <p:spPr bwMode="auto">
            <a:xfrm>
              <a:off x="2717559" y="1286488"/>
              <a:ext cx="1415726" cy="461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zh-CN" altLang="en-US" sz="2400" dirty="0" smtClean="0">
                  <a:solidFill>
                    <a:srgbClr val="1369B2"/>
                  </a:solidFill>
                  <a:latin typeface="微软雅黑" panose="020B0503020204020204" pitchFamily="34" charset="-122"/>
                  <a:ea typeface="微软雅黑" panose="020B0503020204020204" pitchFamily="34" charset="-122"/>
                </a:rPr>
                <a:t>数组案例</a:t>
              </a:r>
              <a:endParaRPr lang="zh-CN" altLang="en-US" sz="2400" dirty="0">
                <a:solidFill>
                  <a:srgbClr val="1369B2"/>
                </a:solidFill>
                <a:latin typeface="微软雅黑" panose="020B0503020204020204" pitchFamily="34" charset="-122"/>
                <a:ea typeface="微软雅黑" panose="020B0503020204020204" pitchFamily="34" charset="-122"/>
              </a:endParaRPr>
            </a:p>
          </p:txBody>
        </p:sp>
      </p:grpSp>
      <p:sp>
        <p:nvSpPr>
          <p:cNvPr id="41" name="TextBox 126">
            <a:hlinkClick r:id="rId4" action="ppaction://hlinksldjump"/>
          </p:cNvPr>
          <p:cNvSpPr txBox="1">
            <a:spLocks noChangeArrowheads="1"/>
          </p:cNvSpPr>
          <p:nvPr/>
        </p:nvSpPr>
        <p:spPr bwMode="auto">
          <a:xfrm>
            <a:off x="3715772" y="5684044"/>
            <a:ext cx="35258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u="sng" dirty="0">
                <a:solidFill>
                  <a:srgbClr val="D9D9D9"/>
                </a:solidFill>
                <a:latin typeface="微软雅黑" panose="020B0503020204020204" pitchFamily="34" charset="-122"/>
                <a:ea typeface="微软雅黑" panose="020B0503020204020204" pitchFamily="34" charset="-122"/>
              </a:rPr>
              <a:t>☞</a:t>
            </a:r>
            <a:r>
              <a:rPr lang="zh-CN" altLang="en-US" u="sng" dirty="0">
                <a:solidFill>
                  <a:srgbClr val="D9D9D9"/>
                </a:solidFill>
                <a:latin typeface="微软雅黑" panose="020B0503020204020204" pitchFamily="34" charset="-122"/>
                <a:ea typeface="微软雅黑" panose="020B0503020204020204" pitchFamily="34" charset="-122"/>
              </a:rPr>
              <a:t>点击查看本节相关知识点</a:t>
            </a:r>
            <a:endParaRPr lang="zh-CN" altLang="en-US" u="sng" dirty="0">
              <a:solidFill>
                <a:srgbClr val="D9D9D9"/>
              </a:solidFill>
              <a:latin typeface="微软雅黑" panose="020B0503020204020204" pitchFamily="34" charset="-122"/>
              <a:ea typeface="微软雅黑" panose="020B0503020204020204" pitchFamily="34" charset="-122"/>
            </a:endParaRPr>
          </a:p>
        </p:txBody>
      </p:sp>
      <p:grpSp>
        <p:nvGrpSpPr>
          <p:cNvPr id="42" name="4.1"/>
          <p:cNvGrpSpPr/>
          <p:nvPr/>
        </p:nvGrpSpPr>
        <p:grpSpPr bwMode="auto">
          <a:xfrm>
            <a:off x="2717234" y="5171281"/>
            <a:ext cx="4411663" cy="952500"/>
            <a:chOff x="1711765" y="1263328"/>
            <a:chExt cx="4411519" cy="952284"/>
          </a:xfrm>
        </p:grpSpPr>
        <p:grpSp>
          <p:nvGrpSpPr>
            <p:cNvPr id="43" name="组合 29"/>
            <p:cNvGrpSpPr/>
            <p:nvPr/>
          </p:nvGrpSpPr>
          <p:grpSpPr bwMode="auto">
            <a:xfrm rot="-12767">
              <a:off x="1711765" y="1263328"/>
              <a:ext cx="884879" cy="952284"/>
              <a:chOff x="1936620" y="1275606"/>
              <a:chExt cx="1296876" cy="1728192"/>
            </a:xfrm>
          </p:grpSpPr>
          <p:grpSp>
            <p:nvGrpSpPr>
              <p:cNvPr id="46" name="组合 31"/>
              <p:cNvGrpSpPr/>
              <p:nvPr/>
            </p:nvGrpSpPr>
            <p:grpSpPr bwMode="auto">
              <a:xfrm>
                <a:off x="1936620" y="1275606"/>
                <a:ext cx="1296142" cy="1728192"/>
                <a:chOff x="1907704" y="1275606"/>
                <a:chExt cx="1296142" cy="1728192"/>
              </a:xfrm>
            </p:grpSpPr>
            <p:sp>
              <p:nvSpPr>
                <p:cNvPr id="48" name="圆角矩形 47"/>
                <p:cNvSpPr/>
                <p:nvPr/>
              </p:nvSpPr>
              <p:spPr>
                <a:xfrm>
                  <a:off x="1907704" y="1275604"/>
                  <a:ext cx="1295894" cy="1728192"/>
                </a:xfrm>
                <a:prstGeom prst="roundRect">
                  <a:avLst/>
                </a:prstGeom>
                <a:solidFill>
                  <a:srgbClr val="1369B2"/>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0" fontAlgn="auto" hangingPunct="0">
                    <a:spcBef>
                      <a:spcPts val="0"/>
                    </a:spcBef>
                    <a:spcAft>
                      <a:spcPts val="0"/>
                    </a:spcAft>
                    <a:defRPr/>
                  </a:pPr>
                  <a:r>
                    <a:rPr lang="en-US" altLang="zh-CN" sz="3600" b="1" kern="0" dirty="0" smtClean="0">
                      <a:solidFill>
                        <a:prstClr val="white"/>
                      </a:solidFill>
                      <a:latin typeface="Cambria Math" panose="02040503050406030204" pitchFamily="18" charset="0"/>
                      <a:ea typeface="汉仪综艺体简" panose="02010609000101010101" pitchFamily="49" charset="-122"/>
                    </a:rPr>
                    <a:t>3.4</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49" name="圆角矩形 48"/>
                <p:cNvSpPr/>
                <p:nvPr/>
              </p:nvSpPr>
              <p:spPr>
                <a:xfrm>
                  <a:off x="1961216" y="1347613"/>
                  <a:ext cx="1188871" cy="1584176"/>
                </a:xfrm>
                <a:prstGeom prst="roundRect">
                  <a:avLst/>
                </a:prstGeom>
                <a:noFill/>
                <a:ln w="15875" cap="flat" cmpd="sng" algn="ctr">
                  <a:solidFill>
                    <a:sysClr val="window" lastClr="FFFFFF"/>
                  </a:solidFill>
                  <a:prstDash val="solid"/>
                </a:ln>
                <a:effectLst/>
              </p:spPr>
              <p:txBody>
                <a:bodyPr anchor="ctr"/>
                <a:lstStyle/>
                <a:p>
                  <a:pPr algn="ctr" eaLnBrk="0" fontAlgn="auto" hangingPunct="0">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47" name="圆角矩形 5"/>
              <p:cNvSpPr/>
              <p:nvPr/>
            </p:nvSpPr>
            <p:spPr>
              <a:xfrm>
                <a:off x="1923818" y="2061662"/>
                <a:ext cx="1202830" cy="936103"/>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0" fontAlgn="auto" hangingPunct="0">
                  <a:spcBef>
                    <a:spcPts val="0"/>
                  </a:spcBef>
                  <a:spcAft>
                    <a:spcPts val="0"/>
                  </a:spcAft>
                  <a:defRPr/>
                </a:pPr>
                <a:endParaRPr lang="zh-CN" altLang="en-US" sz="6000" b="1" kern="0">
                  <a:solidFill>
                    <a:prstClr val="white"/>
                  </a:solidFill>
                  <a:latin typeface="Cambria Math" panose="02040503050406030204" pitchFamily="18" charset="0"/>
                  <a:ea typeface="汉仪综艺体简" panose="02010609000101010101" pitchFamily="49" charset="-122"/>
                </a:endParaRPr>
              </a:p>
            </p:txBody>
          </p:sp>
        </p:grpSp>
        <p:cxnSp>
          <p:nvCxnSpPr>
            <p:cNvPr id="44" name="直接连接符 43"/>
            <p:cNvCxnSpPr/>
            <p:nvPr/>
          </p:nvCxnSpPr>
          <p:spPr>
            <a:xfrm>
              <a:off x="2810279" y="1760103"/>
              <a:ext cx="3313005"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45" name="矩形 35"/>
            <p:cNvSpPr>
              <a:spLocks noChangeArrowheads="1"/>
            </p:cNvSpPr>
            <p:nvPr/>
          </p:nvSpPr>
          <p:spPr bwMode="auto">
            <a:xfrm>
              <a:off x="2717559" y="1286488"/>
              <a:ext cx="2031259" cy="461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zh-CN" altLang="en-US" sz="2400" dirty="0" smtClean="0">
                  <a:solidFill>
                    <a:srgbClr val="1369B2"/>
                  </a:solidFill>
                  <a:latin typeface="微软雅黑" panose="020B0503020204020204" pitchFamily="34" charset="-122"/>
                  <a:ea typeface="微软雅黑" panose="020B0503020204020204" pitchFamily="34" charset="-122"/>
                </a:rPr>
                <a:t>数组元素操作</a:t>
              </a:r>
              <a:endParaRPr lang="zh-CN" altLang="en-US" sz="2400" dirty="0">
                <a:solidFill>
                  <a:srgbClr val="1369B2"/>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a:cs typeface="Times New Roman" panose="02020603050405020304" pitchFamily="18" charset="0"/>
              </a:rPr>
              <a:t>3</a:t>
            </a:r>
            <a:r>
              <a:rPr lang="en-US" altLang="zh-CN" dirty="0" smtClean="0">
                <a:cs typeface="Times New Roman" panose="02020603050405020304" pitchFamily="18" charset="0"/>
              </a:rPr>
              <a:t>.1 </a:t>
            </a:r>
            <a:r>
              <a:rPr lang="zh-CN" altLang="en-US" dirty="0" smtClean="0">
                <a:cs typeface="Times New Roman" panose="02020603050405020304" pitchFamily="18" charset="0"/>
              </a:rPr>
              <a:t>循环结构</a:t>
            </a:r>
            <a:endParaRPr lang="zh-CN" altLang="en-US" dirty="0" smtClean="0">
              <a:latin typeface="+mn-lt"/>
              <a:cs typeface="Times New Roman" panose="02020603050405020304" pitchFamily="18" charset="0"/>
            </a:endParaRPr>
          </a:p>
        </p:txBody>
      </p:sp>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lt"/>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smtClean="0">
                  <a:solidFill>
                    <a:schemeClr val="bg1"/>
                  </a:solidFill>
                  <a:latin typeface="+mn-lt"/>
                  <a:cs typeface="Times New Roman" panose="02020603050405020304" pitchFamily="18" charset="0"/>
                </a:rPr>
                <a:t>7</a:t>
              </a:r>
              <a:endParaRPr lang="zh-CN" altLang="en-US" sz="2800" dirty="0">
                <a:solidFill>
                  <a:schemeClr val="bg1"/>
                </a:solidFill>
                <a:latin typeface="+mn-lt"/>
                <a:cs typeface="Times New Roman" panose="02020603050405020304" pitchFamily="18" charset="0"/>
              </a:endParaRPr>
            </a:p>
          </p:txBody>
        </p:sp>
      </p:grpSp>
      <p:sp>
        <p:nvSpPr>
          <p:cNvPr id="20" name="TextBox 19"/>
          <p:cNvSpPr txBox="1"/>
          <p:nvPr/>
        </p:nvSpPr>
        <p:spPr>
          <a:xfrm>
            <a:off x="427038" y="1493838"/>
            <a:ext cx="4703762" cy="400110"/>
          </a:xfrm>
          <a:prstGeom prst="rect">
            <a:avLst/>
          </a:prstGeom>
          <a:noFill/>
        </p:spPr>
        <p:txBody>
          <a:bodyPr>
            <a:spAutoFit/>
          </a:bodyPr>
          <a:lstStyle/>
          <a:p>
            <a:pPr eaLnBrk="0" hangingPunct="0">
              <a:defRPr/>
            </a:pPr>
            <a:r>
              <a:rPr lang="en-US" altLang="zh-CN" dirty="0">
                <a:latin typeface="+mn-lt"/>
                <a:cs typeface="Times New Roman" panose="02020603050405020304" pitchFamily="18" charset="0"/>
              </a:rPr>
              <a:t>  </a:t>
            </a:r>
            <a:r>
              <a:rPr lang="en-US" altLang="zh-CN" sz="2000" b="1" dirty="0">
                <a:solidFill>
                  <a:schemeClr val="tx1">
                    <a:lumMod val="50000"/>
                    <a:lumOff val="50000"/>
                  </a:schemeClr>
                </a:solidFill>
                <a:latin typeface="+mn-lt"/>
                <a:ea typeface="微软雅黑" panose="020B0503020204020204" pitchFamily="34" charset="-122"/>
                <a:cs typeface="Times New Roman" panose="02020603050405020304" pitchFamily="18" charset="0"/>
              </a:rPr>
              <a:t>break</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关键字</a:t>
            </a:r>
            <a:endParaRPr lang="zh-CN" altLang="en-US" dirty="0">
              <a:latin typeface="+mn-lt"/>
              <a:cs typeface="Times New Roman" panose="02020603050405020304" pitchFamily="18" charset="0"/>
            </a:endParaRPr>
          </a:p>
        </p:txBody>
      </p:sp>
      <p:sp>
        <p:nvSpPr>
          <p:cNvPr id="1127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TextBox 39"/>
          <p:cNvSpPr txBox="1">
            <a:spLocks noChangeArrowheads="1"/>
          </p:cNvSpPr>
          <p:nvPr/>
        </p:nvSpPr>
        <p:spPr bwMode="auto">
          <a:xfrm>
            <a:off x="603250" y="1858963"/>
            <a:ext cx="7907338"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200000"/>
              </a:lnSpc>
              <a:defRPr/>
            </a:pPr>
            <a:r>
              <a:rPr lang="en-US" altLang="zh-CN" b="1" u="sng" dirty="0" smtClean="0">
                <a:solidFill>
                  <a:srgbClr val="1369B2"/>
                </a:solidFill>
              </a:rPr>
              <a:t>break</a:t>
            </a:r>
            <a:r>
              <a:rPr lang="zh-CN" altLang="en-US" b="1" u="sng" dirty="0" smtClean="0">
                <a:solidFill>
                  <a:srgbClr val="1369B2"/>
                </a:solidFill>
              </a:rPr>
              <a:t>关键字</a:t>
            </a:r>
            <a:r>
              <a:rPr lang="zh-CN" altLang="en-US" dirty="0" smtClean="0"/>
              <a:t>的</a:t>
            </a:r>
            <a:r>
              <a:rPr lang="zh-CN" altLang="en-US" dirty="0"/>
              <a:t>用法：</a:t>
            </a:r>
            <a:endParaRPr lang="en-US" altLang="zh-CN" dirty="0"/>
          </a:p>
          <a:p>
            <a:pPr marL="285750" indent="-285750" eaLnBrk="0" hangingPunct="0">
              <a:lnSpc>
                <a:spcPct val="200000"/>
              </a:lnSpc>
              <a:buFont typeface="Wingdings" panose="05000000000000000000" pitchFamily="2" charset="2"/>
              <a:buChar char="p"/>
              <a:defRPr/>
            </a:pPr>
            <a:r>
              <a:rPr lang="zh-CN" altLang="zh-CN" dirty="0"/>
              <a:t>用在</a:t>
            </a:r>
            <a:r>
              <a:rPr lang="en-US" altLang="zh-CN" dirty="0"/>
              <a:t>switch</a:t>
            </a:r>
            <a:r>
              <a:rPr lang="zh-CN" altLang="zh-CN" dirty="0" smtClean="0"/>
              <a:t>语句</a:t>
            </a:r>
            <a:r>
              <a:rPr lang="zh-CN" altLang="en-US" dirty="0" smtClean="0"/>
              <a:t>中，</a:t>
            </a:r>
            <a:r>
              <a:rPr lang="zh-CN" altLang="zh-CN" dirty="0"/>
              <a:t>当遇到</a:t>
            </a:r>
            <a:r>
              <a:rPr lang="en-US" altLang="zh-CN" dirty="0"/>
              <a:t>break</a:t>
            </a:r>
            <a:r>
              <a:rPr lang="zh-CN" altLang="zh-CN" dirty="0"/>
              <a:t>语句时，跳出</a:t>
            </a:r>
            <a:r>
              <a:rPr lang="en-US" altLang="zh-CN" dirty="0"/>
              <a:t>switch</a:t>
            </a:r>
            <a:r>
              <a:rPr lang="zh-CN" altLang="zh-CN" dirty="0"/>
              <a:t>语句</a:t>
            </a:r>
            <a:endParaRPr lang="en-US" altLang="zh-CN" dirty="0" smtClean="0"/>
          </a:p>
          <a:p>
            <a:pPr marL="285750" indent="-285750" eaLnBrk="0" hangingPunct="0">
              <a:lnSpc>
                <a:spcPct val="200000"/>
              </a:lnSpc>
              <a:buFont typeface="Wingdings" panose="05000000000000000000" pitchFamily="2" charset="2"/>
              <a:buChar char="p"/>
              <a:defRPr/>
            </a:pPr>
            <a:r>
              <a:rPr lang="zh-CN" altLang="zh-CN" dirty="0"/>
              <a:t>循环语句中使用时，其作用是立即跳出整个</a:t>
            </a:r>
            <a:r>
              <a:rPr lang="zh-CN" altLang="zh-CN" dirty="0" smtClean="0"/>
              <a:t>循环</a:t>
            </a:r>
            <a:r>
              <a:rPr lang="zh-CN" altLang="en-US" dirty="0" smtClean="0"/>
              <a:t>（</a:t>
            </a:r>
            <a:r>
              <a:rPr lang="zh-CN" altLang="zh-CN" dirty="0" smtClean="0"/>
              <a:t>将</a:t>
            </a:r>
            <a:r>
              <a:rPr lang="zh-CN" altLang="zh-CN" dirty="0"/>
              <a:t>循环</a:t>
            </a:r>
            <a:r>
              <a:rPr lang="zh-CN" altLang="zh-CN" dirty="0" smtClean="0"/>
              <a:t>结束</a:t>
            </a:r>
            <a:r>
              <a:rPr lang="zh-CN" altLang="en-US" dirty="0" smtClean="0"/>
              <a:t>）</a:t>
            </a:r>
            <a:endParaRPr lang="en-US" altLang="zh-CN" dirty="0" smtClean="0"/>
          </a:p>
          <a:p>
            <a:pPr eaLnBrk="0" hangingPunct="0">
              <a:lnSpc>
                <a:spcPct val="200000"/>
              </a:lnSpc>
              <a:defRPr/>
            </a:pPr>
            <a:r>
              <a:rPr lang="zh-CN" altLang="en-US" dirty="0" smtClean="0"/>
              <a:t>注意：</a:t>
            </a:r>
            <a:r>
              <a:rPr lang="en-US" altLang="zh-CN" dirty="0"/>
              <a:t>break</a:t>
            </a:r>
            <a:r>
              <a:rPr lang="zh-CN" altLang="zh-CN" dirty="0"/>
              <a:t>语句还可跳转到指定的标签语句处，实现循环嵌套中的多层跳转</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3"/>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wipe(left)">
                                      <p:cBhvr>
                                        <p:cTn id="14" dur="500"/>
                                        <p:tgtEl>
                                          <p:spTgt spid="12">
                                            <p:txEl>
                                              <p:pRg st="0" end="0"/>
                                            </p:txEl>
                                          </p:spTgt>
                                        </p:tgtEl>
                                      </p:cBhvr>
                                    </p:animEffect>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12">
                                            <p:txEl>
                                              <p:pRg st="1" end="1"/>
                                            </p:txEl>
                                          </p:spTgt>
                                        </p:tgtEl>
                                        <p:attrNameLst>
                                          <p:attrName>style.visibility</p:attrName>
                                        </p:attrNameLst>
                                      </p:cBhvr>
                                      <p:to>
                                        <p:strVal val="visible"/>
                                      </p:to>
                                    </p:set>
                                    <p:animEffect transition="in" filter="wipe(left)">
                                      <p:cBhvr>
                                        <p:cTn id="18" dur="500"/>
                                        <p:tgtEl>
                                          <p:spTgt spid="12">
                                            <p:txEl>
                                              <p:pRg st="1" end="1"/>
                                            </p:txEl>
                                          </p:spTgt>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12">
                                            <p:txEl>
                                              <p:pRg st="2" end="2"/>
                                            </p:txEl>
                                          </p:spTgt>
                                        </p:tgtEl>
                                        <p:attrNameLst>
                                          <p:attrName>style.visibility</p:attrName>
                                        </p:attrNameLst>
                                      </p:cBhvr>
                                      <p:to>
                                        <p:strVal val="visible"/>
                                      </p:to>
                                    </p:set>
                                    <p:animEffect transition="in" filter="wipe(left)">
                                      <p:cBhvr>
                                        <p:cTn id="22" dur="500"/>
                                        <p:tgtEl>
                                          <p:spTgt spid="1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animEffect transition="in" filter="wipe(left)">
                                      <p:cBhvr>
                                        <p:cTn id="27"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smtClean="0">
                <a:cs typeface="Times New Roman" panose="02020603050405020304" pitchFamily="18" charset="0"/>
              </a:rPr>
              <a:t>3.2 </a:t>
            </a:r>
            <a:r>
              <a:rPr lang="zh-CN" altLang="en-US" dirty="0" smtClean="0">
                <a:cs typeface="Times New Roman" panose="02020603050405020304" pitchFamily="18" charset="0"/>
              </a:rPr>
              <a:t>初识数组</a:t>
            </a:r>
            <a:endParaRPr lang="zh-CN" altLang="en-US" dirty="0" smtClean="0">
              <a:latin typeface="+mn-lt"/>
              <a:cs typeface="Times New Roman" panose="02020603050405020304" pitchFamily="18" charset="0"/>
            </a:endParaRPr>
          </a:p>
        </p:txBody>
      </p:sp>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lt"/>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a:solidFill>
                    <a:schemeClr val="bg1"/>
                  </a:solidFill>
                  <a:latin typeface="+mn-lt"/>
                  <a:cs typeface="Times New Roman" panose="02020603050405020304" pitchFamily="18" charset="0"/>
                </a:rPr>
                <a:t>1</a:t>
              </a:r>
              <a:endParaRPr lang="zh-CN" altLang="en-US" sz="2800" dirty="0">
                <a:solidFill>
                  <a:schemeClr val="bg1"/>
                </a:solidFill>
                <a:latin typeface="+mn-lt"/>
                <a:cs typeface="Times New Roman" panose="02020603050405020304" pitchFamily="18" charset="0"/>
              </a:endParaRPr>
            </a:p>
          </p:txBody>
        </p:sp>
      </p:grpSp>
      <p:sp>
        <p:nvSpPr>
          <p:cNvPr id="20" name="TextBox 19"/>
          <p:cNvSpPr txBox="1"/>
          <p:nvPr/>
        </p:nvSpPr>
        <p:spPr>
          <a:xfrm>
            <a:off x="427038" y="1493838"/>
            <a:ext cx="4703762" cy="400110"/>
          </a:xfrm>
          <a:prstGeom prst="rect">
            <a:avLst/>
          </a:prstGeom>
          <a:noFill/>
        </p:spPr>
        <p:txBody>
          <a:bodyPr>
            <a:spAutoFit/>
          </a:bodyPr>
          <a:lstStyle/>
          <a:p>
            <a:pPr eaLnBrk="0" hangingPunct="0">
              <a:defRPr/>
            </a:pPr>
            <a:r>
              <a:rPr lang="en-US" altLang="zh-CN" dirty="0" smtClean="0">
                <a:latin typeface="+mn-lt"/>
                <a:cs typeface="Times New Roman" panose="02020603050405020304" pitchFamily="18" charset="0"/>
              </a:rPr>
              <a:t>  </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创建数组</a:t>
            </a:r>
            <a:endParaRPr lang="zh-CN" altLang="en-US" dirty="0">
              <a:latin typeface="+mn-lt"/>
              <a:cs typeface="Times New Roman" panose="02020603050405020304" pitchFamily="18" charset="0"/>
            </a:endParaRPr>
          </a:p>
        </p:txBody>
      </p:sp>
      <p:sp>
        <p:nvSpPr>
          <p:cNvPr id="1127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TextBox 39"/>
          <p:cNvSpPr txBox="1">
            <a:spLocks noChangeArrowheads="1"/>
          </p:cNvSpPr>
          <p:nvPr/>
        </p:nvSpPr>
        <p:spPr bwMode="auto">
          <a:xfrm>
            <a:off x="603250" y="1954660"/>
            <a:ext cx="7907338"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200000"/>
              </a:lnSpc>
              <a:defRPr/>
            </a:pPr>
            <a:r>
              <a:rPr lang="zh-CN" altLang="en-US" b="1" u="sng" dirty="0">
                <a:solidFill>
                  <a:srgbClr val="1369B2"/>
                </a:solidFill>
              </a:rPr>
              <a:t>创建数组</a:t>
            </a:r>
            <a:r>
              <a:rPr lang="zh-CN" altLang="en-US" dirty="0" smtClean="0"/>
              <a:t>的两种常见方式的</a:t>
            </a:r>
            <a:r>
              <a:rPr lang="zh-CN" altLang="en-US" dirty="0"/>
              <a:t>用法：</a:t>
            </a:r>
            <a:endParaRPr lang="en-US" altLang="zh-CN" dirty="0"/>
          </a:p>
          <a:p>
            <a:pPr marL="285750" indent="-285750" eaLnBrk="0" hangingPunct="0">
              <a:lnSpc>
                <a:spcPct val="200000"/>
              </a:lnSpc>
              <a:buFont typeface="Wingdings" panose="05000000000000000000" pitchFamily="2" charset="2"/>
              <a:buChar char="p"/>
              <a:defRPr/>
            </a:pPr>
            <a:r>
              <a:rPr lang="zh-CN" altLang="zh-CN" dirty="0"/>
              <a:t>使用“</a:t>
            </a:r>
            <a:r>
              <a:rPr lang="en-US" altLang="zh-CN" dirty="0"/>
              <a:t>new Array()</a:t>
            </a:r>
            <a:r>
              <a:rPr lang="zh-CN" altLang="zh-CN" dirty="0"/>
              <a:t>”创建数组</a:t>
            </a:r>
            <a:endParaRPr lang="en-US" altLang="zh-CN" dirty="0" smtClean="0"/>
          </a:p>
          <a:p>
            <a:pPr marL="285750" indent="-285750" eaLnBrk="0" hangingPunct="0">
              <a:lnSpc>
                <a:spcPct val="200000"/>
              </a:lnSpc>
              <a:buFont typeface="Wingdings" panose="05000000000000000000" pitchFamily="2" charset="2"/>
              <a:buChar char="p"/>
              <a:defRPr/>
            </a:pPr>
            <a:r>
              <a:rPr lang="zh-CN" altLang="zh-CN" dirty="0"/>
              <a:t>使用“</a:t>
            </a:r>
            <a:r>
              <a:rPr lang="en-US" altLang="zh-CN" dirty="0"/>
              <a:t>[ ]</a:t>
            </a:r>
            <a:r>
              <a:rPr lang="zh-CN" altLang="zh-CN" dirty="0"/>
              <a:t>”字面量来创建</a:t>
            </a:r>
            <a:r>
              <a:rPr lang="zh-CN" altLang="zh-CN" dirty="0" smtClean="0"/>
              <a:t>数组</a:t>
            </a:r>
            <a:endParaRPr lang="en-US" altLang="zh-CN" dirty="0" smtClean="0"/>
          </a:p>
        </p:txBody>
      </p:sp>
      <p:sp>
        <p:nvSpPr>
          <p:cNvPr id="15" name="矩形 1"/>
          <p:cNvSpPr>
            <a:spLocks noChangeArrowheads="1"/>
          </p:cNvSpPr>
          <p:nvPr/>
        </p:nvSpPr>
        <p:spPr bwMode="auto">
          <a:xfrm>
            <a:off x="2134235" y="3881755"/>
            <a:ext cx="3188335" cy="1568450"/>
          </a:xfrm>
          <a:prstGeom prst="rect">
            <a:avLst/>
          </a:prstGeom>
          <a:solidFill>
            <a:srgbClr val="003F7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smtClean="0">
                <a:solidFill>
                  <a:srgbClr val="FFFFFF"/>
                </a:solidFill>
                <a:latin typeface="微软雅黑" panose="020B0503020204020204" pitchFamily="34" charset="-122"/>
                <a:ea typeface="微软雅黑" panose="020B0503020204020204" pitchFamily="34" charset="-122"/>
              </a:rPr>
              <a:t>// </a:t>
            </a:r>
            <a:r>
              <a:rPr lang="zh-CN" altLang="zh-CN" sz="1600" b="1" dirty="0" smtClean="0">
                <a:solidFill>
                  <a:srgbClr val="FFFFFF"/>
                </a:solidFill>
                <a:latin typeface="微软雅黑" panose="020B0503020204020204" pitchFamily="34" charset="-122"/>
                <a:ea typeface="微软雅黑" panose="020B0503020204020204" pitchFamily="34" charset="-122"/>
              </a:rPr>
              <a:t>使用</a:t>
            </a:r>
            <a:r>
              <a:rPr lang="en-US" altLang="zh-CN" sz="1600" b="1" dirty="0">
                <a:solidFill>
                  <a:srgbClr val="FFFFFF"/>
                </a:solidFill>
                <a:latin typeface="微软雅黑" panose="020B0503020204020204" pitchFamily="34" charset="-122"/>
                <a:ea typeface="微软雅黑" panose="020B0503020204020204" pitchFamily="34" charset="-122"/>
              </a:rPr>
              <a:t>new Array()</a:t>
            </a:r>
            <a:r>
              <a:rPr lang="zh-CN" altLang="zh-CN" sz="1600" b="1" dirty="0">
                <a:solidFill>
                  <a:srgbClr val="FFFFFF"/>
                </a:solidFill>
                <a:latin typeface="微软雅黑" panose="020B0503020204020204" pitchFamily="34" charset="-122"/>
                <a:ea typeface="微软雅黑" panose="020B0503020204020204" pitchFamily="34" charset="-122"/>
              </a:rPr>
              <a:t>创建数组</a:t>
            </a:r>
            <a:endParaRPr lang="en-US"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arr1 = new Array();</a:t>
            </a:r>
            <a:endParaRPr lang="en-US"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smtClean="0">
                <a:solidFill>
                  <a:srgbClr val="FFFFFF"/>
                </a:solidFill>
                <a:latin typeface="微软雅黑" panose="020B0503020204020204" pitchFamily="34" charset="-122"/>
                <a:ea typeface="微软雅黑" panose="020B0503020204020204" pitchFamily="34" charset="-122"/>
              </a:rPr>
              <a:t>// </a:t>
            </a:r>
            <a:r>
              <a:rPr lang="zh-CN" altLang="zh-CN" sz="1600" b="1" dirty="0" smtClean="0">
                <a:solidFill>
                  <a:srgbClr val="FFFFFF"/>
                </a:solidFill>
                <a:latin typeface="微软雅黑" panose="020B0503020204020204" pitchFamily="34" charset="-122"/>
                <a:ea typeface="微软雅黑" panose="020B0503020204020204" pitchFamily="34" charset="-122"/>
              </a:rPr>
              <a:t>使用</a:t>
            </a:r>
            <a:r>
              <a:rPr lang="zh-CN" altLang="zh-CN" sz="1600" b="1" dirty="0">
                <a:solidFill>
                  <a:srgbClr val="FFFFFF"/>
                </a:solidFill>
                <a:latin typeface="微软雅黑" panose="020B0503020204020204" pitchFamily="34" charset="-122"/>
                <a:ea typeface="微软雅黑" panose="020B0503020204020204" pitchFamily="34" charset="-122"/>
              </a:rPr>
              <a:t>字面量来创建数组</a:t>
            </a:r>
            <a:endParaRPr lang="en-US"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arr1 = [];</a:t>
            </a:r>
            <a:endParaRPr lang="zh-CN" altLang="zh-CN" sz="1600" b="1" dirty="0">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3"/>
                                        </p:tgtEl>
                                        <p:attrNameLst>
                                          <p:attrName>style.visibility</p:attrName>
                                        </p:attrNameLst>
                                      </p:cBhvr>
                                      <p:to>
                                        <p:strVal val="visible"/>
                                      </p:to>
                                    </p:se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left)">
                                      <p:cBhvr>
                                        <p:cTn id="14" dur="500"/>
                                        <p:tgtEl>
                                          <p:spTgt spid="20"/>
                                        </p:tgtEl>
                                      </p:cBhvr>
                                    </p:animEffect>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Effect transition="in" filter="wipe(left)">
                                      <p:cBhvr>
                                        <p:cTn id="18" dur="500"/>
                                        <p:tgtEl>
                                          <p:spTgt spid="12">
                                            <p:txEl>
                                              <p:pRg st="0" end="0"/>
                                            </p:txEl>
                                          </p:spTgt>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12">
                                            <p:txEl>
                                              <p:pRg st="1" end="1"/>
                                            </p:txEl>
                                          </p:spTgt>
                                        </p:tgtEl>
                                        <p:attrNameLst>
                                          <p:attrName>style.visibility</p:attrName>
                                        </p:attrNameLst>
                                      </p:cBhvr>
                                      <p:to>
                                        <p:strVal val="visible"/>
                                      </p:to>
                                    </p:set>
                                    <p:animEffect transition="in" filter="wipe(left)">
                                      <p:cBhvr>
                                        <p:cTn id="22" dur="500"/>
                                        <p:tgtEl>
                                          <p:spTgt spid="12">
                                            <p:txEl>
                                              <p:pRg st="1" end="1"/>
                                            </p:txEl>
                                          </p:spTgt>
                                        </p:tgtEl>
                                      </p:cBhvr>
                                    </p:animEffect>
                                  </p:childTnLst>
                                </p:cTn>
                              </p:par>
                            </p:childTnLst>
                          </p:cTn>
                        </p:par>
                        <p:par>
                          <p:cTn id="23" fill="hold">
                            <p:stCondLst>
                              <p:cond delay="2500"/>
                            </p:stCondLst>
                            <p:childTnLst>
                              <p:par>
                                <p:cTn id="24" presetID="22" presetClass="entr" presetSubtype="8" fill="hold" grpId="0" nodeType="afterEffect">
                                  <p:stCondLst>
                                    <p:cond delay="0"/>
                                  </p:stCondLst>
                                  <p:childTnLst>
                                    <p:set>
                                      <p:cBhvr>
                                        <p:cTn id="25" dur="1" fill="hold">
                                          <p:stCondLst>
                                            <p:cond delay="0"/>
                                          </p:stCondLst>
                                        </p:cTn>
                                        <p:tgtEl>
                                          <p:spTgt spid="12">
                                            <p:txEl>
                                              <p:pRg st="2" end="2"/>
                                            </p:txEl>
                                          </p:spTgt>
                                        </p:tgtEl>
                                        <p:attrNameLst>
                                          <p:attrName>style.visibility</p:attrName>
                                        </p:attrNameLst>
                                      </p:cBhvr>
                                      <p:to>
                                        <p:strVal val="visible"/>
                                      </p:to>
                                    </p:set>
                                    <p:animEffect transition="in" filter="wipe(left)">
                                      <p:cBhvr>
                                        <p:cTn id="26" dur="500"/>
                                        <p:tgtEl>
                                          <p:spTgt spid="12">
                                            <p:txEl>
                                              <p:pRg st="2" end="2"/>
                                            </p:txEl>
                                          </p:spTgt>
                                        </p:tgtEl>
                                      </p:cBhvr>
                                    </p:animEffect>
                                  </p:childTnLst>
                                </p:cTn>
                              </p:par>
                            </p:childTnLst>
                          </p:cTn>
                        </p:par>
                        <p:par>
                          <p:cTn id="27" fill="hold">
                            <p:stCondLst>
                              <p:cond delay="3000"/>
                            </p:stCondLst>
                            <p:childTnLst>
                              <p:par>
                                <p:cTn id="28" presetID="10" presetClass="entr" presetSubtype="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p:bldP spid="12" grpId="0" build="p"/>
      <p:bldP spid="15"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smtClean="0">
                <a:cs typeface="Times New Roman" panose="02020603050405020304" pitchFamily="18" charset="0"/>
              </a:rPr>
              <a:t>3.2 </a:t>
            </a:r>
            <a:r>
              <a:rPr lang="zh-CN" altLang="en-US" dirty="0" smtClean="0">
                <a:cs typeface="Times New Roman" panose="02020603050405020304" pitchFamily="18" charset="0"/>
              </a:rPr>
              <a:t>初识数组</a:t>
            </a:r>
            <a:endParaRPr lang="zh-CN" altLang="en-US" dirty="0" smtClean="0">
              <a:latin typeface="+mn-lt"/>
              <a:cs typeface="Times New Roman" panose="02020603050405020304" pitchFamily="18" charset="0"/>
            </a:endParaRPr>
          </a:p>
        </p:txBody>
      </p:sp>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lt"/>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a:solidFill>
                    <a:schemeClr val="bg1"/>
                  </a:solidFill>
                  <a:latin typeface="+mn-lt"/>
                  <a:cs typeface="Times New Roman" panose="02020603050405020304" pitchFamily="18" charset="0"/>
                </a:rPr>
                <a:t>2</a:t>
              </a:r>
              <a:endParaRPr lang="zh-CN" altLang="en-US" sz="2800" dirty="0">
                <a:solidFill>
                  <a:schemeClr val="bg1"/>
                </a:solidFill>
                <a:latin typeface="+mn-lt"/>
                <a:cs typeface="Times New Roman" panose="02020603050405020304" pitchFamily="18" charset="0"/>
              </a:endParaRPr>
            </a:p>
          </p:txBody>
        </p:sp>
      </p:grpSp>
      <p:sp>
        <p:nvSpPr>
          <p:cNvPr id="20" name="TextBox 19"/>
          <p:cNvSpPr txBox="1"/>
          <p:nvPr/>
        </p:nvSpPr>
        <p:spPr>
          <a:xfrm>
            <a:off x="427038" y="1493838"/>
            <a:ext cx="4703762" cy="400110"/>
          </a:xfrm>
          <a:prstGeom prst="rect">
            <a:avLst/>
          </a:prstGeom>
          <a:noFill/>
        </p:spPr>
        <p:txBody>
          <a:bodyPr>
            <a:spAutoFit/>
          </a:bodyPr>
          <a:lstStyle/>
          <a:p>
            <a:pPr eaLnBrk="0" hangingPunct="0">
              <a:defRPr/>
            </a:pPr>
            <a:r>
              <a:rPr lang="en-US" altLang="zh-CN" dirty="0" smtClean="0">
                <a:latin typeface="+mn-lt"/>
                <a:cs typeface="Times New Roman" panose="02020603050405020304" pitchFamily="18" charset="0"/>
              </a:rPr>
              <a:t>  </a:t>
            </a:r>
            <a:r>
              <a:rPr lang="zh-CN" altLang="en-US" sz="2000" b="1" dirty="0">
                <a:solidFill>
                  <a:schemeClr val="tx1">
                    <a:lumMod val="50000"/>
                    <a:lumOff val="50000"/>
                  </a:schemeClr>
                </a:solidFill>
                <a:latin typeface="+mn-lt"/>
                <a:ea typeface="微软雅黑" panose="020B0503020204020204" pitchFamily="34" charset="-122"/>
                <a:cs typeface="Times New Roman" panose="02020603050405020304" pitchFamily="18" charset="0"/>
              </a:rPr>
              <a:t>访问</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数组元素</a:t>
            </a:r>
            <a:endParaRPr lang="zh-CN" altLang="en-US" dirty="0">
              <a:latin typeface="+mn-lt"/>
              <a:cs typeface="Times New Roman" panose="02020603050405020304" pitchFamily="18" charset="0"/>
            </a:endParaRPr>
          </a:p>
        </p:txBody>
      </p:sp>
      <p:sp>
        <p:nvSpPr>
          <p:cNvPr id="1127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TextBox 39"/>
          <p:cNvSpPr txBox="1">
            <a:spLocks noChangeArrowheads="1"/>
          </p:cNvSpPr>
          <p:nvPr/>
        </p:nvSpPr>
        <p:spPr bwMode="auto">
          <a:xfrm>
            <a:off x="539452" y="1795165"/>
            <a:ext cx="7907338" cy="557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200000"/>
              </a:lnSpc>
              <a:defRPr/>
            </a:pPr>
            <a:r>
              <a:rPr lang="zh-CN" altLang="zh-CN" dirty="0" smtClean="0"/>
              <a:t>使用</a:t>
            </a:r>
            <a:r>
              <a:rPr lang="zh-CN" altLang="zh-CN" b="1" u="sng" dirty="0">
                <a:solidFill>
                  <a:srgbClr val="1369B2"/>
                </a:solidFill>
              </a:rPr>
              <a:t>索引</a:t>
            </a:r>
            <a:r>
              <a:rPr lang="zh-CN" altLang="zh-CN" dirty="0" smtClean="0"/>
              <a:t>来访问</a:t>
            </a:r>
            <a:r>
              <a:rPr lang="zh-CN" altLang="en-US" dirty="0" smtClean="0"/>
              <a:t>数组中的元素，</a:t>
            </a:r>
            <a:r>
              <a:rPr lang="zh-CN" altLang="zh-CN" dirty="0" smtClean="0"/>
              <a:t>索引</a:t>
            </a:r>
            <a:r>
              <a:rPr lang="zh-CN" altLang="zh-CN" dirty="0"/>
              <a:t>是一个数字，从</a:t>
            </a:r>
            <a:r>
              <a:rPr lang="en-US" altLang="zh-CN" dirty="0"/>
              <a:t>0</a:t>
            </a:r>
            <a:r>
              <a:rPr lang="zh-CN" altLang="zh-CN" dirty="0" smtClean="0"/>
              <a:t>开始</a:t>
            </a:r>
            <a:r>
              <a:rPr lang="zh-CN" altLang="en-US" dirty="0" smtClean="0"/>
              <a:t>。</a:t>
            </a:r>
            <a:endParaRPr lang="en-US" altLang="zh-CN"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对象 5"/>
          <p:cNvGraphicFramePr>
            <a:graphicFrameLocks noChangeAspect="1"/>
          </p:cNvGraphicFramePr>
          <p:nvPr/>
        </p:nvGraphicFramePr>
        <p:xfrm>
          <a:off x="1581150" y="2469428"/>
          <a:ext cx="4667250" cy="1078069"/>
        </p:xfrm>
        <a:graphic>
          <a:graphicData uri="http://schemas.openxmlformats.org/presentationml/2006/ole">
            <mc:AlternateContent xmlns:mc="http://schemas.openxmlformats.org/markup-compatibility/2006">
              <mc:Choice xmlns:v="urn:schemas-microsoft-com:vml" Requires="v">
                <p:oleObj spid="_x0000_s58532" name="Visio" r:id="rId1" imgW="4406900" imgH="1016000" progId="Visio.Drawing.11">
                  <p:embed/>
                </p:oleObj>
              </mc:Choice>
              <mc:Fallback>
                <p:oleObj name="Visio" r:id="rId1" imgW="4406900" imgH="101600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1150" y="2469428"/>
                        <a:ext cx="4667250" cy="1078069"/>
                      </a:xfrm>
                      <a:prstGeom prst="rect">
                        <a:avLst/>
                      </a:prstGeom>
                      <a:noFill/>
                    </p:spPr>
                  </p:pic>
                </p:oleObj>
              </mc:Fallback>
            </mc:AlternateContent>
          </a:graphicData>
        </a:graphic>
      </p:graphicFrame>
      <p:sp>
        <p:nvSpPr>
          <p:cNvPr id="16" name="矩形 1"/>
          <p:cNvSpPr>
            <a:spLocks noChangeArrowheads="1"/>
          </p:cNvSpPr>
          <p:nvPr/>
        </p:nvSpPr>
        <p:spPr bwMode="auto">
          <a:xfrm>
            <a:off x="1964365" y="3493642"/>
            <a:ext cx="4930775" cy="2769989"/>
          </a:xfrm>
          <a:prstGeom prst="rect">
            <a:avLst/>
          </a:prstGeom>
          <a:solidFill>
            <a:srgbClr val="003F7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 = ['</a:t>
            </a:r>
            <a:r>
              <a:rPr lang="zh-CN" altLang="zh-CN" sz="1600" b="1" dirty="0">
                <a:solidFill>
                  <a:srgbClr val="FFFFFF"/>
                </a:solidFill>
                <a:latin typeface="微软雅黑" panose="020B0503020204020204" pitchFamily="34" charset="-122"/>
                <a:ea typeface="微软雅黑" panose="020B0503020204020204" pitchFamily="34" charset="-122"/>
              </a:rPr>
              <a:t>苹果</a:t>
            </a:r>
            <a:r>
              <a:rPr lang="en-US" altLang="zh-CN" sz="1600" b="1" dirty="0">
                <a:solidFill>
                  <a:srgbClr val="FFFFFF"/>
                </a:solidFill>
                <a:latin typeface="微软雅黑" panose="020B0503020204020204" pitchFamily="34" charset="-122"/>
                <a:ea typeface="微软雅黑" panose="020B0503020204020204" pitchFamily="34" charset="-122"/>
              </a:rPr>
              <a:t>', '</a:t>
            </a:r>
            <a:r>
              <a:rPr lang="zh-CN" altLang="zh-CN" sz="1600" b="1" dirty="0">
                <a:solidFill>
                  <a:srgbClr val="FFFFFF"/>
                </a:solidFill>
                <a:latin typeface="微软雅黑" panose="020B0503020204020204" pitchFamily="34" charset="-122"/>
                <a:ea typeface="微软雅黑" panose="020B0503020204020204" pitchFamily="34" charset="-122"/>
              </a:rPr>
              <a:t>橘子</a:t>
            </a:r>
            <a:r>
              <a:rPr lang="en-US" altLang="zh-CN" sz="1600" b="1" dirty="0">
                <a:solidFill>
                  <a:srgbClr val="FFFFFF"/>
                </a:solidFill>
                <a:latin typeface="微软雅黑" panose="020B0503020204020204" pitchFamily="34" charset="-122"/>
                <a:ea typeface="微软雅黑" panose="020B0503020204020204" pitchFamily="34" charset="-122"/>
              </a:rPr>
              <a:t>', '</a:t>
            </a:r>
            <a:r>
              <a:rPr lang="zh-CN" altLang="zh-CN" sz="1600" b="1" dirty="0">
                <a:solidFill>
                  <a:srgbClr val="FFFFFF"/>
                </a:solidFill>
                <a:latin typeface="微软雅黑" panose="020B0503020204020204" pitchFamily="34" charset="-122"/>
                <a:ea typeface="微软雅黑" panose="020B0503020204020204" pitchFamily="34" charset="-122"/>
              </a:rPr>
              <a:t>香蕉</a:t>
            </a:r>
            <a:r>
              <a:rPr lang="en-US" altLang="zh-CN" sz="1600" b="1" dirty="0">
                <a:solidFill>
                  <a:srgbClr val="FFFFFF"/>
                </a:solidFill>
                <a:latin typeface="微软雅黑" panose="020B0503020204020204" pitchFamily="34" charset="-122"/>
                <a:ea typeface="微软雅黑" panose="020B0503020204020204" pitchFamily="34" charset="-122"/>
              </a:rPr>
              <a:t>', '</a:t>
            </a:r>
            <a:r>
              <a:rPr lang="zh-CN" altLang="zh-CN" sz="1600" b="1" dirty="0">
                <a:solidFill>
                  <a:srgbClr val="FFFFFF"/>
                </a:solidFill>
                <a:latin typeface="微软雅黑" panose="020B0503020204020204" pitchFamily="34" charset="-122"/>
                <a:ea typeface="微软雅黑" panose="020B0503020204020204" pitchFamily="34" charset="-122"/>
              </a:rPr>
              <a:t>桃子</a:t>
            </a: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console.log(</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[0]);	// </a:t>
            </a:r>
            <a:r>
              <a:rPr lang="zh-CN" altLang="zh-CN" sz="1600" b="1" dirty="0">
                <a:solidFill>
                  <a:srgbClr val="FFFFFF"/>
                </a:solidFill>
                <a:latin typeface="微软雅黑" panose="020B0503020204020204" pitchFamily="34" charset="-122"/>
                <a:ea typeface="微软雅黑" panose="020B0503020204020204" pitchFamily="34" charset="-122"/>
              </a:rPr>
              <a:t>输出结果：苹果</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console.log(</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[1]);	// </a:t>
            </a:r>
            <a:r>
              <a:rPr lang="zh-CN" altLang="zh-CN" sz="1600" b="1" dirty="0">
                <a:solidFill>
                  <a:srgbClr val="FFFFFF"/>
                </a:solidFill>
                <a:latin typeface="微软雅黑" panose="020B0503020204020204" pitchFamily="34" charset="-122"/>
                <a:ea typeface="微软雅黑" panose="020B0503020204020204" pitchFamily="34" charset="-122"/>
              </a:rPr>
              <a:t>输出结果：橘子</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console.log(</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[2]);	// </a:t>
            </a:r>
            <a:r>
              <a:rPr lang="zh-CN" altLang="zh-CN" sz="1600" b="1" dirty="0">
                <a:solidFill>
                  <a:srgbClr val="FFFFFF"/>
                </a:solidFill>
                <a:latin typeface="微软雅黑" panose="020B0503020204020204" pitchFamily="34" charset="-122"/>
                <a:ea typeface="微软雅黑" panose="020B0503020204020204" pitchFamily="34" charset="-122"/>
              </a:rPr>
              <a:t>输出结果：香蕉</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console.log(</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[3]);	// </a:t>
            </a:r>
            <a:r>
              <a:rPr lang="zh-CN" altLang="zh-CN" sz="1600" b="1" dirty="0">
                <a:solidFill>
                  <a:srgbClr val="FFFFFF"/>
                </a:solidFill>
                <a:latin typeface="微软雅黑" panose="020B0503020204020204" pitchFamily="34" charset="-122"/>
                <a:ea typeface="微软雅黑" panose="020B0503020204020204" pitchFamily="34" charset="-122"/>
              </a:rPr>
              <a:t>输出结果：</a:t>
            </a:r>
            <a:r>
              <a:rPr lang="zh-CN" altLang="zh-CN" sz="1600" b="1" dirty="0" smtClean="0">
                <a:solidFill>
                  <a:srgbClr val="FFFFFF"/>
                </a:solidFill>
                <a:latin typeface="微软雅黑" panose="020B0503020204020204" pitchFamily="34" charset="-122"/>
                <a:ea typeface="微软雅黑" panose="020B0503020204020204" pitchFamily="34" charset="-122"/>
              </a:rPr>
              <a:t>桃子</a:t>
            </a:r>
            <a:endParaRPr lang="en-US" altLang="zh-CN" sz="1600" b="1" dirty="0" smtClean="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console.log(</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[4</a:t>
            </a:r>
            <a:r>
              <a:rPr lang="en-US" altLang="zh-CN" sz="1600" b="1" dirty="0" smtClean="0">
                <a:solidFill>
                  <a:srgbClr val="FFFFFF"/>
                </a:solidFill>
                <a:latin typeface="微软雅黑" panose="020B0503020204020204" pitchFamily="34" charset="-122"/>
                <a:ea typeface="微软雅黑" panose="020B0503020204020204" pitchFamily="34" charset="-122"/>
              </a:rPr>
              <a:t>]);</a:t>
            </a:r>
            <a:endParaRPr lang="en-US" altLang="zh-CN" sz="1600" b="1" dirty="0" smtClean="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smtClean="0">
                <a:solidFill>
                  <a:srgbClr val="FFFFFF"/>
                </a:solidFill>
                <a:latin typeface="微软雅黑" panose="020B0503020204020204" pitchFamily="34" charset="-122"/>
                <a:ea typeface="微软雅黑" panose="020B0503020204020204" pitchFamily="34" charset="-122"/>
              </a:rPr>
              <a:t>// </a:t>
            </a:r>
            <a:r>
              <a:rPr lang="zh-CN" altLang="zh-CN" sz="1600" b="1" dirty="0">
                <a:solidFill>
                  <a:srgbClr val="FFFFFF"/>
                </a:solidFill>
                <a:latin typeface="微软雅黑" panose="020B0503020204020204" pitchFamily="34" charset="-122"/>
                <a:ea typeface="微软雅黑" panose="020B0503020204020204" pitchFamily="34" charset="-122"/>
              </a:rPr>
              <a:t>输出结果：</a:t>
            </a:r>
            <a:r>
              <a:rPr lang="en-US" altLang="zh-CN" sz="1600" b="1" dirty="0">
                <a:solidFill>
                  <a:srgbClr val="FFFFFF"/>
                </a:solidFill>
                <a:latin typeface="微软雅黑" panose="020B0503020204020204" pitchFamily="34" charset="-122"/>
                <a:ea typeface="微软雅黑" panose="020B0503020204020204" pitchFamily="34" charset="-122"/>
              </a:rPr>
              <a:t>undefined</a:t>
            </a:r>
            <a:r>
              <a:rPr lang="zh-CN" altLang="zh-CN" sz="1600" b="1" dirty="0">
                <a:solidFill>
                  <a:srgbClr val="FFFFFF"/>
                </a:solidFill>
                <a:latin typeface="微软雅黑" panose="020B0503020204020204" pitchFamily="34" charset="-122"/>
                <a:ea typeface="微软雅黑" panose="020B0503020204020204" pitchFamily="34" charset="-122"/>
              </a:rPr>
              <a:t>（数组元素不存在）</a:t>
            </a:r>
            <a:endParaRPr lang="zh-CN" altLang="zh-CN" sz="1600" b="1" dirty="0">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3"/>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wipe(left)">
                                      <p:cBhvr>
                                        <p:cTn id="14" dur="500"/>
                                        <p:tgtEl>
                                          <p:spTgt spid="12">
                                            <p:txEl>
                                              <p:pRg st="0" end="0"/>
                                            </p:txEl>
                                          </p:spTgt>
                                        </p:tgtEl>
                                      </p:cBhvr>
                                    </p:animEffect>
                                  </p:childTnLst>
                                </p:cTn>
                              </p:par>
                            </p:childTnLst>
                          </p:cTn>
                        </p:par>
                        <p:par>
                          <p:cTn id="15" fill="hold">
                            <p:stCondLst>
                              <p:cond delay="1500"/>
                            </p:stCondLst>
                            <p:childTnLst>
                              <p:par>
                                <p:cTn id="16" presetID="10" presetClass="entr" presetSubtype="0"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2" grpId="0" build="p"/>
      <p:bldP spid="1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smtClean="0">
                <a:cs typeface="Times New Roman" panose="02020603050405020304" pitchFamily="18" charset="0"/>
              </a:rPr>
              <a:t>3.2 </a:t>
            </a:r>
            <a:r>
              <a:rPr lang="zh-CN" altLang="en-US" dirty="0" smtClean="0">
                <a:cs typeface="Times New Roman" panose="02020603050405020304" pitchFamily="18" charset="0"/>
              </a:rPr>
              <a:t>初识数组</a:t>
            </a:r>
            <a:endParaRPr lang="zh-CN" altLang="en-US" dirty="0" smtClean="0">
              <a:latin typeface="+mn-lt"/>
              <a:cs typeface="Times New Roman" panose="02020603050405020304" pitchFamily="18" charset="0"/>
            </a:endParaRPr>
          </a:p>
        </p:txBody>
      </p:sp>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lt"/>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a:solidFill>
                    <a:schemeClr val="bg1"/>
                  </a:solidFill>
                  <a:latin typeface="+mn-lt"/>
                  <a:cs typeface="Times New Roman" panose="02020603050405020304" pitchFamily="18" charset="0"/>
                </a:rPr>
                <a:t>3</a:t>
              </a:r>
              <a:endParaRPr lang="zh-CN" altLang="en-US" sz="2800" dirty="0">
                <a:solidFill>
                  <a:schemeClr val="bg1"/>
                </a:solidFill>
                <a:latin typeface="+mn-lt"/>
                <a:cs typeface="Times New Roman" panose="02020603050405020304" pitchFamily="18" charset="0"/>
              </a:endParaRPr>
            </a:p>
          </p:txBody>
        </p:sp>
      </p:grpSp>
      <p:sp>
        <p:nvSpPr>
          <p:cNvPr id="20" name="TextBox 19"/>
          <p:cNvSpPr txBox="1"/>
          <p:nvPr/>
        </p:nvSpPr>
        <p:spPr>
          <a:xfrm>
            <a:off x="427038" y="1493838"/>
            <a:ext cx="4703762" cy="400110"/>
          </a:xfrm>
          <a:prstGeom prst="rect">
            <a:avLst/>
          </a:prstGeom>
          <a:noFill/>
        </p:spPr>
        <p:txBody>
          <a:bodyPr>
            <a:spAutoFit/>
          </a:bodyPr>
          <a:lstStyle/>
          <a:p>
            <a:pPr eaLnBrk="0" hangingPunct="0">
              <a:defRPr/>
            </a:pPr>
            <a:r>
              <a:rPr lang="en-US" altLang="zh-CN" dirty="0" smtClean="0">
                <a:latin typeface="+mn-lt"/>
                <a:cs typeface="Times New Roman" panose="02020603050405020304" pitchFamily="18" charset="0"/>
              </a:rPr>
              <a:t>  </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数组遍历</a:t>
            </a:r>
            <a:endParaRPr lang="zh-CN" altLang="en-US" dirty="0">
              <a:latin typeface="+mn-lt"/>
              <a:cs typeface="Times New Roman" panose="02020603050405020304" pitchFamily="18" charset="0"/>
            </a:endParaRPr>
          </a:p>
        </p:txBody>
      </p:sp>
      <p:sp>
        <p:nvSpPr>
          <p:cNvPr id="1127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TextBox 39"/>
          <p:cNvSpPr txBox="1">
            <a:spLocks noChangeArrowheads="1"/>
          </p:cNvSpPr>
          <p:nvPr/>
        </p:nvSpPr>
        <p:spPr bwMode="auto">
          <a:xfrm>
            <a:off x="528818" y="1928962"/>
            <a:ext cx="827494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200000"/>
              </a:lnSpc>
              <a:defRPr/>
            </a:pPr>
            <a:r>
              <a:rPr lang="zh-CN" altLang="en-US" b="1" u="sng" dirty="0" smtClean="0">
                <a:solidFill>
                  <a:srgbClr val="1369B2"/>
                </a:solidFill>
              </a:rPr>
              <a:t>数组遍历</a:t>
            </a:r>
            <a:r>
              <a:rPr lang="zh-CN" altLang="en-US" dirty="0" smtClean="0"/>
              <a:t>是将数组中的元素全部访问一遍，</a:t>
            </a:r>
            <a:r>
              <a:rPr lang="zh-CN" altLang="zh-CN" dirty="0"/>
              <a:t>可以利用</a:t>
            </a:r>
            <a:r>
              <a:rPr lang="en-US" altLang="zh-CN" dirty="0"/>
              <a:t>for</a:t>
            </a:r>
            <a:r>
              <a:rPr lang="zh-CN" altLang="zh-CN" dirty="0"/>
              <a:t>循环来实现，在</a:t>
            </a:r>
            <a:r>
              <a:rPr lang="en-US" altLang="zh-CN" dirty="0"/>
              <a:t>for</a:t>
            </a:r>
            <a:r>
              <a:rPr lang="zh-CN" altLang="zh-CN" dirty="0"/>
              <a:t>循环中让索引从</a:t>
            </a:r>
            <a:r>
              <a:rPr lang="en-US" altLang="zh-CN" dirty="0"/>
              <a:t>0</a:t>
            </a:r>
            <a:r>
              <a:rPr lang="zh-CN" altLang="zh-CN" dirty="0"/>
              <a:t>开始自</a:t>
            </a:r>
            <a:r>
              <a:rPr lang="zh-CN" altLang="zh-CN" dirty="0" smtClean="0"/>
              <a:t>增</a:t>
            </a:r>
            <a:r>
              <a:rPr lang="zh-CN" altLang="en-US" dirty="0" smtClean="0"/>
              <a:t>。</a:t>
            </a:r>
            <a:endParaRPr lang="en-US" altLang="zh-CN" dirty="0" smtClean="0"/>
          </a:p>
          <a:p>
            <a:pPr eaLnBrk="0" hangingPunct="0">
              <a:lnSpc>
                <a:spcPct val="200000"/>
              </a:lnSpc>
              <a:defRPr/>
            </a:pPr>
            <a:r>
              <a:rPr lang="zh-CN" altLang="en-US" dirty="0" smtClean="0"/>
              <a:t>如果数组元素比较多时，</a:t>
            </a:r>
            <a:r>
              <a:rPr lang="zh-CN" altLang="zh-CN" dirty="0"/>
              <a:t>计算数组元素的个数不太方便，这时候可以利用“</a:t>
            </a:r>
            <a:r>
              <a:rPr lang="zh-CN" altLang="zh-CN" b="1" u="sng" dirty="0">
                <a:solidFill>
                  <a:srgbClr val="1369B2"/>
                </a:solidFill>
              </a:rPr>
              <a:t>数组名</a:t>
            </a:r>
            <a:r>
              <a:rPr lang="en-US" altLang="zh-CN" b="1" u="sng" dirty="0">
                <a:solidFill>
                  <a:srgbClr val="1369B2"/>
                </a:solidFill>
              </a:rPr>
              <a:t>.length</a:t>
            </a:r>
            <a:r>
              <a:rPr lang="zh-CN" altLang="zh-CN" dirty="0"/>
              <a:t>”来快速地获取数组</a:t>
            </a:r>
            <a:r>
              <a:rPr lang="zh-CN" altLang="zh-CN" dirty="0" smtClean="0"/>
              <a:t>长度</a:t>
            </a:r>
            <a:r>
              <a:rPr lang="zh-CN" altLang="en-US" dirty="0" smtClean="0"/>
              <a:t>。</a:t>
            </a:r>
            <a:endParaRPr lang="en-US" altLang="zh-CN"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3"/>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wipe(left)">
                                      <p:cBhvr>
                                        <p:cTn id="14" dur="500"/>
                                        <p:tgtEl>
                                          <p:spTgt spid="1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animEffect transition="in" filter="wipe(left)">
                                      <p:cBhvr>
                                        <p:cTn id="19"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smtClean="0">
                <a:cs typeface="Times New Roman" panose="02020603050405020304" pitchFamily="18" charset="0"/>
              </a:rPr>
              <a:t>3.3 </a:t>
            </a:r>
            <a:r>
              <a:rPr lang="zh-CN" altLang="en-US" dirty="0" smtClean="0">
                <a:cs typeface="Times New Roman" panose="02020603050405020304" pitchFamily="18" charset="0"/>
              </a:rPr>
              <a:t>数组案例</a:t>
            </a:r>
            <a:endParaRPr lang="zh-CN" altLang="en-US" dirty="0" smtClean="0">
              <a:latin typeface="+mn-lt"/>
              <a:cs typeface="Times New Roman" panose="02020603050405020304" pitchFamily="18" charset="0"/>
            </a:endParaRPr>
          </a:p>
        </p:txBody>
      </p:sp>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lt"/>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smtClean="0">
                  <a:solidFill>
                    <a:schemeClr val="bg1"/>
                  </a:solidFill>
                  <a:latin typeface="+mn-lt"/>
                  <a:cs typeface="Times New Roman" panose="02020603050405020304" pitchFamily="18" charset="0"/>
                </a:rPr>
                <a:t>1</a:t>
              </a:r>
              <a:endParaRPr lang="zh-CN" altLang="en-US" sz="2800" dirty="0">
                <a:solidFill>
                  <a:schemeClr val="bg1"/>
                </a:solidFill>
                <a:latin typeface="+mn-lt"/>
                <a:cs typeface="Times New Roman" panose="02020603050405020304" pitchFamily="18" charset="0"/>
              </a:endParaRPr>
            </a:p>
          </p:txBody>
        </p:sp>
      </p:grpSp>
      <p:sp>
        <p:nvSpPr>
          <p:cNvPr id="20" name="TextBox 19"/>
          <p:cNvSpPr txBox="1"/>
          <p:nvPr/>
        </p:nvSpPr>
        <p:spPr>
          <a:xfrm>
            <a:off x="427038" y="1493838"/>
            <a:ext cx="4703762" cy="400110"/>
          </a:xfrm>
          <a:prstGeom prst="rect">
            <a:avLst/>
          </a:prstGeom>
          <a:noFill/>
        </p:spPr>
        <p:txBody>
          <a:bodyPr>
            <a:spAutoFit/>
          </a:bodyPr>
          <a:lstStyle/>
          <a:p>
            <a:pPr eaLnBrk="0" hangingPunct="0">
              <a:defRPr/>
            </a:pPr>
            <a:r>
              <a:rPr lang="en-US" altLang="zh-CN" dirty="0">
                <a:latin typeface="+mn-lt"/>
                <a:cs typeface="Times New Roman" panose="02020603050405020304" pitchFamily="18" charset="0"/>
              </a:rPr>
              <a:t>  </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获取数组元素中的最大值</a:t>
            </a:r>
            <a:endParaRPr lang="zh-CN" altLang="en-US" dirty="0">
              <a:latin typeface="+mn-lt"/>
              <a:cs typeface="Times New Roman" panose="02020603050405020304" pitchFamily="18" charset="0"/>
            </a:endParaRPr>
          </a:p>
        </p:txBody>
      </p:sp>
      <p:sp>
        <p:nvSpPr>
          <p:cNvPr id="1127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TextBox 39"/>
          <p:cNvSpPr txBox="1">
            <a:spLocks noChangeArrowheads="1"/>
          </p:cNvSpPr>
          <p:nvPr/>
        </p:nvSpPr>
        <p:spPr bwMode="auto">
          <a:xfrm>
            <a:off x="543884" y="1963738"/>
            <a:ext cx="7907338"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200000"/>
              </a:lnSpc>
              <a:defRPr/>
            </a:pPr>
            <a:r>
              <a:rPr lang="zh-CN" altLang="en-US" b="1" u="sng" dirty="0">
                <a:solidFill>
                  <a:srgbClr val="1369B2"/>
                </a:solidFill>
              </a:rPr>
              <a:t>案例思路：</a:t>
            </a:r>
            <a:r>
              <a:rPr lang="zh-CN" altLang="zh-CN" dirty="0"/>
              <a:t>数组的遍历可以获取数组中的最大值。在遍历时，先用一个变量</a:t>
            </a:r>
            <a:r>
              <a:rPr lang="en-US" altLang="zh-CN" dirty="0"/>
              <a:t>max</a:t>
            </a:r>
            <a:r>
              <a:rPr lang="zh-CN" altLang="zh-CN" dirty="0"/>
              <a:t>保存数组中第</a:t>
            </a:r>
            <a:r>
              <a:rPr lang="en-US" altLang="zh-CN" dirty="0"/>
              <a:t>1</a:t>
            </a:r>
            <a:r>
              <a:rPr lang="zh-CN" altLang="zh-CN" dirty="0"/>
              <a:t>个元素的值，然后比较后面的元素是否比</a:t>
            </a:r>
            <a:r>
              <a:rPr lang="en-US" altLang="zh-CN" dirty="0"/>
              <a:t>max</a:t>
            </a:r>
            <a:r>
              <a:rPr lang="zh-CN" altLang="zh-CN" dirty="0"/>
              <a:t>的值大，如果比</a:t>
            </a:r>
            <a:r>
              <a:rPr lang="en-US" altLang="zh-CN" dirty="0"/>
              <a:t>max</a:t>
            </a:r>
            <a:r>
              <a:rPr lang="zh-CN" altLang="zh-CN" dirty="0"/>
              <a:t>大，就将这个较大的值保存给</a:t>
            </a:r>
            <a:r>
              <a:rPr lang="en-US" altLang="zh-CN" dirty="0"/>
              <a:t>max</a:t>
            </a:r>
            <a:r>
              <a:rPr lang="zh-CN" altLang="zh-CN" dirty="0"/>
              <a:t>，否则就进行下一轮的</a:t>
            </a:r>
            <a:r>
              <a:rPr lang="zh-CN" altLang="zh-CN" dirty="0" smtClean="0"/>
              <a:t>比较</a:t>
            </a:r>
            <a:r>
              <a:rPr lang="zh-CN" altLang="en-US" dirty="0" smtClean="0"/>
              <a:t>。</a:t>
            </a:r>
            <a:endParaRPr lang="en-US" altLang="zh-CN" dirty="0"/>
          </a:p>
        </p:txBody>
      </p:sp>
      <p:sp>
        <p:nvSpPr>
          <p:cNvPr id="21" name="矩形 1"/>
          <p:cNvSpPr>
            <a:spLocks noChangeArrowheads="1"/>
          </p:cNvSpPr>
          <p:nvPr/>
        </p:nvSpPr>
        <p:spPr bwMode="auto">
          <a:xfrm>
            <a:off x="1346200" y="3857053"/>
            <a:ext cx="6345237" cy="2308324"/>
          </a:xfrm>
          <a:prstGeom prst="rect">
            <a:avLst/>
          </a:prstGeom>
          <a:solidFill>
            <a:srgbClr val="003F7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err="1" smtClean="0">
                <a:solidFill>
                  <a:srgbClr val="FFFFFF"/>
                </a:solidFill>
                <a:latin typeface="微软雅黑" panose="020B0503020204020204" pitchFamily="34" charset="-122"/>
                <a:ea typeface="微软雅黑" panose="020B0503020204020204" pitchFamily="34" charset="-122"/>
              </a:rPr>
              <a:t>var</a:t>
            </a:r>
            <a:r>
              <a:rPr lang="en-US" altLang="zh-CN" sz="1600" b="1" dirty="0" smtClean="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 = [2, 6, 1, 77, 52, 25, 7, 99];</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max = </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[0];</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for (</a:t>
            </a: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 1;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&lt; </a:t>
            </a:r>
            <a:r>
              <a:rPr lang="en-US" altLang="zh-CN" sz="1600" b="1" dirty="0" err="1">
                <a:solidFill>
                  <a:srgbClr val="FFFFFF"/>
                </a:solidFill>
                <a:latin typeface="微软雅黑" panose="020B0503020204020204" pitchFamily="34" charset="-122"/>
                <a:ea typeface="微软雅黑" panose="020B0503020204020204" pitchFamily="34" charset="-122"/>
              </a:rPr>
              <a:t>arr.length</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if (</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&gt; max) </a:t>
            </a:r>
            <a:r>
              <a:rPr lang="en-US" altLang="zh-CN" sz="1600" b="1" dirty="0" smtClean="0">
                <a:solidFill>
                  <a:srgbClr val="FFFFFF"/>
                </a:solidFill>
                <a:latin typeface="微软雅黑" panose="020B0503020204020204" pitchFamily="34" charset="-122"/>
                <a:ea typeface="微软雅黑" panose="020B0503020204020204" pitchFamily="34" charset="-122"/>
              </a:rPr>
              <a:t>{</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smtClean="0">
                <a:solidFill>
                  <a:srgbClr val="FFFFFF"/>
                </a:solidFill>
                <a:latin typeface="微软雅黑" panose="020B0503020204020204" pitchFamily="34" charset="-122"/>
                <a:ea typeface="微软雅黑" panose="020B0503020204020204" pitchFamily="34" charset="-122"/>
              </a:rPr>
              <a:t>   </a:t>
            </a:r>
            <a:r>
              <a:rPr lang="en-US" altLang="zh-CN" sz="1600" b="1" dirty="0">
                <a:solidFill>
                  <a:srgbClr val="FFFFFF"/>
                </a:solidFill>
                <a:latin typeface="微软雅黑" panose="020B0503020204020204" pitchFamily="34" charset="-122"/>
                <a:ea typeface="微软雅黑" panose="020B0503020204020204" pitchFamily="34" charset="-122"/>
              </a:rPr>
              <a:t>max = </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smtClean="0">
                <a:solidFill>
                  <a:srgbClr val="FFFFFF"/>
                </a:solidFill>
                <a:latin typeface="微软雅黑" panose="020B0503020204020204" pitchFamily="34" charset="-122"/>
                <a:ea typeface="微软雅黑" panose="020B0503020204020204" pitchFamily="34" charset="-122"/>
              </a:rPr>
              <a:t>];</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smtClean="0">
                <a:solidFill>
                  <a:srgbClr val="FFFFFF"/>
                </a:solidFill>
                <a:latin typeface="微软雅黑" panose="020B0503020204020204" pitchFamily="34" charset="-122"/>
                <a:ea typeface="微软雅黑" panose="020B0503020204020204" pitchFamily="34" charset="-122"/>
              </a:rPr>
              <a:t>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console.log('</a:t>
            </a:r>
            <a:r>
              <a:rPr lang="zh-CN" altLang="zh-CN" sz="1600" b="1" dirty="0">
                <a:solidFill>
                  <a:srgbClr val="FFFFFF"/>
                </a:solidFill>
                <a:latin typeface="微软雅黑" panose="020B0503020204020204" pitchFamily="34" charset="-122"/>
                <a:ea typeface="微软雅黑" panose="020B0503020204020204" pitchFamily="34" charset="-122"/>
              </a:rPr>
              <a:t>数组元素中的最大值是：</a:t>
            </a:r>
            <a:r>
              <a:rPr lang="en-US" altLang="zh-CN" sz="1600" b="1" dirty="0">
                <a:solidFill>
                  <a:srgbClr val="FFFFFF"/>
                </a:solidFill>
                <a:latin typeface="微软雅黑" panose="020B0503020204020204" pitchFamily="34" charset="-122"/>
                <a:ea typeface="微软雅黑" panose="020B0503020204020204" pitchFamily="34" charset="-122"/>
              </a:rPr>
              <a:t>' + max);	// </a:t>
            </a:r>
            <a:r>
              <a:rPr lang="zh-CN" altLang="zh-CN" sz="1600" b="1" dirty="0">
                <a:solidFill>
                  <a:srgbClr val="FFFFFF"/>
                </a:solidFill>
                <a:latin typeface="微软雅黑" panose="020B0503020204020204" pitchFamily="34" charset="-122"/>
                <a:ea typeface="微软雅黑" panose="020B0503020204020204" pitchFamily="34" charset="-122"/>
              </a:rPr>
              <a:t>计算结果：</a:t>
            </a:r>
            <a:r>
              <a:rPr lang="en-US" altLang="zh-CN" sz="1600" b="1" dirty="0" smtClean="0">
                <a:solidFill>
                  <a:srgbClr val="FFFFFF"/>
                </a:solidFill>
                <a:latin typeface="微软雅黑" panose="020B0503020204020204" pitchFamily="34" charset="-122"/>
                <a:ea typeface="微软雅黑" panose="020B0503020204020204" pitchFamily="34" charset="-122"/>
              </a:rPr>
              <a:t>99</a:t>
            </a:r>
            <a:endParaRPr lang="zh-CN" altLang="zh-CN" sz="1600" b="1" dirty="0">
              <a:solidFill>
                <a:srgbClr val="FFFFFF"/>
              </a:solidFill>
              <a:latin typeface="微软雅黑" panose="020B0503020204020204" pitchFamily="34" charset="-122"/>
              <a:ea typeface="微软雅黑" panose="020B0503020204020204" pitchFamily="34" charset="-122"/>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3"/>
                                        </p:tgtEl>
                                        <p:attrNameLst>
                                          <p:attrName>style.visibility</p:attrName>
                                        </p:attrNameLst>
                                      </p:cBhvr>
                                      <p:to>
                                        <p:strVal val="visible"/>
                                      </p:to>
                                    </p:se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left)">
                                      <p:cBhvr>
                                        <p:cTn id="14" dur="500"/>
                                        <p:tgtEl>
                                          <p:spTgt spid="20"/>
                                        </p:tgtEl>
                                      </p:cBhvr>
                                    </p:animEffect>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16">
                                            <p:txEl>
                                              <p:pRg st="0" end="0"/>
                                            </p:txEl>
                                          </p:spTgt>
                                        </p:tgtEl>
                                        <p:attrNameLst>
                                          <p:attrName>style.visibility</p:attrName>
                                        </p:attrNameLst>
                                      </p:cBhvr>
                                      <p:to>
                                        <p:strVal val="visible"/>
                                      </p:to>
                                    </p:set>
                                    <p:animEffect transition="in" filter="wipe(left)">
                                      <p:cBhvr>
                                        <p:cTn id="18" dur="500"/>
                                        <p:tgtEl>
                                          <p:spTgt spid="1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p:bldP spid="16" grpId="0" build="p"/>
      <p:bldP spid="2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smtClean="0">
                <a:cs typeface="Times New Roman" panose="02020603050405020304" pitchFamily="18" charset="0"/>
              </a:rPr>
              <a:t>3.3 </a:t>
            </a:r>
            <a:r>
              <a:rPr lang="zh-CN" altLang="en-US" dirty="0" smtClean="0">
                <a:cs typeface="Times New Roman" panose="02020603050405020304" pitchFamily="18" charset="0"/>
              </a:rPr>
              <a:t>数组案例</a:t>
            </a:r>
            <a:endParaRPr lang="zh-CN" altLang="en-US" dirty="0" smtClean="0">
              <a:latin typeface="+mn-lt"/>
              <a:cs typeface="Times New Roman" panose="02020603050405020304" pitchFamily="18" charset="0"/>
            </a:endParaRPr>
          </a:p>
        </p:txBody>
      </p:sp>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lt"/>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a:solidFill>
                    <a:schemeClr val="bg1"/>
                  </a:solidFill>
                  <a:latin typeface="+mn-lt"/>
                  <a:cs typeface="Times New Roman" panose="02020603050405020304" pitchFamily="18" charset="0"/>
                </a:rPr>
                <a:t>2</a:t>
              </a:r>
              <a:endParaRPr lang="zh-CN" altLang="en-US" sz="2800" dirty="0">
                <a:solidFill>
                  <a:schemeClr val="bg1"/>
                </a:solidFill>
                <a:latin typeface="+mn-lt"/>
                <a:cs typeface="Times New Roman" panose="02020603050405020304" pitchFamily="18" charset="0"/>
              </a:endParaRPr>
            </a:p>
          </p:txBody>
        </p:sp>
      </p:grpSp>
      <p:sp>
        <p:nvSpPr>
          <p:cNvPr id="20" name="TextBox 19"/>
          <p:cNvSpPr txBox="1"/>
          <p:nvPr/>
        </p:nvSpPr>
        <p:spPr>
          <a:xfrm>
            <a:off x="427038" y="1493838"/>
            <a:ext cx="4703762" cy="400110"/>
          </a:xfrm>
          <a:prstGeom prst="rect">
            <a:avLst/>
          </a:prstGeom>
          <a:noFill/>
        </p:spPr>
        <p:txBody>
          <a:bodyPr>
            <a:spAutoFit/>
          </a:bodyPr>
          <a:lstStyle/>
          <a:p>
            <a:pPr eaLnBrk="0" hangingPunct="0">
              <a:defRPr/>
            </a:pPr>
            <a:r>
              <a:rPr lang="en-US" altLang="zh-CN" dirty="0" smtClean="0">
                <a:latin typeface="+mn-lt"/>
                <a:cs typeface="Times New Roman" panose="02020603050405020304" pitchFamily="18" charset="0"/>
              </a:rPr>
              <a:t>  </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数组转换为字符串</a:t>
            </a:r>
            <a:endParaRPr lang="zh-CN" altLang="en-US" dirty="0">
              <a:latin typeface="+mn-lt"/>
              <a:cs typeface="Times New Roman" panose="02020603050405020304" pitchFamily="18" charset="0"/>
            </a:endParaRPr>
          </a:p>
        </p:txBody>
      </p:sp>
      <p:sp>
        <p:nvSpPr>
          <p:cNvPr id="1127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TextBox 39"/>
          <p:cNvSpPr txBox="1">
            <a:spLocks noChangeArrowheads="1"/>
          </p:cNvSpPr>
          <p:nvPr/>
        </p:nvSpPr>
        <p:spPr bwMode="auto">
          <a:xfrm>
            <a:off x="543884" y="1942472"/>
            <a:ext cx="790733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200000"/>
              </a:lnSpc>
              <a:defRPr/>
            </a:pPr>
            <a:r>
              <a:rPr lang="zh-CN" altLang="en-US" b="1" u="sng" dirty="0" smtClean="0">
                <a:solidFill>
                  <a:srgbClr val="1369B2"/>
                </a:solidFill>
              </a:rPr>
              <a:t>案例需求：</a:t>
            </a:r>
            <a:r>
              <a:rPr lang="zh-CN" altLang="zh-CN" dirty="0"/>
              <a:t>将数组“</a:t>
            </a:r>
            <a:r>
              <a:rPr lang="en-US" altLang="zh-CN" dirty="0"/>
              <a:t>['red', 'green', 'blue', 'pink']</a:t>
            </a:r>
            <a:r>
              <a:rPr lang="zh-CN" altLang="zh-CN" dirty="0"/>
              <a:t>”转换为字符串，并用“</a:t>
            </a:r>
            <a:r>
              <a:rPr lang="en-US" altLang="zh-CN" dirty="0"/>
              <a:t>|</a:t>
            </a:r>
            <a:r>
              <a:rPr lang="zh-CN" altLang="zh-CN" dirty="0"/>
              <a:t>”或其他符号来分隔每个元素，如“</a:t>
            </a:r>
            <a:r>
              <a:rPr lang="en-US" altLang="zh-CN" dirty="0" err="1"/>
              <a:t>red|green|blud|pink</a:t>
            </a:r>
            <a:r>
              <a:rPr lang="zh-CN" altLang="zh-CN" dirty="0"/>
              <a:t>”</a:t>
            </a:r>
            <a:r>
              <a:rPr lang="zh-CN" altLang="en-US" dirty="0" smtClean="0"/>
              <a:t>。</a:t>
            </a:r>
            <a:endParaRPr lang="en-US" altLang="zh-CN" dirty="0"/>
          </a:p>
        </p:txBody>
      </p:sp>
      <p:sp>
        <p:nvSpPr>
          <p:cNvPr id="21" name="矩形 1"/>
          <p:cNvSpPr>
            <a:spLocks noChangeArrowheads="1"/>
          </p:cNvSpPr>
          <p:nvPr/>
        </p:nvSpPr>
        <p:spPr bwMode="auto">
          <a:xfrm>
            <a:off x="1561465" y="3309620"/>
            <a:ext cx="6020435" cy="2676525"/>
          </a:xfrm>
          <a:prstGeom prst="rect">
            <a:avLst/>
          </a:prstGeom>
          <a:solidFill>
            <a:srgbClr val="003F7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err="1" smtClean="0">
                <a:solidFill>
                  <a:srgbClr val="FFFFFF"/>
                </a:solidFill>
                <a:latin typeface="微软雅黑" panose="020B0503020204020204" pitchFamily="34" charset="-122"/>
                <a:ea typeface="微软雅黑" panose="020B0503020204020204" pitchFamily="34" charset="-122"/>
              </a:rPr>
              <a:t>var</a:t>
            </a:r>
            <a:r>
              <a:rPr lang="en-US" altLang="zh-CN" sz="1600" b="1" dirty="0" smtClean="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 = ['red', 'green', 'blue', 'pink'];</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str</a:t>
            </a:r>
            <a:r>
              <a:rPr lang="en-US" altLang="zh-CN" sz="1600" b="1" dirty="0">
                <a:solidFill>
                  <a:srgbClr val="FFFFFF"/>
                </a:solidFill>
                <a:latin typeface="微软雅黑" panose="020B0503020204020204" pitchFamily="34" charset="-122"/>
                <a:ea typeface="微软雅黑" panose="020B0503020204020204" pitchFamily="34" charset="-122"/>
              </a:rPr>
              <a:t> = </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[0];</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sep</a:t>
            </a:r>
            <a:r>
              <a:rPr lang="en-US" altLang="zh-CN" sz="1600" b="1" dirty="0">
                <a:solidFill>
                  <a:srgbClr val="FFFFFF"/>
                </a:solidFill>
                <a:latin typeface="微软雅黑" panose="020B0503020204020204" pitchFamily="34" charset="-122"/>
                <a:ea typeface="微软雅黑" panose="020B0503020204020204" pitchFamily="34" charset="-122"/>
              </a:rPr>
              <a:t> =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for (</a:t>
            </a: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 1;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&lt; </a:t>
            </a:r>
            <a:r>
              <a:rPr lang="en-US" altLang="zh-CN" sz="1600" b="1" dirty="0" err="1">
                <a:solidFill>
                  <a:srgbClr val="FFFFFF"/>
                </a:solidFill>
                <a:latin typeface="微软雅黑" panose="020B0503020204020204" pitchFamily="34" charset="-122"/>
                <a:ea typeface="微软雅黑" panose="020B0503020204020204" pitchFamily="34" charset="-122"/>
              </a:rPr>
              <a:t>arr.length</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str</a:t>
            </a:r>
            <a:r>
              <a:rPr lang="en-US" altLang="zh-CN" sz="1600" b="1" dirty="0">
                <a:solidFill>
                  <a:srgbClr val="FFFFFF"/>
                </a:solidFill>
                <a:latin typeface="微软雅黑" panose="020B0503020204020204" pitchFamily="34" charset="-122"/>
                <a:ea typeface="微软雅黑" panose="020B0503020204020204" pitchFamily="34" charset="-122"/>
              </a:rPr>
              <a:t> += </a:t>
            </a:r>
            <a:r>
              <a:rPr lang="en-US" altLang="zh-CN" sz="1600" b="1" dirty="0" err="1">
                <a:solidFill>
                  <a:srgbClr val="FFFFFF"/>
                </a:solidFill>
                <a:latin typeface="微软雅黑" panose="020B0503020204020204" pitchFamily="34" charset="-122"/>
                <a:ea typeface="微软雅黑" panose="020B0503020204020204" pitchFamily="34" charset="-122"/>
              </a:rPr>
              <a:t>sep</a:t>
            </a:r>
            <a:r>
              <a:rPr lang="en-US" altLang="zh-CN" sz="1600" b="1" dirty="0">
                <a:solidFill>
                  <a:srgbClr val="FFFFFF"/>
                </a:solidFill>
                <a:latin typeface="微软雅黑" panose="020B0503020204020204" pitchFamily="34" charset="-122"/>
                <a:ea typeface="微软雅黑" panose="020B0503020204020204" pitchFamily="34" charset="-122"/>
              </a:rPr>
              <a:t> + </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console.log(</a:t>
            </a:r>
            <a:r>
              <a:rPr lang="en-US" altLang="zh-CN" sz="1600" b="1" dirty="0" err="1">
                <a:solidFill>
                  <a:srgbClr val="FFFFFF"/>
                </a:solidFill>
                <a:latin typeface="微软雅黑" panose="020B0503020204020204" pitchFamily="34" charset="-122"/>
                <a:ea typeface="微软雅黑" panose="020B0503020204020204" pitchFamily="34" charset="-122"/>
              </a:rPr>
              <a:t>str</a:t>
            </a:r>
            <a:r>
              <a:rPr lang="en-US" altLang="zh-CN" sz="1600" b="1" dirty="0">
                <a:solidFill>
                  <a:srgbClr val="FFFFFF"/>
                </a:solidFill>
                <a:latin typeface="微软雅黑" panose="020B0503020204020204" pitchFamily="34" charset="-122"/>
                <a:ea typeface="微软雅黑" panose="020B0503020204020204" pitchFamily="34" charset="-122"/>
              </a:rPr>
              <a:t>);	// </a:t>
            </a:r>
            <a:r>
              <a:rPr lang="zh-CN" altLang="zh-CN" sz="1600" b="1" dirty="0">
                <a:solidFill>
                  <a:srgbClr val="FFFFFF"/>
                </a:solidFill>
                <a:latin typeface="微软雅黑" panose="020B0503020204020204" pitchFamily="34" charset="-122"/>
                <a:ea typeface="微软雅黑" panose="020B0503020204020204" pitchFamily="34" charset="-122"/>
              </a:rPr>
              <a:t>输出结果：</a:t>
            </a:r>
            <a:r>
              <a:rPr lang="en-US" altLang="zh-CN" sz="1600" b="1" dirty="0" err="1" smtClean="0">
                <a:solidFill>
                  <a:srgbClr val="FFFFFF"/>
                </a:solidFill>
                <a:latin typeface="微软雅黑" panose="020B0503020204020204" pitchFamily="34" charset="-122"/>
                <a:ea typeface="微软雅黑" panose="020B0503020204020204" pitchFamily="34" charset="-122"/>
              </a:rPr>
              <a:t>red|green|blue|pink</a:t>
            </a:r>
            <a:endParaRPr lang="zh-CN" altLang="zh-CN" sz="1600" b="1" dirty="0">
              <a:solidFill>
                <a:srgbClr val="FFFFFF"/>
              </a:solidFill>
              <a:latin typeface="微软雅黑" panose="020B0503020204020204" pitchFamily="34" charset="-122"/>
              <a:ea typeface="微软雅黑" panose="020B0503020204020204" pitchFamily="34" charset="-122"/>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3"/>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6">
                                            <p:txEl>
                                              <p:pRg st="0" end="0"/>
                                            </p:txEl>
                                          </p:spTgt>
                                        </p:tgtEl>
                                        <p:attrNameLst>
                                          <p:attrName>style.visibility</p:attrName>
                                        </p:attrNameLst>
                                      </p:cBhvr>
                                      <p:to>
                                        <p:strVal val="visible"/>
                                      </p:to>
                                    </p:set>
                                    <p:animEffect transition="in" filter="wipe(left)">
                                      <p:cBhvr>
                                        <p:cTn id="14" dur="500"/>
                                        <p:tgtEl>
                                          <p:spTgt spid="1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6" grpId="0" build="p"/>
      <p:bldP spid="21"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smtClean="0">
                <a:cs typeface="Times New Roman" panose="02020603050405020304" pitchFamily="18" charset="0"/>
              </a:rPr>
              <a:t>3.4 </a:t>
            </a:r>
            <a:r>
              <a:rPr lang="zh-CN" altLang="en-US" dirty="0" smtClean="0">
                <a:cs typeface="Times New Roman" panose="02020603050405020304" pitchFamily="18" charset="0"/>
              </a:rPr>
              <a:t>数组元素操作</a:t>
            </a:r>
            <a:endParaRPr lang="zh-CN" altLang="en-US" dirty="0" smtClean="0">
              <a:latin typeface="+mn-lt"/>
              <a:cs typeface="Times New Roman" panose="02020603050405020304" pitchFamily="18" charset="0"/>
            </a:endParaRPr>
          </a:p>
        </p:txBody>
      </p:sp>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lt"/>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smtClean="0">
                  <a:solidFill>
                    <a:schemeClr val="bg1"/>
                  </a:solidFill>
                  <a:latin typeface="+mn-lt"/>
                  <a:cs typeface="Times New Roman" panose="02020603050405020304" pitchFamily="18" charset="0"/>
                </a:rPr>
                <a:t>1</a:t>
              </a:r>
              <a:endParaRPr lang="zh-CN" altLang="en-US" sz="2800" dirty="0">
                <a:solidFill>
                  <a:schemeClr val="bg1"/>
                </a:solidFill>
                <a:latin typeface="+mn-lt"/>
                <a:cs typeface="Times New Roman" panose="02020603050405020304" pitchFamily="18" charset="0"/>
              </a:endParaRPr>
            </a:p>
          </p:txBody>
        </p:sp>
      </p:grpSp>
      <p:sp>
        <p:nvSpPr>
          <p:cNvPr id="20" name="TextBox 19"/>
          <p:cNvSpPr txBox="1"/>
          <p:nvPr/>
        </p:nvSpPr>
        <p:spPr>
          <a:xfrm>
            <a:off x="427038" y="1493838"/>
            <a:ext cx="4703762" cy="400110"/>
          </a:xfrm>
          <a:prstGeom prst="rect">
            <a:avLst/>
          </a:prstGeom>
          <a:noFill/>
        </p:spPr>
        <p:txBody>
          <a:bodyPr>
            <a:spAutoFit/>
          </a:bodyPr>
          <a:lstStyle/>
          <a:p>
            <a:pPr eaLnBrk="0" hangingPunct="0">
              <a:defRPr/>
            </a:pPr>
            <a:r>
              <a:rPr lang="en-US" altLang="zh-CN" dirty="0" smtClean="0">
                <a:latin typeface="+mn-lt"/>
                <a:cs typeface="Times New Roman" panose="02020603050405020304" pitchFamily="18" charset="0"/>
              </a:rPr>
              <a:t>  </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修改数组长度</a:t>
            </a:r>
            <a:endParaRPr lang="zh-CN" altLang="en-US" dirty="0">
              <a:latin typeface="+mn-lt"/>
              <a:cs typeface="Times New Roman" panose="02020603050405020304" pitchFamily="18" charset="0"/>
            </a:endParaRPr>
          </a:p>
        </p:txBody>
      </p:sp>
      <p:sp>
        <p:nvSpPr>
          <p:cNvPr id="1127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TextBox 39"/>
          <p:cNvSpPr txBox="1">
            <a:spLocks noChangeArrowheads="1"/>
          </p:cNvSpPr>
          <p:nvPr/>
        </p:nvSpPr>
        <p:spPr bwMode="auto">
          <a:xfrm>
            <a:off x="565150" y="1963738"/>
            <a:ext cx="79073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200000"/>
              </a:lnSpc>
              <a:defRPr/>
            </a:pPr>
            <a:r>
              <a:rPr lang="zh-CN" altLang="zh-CN" dirty="0" smtClean="0"/>
              <a:t>使用</a:t>
            </a:r>
            <a:r>
              <a:rPr lang="zh-CN" altLang="zh-CN" dirty="0"/>
              <a:t>“</a:t>
            </a:r>
            <a:r>
              <a:rPr lang="zh-CN" altLang="zh-CN" b="1" u="sng" dirty="0">
                <a:solidFill>
                  <a:srgbClr val="1369B2"/>
                </a:solidFill>
              </a:rPr>
              <a:t>数组名</a:t>
            </a:r>
            <a:r>
              <a:rPr lang="en-US" altLang="zh-CN" b="1" u="sng" dirty="0">
                <a:solidFill>
                  <a:srgbClr val="1369B2"/>
                </a:solidFill>
              </a:rPr>
              <a:t>.length</a:t>
            </a:r>
            <a:r>
              <a:rPr lang="zh-CN" altLang="zh-CN" dirty="0"/>
              <a:t>”可以获取或修改数组的</a:t>
            </a:r>
            <a:r>
              <a:rPr lang="zh-CN" altLang="zh-CN" dirty="0" smtClean="0"/>
              <a:t>长度</a:t>
            </a:r>
            <a:r>
              <a:rPr lang="zh-CN" altLang="en-US" dirty="0"/>
              <a:t>。</a:t>
            </a:r>
            <a:endParaRPr lang="en-US" altLang="zh-CN" dirty="0"/>
          </a:p>
        </p:txBody>
      </p:sp>
      <p:sp>
        <p:nvSpPr>
          <p:cNvPr id="21" name="矩形 1"/>
          <p:cNvSpPr>
            <a:spLocks noChangeArrowheads="1"/>
          </p:cNvSpPr>
          <p:nvPr/>
        </p:nvSpPr>
        <p:spPr bwMode="auto">
          <a:xfrm>
            <a:off x="1346199" y="3170592"/>
            <a:ext cx="6345237" cy="830997"/>
          </a:xfrm>
          <a:prstGeom prst="rect">
            <a:avLst/>
          </a:prstGeom>
          <a:solidFill>
            <a:srgbClr val="003F7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err="1" smtClean="0">
                <a:solidFill>
                  <a:srgbClr val="FFFFFF"/>
                </a:solidFill>
                <a:latin typeface="微软雅黑" panose="020B0503020204020204" pitchFamily="34" charset="-122"/>
                <a:ea typeface="微软雅黑" panose="020B0503020204020204" pitchFamily="34" charset="-122"/>
              </a:rPr>
              <a:t>var</a:t>
            </a:r>
            <a:r>
              <a:rPr lang="en-US" altLang="zh-CN" sz="1600" b="1" dirty="0" smtClean="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 = ['a', 'b', 'c'];</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console.log(</a:t>
            </a:r>
            <a:r>
              <a:rPr lang="en-US" altLang="zh-CN" sz="1600" b="1" dirty="0" err="1">
                <a:solidFill>
                  <a:srgbClr val="FFFFFF"/>
                </a:solidFill>
                <a:latin typeface="微软雅黑" panose="020B0503020204020204" pitchFamily="34" charset="-122"/>
                <a:ea typeface="微软雅黑" panose="020B0503020204020204" pitchFamily="34" charset="-122"/>
              </a:rPr>
              <a:t>arr.length</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smtClean="0">
                <a:solidFill>
                  <a:srgbClr val="FFFFFF"/>
                </a:solidFill>
                <a:latin typeface="微软雅黑" panose="020B0503020204020204" pitchFamily="34" charset="-122"/>
                <a:ea typeface="微软雅黑" panose="020B0503020204020204" pitchFamily="34" charset="-122"/>
              </a:rPr>
              <a:t>// </a:t>
            </a:r>
            <a:r>
              <a:rPr lang="zh-CN" altLang="zh-CN" sz="1600" b="1" dirty="0">
                <a:solidFill>
                  <a:srgbClr val="FFFFFF"/>
                </a:solidFill>
                <a:latin typeface="微软雅黑" panose="020B0503020204020204" pitchFamily="34" charset="-122"/>
                <a:ea typeface="微软雅黑" panose="020B0503020204020204" pitchFamily="34" charset="-122"/>
              </a:rPr>
              <a:t>输出结果：</a:t>
            </a:r>
            <a:r>
              <a:rPr lang="en-US" altLang="zh-CN" sz="1600" b="1" dirty="0" smtClean="0">
                <a:solidFill>
                  <a:srgbClr val="FFFFFF"/>
                </a:solidFill>
                <a:latin typeface="微软雅黑" panose="020B0503020204020204" pitchFamily="34" charset="-122"/>
                <a:ea typeface="微软雅黑" panose="020B0503020204020204" pitchFamily="34" charset="-122"/>
              </a:rPr>
              <a:t>3</a:t>
            </a:r>
            <a:endParaRPr lang="zh-CN" altLang="zh-CN" sz="1600" b="1" dirty="0">
              <a:solidFill>
                <a:srgbClr val="FFFFFF"/>
              </a:solidFill>
              <a:latin typeface="微软雅黑" panose="020B0503020204020204" pitchFamily="34" charset="-122"/>
              <a:ea typeface="微软雅黑" panose="020B0503020204020204" pitchFamily="34" charset="-122"/>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TextBox 39"/>
          <p:cNvSpPr txBox="1">
            <a:spLocks noChangeArrowheads="1"/>
          </p:cNvSpPr>
          <p:nvPr/>
        </p:nvSpPr>
        <p:spPr bwMode="auto">
          <a:xfrm>
            <a:off x="612775" y="2459038"/>
            <a:ext cx="7907338" cy="557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eaLnBrk="0" hangingPunct="0">
              <a:lnSpc>
                <a:spcPct val="200000"/>
              </a:lnSpc>
              <a:buFont typeface="+mj-ea"/>
              <a:buAutoNum type="circleNumDbPlain"/>
              <a:defRPr/>
            </a:pPr>
            <a:r>
              <a:rPr lang="zh-CN" altLang="en-US" dirty="0" smtClean="0"/>
              <a:t>获取数组长度</a:t>
            </a:r>
            <a:endParaRPr lang="en-US" altLang="zh-CN" dirty="0"/>
          </a:p>
        </p:txBody>
      </p:sp>
      <p:cxnSp>
        <p:nvCxnSpPr>
          <p:cNvPr id="14" name="直接箭头连接符 21"/>
          <p:cNvCxnSpPr>
            <a:cxnSpLocks noChangeShapeType="1"/>
          </p:cNvCxnSpPr>
          <p:nvPr/>
        </p:nvCxnSpPr>
        <p:spPr bwMode="auto">
          <a:xfrm>
            <a:off x="3066277" y="4012222"/>
            <a:ext cx="0" cy="781050"/>
          </a:xfrm>
          <a:prstGeom prst="straightConnector1">
            <a:avLst/>
          </a:prstGeom>
          <a:noFill/>
          <a:ln w="28575" algn="ctr">
            <a:solidFill>
              <a:srgbClr val="00ACE6"/>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圆角矩形 15"/>
          <p:cNvSpPr>
            <a:spLocks noChangeArrowheads="1"/>
          </p:cNvSpPr>
          <p:nvPr/>
        </p:nvSpPr>
        <p:spPr bwMode="auto">
          <a:xfrm>
            <a:off x="1738900" y="4810716"/>
            <a:ext cx="2680699" cy="441408"/>
          </a:xfrm>
          <a:prstGeom prst="roundRect">
            <a:avLst>
              <a:gd name="adj" fmla="val 16667"/>
            </a:avLst>
          </a:prstGeom>
          <a:solidFill>
            <a:schemeClr val="bg1"/>
          </a:solidFill>
          <a:ln w="12700" algn="ctr">
            <a:solidFill>
              <a:srgbClr val="00ACE6"/>
            </a:solidFill>
            <a:round/>
          </a:ln>
        </p:spPr>
        <p:txBody>
          <a:bodyPr/>
          <a:lstStyle/>
          <a:p>
            <a:pPr eaLnBrk="1" hangingPunct="1">
              <a:buFont typeface="Arial" panose="020B0604020202020204" pitchFamily="34" charset="0"/>
              <a:buNone/>
            </a:pPr>
            <a:r>
              <a:rPr lang="zh-CN" altLang="en-US" dirty="0" smtClean="0"/>
              <a:t>数组长度</a:t>
            </a:r>
            <a:r>
              <a:rPr lang="en-US" altLang="zh-CN" dirty="0" smtClean="0"/>
              <a:t>=</a:t>
            </a:r>
            <a:r>
              <a:rPr lang="zh-CN" altLang="en-US" dirty="0" smtClean="0"/>
              <a:t>数组索引</a:t>
            </a:r>
            <a:r>
              <a:rPr lang="en-US" altLang="zh-CN" dirty="0" smtClean="0"/>
              <a:t>+1</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3"/>
                                        </p:tgtEl>
                                        <p:attrNameLst>
                                          <p:attrName>style.visibility</p:attrName>
                                        </p:attrNameLst>
                                      </p:cBhvr>
                                      <p:to>
                                        <p:strVal val="visible"/>
                                      </p:to>
                                    </p:se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left)">
                                      <p:cBhvr>
                                        <p:cTn id="14" dur="500"/>
                                        <p:tgtEl>
                                          <p:spTgt spid="20"/>
                                        </p:tgtEl>
                                      </p:cBhvr>
                                    </p:animEffect>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16">
                                            <p:txEl>
                                              <p:pRg st="0" end="0"/>
                                            </p:txEl>
                                          </p:spTgt>
                                        </p:tgtEl>
                                        <p:attrNameLst>
                                          <p:attrName>style.visibility</p:attrName>
                                        </p:attrNameLst>
                                      </p:cBhvr>
                                      <p:to>
                                        <p:strVal val="visible"/>
                                      </p:to>
                                    </p:set>
                                    <p:animEffect transition="in" filter="wipe(left)">
                                      <p:cBhvr>
                                        <p:cTn id="18" dur="500"/>
                                        <p:tgtEl>
                                          <p:spTgt spid="16">
                                            <p:txEl>
                                              <p:pRg st="0" end="0"/>
                                            </p:txEl>
                                          </p:spTgt>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13">
                                            <p:txEl>
                                              <p:pRg st="0" end="0"/>
                                            </p:txEl>
                                          </p:spTgt>
                                        </p:tgtEl>
                                        <p:attrNameLst>
                                          <p:attrName>style.visibility</p:attrName>
                                        </p:attrNameLst>
                                      </p:cBhvr>
                                      <p:to>
                                        <p:strVal val="visible"/>
                                      </p:to>
                                    </p:set>
                                    <p:animEffect transition="in" filter="wipe(left)">
                                      <p:cBhvr>
                                        <p:cTn id="22" dur="500"/>
                                        <p:tgtEl>
                                          <p:spTgt spid="1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childTnLst>
                          </p:cTn>
                        </p:par>
                        <p:par>
                          <p:cTn id="32" fill="hold">
                            <p:stCondLst>
                              <p:cond delay="1000"/>
                            </p:stCondLst>
                            <p:childTnLst>
                              <p:par>
                                <p:cTn id="33" presetID="10"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p:bldP spid="16" grpId="0" build="p"/>
      <p:bldP spid="21" grpId="0" animBg="1"/>
      <p:bldP spid="13" grpId="0" build="p"/>
      <p:bldP spid="1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smtClean="0">
                <a:cs typeface="Times New Roman" panose="02020603050405020304" pitchFamily="18" charset="0"/>
              </a:rPr>
              <a:t>3.4 </a:t>
            </a:r>
            <a:r>
              <a:rPr lang="zh-CN" altLang="en-US" dirty="0" smtClean="0">
                <a:cs typeface="Times New Roman" panose="02020603050405020304" pitchFamily="18" charset="0"/>
              </a:rPr>
              <a:t>数组元素操作</a:t>
            </a:r>
            <a:endParaRPr lang="zh-CN" altLang="en-US" dirty="0" smtClean="0">
              <a:latin typeface="+mn-lt"/>
              <a:cs typeface="Times New Roman" panose="02020603050405020304" pitchFamily="18" charset="0"/>
            </a:endParaRPr>
          </a:p>
        </p:txBody>
      </p:sp>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lt"/>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smtClean="0">
                  <a:solidFill>
                    <a:schemeClr val="bg1"/>
                  </a:solidFill>
                  <a:latin typeface="+mn-lt"/>
                  <a:cs typeface="Times New Roman" panose="02020603050405020304" pitchFamily="18" charset="0"/>
                </a:rPr>
                <a:t>1</a:t>
              </a:r>
              <a:endParaRPr lang="zh-CN" altLang="en-US" sz="2800" dirty="0">
                <a:solidFill>
                  <a:schemeClr val="bg1"/>
                </a:solidFill>
                <a:latin typeface="+mn-lt"/>
                <a:cs typeface="Times New Roman" panose="02020603050405020304" pitchFamily="18" charset="0"/>
              </a:endParaRPr>
            </a:p>
          </p:txBody>
        </p:sp>
      </p:grpSp>
      <p:sp>
        <p:nvSpPr>
          <p:cNvPr id="20" name="TextBox 19"/>
          <p:cNvSpPr txBox="1"/>
          <p:nvPr/>
        </p:nvSpPr>
        <p:spPr>
          <a:xfrm>
            <a:off x="427038" y="1493838"/>
            <a:ext cx="4703762" cy="400110"/>
          </a:xfrm>
          <a:prstGeom prst="rect">
            <a:avLst/>
          </a:prstGeom>
          <a:noFill/>
        </p:spPr>
        <p:txBody>
          <a:bodyPr>
            <a:spAutoFit/>
          </a:bodyPr>
          <a:lstStyle/>
          <a:p>
            <a:pPr eaLnBrk="0" hangingPunct="0">
              <a:defRPr/>
            </a:pPr>
            <a:r>
              <a:rPr lang="en-US" altLang="zh-CN" dirty="0" smtClean="0">
                <a:latin typeface="+mn-lt"/>
                <a:cs typeface="Times New Roman" panose="02020603050405020304" pitchFamily="18" charset="0"/>
              </a:rPr>
              <a:t>  </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修改数组长度</a:t>
            </a:r>
            <a:endParaRPr lang="zh-CN" altLang="en-US" dirty="0">
              <a:latin typeface="+mn-lt"/>
              <a:cs typeface="Times New Roman" panose="02020603050405020304" pitchFamily="18" charset="0"/>
            </a:endParaRPr>
          </a:p>
        </p:txBody>
      </p:sp>
      <p:sp>
        <p:nvSpPr>
          <p:cNvPr id="1127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1" name="矩形 1"/>
          <p:cNvSpPr>
            <a:spLocks noChangeArrowheads="1"/>
          </p:cNvSpPr>
          <p:nvPr/>
        </p:nvSpPr>
        <p:spPr bwMode="auto">
          <a:xfrm>
            <a:off x="1346199" y="2774741"/>
            <a:ext cx="6345237" cy="2308324"/>
          </a:xfrm>
          <a:prstGeom prst="rect">
            <a:avLst/>
          </a:prstGeom>
          <a:solidFill>
            <a:srgbClr val="003F7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err="1" smtClean="0">
                <a:solidFill>
                  <a:srgbClr val="FFFFFF"/>
                </a:solidFill>
                <a:latin typeface="微软雅黑" panose="020B0503020204020204" pitchFamily="34" charset="-122"/>
                <a:ea typeface="微软雅黑" panose="020B0503020204020204" pitchFamily="34" charset="-122"/>
              </a:rPr>
              <a:t>var</a:t>
            </a:r>
            <a:r>
              <a:rPr lang="en-US" altLang="zh-CN" sz="1600" b="1" dirty="0" smtClean="0">
                <a:solidFill>
                  <a:srgbClr val="FFFFFF"/>
                </a:solidFill>
                <a:latin typeface="微软雅黑" panose="020B0503020204020204" pitchFamily="34" charset="-122"/>
                <a:ea typeface="微软雅黑" panose="020B0503020204020204" pitchFamily="34" charset="-122"/>
              </a:rPr>
              <a:t> </a:t>
            </a:r>
            <a:r>
              <a:rPr lang="en-US" altLang="zh-CN" sz="1600" b="1" dirty="0">
                <a:solidFill>
                  <a:srgbClr val="FFFFFF"/>
                </a:solidFill>
                <a:latin typeface="微软雅黑" panose="020B0503020204020204" pitchFamily="34" charset="-122"/>
                <a:ea typeface="微软雅黑" panose="020B0503020204020204" pitchFamily="34" charset="-122"/>
              </a:rPr>
              <a:t>arr1 = [1, 2];</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arr1.length = 4; 		// </a:t>
            </a:r>
            <a:r>
              <a:rPr lang="zh-CN" altLang="zh-CN" sz="1600" b="1" dirty="0">
                <a:solidFill>
                  <a:srgbClr val="FFFFFF"/>
                </a:solidFill>
                <a:latin typeface="微软雅黑" panose="020B0503020204020204" pitchFamily="34" charset="-122"/>
                <a:ea typeface="微软雅黑" panose="020B0503020204020204" pitchFamily="34" charset="-122"/>
              </a:rPr>
              <a:t>大于原有长度</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console.log(arr1); 	</a:t>
            </a:r>
            <a:r>
              <a:rPr lang="en-US" altLang="zh-CN" sz="1600" b="1" dirty="0" smtClean="0">
                <a:solidFill>
                  <a:srgbClr val="FFFFFF"/>
                </a:solidFill>
                <a:latin typeface="微软雅黑" panose="020B0503020204020204" pitchFamily="34" charset="-122"/>
                <a:ea typeface="微软雅黑" panose="020B0503020204020204" pitchFamily="34" charset="-122"/>
              </a:rPr>
              <a:t>// </a:t>
            </a:r>
            <a:r>
              <a:rPr lang="zh-CN" altLang="zh-CN" sz="1600" b="1" dirty="0">
                <a:solidFill>
                  <a:srgbClr val="FFFFFF"/>
                </a:solidFill>
                <a:latin typeface="微软雅黑" panose="020B0503020204020204" pitchFamily="34" charset="-122"/>
                <a:ea typeface="微软雅黑" panose="020B0503020204020204" pitchFamily="34" charset="-122"/>
              </a:rPr>
              <a:t>输出结果：</a:t>
            </a:r>
            <a:r>
              <a:rPr lang="en-US" altLang="zh-CN" sz="1600" b="1" dirty="0">
                <a:solidFill>
                  <a:srgbClr val="FFFFFF"/>
                </a:solidFill>
                <a:latin typeface="微软雅黑" panose="020B0503020204020204" pitchFamily="34" charset="-122"/>
                <a:ea typeface="微软雅黑" panose="020B0503020204020204" pitchFamily="34" charset="-122"/>
              </a:rPr>
              <a:t>(4) [1, 2, empty × 2]</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arr2 = [1, 2, 3, 4];</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arr2.length = 2;		</a:t>
            </a:r>
            <a:r>
              <a:rPr lang="en-US" altLang="zh-CN" sz="1600" b="1" dirty="0" smtClean="0">
                <a:solidFill>
                  <a:srgbClr val="FFFFFF"/>
                </a:solidFill>
                <a:latin typeface="微软雅黑" panose="020B0503020204020204" pitchFamily="34" charset="-122"/>
                <a:ea typeface="微软雅黑" panose="020B0503020204020204" pitchFamily="34" charset="-122"/>
              </a:rPr>
              <a:t>// </a:t>
            </a:r>
            <a:r>
              <a:rPr lang="zh-CN" altLang="zh-CN" sz="1600" b="1" dirty="0">
                <a:solidFill>
                  <a:srgbClr val="FFFFFF"/>
                </a:solidFill>
                <a:latin typeface="微软雅黑" panose="020B0503020204020204" pitchFamily="34" charset="-122"/>
                <a:ea typeface="微软雅黑" panose="020B0503020204020204" pitchFamily="34" charset="-122"/>
              </a:rPr>
              <a:t>小于原有长度</a:t>
            </a:r>
            <a:r>
              <a:rPr lang="en-US" altLang="zh-CN" sz="1600" b="1" dirty="0">
                <a:solidFill>
                  <a:srgbClr val="FFFFFF"/>
                </a:solidFill>
                <a:latin typeface="微软雅黑" panose="020B0503020204020204" pitchFamily="34" charset="-122"/>
                <a:ea typeface="微软雅黑" panose="020B0503020204020204" pitchFamily="34" charset="-122"/>
              </a:rPr>
              <a:t>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console.log(arr2);     	// </a:t>
            </a:r>
            <a:r>
              <a:rPr lang="zh-CN" altLang="zh-CN" sz="1600" b="1" dirty="0">
                <a:solidFill>
                  <a:srgbClr val="FFFFFF"/>
                </a:solidFill>
                <a:latin typeface="微软雅黑" panose="020B0503020204020204" pitchFamily="34" charset="-122"/>
                <a:ea typeface="微软雅黑" panose="020B0503020204020204" pitchFamily="34" charset="-122"/>
              </a:rPr>
              <a:t>输出结果：</a:t>
            </a:r>
            <a:r>
              <a:rPr lang="en-US" altLang="zh-CN" sz="1600" b="1" dirty="0">
                <a:solidFill>
                  <a:srgbClr val="FFFFFF"/>
                </a:solidFill>
                <a:latin typeface="微软雅黑" panose="020B0503020204020204" pitchFamily="34" charset="-122"/>
                <a:ea typeface="微软雅黑" panose="020B0503020204020204" pitchFamily="34" charset="-122"/>
              </a:rPr>
              <a:t>(2) [1, 2]</a:t>
            </a:r>
            <a:endParaRPr lang="zh-CN" altLang="zh-CN" sz="1600" b="1" dirty="0">
              <a:solidFill>
                <a:srgbClr val="FFFFFF"/>
              </a:solidFill>
              <a:latin typeface="微软雅黑" panose="020B0503020204020204" pitchFamily="34" charset="-122"/>
              <a:ea typeface="微软雅黑" panose="020B0503020204020204" pitchFamily="34" charset="-122"/>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TextBox 39"/>
          <p:cNvSpPr txBox="1">
            <a:spLocks noChangeArrowheads="1"/>
          </p:cNvSpPr>
          <p:nvPr/>
        </p:nvSpPr>
        <p:spPr bwMode="auto">
          <a:xfrm>
            <a:off x="591509" y="1967276"/>
            <a:ext cx="7907338" cy="557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eaLnBrk="0" hangingPunct="0">
              <a:lnSpc>
                <a:spcPct val="200000"/>
              </a:lnSpc>
              <a:buFont typeface="+mj-ea"/>
              <a:buAutoNum type="circleNumDbPlain" startAt="2"/>
              <a:defRPr/>
            </a:pPr>
            <a:r>
              <a:rPr lang="zh-CN" altLang="en-US" dirty="0"/>
              <a:t>修改</a:t>
            </a:r>
            <a:r>
              <a:rPr lang="zh-CN" altLang="en-US" dirty="0" smtClean="0"/>
              <a:t>数组长度</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smtClean="0">
                <a:cs typeface="Times New Roman" panose="02020603050405020304" pitchFamily="18" charset="0"/>
              </a:rPr>
              <a:t>3.4 </a:t>
            </a:r>
            <a:r>
              <a:rPr lang="zh-CN" altLang="en-US" dirty="0" smtClean="0">
                <a:cs typeface="Times New Roman" panose="02020603050405020304" pitchFamily="18" charset="0"/>
              </a:rPr>
              <a:t>数组元素操作</a:t>
            </a:r>
            <a:endParaRPr lang="zh-CN" altLang="en-US" dirty="0" smtClean="0">
              <a:latin typeface="+mn-lt"/>
              <a:cs typeface="Times New Roman" panose="02020603050405020304" pitchFamily="18" charset="0"/>
            </a:endParaRPr>
          </a:p>
        </p:txBody>
      </p:sp>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lt"/>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smtClean="0">
                  <a:solidFill>
                    <a:schemeClr val="bg1"/>
                  </a:solidFill>
                  <a:latin typeface="+mn-lt"/>
                  <a:cs typeface="Times New Roman" panose="02020603050405020304" pitchFamily="18" charset="0"/>
                </a:rPr>
                <a:t>1</a:t>
              </a:r>
              <a:endParaRPr lang="zh-CN" altLang="en-US" sz="2800" dirty="0">
                <a:solidFill>
                  <a:schemeClr val="bg1"/>
                </a:solidFill>
                <a:latin typeface="+mn-lt"/>
                <a:cs typeface="Times New Roman" panose="02020603050405020304" pitchFamily="18" charset="0"/>
              </a:endParaRPr>
            </a:p>
          </p:txBody>
        </p:sp>
      </p:grpSp>
      <p:sp>
        <p:nvSpPr>
          <p:cNvPr id="20" name="TextBox 19"/>
          <p:cNvSpPr txBox="1"/>
          <p:nvPr/>
        </p:nvSpPr>
        <p:spPr>
          <a:xfrm>
            <a:off x="427038" y="1493838"/>
            <a:ext cx="4703762" cy="400110"/>
          </a:xfrm>
          <a:prstGeom prst="rect">
            <a:avLst/>
          </a:prstGeom>
          <a:noFill/>
        </p:spPr>
        <p:txBody>
          <a:bodyPr>
            <a:spAutoFit/>
          </a:bodyPr>
          <a:lstStyle/>
          <a:p>
            <a:pPr eaLnBrk="0" hangingPunct="0">
              <a:defRPr/>
            </a:pPr>
            <a:r>
              <a:rPr lang="en-US" altLang="zh-CN" dirty="0" smtClean="0">
                <a:latin typeface="+mn-lt"/>
                <a:cs typeface="Times New Roman" panose="02020603050405020304" pitchFamily="18" charset="0"/>
              </a:rPr>
              <a:t>  </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修改数组长度</a:t>
            </a:r>
            <a:endParaRPr lang="zh-CN" altLang="en-US" dirty="0">
              <a:latin typeface="+mn-lt"/>
              <a:cs typeface="Times New Roman" panose="02020603050405020304" pitchFamily="18" charset="0"/>
            </a:endParaRPr>
          </a:p>
        </p:txBody>
      </p:sp>
      <p:sp>
        <p:nvSpPr>
          <p:cNvPr id="1127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1" name="矩形 1"/>
          <p:cNvSpPr>
            <a:spLocks noChangeArrowheads="1"/>
          </p:cNvSpPr>
          <p:nvPr/>
        </p:nvSpPr>
        <p:spPr bwMode="auto">
          <a:xfrm>
            <a:off x="1346199" y="2775188"/>
            <a:ext cx="6345237" cy="1938992"/>
          </a:xfrm>
          <a:prstGeom prst="rect">
            <a:avLst/>
          </a:prstGeom>
          <a:solidFill>
            <a:srgbClr val="003F7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err="1" smtClean="0">
                <a:solidFill>
                  <a:srgbClr val="FFFFFF"/>
                </a:solidFill>
                <a:latin typeface="微软雅黑" panose="020B0503020204020204" pitchFamily="34" charset="-122"/>
                <a:ea typeface="微软雅黑" panose="020B0503020204020204" pitchFamily="34" charset="-122"/>
              </a:rPr>
              <a:t>var</a:t>
            </a:r>
            <a:r>
              <a:rPr lang="en-US" altLang="zh-CN" sz="1600" b="1" dirty="0" smtClean="0">
                <a:solidFill>
                  <a:srgbClr val="FFFFFF"/>
                </a:solidFill>
                <a:latin typeface="微软雅黑" panose="020B0503020204020204" pitchFamily="34" charset="-122"/>
                <a:ea typeface="微软雅黑" panose="020B0503020204020204" pitchFamily="34" charset="-122"/>
              </a:rPr>
              <a:t> </a:t>
            </a:r>
            <a:r>
              <a:rPr lang="en-US" altLang="zh-CN" sz="1600" b="1" dirty="0">
                <a:solidFill>
                  <a:srgbClr val="FFFFFF"/>
                </a:solidFill>
                <a:latin typeface="微软雅黑" panose="020B0503020204020204" pitchFamily="34" charset="-122"/>
                <a:ea typeface="微软雅黑" panose="020B0503020204020204" pitchFamily="34" charset="-122"/>
              </a:rPr>
              <a:t>arr1 = [1, 2];</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 = [1];</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err="1">
                <a:solidFill>
                  <a:srgbClr val="FFFFFF"/>
                </a:solidFill>
                <a:latin typeface="微软雅黑" panose="020B0503020204020204" pitchFamily="34" charset="-122"/>
                <a:ea typeface="微软雅黑" panose="020B0503020204020204" pitchFamily="34" charset="-122"/>
              </a:rPr>
              <a:t>arr.length</a:t>
            </a:r>
            <a:r>
              <a:rPr lang="en-US" altLang="zh-CN" sz="1600" b="1" dirty="0">
                <a:solidFill>
                  <a:srgbClr val="FFFFFF"/>
                </a:solidFill>
                <a:latin typeface="微软雅黑" panose="020B0503020204020204" pitchFamily="34" charset="-122"/>
                <a:ea typeface="微软雅黑" panose="020B0503020204020204" pitchFamily="34" charset="-122"/>
              </a:rPr>
              <a:t> = 4;		</a:t>
            </a:r>
            <a:r>
              <a:rPr lang="en-US" altLang="zh-CN" sz="1600" b="1" dirty="0" smtClean="0">
                <a:solidFill>
                  <a:srgbClr val="FFFFFF"/>
                </a:solidFill>
                <a:latin typeface="微软雅黑" panose="020B0503020204020204" pitchFamily="34" charset="-122"/>
                <a:ea typeface="微软雅黑" panose="020B0503020204020204" pitchFamily="34" charset="-122"/>
              </a:rPr>
              <a:t>// </a:t>
            </a:r>
            <a:r>
              <a:rPr lang="zh-CN" altLang="zh-CN" sz="1600" b="1" dirty="0">
                <a:solidFill>
                  <a:srgbClr val="FFFFFF"/>
                </a:solidFill>
                <a:latin typeface="微软雅黑" panose="020B0503020204020204" pitchFamily="34" charset="-122"/>
                <a:ea typeface="微软雅黑" panose="020B0503020204020204" pitchFamily="34" charset="-122"/>
              </a:rPr>
              <a:t>修改数组的长度为</a:t>
            </a:r>
            <a:r>
              <a:rPr lang="en-US" altLang="zh-CN" sz="1600" b="1" dirty="0">
                <a:solidFill>
                  <a:srgbClr val="FFFFFF"/>
                </a:solidFill>
                <a:latin typeface="微软雅黑" panose="020B0503020204020204" pitchFamily="34" charset="-122"/>
                <a:ea typeface="微软雅黑" panose="020B0503020204020204" pitchFamily="34" charset="-122"/>
              </a:rPr>
              <a:t>4</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console.log(</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	 	// </a:t>
            </a:r>
            <a:r>
              <a:rPr lang="zh-CN" altLang="zh-CN" sz="1600" b="1" dirty="0">
                <a:solidFill>
                  <a:srgbClr val="FFFFFF"/>
                </a:solidFill>
                <a:latin typeface="微软雅黑" panose="020B0503020204020204" pitchFamily="34" charset="-122"/>
                <a:ea typeface="微软雅黑" panose="020B0503020204020204" pitchFamily="34" charset="-122"/>
              </a:rPr>
              <a:t>输出结果：</a:t>
            </a:r>
            <a:r>
              <a:rPr lang="en-US" altLang="zh-CN" sz="1600" b="1" dirty="0">
                <a:solidFill>
                  <a:srgbClr val="FFFFFF"/>
                </a:solidFill>
                <a:latin typeface="微软雅黑" panose="020B0503020204020204" pitchFamily="34" charset="-122"/>
                <a:ea typeface="微软雅黑" panose="020B0503020204020204" pitchFamily="34" charset="-122"/>
              </a:rPr>
              <a:t>(4) [1, empty × 3]</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console.log(</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[1]);	// </a:t>
            </a:r>
            <a:r>
              <a:rPr lang="zh-CN" altLang="zh-CN" sz="1600" b="1" dirty="0">
                <a:solidFill>
                  <a:srgbClr val="FFFFFF"/>
                </a:solidFill>
                <a:latin typeface="微软雅黑" panose="020B0503020204020204" pitchFamily="34" charset="-122"/>
                <a:ea typeface="微软雅黑" panose="020B0503020204020204" pitchFamily="34" charset="-122"/>
              </a:rPr>
              <a:t>输出结果：</a:t>
            </a:r>
            <a:r>
              <a:rPr lang="en-US" altLang="zh-CN" sz="1600" b="1" dirty="0">
                <a:solidFill>
                  <a:srgbClr val="FFFFFF"/>
                </a:solidFill>
                <a:latin typeface="微软雅黑" panose="020B0503020204020204" pitchFamily="34" charset="-122"/>
                <a:ea typeface="微软雅黑" panose="020B0503020204020204" pitchFamily="34" charset="-122"/>
              </a:rPr>
              <a:t>undefined</a:t>
            </a:r>
            <a:endParaRPr lang="zh-CN" altLang="zh-CN" sz="1600" b="1" dirty="0">
              <a:solidFill>
                <a:srgbClr val="FFFFFF"/>
              </a:solidFill>
              <a:latin typeface="微软雅黑" panose="020B0503020204020204" pitchFamily="34" charset="-122"/>
              <a:ea typeface="微软雅黑" panose="020B0503020204020204" pitchFamily="34" charset="-122"/>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TextBox 39"/>
          <p:cNvSpPr txBox="1">
            <a:spLocks noChangeArrowheads="1"/>
          </p:cNvSpPr>
          <p:nvPr/>
        </p:nvSpPr>
        <p:spPr bwMode="auto">
          <a:xfrm>
            <a:off x="612775" y="2015348"/>
            <a:ext cx="7907338" cy="557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eaLnBrk="0" hangingPunct="0">
              <a:lnSpc>
                <a:spcPct val="200000"/>
              </a:lnSpc>
              <a:buFont typeface="+mj-ea"/>
              <a:buAutoNum type="circleNumDbPlain" startAt="3"/>
              <a:defRPr/>
            </a:pPr>
            <a:r>
              <a:rPr lang="zh-CN" altLang="en-US" dirty="0" smtClean="0"/>
              <a:t>访问空元素时，返回结果为</a:t>
            </a:r>
            <a:r>
              <a:rPr lang="en-US" altLang="zh-CN" dirty="0" smtClean="0"/>
              <a:t>undefined</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smtClean="0">
                <a:cs typeface="Times New Roman" panose="02020603050405020304" pitchFamily="18" charset="0"/>
              </a:rPr>
              <a:t>3.4 </a:t>
            </a:r>
            <a:r>
              <a:rPr lang="zh-CN" altLang="en-US" dirty="0" smtClean="0">
                <a:cs typeface="Times New Roman" panose="02020603050405020304" pitchFamily="18" charset="0"/>
              </a:rPr>
              <a:t>数组元素操作</a:t>
            </a:r>
            <a:endParaRPr lang="zh-CN" altLang="en-US" dirty="0" smtClean="0">
              <a:latin typeface="+mn-lt"/>
              <a:cs typeface="Times New Roman" panose="02020603050405020304" pitchFamily="18" charset="0"/>
            </a:endParaRPr>
          </a:p>
        </p:txBody>
      </p:sp>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lt"/>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smtClean="0">
                  <a:solidFill>
                    <a:schemeClr val="bg1"/>
                  </a:solidFill>
                  <a:latin typeface="+mn-lt"/>
                  <a:cs typeface="Times New Roman" panose="02020603050405020304" pitchFamily="18" charset="0"/>
                </a:rPr>
                <a:t>1</a:t>
              </a:r>
              <a:endParaRPr lang="zh-CN" altLang="en-US" sz="2800" dirty="0">
                <a:solidFill>
                  <a:schemeClr val="bg1"/>
                </a:solidFill>
                <a:latin typeface="+mn-lt"/>
                <a:cs typeface="Times New Roman" panose="02020603050405020304" pitchFamily="18" charset="0"/>
              </a:endParaRPr>
            </a:p>
          </p:txBody>
        </p:sp>
      </p:grpSp>
      <p:sp>
        <p:nvSpPr>
          <p:cNvPr id="20" name="TextBox 19"/>
          <p:cNvSpPr txBox="1"/>
          <p:nvPr/>
        </p:nvSpPr>
        <p:spPr>
          <a:xfrm>
            <a:off x="427038" y="1493838"/>
            <a:ext cx="4703762" cy="400110"/>
          </a:xfrm>
          <a:prstGeom prst="rect">
            <a:avLst/>
          </a:prstGeom>
          <a:noFill/>
        </p:spPr>
        <p:txBody>
          <a:bodyPr>
            <a:spAutoFit/>
          </a:bodyPr>
          <a:lstStyle/>
          <a:p>
            <a:pPr eaLnBrk="0" hangingPunct="0">
              <a:defRPr/>
            </a:pPr>
            <a:r>
              <a:rPr lang="en-US" altLang="zh-CN" dirty="0" smtClean="0">
                <a:latin typeface="+mn-lt"/>
                <a:cs typeface="Times New Roman" panose="02020603050405020304" pitchFamily="18" charset="0"/>
              </a:rPr>
              <a:t>  </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修改数组长度</a:t>
            </a:r>
            <a:endParaRPr lang="zh-CN" altLang="en-US" dirty="0">
              <a:latin typeface="+mn-lt"/>
              <a:cs typeface="Times New Roman" panose="02020603050405020304" pitchFamily="18" charset="0"/>
            </a:endParaRPr>
          </a:p>
        </p:txBody>
      </p:sp>
      <p:sp>
        <p:nvSpPr>
          <p:cNvPr id="1127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1" name="矩形 1"/>
          <p:cNvSpPr>
            <a:spLocks noChangeArrowheads="1"/>
          </p:cNvSpPr>
          <p:nvPr/>
        </p:nvSpPr>
        <p:spPr bwMode="auto">
          <a:xfrm>
            <a:off x="1346199" y="2553897"/>
            <a:ext cx="7359651" cy="3785652"/>
          </a:xfrm>
          <a:prstGeom prst="rect">
            <a:avLst/>
          </a:prstGeom>
          <a:solidFill>
            <a:srgbClr val="003F7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smtClean="0">
                <a:solidFill>
                  <a:srgbClr val="FFFFFF"/>
                </a:solidFill>
                <a:latin typeface="微软雅黑" panose="020B0503020204020204" pitchFamily="34" charset="-122"/>
                <a:ea typeface="微软雅黑" panose="020B0503020204020204" pitchFamily="34" charset="-122"/>
              </a:rPr>
              <a:t>// </a:t>
            </a:r>
            <a:r>
              <a:rPr lang="zh-CN" altLang="zh-CN" sz="1600" b="1" dirty="0">
                <a:solidFill>
                  <a:srgbClr val="FFFFFF"/>
                </a:solidFill>
                <a:latin typeface="微软雅黑" panose="020B0503020204020204" pitchFamily="34" charset="-122"/>
                <a:ea typeface="微软雅黑" panose="020B0503020204020204" pitchFamily="34" charset="-122"/>
              </a:rPr>
              <a:t>情况</a:t>
            </a:r>
            <a:r>
              <a:rPr lang="en-US" altLang="zh-CN" sz="1600" b="1" dirty="0">
                <a:solidFill>
                  <a:srgbClr val="FFFFFF"/>
                </a:solidFill>
                <a:latin typeface="微软雅黑" panose="020B0503020204020204" pitchFamily="34" charset="-122"/>
                <a:ea typeface="微软雅黑" panose="020B0503020204020204" pitchFamily="34" charset="-122"/>
              </a:rPr>
              <a:t>1</a:t>
            </a:r>
            <a:r>
              <a:rPr lang="zh-CN" altLang="zh-CN" sz="1600" b="1" dirty="0">
                <a:solidFill>
                  <a:srgbClr val="FFFFFF"/>
                </a:solidFill>
                <a:latin typeface="微软雅黑" panose="020B0503020204020204" pitchFamily="34" charset="-122"/>
                <a:ea typeface="微软雅黑" panose="020B0503020204020204" pitchFamily="34" charset="-122"/>
              </a:rPr>
              <a:t>：在使用字面量创建数组时出现空元素</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 = [1, 2, , 4];</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console.log(</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smtClean="0">
                <a:solidFill>
                  <a:srgbClr val="FFFFFF"/>
                </a:solidFill>
                <a:latin typeface="微软雅黑" panose="020B0503020204020204" pitchFamily="34" charset="-122"/>
                <a:ea typeface="微软雅黑" panose="020B0503020204020204" pitchFamily="34" charset="-122"/>
              </a:rPr>
              <a:t>                // </a:t>
            </a:r>
            <a:r>
              <a:rPr lang="zh-CN" altLang="zh-CN" sz="1600" b="1" dirty="0">
                <a:solidFill>
                  <a:srgbClr val="FFFFFF"/>
                </a:solidFill>
                <a:latin typeface="微软雅黑" panose="020B0503020204020204" pitchFamily="34" charset="-122"/>
                <a:ea typeface="微软雅黑" panose="020B0503020204020204" pitchFamily="34" charset="-122"/>
              </a:rPr>
              <a:t>输出结果：</a:t>
            </a:r>
            <a:r>
              <a:rPr lang="en-US" altLang="zh-CN" sz="1600" b="1" dirty="0">
                <a:solidFill>
                  <a:srgbClr val="FFFFFF"/>
                </a:solidFill>
                <a:latin typeface="微软雅黑" panose="020B0503020204020204" pitchFamily="34" charset="-122"/>
                <a:ea typeface="微软雅黑" panose="020B0503020204020204" pitchFamily="34" charset="-122"/>
              </a:rPr>
              <a:t>(4) [1, 2, empty, 4]</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a:t>
            </a:r>
            <a:r>
              <a:rPr lang="zh-CN" altLang="zh-CN" sz="1600" b="1" dirty="0">
                <a:solidFill>
                  <a:srgbClr val="FFFFFF"/>
                </a:solidFill>
                <a:latin typeface="微软雅黑" panose="020B0503020204020204" pitchFamily="34" charset="-122"/>
                <a:ea typeface="微软雅黑" panose="020B0503020204020204" pitchFamily="34" charset="-122"/>
              </a:rPr>
              <a:t>情况</a:t>
            </a:r>
            <a:r>
              <a:rPr lang="en-US" altLang="zh-CN" sz="1600" b="1" dirty="0">
                <a:solidFill>
                  <a:srgbClr val="FFFFFF"/>
                </a:solidFill>
                <a:latin typeface="微软雅黑" panose="020B0503020204020204" pitchFamily="34" charset="-122"/>
                <a:ea typeface="微软雅黑" panose="020B0503020204020204" pitchFamily="34" charset="-122"/>
              </a:rPr>
              <a:t>2</a:t>
            </a:r>
            <a:r>
              <a:rPr lang="zh-CN" altLang="zh-CN" sz="1600" b="1" dirty="0">
                <a:solidFill>
                  <a:srgbClr val="FFFFFF"/>
                </a:solidFill>
                <a:latin typeface="微软雅黑" panose="020B0503020204020204" pitchFamily="34" charset="-122"/>
                <a:ea typeface="微软雅黑" panose="020B0503020204020204" pitchFamily="34" charset="-122"/>
              </a:rPr>
              <a:t>：在</a:t>
            </a:r>
            <a:r>
              <a:rPr lang="en-US" altLang="zh-CN" sz="1600" b="1" dirty="0">
                <a:solidFill>
                  <a:srgbClr val="FFFFFF"/>
                </a:solidFill>
                <a:latin typeface="微软雅黑" panose="020B0503020204020204" pitchFamily="34" charset="-122"/>
                <a:ea typeface="微软雅黑" panose="020B0503020204020204" pitchFamily="34" charset="-122"/>
              </a:rPr>
              <a:t>new Array()</a:t>
            </a:r>
            <a:r>
              <a:rPr lang="zh-CN" altLang="zh-CN" sz="1600" b="1" dirty="0">
                <a:solidFill>
                  <a:srgbClr val="FFFFFF"/>
                </a:solidFill>
                <a:latin typeface="微软雅黑" panose="020B0503020204020204" pitchFamily="34" charset="-122"/>
                <a:ea typeface="微软雅黑" panose="020B0503020204020204" pitchFamily="34" charset="-122"/>
              </a:rPr>
              <a:t>中传入数组长度的参数</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 = new Array(4);</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console.log(</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		// </a:t>
            </a:r>
            <a:r>
              <a:rPr lang="zh-CN" altLang="zh-CN" sz="1600" b="1" dirty="0">
                <a:solidFill>
                  <a:srgbClr val="FFFFFF"/>
                </a:solidFill>
                <a:latin typeface="微软雅黑" panose="020B0503020204020204" pitchFamily="34" charset="-122"/>
                <a:ea typeface="微软雅黑" panose="020B0503020204020204" pitchFamily="34" charset="-122"/>
              </a:rPr>
              <a:t>输出结果：</a:t>
            </a:r>
            <a:r>
              <a:rPr lang="en-US" altLang="zh-CN" sz="1600" b="1" dirty="0">
                <a:solidFill>
                  <a:srgbClr val="FFFFFF"/>
                </a:solidFill>
                <a:latin typeface="微软雅黑" panose="020B0503020204020204" pitchFamily="34" charset="-122"/>
                <a:ea typeface="微软雅黑" panose="020B0503020204020204" pitchFamily="34" charset="-122"/>
              </a:rPr>
              <a:t>(4) [empty × 4]</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a:t>
            </a:r>
            <a:r>
              <a:rPr lang="zh-CN" altLang="zh-CN" sz="1600" b="1" dirty="0">
                <a:solidFill>
                  <a:srgbClr val="FFFFFF"/>
                </a:solidFill>
                <a:latin typeface="微软雅黑" panose="020B0503020204020204" pitchFamily="34" charset="-122"/>
                <a:ea typeface="微软雅黑" panose="020B0503020204020204" pitchFamily="34" charset="-122"/>
              </a:rPr>
              <a:t>情况</a:t>
            </a:r>
            <a:r>
              <a:rPr lang="en-US" altLang="zh-CN" sz="1600" b="1" dirty="0">
                <a:solidFill>
                  <a:srgbClr val="FFFFFF"/>
                </a:solidFill>
                <a:latin typeface="微软雅黑" panose="020B0503020204020204" pitchFamily="34" charset="-122"/>
                <a:ea typeface="微软雅黑" panose="020B0503020204020204" pitchFamily="34" charset="-122"/>
              </a:rPr>
              <a:t>3</a:t>
            </a:r>
            <a:r>
              <a:rPr lang="zh-CN" altLang="zh-CN" sz="1600" b="1" dirty="0">
                <a:solidFill>
                  <a:srgbClr val="FFFFFF"/>
                </a:solidFill>
                <a:latin typeface="微软雅黑" panose="020B0503020204020204" pitchFamily="34" charset="-122"/>
                <a:ea typeface="微软雅黑" panose="020B0503020204020204" pitchFamily="34" charset="-122"/>
              </a:rPr>
              <a:t>：为数组添加索引不连续的元素</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 = [1];</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[3] = 4;		</a:t>
            </a:r>
            <a:r>
              <a:rPr lang="en-US" altLang="zh-CN" sz="1600" b="1" dirty="0" smtClean="0">
                <a:solidFill>
                  <a:srgbClr val="FFFFFF"/>
                </a:solidFill>
                <a:latin typeface="微软雅黑" panose="020B0503020204020204" pitchFamily="34" charset="-122"/>
                <a:ea typeface="微软雅黑" panose="020B0503020204020204" pitchFamily="34" charset="-122"/>
              </a:rPr>
              <a:t>// </a:t>
            </a:r>
            <a:r>
              <a:rPr lang="zh-CN" altLang="zh-CN" sz="1600" b="1" dirty="0">
                <a:solidFill>
                  <a:srgbClr val="FFFFFF"/>
                </a:solidFill>
                <a:latin typeface="微软雅黑" panose="020B0503020204020204" pitchFamily="34" charset="-122"/>
                <a:ea typeface="微软雅黑" panose="020B0503020204020204" pitchFamily="34" charset="-122"/>
              </a:rPr>
              <a:t>向数组中添加一个元素，索引为</a:t>
            </a:r>
            <a:r>
              <a:rPr lang="en-US" altLang="zh-CN" sz="1600" b="1" dirty="0">
                <a:solidFill>
                  <a:srgbClr val="FFFFFF"/>
                </a:solidFill>
                <a:latin typeface="微软雅黑" panose="020B0503020204020204" pitchFamily="34" charset="-122"/>
                <a:ea typeface="微软雅黑" panose="020B0503020204020204" pitchFamily="34" charset="-122"/>
              </a:rPr>
              <a:t>3</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console.log(</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		// </a:t>
            </a:r>
            <a:r>
              <a:rPr lang="zh-CN" altLang="zh-CN" sz="1600" b="1" dirty="0">
                <a:solidFill>
                  <a:srgbClr val="FFFFFF"/>
                </a:solidFill>
                <a:latin typeface="微软雅黑" panose="020B0503020204020204" pitchFamily="34" charset="-122"/>
                <a:ea typeface="微软雅黑" panose="020B0503020204020204" pitchFamily="34" charset="-122"/>
              </a:rPr>
              <a:t>输出结果：</a:t>
            </a:r>
            <a:r>
              <a:rPr lang="en-US" altLang="zh-CN" sz="1600" b="1" dirty="0">
                <a:solidFill>
                  <a:srgbClr val="FFFFFF"/>
                </a:solidFill>
                <a:latin typeface="微软雅黑" panose="020B0503020204020204" pitchFamily="34" charset="-122"/>
                <a:ea typeface="微软雅黑" panose="020B0503020204020204" pitchFamily="34" charset="-122"/>
              </a:rPr>
              <a:t>(4) [1, empty × 2, 4</a:t>
            </a:r>
            <a:r>
              <a:rPr lang="en-US" altLang="zh-CN" sz="1600" b="1" dirty="0" smtClean="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TextBox 39"/>
          <p:cNvSpPr txBox="1">
            <a:spLocks noChangeArrowheads="1"/>
          </p:cNvSpPr>
          <p:nvPr/>
        </p:nvSpPr>
        <p:spPr bwMode="auto">
          <a:xfrm>
            <a:off x="559610" y="1868041"/>
            <a:ext cx="7907338" cy="557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200000"/>
              </a:lnSpc>
              <a:defRPr/>
            </a:pPr>
            <a:r>
              <a:rPr lang="zh-CN" altLang="en-US" dirty="0" smtClean="0"/>
              <a:t>出现空元素的其他常见的情况：</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bwMode="auto">
          <a:xfrm>
            <a:off x="1657350" y="153988"/>
            <a:ext cx="4716463" cy="776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b="1" smtClean="0"/>
              <a:t>目录</a:t>
            </a:r>
            <a:endParaRPr lang="zh-CN" altLang="en-US" smtClean="0"/>
          </a:p>
        </p:txBody>
      </p:sp>
      <p:sp>
        <p:nvSpPr>
          <p:cNvPr id="5" name="TextBox 126">
            <a:hlinkClick r:id="rId1" action="ppaction://hlinksldjump"/>
          </p:cNvPr>
          <p:cNvSpPr txBox="1">
            <a:spLocks noChangeArrowheads="1"/>
          </p:cNvSpPr>
          <p:nvPr/>
        </p:nvSpPr>
        <p:spPr bwMode="auto">
          <a:xfrm>
            <a:off x="2709863" y="1784350"/>
            <a:ext cx="35258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u="sng" dirty="0">
                <a:solidFill>
                  <a:srgbClr val="D9D9D9"/>
                </a:solidFill>
                <a:latin typeface="微软雅黑" panose="020B0503020204020204" pitchFamily="34" charset="-122"/>
                <a:ea typeface="微软雅黑" panose="020B0503020204020204" pitchFamily="34" charset="-122"/>
              </a:rPr>
              <a:t>☞</a:t>
            </a:r>
            <a:r>
              <a:rPr lang="zh-CN" altLang="en-US" u="sng" dirty="0">
                <a:solidFill>
                  <a:srgbClr val="D9D9D9"/>
                </a:solidFill>
                <a:latin typeface="微软雅黑" panose="020B0503020204020204" pitchFamily="34" charset="-122"/>
                <a:ea typeface="微软雅黑" panose="020B0503020204020204" pitchFamily="34" charset="-122"/>
              </a:rPr>
              <a:t>点击查看本节相关知识点</a:t>
            </a:r>
            <a:endParaRPr lang="zh-CN" altLang="en-US" u="sng" dirty="0">
              <a:solidFill>
                <a:srgbClr val="D9D9D9"/>
              </a:solidFill>
              <a:latin typeface="微软雅黑" panose="020B0503020204020204" pitchFamily="34" charset="-122"/>
              <a:ea typeface="微软雅黑" panose="020B0503020204020204" pitchFamily="34" charset="-122"/>
            </a:endParaRPr>
          </a:p>
        </p:txBody>
      </p:sp>
      <p:grpSp>
        <p:nvGrpSpPr>
          <p:cNvPr id="13" name="4.1"/>
          <p:cNvGrpSpPr/>
          <p:nvPr/>
        </p:nvGrpSpPr>
        <p:grpSpPr bwMode="auto">
          <a:xfrm>
            <a:off x="1711325" y="1271588"/>
            <a:ext cx="4411663" cy="952500"/>
            <a:chOff x="1711765" y="1263328"/>
            <a:chExt cx="4411157" cy="952284"/>
          </a:xfrm>
        </p:grpSpPr>
        <p:grpSp>
          <p:nvGrpSpPr>
            <p:cNvPr id="14" name="组合 29"/>
            <p:cNvGrpSpPr/>
            <p:nvPr/>
          </p:nvGrpSpPr>
          <p:grpSpPr bwMode="auto">
            <a:xfrm rot="-12767">
              <a:off x="1711765" y="1263328"/>
              <a:ext cx="884879" cy="952284"/>
              <a:chOff x="1936620" y="1275606"/>
              <a:chExt cx="1296876" cy="1728192"/>
            </a:xfrm>
          </p:grpSpPr>
          <p:grpSp>
            <p:nvGrpSpPr>
              <p:cNvPr id="17" name="组合 31"/>
              <p:cNvGrpSpPr/>
              <p:nvPr/>
            </p:nvGrpSpPr>
            <p:grpSpPr bwMode="auto">
              <a:xfrm>
                <a:off x="1936620" y="1275606"/>
                <a:ext cx="1296142" cy="1728192"/>
                <a:chOff x="1907704" y="1275606"/>
                <a:chExt cx="1296142" cy="1728192"/>
              </a:xfrm>
            </p:grpSpPr>
            <p:sp>
              <p:nvSpPr>
                <p:cNvPr id="19" name="圆角矩形 18"/>
                <p:cNvSpPr/>
                <p:nvPr/>
              </p:nvSpPr>
              <p:spPr>
                <a:xfrm>
                  <a:off x="1907704" y="1275603"/>
                  <a:ext cx="1295789" cy="1728192"/>
                </a:xfrm>
                <a:prstGeom prst="roundRect">
                  <a:avLst/>
                </a:prstGeom>
                <a:solidFill>
                  <a:srgbClr val="1369B2"/>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0" fontAlgn="auto" hangingPunct="0">
                    <a:spcBef>
                      <a:spcPts val="0"/>
                    </a:spcBef>
                    <a:spcAft>
                      <a:spcPts val="0"/>
                    </a:spcAft>
                    <a:defRPr/>
                  </a:pPr>
                  <a:r>
                    <a:rPr lang="en-US" altLang="zh-CN" sz="3600" b="1" kern="0" dirty="0" smtClean="0">
                      <a:solidFill>
                        <a:prstClr val="white"/>
                      </a:solidFill>
                      <a:latin typeface="Cambria Math" panose="02040503050406030204" pitchFamily="18" charset="0"/>
                      <a:ea typeface="汉仪综艺体简" panose="02010609000101010101" pitchFamily="49" charset="-122"/>
                    </a:rPr>
                    <a:t>3.5</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20" name="圆角矩形 19"/>
                <p:cNvSpPr/>
                <p:nvPr/>
              </p:nvSpPr>
              <p:spPr>
                <a:xfrm>
                  <a:off x="1961211" y="1347610"/>
                  <a:ext cx="1188774" cy="1584176"/>
                </a:xfrm>
                <a:prstGeom prst="roundRect">
                  <a:avLst/>
                </a:prstGeom>
                <a:noFill/>
                <a:ln w="15875" cap="flat" cmpd="sng" algn="ctr">
                  <a:solidFill>
                    <a:sysClr val="window" lastClr="FFFFFF"/>
                  </a:solidFill>
                  <a:prstDash val="solid"/>
                </a:ln>
                <a:effectLst/>
              </p:spPr>
              <p:txBody>
                <a:bodyPr anchor="ctr"/>
                <a:lstStyle/>
                <a:p>
                  <a:pPr algn="ctr" eaLnBrk="0" fontAlgn="auto" hangingPunct="0">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18" name="圆角矩形 5"/>
              <p:cNvSpPr/>
              <p:nvPr/>
            </p:nvSpPr>
            <p:spPr>
              <a:xfrm>
                <a:off x="1923819" y="2061660"/>
                <a:ext cx="1202732" cy="936105"/>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0" fontAlgn="auto" hangingPunct="0">
                  <a:spcBef>
                    <a:spcPts val="0"/>
                  </a:spcBef>
                  <a:spcAft>
                    <a:spcPts val="0"/>
                  </a:spcAft>
                  <a:defRPr/>
                </a:pPr>
                <a:endParaRPr lang="zh-CN" altLang="en-US" sz="6000" b="1" kern="0">
                  <a:solidFill>
                    <a:prstClr val="white"/>
                  </a:solidFill>
                  <a:latin typeface="Cambria Math" panose="02040503050406030204" pitchFamily="18" charset="0"/>
                  <a:ea typeface="汉仪综艺体简" panose="02010609000101010101" pitchFamily="49" charset="-122"/>
                </a:endParaRPr>
              </a:p>
            </p:txBody>
          </p:sp>
        </p:grpSp>
        <p:cxnSp>
          <p:nvCxnSpPr>
            <p:cNvPr id="15" name="直接连接符 14"/>
            <p:cNvCxnSpPr/>
            <p:nvPr/>
          </p:nvCxnSpPr>
          <p:spPr>
            <a:xfrm>
              <a:off x="2810189" y="1760102"/>
              <a:ext cx="3312733"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16" name="矩形 35"/>
            <p:cNvSpPr>
              <a:spLocks noChangeArrowheads="1"/>
            </p:cNvSpPr>
            <p:nvPr/>
          </p:nvSpPr>
          <p:spPr bwMode="auto">
            <a:xfrm>
              <a:off x="2717559" y="1286488"/>
              <a:ext cx="2031092" cy="461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zh-CN" altLang="en-US" sz="2400" dirty="0" smtClean="0">
                  <a:solidFill>
                    <a:srgbClr val="1369B2"/>
                  </a:solidFill>
                  <a:latin typeface="微软雅黑" panose="020B0503020204020204" pitchFamily="34" charset="-122"/>
                  <a:ea typeface="微软雅黑" panose="020B0503020204020204" pitchFamily="34" charset="-122"/>
                </a:rPr>
                <a:t>数组排序算法</a:t>
              </a:r>
              <a:endParaRPr lang="zh-CN" altLang="en-US" sz="2400" dirty="0">
                <a:solidFill>
                  <a:srgbClr val="1369B2"/>
                </a:solidFill>
                <a:latin typeface="微软雅黑" panose="020B0503020204020204" pitchFamily="34" charset="-122"/>
                <a:ea typeface="微软雅黑" panose="020B0503020204020204" pitchFamily="34" charset="-122"/>
              </a:endParaRPr>
            </a:p>
          </p:txBody>
        </p:sp>
      </p:grpSp>
      <p:sp>
        <p:nvSpPr>
          <p:cNvPr id="28" name="TextBox 126">
            <a:hlinkClick r:id="rId2" action="ppaction://hlinksldjump"/>
          </p:cNvPr>
          <p:cNvSpPr txBox="1">
            <a:spLocks noChangeArrowheads="1"/>
          </p:cNvSpPr>
          <p:nvPr/>
        </p:nvSpPr>
        <p:spPr bwMode="auto">
          <a:xfrm>
            <a:off x="3802063" y="3098800"/>
            <a:ext cx="33797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u="sng" dirty="0">
                <a:solidFill>
                  <a:srgbClr val="D9D9D9"/>
                </a:solidFill>
                <a:latin typeface="微软雅黑" panose="020B0503020204020204" pitchFamily="34" charset="-122"/>
                <a:ea typeface="微软雅黑" panose="020B0503020204020204" pitchFamily="34" charset="-122"/>
              </a:rPr>
              <a:t>☞</a:t>
            </a:r>
            <a:r>
              <a:rPr lang="zh-CN" altLang="en-US" u="sng" dirty="0">
                <a:solidFill>
                  <a:srgbClr val="D9D9D9"/>
                </a:solidFill>
                <a:latin typeface="微软雅黑" panose="020B0503020204020204" pitchFamily="34" charset="-122"/>
                <a:ea typeface="微软雅黑" panose="020B0503020204020204" pitchFamily="34" charset="-122"/>
              </a:rPr>
              <a:t>点击查看本节相关知识点</a:t>
            </a:r>
            <a:endParaRPr lang="zh-CN" altLang="en-US" u="sng" dirty="0">
              <a:solidFill>
                <a:srgbClr val="D9D9D9"/>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bwMode="auto">
          <a:xfrm>
            <a:off x="3873500" y="3079750"/>
            <a:ext cx="3833813"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30" name="矩形 36"/>
          <p:cNvSpPr>
            <a:spLocks noChangeArrowheads="1"/>
          </p:cNvSpPr>
          <p:nvPr/>
        </p:nvSpPr>
        <p:spPr bwMode="auto">
          <a:xfrm flipH="1">
            <a:off x="3676650" y="2576513"/>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zh-CN" altLang="en-US" sz="2400" dirty="0">
                <a:solidFill>
                  <a:srgbClr val="1369B2"/>
                </a:solidFill>
                <a:latin typeface="微软雅黑" panose="020B0503020204020204" pitchFamily="34" charset="-122"/>
                <a:ea typeface="微软雅黑" panose="020B0503020204020204" pitchFamily="34" charset="-122"/>
              </a:rPr>
              <a:t>二维</a:t>
            </a:r>
            <a:r>
              <a:rPr lang="zh-CN" altLang="en-US" sz="2400" dirty="0" smtClean="0">
                <a:solidFill>
                  <a:srgbClr val="1369B2"/>
                </a:solidFill>
                <a:latin typeface="微软雅黑" panose="020B0503020204020204" pitchFamily="34" charset="-122"/>
                <a:ea typeface="微软雅黑" panose="020B0503020204020204" pitchFamily="34" charset="-122"/>
              </a:rPr>
              <a:t>数组</a:t>
            </a:r>
            <a:endParaRPr lang="zh-CN" altLang="en-US" sz="2400" dirty="0">
              <a:solidFill>
                <a:srgbClr val="1369B2"/>
              </a:solidFill>
              <a:latin typeface="微软雅黑" panose="020B0503020204020204" pitchFamily="34" charset="-122"/>
              <a:ea typeface="微软雅黑" panose="020B0503020204020204" pitchFamily="34" charset="-122"/>
            </a:endParaRPr>
          </a:p>
        </p:txBody>
      </p:sp>
      <p:grpSp>
        <p:nvGrpSpPr>
          <p:cNvPr id="31" name="组合 111"/>
          <p:cNvGrpSpPr/>
          <p:nvPr/>
        </p:nvGrpSpPr>
        <p:grpSpPr bwMode="auto">
          <a:xfrm rot="-12767">
            <a:off x="2751138" y="2576513"/>
            <a:ext cx="884237" cy="954087"/>
            <a:chOff x="1936217" y="1275606"/>
            <a:chExt cx="1296545" cy="1728192"/>
          </a:xfrm>
        </p:grpSpPr>
        <p:grpSp>
          <p:nvGrpSpPr>
            <p:cNvPr id="32" name="组合 112"/>
            <p:cNvGrpSpPr/>
            <p:nvPr/>
          </p:nvGrpSpPr>
          <p:grpSpPr bwMode="auto">
            <a:xfrm>
              <a:off x="1936620" y="1275606"/>
              <a:ext cx="1296142" cy="1728192"/>
              <a:chOff x="1907704" y="1275606"/>
              <a:chExt cx="1296142" cy="1728192"/>
            </a:xfrm>
          </p:grpSpPr>
          <p:sp>
            <p:nvSpPr>
              <p:cNvPr id="34" name="圆角矩形 33"/>
              <p:cNvSpPr/>
              <p:nvPr/>
            </p:nvSpPr>
            <p:spPr>
              <a:xfrm>
                <a:off x="1907301" y="1275607"/>
                <a:ext cx="1296545" cy="1728192"/>
              </a:xfrm>
              <a:prstGeom prst="roundRect">
                <a:avLst/>
              </a:prstGeom>
              <a:solidFill>
                <a:srgbClr val="1369B2"/>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0" fontAlgn="auto" hangingPunct="0">
                  <a:spcBef>
                    <a:spcPts val="0"/>
                  </a:spcBef>
                  <a:spcAft>
                    <a:spcPts val="0"/>
                  </a:spcAft>
                  <a:defRPr/>
                </a:pPr>
                <a:r>
                  <a:rPr lang="en-US" altLang="zh-CN" sz="3600" b="1" kern="0" dirty="0" smtClean="0">
                    <a:solidFill>
                      <a:prstClr val="white"/>
                    </a:solidFill>
                    <a:latin typeface="Cambria Math" panose="02040503050406030204" pitchFamily="18" charset="0"/>
                    <a:ea typeface="汉仪综艺体简" panose="02010609000101010101" pitchFamily="49" charset="-122"/>
                  </a:rPr>
                  <a:t>3.6</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35" name="圆角矩形 34"/>
              <p:cNvSpPr/>
              <p:nvPr/>
            </p:nvSpPr>
            <p:spPr>
              <a:xfrm>
                <a:off x="1960838" y="1347494"/>
                <a:ext cx="1189471" cy="1584417"/>
              </a:xfrm>
              <a:prstGeom prst="roundRect">
                <a:avLst/>
              </a:prstGeom>
              <a:noFill/>
              <a:ln w="15875" cap="flat" cmpd="sng" algn="ctr">
                <a:solidFill>
                  <a:sysClr val="window" lastClr="FFFFFF"/>
                </a:solidFill>
                <a:prstDash val="solid"/>
              </a:ln>
              <a:effectLst/>
            </p:spPr>
            <p:txBody>
              <a:bodyPr anchor="ctr"/>
              <a:lstStyle/>
              <a:p>
                <a:pPr algn="ctr" eaLnBrk="0" fontAlgn="auto" hangingPunct="0">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33" name="圆角矩形 5"/>
            <p:cNvSpPr/>
            <p:nvPr/>
          </p:nvSpPr>
          <p:spPr>
            <a:xfrm>
              <a:off x="1881508" y="2060371"/>
              <a:ext cx="1294218" cy="937422"/>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0" fontAlgn="auto" hangingPunct="0">
                <a:spcBef>
                  <a:spcPts val="0"/>
                </a:spcBef>
                <a:spcAft>
                  <a:spcPts val="0"/>
                </a:spcAft>
                <a:defRPr/>
              </a:pPr>
              <a:endParaRPr lang="zh-CN" altLang="en-US" sz="6000" b="1" kern="0">
                <a:solidFill>
                  <a:prstClr val="white"/>
                </a:solidFill>
                <a:latin typeface="Cambria Math" panose="02040503050406030204" pitchFamily="18" charset="0"/>
                <a:ea typeface="汉仪综艺体简" panose="02010609000101010101" pitchFamily="49" charset="-122"/>
              </a:endParaRP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smtClean="0">
                <a:cs typeface="Times New Roman" panose="02020603050405020304" pitchFamily="18" charset="0"/>
              </a:rPr>
              <a:t>3.4 </a:t>
            </a:r>
            <a:r>
              <a:rPr lang="zh-CN" altLang="en-US" dirty="0" smtClean="0">
                <a:cs typeface="Times New Roman" panose="02020603050405020304" pitchFamily="18" charset="0"/>
              </a:rPr>
              <a:t>数组元素操作</a:t>
            </a:r>
            <a:endParaRPr lang="zh-CN" altLang="en-US" dirty="0" smtClean="0">
              <a:latin typeface="+mn-lt"/>
              <a:cs typeface="Times New Roman" panose="02020603050405020304" pitchFamily="18" charset="0"/>
            </a:endParaRPr>
          </a:p>
        </p:txBody>
      </p:sp>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lt"/>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a:solidFill>
                    <a:schemeClr val="bg1"/>
                  </a:solidFill>
                  <a:latin typeface="+mn-lt"/>
                  <a:cs typeface="Times New Roman" panose="02020603050405020304" pitchFamily="18" charset="0"/>
                </a:rPr>
                <a:t>2</a:t>
              </a:r>
              <a:endParaRPr lang="zh-CN" altLang="en-US" sz="2800" dirty="0">
                <a:solidFill>
                  <a:schemeClr val="bg1"/>
                </a:solidFill>
                <a:latin typeface="+mn-lt"/>
                <a:cs typeface="Times New Roman" panose="02020603050405020304" pitchFamily="18" charset="0"/>
              </a:endParaRPr>
            </a:p>
          </p:txBody>
        </p:sp>
      </p:grpSp>
      <p:sp>
        <p:nvSpPr>
          <p:cNvPr id="20" name="TextBox 19"/>
          <p:cNvSpPr txBox="1"/>
          <p:nvPr/>
        </p:nvSpPr>
        <p:spPr>
          <a:xfrm>
            <a:off x="427038" y="1493838"/>
            <a:ext cx="4703762" cy="400110"/>
          </a:xfrm>
          <a:prstGeom prst="rect">
            <a:avLst/>
          </a:prstGeom>
          <a:noFill/>
        </p:spPr>
        <p:txBody>
          <a:bodyPr>
            <a:spAutoFit/>
          </a:bodyPr>
          <a:lstStyle/>
          <a:p>
            <a:pPr eaLnBrk="0" hangingPunct="0">
              <a:defRPr/>
            </a:pPr>
            <a:r>
              <a:rPr lang="en-US" altLang="zh-CN" dirty="0" smtClean="0">
                <a:latin typeface="+mn-lt"/>
                <a:cs typeface="Times New Roman" panose="02020603050405020304" pitchFamily="18" charset="0"/>
              </a:rPr>
              <a:t>  </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新增或修改数组元素</a:t>
            </a:r>
            <a:endParaRPr lang="zh-CN" altLang="en-US" dirty="0">
              <a:latin typeface="+mn-lt"/>
              <a:cs typeface="Times New Roman" panose="02020603050405020304" pitchFamily="18" charset="0"/>
            </a:endParaRPr>
          </a:p>
        </p:txBody>
      </p:sp>
      <p:sp>
        <p:nvSpPr>
          <p:cNvPr id="1127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1" name="矩形 1"/>
          <p:cNvSpPr>
            <a:spLocks noChangeArrowheads="1"/>
          </p:cNvSpPr>
          <p:nvPr/>
        </p:nvSpPr>
        <p:spPr bwMode="auto">
          <a:xfrm>
            <a:off x="963411" y="2936219"/>
            <a:ext cx="7359651" cy="1938992"/>
          </a:xfrm>
          <a:prstGeom prst="rect">
            <a:avLst/>
          </a:prstGeom>
          <a:solidFill>
            <a:srgbClr val="003F7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err="1" smtClean="0">
                <a:solidFill>
                  <a:srgbClr val="FFFFFF"/>
                </a:solidFill>
                <a:latin typeface="微软雅黑" panose="020B0503020204020204" pitchFamily="34" charset="-122"/>
                <a:ea typeface="微软雅黑" panose="020B0503020204020204" pitchFamily="34" charset="-122"/>
              </a:rPr>
              <a:t>var</a:t>
            </a:r>
            <a:r>
              <a:rPr lang="en-US" altLang="zh-CN" sz="1600" b="1" dirty="0" smtClean="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 = ['red', 'green', 'blue'];</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[3] = 'pink';	</a:t>
            </a:r>
            <a:r>
              <a:rPr lang="en-US" altLang="zh-CN" sz="1600" b="1" dirty="0" smtClean="0">
                <a:solidFill>
                  <a:srgbClr val="FFFFFF"/>
                </a:solidFill>
                <a:latin typeface="微软雅黑" panose="020B0503020204020204" pitchFamily="34" charset="-122"/>
                <a:ea typeface="微软雅黑" panose="020B0503020204020204" pitchFamily="34" charset="-122"/>
              </a:rPr>
              <a:t>   // </a:t>
            </a:r>
            <a:r>
              <a:rPr lang="zh-CN" altLang="zh-CN" sz="1600" b="1" dirty="0">
                <a:solidFill>
                  <a:srgbClr val="FFFFFF"/>
                </a:solidFill>
                <a:latin typeface="微软雅黑" panose="020B0503020204020204" pitchFamily="34" charset="-122"/>
                <a:ea typeface="微软雅黑" panose="020B0503020204020204" pitchFamily="34" charset="-122"/>
              </a:rPr>
              <a:t>新增元素</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console.log(</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smtClean="0">
                <a:solidFill>
                  <a:srgbClr val="FFFFFF"/>
                </a:solidFill>
                <a:latin typeface="微软雅黑" panose="020B0503020204020204" pitchFamily="34" charset="-122"/>
                <a:ea typeface="微软雅黑" panose="020B0503020204020204" pitchFamily="34" charset="-122"/>
              </a:rPr>
              <a:t>   // </a:t>
            </a:r>
            <a:r>
              <a:rPr lang="en-US" altLang="zh-CN" sz="1600" b="1" dirty="0">
                <a:solidFill>
                  <a:srgbClr val="FFFFFF"/>
                </a:solidFill>
                <a:latin typeface="微软雅黑" panose="020B0503020204020204" pitchFamily="34" charset="-122"/>
                <a:ea typeface="微软雅黑" panose="020B0503020204020204" pitchFamily="34" charset="-122"/>
              </a:rPr>
              <a:t>(4) ["red", "green", "blue", "pink"]</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[0] = 'yellow';	</a:t>
            </a:r>
            <a:r>
              <a:rPr lang="en-US" altLang="zh-CN" sz="1600" b="1" dirty="0" smtClean="0">
                <a:solidFill>
                  <a:srgbClr val="FFFFFF"/>
                </a:solidFill>
                <a:latin typeface="微软雅黑" panose="020B0503020204020204" pitchFamily="34" charset="-122"/>
                <a:ea typeface="微软雅黑" panose="020B0503020204020204" pitchFamily="34" charset="-122"/>
              </a:rPr>
              <a:t>   // </a:t>
            </a:r>
            <a:r>
              <a:rPr lang="zh-CN" altLang="zh-CN" sz="1600" b="1" dirty="0">
                <a:solidFill>
                  <a:srgbClr val="FFFFFF"/>
                </a:solidFill>
                <a:latin typeface="微软雅黑" panose="020B0503020204020204" pitchFamily="34" charset="-122"/>
                <a:ea typeface="微软雅黑" panose="020B0503020204020204" pitchFamily="34" charset="-122"/>
              </a:rPr>
              <a:t>修改元素</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console.log(</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smtClean="0">
                <a:solidFill>
                  <a:srgbClr val="FFFFFF"/>
                </a:solidFill>
                <a:latin typeface="微软雅黑" panose="020B0503020204020204" pitchFamily="34" charset="-122"/>
                <a:ea typeface="微软雅黑" panose="020B0503020204020204" pitchFamily="34" charset="-122"/>
              </a:rPr>
              <a:t>   // </a:t>
            </a:r>
            <a:r>
              <a:rPr lang="en-US" altLang="zh-CN" sz="1600" b="1" dirty="0">
                <a:solidFill>
                  <a:srgbClr val="FFFFFF"/>
                </a:solidFill>
                <a:latin typeface="微软雅黑" panose="020B0503020204020204" pitchFamily="34" charset="-122"/>
                <a:ea typeface="微软雅黑" panose="020B0503020204020204" pitchFamily="34" charset="-122"/>
              </a:rPr>
              <a:t>(4) ["yellow", "green", "blue", "pink"]</a:t>
            </a:r>
            <a:endParaRPr lang="zh-CN" altLang="zh-CN" sz="1600" b="1" dirty="0">
              <a:solidFill>
                <a:srgbClr val="FFFFFF"/>
              </a:solidFill>
              <a:latin typeface="微软雅黑" panose="020B0503020204020204" pitchFamily="34" charset="-122"/>
              <a:ea typeface="微软雅黑" panose="020B0503020204020204" pitchFamily="34" charset="-122"/>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TextBox 39"/>
          <p:cNvSpPr txBox="1">
            <a:spLocks noChangeArrowheads="1"/>
          </p:cNvSpPr>
          <p:nvPr/>
        </p:nvSpPr>
        <p:spPr bwMode="auto">
          <a:xfrm>
            <a:off x="554634" y="1974371"/>
            <a:ext cx="857375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200000"/>
              </a:lnSpc>
              <a:defRPr/>
            </a:pPr>
            <a:r>
              <a:rPr lang="zh-CN" altLang="zh-CN" dirty="0" smtClean="0"/>
              <a:t>如果</a:t>
            </a:r>
            <a:r>
              <a:rPr lang="zh-CN" altLang="zh-CN" dirty="0"/>
              <a:t>给定的索引超过了数组中的最大索引，则表示新增元素，否则表示修改元素</a:t>
            </a:r>
            <a:r>
              <a:rPr lang="zh-CN" altLang="zh-CN" dirty="0" smtClean="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3"/>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Effect transition="in" filter="wipe(left)">
                                      <p:cBhvr>
                                        <p:cTn id="14" dur="500"/>
                                        <p:tgtEl>
                                          <p:spTgt spid="1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1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smtClean="0">
                <a:cs typeface="Times New Roman" panose="02020603050405020304" pitchFamily="18" charset="0"/>
              </a:rPr>
              <a:t>3.4 </a:t>
            </a:r>
            <a:r>
              <a:rPr lang="zh-CN" altLang="en-US" dirty="0" smtClean="0">
                <a:cs typeface="Times New Roman" panose="02020603050405020304" pitchFamily="18" charset="0"/>
              </a:rPr>
              <a:t>数组元素操作</a:t>
            </a:r>
            <a:endParaRPr lang="zh-CN" altLang="en-US" dirty="0" smtClean="0">
              <a:latin typeface="+mn-lt"/>
              <a:cs typeface="Times New Roman" panose="02020603050405020304" pitchFamily="18" charset="0"/>
            </a:endParaRPr>
          </a:p>
        </p:txBody>
      </p:sp>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lt"/>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smtClean="0">
                  <a:solidFill>
                    <a:schemeClr val="bg1"/>
                  </a:solidFill>
                  <a:latin typeface="+mn-lt"/>
                  <a:cs typeface="Times New Roman" panose="02020603050405020304" pitchFamily="18" charset="0"/>
                </a:rPr>
                <a:t>3</a:t>
              </a:r>
              <a:endParaRPr lang="zh-CN" altLang="en-US" sz="2800" dirty="0">
                <a:solidFill>
                  <a:schemeClr val="bg1"/>
                </a:solidFill>
                <a:latin typeface="+mn-lt"/>
                <a:cs typeface="Times New Roman" panose="02020603050405020304" pitchFamily="18" charset="0"/>
              </a:endParaRPr>
            </a:p>
          </p:txBody>
        </p:sp>
      </p:grpSp>
      <p:sp>
        <p:nvSpPr>
          <p:cNvPr id="20" name="TextBox 19"/>
          <p:cNvSpPr txBox="1"/>
          <p:nvPr/>
        </p:nvSpPr>
        <p:spPr>
          <a:xfrm>
            <a:off x="427038" y="1493838"/>
            <a:ext cx="4703762" cy="400110"/>
          </a:xfrm>
          <a:prstGeom prst="rect">
            <a:avLst/>
          </a:prstGeom>
          <a:noFill/>
        </p:spPr>
        <p:txBody>
          <a:bodyPr>
            <a:spAutoFit/>
          </a:bodyPr>
          <a:lstStyle/>
          <a:p>
            <a:pPr eaLnBrk="0" hangingPunct="0">
              <a:defRPr/>
            </a:pPr>
            <a:r>
              <a:rPr lang="en-US" altLang="zh-CN" dirty="0" smtClean="0">
                <a:latin typeface="+mn-lt"/>
                <a:cs typeface="Times New Roman" panose="02020603050405020304" pitchFamily="18" charset="0"/>
              </a:rPr>
              <a:t>  </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筛选数组元素</a:t>
            </a:r>
            <a:endParaRPr lang="zh-CN" altLang="en-US" dirty="0">
              <a:latin typeface="+mn-lt"/>
              <a:cs typeface="Times New Roman" panose="02020603050405020304" pitchFamily="18" charset="0"/>
            </a:endParaRPr>
          </a:p>
        </p:txBody>
      </p:sp>
      <p:sp>
        <p:nvSpPr>
          <p:cNvPr id="1127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1" name="矩形 1"/>
          <p:cNvSpPr>
            <a:spLocks noChangeArrowheads="1"/>
          </p:cNvSpPr>
          <p:nvPr/>
        </p:nvSpPr>
        <p:spPr bwMode="auto">
          <a:xfrm>
            <a:off x="1452529" y="2617015"/>
            <a:ext cx="6181657" cy="3416320"/>
          </a:xfrm>
          <a:prstGeom prst="rect">
            <a:avLst/>
          </a:prstGeom>
          <a:solidFill>
            <a:srgbClr val="003F7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err="1" smtClean="0">
                <a:solidFill>
                  <a:srgbClr val="FFFFFF"/>
                </a:solidFill>
                <a:latin typeface="微软雅黑" panose="020B0503020204020204" pitchFamily="34" charset="-122"/>
                <a:ea typeface="微软雅黑" panose="020B0503020204020204" pitchFamily="34" charset="-122"/>
              </a:rPr>
              <a:t>var</a:t>
            </a:r>
            <a:r>
              <a:rPr lang="en-US" altLang="zh-CN" sz="1600" b="1" dirty="0" smtClean="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 = [2, 0, 6, 1, 77, 0, 52, 0, 25, 7];</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newArr</a:t>
            </a:r>
            <a:r>
              <a:rPr lang="en-US" altLang="zh-CN" sz="1600" b="1" dirty="0">
                <a:solidFill>
                  <a:srgbClr val="FFFFFF"/>
                </a:solidFill>
                <a:latin typeface="微软雅黑" panose="020B0503020204020204" pitchFamily="34" charset="-122"/>
                <a:ea typeface="微软雅黑" panose="020B0503020204020204" pitchFamily="34" charset="-122"/>
              </a:rPr>
              <a:t> =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j = 0;</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for (</a:t>
            </a: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 0;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&lt; </a:t>
            </a:r>
            <a:r>
              <a:rPr lang="en-US" altLang="zh-CN" sz="1600" b="1" dirty="0" err="1">
                <a:solidFill>
                  <a:srgbClr val="FFFFFF"/>
                </a:solidFill>
                <a:latin typeface="微软雅黑" panose="020B0503020204020204" pitchFamily="34" charset="-122"/>
                <a:ea typeface="微软雅黑" panose="020B0503020204020204" pitchFamily="34" charset="-122"/>
              </a:rPr>
              <a:t>arr.length</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if (</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&gt;= 10)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newArr</a:t>
            </a:r>
            <a:r>
              <a:rPr lang="en-US" altLang="zh-CN" sz="1600" b="1" dirty="0">
                <a:solidFill>
                  <a:srgbClr val="FFFFFF"/>
                </a:solidFill>
                <a:latin typeface="微软雅黑" panose="020B0503020204020204" pitchFamily="34" charset="-122"/>
                <a:ea typeface="微软雅黑" panose="020B0503020204020204" pitchFamily="34" charset="-122"/>
              </a:rPr>
              <a:t>[j++] = </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 </a:t>
            </a:r>
            <a:r>
              <a:rPr lang="zh-CN" altLang="zh-CN" sz="1600" b="1" dirty="0">
                <a:solidFill>
                  <a:srgbClr val="FFFFFF"/>
                </a:solidFill>
                <a:latin typeface="微软雅黑" panose="020B0503020204020204" pitchFamily="34" charset="-122"/>
                <a:ea typeface="微软雅黑" panose="020B0503020204020204" pitchFamily="34" charset="-122"/>
              </a:rPr>
              <a:t>新数组索引号从</a:t>
            </a:r>
            <a:r>
              <a:rPr lang="en-US" altLang="zh-CN" sz="1600" b="1" dirty="0">
                <a:solidFill>
                  <a:srgbClr val="FFFFFF"/>
                </a:solidFill>
                <a:latin typeface="微软雅黑" panose="020B0503020204020204" pitchFamily="34" charset="-122"/>
                <a:ea typeface="微软雅黑" panose="020B0503020204020204" pitchFamily="34" charset="-122"/>
              </a:rPr>
              <a:t>0</a:t>
            </a:r>
            <a:r>
              <a:rPr lang="zh-CN" altLang="zh-CN" sz="1600" b="1" dirty="0">
                <a:solidFill>
                  <a:srgbClr val="FFFFFF"/>
                </a:solidFill>
                <a:latin typeface="微软雅黑" panose="020B0503020204020204" pitchFamily="34" charset="-122"/>
                <a:ea typeface="微软雅黑" panose="020B0503020204020204" pitchFamily="34" charset="-122"/>
              </a:rPr>
              <a:t>开始，依次递增</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console.log(</a:t>
            </a:r>
            <a:r>
              <a:rPr lang="en-US" altLang="zh-CN" sz="1600" b="1" dirty="0" err="1">
                <a:solidFill>
                  <a:srgbClr val="FFFFFF"/>
                </a:solidFill>
                <a:latin typeface="微软雅黑" panose="020B0503020204020204" pitchFamily="34" charset="-122"/>
                <a:ea typeface="微软雅黑" panose="020B0503020204020204" pitchFamily="34" charset="-122"/>
              </a:rPr>
              <a:t>newArr</a:t>
            </a:r>
            <a:r>
              <a:rPr lang="en-US" altLang="zh-CN" sz="1600" b="1" dirty="0" smtClean="0">
                <a:solidFill>
                  <a:srgbClr val="FFFFFF"/>
                </a:solidFill>
                <a:latin typeface="微软雅黑" panose="020B0503020204020204" pitchFamily="34" charset="-122"/>
                <a:ea typeface="微软雅黑" panose="020B0503020204020204" pitchFamily="34" charset="-122"/>
              </a:rPr>
              <a:t>);       // </a:t>
            </a:r>
            <a:r>
              <a:rPr lang="zh-CN" altLang="zh-CN" sz="1600" b="1" dirty="0">
                <a:solidFill>
                  <a:srgbClr val="FFFFFF"/>
                </a:solidFill>
                <a:latin typeface="微软雅黑" panose="020B0503020204020204" pitchFamily="34" charset="-122"/>
                <a:ea typeface="微软雅黑" panose="020B0503020204020204" pitchFamily="34" charset="-122"/>
              </a:rPr>
              <a:t>输出结果：</a:t>
            </a:r>
            <a:r>
              <a:rPr lang="en-US" altLang="zh-CN" sz="1600" b="1" dirty="0">
                <a:solidFill>
                  <a:srgbClr val="FFFFFF"/>
                </a:solidFill>
                <a:latin typeface="微软雅黑" panose="020B0503020204020204" pitchFamily="34" charset="-122"/>
                <a:ea typeface="微软雅黑" panose="020B0503020204020204" pitchFamily="34" charset="-122"/>
              </a:rPr>
              <a:t>(3) [77, 52, 25</a:t>
            </a:r>
            <a:r>
              <a:rPr lang="en-US" altLang="zh-CN" sz="1600" b="1" dirty="0" smtClean="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TextBox 39"/>
          <p:cNvSpPr txBox="1">
            <a:spLocks noChangeArrowheads="1"/>
          </p:cNvSpPr>
          <p:nvPr/>
        </p:nvSpPr>
        <p:spPr bwMode="auto">
          <a:xfrm>
            <a:off x="570242" y="1846775"/>
            <a:ext cx="85312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200000"/>
              </a:lnSpc>
              <a:defRPr/>
            </a:pPr>
            <a:r>
              <a:rPr lang="zh-CN" altLang="en-US" b="1" u="sng" dirty="0">
                <a:solidFill>
                  <a:srgbClr val="1369B2"/>
                </a:solidFill>
              </a:rPr>
              <a:t>案例</a:t>
            </a:r>
            <a:r>
              <a:rPr lang="zh-CN" altLang="en-US" b="1" u="sng" dirty="0" smtClean="0">
                <a:solidFill>
                  <a:srgbClr val="1369B2"/>
                </a:solidFill>
              </a:rPr>
              <a:t>需求</a:t>
            </a:r>
            <a:r>
              <a:rPr lang="zh-CN" altLang="en-US" b="1" u="sng" dirty="0">
                <a:solidFill>
                  <a:srgbClr val="1369B2"/>
                </a:solidFill>
              </a:rPr>
              <a:t>：</a:t>
            </a:r>
            <a:r>
              <a:rPr lang="zh-CN" altLang="zh-CN" dirty="0"/>
              <a:t>将一个数组中所有大于或等于</a:t>
            </a:r>
            <a:r>
              <a:rPr lang="en-US" altLang="zh-CN" dirty="0"/>
              <a:t>10</a:t>
            </a:r>
            <a:r>
              <a:rPr lang="zh-CN" altLang="zh-CN" dirty="0"/>
              <a:t>的元素筛选出来，放入到新的数组中</a:t>
            </a:r>
            <a:r>
              <a:rPr lang="zh-CN" altLang="zh-CN" dirty="0" smtClean="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3"/>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Effect transition="in" filter="wipe(left)">
                                      <p:cBhvr>
                                        <p:cTn id="14" dur="500"/>
                                        <p:tgtEl>
                                          <p:spTgt spid="1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1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smtClean="0">
                <a:cs typeface="Times New Roman" panose="02020603050405020304" pitchFamily="18" charset="0"/>
              </a:rPr>
              <a:t>3.4 </a:t>
            </a:r>
            <a:r>
              <a:rPr lang="zh-CN" altLang="en-US" dirty="0" smtClean="0">
                <a:cs typeface="Times New Roman" panose="02020603050405020304" pitchFamily="18" charset="0"/>
              </a:rPr>
              <a:t>数组元素操作</a:t>
            </a:r>
            <a:endParaRPr lang="zh-CN" altLang="en-US" dirty="0" smtClean="0">
              <a:latin typeface="+mn-lt"/>
              <a:cs typeface="Times New Roman" panose="02020603050405020304" pitchFamily="18" charset="0"/>
            </a:endParaRPr>
          </a:p>
        </p:txBody>
      </p:sp>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lt"/>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a:solidFill>
                    <a:schemeClr val="bg1"/>
                  </a:solidFill>
                  <a:latin typeface="+mn-lt"/>
                  <a:cs typeface="Times New Roman" panose="02020603050405020304" pitchFamily="18" charset="0"/>
                </a:rPr>
                <a:t>4</a:t>
              </a:r>
              <a:endParaRPr lang="zh-CN" altLang="en-US" sz="2800" dirty="0">
                <a:solidFill>
                  <a:schemeClr val="bg1"/>
                </a:solidFill>
                <a:latin typeface="+mn-lt"/>
                <a:cs typeface="Times New Roman" panose="02020603050405020304" pitchFamily="18" charset="0"/>
              </a:endParaRPr>
            </a:p>
          </p:txBody>
        </p:sp>
      </p:grpSp>
      <p:sp>
        <p:nvSpPr>
          <p:cNvPr id="20" name="TextBox 19"/>
          <p:cNvSpPr txBox="1"/>
          <p:nvPr/>
        </p:nvSpPr>
        <p:spPr>
          <a:xfrm>
            <a:off x="427038" y="1493838"/>
            <a:ext cx="4703762" cy="400110"/>
          </a:xfrm>
          <a:prstGeom prst="rect">
            <a:avLst/>
          </a:prstGeom>
          <a:noFill/>
        </p:spPr>
        <p:txBody>
          <a:bodyPr>
            <a:spAutoFit/>
          </a:bodyPr>
          <a:lstStyle/>
          <a:p>
            <a:pPr eaLnBrk="0" hangingPunct="0">
              <a:defRPr/>
            </a:pPr>
            <a:r>
              <a:rPr lang="en-US" altLang="zh-CN" dirty="0" smtClean="0">
                <a:latin typeface="+mn-lt"/>
                <a:cs typeface="Times New Roman" panose="02020603050405020304" pitchFamily="18" charset="0"/>
              </a:rPr>
              <a:t>  </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删除指定的数组元素</a:t>
            </a:r>
            <a:endParaRPr lang="zh-CN" altLang="en-US" dirty="0">
              <a:latin typeface="+mn-lt"/>
              <a:cs typeface="Times New Roman" panose="02020603050405020304" pitchFamily="18" charset="0"/>
            </a:endParaRPr>
          </a:p>
        </p:txBody>
      </p:sp>
      <p:sp>
        <p:nvSpPr>
          <p:cNvPr id="1127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1" name="矩形 1"/>
          <p:cNvSpPr>
            <a:spLocks noChangeArrowheads="1"/>
          </p:cNvSpPr>
          <p:nvPr/>
        </p:nvSpPr>
        <p:spPr bwMode="auto">
          <a:xfrm>
            <a:off x="1241424" y="2638514"/>
            <a:ext cx="6743627" cy="3046988"/>
          </a:xfrm>
          <a:prstGeom prst="rect">
            <a:avLst/>
          </a:prstGeom>
          <a:solidFill>
            <a:srgbClr val="003F7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err="1" smtClean="0">
                <a:solidFill>
                  <a:srgbClr val="FFFFFF"/>
                </a:solidFill>
                <a:latin typeface="微软雅黑" panose="020B0503020204020204" pitchFamily="34" charset="-122"/>
                <a:ea typeface="微软雅黑" panose="020B0503020204020204" pitchFamily="34" charset="-122"/>
              </a:rPr>
              <a:t>var</a:t>
            </a:r>
            <a:r>
              <a:rPr lang="en-US" altLang="zh-CN" sz="1600" b="1" dirty="0" smtClean="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 = [2, 0, 6, 1, 77, 0, 52, 0, 25, 7];</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newArr</a:t>
            </a:r>
            <a:r>
              <a:rPr lang="en-US" altLang="zh-CN" sz="1600" b="1" dirty="0">
                <a:solidFill>
                  <a:srgbClr val="FFFFFF"/>
                </a:solidFill>
                <a:latin typeface="微软雅黑" panose="020B0503020204020204" pitchFamily="34" charset="-122"/>
                <a:ea typeface="微软雅黑" panose="020B0503020204020204" pitchFamily="34" charset="-122"/>
              </a:rPr>
              <a:t> =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for (</a:t>
            </a: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 0;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&lt; </a:t>
            </a:r>
            <a:r>
              <a:rPr lang="en-US" altLang="zh-CN" sz="1600" b="1" dirty="0" err="1">
                <a:solidFill>
                  <a:srgbClr val="FFFFFF"/>
                </a:solidFill>
                <a:latin typeface="微软雅黑" panose="020B0503020204020204" pitchFamily="34" charset="-122"/>
                <a:ea typeface="微软雅黑" panose="020B0503020204020204" pitchFamily="34" charset="-122"/>
              </a:rPr>
              <a:t>arr.length</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if (</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 0)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newArr</a:t>
            </a:r>
            <a:r>
              <a:rPr lang="en-US" altLang="zh-CN" sz="1600" b="1" dirty="0">
                <a:solidFill>
                  <a:srgbClr val="FFFFFF"/>
                </a:solidFill>
                <a:latin typeface="微软雅黑" panose="020B0503020204020204" pitchFamily="34" charset="-122"/>
                <a:ea typeface="微软雅黑" panose="020B0503020204020204" pitchFamily="34" charset="-122"/>
              </a:rPr>
              <a:t>[</a:t>
            </a:r>
            <a:r>
              <a:rPr lang="en-US" altLang="zh-CN" sz="1600" b="1" dirty="0" err="1">
                <a:solidFill>
                  <a:srgbClr val="FFFFFF"/>
                </a:solidFill>
                <a:latin typeface="微软雅黑" panose="020B0503020204020204" pitchFamily="34" charset="-122"/>
                <a:ea typeface="微软雅黑" panose="020B0503020204020204" pitchFamily="34" charset="-122"/>
              </a:rPr>
              <a:t>newArr.length</a:t>
            </a:r>
            <a:r>
              <a:rPr lang="en-US" altLang="zh-CN" sz="1600" b="1" dirty="0">
                <a:solidFill>
                  <a:srgbClr val="FFFFFF"/>
                </a:solidFill>
                <a:latin typeface="微软雅黑" panose="020B0503020204020204" pitchFamily="34" charset="-122"/>
                <a:ea typeface="微软雅黑" panose="020B0503020204020204" pitchFamily="34" charset="-122"/>
              </a:rPr>
              <a:t>] = </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console.log(</a:t>
            </a:r>
            <a:r>
              <a:rPr lang="en-US" altLang="zh-CN" sz="1600" b="1" dirty="0" err="1">
                <a:solidFill>
                  <a:srgbClr val="FFFFFF"/>
                </a:solidFill>
                <a:latin typeface="微软雅黑" panose="020B0503020204020204" pitchFamily="34" charset="-122"/>
                <a:ea typeface="微软雅黑" panose="020B0503020204020204" pitchFamily="34" charset="-122"/>
              </a:rPr>
              <a:t>newArr</a:t>
            </a:r>
            <a:r>
              <a:rPr lang="en-US" altLang="zh-CN" sz="1600" b="1" dirty="0">
                <a:solidFill>
                  <a:srgbClr val="FFFFFF"/>
                </a:solidFill>
                <a:latin typeface="微软雅黑" panose="020B0503020204020204" pitchFamily="34" charset="-122"/>
                <a:ea typeface="微软雅黑" panose="020B0503020204020204" pitchFamily="34" charset="-122"/>
              </a:rPr>
              <a:t>);	// </a:t>
            </a:r>
            <a:r>
              <a:rPr lang="zh-CN" altLang="zh-CN" sz="1600" b="1" dirty="0">
                <a:solidFill>
                  <a:srgbClr val="FFFFFF"/>
                </a:solidFill>
                <a:latin typeface="微软雅黑" panose="020B0503020204020204" pitchFamily="34" charset="-122"/>
                <a:ea typeface="微软雅黑" panose="020B0503020204020204" pitchFamily="34" charset="-122"/>
              </a:rPr>
              <a:t>输出结果：</a:t>
            </a:r>
            <a:r>
              <a:rPr lang="en-US" altLang="zh-CN" sz="1600" b="1" dirty="0">
                <a:solidFill>
                  <a:srgbClr val="FFFFFF"/>
                </a:solidFill>
                <a:latin typeface="微软雅黑" panose="020B0503020204020204" pitchFamily="34" charset="-122"/>
                <a:ea typeface="微软雅黑" panose="020B0503020204020204" pitchFamily="34" charset="-122"/>
              </a:rPr>
              <a:t>(7) [2, 6, 1, 77, 52, 25, 7</a:t>
            </a:r>
            <a:r>
              <a:rPr lang="en-US" altLang="zh-CN" sz="1600" b="1" dirty="0" smtClean="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TextBox 39"/>
          <p:cNvSpPr txBox="1">
            <a:spLocks noChangeArrowheads="1"/>
          </p:cNvSpPr>
          <p:nvPr/>
        </p:nvSpPr>
        <p:spPr bwMode="auto">
          <a:xfrm>
            <a:off x="559610" y="1857408"/>
            <a:ext cx="79073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200000"/>
              </a:lnSpc>
              <a:defRPr/>
            </a:pPr>
            <a:r>
              <a:rPr lang="zh-CN" altLang="en-US" b="1" u="sng" dirty="0" smtClean="0">
                <a:solidFill>
                  <a:srgbClr val="1369B2"/>
                </a:solidFill>
              </a:rPr>
              <a:t>案例需求：</a:t>
            </a:r>
            <a:r>
              <a:rPr lang="zh-CN" altLang="zh-CN" dirty="0" smtClean="0"/>
              <a:t>将</a:t>
            </a:r>
            <a:r>
              <a:rPr lang="zh-CN" altLang="zh-CN" dirty="0"/>
              <a:t>一个数组中所有数值为</a:t>
            </a:r>
            <a:r>
              <a:rPr lang="en-US" altLang="zh-CN" dirty="0"/>
              <a:t>0</a:t>
            </a:r>
            <a:r>
              <a:rPr lang="zh-CN" altLang="zh-CN" dirty="0"/>
              <a:t>的元素</a:t>
            </a:r>
            <a:r>
              <a:rPr lang="zh-CN" altLang="zh-CN" dirty="0" smtClean="0"/>
              <a:t>删除</a:t>
            </a:r>
            <a:r>
              <a:rPr lang="zh-CN" altLang="en-US" dirty="0" smtClean="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3"/>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Effect transition="in" filter="wipe(left)">
                                      <p:cBhvr>
                                        <p:cTn id="14" dur="500"/>
                                        <p:tgtEl>
                                          <p:spTgt spid="1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1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smtClean="0">
                <a:cs typeface="Times New Roman" panose="02020603050405020304" pitchFamily="18" charset="0"/>
              </a:rPr>
              <a:t>3.4 </a:t>
            </a:r>
            <a:r>
              <a:rPr lang="zh-CN" altLang="en-US" dirty="0" smtClean="0">
                <a:cs typeface="Times New Roman" panose="02020603050405020304" pitchFamily="18" charset="0"/>
              </a:rPr>
              <a:t>数组元素操作</a:t>
            </a:r>
            <a:endParaRPr lang="zh-CN" altLang="en-US" dirty="0" smtClean="0">
              <a:latin typeface="+mn-lt"/>
              <a:cs typeface="Times New Roman" panose="02020603050405020304" pitchFamily="18" charset="0"/>
            </a:endParaRPr>
          </a:p>
        </p:txBody>
      </p:sp>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lt"/>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smtClean="0">
                  <a:solidFill>
                    <a:schemeClr val="bg1"/>
                  </a:solidFill>
                  <a:latin typeface="+mn-lt"/>
                  <a:cs typeface="Times New Roman" panose="02020603050405020304" pitchFamily="18" charset="0"/>
                </a:rPr>
                <a:t>5</a:t>
              </a:r>
              <a:endParaRPr lang="zh-CN" altLang="en-US" sz="2800" dirty="0">
                <a:solidFill>
                  <a:schemeClr val="bg1"/>
                </a:solidFill>
                <a:latin typeface="+mn-lt"/>
                <a:cs typeface="Times New Roman" panose="02020603050405020304" pitchFamily="18" charset="0"/>
              </a:endParaRPr>
            </a:p>
          </p:txBody>
        </p:sp>
      </p:grpSp>
      <p:sp>
        <p:nvSpPr>
          <p:cNvPr id="20" name="TextBox 19"/>
          <p:cNvSpPr txBox="1"/>
          <p:nvPr/>
        </p:nvSpPr>
        <p:spPr>
          <a:xfrm>
            <a:off x="427038" y="1493838"/>
            <a:ext cx="4703762" cy="400110"/>
          </a:xfrm>
          <a:prstGeom prst="rect">
            <a:avLst/>
          </a:prstGeom>
          <a:noFill/>
        </p:spPr>
        <p:txBody>
          <a:bodyPr>
            <a:spAutoFit/>
          </a:bodyPr>
          <a:lstStyle/>
          <a:p>
            <a:pPr eaLnBrk="0" hangingPunct="0">
              <a:defRPr/>
            </a:pPr>
            <a:r>
              <a:rPr lang="en-US" altLang="zh-CN" dirty="0" smtClean="0">
                <a:latin typeface="+mn-lt"/>
                <a:cs typeface="Times New Roman" panose="02020603050405020304" pitchFamily="18" charset="0"/>
              </a:rPr>
              <a:t>  </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反转数组元素顺序</a:t>
            </a:r>
            <a:endParaRPr lang="zh-CN" altLang="en-US" dirty="0">
              <a:latin typeface="+mn-lt"/>
              <a:cs typeface="Times New Roman" panose="02020603050405020304" pitchFamily="18" charset="0"/>
            </a:endParaRPr>
          </a:p>
        </p:txBody>
      </p:sp>
      <p:sp>
        <p:nvSpPr>
          <p:cNvPr id="1127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1" name="矩形 1"/>
          <p:cNvSpPr>
            <a:spLocks noChangeArrowheads="1"/>
          </p:cNvSpPr>
          <p:nvPr/>
        </p:nvSpPr>
        <p:spPr bwMode="auto">
          <a:xfrm>
            <a:off x="1347755" y="2627881"/>
            <a:ext cx="6190734" cy="2677656"/>
          </a:xfrm>
          <a:prstGeom prst="rect">
            <a:avLst/>
          </a:prstGeom>
          <a:solidFill>
            <a:srgbClr val="003F7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err="1" smtClean="0">
                <a:solidFill>
                  <a:srgbClr val="FFFFFF"/>
                </a:solidFill>
                <a:latin typeface="微软雅黑" panose="020B0503020204020204" pitchFamily="34" charset="-122"/>
                <a:ea typeface="微软雅黑" panose="020B0503020204020204" pitchFamily="34" charset="-122"/>
              </a:rPr>
              <a:t>var</a:t>
            </a:r>
            <a:r>
              <a:rPr lang="en-US" altLang="zh-CN" sz="1600" b="1" dirty="0" smtClean="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 = ['red', 'green', 'blue', 'pink', 'purple'];</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newArr</a:t>
            </a:r>
            <a:r>
              <a:rPr lang="en-US" altLang="zh-CN" sz="1600" b="1" dirty="0">
                <a:solidFill>
                  <a:srgbClr val="FFFFFF"/>
                </a:solidFill>
                <a:latin typeface="微软雅黑" panose="020B0503020204020204" pitchFamily="34" charset="-122"/>
                <a:ea typeface="微软雅黑" panose="020B0503020204020204" pitchFamily="34" charset="-122"/>
              </a:rPr>
              <a:t> =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for (</a:t>
            </a: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 </a:t>
            </a:r>
            <a:r>
              <a:rPr lang="en-US" altLang="zh-CN" sz="1600" b="1" dirty="0" err="1">
                <a:solidFill>
                  <a:srgbClr val="FFFFFF"/>
                </a:solidFill>
                <a:latin typeface="微软雅黑" panose="020B0503020204020204" pitchFamily="34" charset="-122"/>
                <a:ea typeface="微软雅黑" panose="020B0503020204020204" pitchFamily="34" charset="-122"/>
              </a:rPr>
              <a:t>arr.length</a:t>
            </a:r>
            <a:r>
              <a:rPr lang="en-US" altLang="zh-CN" sz="1600" b="1" dirty="0">
                <a:solidFill>
                  <a:srgbClr val="FFFFFF"/>
                </a:solidFill>
                <a:latin typeface="微软雅黑" panose="020B0503020204020204" pitchFamily="34" charset="-122"/>
                <a:ea typeface="微软雅黑" panose="020B0503020204020204" pitchFamily="34" charset="-122"/>
              </a:rPr>
              <a:t> - 1;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&gt;=0;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newArr</a:t>
            </a:r>
            <a:r>
              <a:rPr lang="en-US" altLang="zh-CN" sz="1600" b="1" dirty="0">
                <a:solidFill>
                  <a:srgbClr val="FFFFFF"/>
                </a:solidFill>
                <a:latin typeface="微软雅黑" panose="020B0503020204020204" pitchFamily="34" charset="-122"/>
                <a:ea typeface="微软雅黑" panose="020B0503020204020204" pitchFamily="34" charset="-122"/>
              </a:rPr>
              <a:t>[</a:t>
            </a:r>
            <a:r>
              <a:rPr lang="en-US" altLang="zh-CN" sz="1600" b="1" dirty="0" err="1">
                <a:solidFill>
                  <a:srgbClr val="FFFFFF"/>
                </a:solidFill>
                <a:latin typeface="微软雅黑" panose="020B0503020204020204" pitchFamily="34" charset="-122"/>
                <a:ea typeface="微软雅黑" panose="020B0503020204020204" pitchFamily="34" charset="-122"/>
              </a:rPr>
              <a:t>newArr.length</a:t>
            </a:r>
            <a:r>
              <a:rPr lang="en-US" altLang="zh-CN" sz="1600" b="1" dirty="0">
                <a:solidFill>
                  <a:srgbClr val="FFFFFF"/>
                </a:solidFill>
                <a:latin typeface="微软雅黑" panose="020B0503020204020204" pitchFamily="34" charset="-122"/>
                <a:ea typeface="微软雅黑" panose="020B0503020204020204" pitchFamily="34" charset="-122"/>
              </a:rPr>
              <a:t>] = </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a:t>
            </a:r>
            <a:r>
              <a:rPr lang="zh-CN" altLang="zh-CN" sz="1600" b="1" dirty="0">
                <a:solidFill>
                  <a:srgbClr val="FFFFFF"/>
                </a:solidFill>
                <a:latin typeface="微软雅黑" panose="020B0503020204020204" pitchFamily="34" charset="-122"/>
                <a:ea typeface="微软雅黑" panose="020B0503020204020204" pitchFamily="34" charset="-122"/>
              </a:rPr>
              <a:t>输出结果：</a:t>
            </a:r>
            <a:r>
              <a:rPr lang="en-US" altLang="zh-CN" sz="1600" b="1" dirty="0">
                <a:solidFill>
                  <a:srgbClr val="FFFFFF"/>
                </a:solidFill>
                <a:latin typeface="微软雅黑" panose="020B0503020204020204" pitchFamily="34" charset="-122"/>
                <a:ea typeface="微软雅黑" panose="020B0503020204020204" pitchFamily="34" charset="-122"/>
              </a:rPr>
              <a:t>(5) ["purple", "pink", "blue", "green", "red"]</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console.log(</a:t>
            </a:r>
            <a:r>
              <a:rPr lang="en-US" altLang="zh-CN" sz="1600" b="1" dirty="0" err="1">
                <a:solidFill>
                  <a:srgbClr val="FFFFFF"/>
                </a:solidFill>
                <a:latin typeface="微软雅黑" panose="020B0503020204020204" pitchFamily="34" charset="-122"/>
                <a:ea typeface="微软雅黑" panose="020B0503020204020204" pitchFamily="34" charset="-122"/>
              </a:rPr>
              <a:t>newArr</a:t>
            </a:r>
            <a:r>
              <a:rPr lang="en-US" altLang="zh-CN" sz="1600" b="1" dirty="0" smtClean="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TextBox 39"/>
          <p:cNvSpPr txBox="1">
            <a:spLocks noChangeArrowheads="1"/>
          </p:cNvSpPr>
          <p:nvPr/>
        </p:nvSpPr>
        <p:spPr bwMode="auto">
          <a:xfrm>
            <a:off x="591509" y="1804243"/>
            <a:ext cx="79073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200000"/>
              </a:lnSpc>
              <a:defRPr/>
            </a:pPr>
            <a:r>
              <a:rPr lang="zh-CN" altLang="en-US" b="1" u="sng" dirty="0" smtClean="0">
                <a:solidFill>
                  <a:srgbClr val="1369B2"/>
                </a:solidFill>
              </a:rPr>
              <a:t>案例需求：</a:t>
            </a:r>
            <a:r>
              <a:rPr lang="zh-CN" altLang="zh-CN" dirty="0" smtClean="0"/>
              <a:t>将</a:t>
            </a:r>
            <a:r>
              <a:rPr lang="zh-CN" altLang="zh-CN" dirty="0"/>
              <a:t>一个数组中所有元素的顺序反过来</a:t>
            </a:r>
            <a:r>
              <a:rPr lang="zh-CN" altLang="en-US" dirty="0" smtClean="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3"/>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Effect transition="in" filter="wipe(left)">
                                      <p:cBhvr>
                                        <p:cTn id="14" dur="500"/>
                                        <p:tgtEl>
                                          <p:spTgt spid="1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1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smtClean="0">
                <a:cs typeface="Times New Roman" panose="02020603050405020304" pitchFamily="18" charset="0"/>
              </a:rPr>
              <a:t>3.5 </a:t>
            </a:r>
            <a:r>
              <a:rPr lang="zh-CN" altLang="en-US" dirty="0" smtClean="0">
                <a:cs typeface="Times New Roman" panose="02020603050405020304" pitchFamily="18" charset="0"/>
              </a:rPr>
              <a:t>数组排序算法</a:t>
            </a:r>
            <a:endParaRPr lang="zh-CN" altLang="en-US" dirty="0" smtClean="0">
              <a:latin typeface="+mn-lt"/>
              <a:cs typeface="Times New Roman" panose="02020603050405020304" pitchFamily="18" charset="0"/>
            </a:endParaRPr>
          </a:p>
        </p:txBody>
      </p:sp>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lt"/>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a:solidFill>
                    <a:schemeClr val="bg1"/>
                  </a:solidFill>
                  <a:latin typeface="+mn-lt"/>
                  <a:cs typeface="Times New Roman" panose="02020603050405020304" pitchFamily="18" charset="0"/>
                </a:rPr>
                <a:t>1</a:t>
              </a:r>
              <a:endParaRPr lang="zh-CN" altLang="en-US" sz="2800" dirty="0">
                <a:solidFill>
                  <a:schemeClr val="bg1"/>
                </a:solidFill>
                <a:latin typeface="+mn-lt"/>
                <a:cs typeface="Times New Roman" panose="02020603050405020304" pitchFamily="18" charset="0"/>
              </a:endParaRPr>
            </a:p>
          </p:txBody>
        </p:sp>
      </p:grpSp>
      <p:sp>
        <p:nvSpPr>
          <p:cNvPr id="20" name="TextBox 19"/>
          <p:cNvSpPr txBox="1"/>
          <p:nvPr/>
        </p:nvSpPr>
        <p:spPr>
          <a:xfrm>
            <a:off x="427038" y="1493838"/>
            <a:ext cx="4703762" cy="400110"/>
          </a:xfrm>
          <a:prstGeom prst="rect">
            <a:avLst/>
          </a:prstGeom>
          <a:noFill/>
        </p:spPr>
        <p:txBody>
          <a:bodyPr>
            <a:spAutoFit/>
          </a:bodyPr>
          <a:lstStyle/>
          <a:p>
            <a:pPr eaLnBrk="0" hangingPunct="0">
              <a:defRPr/>
            </a:pPr>
            <a:r>
              <a:rPr lang="en-US" altLang="zh-CN" dirty="0" smtClean="0">
                <a:latin typeface="+mn-lt"/>
                <a:cs typeface="Times New Roman" panose="02020603050405020304" pitchFamily="18" charset="0"/>
              </a:rPr>
              <a:t>  </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冒泡排序</a:t>
            </a:r>
            <a:endParaRPr lang="zh-CN" altLang="en-US" dirty="0">
              <a:latin typeface="+mn-lt"/>
              <a:cs typeface="Times New Roman" panose="02020603050405020304" pitchFamily="18" charset="0"/>
            </a:endParaRPr>
          </a:p>
        </p:txBody>
      </p:sp>
      <p:sp>
        <p:nvSpPr>
          <p:cNvPr id="1127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TextBox 39"/>
          <p:cNvSpPr txBox="1">
            <a:spLocks noChangeArrowheads="1"/>
          </p:cNvSpPr>
          <p:nvPr/>
        </p:nvSpPr>
        <p:spPr bwMode="auto">
          <a:xfrm>
            <a:off x="602142" y="1899940"/>
            <a:ext cx="790733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200000"/>
              </a:lnSpc>
              <a:defRPr/>
            </a:pPr>
            <a:r>
              <a:rPr lang="zh-CN" altLang="en-US" b="1" u="sng" dirty="0" smtClean="0">
                <a:solidFill>
                  <a:srgbClr val="1369B2"/>
                </a:solidFill>
              </a:rPr>
              <a:t>冒泡排序算法：</a:t>
            </a:r>
            <a:r>
              <a:rPr lang="zh-CN" altLang="zh-CN" dirty="0"/>
              <a:t>在冒泡排序的过程</a:t>
            </a:r>
            <a:r>
              <a:rPr lang="zh-CN" altLang="zh-CN" dirty="0" smtClean="0"/>
              <a:t>中</a:t>
            </a:r>
            <a:r>
              <a:rPr lang="zh-CN" altLang="en-US" dirty="0" smtClean="0"/>
              <a:t>，</a:t>
            </a:r>
            <a:r>
              <a:rPr lang="zh-CN" altLang="zh-CN" dirty="0" smtClean="0"/>
              <a:t>按照</a:t>
            </a:r>
            <a:r>
              <a:rPr lang="zh-CN" altLang="zh-CN" dirty="0"/>
              <a:t>要求从小到大排序或从大到小排序，不断比较数组中相邻两个元素的值，较小或较大的元素前移</a:t>
            </a:r>
            <a:r>
              <a:rPr lang="zh-CN" altLang="en-US" dirty="0" smtClean="0"/>
              <a:t>。</a:t>
            </a:r>
            <a:endParaRPr lang="en-US" altLang="zh-CN"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8" name="组合 7"/>
          <p:cNvGrpSpPr/>
          <p:nvPr/>
        </p:nvGrpSpPr>
        <p:grpSpPr>
          <a:xfrm>
            <a:off x="1871566" y="3080110"/>
            <a:ext cx="5157884" cy="3185651"/>
            <a:chOff x="1871566" y="3154541"/>
            <a:chExt cx="5157884" cy="3185651"/>
          </a:xfrm>
        </p:grpSpPr>
        <p:graphicFrame>
          <p:nvGraphicFramePr>
            <p:cNvPr id="7" name="对象 6"/>
            <p:cNvGraphicFramePr>
              <a:graphicFrameLocks noChangeAspect="1"/>
            </p:cNvGraphicFramePr>
            <p:nvPr/>
          </p:nvGraphicFramePr>
          <p:xfrm>
            <a:off x="1871566" y="3154541"/>
            <a:ext cx="5157884" cy="2950905"/>
          </p:xfrm>
          <a:graphic>
            <a:graphicData uri="http://schemas.openxmlformats.org/presentationml/2006/ole">
              <mc:AlternateContent xmlns:mc="http://schemas.openxmlformats.org/markup-compatibility/2006">
                <mc:Choice xmlns:v="urn:schemas-microsoft-com:vml" Requires="v">
                  <p:oleObj spid="_x0000_s65651" name="Visio" r:id="rId1" imgW="16929100" imgH="9791700" progId="Visio.Drawing.11">
                    <p:embed/>
                  </p:oleObj>
                </mc:Choice>
                <mc:Fallback>
                  <p:oleObj name="Visio" r:id="rId1" imgW="16929100" imgH="979170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566" y="3154541"/>
                          <a:ext cx="5157884" cy="2950905"/>
                        </a:xfrm>
                        <a:prstGeom prst="rect">
                          <a:avLst/>
                        </a:prstGeom>
                        <a:noFill/>
                      </p:spPr>
                    </p:pic>
                  </p:oleObj>
                </mc:Fallback>
              </mc:AlternateContent>
            </a:graphicData>
          </a:graphic>
        </p:graphicFrame>
        <p:sp>
          <p:nvSpPr>
            <p:cNvPr id="15" name="TextBox 39"/>
            <p:cNvSpPr txBox="1">
              <a:spLocks noChangeArrowheads="1"/>
            </p:cNvSpPr>
            <p:nvPr/>
          </p:nvSpPr>
          <p:spPr bwMode="auto">
            <a:xfrm>
              <a:off x="3961997" y="5782282"/>
              <a:ext cx="1114828" cy="557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lnSpc>
                  <a:spcPct val="200000"/>
                </a:lnSpc>
                <a:defRPr/>
              </a:pPr>
              <a:r>
                <a:rPr lang="zh-CN" altLang="en-US" dirty="0" smtClean="0"/>
                <a:t>冒泡排序</a:t>
              </a:r>
              <a:endParaRPr lang="en-US" altLang="zh-CN" dirty="0" smtClean="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3"/>
                                        </p:tgtEl>
                                        <p:attrNameLst>
                                          <p:attrName>style.visibility</p:attrName>
                                        </p:attrNameLst>
                                      </p:cBhvr>
                                      <p:to>
                                        <p:strVal val="visible"/>
                                      </p:to>
                                    </p:se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left)">
                                      <p:cBhvr>
                                        <p:cTn id="14" dur="500"/>
                                        <p:tgtEl>
                                          <p:spTgt spid="20"/>
                                        </p:tgtEl>
                                      </p:cBhvr>
                                    </p:animEffect>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13">
                                            <p:txEl>
                                              <p:pRg st="0" end="0"/>
                                            </p:txEl>
                                          </p:spTgt>
                                        </p:tgtEl>
                                        <p:attrNameLst>
                                          <p:attrName>style.visibility</p:attrName>
                                        </p:attrNameLst>
                                      </p:cBhvr>
                                      <p:to>
                                        <p:strVal val="visible"/>
                                      </p:to>
                                    </p:set>
                                    <p:animEffect transition="in" filter="wipe(left)">
                                      <p:cBhvr>
                                        <p:cTn id="18" dur="500"/>
                                        <p:tgtEl>
                                          <p:spTgt spid="13">
                                            <p:txEl>
                                              <p:pRg st="0" end="0"/>
                                            </p:txEl>
                                          </p:spTgt>
                                        </p:tgtEl>
                                      </p:cBhvr>
                                    </p:animEffect>
                                  </p:childTnLst>
                                </p:cTn>
                              </p:par>
                            </p:childTnLst>
                          </p:cTn>
                        </p:par>
                        <p:par>
                          <p:cTn id="19" fill="hold">
                            <p:stCondLst>
                              <p:cond delay="2000"/>
                            </p:stCondLst>
                            <p:childTnLst>
                              <p:par>
                                <p:cTn id="20" presetID="10" presetClass="entr" presetSubtype="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p:bldP spid="1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smtClean="0">
                <a:cs typeface="Times New Roman" panose="02020603050405020304" pitchFamily="18" charset="0"/>
              </a:rPr>
              <a:t>3.5 </a:t>
            </a:r>
            <a:r>
              <a:rPr lang="zh-CN" altLang="en-US" dirty="0" smtClean="0">
                <a:cs typeface="Times New Roman" panose="02020603050405020304" pitchFamily="18" charset="0"/>
              </a:rPr>
              <a:t>数组排序算法</a:t>
            </a:r>
            <a:endParaRPr lang="zh-CN" altLang="en-US" dirty="0" smtClean="0">
              <a:latin typeface="+mn-lt"/>
              <a:cs typeface="Times New Roman" panose="02020603050405020304" pitchFamily="18" charset="0"/>
            </a:endParaRPr>
          </a:p>
        </p:txBody>
      </p:sp>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lt"/>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a:solidFill>
                    <a:schemeClr val="bg1"/>
                  </a:solidFill>
                  <a:latin typeface="+mn-lt"/>
                  <a:cs typeface="Times New Roman" panose="02020603050405020304" pitchFamily="18" charset="0"/>
                </a:rPr>
                <a:t>1</a:t>
              </a:r>
              <a:endParaRPr lang="zh-CN" altLang="en-US" sz="2800" dirty="0">
                <a:solidFill>
                  <a:schemeClr val="bg1"/>
                </a:solidFill>
                <a:latin typeface="+mn-lt"/>
                <a:cs typeface="Times New Roman" panose="02020603050405020304" pitchFamily="18" charset="0"/>
              </a:endParaRPr>
            </a:p>
          </p:txBody>
        </p:sp>
      </p:grpSp>
      <p:sp>
        <p:nvSpPr>
          <p:cNvPr id="20" name="TextBox 19"/>
          <p:cNvSpPr txBox="1"/>
          <p:nvPr/>
        </p:nvSpPr>
        <p:spPr>
          <a:xfrm>
            <a:off x="427038" y="1493838"/>
            <a:ext cx="4703762" cy="400110"/>
          </a:xfrm>
          <a:prstGeom prst="rect">
            <a:avLst/>
          </a:prstGeom>
          <a:noFill/>
        </p:spPr>
        <p:txBody>
          <a:bodyPr>
            <a:spAutoFit/>
          </a:bodyPr>
          <a:lstStyle/>
          <a:p>
            <a:pPr eaLnBrk="0" hangingPunct="0">
              <a:defRPr/>
            </a:pPr>
            <a:r>
              <a:rPr lang="en-US" altLang="zh-CN" dirty="0" smtClean="0">
                <a:latin typeface="+mn-lt"/>
                <a:cs typeface="Times New Roman" panose="02020603050405020304" pitchFamily="18" charset="0"/>
              </a:rPr>
              <a:t>  </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冒泡排序</a:t>
            </a:r>
            <a:endParaRPr lang="zh-CN" altLang="en-US" dirty="0">
              <a:latin typeface="+mn-lt"/>
              <a:cs typeface="Times New Roman" panose="02020603050405020304" pitchFamily="18" charset="0"/>
            </a:endParaRPr>
          </a:p>
        </p:txBody>
      </p:sp>
      <p:sp>
        <p:nvSpPr>
          <p:cNvPr id="1127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TextBox 39"/>
          <p:cNvSpPr txBox="1">
            <a:spLocks noChangeArrowheads="1"/>
          </p:cNvSpPr>
          <p:nvPr/>
        </p:nvSpPr>
        <p:spPr bwMode="auto">
          <a:xfrm>
            <a:off x="612775" y="1846775"/>
            <a:ext cx="79073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200000"/>
              </a:lnSpc>
              <a:defRPr/>
            </a:pPr>
            <a:r>
              <a:rPr lang="zh-CN" altLang="en-US" b="1" u="sng" dirty="0" smtClean="0">
                <a:solidFill>
                  <a:srgbClr val="1369B2"/>
                </a:solidFill>
              </a:rPr>
              <a:t>案例需求：</a:t>
            </a:r>
            <a:r>
              <a:rPr lang="zh-CN" altLang="en-US" dirty="0"/>
              <a:t>实现</a:t>
            </a:r>
            <a:r>
              <a:rPr lang="zh-CN" altLang="zh-CN" dirty="0" smtClean="0"/>
              <a:t>从小</a:t>
            </a:r>
            <a:r>
              <a:rPr lang="zh-CN" altLang="zh-CN" dirty="0"/>
              <a:t>到大</a:t>
            </a:r>
            <a:r>
              <a:rPr lang="zh-CN" altLang="zh-CN" dirty="0" smtClean="0"/>
              <a:t>排序</a:t>
            </a:r>
            <a:r>
              <a:rPr lang="zh-CN" altLang="en-US" dirty="0" smtClean="0"/>
              <a:t>。</a:t>
            </a:r>
            <a:endParaRPr lang="en-US" altLang="zh-CN"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矩形 1"/>
          <p:cNvSpPr>
            <a:spLocks noChangeArrowheads="1"/>
          </p:cNvSpPr>
          <p:nvPr/>
        </p:nvSpPr>
        <p:spPr bwMode="auto">
          <a:xfrm>
            <a:off x="984250" y="2515870"/>
            <a:ext cx="6441440" cy="3784600"/>
          </a:xfrm>
          <a:prstGeom prst="rect">
            <a:avLst/>
          </a:prstGeom>
          <a:solidFill>
            <a:srgbClr val="003F7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err="1" smtClean="0">
                <a:solidFill>
                  <a:srgbClr val="FFFFFF"/>
                </a:solidFill>
                <a:latin typeface="微软雅黑" panose="020B0503020204020204" pitchFamily="34" charset="-122"/>
                <a:ea typeface="微软雅黑" panose="020B0503020204020204" pitchFamily="34" charset="-122"/>
              </a:rPr>
              <a:t>var</a:t>
            </a:r>
            <a:r>
              <a:rPr lang="en-US" altLang="zh-CN" sz="1600" b="1" dirty="0" smtClean="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 = [10, 7, 5, 27, 98, 31</a:t>
            </a:r>
            <a:r>
              <a:rPr lang="en-US" altLang="zh-CN" sz="1600" b="1" dirty="0" smtClean="0">
                <a:solidFill>
                  <a:srgbClr val="FFFFFF"/>
                </a:solidFill>
                <a:latin typeface="微软雅黑" panose="020B0503020204020204" pitchFamily="34" charset="-122"/>
                <a:ea typeface="微软雅黑" panose="020B0503020204020204" pitchFamily="34" charset="-122"/>
              </a:rPr>
              <a:t>];               // </a:t>
            </a:r>
            <a:r>
              <a:rPr lang="zh-CN" altLang="en-US" sz="1600" b="1" dirty="0" smtClean="0">
                <a:solidFill>
                  <a:srgbClr val="FFFFFF"/>
                </a:solidFill>
                <a:latin typeface="微软雅黑" panose="020B0503020204020204" pitchFamily="34" charset="-122"/>
                <a:ea typeface="微软雅黑" panose="020B0503020204020204" pitchFamily="34" charset="-122"/>
              </a:rPr>
              <a:t>待排序数组</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for (</a:t>
            </a: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 1;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&lt; </a:t>
            </a:r>
            <a:r>
              <a:rPr lang="en-US" altLang="zh-CN" sz="1600" b="1" dirty="0" err="1">
                <a:solidFill>
                  <a:srgbClr val="FFFFFF"/>
                </a:solidFill>
                <a:latin typeface="微软雅黑" panose="020B0503020204020204" pitchFamily="34" charset="-122"/>
                <a:ea typeface="微软雅黑" panose="020B0503020204020204" pitchFamily="34" charset="-122"/>
              </a:rPr>
              <a:t>arr.length</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        </a:t>
            </a:r>
            <a:r>
              <a:rPr lang="en-US" altLang="zh-CN" sz="1600" b="1" dirty="0" smtClean="0">
                <a:solidFill>
                  <a:srgbClr val="FFFFFF"/>
                </a:solidFill>
                <a:latin typeface="微软雅黑" panose="020B0503020204020204" pitchFamily="34" charset="-122"/>
                <a:ea typeface="微软雅黑" panose="020B0503020204020204" pitchFamily="34" charset="-122"/>
              </a:rPr>
              <a:t>// </a:t>
            </a:r>
            <a:r>
              <a:rPr lang="zh-CN" altLang="zh-CN" sz="1600" b="1" dirty="0">
                <a:solidFill>
                  <a:srgbClr val="FFFFFF"/>
                </a:solidFill>
                <a:latin typeface="微软雅黑" panose="020B0503020204020204" pitchFamily="34" charset="-122"/>
                <a:ea typeface="微软雅黑" panose="020B0503020204020204" pitchFamily="34" charset="-122"/>
              </a:rPr>
              <a:t>控制需要比较的轮数</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for (</a:t>
            </a: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j = 0; j &lt; </a:t>
            </a:r>
            <a:r>
              <a:rPr lang="en-US" altLang="zh-CN" sz="1600" b="1" dirty="0" err="1">
                <a:solidFill>
                  <a:srgbClr val="FFFFFF"/>
                </a:solidFill>
                <a:latin typeface="微软雅黑" panose="020B0503020204020204" pitchFamily="34" charset="-122"/>
                <a:ea typeface="微软雅黑" panose="020B0503020204020204" pitchFamily="34" charset="-122"/>
              </a:rPr>
              <a:t>arr.length</a:t>
            </a:r>
            <a:r>
              <a:rPr lang="en-US" altLang="zh-CN" sz="1600" b="1" dirty="0">
                <a:solidFill>
                  <a:srgbClr val="FFFFFF"/>
                </a:solidFill>
                <a:latin typeface="微软雅黑" panose="020B0503020204020204" pitchFamily="34" charset="-122"/>
                <a:ea typeface="微软雅黑" panose="020B0503020204020204" pitchFamily="34" charset="-122"/>
              </a:rPr>
              <a:t> -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j++) {  // </a:t>
            </a:r>
            <a:r>
              <a:rPr lang="zh-CN" altLang="zh-CN" sz="1600" b="1" dirty="0">
                <a:solidFill>
                  <a:srgbClr val="FFFFFF"/>
                </a:solidFill>
                <a:latin typeface="微软雅黑" panose="020B0503020204020204" pitchFamily="34" charset="-122"/>
                <a:ea typeface="微软雅黑" panose="020B0503020204020204" pitchFamily="34" charset="-122"/>
              </a:rPr>
              <a:t>控制参与比较的元素</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if (</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[j] &gt; </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[j + 1]) {                   </a:t>
            </a:r>
            <a:r>
              <a:rPr lang="en-US" altLang="zh-CN" sz="1600" b="1" dirty="0" smtClean="0">
                <a:solidFill>
                  <a:srgbClr val="FFFFFF"/>
                </a:solidFill>
                <a:latin typeface="微软雅黑" panose="020B0503020204020204" pitchFamily="34" charset="-122"/>
                <a:ea typeface="微软雅黑" panose="020B0503020204020204" pitchFamily="34" charset="-122"/>
              </a:rPr>
              <a:t>     // </a:t>
            </a:r>
            <a:r>
              <a:rPr lang="zh-CN" altLang="zh-CN" sz="1600" b="1" dirty="0">
                <a:solidFill>
                  <a:srgbClr val="FFFFFF"/>
                </a:solidFill>
                <a:latin typeface="微软雅黑" panose="020B0503020204020204" pitchFamily="34" charset="-122"/>
                <a:ea typeface="微软雅黑" panose="020B0503020204020204" pitchFamily="34" charset="-122"/>
              </a:rPr>
              <a:t>比较相邻的两个元素</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temp = </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[j + 1];</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[j + 1] = </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[j];</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[j] = temp;</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smtClean="0">
                <a:solidFill>
                  <a:srgbClr val="FFFFFF"/>
                </a:solidFill>
                <a:latin typeface="微软雅黑" panose="020B0503020204020204" pitchFamily="34" charset="-122"/>
                <a:ea typeface="微软雅黑" panose="020B0503020204020204" pitchFamily="34" charset="-122"/>
              </a:rPr>
              <a:t>}</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smtClean="0">
                <a:solidFill>
                  <a:srgbClr val="FFFFFF"/>
                </a:solidFill>
                <a:latin typeface="微软雅黑" panose="020B0503020204020204" pitchFamily="34" charset="-122"/>
                <a:ea typeface="微软雅黑" panose="020B0503020204020204" pitchFamily="34" charset="-122"/>
              </a:rPr>
              <a:t>}</a:t>
            </a:r>
            <a:endParaRPr lang="zh-CN" altLang="zh-CN" sz="1600" b="1" dirty="0" smtClean="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smtClean="0">
                <a:solidFill>
                  <a:srgbClr val="FFFFFF"/>
                </a:solidFill>
                <a:latin typeface="微软雅黑" panose="020B0503020204020204" pitchFamily="34" charset="-122"/>
                <a:ea typeface="微软雅黑" panose="020B0503020204020204" pitchFamily="34" charset="-122"/>
              </a:rPr>
              <a:t>console.log(</a:t>
            </a:r>
            <a:r>
              <a:rPr lang="en-US" altLang="zh-CN" sz="1600" b="1" dirty="0" err="1" smtClean="0">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	// </a:t>
            </a:r>
            <a:r>
              <a:rPr lang="zh-CN" altLang="zh-CN" sz="1600" b="1" dirty="0">
                <a:solidFill>
                  <a:srgbClr val="FFFFFF"/>
                </a:solidFill>
                <a:latin typeface="微软雅黑" panose="020B0503020204020204" pitchFamily="34" charset="-122"/>
                <a:ea typeface="微软雅黑" panose="020B0503020204020204" pitchFamily="34" charset="-122"/>
              </a:rPr>
              <a:t>输出结果：</a:t>
            </a:r>
            <a:r>
              <a:rPr lang="en-US" altLang="zh-CN" sz="1600" b="1" dirty="0" smtClean="0">
                <a:solidFill>
                  <a:srgbClr val="FFFFFF"/>
                </a:solidFill>
                <a:latin typeface="微软雅黑" panose="020B0503020204020204" pitchFamily="34" charset="-122"/>
                <a:ea typeface="微软雅黑" panose="020B0503020204020204" pitchFamily="34" charset="-122"/>
              </a:rPr>
              <a:t>5,7,10,27,31,98</a:t>
            </a:r>
            <a:endParaRPr lang="zh-CN" altLang="zh-CN" sz="1600" b="1" dirty="0">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6"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smtClean="0">
                <a:cs typeface="Times New Roman" panose="02020603050405020304" pitchFamily="18" charset="0"/>
              </a:rPr>
              <a:t>3.5 </a:t>
            </a:r>
            <a:r>
              <a:rPr lang="zh-CN" altLang="en-US" dirty="0" smtClean="0">
                <a:cs typeface="Times New Roman" panose="02020603050405020304" pitchFamily="18" charset="0"/>
              </a:rPr>
              <a:t>数组排序算法</a:t>
            </a:r>
            <a:endParaRPr lang="zh-CN" altLang="en-US" dirty="0" smtClean="0">
              <a:latin typeface="+mn-lt"/>
              <a:cs typeface="Times New Roman" panose="02020603050405020304" pitchFamily="18" charset="0"/>
            </a:endParaRPr>
          </a:p>
        </p:txBody>
      </p:sp>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lt"/>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smtClean="0">
                  <a:solidFill>
                    <a:schemeClr val="bg1"/>
                  </a:solidFill>
                  <a:latin typeface="+mn-lt"/>
                  <a:cs typeface="Times New Roman" panose="02020603050405020304" pitchFamily="18" charset="0"/>
                </a:rPr>
                <a:t>2</a:t>
              </a:r>
              <a:endParaRPr lang="zh-CN" altLang="en-US" sz="2800" dirty="0">
                <a:solidFill>
                  <a:schemeClr val="bg1"/>
                </a:solidFill>
                <a:latin typeface="+mn-lt"/>
                <a:cs typeface="Times New Roman" panose="02020603050405020304" pitchFamily="18" charset="0"/>
              </a:endParaRPr>
            </a:p>
          </p:txBody>
        </p:sp>
      </p:grpSp>
      <p:sp>
        <p:nvSpPr>
          <p:cNvPr id="20" name="TextBox 19"/>
          <p:cNvSpPr txBox="1"/>
          <p:nvPr/>
        </p:nvSpPr>
        <p:spPr>
          <a:xfrm>
            <a:off x="427038" y="1493838"/>
            <a:ext cx="4703762" cy="400110"/>
          </a:xfrm>
          <a:prstGeom prst="rect">
            <a:avLst/>
          </a:prstGeom>
          <a:noFill/>
        </p:spPr>
        <p:txBody>
          <a:bodyPr>
            <a:spAutoFit/>
          </a:bodyPr>
          <a:lstStyle/>
          <a:p>
            <a:pPr eaLnBrk="0" hangingPunct="0">
              <a:defRPr/>
            </a:pPr>
            <a:r>
              <a:rPr lang="en-US" altLang="zh-CN" dirty="0" smtClean="0">
                <a:latin typeface="+mn-lt"/>
                <a:cs typeface="Times New Roman" panose="02020603050405020304" pitchFamily="18" charset="0"/>
              </a:rPr>
              <a:t>  </a:t>
            </a:r>
            <a:r>
              <a:rPr lang="zh-CN" altLang="en-US" sz="2000" b="1" dirty="0">
                <a:solidFill>
                  <a:schemeClr val="tx1">
                    <a:lumMod val="50000"/>
                    <a:lumOff val="50000"/>
                  </a:schemeClr>
                </a:solidFill>
                <a:latin typeface="+mn-lt"/>
                <a:ea typeface="微软雅黑" panose="020B0503020204020204" pitchFamily="34" charset="-122"/>
                <a:cs typeface="Times New Roman" panose="02020603050405020304" pitchFamily="18" charset="0"/>
              </a:rPr>
              <a:t>插入</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排序</a:t>
            </a:r>
            <a:endParaRPr lang="zh-CN" altLang="en-US" dirty="0">
              <a:latin typeface="+mn-lt"/>
              <a:cs typeface="Times New Roman" panose="02020603050405020304" pitchFamily="18" charset="0"/>
            </a:endParaRPr>
          </a:p>
        </p:txBody>
      </p:sp>
      <p:sp>
        <p:nvSpPr>
          <p:cNvPr id="1127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TextBox 39"/>
          <p:cNvSpPr txBox="1">
            <a:spLocks noChangeArrowheads="1"/>
          </p:cNvSpPr>
          <p:nvPr/>
        </p:nvSpPr>
        <p:spPr bwMode="auto">
          <a:xfrm>
            <a:off x="559610" y="1836142"/>
            <a:ext cx="790733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200000"/>
              </a:lnSpc>
              <a:defRPr/>
            </a:pPr>
            <a:r>
              <a:rPr lang="zh-CN" altLang="en-US" b="1" u="sng" dirty="0">
                <a:solidFill>
                  <a:srgbClr val="1369B2"/>
                </a:solidFill>
              </a:rPr>
              <a:t>插入</a:t>
            </a:r>
            <a:r>
              <a:rPr lang="zh-CN" altLang="en-US" b="1" u="sng" dirty="0" smtClean="0">
                <a:solidFill>
                  <a:srgbClr val="1369B2"/>
                </a:solidFill>
              </a:rPr>
              <a:t>排序算法：</a:t>
            </a:r>
            <a:r>
              <a:rPr lang="zh-CN" altLang="zh-CN" dirty="0"/>
              <a:t>通过构建有序数组元素的存储，对未排序的数组元素，在已排序的数组中从最后一个元素向第一个元素遍历，找到相应位置并插入</a:t>
            </a:r>
            <a:r>
              <a:rPr lang="zh-CN" altLang="en-US" dirty="0" smtClean="0"/>
              <a:t>。</a:t>
            </a:r>
            <a:endParaRPr lang="en-US" altLang="zh-CN"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11" name="组合 10"/>
          <p:cNvGrpSpPr/>
          <p:nvPr/>
        </p:nvGrpSpPr>
        <p:grpSpPr>
          <a:xfrm>
            <a:off x="2665366" y="2840241"/>
            <a:ext cx="3813267" cy="3791721"/>
            <a:chOff x="2665366" y="2904039"/>
            <a:chExt cx="3813267" cy="3791721"/>
          </a:xfrm>
        </p:grpSpPr>
        <p:sp>
          <p:nvSpPr>
            <p:cNvPr id="15" name="TextBox 39"/>
            <p:cNvSpPr txBox="1">
              <a:spLocks noChangeArrowheads="1"/>
            </p:cNvSpPr>
            <p:nvPr/>
          </p:nvSpPr>
          <p:spPr bwMode="auto">
            <a:xfrm>
              <a:off x="3657197" y="6049429"/>
              <a:ext cx="223877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lnSpc>
                  <a:spcPct val="200000"/>
                </a:lnSpc>
                <a:defRPr/>
              </a:pPr>
              <a:r>
                <a:rPr lang="zh-CN" altLang="en-US" dirty="0" smtClean="0"/>
                <a:t>从小到大插入排序</a:t>
              </a:r>
              <a:endParaRPr lang="en-US" altLang="zh-CN" dirty="0" smtClean="0"/>
            </a:p>
          </p:txBody>
        </p:sp>
        <p:graphicFrame>
          <p:nvGraphicFramePr>
            <p:cNvPr id="10" name="对象 9"/>
            <p:cNvGraphicFramePr>
              <a:graphicFrameLocks noChangeAspect="1"/>
            </p:cNvGraphicFramePr>
            <p:nvPr/>
          </p:nvGraphicFramePr>
          <p:xfrm>
            <a:off x="2665366" y="2904039"/>
            <a:ext cx="3813267" cy="3271877"/>
          </p:xfrm>
          <a:graphic>
            <a:graphicData uri="http://schemas.openxmlformats.org/presentationml/2006/ole">
              <mc:AlternateContent xmlns:mc="http://schemas.openxmlformats.org/markup-compatibility/2006">
                <mc:Choice xmlns:v="urn:schemas-microsoft-com:vml" Requires="v">
                  <p:oleObj spid="_x0000_s76912" name="Visio" r:id="rId1" imgW="9067800" imgH="7797800" progId="Visio.Drawing.11">
                    <p:embed/>
                  </p:oleObj>
                </mc:Choice>
                <mc:Fallback>
                  <p:oleObj name="Visio" r:id="rId1" imgW="9067800" imgH="7797800" progId="Visio.Drawing.11">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5366" y="2904039"/>
                          <a:ext cx="3813267" cy="3271877"/>
                        </a:xfrm>
                        <a:prstGeom prst="rect">
                          <a:avLst/>
                        </a:prstGeom>
                        <a:noFill/>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3"/>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Effect transition="in" filter="wipe(left)">
                                      <p:cBhvr>
                                        <p:cTn id="14" dur="500"/>
                                        <p:tgtEl>
                                          <p:spTgt spid="13">
                                            <p:txEl>
                                              <p:pRg st="0" end="0"/>
                                            </p:txEl>
                                          </p:spTgt>
                                        </p:tgtEl>
                                      </p:cBhvr>
                                    </p:animEffect>
                                  </p:childTnLst>
                                </p:cTn>
                              </p:par>
                            </p:childTnLst>
                          </p:cTn>
                        </p:par>
                        <p:par>
                          <p:cTn id="15" fill="hold">
                            <p:stCondLst>
                              <p:cond delay="1500"/>
                            </p:stCondLst>
                            <p:childTnLst>
                              <p:par>
                                <p:cTn id="16" presetID="10" presetClass="entr" presetSubtype="0"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smtClean="0">
                <a:cs typeface="Times New Roman" panose="02020603050405020304" pitchFamily="18" charset="0"/>
              </a:rPr>
              <a:t>3.5 </a:t>
            </a:r>
            <a:r>
              <a:rPr lang="zh-CN" altLang="en-US" dirty="0" smtClean="0">
                <a:cs typeface="Times New Roman" panose="02020603050405020304" pitchFamily="18" charset="0"/>
              </a:rPr>
              <a:t>数组排序算法</a:t>
            </a:r>
            <a:endParaRPr lang="zh-CN" altLang="en-US" dirty="0" smtClean="0">
              <a:latin typeface="+mn-lt"/>
              <a:cs typeface="Times New Roman" panose="02020603050405020304" pitchFamily="18" charset="0"/>
            </a:endParaRPr>
          </a:p>
        </p:txBody>
      </p:sp>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lt"/>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smtClean="0">
                  <a:solidFill>
                    <a:schemeClr val="bg1"/>
                  </a:solidFill>
                  <a:latin typeface="+mn-lt"/>
                  <a:cs typeface="Times New Roman" panose="02020603050405020304" pitchFamily="18" charset="0"/>
                </a:rPr>
                <a:t>2</a:t>
              </a:r>
              <a:endParaRPr lang="zh-CN" altLang="en-US" sz="2800" dirty="0">
                <a:solidFill>
                  <a:schemeClr val="bg1"/>
                </a:solidFill>
                <a:latin typeface="+mn-lt"/>
                <a:cs typeface="Times New Roman" panose="02020603050405020304" pitchFamily="18" charset="0"/>
              </a:endParaRPr>
            </a:p>
          </p:txBody>
        </p:sp>
      </p:grpSp>
      <p:sp>
        <p:nvSpPr>
          <p:cNvPr id="20" name="TextBox 19"/>
          <p:cNvSpPr txBox="1"/>
          <p:nvPr/>
        </p:nvSpPr>
        <p:spPr>
          <a:xfrm>
            <a:off x="427038" y="1493838"/>
            <a:ext cx="4703762" cy="400110"/>
          </a:xfrm>
          <a:prstGeom prst="rect">
            <a:avLst/>
          </a:prstGeom>
          <a:noFill/>
        </p:spPr>
        <p:txBody>
          <a:bodyPr>
            <a:spAutoFit/>
          </a:bodyPr>
          <a:lstStyle/>
          <a:p>
            <a:pPr eaLnBrk="0" hangingPunct="0">
              <a:defRPr/>
            </a:pPr>
            <a:r>
              <a:rPr lang="en-US" altLang="zh-CN" dirty="0" smtClean="0">
                <a:latin typeface="+mn-lt"/>
                <a:cs typeface="Times New Roman" panose="02020603050405020304" pitchFamily="18" charset="0"/>
              </a:rPr>
              <a:t>  </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插入排序</a:t>
            </a:r>
            <a:endParaRPr lang="zh-CN" altLang="en-US" dirty="0">
              <a:latin typeface="+mn-lt"/>
              <a:cs typeface="Times New Roman" panose="02020603050405020304" pitchFamily="18" charset="0"/>
            </a:endParaRPr>
          </a:p>
        </p:txBody>
      </p:sp>
      <p:sp>
        <p:nvSpPr>
          <p:cNvPr id="1127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TextBox 39"/>
          <p:cNvSpPr txBox="1">
            <a:spLocks noChangeArrowheads="1"/>
          </p:cNvSpPr>
          <p:nvPr/>
        </p:nvSpPr>
        <p:spPr bwMode="auto">
          <a:xfrm>
            <a:off x="559610" y="1805798"/>
            <a:ext cx="79073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200000"/>
              </a:lnSpc>
              <a:defRPr/>
            </a:pPr>
            <a:r>
              <a:rPr lang="zh-CN" altLang="en-US" b="1" u="sng" dirty="0" smtClean="0">
                <a:solidFill>
                  <a:srgbClr val="1369B2"/>
                </a:solidFill>
              </a:rPr>
              <a:t>案例需求：</a:t>
            </a:r>
            <a:r>
              <a:rPr lang="zh-CN" altLang="en-US" dirty="0"/>
              <a:t>实现</a:t>
            </a:r>
            <a:r>
              <a:rPr lang="zh-CN" altLang="zh-CN" dirty="0" smtClean="0"/>
              <a:t>从小</a:t>
            </a:r>
            <a:r>
              <a:rPr lang="zh-CN" altLang="zh-CN" dirty="0"/>
              <a:t>到大</a:t>
            </a:r>
            <a:r>
              <a:rPr lang="zh-CN" altLang="zh-CN" dirty="0" smtClean="0"/>
              <a:t>排序</a:t>
            </a:r>
            <a:r>
              <a:rPr lang="zh-CN" altLang="en-US" dirty="0" smtClean="0"/>
              <a:t>。</a:t>
            </a:r>
            <a:endParaRPr lang="en-US" altLang="zh-CN"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矩形 1"/>
          <p:cNvSpPr>
            <a:spLocks noChangeArrowheads="1"/>
          </p:cNvSpPr>
          <p:nvPr/>
        </p:nvSpPr>
        <p:spPr bwMode="auto">
          <a:xfrm>
            <a:off x="2068767" y="2370045"/>
            <a:ext cx="5671732" cy="4154984"/>
          </a:xfrm>
          <a:prstGeom prst="rect">
            <a:avLst/>
          </a:prstGeom>
          <a:solidFill>
            <a:srgbClr val="003F7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 = [10, 8, 100, 31, 87, 70, 1, 88];</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smtClean="0">
                <a:solidFill>
                  <a:srgbClr val="FFFFFF"/>
                </a:solidFill>
                <a:latin typeface="微软雅黑" panose="020B0503020204020204" pitchFamily="34" charset="-122"/>
                <a:ea typeface="微软雅黑" panose="020B0503020204020204" pitchFamily="34" charset="-122"/>
              </a:rPr>
              <a:t>// </a:t>
            </a:r>
            <a:r>
              <a:rPr lang="zh-CN" altLang="zh-CN" sz="1600" b="1" dirty="0" smtClean="0">
                <a:solidFill>
                  <a:srgbClr val="FFFFFF"/>
                </a:solidFill>
                <a:latin typeface="微软雅黑" panose="020B0503020204020204" pitchFamily="34" charset="-122"/>
                <a:ea typeface="微软雅黑" panose="020B0503020204020204" pitchFamily="34" charset="-122"/>
              </a:rPr>
              <a:t>按照从小到大的顺序排列，先遍历无序数组下标</a:t>
            </a:r>
            <a:endParaRPr lang="zh-CN" altLang="zh-CN" sz="1600" b="1" dirty="0" smtClean="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smtClean="0">
                <a:solidFill>
                  <a:srgbClr val="FFFFFF"/>
                </a:solidFill>
                <a:latin typeface="微软雅黑" panose="020B0503020204020204" pitchFamily="34" charset="-122"/>
                <a:ea typeface="微软雅黑" panose="020B0503020204020204" pitchFamily="34" charset="-122"/>
              </a:rPr>
              <a:t>for (</a:t>
            </a:r>
            <a:r>
              <a:rPr lang="en-US" altLang="zh-CN" sz="1600" b="1" dirty="0" err="1" smtClean="0">
                <a:solidFill>
                  <a:srgbClr val="FFFFFF"/>
                </a:solidFill>
                <a:latin typeface="微软雅黑" panose="020B0503020204020204" pitchFamily="34" charset="-122"/>
                <a:ea typeface="微软雅黑" panose="020B0503020204020204" pitchFamily="34" charset="-122"/>
              </a:rPr>
              <a:t>var</a:t>
            </a:r>
            <a:r>
              <a:rPr lang="en-US" altLang="zh-CN" sz="1600" b="1" dirty="0" smtClean="0">
                <a:solidFill>
                  <a:srgbClr val="FFFFFF"/>
                </a:solidFill>
                <a:latin typeface="微软雅黑" panose="020B0503020204020204" pitchFamily="34" charset="-122"/>
                <a:ea typeface="微软雅黑" panose="020B0503020204020204" pitchFamily="34" charset="-122"/>
              </a:rPr>
              <a:t> </a:t>
            </a:r>
            <a:r>
              <a:rPr lang="en-US" altLang="zh-CN" sz="1600" b="1" dirty="0" err="1" smtClean="0">
                <a:solidFill>
                  <a:srgbClr val="FFFFFF"/>
                </a:solidFill>
                <a:latin typeface="微软雅黑" panose="020B0503020204020204" pitchFamily="34" charset="-122"/>
                <a:ea typeface="微软雅黑" panose="020B0503020204020204" pitchFamily="34" charset="-122"/>
              </a:rPr>
              <a:t>i</a:t>
            </a:r>
            <a:r>
              <a:rPr lang="en-US" altLang="zh-CN" sz="1600" b="1" dirty="0" smtClean="0">
                <a:solidFill>
                  <a:srgbClr val="FFFFFF"/>
                </a:solidFill>
                <a:latin typeface="微软雅黑" panose="020B0503020204020204" pitchFamily="34" charset="-122"/>
                <a:ea typeface="微软雅黑" panose="020B0503020204020204" pitchFamily="34" charset="-122"/>
              </a:rPr>
              <a:t> = 1; </a:t>
            </a:r>
            <a:r>
              <a:rPr lang="en-US" altLang="zh-CN" sz="1600" b="1" dirty="0" err="1" smtClean="0">
                <a:solidFill>
                  <a:srgbClr val="FFFFFF"/>
                </a:solidFill>
                <a:latin typeface="微软雅黑" panose="020B0503020204020204" pitchFamily="34" charset="-122"/>
                <a:ea typeface="微软雅黑" panose="020B0503020204020204" pitchFamily="34" charset="-122"/>
              </a:rPr>
              <a:t>i</a:t>
            </a:r>
            <a:r>
              <a:rPr lang="en-US" altLang="zh-CN" sz="1600" b="1" dirty="0" smtClean="0">
                <a:solidFill>
                  <a:srgbClr val="FFFFFF"/>
                </a:solidFill>
                <a:latin typeface="微软雅黑" panose="020B0503020204020204" pitchFamily="34" charset="-122"/>
                <a:ea typeface="微软雅黑" panose="020B0503020204020204" pitchFamily="34" charset="-122"/>
              </a:rPr>
              <a:t> &lt; </a:t>
            </a:r>
            <a:r>
              <a:rPr lang="en-US" altLang="zh-CN" sz="1600" b="1" dirty="0" err="1" smtClean="0">
                <a:solidFill>
                  <a:srgbClr val="FFFFFF"/>
                </a:solidFill>
                <a:latin typeface="微软雅黑" panose="020B0503020204020204" pitchFamily="34" charset="-122"/>
                <a:ea typeface="微软雅黑" panose="020B0503020204020204" pitchFamily="34" charset="-122"/>
              </a:rPr>
              <a:t>arr.length</a:t>
            </a:r>
            <a:r>
              <a:rPr lang="en-US" altLang="zh-CN" sz="1600" b="1" dirty="0" smtClean="0">
                <a:solidFill>
                  <a:srgbClr val="FFFFFF"/>
                </a:solidFill>
                <a:latin typeface="微软雅黑" panose="020B0503020204020204" pitchFamily="34" charset="-122"/>
                <a:ea typeface="微软雅黑" panose="020B0503020204020204" pitchFamily="34" charset="-122"/>
              </a:rPr>
              <a:t>; </a:t>
            </a:r>
            <a:r>
              <a:rPr lang="en-US" altLang="zh-CN" sz="1600" b="1" dirty="0" err="1" smtClean="0">
                <a:solidFill>
                  <a:srgbClr val="FFFFFF"/>
                </a:solidFill>
                <a:latin typeface="微软雅黑" panose="020B0503020204020204" pitchFamily="34" charset="-122"/>
                <a:ea typeface="微软雅黑" panose="020B0503020204020204" pitchFamily="34" charset="-122"/>
              </a:rPr>
              <a:t>i</a:t>
            </a:r>
            <a:r>
              <a:rPr lang="en-US" altLang="zh-CN" sz="1600" b="1" dirty="0" smtClean="0">
                <a:solidFill>
                  <a:srgbClr val="FFFFFF"/>
                </a:solidFill>
                <a:latin typeface="微软雅黑" panose="020B0503020204020204" pitchFamily="34" charset="-122"/>
                <a:ea typeface="微软雅黑" panose="020B0503020204020204" pitchFamily="34" charset="-122"/>
              </a:rPr>
              <a:t>++) {</a:t>
            </a:r>
            <a:endParaRPr lang="en-US" altLang="zh-CN" sz="1600" b="1" dirty="0" smtClean="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a:t>
            </a:r>
            <a:r>
              <a:rPr lang="zh-CN" altLang="zh-CN" sz="1600" b="1" dirty="0">
                <a:solidFill>
                  <a:srgbClr val="FFFFFF"/>
                </a:solidFill>
                <a:latin typeface="微软雅黑" panose="020B0503020204020204" pitchFamily="34" charset="-122"/>
                <a:ea typeface="微软雅黑" panose="020B0503020204020204" pitchFamily="34" charset="-122"/>
              </a:rPr>
              <a:t>遍历并比较一个无序数组元素与所有有序数组</a:t>
            </a:r>
            <a:r>
              <a:rPr lang="zh-CN" altLang="zh-CN" sz="1600" b="1" dirty="0" smtClean="0">
                <a:solidFill>
                  <a:srgbClr val="FFFFFF"/>
                </a:solidFill>
                <a:latin typeface="微软雅黑" panose="020B0503020204020204" pitchFamily="34" charset="-122"/>
                <a:ea typeface="微软雅黑" panose="020B0503020204020204" pitchFamily="34" charset="-122"/>
              </a:rPr>
              <a:t>元素</a:t>
            </a:r>
            <a:endParaRPr lang="zh-CN" altLang="zh-CN" sz="1600" b="1" dirty="0" smtClean="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smtClean="0">
                <a:solidFill>
                  <a:srgbClr val="FFFFFF"/>
                </a:solidFill>
                <a:latin typeface="微软雅黑" panose="020B0503020204020204" pitchFamily="34" charset="-122"/>
                <a:ea typeface="微软雅黑" panose="020B0503020204020204" pitchFamily="34" charset="-122"/>
              </a:rPr>
              <a:t>  for </a:t>
            </a:r>
            <a:r>
              <a:rPr lang="en-US" altLang="zh-CN" sz="1600" b="1" dirty="0">
                <a:solidFill>
                  <a:srgbClr val="FFFFFF"/>
                </a:solidFill>
                <a:latin typeface="微软雅黑" panose="020B0503020204020204" pitchFamily="34" charset="-122"/>
                <a:ea typeface="微软雅黑" panose="020B0503020204020204" pitchFamily="34" charset="-122"/>
              </a:rPr>
              <a:t>(</a:t>
            </a: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j =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j &gt; 0; j--) </a:t>
            </a:r>
            <a:r>
              <a:rPr lang="en-US" altLang="zh-CN" sz="1600" b="1" dirty="0" smtClean="0">
                <a:solidFill>
                  <a:srgbClr val="FFFFFF"/>
                </a:solidFill>
                <a:latin typeface="微软雅黑" panose="020B0503020204020204" pitchFamily="34" charset="-122"/>
                <a:ea typeface="微软雅黑" panose="020B0503020204020204" pitchFamily="34" charset="-122"/>
              </a:rPr>
              <a:t>{if </a:t>
            </a:r>
            <a:r>
              <a:rPr lang="en-US" altLang="zh-CN" sz="1600" b="1" dirty="0">
                <a:solidFill>
                  <a:srgbClr val="FFFFFF"/>
                </a:solidFill>
                <a:latin typeface="微软雅黑" panose="020B0503020204020204" pitchFamily="34" charset="-122"/>
                <a:ea typeface="微软雅黑" panose="020B0503020204020204" pitchFamily="34" charset="-122"/>
              </a:rPr>
              <a:t>(</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[j - 1] &gt; </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[j])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temp = </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[j - 1];</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[j - 1] = </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[j];</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[j] = temp;</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smtClean="0">
                <a:solidFill>
                  <a:srgbClr val="FFFFFF"/>
                </a:solidFill>
                <a:latin typeface="微软雅黑" panose="020B0503020204020204" pitchFamily="34" charset="-122"/>
                <a:ea typeface="微软雅黑" panose="020B0503020204020204" pitchFamily="34" charset="-122"/>
              </a:rPr>
              <a:t>}</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smtClean="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console.log(</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	// </a:t>
            </a:r>
            <a:r>
              <a:rPr lang="zh-CN" altLang="zh-CN" sz="1600" b="1" dirty="0">
                <a:solidFill>
                  <a:srgbClr val="FFFFFF"/>
                </a:solidFill>
                <a:latin typeface="微软雅黑" panose="020B0503020204020204" pitchFamily="34" charset="-122"/>
                <a:ea typeface="微软雅黑" panose="020B0503020204020204" pitchFamily="34" charset="-122"/>
              </a:rPr>
              <a:t>输出结果：</a:t>
            </a:r>
            <a:r>
              <a:rPr lang="en-US" altLang="zh-CN" sz="1600" b="1" dirty="0" smtClean="0">
                <a:solidFill>
                  <a:srgbClr val="FFFFFF"/>
                </a:solidFill>
                <a:latin typeface="微软雅黑" panose="020B0503020204020204" pitchFamily="34" charset="-122"/>
                <a:ea typeface="微软雅黑" panose="020B0503020204020204" pitchFamily="34" charset="-122"/>
              </a:rPr>
              <a:t>1,8,10,31,70,87,88,100</a:t>
            </a:r>
            <a:endParaRPr lang="zh-CN" altLang="zh-CN" sz="1600" b="1" dirty="0">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smtClean="0">
                <a:cs typeface="Times New Roman" panose="02020603050405020304" pitchFamily="18" charset="0"/>
              </a:rPr>
              <a:t>3.6 </a:t>
            </a:r>
            <a:r>
              <a:rPr lang="zh-CN" altLang="en-US" dirty="0" smtClean="0">
                <a:cs typeface="Times New Roman" panose="02020603050405020304" pitchFamily="18" charset="0"/>
              </a:rPr>
              <a:t>二维数组</a:t>
            </a:r>
            <a:endParaRPr lang="zh-CN" altLang="en-US" dirty="0" smtClean="0">
              <a:latin typeface="+mn-lt"/>
              <a:cs typeface="Times New Roman" panose="02020603050405020304" pitchFamily="18" charset="0"/>
            </a:endParaRPr>
          </a:p>
        </p:txBody>
      </p:sp>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lt"/>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a:solidFill>
                    <a:schemeClr val="bg1"/>
                  </a:solidFill>
                  <a:latin typeface="+mn-lt"/>
                  <a:cs typeface="Times New Roman" panose="02020603050405020304" pitchFamily="18" charset="0"/>
                </a:rPr>
                <a:t>1</a:t>
              </a:r>
              <a:endParaRPr lang="zh-CN" altLang="en-US" sz="2800" dirty="0">
                <a:solidFill>
                  <a:schemeClr val="bg1"/>
                </a:solidFill>
                <a:latin typeface="+mn-lt"/>
                <a:cs typeface="Times New Roman" panose="02020603050405020304" pitchFamily="18" charset="0"/>
              </a:endParaRPr>
            </a:p>
          </p:txBody>
        </p:sp>
      </p:grpSp>
      <p:sp>
        <p:nvSpPr>
          <p:cNvPr id="20" name="TextBox 19"/>
          <p:cNvSpPr txBox="1"/>
          <p:nvPr/>
        </p:nvSpPr>
        <p:spPr>
          <a:xfrm>
            <a:off x="427038" y="1493838"/>
            <a:ext cx="4703762" cy="400110"/>
          </a:xfrm>
          <a:prstGeom prst="rect">
            <a:avLst/>
          </a:prstGeom>
          <a:noFill/>
        </p:spPr>
        <p:txBody>
          <a:bodyPr>
            <a:spAutoFit/>
          </a:bodyPr>
          <a:lstStyle/>
          <a:p>
            <a:pPr eaLnBrk="0" hangingPunct="0">
              <a:defRPr/>
            </a:pPr>
            <a:r>
              <a:rPr lang="en-US" altLang="zh-CN" dirty="0" smtClean="0">
                <a:latin typeface="+mn-lt"/>
                <a:cs typeface="Times New Roman" panose="02020603050405020304" pitchFamily="18" charset="0"/>
              </a:rPr>
              <a:t>  </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创建二维数组</a:t>
            </a:r>
            <a:endParaRPr lang="zh-CN" altLang="en-US" dirty="0">
              <a:latin typeface="+mn-lt"/>
              <a:cs typeface="Times New Roman" panose="02020603050405020304" pitchFamily="18" charset="0"/>
            </a:endParaRPr>
          </a:p>
        </p:txBody>
      </p:sp>
      <p:sp>
        <p:nvSpPr>
          <p:cNvPr id="1127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TextBox 39"/>
          <p:cNvSpPr txBox="1">
            <a:spLocks noChangeArrowheads="1"/>
          </p:cNvSpPr>
          <p:nvPr/>
        </p:nvSpPr>
        <p:spPr bwMode="auto">
          <a:xfrm>
            <a:off x="603249" y="1850063"/>
            <a:ext cx="7907338" cy="557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200000"/>
              </a:lnSpc>
              <a:defRPr/>
            </a:pPr>
            <a:r>
              <a:rPr lang="zh-CN" altLang="en-US" b="1" u="sng" dirty="0" smtClean="0">
                <a:solidFill>
                  <a:srgbClr val="1369B2"/>
                </a:solidFill>
              </a:rPr>
              <a:t>创建二维数</a:t>
            </a:r>
            <a:r>
              <a:rPr lang="zh-CN" altLang="en-US" b="1" u="sng" dirty="0">
                <a:solidFill>
                  <a:srgbClr val="1369B2"/>
                </a:solidFill>
              </a:rPr>
              <a:t>组</a:t>
            </a:r>
            <a:r>
              <a:rPr lang="zh-CN" altLang="en-US" dirty="0" smtClean="0"/>
              <a:t>的两种常见方式的</a:t>
            </a:r>
            <a:r>
              <a:rPr lang="zh-CN" altLang="en-US" dirty="0"/>
              <a:t>用法</a:t>
            </a:r>
            <a:r>
              <a:rPr lang="zh-CN" altLang="en-US" dirty="0" smtClean="0"/>
              <a:t>：</a:t>
            </a:r>
            <a:endParaRPr lang="zh-CN" altLang="en-US" dirty="0" smtClean="0"/>
          </a:p>
        </p:txBody>
      </p:sp>
      <p:sp>
        <p:nvSpPr>
          <p:cNvPr id="15" name="矩形 1"/>
          <p:cNvSpPr>
            <a:spLocks noChangeArrowheads="1"/>
          </p:cNvSpPr>
          <p:nvPr/>
        </p:nvSpPr>
        <p:spPr bwMode="auto">
          <a:xfrm>
            <a:off x="1227931" y="3095584"/>
            <a:ext cx="6429375" cy="2308324"/>
          </a:xfrm>
          <a:prstGeom prst="rect">
            <a:avLst/>
          </a:prstGeom>
          <a:solidFill>
            <a:srgbClr val="003F7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err="1" smtClean="0">
                <a:solidFill>
                  <a:srgbClr val="FFFFFF"/>
                </a:solidFill>
                <a:latin typeface="微软雅黑" panose="020B0503020204020204" pitchFamily="34" charset="-122"/>
                <a:ea typeface="微软雅黑" panose="020B0503020204020204" pitchFamily="34" charset="-122"/>
              </a:rPr>
              <a:t>var</a:t>
            </a:r>
            <a:r>
              <a:rPr lang="en-US" altLang="zh-CN" sz="1600" b="1" dirty="0" smtClean="0">
                <a:solidFill>
                  <a:srgbClr val="FFFFFF"/>
                </a:solidFill>
                <a:latin typeface="微软雅黑" panose="020B0503020204020204" pitchFamily="34" charset="-122"/>
                <a:ea typeface="微软雅黑" panose="020B0503020204020204" pitchFamily="34" charset="-122"/>
              </a:rPr>
              <a:t> </a:t>
            </a:r>
            <a:r>
              <a:rPr lang="en-US" altLang="zh-CN" sz="1600" b="1" dirty="0">
                <a:solidFill>
                  <a:srgbClr val="FFFFFF"/>
                </a:solidFill>
                <a:latin typeface="微软雅黑" panose="020B0503020204020204" pitchFamily="34" charset="-122"/>
                <a:ea typeface="微软雅黑" panose="020B0503020204020204" pitchFamily="34" charset="-122"/>
              </a:rPr>
              <a:t>info = new Array(</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new Array('Tom', 13, 155),</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new Array('Lucy', 11, 152)</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console.log(info[0</a:t>
            </a:r>
            <a:r>
              <a:rPr lang="en-US" altLang="zh-CN" sz="1600" b="1" dirty="0" smtClean="0">
                <a:solidFill>
                  <a:srgbClr val="FFFFFF"/>
                </a:solidFill>
                <a:latin typeface="微软雅黑" panose="020B0503020204020204" pitchFamily="34" charset="-122"/>
                <a:ea typeface="微软雅黑" panose="020B0503020204020204" pitchFamily="34" charset="-122"/>
              </a:rPr>
              <a:t>]);          // </a:t>
            </a:r>
            <a:r>
              <a:rPr lang="zh-CN" altLang="zh-CN" sz="1600" b="1" dirty="0">
                <a:solidFill>
                  <a:srgbClr val="FFFFFF"/>
                </a:solidFill>
                <a:latin typeface="微软雅黑" panose="020B0503020204020204" pitchFamily="34" charset="-122"/>
                <a:ea typeface="微软雅黑" panose="020B0503020204020204" pitchFamily="34" charset="-122"/>
              </a:rPr>
              <a:t>输出结果：</a:t>
            </a:r>
            <a:r>
              <a:rPr lang="en-US" altLang="zh-CN" sz="1600" b="1" dirty="0">
                <a:solidFill>
                  <a:srgbClr val="FFFFFF"/>
                </a:solidFill>
                <a:latin typeface="微软雅黑" panose="020B0503020204020204" pitchFamily="34" charset="-122"/>
                <a:ea typeface="微软雅黑" panose="020B0503020204020204" pitchFamily="34" charset="-122"/>
              </a:rPr>
              <a:t>(3) ["Tom", 13, 155]</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console.log(info[0][0]);	// </a:t>
            </a:r>
            <a:r>
              <a:rPr lang="zh-CN" altLang="zh-CN" sz="1600" b="1" dirty="0">
                <a:solidFill>
                  <a:srgbClr val="FFFFFF"/>
                </a:solidFill>
                <a:latin typeface="微软雅黑" panose="020B0503020204020204" pitchFamily="34" charset="-122"/>
                <a:ea typeface="微软雅黑" panose="020B0503020204020204" pitchFamily="34" charset="-122"/>
              </a:rPr>
              <a:t>输出结果：</a:t>
            </a:r>
            <a:r>
              <a:rPr lang="en-US" altLang="zh-CN" sz="1600" b="1" dirty="0" smtClean="0">
                <a:solidFill>
                  <a:srgbClr val="FFFFFF"/>
                </a:solidFill>
                <a:latin typeface="微软雅黑" panose="020B0503020204020204" pitchFamily="34" charset="-122"/>
                <a:ea typeface="微软雅黑" panose="020B0503020204020204" pitchFamily="34" charset="-122"/>
              </a:rPr>
              <a:t>Tom</a:t>
            </a:r>
            <a:endParaRPr lang="zh-CN" altLang="zh-CN" sz="1600" b="1" dirty="0">
              <a:solidFill>
                <a:srgbClr val="FFFFFF"/>
              </a:solidFill>
              <a:latin typeface="微软雅黑" panose="020B0503020204020204" pitchFamily="34" charset="-122"/>
              <a:ea typeface="微软雅黑" panose="020B0503020204020204" pitchFamily="34" charset="-122"/>
            </a:endParaRPr>
          </a:p>
        </p:txBody>
      </p:sp>
      <p:sp>
        <p:nvSpPr>
          <p:cNvPr id="14" name="TextBox 39"/>
          <p:cNvSpPr txBox="1">
            <a:spLocks noChangeArrowheads="1"/>
          </p:cNvSpPr>
          <p:nvPr/>
        </p:nvSpPr>
        <p:spPr bwMode="auto">
          <a:xfrm>
            <a:off x="606457" y="2354247"/>
            <a:ext cx="79073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eaLnBrk="0" hangingPunct="0">
              <a:lnSpc>
                <a:spcPct val="200000"/>
              </a:lnSpc>
              <a:buFont typeface="+mj-ea"/>
              <a:buAutoNum type="circleNumDbPlain"/>
              <a:defRPr/>
            </a:pPr>
            <a:r>
              <a:rPr lang="zh-CN" altLang="zh-CN" dirty="0"/>
              <a:t>使用</a:t>
            </a:r>
            <a:r>
              <a:rPr lang="zh-CN" altLang="zh-CN" dirty="0" smtClean="0"/>
              <a:t>“</a:t>
            </a:r>
            <a:r>
              <a:rPr lang="en-US" altLang="zh-CN" dirty="0" smtClean="0"/>
              <a:t>new Array()</a:t>
            </a:r>
            <a:r>
              <a:rPr lang="zh-CN" altLang="zh-CN" dirty="0" smtClean="0"/>
              <a:t>”</a:t>
            </a:r>
            <a:r>
              <a:rPr lang="zh-CN" altLang="zh-CN" dirty="0"/>
              <a:t>字面量来创建</a:t>
            </a:r>
            <a:r>
              <a:rPr lang="zh-CN" altLang="zh-CN" dirty="0" smtClean="0"/>
              <a:t>数组</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3"/>
                                        </p:tgtEl>
                                        <p:attrNameLst>
                                          <p:attrName>style.visibility</p:attrName>
                                        </p:attrNameLst>
                                      </p:cBhvr>
                                      <p:to>
                                        <p:strVal val="visible"/>
                                      </p:to>
                                    </p:se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left)">
                                      <p:cBhvr>
                                        <p:cTn id="14" dur="500"/>
                                        <p:tgtEl>
                                          <p:spTgt spid="20"/>
                                        </p:tgtEl>
                                      </p:cBhvr>
                                    </p:animEffect>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Effect transition="in" filter="wipe(left)">
                                      <p:cBhvr>
                                        <p:cTn id="18" dur="500"/>
                                        <p:tgtEl>
                                          <p:spTgt spid="12">
                                            <p:txEl>
                                              <p:pRg st="0" end="0"/>
                                            </p:txEl>
                                          </p:spTgt>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14">
                                            <p:txEl>
                                              <p:pRg st="0" end="0"/>
                                            </p:txEl>
                                          </p:spTgt>
                                        </p:tgtEl>
                                        <p:attrNameLst>
                                          <p:attrName>style.visibility</p:attrName>
                                        </p:attrNameLst>
                                      </p:cBhvr>
                                      <p:to>
                                        <p:strVal val="visible"/>
                                      </p:to>
                                    </p:set>
                                    <p:animEffect transition="in" filter="wipe(left)">
                                      <p:cBhvr>
                                        <p:cTn id="22" dur="500"/>
                                        <p:tgtEl>
                                          <p:spTgt spid="14">
                                            <p:txEl>
                                              <p:pRg st="0" end="0"/>
                                            </p:txEl>
                                          </p:spTgt>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p:bldP spid="12" grpId="0" build="p"/>
      <p:bldP spid="15" grpId="0" animBg="1"/>
      <p:bldP spid="14"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smtClean="0">
                <a:cs typeface="Times New Roman" panose="02020603050405020304" pitchFamily="18" charset="0"/>
              </a:rPr>
              <a:t>3.6 </a:t>
            </a:r>
            <a:r>
              <a:rPr lang="zh-CN" altLang="en-US" dirty="0" smtClean="0">
                <a:cs typeface="Times New Roman" panose="02020603050405020304" pitchFamily="18" charset="0"/>
              </a:rPr>
              <a:t>二维数组</a:t>
            </a:r>
            <a:endParaRPr lang="zh-CN" altLang="en-US" dirty="0" smtClean="0">
              <a:latin typeface="+mn-lt"/>
              <a:cs typeface="Times New Roman" panose="02020603050405020304" pitchFamily="18" charset="0"/>
            </a:endParaRPr>
          </a:p>
        </p:txBody>
      </p:sp>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lt"/>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a:solidFill>
                    <a:schemeClr val="bg1"/>
                  </a:solidFill>
                  <a:latin typeface="+mn-lt"/>
                  <a:cs typeface="Times New Roman" panose="02020603050405020304" pitchFamily="18" charset="0"/>
                </a:rPr>
                <a:t>1</a:t>
              </a:r>
              <a:endParaRPr lang="zh-CN" altLang="en-US" sz="2800" dirty="0">
                <a:solidFill>
                  <a:schemeClr val="bg1"/>
                </a:solidFill>
                <a:latin typeface="+mn-lt"/>
                <a:cs typeface="Times New Roman" panose="02020603050405020304" pitchFamily="18" charset="0"/>
              </a:endParaRPr>
            </a:p>
          </p:txBody>
        </p:sp>
      </p:grpSp>
      <p:sp>
        <p:nvSpPr>
          <p:cNvPr id="20" name="TextBox 19"/>
          <p:cNvSpPr txBox="1"/>
          <p:nvPr/>
        </p:nvSpPr>
        <p:spPr>
          <a:xfrm>
            <a:off x="427038" y="1493838"/>
            <a:ext cx="4703762" cy="400110"/>
          </a:xfrm>
          <a:prstGeom prst="rect">
            <a:avLst/>
          </a:prstGeom>
          <a:noFill/>
        </p:spPr>
        <p:txBody>
          <a:bodyPr>
            <a:spAutoFit/>
          </a:bodyPr>
          <a:lstStyle/>
          <a:p>
            <a:pPr eaLnBrk="0" hangingPunct="0">
              <a:defRPr/>
            </a:pPr>
            <a:r>
              <a:rPr lang="en-US" altLang="zh-CN" dirty="0" smtClean="0">
                <a:latin typeface="+mn-lt"/>
                <a:cs typeface="Times New Roman" panose="02020603050405020304" pitchFamily="18" charset="0"/>
              </a:rPr>
              <a:t>  </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创建二维数组</a:t>
            </a:r>
            <a:endParaRPr lang="zh-CN" altLang="en-US" dirty="0">
              <a:latin typeface="+mn-lt"/>
              <a:cs typeface="Times New Roman" panose="02020603050405020304" pitchFamily="18" charset="0"/>
            </a:endParaRPr>
          </a:p>
        </p:txBody>
      </p:sp>
      <p:sp>
        <p:nvSpPr>
          <p:cNvPr id="1127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TextBox 39"/>
          <p:cNvSpPr txBox="1">
            <a:spLocks noChangeArrowheads="1"/>
          </p:cNvSpPr>
          <p:nvPr/>
        </p:nvSpPr>
        <p:spPr bwMode="auto">
          <a:xfrm>
            <a:off x="603249" y="1850063"/>
            <a:ext cx="7907338" cy="557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200000"/>
              </a:lnSpc>
              <a:defRPr/>
            </a:pPr>
            <a:r>
              <a:rPr lang="zh-CN" altLang="en-US" b="1" u="sng" dirty="0" smtClean="0">
                <a:solidFill>
                  <a:srgbClr val="1369B2"/>
                </a:solidFill>
              </a:rPr>
              <a:t>创建二维数</a:t>
            </a:r>
            <a:r>
              <a:rPr lang="zh-CN" altLang="en-US" b="1" u="sng" dirty="0">
                <a:solidFill>
                  <a:srgbClr val="1369B2"/>
                </a:solidFill>
              </a:rPr>
              <a:t>组</a:t>
            </a:r>
            <a:r>
              <a:rPr lang="zh-CN" altLang="en-US" dirty="0" smtClean="0"/>
              <a:t>的两种常见方式的</a:t>
            </a:r>
            <a:r>
              <a:rPr lang="zh-CN" altLang="en-US" dirty="0"/>
              <a:t>用法</a:t>
            </a:r>
            <a:r>
              <a:rPr lang="zh-CN" altLang="en-US" dirty="0" smtClean="0"/>
              <a:t>：</a:t>
            </a:r>
            <a:endParaRPr lang="zh-CN" altLang="en-US" dirty="0" smtClean="0"/>
          </a:p>
        </p:txBody>
      </p:sp>
      <p:sp>
        <p:nvSpPr>
          <p:cNvPr id="16" name="矩形 1"/>
          <p:cNvSpPr>
            <a:spLocks noChangeArrowheads="1"/>
          </p:cNvSpPr>
          <p:nvPr/>
        </p:nvSpPr>
        <p:spPr bwMode="auto">
          <a:xfrm>
            <a:off x="1153500" y="3116850"/>
            <a:ext cx="6429375" cy="1200329"/>
          </a:xfrm>
          <a:prstGeom prst="rect">
            <a:avLst/>
          </a:prstGeom>
          <a:solidFill>
            <a:srgbClr val="003F7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err="1" smtClean="0">
                <a:solidFill>
                  <a:srgbClr val="FFFFFF"/>
                </a:solidFill>
                <a:latin typeface="微软雅黑" panose="020B0503020204020204" pitchFamily="34" charset="-122"/>
                <a:ea typeface="微软雅黑" panose="020B0503020204020204" pitchFamily="34" charset="-122"/>
              </a:rPr>
              <a:t>var</a:t>
            </a:r>
            <a:r>
              <a:rPr lang="en-US" altLang="zh-CN" sz="1600" b="1" dirty="0" smtClean="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nums</a:t>
            </a:r>
            <a:r>
              <a:rPr lang="en-US" altLang="zh-CN" sz="1600" b="1" dirty="0">
                <a:solidFill>
                  <a:srgbClr val="FFFFFF"/>
                </a:solidFill>
                <a:latin typeface="微软雅黑" panose="020B0503020204020204" pitchFamily="34" charset="-122"/>
                <a:ea typeface="微软雅黑" panose="020B0503020204020204" pitchFamily="34" charset="-122"/>
              </a:rPr>
              <a:t> = [[1, 2], [3, 4]];</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console.log(</a:t>
            </a:r>
            <a:r>
              <a:rPr lang="en-US" altLang="zh-CN" sz="1600" b="1" dirty="0" err="1">
                <a:solidFill>
                  <a:srgbClr val="FFFFFF"/>
                </a:solidFill>
                <a:latin typeface="微软雅黑" panose="020B0503020204020204" pitchFamily="34" charset="-122"/>
                <a:ea typeface="微软雅黑" panose="020B0503020204020204" pitchFamily="34" charset="-122"/>
              </a:rPr>
              <a:t>nums</a:t>
            </a:r>
            <a:r>
              <a:rPr lang="en-US" altLang="zh-CN" sz="1600" b="1" dirty="0">
                <a:solidFill>
                  <a:srgbClr val="FFFFFF"/>
                </a:solidFill>
                <a:latin typeface="微软雅黑" panose="020B0503020204020204" pitchFamily="34" charset="-122"/>
                <a:ea typeface="微软雅黑" panose="020B0503020204020204" pitchFamily="34" charset="-122"/>
              </a:rPr>
              <a:t>[0]);	// </a:t>
            </a:r>
            <a:r>
              <a:rPr lang="zh-CN" altLang="zh-CN" sz="1600" b="1" dirty="0">
                <a:solidFill>
                  <a:srgbClr val="FFFFFF"/>
                </a:solidFill>
                <a:latin typeface="微软雅黑" panose="020B0503020204020204" pitchFamily="34" charset="-122"/>
                <a:ea typeface="微软雅黑" panose="020B0503020204020204" pitchFamily="34" charset="-122"/>
              </a:rPr>
              <a:t>输出结果：</a:t>
            </a:r>
            <a:r>
              <a:rPr lang="en-US" altLang="zh-CN" sz="1600" b="1" dirty="0">
                <a:solidFill>
                  <a:srgbClr val="FFFFFF"/>
                </a:solidFill>
                <a:latin typeface="微软雅黑" panose="020B0503020204020204" pitchFamily="34" charset="-122"/>
                <a:ea typeface="微软雅黑" panose="020B0503020204020204" pitchFamily="34" charset="-122"/>
              </a:rPr>
              <a:t>(2) [1, 2]</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console.log(</a:t>
            </a:r>
            <a:r>
              <a:rPr lang="en-US" altLang="zh-CN" sz="1600" b="1" dirty="0" err="1">
                <a:solidFill>
                  <a:srgbClr val="FFFFFF"/>
                </a:solidFill>
                <a:latin typeface="微软雅黑" panose="020B0503020204020204" pitchFamily="34" charset="-122"/>
                <a:ea typeface="微软雅黑" panose="020B0503020204020204" pitchFamily="34" charset="-122"/>
              </a:rPr>
              <a:t>nums</a:t>
            </a:r>
            <a:r>
              <a:rPr lang="en-US" altLang="zh-CN" sz="1600" b="1" dirty="0">
                <a:solidFill>
                  <a:srgbClr val="FFFFFF"/>
                </a:solidFill>
                <a:latin typeface="微软雅黑" panose="020B0503020204020204" pitchFamily="34" charset="-122"/>
                <a:ea typeface="微软雅黑" panose="020B0503020204020204" pitchFamily="34" charset="-122"/>
              </a:rPr>
              <a:t>[1][0]);	// </a:t>
            </a:r>
            <a:r>
              <a:rPr lang="zh-CN" altLang="zh-CN" sz="1600" b="1" dirty="0">
                <a:solidFill>
                  <a:srgbClr val="FFFFFF"/>
                </a:solidFill>
                <a:latin typeface="微软雅黑" panose="020B0503020204020204" pitchFamily="34" charset="-122"/>
                <a:ea typeface="微软雅黑" panose="020B0503020204020204" pitchFamily="34" charset="-122"/>
              </a:rPr>
              <a:t>输出结果：</a:t>
            </a:r>
            <a:r>
              <a:rPr lang="en-US" altLang="zh-CN" sz="1600" b="1" dirty="0">
                <a:solidFill>
                  <a:srgbClr val="FFFFFF"/>
                </a:solidFill>
                <a:latin typeface="微软雅黑" panose="020B0503020204020204" pitchFamily="34" charset="-122"/>
                <a:ea typeface="微软雅黑" panose="020B0503020204020204" pitchFamily="34" charset="-122"/>
              </a:rPr>
              <a:t>3</a:t>
            </a:r>
            <a:endParaRPr lang="zh-CN" altLang="zh-CN" sz="1600" b="1" dirty="0">
              <a:solidFill>
                <a:srgbClr val="FFFFFF"/>
              </a:solidFill>
              <a:latin typeface="微软雅黑" panose="020B0503020204020204" pitchFamily="34" charset="-122"/>
              <a:ea typeface="微软雅黑" panose="020B0503020204020204" pitchFamily="34" charset="-122"/>
            </a:endParaRPr>
          </a:p>
        </p:txBody>
      </p:sp>
      <p:sp>
        <p:nvSpPr>
          <p:cNvPr id="17" name="TextBox 39"/>
          <p:cNvSpPr txBox="1">
            <a:spLocks noChangeArrowheads="1"/>
          </p:cNvSpPr>
          <p:nvPr/>
        </p:nvSpPr>
        <p:spPr bwMode="auto">
          <a:xfrm>
            <a:off x="638356" y="2354247"/>
            <a:ext cx="7907338" cy="557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eaLnBrk="0" hangingPunct="0">
              <a:lnSpc>
                <a:spcPct val="200000"/>
              </a:lnSpc>
              <a:buFont typeface="+mj-ea"/>
              <a:buAutoNum type="circleNumDbPlain" startAt="2"/>
              <a:defRPr/>
            </a:pPr>
            <a:r>
              <a:rPr lang="zh-CN" altLang="zh-CN" dirty="0"/>
              <a:t>使用“</a:t>
            </a:r>
            <a:r>
              <a:rPr lang="en-US" altLang="zh-CN" dirty="0"/>
              <a:t>[ ]</a:t>
            </a:r>
            <a:r>
              <a:rPr lang="zh-CN" altLang="zh-CN" dirty="0"/>
              <a:t>”字面量来创建</a:t>
            </a:r>
            <a:r>
              <a:rPr lang="zh-CN" altLang="zh-CN" dirty="0" smtClean="0"/>
              <a:t>数组</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left)">
                                      <p:cBhvr>
                                        <p:cTn id="11" dur="500"/>
                                        <p:tgtEl>
                                          <p:spTgt spid="17">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6" grpId="0" animBg="1"/>
      <p:bldP spid="17" grpId="0" build="p"/>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标题 1"/>
          <p:cNvSpPr>
            <a:spLocks noGrp="1"/>
          </p:cNvSpPr>
          <p:nvPr>
            <p:ph type="title"/>
          </p:nvPr>
        </p:nvSpPr>
        <p:spPr bwMode="auto">
          <a:xfrm>
            <a:off x="1657350" y="153988"/>
            <a:ext cx="4716463" cy="776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b="1" smtClean="0"/>
              <a:t>知识架构</a:t>
            </a:r>
            <a:endParaRPr lang="zh-CN" altLang="en-US" smtClean="0"/>
          </a:p>
        </p:txBody>
      </p:sp>
      <p:sp>
        <p:nvSpPr>
          <p:cNvPr id="3" name="AutoShape 208"/>
          <p:cNvSpPr>
            <a:spLocks noChangeArrowheads="1"/>
          </p:cNvSpPr>
          <p:nvPr/>
        </p:nvSpPr>
        <p:spPr bwMode="auto">
          <a:xfrm>
            <a:off x="2670175" y="1452563"/>
            <a:ext cx="5976938" cy="850900"/>
          </a:xfrm>
          <a:prstGeom prst="roundRect">
            <a:avLst>
              <a:gd name="adj" fmla="val 17352"/>
            </a:avLst>
          </a:prstGeom>
          <a:solidFill>
            <a:srgbClr val="FFFFFF"/>
          </a:solidFill>
          <a:ln w="19050" algn="ctr">
            <a:solidFill>
              <a:srgbClr val="FFFFFF">
                <a:lumMod val="95000"/>
              </a:srgbClr>
            </a:solidFill>
            <a:round/>
          </a:ln>
          <a:effectLst>
            <a:outerShdw blurRad="76200" dir="13500000" sy="23000" kx="1200000" algn="br" rotWithShape="0">
              <a:prstClr val="black">
                <a:alpha val="20000"/>
              </a:prstClr>
            </a:outerShdw>
          </a:effectLst>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4" name="TextBox 154"/>
          <p:cNvSpPr txBox="1">
            <a:spLocks noChangeArrowheads="1"/>
          </p:cNvSpPr>
          <p:nvPr/>
        </p:nvSpPr>
        <p:spPr bwMode="auto">
          <a:xfrm>
            <a:off x="3192463" y="1635125"/>
            <a:ext cx="5432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ts val="0"/>
              </a:spcBef>
              <a:spcAft>
                <a:spcPts val="0"/>
              </a:spcAft>
              <a:defRPr/>
            </a:pPr>
            <a:r>
              <a:rPr lang="en-US" altLang="zh-CN" sz="2800" b="1" kern="0" dirty="0" smtClean="0">
                <a:solidFill>
                  <a:srgbClr val="1369B2"/>
                </a:solidFill>
              </a:rPr>
              <a:t>3.1 </a:t>
            </a:r>
            <a:r>
              <a:rPr lang="zh-CN" altLang="en-US" sz="2800" b="1" kern="0" dirty="0" smtClean="0">
                <a:solidFill>
                  <a:srgbClr val="1369B2"/>
                </a:solidFill>
              </a:rPr>
              <a:t>循环结构</a:t>
            </a:r>
            <a:r>
              <a:rPr lang="en-US" altLang="zh-CN" sz="2800" b="1" kern="0" dirty="0" smtClean="0">
                <a:solidFill>
                  <a:srgbClr val="1369B2"/>
                </a:solidFill>
              </a:rPr>
              <a:t> </a:t>
            </a:r>
            <a:endParaRPr lang="zh-CN" altLang="en-US" sz="2800" b="1" kern="0" dirty="0" smtClean="0">
              <a:solidFill>
                <a:srgbClr val="1369B2"/>
              </a:solidFill>
              <a:latin typeface="微软雅黑" panose="020B0503020204020204" pitchFamily="34" charset="-122"/>
              <a:ea typeface="微软雅黑" panose="020B0503020204020204" pitchFamily="34" charset="-122"/>
            </a:endParaRPr>
          </a:p>
        </p:txBody>
      </p:sp>
      <p:sp>
        <p:nvSpPr>
          <p:cNvPr id="5" name="AutoShape 132"/>
          <p:cNvSpPr>
            <a:spLocks noChangeArrowheads="1"/>
          </p:cNvSpPr>
          <p:nvPr/>
        </p:nvSpPr>
        <p:spPr bwMode="auto">
          <a:xfrm>
            <a:off x="392113" y="1161474"/>
            <a:ext cx="2016125" cy="5178435"/>
          </a:xfrm>
          <a:prstGeom prst="upArrow">
            <a:avLst>
              <a:gd name="adj1" fmla="val 66296"/>
              <a:gd name="adj2" fmla="val 58426"/>
            </a:avLst>
          </a:prstGeom>
          <a:gradFill flip="none" rotWithShape="1">
            <a:gsLst>
              <a:gs pos="0">
                <a:srgbClr val="CFDEF3">
                  <a:lumMod val="90000"/>
                </a:srgbClr>
              </a:gs>
              <a:gs pos="100000">
                <a:srgbClr val="764718">
                  <a:alpha val="0"/>
                </a:srgbClr>
              </a:gs>
            </a:gsLst>
            <a:path path="circle">
              <a:fillToRect l="100000" b="100000"/>
            </a:path>
            <a:tileRect t="-100000" r="-100000"/>
          </a:gradFill>
          <a:ln>
            <a:noFill/>
          </a:ln>
        </p:spPr>
        <p:txBody>
          <a:bodyPr wrap="none" anchor="ctr"/>
          <a:lstStyle/>
          <a:p>
            <a:pPr eaLnBrk="0" fontAlgn="auto" latinLnBrk="1" hangingPunct="0">
              <a:spcBef>
                <a:spcPts val="0"/>
              </a:spcBef>
              <a:spcAft>
                <a:spcPts val="0"/>
              </a:spcAft>
              <a:defRPr/>
            </a:pPr>
            <a:endParaRPr kumimoji="1" lang="ko-KR" altLang="en-US" sz="1000"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pic>
        <p:nvPicPr>
          <p:cNvPr id="7176" name="Picture 3">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963" y="1593850"/>
            <a:ext cx="16224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任意多边形 6"/>
          <p:cNvSpPr/>
          <p:nvPr/>
        </p:nvSpPr>
        <p:spPr>
          <a:xfrm>
            <a:off x="2759075" y="2492375"/>
            <a:ext cx="5400675" cy="541338"/>
          </a:xfrm>
          <a:custGeom>
            <a:avLst/>
            <a:gdLst>
              <a:gd name="connsiteX0" fmla="*/ 0 w 4053840"/>
              <a:gd name="connsiteY0" fmla="*/ 0 h 290170"/>
              <a:gd name="connsiteX1" fmla="*/ 3908755 w 4053840"/>
              <a:gd name="connsiteY1" fmla="*/ 0 h 290170"/>
              <a:gd name="connsiteX2" fmla="*/ 4053840 w 4053840"/>
              <a:gd name="connsiteY2" fmla="*/ 145085 h 290170"/>
              <a:gd name="connsiteX3" fmla="*/ 3908755 w 4053840"/>
              <a:gd name="connsiteY3" fmla="*/ 290170 h 290170"/>
              <a:gd name="connsiteX4" fmla="*/ 0 w 4053840"/>
              <a:gd name="connsiteY4" fmla="*/ 290170 h 290170"/>
              <a:gd name="connsiteX5" fmla="*/ 0 w 4053840"/>
              <a:gd name="connsiteY5" fmla="*/ 0 h 2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840" h="290170">
                <a:moveTo>
                  <a:pt x="4053840" y="290169"/>
                </a:moveTo>
                <a:lnTo>
                  <a:pt x="145085" y="290169"/>
                </a:lnTo>
                <a:lnTo>
                  <a:pt x="0" y="145085"/>
                </a:lnTo>
                <a:lnTo>
                  <a:pt x="145085" y="1"/>
                </a:lnTo>
                <a:lnTo>
                  <a:pt x="4053840" y="1"/>
                </a:lnTo>
                <a:lnTo>
                  <a:pt x="4053840" y="290169"/>
                </a:lnTo>
                <a:close/>
              </a:path>
            </a:pathLst>
          </a:custGeom>
          <a:solidFill>
            <a:srgbClr val="CFDEF3">
              <a:hueOff val="0"/>
              <a:satOff val="0"/>
              <a:lumOff val="0"/>
              <a:alphaOff val="0"/>
            </a:srgbClr>
          </a:solidFill>
          <a:ln w="25400" cap="flat" cmpd="sng" algn="ctr">
            <a:solidFill>
              <a:srgbClr val="FFFFFF">
                <a:hueOff val="0"/>
                <a:satOff val="0"/>
                <a:lumOff val="0"/>
                <a:alphaOff val="0"/>
              </a:srgbClr>
            </a:solidFill>
            <a:prstDash val="solid"/>
          </a:ln>
          <a:effectLst/>
        </p:spPr>
        <p:txBody>
          <a:bodyPr lIns="200499" tIns="45721" rIns="85344" spcCol="1270" anchor="ctr"/>
          <a:lstStyle/>
          <a:p>
            <a:pPr algn="ctr" defTabSz="533400" fontAlgn="auto">
              <a:lnSpc>
                <a:spcPct val="90000"/>
              </a:lnSpc>
              <a:spcBef>
                <a:spcPts val="0"/>
              </a:spcBef>
              <a:spcAft>
                <a:spcPct val="35000"/>
              </a:spcAft>
              <a:defRPr/>
            </a:pPr>
            <a:endParaRPr lang="zh-CN" altLang="en-US" sz="1200" kern="0">
              <a:solidFill>
                <a:srgbClr val="FFFFFF"/>
              </a:solidFill>
              <a:latin typeface="Arial" panose="020B0604020202020204"/>
              <a:ea typeface="宋体" panose="02010600030101010101" pitchFamily="2" charset="-122"/>
            </a:endParaRPr>
          </a:p>
        </p:txBody>
      </p:sp>
      <p:sp>
        <p:nvSpPr>
          <p:cNvPr id="7178" name="椭圆 7"/>
          <p:cNvSpPr>
            <a:spLocks noChangeArrowheads="1"/>
          </p:cNvSpPr>
          <p:nvPr/>
        </p:nvSpPr>
        <p:spPr bwMode="auto">
          <a:xfrm>
            <a:off x="1116013" y="2492375"/>
            <a:ext cx="539750" cy="541338"/>
          </a:xfrm>
          <a:prstGeom prst="ellipse">
            <a:avLst/>
          </a:prstGeom>
          <a:solidFill>
            <a:srgbClr val="E9EFF9"/>
          </a:solidFill>
          <a:ln w="25400" algn="ctr">
            <a:solidFill>
              <a:srgbClr val="FFFFFF"/>
            </a:solidFill>
            <a:round/>
          </a:ln>
        </p:spPr>
        <p:txBody>
          <a:bodyPr anchor="ctr"/>
          <a:lstStyle/>
          <a:p>
            <a:pPr algn="ctr" eaLnBrk="0" hangingPunct="0"/>
            <a:r>
              <a:rPr lang="en-US" altLang="zh-CN" sz="2400" b="1"/>
              <a:t>1</a:t>
            </a:r>
            <a:endParaRPr lang="zh-CN" altLang="en-US" sz="2400" b="1"/>
          </a:p>
        </p:txBody>
      </p:sp>
      <p:sp>
        <p:nvSpPr>
          <p:cNvPr id="9" name="Line 188"/>
          <p:cNvSpPr>
            <a:spLocks noChangeShapeType="1"/>
          </p:cNvSpPr>
          <p:nvPr/>
        </p:nvSpPr>
        <p:spPr bwMode="auto">
          <a:xfrm flipH="1">
            <a:off x="1695450" y="2762250"/>
            <a:ext cx="1295400" cy="0"/>
          </a:xfrm>
          <a:prstGeom prst="line">
            <a:avLst/>
          </a:prstGeom>
          <a:noFill/>
          <a:ln w="31750" cap="rnd">
            <a:solidFill>
              <a:srgbClr val="FFFFFF">
                <a:lumMod val="50000"/>
              </a:srgbClr>
            </a:solidFill>
            <a:prstDash val="sysDot"/>
            <a:round/>
            <a:headEnd type="oval" w="med" len="med"/>
          </a:ln>
          <a:extLst>
            <a:ext uri="{909E8E84-426E-40DD-AFC4-6F175D3DCCD1}">
              <a14:hiddenFill xmlns:a14="http://schemas.microsoft.com/office/drawing/2010/main">
                <a:noFill/>
              </a14:hiddenFill>
            </a:ext>
          </a:extLst>
        </p:spPr>
        <p:txBody>
          <a:bodyPr/>
          <a:lstStyle/>
          <a:p>
            <a:pPr eaLnBrk="0" fontAlgn="auto" latinLnBrk="1" hangingPunct="0">
              <a:spcBef>
                <a:spcPts val="0"/>
              </a:spcBef>
              <a:spcAft>
                <a:spcPts val="0"/>
              </a:spcAft>
              <a:defRPr/>
            </a:pPr>
            <a:endParaRPr kumimoji="1" lang="zh-CN"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7180" name="TextBox 218"/>
          <p:cNvSpPr txBox="1">
            <a:spLocks noChangeArrowheads="1"/>
          </p:cNvSpPr>
          <p:nvPr/>
        </p:nvSpPr>
        <p:spPr bwMode="auto">
          <a:xfrm>
            <a:off x="3063875" y="2608263"/>
            <a:ext cx="50958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dirty="0">
                <a:solidFill>
                  <a:srgbClr val="000000"/>
                </a:solidFill>
                <a:latin typeface="微软雅黑" panose="020B0503020204020204" pitchFamily="34" charset="-122"/>
                <a:ea typeface="微软雅黑" panose="020B0503020204020204" pitchFamily="34" charset="-122"/>
              </a:rPr>
              <a:t>for</a:t>
            </a:r>
            <a:r>
              <a:rPr lang="zh-CN" altLang="en-US" sz="1600" dirty="0" smtClean="0">
                <a:solidFill>
                  <a:srgbClr val="000000"/>
                </a:solidFill>
                <a:latin typeface="微软雅黑" panose="020B0503020204020204" pitchFamily="34" charset="-122"/>
                <a:ea typeface="微软雅黑" panose="020B0503020204020204" pitchFamily="34" charset="-122"/>
              </a:rPr>
              <a:t>语句</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11" name="任意多边形 10"/>
          <p:cNvSpPr/>
          <p:nvPr/>
        </p:nvSpPr>
        <p:spPr>
          <a:xfrm>
            <a:off x="2759075" y="3176588"/>
            <a:ext cx="5400675" cy="539750"/>
          </a:xfrm>
          <a:custGeom>
            <a:avLst/>
            <a:gdLst>
              <a:gd name="connsiteX0" fmla="*/ 0 w 4053840"/>
              <a:gd name="connsiteY0" fmla="*/ 0 h 290170"/>
              <a:gd name="connsiteX1" fmla="*/ 3908755 w 4053840"/>
              <a:gd name="connsiteY1" fmla="*/ 0 h 290170"/>
              <a:gd name="connsiteX2" fmla="*/ 4053840 w 4053840"/>
              <a:gd name="connsiteY2" fmla="*/ 145085 h 290170"/>
              <a:gd name="connsiteX3" fmla="*/ 3908755 w 4053840"/>
              <a:gd name="connsiteY3" fmla="*/ 290170 h 290170"/>
              <a:gd name="connsiteX4" fmla="*/ 0 w 4053840"/>
              <a:gd name="connsiteY4" fmla="*/ 290170 h 290170"/>
              <a:gd name="connsiteX5" fmla="*/ 0 w 4053840"/>
              <a:gd name="connsiteY5" fmla="*/ 0 h 2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840" h="290170">
                <a:moveTo>
                  <a:pt x="4053840" y="290169"/>
                </a:moveTo>
                <a:lnTo>
                  <a:pt x="145085" y="290169"/>
                </a:lnTo>
                <a:lnTo>
                  <a:pt x="0" y="145085"/>
                </a:lnTo>
                <a:lnTo>
                  <a:pt x="145085" y="1"/>
                </a:lnTo>
                <a:lnTo>
                  <a:pt x="4053840" y="1"/>
                </a:lnTo>
                <a:lnTo>
                  <a:pt x="4053840" y="290169"/>
                </a:lnTo>
                <a:close/>
              </a:path>
            </a:pathLst>
          </a:custGeom>
          <a:solidFill>
            <a:srgbClr val="CFDEF3">
              <a:hueOff val="0"/>
              <a:satOff val="0"/>
              <a:lumOff val="0"/>
              <a:alphaOff val="0"/>
            </a:srgbClr>
          </a:solidFill>
          <a:ln w="25400" cap="flat" cmpd="sng" algn="ctr">
            <a:solidFill>
              <a:srgbClr val="FFFFFF">
                <a:hueOff val="0"/>
                <a:satOff val="0"/>
                <a:lumOff val="0"/>
                <a:alphaOff val="0"/>
              </a:srgbClr>
            </a:solidFill>
            <a:prstDash val="solid"/>
          </a:ln>
          <a:effectLst/>
        </p:spPr>
        <p:txBody>
          <a:bodyPr lIns="200499" tIns="45721" rIns="85344" spcCol="1270" anchor="ctr"/>
          <a:lstStyle/>
          <a:p>
            <a:pPr algn="ctr" defTabSz="533400" fontAlgn="auto">
              <a:lnSpc>
                <a:spcPct val="90000"/>
              </a:lnSpc>
              <a:spcBef>
                <a:spcPts val="0"/>
              </a:spcBef>
              <a:spcAft>
                <a:spcPct val="35000"/>
              </a:spcAft>
              <a:defRPr/>
            </a:pPr>
            <a:endParaRPr lang="zh-CN" altLang="en-US" sz="1200" kern="0">
              <a:solidFill>
                <a:srgbClr val="FFFFFF"/>
              </a:solidFill>
              <a:latin typeface="Arial" panose="020B0604020202020204"/>
              <a:ea typeface="宋体" panose="02010600030101010101" pitchFamily="2" charset="-122"/>
            </a:endParaRPr>
          </a:p>
        </p:txBody>
      </p:sp>
      <p:sp>
        <p:nvSpPr>
          <p:cNvPr id="7182" name="椭圆 11"/>
          <p:cNvSpPr>
            <a:spLocks noChangeArrowheads="1"/>
          </p:cNvSpPr>
          <p:nvPr/>
        </p:nvSpPr>
        <p:spPr bwMode="auto">
          <a:xfrm>
            <a:off x="1116013" y="3176588"/>
            <a:ext cx="539750" cy="539750"/>
          </a:xfrm>
          <a:prstGeom prst="ellipse">
            <a:avLst/>
          </a:prstGeom>
          <a:solidFill>
            <a:srgbClr val="E9EFF9"/>
          </a:solidFill>
          <a:ln w="25400" algn="ctr">
            <a:solidFill>
              <a:srgbClr val="FFFFFF"/>
            </a:solidFill>
            <a:round/>
          </a:ln>
        </p:spPr>
        <p:txBody>
          <a:bodyPr anchor="ctr"/>
          <a:lstStyle/>
          <a:p>
            <a:pPr algn="ctr" eaLnBrk="0" hangingPunct="0"/>
            <a:r>
              <a:rPr lang="en-US" altLang="zh-CN" sz="2400" b="1"/>
              <a:t>2</a:t>
            </a:r>
            <a:endParaRPr lang="zh-CN" altLang="en-US" sz="2400" b="1"/>
          </a:p>
        </p:txBody>
      </p:sp>
      <p:sp>
        <p:nvSpPr>
          <p:cNvPr id="13" name="Line 188"/>
          <p:cNvSpPr>
            <a:spLocks noChangeShapeType="1"/>
          </p:cNvSpPr>
          <p:nvPr/>
        </p:nvSpPr>
        <p:spPr bwMode="auto">
          <a:xfrm flipH="1">
            <a:off x="1695450" y="3446463"/>
            <a:ext cx="1295400" cy="0"/>
          </a:xfrm>
          <a:prstGeom prst="line">
            <a:avLst/>
          </a:prstGeom>
          <a:noFill/>
          <a:ln w="31750" cap="rnd">
            <a:solidFill>
              <a:srgbClr val="FFFFFF">
                <a:lumMod val="50000"/>
              </a:srgbClr>
            </a:solidFill>
            <a:prstDash val="sysDot"/>
            <a:round/>
            <a:headEnd type="oval" w="med" len="med"/>
          </a:ln>
          <a:extLst>
            <a:ext uri="{909E8E84-426E-40DD-AFC4-6F175D3DCCD1}">
              <a14:hiddenFill xmlns:a14="http://schemas.microsoft.com/office/drawing/2010/main">
                <a:noFill/>
              </a14:hiddenFill>
            </a:ext>
          </a:extLst>
        </p:spPr>
        <p:txBody>
          <a:bodyPr/>
          <a:lstStyle/>
          <a:p>
            <a:pPr eaLnBrk="0" fontAlgn="auto" latinLnBrk="1" hangingPunct="0">
              <a:spcBef>
                <a:spcPts val="0"/>
              </a:spcBef>
              <a:spcAft>
                <a:spcPts val="0"/>
              </a:spcAft>
              <a:defRPr/>
            </a:pPr>
            <a:endParaRPr kumimoji="1" lang="zh-CN"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7184" name="TextBox 218"/>
          <p:cNvSpPr txBox="1">
            <a:spLocks noChangeArrowheads="1"/>
          </p:cNvSpPr>
          <p:nvPr/>
        </p:nvSpPr>
        <p:spPr bwMode="auto">
          <a:xfrm>
            <a:off x="3063875" y="3292475"/>
            <a:ext cx="5095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dirty="0">
                <a:solidFill>
                  <a:srgbClr val="000000"/>
                </a:solidFill>
                <a:latin typeface="微软雅黑" panose="020B0503020204020204" pitchFamily="34" charset="-122"/>
                <a:ea typeface="微软雅黑" panose="020B0503020204020204" pitchFamily="34" charset="-122"/>
              </a:rPr>
              <a:t>for</a:t>
            </a:r>
            <a:r>
              <a:rPr lang="zh-CN" altLang="en-US" sz="1600" dirty="0" smtClean="0">
                <a:solidFill>
                  <a:srgbClr val="000000"/>
                </a:solidFill>
                <a:latin typeface="微软雅黑" panose="020B0503020204020204" pitchFamily="34" charset="-122"/>
                <a:ea typeface="微软雅黑" panose="020B0503020204020204" pitchFamily="34" charset="-122"/>
              </a:rPr>
              <a:t>循环案例</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15" name="任意多边形 14"/>
          <p:cNvSpPr/>
          <p:nvPr/>
        </p:nvSpPr>
        <p:spPr>
          <a:xfrm>
            <a:off x="2771775" y="3860800"/>
            <a:ext cx="5400675" cy="539750"/>
          </a:xfrm>
          <a:custGeom>
            <a:avLst/>
            <a:gdLst>
              <a:gd name="connsiteX0" fmla="*/ 0 w 4053840"/>
              <a:gd name="connsiteY0" fmla="*/ 0 h 290170"/>
              <a:gd name="connsiteX1" fmla="*/ 3908755 w 4053840"/>
              <a:gd name="connsiteY1" fmla="*/ 0 h 290170"/>
              <a:gd name="connsiteX2" fmla="*/ 4053840 w 4053840"/>
              <a:gd name="connsiteY2" fmla="*/ 145085 h 290170"/>
              <a:gd name="connsiteX3" fmla="*/ 3908755 w 4053840"/>
              <a:gd name="connsiteY3" fmla="*/ 290170 h 290170"/>
              <a:gd name="connsiteX4" fmla="*/ 0 w 4053840"/>
              <a:gd name="connsiteY4" fmla="*/ 290170 h 290170"/>
              <a:gd name="connsiteX5" fmla="*/ 0 w 4053840"/>
              <a:gd name="connsiteY5" fmla="*/ 0 h 2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840" h="290170">
                <a:moveTo>
                  <a:pt x="4053840" y="290169"/>
                </a:moveTo>
                <a:lnTo>
                  <a:pt x="145085" y="290169"/>
                </a:lnTo>
                <a:lnTo>
                  <a:pt x="0" y="145085"/>
                </a:lnTo>
                <a:lnTo>
                  <a:pt x="145085" y="1"/>
                </a:lnTo>
                <a:lnTo>
                  <a:pt x="4053840" y="1"/>
                </a:lnTo>
                <a:lnTo>
                  <a:pt x="4053840" y="290169"/>
                </a:lnTo>
                <a:close/>
              </a:path>
            </a:pathLst>
          </a:custGeom>
          <a:solidFill>
            <a:srgbClr val="CFDEF3">
              <a:hueOff val="0"/>
              <a:satOff val="0"/>
              <a:lumOff val="0"/>
              <a:alphaOff val="0"/>
            </a:srgbClr>
          </a:solidFill>
          <a:ln w="25400" cap="flat" cmpd="sng" algn="ctr">
            <a:solidFill>
              <a:srgbClr val="FFFFFF">
                <a:hueOff val="0"/>
                <a:satOff val="0"/>
                <a:lumOff val="0"/>
                <a:alphaOff val="0"/>
              </a:srgbClr>
            </a:solidFill>
            <a:prstDash val="solid"/>
          </a:ln>
          <a:effectLst/>
        </p:spPr>
        <p:txBody>
          <a:bodyPr lIns="200499" tIns="45721" rIns="85344" spcCol="1270" anchor="ctr"/>
          <a:lstStyle/>
          <a:p>
            <a:pPr algn="ctr" defTabSz="533400" fontAlgn="auto">
              <a:lnSpc>
                <a:spcPct val="90000"/>
              </a:lnSpc>
              <a:spcBef>
                <a:spcPts val="0"/>
              </a:spcBef>
              <a:spcAft>
                <a:spcPct val="35000"/>
              </a:spcAft>
              <a:defRPr/>
            </a:pPr>
            <a:endParaRPr lang="zh-CN" altLang="en-US" sz="1200" kern="0">
              <a:solidFill>
                <a:srgbClr val="FFFFFF"/>
              </a:solidFill>
              <a:latin typeface="Arial" panose="020B0604020202020204"/>
              <a:ea typeface="宋体" panose="02010600030101010101" pitchFamily="2" charset="-122"/>
            </a:endParaRPr>
          </a:p>
        </p:txBody>
      </p:sp>
      <p:sp>
        <p:nvSpPr>
          <p:cNvPr id="7186" name="椭圆 15"/>
          <p:cNvSpPr>
            <a:spLocks noChangeArrowheads="1"/>
          </p:cNvSpPr>
          <p:nvPr/>
        </p:nvSpPr>
        <p:spPr bwMode="auto">
          <a:xfrm>
            <a:off x="1128713" y="3860800"/>
            <a:ext cx="539750" cy="539750"/>
          </a:xfrm>
          <a:prstGeom prst="ellipse">
            <a:avLst/>
          </a:prstGeom>
          <a:solidFill>
            <a:srgbClr val="E9EFF9"/>
          </a:solidFill>
          <a:ln w="25400" algn="ctr">
            <a:solidFill>
              <a:srgbClr val="FFFFFF"/>
            </a:solidFill>
            <a:round/>
          </a:ln>
        </p:spPr>
        <p:txBody>
          <a:bodyPr anchor="ctr"/>
          <a:lstStyle/>
          <a:p>
            <a:pPr algn="ctr" eaLnBrk="0" hangingPunct="0"/>
            <a:r>
              <a:rPr lang="en-US" altLang="zh-CN" sz="2400" b="1"/>
              <a:t>3</a:t>
            </a:r>
            <a:endParaRPr lang="zh-CN" altLang="en-US" sz="2400" b="1"/>
          </a:p>
        </p:txBody>
      </p:sp>
      <p:sp>
        <p:nvSpPr>
          <p:cNvPr id="17" name="Line 188"/>
          <p:cNvSpPr>
            <a:spLocks noChangeShapeType="1"/>
          </p:cNvSpPr>
          <p:nvPr/>
        </p:nvSpPr>
        <p:spPr bwMode="auto">
          <a:xfrm flipH="1">
            <a:off x="1708150" y="4130675"/>
            <a:ext cx="1295400" cy="0"/>
          </a:xfrm>
          <a:prstGeom prst="line">
            <a:avLst/>
          </a:prstGeom>
          <a:noFill/>
          <a:ln w="31750" cap="rnd">
            <a:solidFill>
              <a:srgbClr val="FFFFFF">
                <a:lumMod val="50000"/>
              </a:srgbClr>
            </a:solidFill>
            <a:prstDash val="sysDot"/>
            <a:round/>
            <a:headEnd type="oval" w="med" len="med"/>
          </a:ln>
          <a:extLst>
            <a:ext uri="{909E8E84-426E-40DD-AFC4-6F175D3DCCD1}">
              <a14:hiddenFill xmlns:a14="http://schemas.microsoft.com/office/drawing/2010/main">
                <a:noFill/>
              </a14:hiddenFill>
            </a:ext>
          </a:extLst>
        </p:spPr>
        <p:txBody>
          <a:bodyPr/>
          <a:lstStyle/>
          <a:p>
            <a:pPr eaLnBrk="0" fontAlgn="auto" latinLnBrk="1" hangingPunct="0">
              <a:spcBef>
                <a:spcPts val="0"/>
              </a:spcBef>
              <a:spcAft>
                <a:spcPts val="0"/>
              </a:spcAft>
              <a:defRPr/>
            </a:pPr>
            <a:endParaRPr kumimoji="1" lang="zh-CN"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7188" name="TextBox 218"/>
          <p:cNvSpPr txBox="1">
            <a:spLocks noChangeArrowheads="1"/>
          </p:cNvSpPr>
          <p:nvPr/>
        </p:nvSpPr>
        <p:spPr bwMode="auto">
          <a:xfrm>
            <a:off x="3076575" y="3976688"/>
            <a:ext cx="50958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smtClean="0">
                <a:solidFill>
                  <a:srgbClr val="000000"/>
                </a:solidFill>
                <a:latin typeface="微软雅黑" panose="020B0503020204020204" pitchFamily="34" charset="-122"/>
                <a:ea typeface="微软雅黑" panose="020B0503020204020204" pitchFamily="34" charset="-122"/>
              </a:rPr>
              <a:t>循环嵌套案例</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19" name="任意多边形 18"/>
          <p:cNvSpPr/>
          <p:nvPr/>
        </p:nvSpPr>
        <p:spPr>
          <a:xfrm>
            <a:off x="2759074" y="4550797"/>
            <a:ext cx="5400675" cy="541338"/>
          </a:xfrm>
          <a:custGeom>
            <a:avLst/>
            <a:gdLst>
              <a:gd name="connsiteX0" fmla="*/ 0 w 4053840"/>
              <a:gd name="connsiteY0" fmla="*/ 0 h 290170"/>
              <a:gd name="connsiteX1" fmla="*/ 3908755 w 4053840"/>
              <a:gd name="connsiteY1" fmla="*/ 0 h 290170"/>
              <a:gd name="connsiteX2" fmla="*/ 4053840 w 4053840"/>
              <a:gd name="connsiteY2" fmla="*/ 145085 h 290170"/>
              <a:gd name="connsiteX3" fmla="*/ 3908755 w 4053840"/>
              <a:gd name="connsiteY3" fmla="*/ 290170 h 290170"/>
              <a:gd name="connsiteX4" fmla="*/ 0 w 4053840"/>
              <a:gd name="connsiteY4" fmla="*/ 290170 h 290170"/>
              <a:gd name="connsiteX5" fmla="*/ 0 w 4053840"/>
              <a:gd name="connsiteY5" fmla="*/ 0 h 2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840" h="290170">
                <a:moveTo>
                  <a:pt x="4053840" y="290169"/>
                </a:moveTo>
                <a:lnTo>
                  <a:pt x="145085" y="290169"/>
                </a:lnTo>
                <a:lnTo>
                  <a:pt x="0" y="145085"/>
                </a:lnTo>
                <a:lnTo>
                  <a:pt x="145085" y="1"/>
                </a:lnTo>
                <a:lnTo>
                  <a:pt x="4053840" y="1"/>
                </a:lnTo>
                <a:lnTo>
                  <a:pt x="4053840" y="290169"/>
                </a:lnTo>
                <a:close/>
              </a:path>
            </a:pathLst>
          </a:custGeom>
          <a:solidFill>
            <a:srgbClr val="CFDEF3">
              <a:hueOff val="0"/>
              <a:satOff val="0"/>
              <a:lumOff val="0"/>
              <a:alphaOff val="0"/>
            </a:srgbClr>
          </a:solidFill>
          <a:ln w="25400" cap="flat" cmpd="sng" algn="ctr">
            <a:solidFill>
              <a:srgbClr val="FFFFFF">
                <a:hueOff val="0"/>
                <a:satOff val="0"/>
                <a:lumOff val="0"/>
                <a:alphaOff val="0"/>
              </a:srgbClr>
            </a:solidFill>
            <a:prstDash val="solid"/>
          </a:ln>
          <a:effectLst/>
        </p:spPr>
        <p:txBody>
          <a:bodyPr lIns="200499" tIns="45721" rIns="85344" spcCol="1270" anchor="ctr"/>
          <a:lstStyle/>
          <a:p>
            <a:pPr algn="ctr" defTabSz="533400" fontAlgn="auto">
              <a:lnSpc>
                <a:spcPct val="90000"/>
              </a:lnSpc>
              <a:spcBef>
                <a:spcPts val="0"/>
              </a:spcBef>
              <a:spcAft>
                <a:spcPct val="35000"/>
              </a:spcAft>
              <a:defRPr/>
            </a:pPr>
            <a:endParaRPr lang="zh-CN" altLang="en-US" sz="1200" kern="0">
              <a:solidFill>
                <a:srgbClr val="FFFFFF"/>
              </a:solidFill>
              <a:latin typeface="Arial" panose="020B0604020202020204"/>
              <a:ea typeface="宋体" panose="02010600030101010101" pitchFamily="2" charset="-122"/>
            </a:endParaRPr>
          </a:p>
        </p:txBody>
      </p:sp>
      <p:sp>
        <p:nvSpPr>
          <p:cNvPr id="20" name="椭圆 7"/>
          <p:cNvSpPr>
            <a:spLocks noChangeArrowheads="1"/>
          </p:cNvSpPr>
          <p:nvPr/>
        </p:nvSpPr>
        <p:spPr bwMode="auto">
          <a:xfrm>
            <a:off x="1116012" y="4550797"/>
            <a:ext cx="539750" cy="541338"/>
          </a:xfrm>
          <a:prstGeom prst="ellipse">
            <a:avLst/>
          </a:prstGeom>
          <a:solidFill>
            <a:srgbClr val="E9EFF9"/>
          </a:solidFill>
          <a:ln w="25400" algn="ctr">
            <a:solidFill>
              <a:srgbClr val="FFFFFF"/>
            </a:solidFill>
            <a:round/>
          </a:ln>
        </p:spPr>
        <p:txBody>
          <a:bodyPr anchor="ctr"/>
          <a:lstStyle/>
          <a:p>
            <a:pPr algn="ctr" eaLnBrk="0" hangingPunct="0"/>
            <a:r>
              <a:rPr lang="en-US" altLang="zh-CN" sz="2400" b="1" dirty="0"/>
              <a:t>4</a:t>
            </a:r>
            <a:endParaRPr lang="zh-CN" altLang="en-US" sz="2400" b="1" dirty="0"/>
          </a:p>
        </p:txBody>
      </p:sp>
      <p:sp>
        <p:nvSpPr>
          <p:cNvPr id="21" name="Line 188"/>
          <p:cNvSpPr>
            <a:spLocks noChangeShapeType="1"/>
          </p:cNvSpPr>
          <p:nvPr/>
        </p:nvSpPr>
        <p:spPr bwMode="auto">
          <a:xfrm flipH="1">
            <a:off x="1695449" y="4820672"/>
            <a:ext cx="1295400" cy="0"/>
          </a:xfrm>
          <a:prstGeom prst="line">
            <a:avLst/>
          </a:prstGeom>
          <a:noFill/>
          <a:ln w="31750" cap="rnd">
            <a:solidFill>
              <a:srgbClr val="FFFFFF">
                <a:lumMod val="50000"/>
              </a:srgbClr>
            </a:solidFill>
            <a:prstDash val="sysDot"/>
            <a:round/>
            <a:headEnd type="oval" w="med" len="med"/>
          </a:ln>
          <a:extLst>
            <a:ext uri="{909E8E84-426E-40DD-AFC4-6F175D3DCCD1}">
              <a14:hiddenFill xmlns:a14="http://schemas.microsoft.com/office/drawing/2010/main">
                <a:noFill/>
              </a14:hiddenFill>
            </a:ext>
          </a:extLst>
        </p:spPr>
        <p:txBody>
          <a:bodyPr/>
          <a:lstStyle/>
          <a:p>
            <a:pPr eaLnBrk="0" fontAlgn="auto" latinLnBrk="1" hangingPunct="0">
              <a:spcBef>
                <a:spcPts val="0"/>
              </a:spcBef>
              <a:spcAft>
                <a:spcPts val="0"/>
              </a:spcAft>
              <a:defRPr/>
            </a:pPr>
            <a:endParaRPr kumimoji="1" lang="zh-CN"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22" name="TextBox 218"/>
          <p:cNvSpPr txBox="1">
            <a:spLocks noChangeArrowheads="1"/>
          </p:cNvSpPr>
          <p:nvPr/>
        </p:nvSpPr>
        <p:spPr bwMode="auto">
          <a:xfrm>
            <a:off x="3063874" y="4666685"/>
            <a:ext cx="50958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dirty="0">
                <a:solidFill>
                  <a:srgbClr val="000000"/>
                </a:solidFill>
                <a:latin typeface="微软雅黑" panose="020B0503020204020204" pitchFamily="34" charset="-122"/>
                <a:ea typeface="微软雅黑" panose="020B0503020204020204" pitchFamily="34" charset="-122"/>
              </a:rPr>
              <a:t>while</a:t>
            </a:r>
            <a:r>
              <a:rPr lang="zh-CN" altLang="en-US" sz="1600" dirty="0" smtClean="0">
                <a:solidFill>
                  <a:srgbClr val="000000"/>
                </a:solidFill>
                <a:latin typeface="微软雅黑" panose="020B0503020204020204" pitchFamily="34" charset="-122"/>
                <a:ea typeface="微软雅黑" panose="020B0503020204020204" pitchFamily="34" charset="-122"/>
              </a:rPr>
              <a:t>语句</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23" name="任意多边形 22"/>
          <p:cNvSpPr/>
          <p:nvPr/>
        </p:nvSpPr>
        <p:spPr>
          <a:xfrm>
            <a:off x="2759074" y="5235010"/>
            <a:ext cx="5400675" cy="539750"/>
          </a:xfrm>
          <a:custGeom>
            <a:avLst/>
            <a:gdLst>
              <a:gd name="connsiteX0" fmla="*/ 0 w 4053840"/>
              <a:gd name="connsiteY0" fmla="*/ 0 h 290170"/>
              <a:gd name="connsiteX1" fmla="*/ 3908755 w 4053840"/>
              <a:gd name="connsiteY1" fmla="*/ 0 h 290170"/>
              <a:gd name="connsiteX2" fmla="*/ 4053840 w 4053840"/>
              <a:gd name="connsiteY2" fmla="*/ 145085 h 290170"/>
              <a:gd name="connsiteX3" fmla="*/ 3908755 w 4053840"/>
              <a:gd name="connsiteY3" fmla="*/ 290170 h 290170"/>
              <a:gd name="connsiteX4" fmla="*/ 0 w 4053840"/>
              <a:gd name="connsiteY4" fmla="*/ 290170 h 290170"/>
              <a:gd name="connsiteX5" fmla="*/ 0 w 4053840"/>
              <a:gd name="connsiteY5" fmla="*/ 0 h 2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840" h="290170">
                <a:moveTo>
                  <a:pt x="4053840" y="290169"/>
                </a:moveTo>
                <a:lnTo>
                  <a:pt x="145085" y="290169"/>
                </a:lnTo>
                <a:lnTo>
                  <a:pt x="0" y="145085"/>
                </a:lnTo>
                <a:lnTo>
                  <a:pt x="145085" y="1"/>
                </a:lnTo>
                <a:lnTo>
                  <a:pt x="4053840" y="1"/>
                </a:lnTo>
                <a:lnTo>
                  <a:pt x="4053840" y="290169"/>
                </a:lnTo>
                <a:close/>
              </a:path>
            </a:pathLst>
          </a:custGeom>
          <a:solidFill>
            <a:srgbClr val="CFDEF3">
              <a:hueOff val="0"/>
              <a:satOff val="0"/>
              <a:lumOff val="0"/>
              <a:alphaOff val="0"/>
            </a:srgbClr>
          </a:solidFill>
          <a:ln w="25400" cap="flat" cmpd="sng" algn="ctr">
            <a:solidFill>
              <a:srgbClr val="FFFFFF">
                <a:hueOff val="0"/>
                <a:satOff val="0"/>
                <a:lumOff val="0"/>
                <a:alphaOff val="0"/>
              </a:srgbClr>
            </a:solidFill>
            <a:prstDash val="solid"/>
          </a:ln>
          <a:effectLst/>
        </p:spPr>
        <p:txBody>
          <a:bodyPr lIns="200499" tIns="45721" rIns="85344" spcCol="1270" anchor="ctr"/>
          <a:lstStyle/>
          <a:p>
            <a:pPr algn="ctr" defTabSz="533400" fontAlgn="auto">
              <a:lnSpc>
                <a:spcPct val="90000"/>
              </a:lnSpc>
              <a:spcBef>
                <a:spcPts val="0"/>
              </a:spcBef>
              <a:spcAft>
                <a:spcPct val="35000"/>
              </a:spcAft>
              <a:defRPr/>
            </a:pPr>
            <a:endParaRPr lang="zh-CN" altLang="en-US" sz="1200" kern="0">
              <a:solidFill>
                <a:srgbClr val="FFFFFF"/>
              </a:solidFill>
              <a:latin typeface="Arial" panose="020B0604020202020204"/>
              <a:ea typeface="宋体" panose="02010600030101010101" pitchFamily="2" charset="-122"/>
            </a:endParaRPr>
          </a:p>
        </p:txBody>
      </p:sp>
      <p:sp>
        <p:nvSpPr>
          <p:cNvPr id="24" name="椭圆 11"/>
          <p:cNvSpPr>
            <a:spLocks noChangeArrowheads="1"/>
          </p:cNvSpPr>
          <p:nvPr/>
        </p:nvSpPr>
        <p:spPr bwMode="auto">
          <a:xfrm>
            <a:off x="1116012" y="5235010"/>
            <a:ext cx="539750" cy="539750"/>
          </a:xfrm>
          <a:prstGeom prst="ellipse">
            <a:avLst/>
          </a:prstGeom>
          <a:solidFill>
            <a:srgbClr val="E9EFF9"/>
          </a:solidFill>
          <a:ln w="25400" algn="ctr">
            <a:solidFill>
              <a:srgbClr val="FFFFFF"/>
            </a:solidFill>
            <a:round/>
          </a:ln>
        </p:spPr>
        <p:txBody>
          <a:bodyPr anchor="ctr"/>
          <a:lstStyle/>
          <a:p>
            <a:pPr algn="ctr" eaLnBrk="0" hangingPunct="0"/>
            <a:r>
              <a:rPr lang="en-US" altLang="zh-CN" sz="2400" b="1" dirty="0"/>
              <a:t>5</a:t>
            </a:r>
            <a:endParaRPr lang="zh-CN" altLang="en-US" sz="2400" b="1" dirty="0"/>
          </a:p>
        </p:txBody>
      </p:sp>
      <p:sp>
        <p:nvSpPr>
          <p:cNvPr id="25" name="Line 188"/>
          <p:cNvSpPr>
            <a:spLocks noChangeShapeType="1"/>
          </p:cNvSpPr>
          <p:nvPr/>
        </p:nvSpPr>
        <p:spPr bwMode="auto">
          <a:xfrm flipH="1">
            <a:off x="1695449" y="5504885"/>
            <a:ext cx="1295400" cy="0"/>
          </a:xfrm>
          <a:prstGeom prst="line">
            <a:avLst/>
          </a:prstGeom>
          <a:noFill/>
          <a:ln w="31750" cap="rnd">
            <a:solidFill>
              <a:srgbClr val="FFFFFF">
                <a:lumMod val="50000"/>
              </a:srgbClr>
            </a:solidFill>
            <a:prstDash val="sysDot"/>
            <a:round/>
            <a:headEnd type="oval" w="med" len="med"/>
          </a:ln>
          <a:extLst>
            <a:ext uri="{909E8E84-426E-40DD-AFC4-6F175D3DCCD1}">
              <a14:hiddenFill xmlns:a14="http://schemas.microsoft.com/office/drawing/2010/main">
                <a:noFill/>
              </a14:hiddenFill>
            </a:ext>
          </a:extLst>
        </p:spPr>
        <p:txBody>
          <a:bodyPr/>
          <a:lstStyle/>
          <a:p>
            <a:pPr eaLnBrk="0" fontAlgn="auto" latinLnBrk="1" hangingPunct="0">
              <a:spcBef>
                <a:spcPts val="0"/>
              </a:spcBef>
              <a:spcAft>
                <a:spcPts val="0"/>
              </a:spcAft>
              <a:defRPr/>
            </a:pPr>
            <a:endParaRPr kumimoji="1" lang="zh-CN"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26" name="TextBox 218"/>
          <p:cNvSpPr txBox="1">
            <a:spLocks noChangeArrowheads="1"/>
          </p:cNvSpPr>
          <p:nvPr/>
        </p:nvSpPr>
        <p:spPr bwMode="auto">
          <a:xfrm>
            <a:off x="3063874" y="5350897"/>
            <a:ext cx="5095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dirty="0">
                <a:solidFill>
                  <a:srgbClr val="000000"/>
                </a:solidFill>
                <a:latin typeface="微软雅黑" panose="020B0503020204020204" pitchFamily="34" charset="-122"/>
                <a:ea typeface="微软雅黑" panose="020B0503020204020204" pitchFamily="34" charset="-122"/>
              </a:rPr>
              <a:t>do…while</a:t>
            </a:r>
            <a:r>
              <a:rPr lang="zh-CN" altLang="en-US" sz="1600" dirty="0" smtClean="0">
                <a:solidFill>
                  <a:srgbClr val="000000"/>
                </a:solidFill>
                <a:latin typeface="微软雅黑" panose="020B0503020204020204" pitchFamily="34" charset="-122"/>
                <a:ea typeface="微软雅黑" panose="020B0503020204020204" pitchFamily="34" charset="-122"/>
              </a:rPr>
              <a:t>语句</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smtClean="0">
                <a:cs typeface="Times New Roman" panose="02020603050405020304" pitchFamily="18" charset="0"/>
              </a:rPr>
              <a:t>3.6 </a:t>
            </a:r>
            <a:r>
              <a:rPr lang="zh-CN" altLang="en-US" dirty="0" smtClean="0">
                <a:cs typeface="Times New Roman" panose="02020603050405020304" pitchFamily="18" charset="0"/>
              </a:rPr>
              <a:t>二维数组</a:t>
            </a:r>
            <a:endParaRPr lang="zh-CN" altLang="en-US" dirty="0" smtClean="0">
              <a:latin typeface="+mn-lt"/>
              <a:cs typeface="Times New Roman" panose="02020603050405020304" pitchFamily="18" charset="0"/>
            </a:endParaRPr>
          </a:p>
        </p:txBody>
      </p:sp>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lt"/>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a:solidFill>
                    <a:schemeClr val="bg1"/>
                  </a:solidFill>
                  <a:latin typeface="+mn-lt"/>
                  <a:cs typeface="Times New Roman" panose="02020603050405020304" pitchFamily="18" charset="0"/>
                </a:rPr>
                <a:t>2</a:t>
              </a:r>
              <a:endParaRPr lang="zh-CN" altLang="en-US" sz="2800" dirty="0">
                <a:solidFill>
                  <a:schemeClr val="bg1"/>
                </a:solidFill>
                <a:latin typeface="+mn-lt"/>
                <a:cs typeface="Times New Roman" panose="02020603050405020304" pitchFamily="18" charset="0"/>
              </a:endParaRPr>
            </a:p>
          </p:txBody>
        </p:sp>
      </p:grpSp>
      <p:sp>
        <p:nvSpPr>
          <p:cNvPr id="20" name="TextBox 19"/>
          <p:cNvSpPr txBox="1"/>
          <p:nvPr/>
        </p:nvSpPr>
        <p:spPr>
          <a:xfrm>
            <a:off x="427038" y="1493838"/>
            <a:ext cx="4703762" cy="400110"/>
          </a:xfrm>
          <a:prstGeom prst="rect">
            <a:avLst/>
          </a:prstGeom>
          <a:noFill/>
        </p:spPr>
        <p:txBody>
          <a:bodyPr>
            <a:spAutoFit/>
          </a:bodyPr>
          <a:lstStyle/>
          <a:p>
            <a:pPr eaLnBrk="0" hangingPunct="0">
              <a:defRPr/>
            </a:pPr>
            <a:r>
              <a:rPr lang="en-US" altLang="zh-CN" dirty="0" smtClean="0">
                <a:latin typeface="+mn-lt"/>
                <a:cs typeface="Times New Roman" panose="02020603050405020304" pitchFamily="18" charset="0"/>
              </a:rPr>
              <a:t>  </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二维数组</a:t>
            </a:r>
            <a:r>
              <a:rPr lang="zh-CN" altLang="en-US" sz="2000" b="1" dirty="0">
                <a:solidFill>
                  <a:schemeClr val="tx1">
                    <a:lumMod val="50000"/>
                    <a:lumOff val="50000"/>
                  </a:schemeClr>
                </a:solidFill>
                <a:latin typeface="+mn-lt"/>
                <a:ea typeface="微软雅黑" panose="020B0503020204020204" pitchFamily="34" charset="-122"/>
                <a:cs typeface="Times New Roman" panose="02020603050405020304" pitchFamily="18" charset="0"/>
              </a:rPr>
              <a:t>求和</a:t>
            </a:r>
            <a:endParaRPr lang="zh-CN" altLang="en-US" dirty="0">
              <a:latin typeface="+mn-lt"/>
              <a:cs typeface="Times New Roman" panose="02020603050405020304" pitchFamily="18" charset="0"/>
            </a:endParaRPr>
          </a:p>
        </p:txBody>
      </p:sp>
      <p:sp>
        <p:nvSpPr>
          <p:cNvPr id="1127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TextBox 39"/>
          <p:cNvSpPr txBox="1">
            <a:spLocks noChangeArrowheads="1"/>
          </p:cNvSpPr>
          <p:nvPr/>
        </p:nvSpPr>
        <p:spPr bwMode="auto">
          <a:xfrm>
            <a:off x="603249" y="1850063"/>
            <a:ext cx="790733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200000"/>
              </a:lnSpc>
              <a:defRPr/>
            </a:pPr>
            <a:r>
              <a:rPr lang="zh-CN" altLang="zh-CN" dirty="0" smtClean="0"/>
              <a:t>二</a:t>
            </a:r>
            <a:r>
              <a:rPr lang="zh-CN" altLang="zh-CN" b="1" u="sng" dirty="0">
                <a:solidFill>
                  <a:srgbClr val="1369B2"/>
                </a:solidFill>
              </a:rPr>
              <a:t>维数组求和</a:t>
            </a:r>
            <a:r>
              <a:rPr lang="zh-CN" altLang="zh-CN" dirty="0"/>
              <a:t>是对二维数组进行遍历，需要用双层循环来控制二维数组中的元素的索引</a:t>
            </a:r>
            <a:r>
              <a:rPr lang="zh-CN" altLang="zh-CN" dirty="0" smtClean="0"/>
              <a:t>值</a:t>
            </a:r>
            <a:r>
              <a:rPr lang="zh-CN" altLang="en-US" dirty="0"/>
              <a:t>。</a:t>
            </a:r>
            <a:endParaRPr lang="zh-CN" altLang="en-US" dirty="0" smtClean="0"/>
          </a:p>
        </p:txBody>
      </p:sp>
      <p:sp>
        <p:nvSpPr>
          <p:cNvPr id="16" name="矩形 1"/>
          <p:cNvSpPr>
            <a:spLocks noChangeArrowheads="1"/>
          </p:cNvSpPr>
          <p:nvPr/>
        </p:nvSpPr>
        <p:spPr bwMode="auto">
          <a:xfrm>
            <a:off x="1227931" y="3129038"/>
            <a:ext cx="6429375" cy="3046988"/>
          </a:xfrm>
          <a:prstGeom prst="rect">
            <a:avLst/>
          </a:prstGeom>
          <a:solidFill>
            <a:srgbClr val="003F7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err="1" smtClean="0">
                <a:solidFill>
                  <a:srgbClr val="FFFFFF"/>
                </a:solidFill>
                <a:latin typeface="微软雅黑" panose="020B0503020204020204" pitchFamily="34" charset="-122"/>
                <a:ea typeface="微软雅黑" panose="020B0503020204020204" pitchFamily="34" charset="-122"/>
              </a:rPr>
              <a:t>var</a:t>
            </a:r>
            <a:r>
              <a:rPr lang="en-US" altLang="zh-CN" sz="1600" b="1" dirty="0" smtClean="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 = [[12, 59, 66], [100, 888]];</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sum = 0;</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for (</a:t>
            </a: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 0;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&lt; </a:t>
            </a:r>
            <a:r>
              <a:rPr lang="en-US" altLang="zh-CN" sz="1600" b="1" dirty="0" err="1">
                <a:solidFill>
                  <a:srgbClr val="FFFFFF"/>
                </a:solidFill>
                <a:latin typeface="微软雅黑" panose="020B0503020204020204" pitchFamily="34" charset="-122"/>
                <a:ea typeface="微软雅黑" panose="020B0503020204020204" pitchFamily="34" charset="-122"/>
              </a:rPr>
              <a:t>arr.length</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	</a:t>
            </a:r>
            <a:r>
              <a:rPr lang="en-US" altLang="zh-CN" sz="1600" b="1" dirty="0" smtClean="0">
                <a:solidFill>
                  <a:srgbClr val="FFFFFF"/>
                </a:solidFill>
                <a:latin typeface="微软雅黑" panose="020B0503020204020204" pitchFamily="34" charset="-122"/>
                <a:ea typeface="微软雅黑" panose="020B0503020204020204" pitchFamily="34" charset="-122"/>
              </a:rPr>
              <a:t>     // </a:t>
            </a:r>
            <a:r>
              <a:rPr lang="zh-CN" altLang="zh-CN" sz="1600" b="1" dirty="0">
                <a:solidFill>
                  <a:srgbClr val="FFFFFF"/>
                </a:solidFill>
                <a:latin typeface="微软雅黑" panose="020B0503020204020204" pitchFamily="34" charset="-122"/>
                <a:ea typeface="微软雅黑" panose="020B0503020204020204" pitchFamily="34" charset="-122"/>
              </a:rPr>
              <a:t>遍历</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zh-CN" altLang="zh-CN" sz="1600" b="1" dirty="0">
                <a:solidFill>
                  <a:srgbClr val="FFFFFF"/>
                </a:solidFill>
                <a:latin typeface="微软雅黑" panose="020B0503020204020204" pitchFamily="34" charset="-122"/>
                <a:ea typeface="微软雅黑" panose="020B0503020204020204" pitchFamily="34" charset="-122"/>
              </a:rPr>
              <a:t>数组</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for (</a:t>
            </a: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j = 0; j &lt; </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].length; j++) </a:t>
            </a:r>
            <a:r>
              <a:rPr lang="en-US" altLang="zh-CN" sz="1600" b="1" dirty="0" smtClean="0">
                <a:solidFill>
                  <a:srgbClr val="FFFFFF"/>
                </a:solidFill>
                <a:latin typeface="微软雅黑" panose="020B0503020204020204" pitchFamily="34" charset="-122"/>
                <a:ea typeface="微软雅黑" panose="020B0503020204020204" pitchFamily="34" charset="-122"/>
              </a:rPr>
              <a:t>{   // </a:t>
            </a:r>
            <a:r>
              <a:rPr lang="zh-CN" altLang="zh-CN" sz="1600" b="1" dirty="0">
                <a:solidFill>
                  <a:srgbClr val="FFFFFF"/>
                </a:solidFill>
                <a:latin typeface="微软雅黑" panose="020B0503020204020204" pitchFamily="34" charset="-122"/>
                <a:ea typeface="微软雅黑" panose="020B0503020204020204" pitchFamily="34" charset="-122"/>
              </a:rPr>
              <a:t>遍历</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a:t>
            </a:r>
            <a:r>
              <a:rPr lang="zh-CN" altLang="zh-CN" sz="1600" b="1" dirty="0">
                <a:solidFill>
                  <a:srgbClr val="FFFFFF"/>
                </a:solidFill>
                <a:latin typeface="微软雅黑" panose="020B0503020204020204" pitchFamily="34" charset="-122"/>
                <a:ea typeface="微软雅黑" panose="020B0503020204020204" pitchFamily="34" charset="-122"/>
              </a:rPr>
              <a:t>数组</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sum += </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][j];	 </a:t>
            </a:r>
            <a:r>
              <a:rPr lang="en-US" altLang="zh-CN" sz="1600" b="1" dirty="0" smtClean="0">
                <a:solidFill>
                  <a:srgbClr val="FFFFFF"/>
                </a:solidFill>
                <a:latin typeface="微软雅黑" panose="020B0503020204020204" pitchFamily="34" charset="-122"/>
                <a:ea typeface="微软雅黑" panose="020B0503020204020204" pitchFamily="34" charset="-122"/>
              </a:rPr>
              <a:t>                   // </a:t>
            </a:r>
            <a:r>
              <a:rPr lang="zh-CN" altLang="zh-CN" sz="1600" b="1" dirty="0">
                <a:solidFill>
                  <a:srgbClr val="FFFFFF"/>
                </a:solidFill>
                <a:latin typeface="微软雅黑" panose="020B0503020204020204" pitchFamily="34" charset="-122"/>
                <a:ea typeface="微软雅黑" panose="020B0503020204020204" pitchFamily="34" charset="-122"/>
              </a:rPr>
              <a:t>二维数组元素累加</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console.log(sum);	// </a:t>
            </a:r>
            <a:r>
              <a:rPr lang="zh-CN" altLang="zh-CN" sz="1600" b="1" dirty="0">
                <a:solidFill>
                  <a:srgbClr val="FFFFFF"/>
                </a:solidFill>
                <a:latin typeface="微软雅黑" panose="020B0503020204020204" pitchFamily="34" charset="-122"/>
                <a:ea typeface="微软雅黑" panose="020B0503020204020204" pitchFamily="34" charset="-122"/>
              </a:rPr>
              <a:t>输出结果：</a:t>
            </a:r>
            <a:r>
              <a:rPr lang="en-US" altLang="zh-CN" sz="1600" b="1" dirty="0">
                <a:solidFill>
                  <a:srgbClr val="FFFFFF"/>
                </a:solidFill>
                <a:latin typeface="微软雅黑" panose="020B0503020204020204" pitchFamily="34" charset="-122"/>
                <a:ea typeface="微软雅黑" panose="020B0503020204020204" pitchFamily="34" charset="-122"/>
              </a:rPr>
              <a:t>1125</a:t>
            </a:r>
            <a:endParaRPr lang="zh-CN" altLang="zh-CN" sz="1600" b="1" dirty="0">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3"/>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wipe(left)">
                                      <p:cBhvr>
                                        <p:cTn id="14" dur="500"/>
                                        <p:tgtEl>
                                          <p:spTgt spid="12">
                                            <p:txEl>
                                              <p:pRg st="0" end="0"/>
                                            </p:txEl>
                                          </p:spTgt>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2" grpId="0" build="p"/>
      <p:bldP spid="1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smtClean="0">
                <a:cs typeface="Times New Roman" panose="02020603050405020304" pitchFamily="18" charset="0"/>
              </a:rPr>
              <a:t>3.6 </a:t>
            </a:r>
            <a:r>
              <a:rPr lang="zh-CN" altLang="en-US" dirty="0" smtClean="0">
                <a:cs typeface="Times New Roman" panose="02020603050405020304" pitchFamily="18" charset="0"/>
              </a:rPr>
              <a:t>二维数组</a:t>
            </a:r>
            <a:endParaRPr lang="zh-CN" altLang="en-US" dirty="0" smtClean="0">
              <a:latin typeface="+mn-lt"/>
              <a:cs typeface="Times New Roman" panose="02020603050405020304" pitchFamily="18" charset="0"/>
            </a:endParaRPr>
          </a:p>
        </p:txBody>
      </p:sp>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lt"/>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a:solidFill>
                    <a:schemeClr val="bg1"/>
                  </a:solidFill>
                  <a:latin typeface="+mn-lt"/>
                  <a:cs typeface="Times New Roman" panose="02020603050405020304" pitchFamily="18" charset="0"/>
                </a:rPr>
                <a:t>3</a:t>
              </a:r>
              <a:endParaRPr lang="zh-CN" altLang="en-US" sz="2800" dirty="0">
                <a:solidFill>
                  <a:schemeClr val="bg1"/>
                </a:solidFill>
                <a:latin typeface="+mn-lt"/>
                <a:cs typeface="Times New Roman" panose="02020603050405020304" pitchFamily="18" charset="0"/>
              </a:endParaRPr>
            </a:p>
          </p:txBody>
        </p:sp>
      </p:grpSp>
      <p:sp>
        <p:nvSpPr>
          <p:cNvPr id="20" name="TextBox 19"/>
          <p:cNvSpPr txBox="1"/>
          <p:nvPr/>
        </p:nvSpPr>
        <p:spPr>
          <a:xfrm>
            <a:off x="427038" y="1493838"/>
            <a:ext cx="4703762" cy="400110"/>
          </a:xfrm>
          <a:prstGeom prst="rect">
            <a:avLst/>
          </a:prstGeom>
          <a:noFill/>
        </p:spPr>
        <p:txBody>
          <a:bodyPr>
            <a:spAutoFit/>
          </a:bodyPr>
          <a:lstStyle/>
          <a:p>
            <a:pPr eaLnBrk="0" hangingPunct="0">
              <a:defRPr/>
            </a:pPr>
            <a:r>
              <a:rPr lang="en-US" altLang="zh-CN" dirty="0" smtClean="0">
                <a:latin typeface="+mn-lt"/>
                <a:cs typeface="Times New Roman" panose="02020603050405020304" pitchFamily="18" charset="0"/>
              </a:rPr>
              <a:t>  </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二维数组转置</a:t>
            </a:r>
            <a:endParaRPr lang="zh-CN" altLang="en-US" dirty="0">
              <a:latin typeface="+mn-lt"/>
              <a:cs typeface="Times New Roman" panose="02020603050405020304" pitchFamily="18" charset="0"/>
            </a:endParaRPr>
          </a:p>
        </p:txBody>
      </p:sp>
      <p:sp>
        <p:nvSpPr>
          <p:cNvPr id="1127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TextBox 39"/>
          <p:cNvSpPr txBox="1">
            <a:spLocks noChangeArrowheads="1"/>
          </p:cNvSpPr>
          <p:nvPr/>
        </p:nvSpPr>
        <p:spPr bwMode="auto">
          <a:xfrm>
            <a:off x="581983" y="1807531"/>
            <a:ext cx="79073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200000"/>
              </a:lnSpc>
              <a:defRPr/>
            </a:pPr>
            <a:r>
              <a:rPr lang="zh-CN" altLang="zh-CN" b="1" u="sng" dirty="0" smtClean="0">
                <a:solidFill>
                  <a:srgbClr val="1369B2"/>
                </a:solidFill>
              </a:rPr>
              <a:t>二</a:t>
            </a:r>
            <a:r>
              <a:rPr lang="zh-CN" altLang="zh-CN" b="1" u="sng" dirty="0">
                <a:solidFill>
                  <a:srgbClr val="1369B2"/>
                </a:solidFill>
              </a:rPr>
              <a:t>维数组的转置</a:t>
            </a:r>
            <a:r>
              <a:rPr lang="zh-CN" altLang="zh-CN" dirty="0"/>
              <a:t>指的是将二维数组横向元素保存为纵向元素</a:t>
            </a:r>
            <a:r>
              <a:rPr lang="zh-CN" altLang="en-US" dirty="0" smtClean="0"/>
              <a:t>。</a:t>
            </a:r>
            <a:endParaRPr lang="zh-CN" altLang="en-US" dirty="0" smtClean="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对象 5"/>
          <p:cNvGraphicFramePr>
            <a:graphicFrameLocks noChangeAspect="1"/>
          </p:cNvGraphicFramePr>
          <p:nvPr/>
        </p:nvGraphicFramePr>
        <p:xfrm>
          <a:off x="2047875" y="2367507"/>
          <a:ext cx="4619625" cy="2091237"/>
        </p:xfrm>
        <a:graphic>
          <a:graphicData uri="http://schemas.openxmlformats.org/presentationml/2006/ole">
            <mc:AlternateContent xmlns:mc="http://schemas.openxmlformats.org/markup-compatibility/2006">
              <mc:Choice xmlns:v="urn:schemas-microsoft-com:vml" Requires="v">
                <p:oleObj spid="_x0000_s77911" name="Visio" r:id="rId1" imgW="5029200" imgH="2286000" progId="Visio.Drawing.11">
                  <p:embed/>
                </p:oleObj>
              </mc:Choice>
              <mc:Fallback>
                <p:oleObj name="Visio" r:id="rId1" imgW="5029200" imgH="2286000" progId="Visio.Drawing.11">
                  <p:embed/>
                  <p:pic>
                    <p:nvPicPr>
                      <p:cNvPr id="0" name="Object 1"/>
                      <p:cNvPicPr>
                        <a:picLocks noChangeAspect="1" noChangeArrowheads="1"/>
                      </p:cNvPicPr>
                      <p:nvPr/>
                    </p:nvPicPr>
                    <p:blipFill>
                      <a:blip r:embed="rId2"/>
                      <a:srcRect/>
                      <a:stretch>
                        <a:fillRect/>
                      </a:stretch>
                    </p:blipFill>
                    <p:spPr bwMode="auto">
                      <a:xfrm>
                        <a:off x="2047875" y="2367507"/>
                        <a:ext cx="4619625" cy="2091237"/>
                      </a:xfrm>
                      <a:prstGeom prst="rect">
                        <a:avLst/>
                      </a:prstGeom>
                      <a:noFill/>
                    </p:spPr>
                  </p:pic>
                </p:oleObj>
              </mc:Fallback>
            </mc:AlternateContent>
          </a:graphicData>
        </a:graphic>
      </p:graphicFrame>
      <p:grpSp>
        <p:nvGrpSpPr>
          <p:cNvPr id="7" name="组合 6"/>
          <p:cNvGrpSpPr/>
          <p:nvPr/>
        </p:nvGrpSpPr>
        <p:grpSpPr>
          <a:xfrm>
            <a:off x="2121046" y="4511909"/>
            <a:ext cx="4247837" cy="1790364"/>
            <a:chOff x="2578265" y="4692670"/>
            <a:chExt cx="4247837" cy="1790364"/>
          </a:xfrm>
        </p:grpSpPr>
        <p:sp>
          <p:nvSpPr>
            <p:cNvPr id="15" name="矩形 1"/>
            <p:cNvSpPr>
              <a:spLocks noChangeArrowheads="1"/>
            </p:cNvSpPr>
            <p:nvPr/>
          </p:nvSpPr>
          <p:spPr bwMode="auto">
            <a:xfrm>
              <a:off x="2578265" y="4913374"/>
              <a:ext cx="4247837" cy="1569660"/>
            </a:xfrm>
            <a:prstGeom prst="rect">
              <a:avLst/>
            </a:prstGeom>
            <a:solidFill>
              <a:srgbClr val="003F7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smtClean="0">
                  <a:solidFill>
                    <a:srgbClr val="FFFFFF"/>
                  </a:solidFill>
                  <a:latin typeface="微软雅黑" panose="020B0503020204020204" pitchFamily="34" charset="-122"/>
                  <a:ea typeface="微软雅黑" panose="020B0503020204020204" pitchFamily="34" charset="-122"/>
                </a:rPr>
                <a:t>res[0</a:t>
              </a:r>
              <a:r>
                <a:rPr lang="en-US" altLang="zh-CN" sz="1600" b="1" dirty="0">
                  <a:solidFill>
                    <a:srgbClr val="FFFFFF"/>
                  </a:solidFill>
                  <a:latin typeface="微软雅黑" panose="020B0503020204020204" pitchFamily="34" charset="-122"/>
                  <a:ea typeface="微软雅黑" panose="020B0503020204020204" pitchFamily="34" charset="-122"/>
                </a:rPr>
                <a:t>][0] = </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[0][0]</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res[0][1] = </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[1][0]</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res[0][2] = </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[2][0]</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res[0][3] = </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[3][0</a:t>
              </a:r>
              <a:r>
                <a:rPr lang="en-US" altLang="zh-CN" sz="1600" b="1" dirty="0" smtClean="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p:txBody>
        </p:sp>
        <p:sp>
          <p:nvSpPr>
            <p:cNvPr id="17" name="圆角矩形 15"/>
            <p:cNvSpPr>
              <a:spLocks noChangeArrowheads="1"/>
            </p:cNvSpPr>
            <p:nvPr/>
          </p:nvSpPr>
          <p:spPr bwMode="auto">
            <a:xfrm>
              <a:off x="5277954" y="4692670"/>
              <a:ext cx="1194799" cy="441408"/>
            </a:xfrm>
            <a:prstGeom prst="roundRect">
              <a:avLst>
                <a:gd name="adj" fmla="val 16667"/>
              </a:avLst>
            </a:prstGeom>
            <a:solidFill>
              <a:schemeClr val="bg1"/>
            </a:solidFill>
            <a:ln w="12700" algn="ctr">
              <a:solidFill>
                <a:srgbClr val="00ACE6"/>
              </a:solidFill>
              <a:round/>
            </a:ln>
          </p:spPr>
          <p:txBody>
            <a:bodyPr/>
            <a:lstStyle/>
            <a:p>
              <a:pPr eaLnBrk="1" hangingPunct="1">
                <a:buFont typeface="Arial" panose="020B0604020202020204" pitchFamily="34" charset="0"/>
                <a:buNone/>
              </a:pPr>
              <a:r>
                <a:rPr lang="zh-CN" altLang="en-US" dirty="0" smtClean="0"/>
                <a:t>转置规律</a:t>
              </a:r>
              <a:endParaRPr lang="en-US" altLang="zh-CN"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3"/>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wipe(left)">
                                      <p:cBhvr>
                                        <p:cTn id="14" dur="500"/>
                                        <p:tgtEl>
                                          <p:spTgt spid="12">
                                            <p:txEl>
                                              <p:pRg st="0" end="0"/>
                                            </p:txEl>
                                          </p:spTgt>
                                        </p:tgtEl>
                                      </p:cBhvr>
                                    </p:animEffect>
                                  </p:childTnLst>
                                </p:cTn>
                              </p:par>
                            </p:childTnLst>
                          </p:cTn>
                        </p:par>
                        <p:par>
                          <p:cTn id="15" fill="hold">
                            <p:stCondLst>
                              <p:cond delay="1500"/>
                            </p:stCondLst>
                            <p:childTnLst>
                              <p:par>
                                <p:cTn id="16" presetID="10" presetClass="entr" presetSubtype="0"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par>
                          <p:cTn id="19" fill="hold">
                            <p:stCondLst>
                              <p:cond delay="2000"/>
                            </p:stCondLst>
                            <p:childTnLst>
                              <p:par>
                                <p:cTn id="20" presetID="10" presetClass="entr" presetSubtype="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2"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smtClean="0">
                <a:cs typeface="Times New Roman" panose="02020603050405020304" pitchFamily="18" charset="0"/>
              </a:rPr>
              <a:t>3.6 </a:t>
            </a:r>
            <a:r>
              <a:rPr lang="zh-CN" altLang="en-US" dirty="0" smtClean="0">
                <a:cs typeface="Times New Roman" panose="02020603050405020304" pitchFamily="18" charset="0"/>
              </a:rPr>
              <a:t>二维数组</a:t>
            </a:r>
            <a:endParaRPr lang="zh-CN" altLang="en-US" dirty="0" smtClean="0">
              <a:latin typeface="+mn-lt"/>
              <a:cs typeface="Times New Roman" panose="02020603050405020304" pitchFamily="18" charset="0"/>
            </a:endParaRPr>
          </a:p>
        </p:txBody>
      </p:sp>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lt"/>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a:solidFill>
                    <a:schemeClr val="bg1"/>
                  </a:solidFill>
                  <a:latin typeface="+mn-lt"/>
                  <a:cs typeface="Times New Roman" panose="02020603050405020304" pitchFamily="18" charset="0"/>
                </a:rPr>
                <a:t>3</a:t>
              </a:r>
              <a:endParaRPr lang="zh-CN" altLang="en-US" sz="2800" dirty="0">
                <a:solidFill>
                  <a:schemeClr val="bg1"/>
                </a:solidFill>
                <a:latin typeface="+mn-lt"/>
                <a:cs typeface="Times New Roman" panose="02020603050405020304" pitchFamily="18" charset="0"/>
              </a:endParaRPr>
            </a:p>
          </p:txBody>
        </p:sp>
      </p:grpSp>
      <p:sp>
        <p:nvSpPr>
          <p:cNvPr id="20" name="TextBox 19"/>
          <p:cNvSpPr txBox="1"/>
          <p:nvPr/>
        </p:nvSpPr>
        <p:spPr>
          <a:xfrm>
            <a:off x="427038" y="1493838"/>
            <a:ext cx="4703762" cy="400110"/>
          </a:xfrm>
          <a:prstGeom prst="rect">
            <a:avLst/>
          </a:prstGeom>
          <a:noFill/>
        </p:spPr>
        <p:txBody>
          <a:bodyPr>
            <a:spAutoFit/>
          </a:bodyPr>
          <a:lstStyle/>
          <a:p>
            <a:pPr eaLnBrk="0" hangingPunct="0">
              <a:defRPr/>
            </a:pPr>
            <a:r>
              <a:rPr lang="en-US" altLang="zh-CN" dirty="0" smtClean="0">
                <a:latin typeface="+mn-lt"/>
                <a:cs typeface="Times New Roman" panose="02020603050405020304" pitchFamily="18" charset="0"/>
              </a:rPr>
              <a:t>  </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二维数组转置</a:t>
            </a:r>
            <a:endParaRPr lang="zh-CN" altLang="en-US" dirty="0">
              <a:latin typeface="+mn-lt"/>
              <a:cs typeface="Times New Roman" panose="02020603050405020304" pitchFamily="18" charset="0"/>
            </a:endParaRPr>
          </a:p>
        </p:txBody>
      </p:sp>
      <p:sp>
        <p:nvSpPr>
          <p:cNvPr id="1127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TextBox 39"/>
          <p:cNvSpPr txBox="1">
            <a:spLocks noChangeArrowheads="1"/>
          </p:cNvSpPr>
          <p:nvPr/>
        </p:nvSpPr>
        <p:spPr bwMode="auto">
          <a:xfrm>
            <a:off x="574630" y="1722467"/>
            <a:ext cx="7907338" cy="557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200000"/>
              </a:lnSpc>
              <a:defRPr/>
            </a:pPr>
            <a:r>
              <a:rPr lang="zh-CN" altLang="en-US" b="1" u="sng" dirty="0" smtClean="0">
                <a:solidFill>
                  <a:srgbClr val="1369B2"/>
                </a:solidFill>
              </a:rPr>
              <a:t>案例需求</a:t>
            </a:r>
            <a:r>
              <a:rPr lang="zh-CN" altLang="en-US" dirty="0" smtClean="0"/>
              <a:t>：完成二维数组的转置</a:t>
            </a:r>
            <a:endParaRPr lang="zh-CN" altLang="en-US" dirty="0" smtClean="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5" name="矩形 1"/>
          <p:cNvSpPr>
            <a:spLocks noChangeArrowheads="1"/>
          </p:cNvSpPr>
          <p:nvPr/>
        </p:nvSpPr>
        <p:spPr bwMode="auto">
          <a:xfrm>
            <a:off x="1922148" y="2292524"/>
            <a:ext cx="5630070" cy="4154984"/>
          </a:xfrm>
          <a:prstGeom prst="rect">
            <a:avLst/>
          </a:prstGeom>
          <a:solidFill>
            <a:srgbClr val="003F7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err="1" smtClean="0">
                <a:solidFill>
                  <a:srgbClr val="FFFFFF"/>
                </a:solidFill>
                <a:latin typeface="微软雅黑" panose="020B0503020204020204" pitchFamily="34" charset="-122"/>
                <a:ea typeface="微软雅黑" panose="020B0503020204020204" pitchFamily="34" charset="-122"/>
              </a:rPr>
              <a:t>var</a:t>
            </a:r>
            <a:r>
              <a:rPr lang="en-US" altLang="zh-CN" sz="1600" b="1" dirty="0" smtClean="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 =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['a', 'b', 'c'], ['d', 'e', 'f'], ['g', 'h',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['j', 'k', 'l']</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res =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for (</a:t>
            </a: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 0;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&lt; </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[0].length;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res[</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for(</a:t>
            </a: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j = 0; j &lt; </a:t>
            </a:r>
            <a:r>
              <a:rPr lang="en-US" altLang="zh-CN" sz="1600" b="1" dirty="0" err="1">
                <a:solidFill>
                  <a:srgbClr val="FFFFFF"/>
                </a:solidFill>
                <a:latin typeface="微软雅黑" panose="020B0503020204020204" pitchFamily="34" charset="-122"/>
                <a:ea typeface="微软雅黑" panose="020B0503020204020204" pitchFamily="34" charset="-122"/>
              </a:rPr>
              <a:t>arr.length</a:t>
            </a:r>
            <a:r>
              <a:rPr lang="en-US" altLang="zh-CN" sz="1600" b="1" dirty="0">
                <a:solidFill>
                  <a:srgbClr val="FFFFFF"/>
                </a:solidFill>
                <a:latin typeface="微软雅黑" panose="020B0503020204020204" pitchFamily="34" charset="-122"/>
                <a:ea typeface="微软雅黑" panose="020B0503020204020204" pitchFamily="34" charset="-122"/>
              </a:rPr>
              <a:t>; j++) {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res[</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][j] = </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[j][</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 </a:t>
            </a:r>
            <a:r>
              <a:rPr lang="zh-CN" altLang="zh-CN" sz="1600" b="1" dirty="0">
                <a:solidFill>
                  <a:srgbClr val="FFFFFF"/>
                </a:solidFill>
                <a:latin typeface="微软雅黑" panose="020B0503020204020204" pitchFamily="34" charset="-122"/>
                <a:ea typeface="微软雅黑" panose="020B0503020204020204" pitchFamily="34" charset="-122"/>
              </a:rPr>
              <a:t>为二维数组赋值</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console.log(res);</a:t>
            </a:r>
            <a:endParaRPr lang="zh-CN" altLang="zh-CN" sz="1600" b="1" dirty="0">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 name="标题 1"/>
          <p:cNvSpPr>
            <a:spLocks noGrp="1"/>
          </p:cNvSpPr>
          <p:nvPr>
            <p:ph type="title"/>
          </p:nvPr>
        </p:nvSpPr>
        <p:spPr bwMode="auto">
          <a:xfrm>
            <a:off x="1657350" y="153988"/>
            <a:ext cx="4716463" cy="776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r>
              <a:rPr lang="zh-CN" altLang="en-US" dirty="0" smtClean="0"/>
              <a:t>本章总结</a:t>
            </a:r>
            <a:endParaRPr lang="zh-CN" altLang="en-US" dirty="0" smtClean="0"/>
          </a:p>
        </p:txBody>
      </p:sp>
      <p:sp>
        <p:nvSpPr>
          <p:cNvPr id="15" name="TextBox 39"/>
          <p:cNvSpPr txBox="1">
            <a:spLocks noChangeArrowheads="1"/>
          </p:cNvSpPr>
          <p:nvPr/>
        </p:nvSpPr>
        <p:spPr bwMode="auto">
          <a:xfrm>
            <a:off x="565150" y="1992313"/>
            <a:ext cx="7907338"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200000"/>
              </a:lnSpc>
            </a:pPr>
            <a:r>
              <a:rPr lang="zh-CN" altLang="zh-CN" dirty="0"/>
              <a:t>本章首先介绍了</a:t>
            </a:r>
            <a:r>
              <a:rPr lang="en-US" altLang="zh-CN" dirty="0"/>
              <a:t>JavaScript</a:t>
            </a:r>
            <a:r>
              <a:rPr lang="zh-CN" altLang="zh-CN" dirty="0"/>
              <a:t>流程控制中的循环结构的相关内容，然后讲解了数组的创建、访问、遍历等基础操作，通过案例巩固加强读者对数组的认识。最后讲解二维数组的创建并通过案例的形式演示二维数组求和与转置，深化对数组的理解和运用</a:t>
            </a:r>
            <a:r>
              <a:rPr lang="zh-CN" altLang="zh-CN" dirty="0" smtClean="0"/>
              <a:t>。</a:t>
            </a:r>
            <a:endParaRPr lang="zh-CN" altLang="zh-CN" dirty="0"/>
          </a:p>
        </p:txBody>
      </p:sp>
      <p:sp>
        <p:nvSpPr>
          <p:cNvPr id="7066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066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066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14"/>
                                        </p:tgtEl>
                                      </p:cBhvr>
                                    </p:animEffect>
                                    <p:animScale>
                                      <p:cBhvr>
                                        <p:cTn id="7" dur="250" autoRev="1" fill="hold"/>
                                        <p:tgtEl>
                                          <p:spTgt spid="14"/>
                                        </p:tgtEl>
                                      </p:cBhvr>
                                      <p:by x="105000" y="105000"/>
                                    </p:animScale>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标题 1"/>
          <p:cNvSpPr>
            <a:spLocks noGrp="1"/>
          </p:cNvSpPr>
          <p:nvPr>
            <p:ph type="title"/>
          </p:nvPr>
        </p:nvSpPr>
        <p:spPr bwMode="auto">
          <a:xfrm>
            <a:off x="1657350" y="153988"/>
            <a:ext cx="4716463" cy="776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b="1" smtClean="0"/>
              <a:t>知识架构</a:t>
            </a:r>
            <a:endParaRPr lang="zh-CN" altLang="en-US" smtClean="0"/>
          </a:p>
        </p:txBody>
      </p:sp>
      <p:sp>
        <p:nvSpPr>
          <p:cNvPr id="3" name="AutoShape 208"/>
          <p:cNvSpPr>
            <a:spLocks noChangeArrowheads="1"/>
          </p:cNvSpPr>
          <p:nvPr/>
        </p:nvSpPr>
        <p:spPr bwMode="auto">
          <a:xfrm>
            <a:off x="2670175" y="1452563"/>
            <a:ext cx="5976938" cy="850900"/>
          </a:xfrm>
          <a:prstGeom prst="roundRect">
            <a:avLst>
              <a:gd name="adj" fmla="val 17352"/>
            </a:avLst>
          </a:prstGeom>
          <a:solidFill>
            <a:srgbClr val="FFFFFF"/>
          </a:solidFill>
          <a:ln w="19050" algn="ctr">
            <a:solidFill>
              <a:srgbClr val="FFFFFF">
                <a:lumMod val="95000"/>
              </a:srgbClr>
            </a:solidFill>
            <a:round/>
          </a:ln>
          <a:effectLst>
            <a:outerShdw blurRad="76200" dir="13500000" sy="23000" kx="1200000" algn="br" rotWithShape="0">
              <a:prstClr val="black">
                <a:alpha val="20000"/>
              </a:prstClr>
            </a:outerShdw>
          </a:effectLst>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4" name="TextBox 154"/>
          <p:cNvSpPr txBox="1">
            <a:spLocks noChangeArrowheads="1"/>
          </p:cNvSpPr>
          <p:nvPr/>
        </p:nvSpPr>
        <p:spPr bwMode="auto">
          <a:xfrm>
            <a:off x="3192463" y="1635125"/>
            <a:ext cx="5432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ts val="0"/>
              </a:spcBef>
              <a:spcAft>
                <a:spcPts val="0"/>
              </a:spcAft>
              <a:defRPr/>
            </a:pPr>
            <a:r>
              <a:rPr lang="en-US" altLang="zh-CN" sz="2800" b="1" kern="0" dirty="0" smtClean="0">
                <a:solidFill>
                  <a:srgbClr val="1369B2"/>
                </a:solidFill>
              </a:rPr>
              <a:t>3.1 </a:t>
            </a:r>
            <a:r>
              <a:rPr lang="zh-CN" altLang="en-US" sz="2800" b="1" kern="0" dirty="0" smtClean="0">
                <a:solidFill>
                  <a:srgbClr val="1369B2"/>
                </a:solidFill>
              </a:rPr>
              <a:t>循环结构</a:t>
            </a:r>
            <a:r>
              <a:rPr lang="en-US" altLang="zh-CN" sz="2800" b="1" kern="0" dirty="0" smtClean="0">
                <a:solidFill>
                  <a:srgbClr val="1369B2"/>
                </a:solidFill>
              </a:rPr>
              <a:t> </a:t>
            </a:r>
            <a:endParaRPr lang="zh-CN" altLang="en-US" sz="2800" b="1" kern="0" dirty="0" smtClean="0">
              <a:solidFill>
                <a:srgbClr val="1369B2"/>
              </a:solidFill>
              <a:latin typeface="微软雅黑" panose="020B0503020204020204" pitchFamily="34" charset="-122"/>
              <a:ea typeface="微软雅黑" panose="020B0503020204020204" pitchFamily="34" charset="-122"/>
            </a:endParaRPr>
          </a:p>
        </p:txBody>
      </p:sp>
      <p:sp>
        <p:nvSpPr>
          <p:cNvPr id="5" name="AutoShape 132"/>
          <p:cNvSpPr>
            <a:spLocks noChangeArrowheads="1"/>
          </p:cNvSpPr>
          <p:nvPr/>
        </p:nvSpPr>
        <p:spPr bwMode="auto">
          <a:xfrm>
            <a:off x="392113" y="1161474"/>
            <a:ext cx="2016125" cy="5178435"/>
          </a:xfrm>
          <a:prstGeom prst="upArrow">
            <a:avLst>
              <a:gd name="adj1" fmla="val 66296"/>
              <a:gd name="adj2" fmla="val 58426"/>
            </a:avLst>
          </a:prstGeom>
          <a:gradFill flip="none" rotWithShape="1">
            <a:gsLst>
              <a:gs pos="0">
                <a:srgbClr val="CFDEF3">
                  <a:lumMod val="90000"/>
                </a:srgbClr>
              </a:gs>
              <a:gs pos="100000">
                <a:srgbClr val="764718">
                  <a:alpha val="0"/>
                </a:srgbClr>
              </a:gs>
            </a:gsLst>
            <a:path path="circle">
              <a:fillToRect l="100000" b="100000"/>
            </a:path>
            <a:tileRect t="-100000" r="-100000"/>
          </a:gradFill>
          <a:ln>
            <a:noFill/>
          </a:ln>
        </p:spPr>
        <p:txBody>
          <a:bodyPr wrap="none" anchor="ctr"/>
          <a:lstStyle/>
          <a:p>
            <a:pPr eaLnBrk="0" fontAlgn="auto" latinLnBrk="1" hangingPunct="0">
              <a:spcBef>
                <a:spcPts val="0"/>
              </a:spcBef>
              <a:spcAft>
                <a:spcPts val="0"/>
              </a:spcAft>
              <a:defRPr/>
            </a:pPr>
            <a:endParaRPr kumimoji="1" lang="ko-KR" altLang="en-US" sz="1000"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pic>
        <p:nvPicPr>
          <p:cNvPr id="7176" name="Picture 3">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963" y="1593850"/>
            <a:ext cx="16224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任意多边形 6"/>
          <p:cNvSpPr/>
          <p:nvPr/>
        </p:nvSpPr>
        <p:spPr>
          <a:xfrm>
            <a:off x="2759075" y="2492375"/>
            <a:ext cx="5400675" cy="541338"/>
          </a:xfrm>
          <a:custGeom>
            <a:avLst/>
            <a:gdLst>
              <a:gd name="connsiteX0" fmla="*/ 0 w 4053840"/>
              <a:gd name="connsiteY0" fmla="*/ 0 h 290170"/>
              <a:gd name="connsiteX1" fmla="*/ 3908755 w 4053840"/>
              <a:gd name="connsiteY1" fmla="*/ 0 h 290170"/>
              <a:gd name="connsiteX2" fmla="*/ 4053840 w 4053840"/>
              <a:gd name="connsiteY2" fmla="*/ 145085 h 290170"/>
              <a:gd name="connsiteX3" fmla="*/ 3908755 w 4053840"/>
              <a:gd name="connsiteY3" fmla="*/ 290170 h 290170"/>
              <a:gd name="connsiteX4" fmla="*/ 0 w 4053840"/>
              <a:gd name="connsiteY4" fmla="*/ 290170 h 290170"/>
              <a:gd name="connsiteX5" fmla="*/ 0 w 4053840"/>
              <a:gd name="connsiteY5" fmla="*/ 0 h 2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840" h="290170">
                <a:moveTo>
                  <a:pt x="4053840" y="290169"/>
                </a:moveTo>
                <a:lnTo>
                  <a:pt x="145085" y="290169"/>
                </a:lnTo>
                <a:lnTo>
                  <a:pt x="0" y="145085"/>
                </a:lnTo>
                <a:lnTo>
                  <a:pt x="145085" y="1"/>
                </a:lnTo>
                <a:lnTo>
                  <a:pt x="4053840" y="1"/>
                </a:lnTo>
                <a:lnTo>
                  <a:pt x="4053840" y="290169"/>
                </a:lnTo>
                <a:close/>
              </a:path>
            </a:pathLst>
          </a:custGeom>
          <a:solidFill>
            <a:srgbClr val="CFDEF3">
              <a:hueOff val="0"/>
              <a:satOff val="0"/>
              <a:lumOff val="0"/>
              <a:alphaOff val="0"/>
            </a:srgbClr>
          </a:solidFill>
          <a:ln w="25400" cap="flat" cmpd="sng" algn="ctr">
            <a:solidFill>
              <a:srgbClr val="FFFFFF">
                <a:hueOff val="0"/>
                <a:satOff val="0"/>
                <a:lumOff val="0"/>
                <a:alphaOff val="0"/>
              </a:srgbClr>
            </a:solidFill>
            <a:prstDash val="solid"/>
          </a:ln>
          <a:effectLst/>
        </p:spPr>
        <p:txBody>
          <a:bodyPr lIns="200499" tIns="45721" rIns="85344" spcCol="1270" anchor="ctr"/>
          <a:lstStyle/>
          <a:p>
            <a:pPr algn="ctr" defTabSz="533400" fontAlgn="auto">
              <a:lnSpc>
                <a:spcPct val="90000"/>
              </a:lnSpc>
              <a:spcBef>
                <a:spcPts val="0"/>
              </a:spcBef>
              <a:spcAft>
                <a:spcPct val="35000"/>
              </a:spcAft>
              <a:defRPr/>
            </a:pPr>
            <a:endParaRPr lang="zh-CN" altLang="en-US" sz="1200" kern="0">
              <a:solidFill>
                <a:srgbClr val="FFFFFF"/>
              </a:solidFill>
              <a:latin typeface="Arial" panose="020B0604020202020204"/>
              <a:ea typeface="宋体" panose="02010600030101010101" pitchFamily="2" charset="-122"/>
            </a:endParaRPr>
          </a:p>
        </p:txBody>
      </p:sp>
      <p:sp>
        <p:nvSpPr>
          <p:cNvPr id="7178" name="椭圆 7"/>
          <p:cNvSpPr>
            <a:spLocks noChangeArrowheads="1"/>
          </p:cNvSpPr>
          <p:nvPr/>
        </p:nvSpPr>
        <p:spPr bwMode="auto">
          <a:xfrm>
            <a:off x="1116013" y="2492375"/>
            <a:ext cx="539750" cy="541338"/>
          </a:xfrm>
          <a:prstGeom prst="ellipse">
            <a:avLst/>
          </a:prstGeom>
          <a:solidFill>
            <a:srgbClr val="E9EFF9"/>
          </a:solidFill>
          <a:ln w="25400" algn="ctr">
            <a:solidFill>
              <a:srgbClr val="FFFFFF"/>
            </a:solidFill>
            <a:round/>
          </a:ln>
        </p:spPr>
        <p:txBody>
          <a:bodyPr anchor="ctr"/>
          <a:lstStyle/>
          <a:p>
            <a:pPr algn="ctr" eaLnBrk="0" hangingPunct="0"/>
            <a:r>
              <a:rPr lang="en-US" altLang="zh-CN" sz="2400" b="1" dirty="0"/>
              <a:t>6</a:t>
            </a:r>
            <a:endParaRPr lang="zh-CN" altLang="en-US" sz="2400" b="1" dirty="0"/>
          </a:p>
        </p:txBody>
      </p:sp>
      <p:sp>
        <p:nvSpPr>
          <p:cNvPr id="9" name="Line 188"/>
          <p:cNvSpPr>
            <a:spLocks noChangeShapeType="1"/>
          </p:cNvSpPr>
          <p:nvPr/>
        </p:nvSpPr>
        <p:spPr bwMode="auto">
          <a:xfrm flipH="1">
            <a:off x="1695450" y="2762250"/>
            <a:ext cx="1295400" cy="0"/>
          </a:xfrm>
          <a:prstGeom prst="line">
            <a:avLst/>
          </a:prstGeom>
          <a:noFill/>
          <a:ln w="31750" cap="rnd">
            <a:solidFill>
              <a:srgbClr val="FFFFFF">
                <a:lumMod val="50000"/>
              </a:srgbClr>
            </a:solidFill>
            <a:prstDash val="sysDot"/>
            <a:round/>
            <a:headEnd type="oval" w="med" len="med"/>
          </a:ln>
          <a:extLst>
            <a:ext uri="{909E8E84-426E-40DD-AFC4-6F175D3DCCD1}">
              <a14:hiddenFill xmlns:a14="http://schemas.microsoft.com/office/drawing/2010/main">
                <a:noFill/>
              </a14:hiddenFill>
            </a:ext>
          </a:extLst>
        </p:spPr>
        <p:txBody>
          <a:bodyPr/>
          <a:lstStyle/>
          <a:p>
            <a:pPr eaLnBrk="0" fontAlgn="auto" latinLnBrk="1" hangingPunct="0">
              <a:spcBef>
                <a:spcPts val="0"/>
              </a:spcBef>
              <a:spcAft>
                <a:spcPts val="0"/>
              </a:spcAft>
              <a:defRPr/>
            </a:pPr>
            <a:endParaRPr kumimoji="1" lang="zh-CN"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7180" name="TextBox 218"/>
          <p:cNvSpPr txBox="1">
            <a:spLocks noChangeArrowheads="1"/>
          </p:cNvSpPr>
          <p:nvPr/>
        </p:nvSpPr>
        <p:spPr bwMode="auto">
          <a:xfrm>
            <a:off x="3063875" y="2608263"/>
            <a:ext cx="50958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dirty="0">
                <a:solidFill>
                  <a:srgbClr val="000000"/>
                </a:solidFill>
                <a:latin typeface="微软雅黑" panose="020B0503020204020204" pitchFamily="34" charset="-122"/>
                <a:ea typeface="微软雅黑" panose="020B0503020204020204" pitchFamily="34" charset="-122"/>
              </a:rPr>
              <a:t>continue</a:t>
            </a:r>
            <a:r>
              <a:rPr lang="zh-CN" altLang="en-US" sz="1600" dirty="0" smtClean="0">
                <a:solidFill>
                  <a:srgbClr val="000000"/>
                </a:solidFill>
                <a:latin typeface="微软雅黑" panose="020B0503020204020204" pitchFamily="34" charset="-122"/>
                <a:ea typeface="微软雅黑" panose="020B0503020204020204" pitchFamily="34" charset="-122"/>
              </a:rPr>
              <a:t>关键字</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11" name="任意多边形 10"/>
          <p:cNvSpPr/>
          <p:nvPr/>
        </p:nvSpPr>
        <p:spPr>
          <a:xfrm>
            <a:off x="2759075" y="3176588"/>
            <a:ext cx="5400675" cy="539750"/>
          </a:xfrm>
          <a:custGeom>
            <a:avLst/>
            <a:gdLst>
              <a:gd name="connsiteX0" fmla="*/ 0 w 4053840"/>
              <a:gd name="connsiteY0" fmla="*/ 0 h 290170"/>
              <a:gd name="connsiteX1" fmla="*/ 3908755 w 4053840"/>
              <a:gd name="connsiteY1" fmla="*/ 0 h 290170"/>
              <a:gd name="connsiteX2" fmla="*/ 4053840 w 4053840"/>
              <a:gd name="connsiteY2" fmla="*/ 145085 h 290170"/>
              <a:gd name="connsiteX3" fmla="*/ 3908755 w 4053840"/>
              <a:gd name="connsiteY3" fmla="*/ 290170 h 290170"/>
              <a:gd name="connsiteX4" fmla="*/ 0 w 4053840"/>
              <a:gd name="connsiteY4" fmla="*/ 290170 h 290170"/>
              <a:gd name="connsiteX5" fmla="*/ 0 w 4053840"/>
              <a:gd name="connsiteY5" fmla="*/ 0 h 2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840" h="290170">
                <a:moveTo>
                  <a:pt x="4053840" y="290169"/>
                </a:moveTo>
                <a:lnTo>
                  <a:pt x="145085" y="290169"/>
                </a:lnTo>
                <a:lnTo>
                  <a:pt x="0" y="145085"/>
                </a:lnTo>
                <a:lnTo>
                  <a:pt x="145085" y="1"/>
                </a:lnTo>
                <a:lnTo>
                  <a:pt x="4053840" y="1"/>
                </a:lnTo>
                <a:lnTo>
                  <a:pt x="4053840" y="290169"/>
                </a:lnTo>
                <a:close/>
              </a:path>
            </a:pathLst>
          </a:custGeom>
          <a:solidFill>
            <a:srgbClr val="CFDEF3">
              <a:hueOff val="0"/>
              <a:satOff val="0"/>
              <a:lumOff val="0"/>
              <a:alphaOff val="0"/>
            </a:srgbClr>
          </a:solidFill>
          <a:ln w="25400" cap="flat" cmpd="sng" algn="ctr">
            <a:solidFill>
              <a:srgbClr val="FFFFFF">
                <a:hueOff val="0"/>
                <a:satOff val="0"/>
                <a:lumOff val="0"/>
                <a:alphaOff val="0"/>
              </a:srgbClr>
            </a:solidFill>
            <a:prstDash val="solid"/>
          </a:ln>
          <a:effectLst/>
        </p:spPr>
        <p:txBody>
          <a:bodyPr lIns="200499" tIns="45721" rIns="85344" spcCol="1270" anchor="ctr"/>
          <a:lstStyle/>
          <a:p>
            <a:pPr algn="ctr" defTabSz="533400" fontAlgn="auto">
              <a:lnSpc>
                <a:spcPct val="90000"/>
              </a:lnSpc>
              <a:spcBef>
                <a:spcPts val="0"/>
              </a:spcBef>
              <a:spcAft>
                <a:spcPct val="35000"/>
              </a:spcAft>
              <a:defRPr/>
            </a:pPr>
            <a:endParaRPr lang="zh-CN" altLang="en-US" sz="1200" kern="0">
              <a:solidFill>
                <a:srgbClr val="FFFFFF"/>
              </a:solidFill>
              <a:latin typeface="Arial" panose="020B0604020202020204"/>
              <a:ea typeface="宋体" panose="02010600030101010101" pitchFamily="2" charset="-122"/>
            </a:endParaRPr>
          </a:p>
        </p:txBody>
      </p:sp>
      <p:sp>
        <p:nvSpPr>
          <p:cNvPr id="7182" name="椭圆 11"/>
          <p:cNvSpPr>
            <a:spLocks noChangeArrowheads="1"/>
          </p:cNvSpPr>
          <p:nvPr/>
        </p:nvSpPr>
        <p:spPr bwMode="auto">
          <a:xfrm>
            <a:off x="1116013" y="3176588"/>
            <a:ext cx="539750" cy="539750"/>
          </a:xfrm>
          <a:prstGeom prst="ellipse">
            <a:avLst/>
          </a:prstGeom>
          <a:solidFill>
            <a:srgbClr val="E9EFF9"/>
          </a:solidFill>
          <a:ln w="25400" algn="ctr">
            <a:solidFill>
              <a:srgbClr val="FFFFFF"/>
            </a:solidFill>
            <a:round/>
          </a:ln>
        </p:spPr>
        <p:txBody>
          <a:bodyPr anchor="ctr"/>
          <a:lstStyle/>
          <a:p>
            <a:pPr algn="ctr" eaLnBrk="0" hangingPunct="0"/>
            <a:r>
              <a:rPr lang="en-US" altLang="zh-CN" sz="2400" b="1" dirty="0"/>
              <a:t>7</a:t>
            </a:r>
            <a:endParaRPr lang="zh-CN" altLang="en-US" sz="2400" b="1" dirty="0"/>
          </a:p>
        </p:txBody>
      </p:sp>
      <p:sp>
        <p:nvSpPr>
          <p:cNvPr id="13" name="Line 188"/>
          <p:cNvSpPr>
            <a:spLocks noChangeShapeType="1"/>
          </p:cNvSpPr>
          <p:nvPr/>
        </p:nvSpPr>
        <p:spPr bwMode="auto">
          <a:xfrm flipH="1">
            <a:off x="1695450" y="3446463"/>
            <a:ext cx="1295400" cy="0"/>
          </a:xfrm>
          <a:prstGeom prst="line">
            <a:avLst/>
          </a:prstGeom>
          <a:noFill/>
          <a:ln w="31750" cap="rnd">
            <a:solidFill>
              <a:srgbClr val="FFFFFF">
                <a:lumMod val="50000"/>
              </a:srgbClr>
            </a:solidFill>
            <a:prstDash val="sysDot"/>
            <a:round/>
            <a:headEnd type="oval" w="med" len="med"/>
          </a:ln>
          <a:extLst>
            <a:ext uri="{909E8E84-426E-40DD-AFC4-6F175D3DCCD1}">
              <a14:hiddenFill xmlns:a14="http://schemas.microsoft.com/office/drawing/2010/main">
                <a:noFill/>
              </a14:hiddenFill>
            </a:ext>
          </a:extLst>
        </p:spPr>
        <p:txBody>
          <a:bodyPr/>
          <a:lstStyle/>
          <a:p>
            <a:pPr eaLnBrk="0" fontAlgn="auto" latinLnBrk="1" hangingPunct="0">
              <a:spcBef>
                <a:spcPts val="0"/>
              </a:spcBef>
              <a:spcAft>
                <a:spcPts val="0"/>
              </a:spcAft>
              <a:defRPr/>
            </a:pPr>
            <a:endParaRPr kumimoji="1" lang="zh-CN"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7184" name="TextBox 218"/>
          <p:cNvSpPr txBox="1">
            <a:spLocks noChangeArrowheads="1"/>
          </p:cNvSpPr>
          <p:nvPr/>
        </p:nvSpPr>
        <p:spPr bwMode="auto">
          <a:xfrm>
            <a:off x="3063875" y="3292475"/>
            <a:ext cx="5095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dirty="0">
                <a:solidFill>
                  <a:srgbClr val="000000"/>
                </a:solidFill>
                <a:latin typeface="微软雅黑" panose="020B0503020204020204" pitchFamily="34" charset="-122"/>
                <a:ea typeface="微软雅黑" panose="020B0503020204020204" pitchFamily="34" charset="-122"/>
              </a:rPr>
              <a:t>break</a:t>
            </a:r>
            <a:r>
              <a:rPr lang="zh-CN" altLang="en-US" sz="1600" dirty="0" smtClean="0">
                <a:solidFill>
                  <a:srgbClr val="000000"/>
                </a:solidFill>
                <a:latin typeface="微软雅黑" panose="020B0503020204020204" pitchFamily="34" charset="-122"/>
                <a:ea typeface="微软雅黑" panose="020B0503020204020204" pitchFamily="34" charset="-122"/>
              </a:rPr>
              <a:t>关键字</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标题 1"/>
          <p:cNvSpPr>
            <a:spLocks noGrp="1"/>
          </p:cNvSpPr>
          <p:nvPr>
            <p:ph type="title"/>
          </p:nvPr>
        </p:nvSpPr>
        <p:spPr bwMode="auto">
          <a:xfrm>
            <a:off x="1657350" y="153988"/>
            <a:ext cx="4716463" cy="776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b="1" smtClean="0"/>
              <a:t>知识架构</a:t>
            </a:r>
            <a:endParaRPr lang="zh-CN" altLang="en-US" smtClean="0"/>
          </a:p>
        </p:txBody>
      </p:sp>
      <p:sp>
        <p:nvSpPr>
          <p:cNvPr id="3" name="AutoShape 208"/>
          <p:cNvSpPr>
            <a:spLocks noChangeArrowheads="1"/>
          </p:cNvSpPr>
          <p:nvPr/>
        </p:nvSpPr>
        <p:spPr bwMode="auto">
          <a:xfrm>
            <a:off x="2670175" y="1452563"/>
            <a:ext cx="5976938" cy="850900"/>
          </a:xfrm>
          <a:prstGeom prst="roundRect">
            <a:avLst>
              <a:gd name="adj" fmla="val 17352"/>
            </a:avLst>
          </a:prstGeom>
          <a:solidFill>
            <a:srgbClr val="FFFFFF"/>
          </a:solidFill>
          <a:ln w="19050" algn="ctr">
            <a:solidFill>
              <a:srgbClr val="FFFFFF">
                <a:lumMod val="95000"/>
              </a:srgbClr>
            </a:solidFill>
            <a:round/>
          </a:ln>
          <a:effectLst>
            <a:outerShdw blurRad="76200" dir="13500000" sy="23000" kx="1200000" algn="br" rotWithShape="0">
              <a:prstClr val="black">
                <a:alpha val="20000"/>
              </a:prstClr>
            </a:outerShdw>
          </a:effectLst>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4" name="TextBox 154"/>
          <p:cNvSpPr txBox="1">
            <a:spLocks noChangeArrowheads="1"/>
          </p:cNvSpPr>
          <p:nvPr/>
        </p:nvSpPr>
        <p:spPr bwMode="auto">
          <a:xfrm>
            <a:off x="3135312" y="1611313"/>
            <a:ext cx="5432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ts val="0"/>
              </a:spcBef>
              <a:spcAft>
                <a:spcPts val="0"/>
              </a:spcAft>
              <a:defRPr/>
            </a:pPr>
            <a:r>
              <a:rPr lang="en-US" altLang="zh-CN" sz="2800" b="1" kern="0" dirty="0" smtClean="0">
                <a:solidFill>
                  <a:srgbClr val="1369B2"/>
                </a:solidFill>
              </a:rPr>
              <a:t>3.2 </a:t>
            </a:r>
            <a:r>
              <a:rPr lang="zh-CN" altLang="en-US" sz="2800" b="1" kern="0" dirty="0" smtClean="0">
                <a:solidFill>
                  <a:srgbClr val="1369B2"/>
                </a:solidFill>
              </a:rPr>
              <a:t>初识数组</a:t>
            </a:r>
            <a:endParaRPr lang="zh-CN" altLang="en-US" sz="2800" b="1" kern="0" dirty="0" smtClean="0">
              <a:solidFill>
                <a:srgbClr val="1369B2"/>
              </a:solidFill>
              <a:latin typeface="微软雅黑" panose="020B0503020204020204" pitchFamily="34" charset="-122"/>
              <a:ea typeface="微软雅黑" panose="020B0503020204020204" pitchFamily="34" charset="-122"/>
            </a:endParaRPr>
          </a:p>
        </p:txBody>
      </p:sp>
      <p:sp>
        <p:nvSpPr>
          <p:cNvPr id="5" name="AutoShape 132"/>
          <p:cNvSpPr>
            <a:spLocks noChangeArrowheads="1"/>
          </p:cNvSpPr>
          <p:nvPr/>
        </p:nvSpPr>
        <p:spPr bwMode="auto">
          <a:xfrm>
            <a:off x="392113" y="1161474"/>
            <a:ext cx="2016125" cy="5178435"/>
          </a:xfrm>
          <a:prstGeom prst="upArrow">
            <a:avLst>
              <a:gd name="adj1" fmla="val 66296"/>
              <a:gd name="adj2" fmla="val 58426"/>
            </a:avLst>
          </a:prstGeom>
          <a:gradFill flip="none" rotWithShape="1">
            <a:gsLst>
              <a:gs pos="0">
                <a:srgbClr val="CFDEF3">
                  <a:lumMod val="90000"/>
                </a:srgbClr>
              </a:gs>
              <a:gs pos="100000">
                <a:srgbClr val="764718">
                  <a:alpha val="0"/>
                </a:srgbClr>
              </a:gs>
            </a:gsLst>
            <a:path path="circle">
              <a:fillToRect l="100000" b="100000"/>
            </a:path>
            <a:tileRect t="-100000" r="-100000"/>
          </a:gradFill>
          <a:ln>
            <a:noFill/>
          </a:ln>
        </p:spPr>
        <p:txBody>
          <a:bodyPr wrap="none" anchor="ctr"/>
          <a:lstStyle/>
          <a:p>
            <a:pPr eaLnBrk="0" fontAlgn="auto" latinLnBrk="1" hangingPunct="0">
              <a:spcBef>
                <a:spcPts val="0"/>
              </a:spcBef>
              <a:spcAft>
                <a:spcPts val="0"/>
              </a:spcAft>
              <a:defRPr/>
            </a:pPr>
            <a:endParaRPr kumimoji="1" lang="ko-KR" altLang="en-US" sz="1000"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pic>
        <p:nvPicPr>
          <p:cNvPr id="8200" name="Picture 3">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963" y="1593850"/>
            <a:ext cx="16224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任意多边形 6"/>
          <p:cNvSpPr/>
          <p:nvPr/>
        </p:nvSpPr>
        <p:spPr>
          <a:xfrm>
            <a:off x="2759075" y="2492375"/>
            <a:ext cx="5400675" cy="541338"/>
          </a:xfrm>
          <a:custGeom>
            <a:avLst/>
            <a:gdLst>
              <a:gd name="connsiteX0" fmla="*/ 0 w 4053840"/>
              <a:gd name="connsiteY0" fmla="*/ 0 h 290170"/>
              <a:gd name="connsiteX1" fmla="*/ 3908755 w 4053840"/>
              <a:gd name="connsiteY1" fmla="*/ 0 h 290170"/>
              <a:gd name="connsiteX2" fmla="*/ 4053840 w 4053840"/>
              <a:gd name="connsiteY2" fmla="*/ 145085 h 290170"/>
              <a:gd name="connsiteX3" fmla="*/ 3908755 w 4053840"/>
              <a:gd name="connsiteY3" fmla="*/ 290170 h 290170"/>
              <a:gd name="connsiteX4" fmla="*/ 0 w 4053840"/>
              <a:gd name="connsiteY4" fmla="*/ 290170 h 290170"/>
              <a:gd name="connsiteX5" fmla="*/ 0 w 4053840"/>
              <a:gd name="connsiteY5" fmla="*/ 0 h 2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840" h="290170">
                <a:moveTo>
                  <a:pt x="4053840" y="290169"/>
                </a:moveTo>
                <a:lnTo>
                  <a:pt x="145085" y="290169"/>
                </a:lnTo>
                <a:lnTo>
                  <a:pt x="0" y="145085"/>
                </a:lnTo>
                <a:lnTo>
                  <a:pt x="145085" y="1"/>
                </a:lnTo>
                <a:lnTo>
                  <a:pt x="4053840" y="1"/>
                </a:lnTo>
                <a:lnTo>
                  <a:pt x="4053840" y="290169"/>
                </a:lnTo>
                <a:close/>
              </a:path>
            </a:pathLst>
          </a:custGeom>
          <a:solidFill>
            <a:srgbClr val="CFDEF3">
              <a:hueOff val="0"/>
              <a:satOff val="0"/>
              <a:lumOff val="0"/>
              <a:alphaOff val="0"/>
            </a:srgbClr>
          </a:solidFill>
          <a:ln w="25400" cap="flat" cmpd="sng" algn="ctr">
            <a:solidFill>
              <a:srgbClr val="FFFFFF">
                <a:hueOff val="0"/>
                <a:satOff val="0"/>
                <a:lumOff val="0"/>
                <a:alphaOff val="0"/>
              </a:srgbClr>
            </a:solidFill>
            <a:prstDash val="solid"/>
          </a:ln>
          <a:effectLst/>
        </p:spPr>
        <p:txBody>
          <a:bodyPr lIns="200499" tIns="45721" rIns="85344" spcCol="1270" anchor="ctr"/>
          <a:lstStyle/>
          <a:p>
            <a:pPr algn="ctr" defTabSz="533400" fontAlgn="auto">
              <a:lnSpc>
                <a:spcPct val="90000"/>
              </a:lnSpc>
              <a:spcBef>
                <a:spcPts val="0"/>
              </a:spcBef>
              <a:spcAft>
                <a:spcPct val="35000"/>
              </a:spcAft>
              <a:defRPr/>
            </a:pPr>
            <a:endParaRPr lang="zh-CN" altLang="en-US" sz="1200" kern="0">
              <a:solidFill>
                <a:srgbClr val="FFFFFF"/>
              </a:solidFill>
              <a:latin typeface="Arial" panose="020B0604020202020204"/>
              <a:ea typeface="宋体" panose="02010600030101010101" pitchFamily="2" charset="-122"/>
            </a:endParaRPr>
          </a:p>
        </p:txBody>
      </p:sp>
      <p:sp>
        <p:nvSpPr>
          <p:cNvPr id="8202" name="椭圆 7"/>
          <p:cNvSpPr>
            <a:spLocks noChangeArrowheads="1"/>
          </p:cNvSpPr>
          <p:nvPr/>
        </p:nvSpPr>
        <p:spPr bwMode="auto">
          <a:xfrm>
            <a:off x="1116013" y="2492375"/>
            <a:ext cx="539750" cy="541338"/>
          </a:xfrm>
          <a:prstGeom prst="ellipse">
            <a:avLst/>
          </a:prstGeom>
          <a:solidFill>
            <a:srgbClr val="E9EFF9"/>
          </a:solidFill>
          <a:ln w="25400" algn="ctr">
            <a:solidFill>
              <a:srgbClr val="FFFFFF"/>
            </a:solidFill>
            <a:round/>
          </a:ln>
        </p:spPr>
        <p:txBody>
          <a:bodyPr anchor="ctr"/>
          <a:lstStyle/>
          <a:p>
            <a:pPr algn="ctr" eaLnBrk="0" hangingPunct="0"/>
            <a:r>
              <a:rPr lang="en-US" altLang="zh-CN" sz="2400" b="1" dirty="0"/>
              <a:t>1</a:t>
            </a:r>
            <a:endParaRPr lang="zh-CN" altLang="en-US" sz="2400" b="1" dirty="0"/>
          </a:p>
        </p:txBody>
      </p:sp>
      <p:sp>
        <p:nvSpPr>
          <p:cNvPr id="9" name="Line 188"/>
          <p:cNvSpPr>
            <a:spLocks noChangeShapeType="1"/>
          </p:cNvSpPr>
          <p:nvPr/>
        </p:nvSpPr>
        <p:spPr bwMode="auto">
          <a:xfrm flipH="1">
            <a:off x="1695450" y="2762250"/>
            <a:ext cx="1295400" cy="0"/>
          </a:xfrm>
          <a:prstGeom prst="line">
            <a:avLst/>
          </a:prstGeom>
          <a:noFill/>
          <a:ln w="31750" cap="rnd">
            <a:solidFill>
              <a:srgbClr val="FFFFFF">
                <a:lumMod val="50000"/>
              </a:srgbClr>
            </a:solidFill>
            <a:prstDash val="sysDot"/>
            <a:round/>
            <a:headEnd type="oval" w="med" len="med"/>
          </a:ln>
          <a:extLst>
            <a:ext uri="{909E8E84-426E-40DD-AFC4-6F175D3DCCD1}">
              <a14:hiddenFill xmlns:a14="http://schemas.microsoft.com/office/drawing/2010/main">
                <a:noFill/>
              </a14:hiddenFill>
            </a:ext>
          </a:extLst>
        </p:spPr>
        <p:txBody>
          <a:bodyPr/>
          <a:lstStyle/>
          <a:p>
            <a:pPr eaLnBrk="0" fontAlgn="auto" latinLnBrk="1" hangingPunct="0">
              <a:spcBef>
                <a:spcPts val="0"/>
              </a:spcBef>
              <a:spcAft>
                <a:spcPts val="0"/>
              </a:spcAft>
              <a:defRPr/>
            </a:pPr>
            <a:endParaRPr kumimoji="1" lang="zh-CN"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8204" name="TextBox 218"/>
          <p:cNvSpPr txBox="1">
            <a:spLocks noChangeArrowheads="1"/>
          </p:cNvSpPr>
          <p:nvPr/>
        </p:nvSpPr>
        <p:spPr bwMode="auto">
          <a:xfrm>
            <a:off x="3063875" y="2608263"/>
            <a:ext cx="50958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smtClean="0">
                <a:solidFill>
                  <a:srgbClr val="000000"/>
                </a:solidFill>
                <a:latin typeface="微软雅黑" panose="020B0503020204020204" pitchFamily="34" charset="-122"/>
                <a:ea typeface="微软雅黑" panose="020B0503020204020204" pitchFamily="34" charset="-122"/>
              </a:rPr>
              <a:t>创建数组</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11" name="任意多边形 10"/>
          <p:cNvSpPr/>
          <p:nvPr/>
        </p:nvSpPr>
        <p:spPr>
          <a:xfrm>
            <a:off x="2759075" y="3176588"/>
            <a:ext cx="5400675" cy="539750"/>
          </a:xfrm>
          <a:custGeom>
            <a:avLst/>
            <a:gdLst>
              <a:gd name="connsiteX0" fmla="*/ 0 w 4053840"/>
              <a:gd name="connsiteY0" fmla="*/ 0 h 290170"/>
              <a:gd name="connsiteX1" fmla="*/ 3908755 w 4053840"/>
              <a:gd name="connsiteY1" fmla="*/ 0 h 290170"/>
              <a:gd name="connsiteX2" fmla="*/ 4053840 w 4053840"/>
              <a:gd name="connsiteY2" fmla="*/ 145085 h 290170"/>
              <a:gd name="connsiteX3" fmla="*/ 3908755 w 4053840"/>
              <a:gd name="connsiteY3" fmla="*/ 290170 h 290170"/>
              <a:gd name="connsiteX4" fmla="*/ 0 w 4053840"/>
              <a:gd name="connsiteY4" fmla="*/ 290170 h 290170"/>
              <a:gd name="connsiteX5" fmla="*/ 0 w 4053840"/>
              <a:gd name="connsiteY5" fmla="*/ 0 h 2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840" h="290170">
                <a:moveTo>
                  <a:pt x="4053840" y="290169"/>
                </a:moveTo>
                <a:lnTo>
                  <a:pt x="145085" y="290169"/>
                </a:lnTo>
                <a:lnTo>
                  <a:pt x="0" y="145085"/>
                </a:lnTo>
                <a:lnTo>
                  <a:pt x="145085" y="1"/>
                </a:lnTo>
                <a:lnTo>
                  <a:pt x="4053840" y="1"/>
                </a:lnTo>
                <a:lnTo>
                  <a:pt x="4053840" y="290169"/>
                </a:lnTo>
                <a:close/>
              </a:path>
            </a:pathLst>
          </a:custGeom>
          <a:solidFill>
            <a:srgbClr val="CFDEF3">
              <a:hueOff val="0"/>
              <a:satOff val="0"/>
              <a:lumOff val="0"/>
              <a:alphaOff val="0"/>
            </a:srgbClr>
          </a:solidFill>
          <a:ln w="25400" cap="flat" cmpd="sng" algn="ctr">
            <a:solidFill>
              <a:srgbClr val="FFFFFF">
                <a:hueOff val="0"/>
                <a:satOff val="0"/>
                <a:lumOff val="0"/>
                <a:alphaOff val="0"/>
              </a:srgbClr>
            </a:solidFill>
            <a:prstDash val="solid"/>
          </a:ln>
          <a:effectLst/>
        </p:spPr>
        <p:txBody>
          <a:bodyPr lIns="200499" tIns="45721" rIns="85344" spcCol="1270" anchor="ctr"/>
          <a:lstStyle/>
          <a:p>
            <a:pPr algn="ctr" defTabSz="533400" fontAlgn="auto">
              <a:lnSpc>
                <a:spcPct val="90000"/>
              </a:lnSpc>
              <a:spcBef>
                <a:spcPts val="0"/>
              </a:spcBef>
              <a:spcAft>
                <a:spcPct val="35000"/>
              </a:spcAft>
              <a:defRPr/>
            </a:pPr>
            <a:endParaRPr lang="zh-CN" altLang="en-US" sz="1200" kern="0">
              <a:solidFill>
                <a:srgbClr val="FFFFFF"/>
              </a:solidFill>
              <a:latin typeface="Arial" panose="020B0604020202020204"/>
              <a:ea typeface="宋体" panose="02010600030101010101" pitchFamily="2" charset="-122"/>
            </a:endParaRPr>
          </a:p>
        </p:txBody>
      </p:sp>
      <p:sp>
        <p:nvSpPr>
          <p:cNvPr id="8206" name="椭圆 11"/>
          <p:cNvSpPr>
            <a:spLocks noChangeArrowheads="1"/>
          </p:cNvSpPr>
          <p:nvPr/>
        </p:nvSpPr>
        <p:spPr bwMode="auto">
          <a:xfrm>
            <a:off x="1116013" y="3176588"/>
            <a:ext cx="539750" cy="539750"/>
          </a:xfrm>
          <a:prstGeom prst="ellipse">
            <a:avLst/>
          </a:prstGeom>
          <a:solidFill>
            <a:srgbClr val="E9EFF9"/>
          </a:solidFill>
          <a:ln w="25400" algn="ctr">
            <a:solidFill>
              <a:srgbClr val="FFFFFF"/>
            </a:solidFill>
            <a:round/>
          </a:ln>
        </p:spPr>
        <p:txBody>
          <a:bodyPr anchor="ctr"/>
          <a:lstStyle/>
          <a:p>
            <a:pPr algn="ctr" eaLnBrk="0" hangingPunct="0"/>
            <a:r>
              <a:rPr lang="en-US" altLang="zh-CN" sz="2400" b="1" dirty="0"/>
              <a:t>2</a:t>
            </a:r>
            <a:endParaRPr lang="zh-CN" altLang="en-US" sz="2400" b="1" dirty="0"/>
          </a:p>
        </p:txBody>
      </p:sp>
      <p:sp>
        <p:nvSpPr>
          <p:cNvPr id="13" name="Line 188"/>
          <p:cNvSpPr>
            <a:spLocks noChangeShapeType="1"/>
          </p:cNvSpPr>
          <p:nvPr/>
        </p:nvSpPr>
        <p:spPr bwMode="auto">
          <a:xfrm flipH="1">
            <a:off x="1695450" y="3446463"/>
            <a:ext cx="1295400" cy="0"/>
          </a:xfrm>
          <a:prstGeom prst="line">
            <a:avLst/>
          </a:prstGeom>
          <a:noFill/>
          <a:ln w="31750" cap="rnd">
            <a:solidFill>
              <a:srgbClr val="FFFFFF">
                <a:lumMod val="50000"/>
              </a:srgbClr>
            </a:solidFill>
            <a:prstDash val="sysDot"/>
            <a:round/>
            <a:headEnd type="oval" w="med" len="med"/>
          </a:ln>
          <a:extLst>
            <a:ext uri="{909E8E84-426E-40DD-AFC4-6F175D3DCCD1}">
              <a14:hiddenFill xmlns:a14="http://schemas.microsoft.com/office/drawing/2010/main">
                <a:noFill/>
              </a14:hiddenFill>
            </a:ext>
          </a:extLst>
        </p:spPr>
        <p:txBody>
          <a:bodyPr/>
          <a:lstStyle/>
          <a:p>
            <a:pPr eaLnBrk="0" fontAlgn="auto" latinLnBrk="1" hangingPunct="0">
              <a:spcBef>
                <a:spcPts val="0"/>
              </a:spcBef>
              <a:spcAft>
                <a:spcPts val="0"/>
              </a:spcAft>
              <a:defRPr/>
            </a:pPr>
            <a:endParaRPr kumimoji="1" lang="zh-CN"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8208" name="TextBox 218"/>
          <p:cNvSpPr txBox="1">
            <a:spLocks noChangeArrowheads="1"/>
          </p:cNvSpPr>
          <p:nvPr/>
        </p:nvSpPr>
        <p:spPr bwMode="auto">
          <a:xfrm>
            <a:off x="3063875" y="3292475"/>
            <a:ext cx="5095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smtClean="0">
                <a:solidFill>
                  <a:srgbClr val="000000"/>
                </a:solidFill>
                <a:latin typeface="微软雅黑" panose="020B0503020204020204" pitchFamily="34" charset="-122"/>
                <a:ea typeface="微软雅黑" panose="020B0503020204020204" pitchFamily="34" charset="-122"/>
              </a:rPr>
              <a:t>访问数组元素</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15" name="任意多边形 14"/>
          <p:cNvSpPr/>
          <p:nvPr/>
        </p:nvSpPr>
        <p:spPr>
          <a:xfrm>
            <a:off x="2744788" y="3858419"/>
            <a:ext cx="5400675" cy="539750"/>
          </a:xfrm>
          <a:custGeom>
            <a:avLst/>
            <a:gdLst>
              <a:gd name="connsiteX0" fmla="*/ 0 w 4053840"/>
              <a:gd name="connsiteY0" fmla="*/ 0 h 290170"/>
              <a:gd name="connsiteX1" fmla="*/ 3908755 w 4053840"/>
              <a:gd name="connsiteY1" fmla="*/ 0 h 290170"/>
              <a:gd name="connsiteX2" fmla="*/ 4053840 w 4053840"/>
              <a:gd name="connsiteY2" fmla="*/ 145085 h 290170"/>
              <a:gd name="connsiteX3" fmla="*/ 3908755 w 4053840"/>
              <a:gd name="connsiteY3" fmla="*/ 290170 h 290170"/>
              <a:gd name="connsiteX4" fmla="*/ 0 w 4053840"/>
              <a:gd name="connsiteY4" fmla="*/ 290170 h 290170"/>
              <a:gd name="connsiteX5" fmla="*/ 0 w 4053840"/>
              <a:gd name="connsiteY5" fmla="*/ 0 h 2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840" h="290170">
                <a:moveTo>
                  <a:pt x="4053840" y="290169"/>
                </a:moveTo>
                <a:lnTo>
                  <a:pt x="145085" y="290169"/>
                </a:lnTo>
                <a:lnTo>
                  <a:pt x="0" y="145085"/>
                </a:lnTo>
                <a:lnTo>
                  <a:pt x="145085" y="1"/>
                </a:lnTo>
                <a:lnTo>
                  <a:pt x="4053840" y="1"/>
                </a:lnTo>
                <a:lnTo>
                  <a:pt x="4053840" y="290169"/>
                </a:lnTo>
                <a:close/>
              </a:path>
            </a:pathLst>
          </a:custGeom>
          <a:solidFill>
            <a:srgbClr val="CFDEF3">
              <a:hueOff val="0"/>
              <a:satOff val="0"/>
              <a:lumOff val="0"/>
              <a:alphaOff val="0"/>
            </a:srgbClr>
          </a:solidFill>
          <a:ln w="25400" cap="flat" cmpd="sng" algn="ctr">
            <a:solidFill>
              <a:srgbClr val="FFFFFF">
                <a:hueOff val="0"/>
                <a:satOff val="0"/>
                <a:lumOff val="0"/>
                <a:alphaOff val="0"/>
              </a:srgbClr>
            </a:solidFill>
            <a:prstDash val="solid"/>
          </a:ln>
          <a:effectLst/>
        </p:spPr>
        <p:txBody>
          <a:bodyPr lIns="200499" tIns="45721" rIns="85344" spcCol="1270" anchor="ctr"/>
          <a:lstStyle/>
          <a:p>
            <a:pPr algn="ctr" defTabSz="533400" fontAlgn="auto">
              <a:lnSpc>
                <a:spcPct val="90000"/>
              </a:lnSpc>
              <a:spcBef>
                <a:spcPts val="0"/>
              </a:spcBef>
              <a:spcAft>
                <a:spcPct val="35000"/>
              </a:spcAft>
              <a:defRPr/>
            </a:pPr>
            <a:endParaRPr lang="zh-CN" altLang="en-US" sz="1200" kern="0">
              <a:solidFill>
                <a:srgbClr val="FFFFFF"/>
              </a:solidFill>
              <a:latin typeface="Arial" panose="020B0604020202020204"/>
              <a:ea typeface="宋体" panose="02010600030101010101" pitchFamily="2" charset="-122"/>
            </a:endParaRPr>
          </a:p>
        </p:txBody>
      </p:sp>
      <p:sp>
        <p:nvSpPr>
          <p:cNvPr id="16" name="椭圆 19"/>
          <p:cNvSpPr>
            <a:spLocks noChangeArrowheads="1"/>
          </p:cNvSpPr>
          <p:nvPr/>
        </p:nvSpPr>
        <p:spPr bwMode="auto">
          <a:xfrm>
            <a:off x="1101726" y="3858419"/>
            <a:ext cx="539750" cy="539750"/>
          </a:xfrm>
          <a:prstGeom prst="ellipse">
            <a:avLst/>
          </a:prstGeom>
          <a:solidFill>
            <a:srgbClr val="E9EFF9"/>
          </a:solidFill>
          <a:ln w="25400" algn="ctr">
            <a:solidFill>
              <a:srgbClr val="FFFFFF"/>
            </a:solidFill>
            <a:round/>
          </a:ln>
        </p:spPr>
        <p:txBody>
          <a:bodyPr anchor="ctr"/>
          <a:lstStyle/>
          <a:p>
            <a:pPr algn="ctr" eaLnBrk="0" hangingPunct="0"/>
            <a:r>
              <a:rPr lang="en-US" altLang="zh-CN" sz="2400" b="1" dirty="0"/>
              <a:t>3</a:t>
            </a:r>
            <a:endParaRPr lang="zh-CN" altLang="en-US" sz="2400" b="1" dirty="0"/>
          </a:p>
        </p:txBody>
      </p:sp>
      <p:sp>
        <p:nvSpPr>
          <p:cNvPr id="17" name="Line 188"/>
          <p:cNvSpPr>
            <a:spLocks noChangeShapeType="1"/>
          </p:cNvSpPr>
          <p:nvPr/>
        </p:nvSpPr>
        <p:spPr bwMode="auto">
          <a:xfrm flipH="1">
            <a:off x="1681163" y="4126706"/>
            <a:ext cx="1295400" cy="0"/>
          </a:xfrm>
          <a:prstGeom prst="line">
            <a:avLst/>
          </a:prstGeom>
          <a:noFill/>
          <a:ln w="31750" cap="rnd">
            <a:solidFill>
              <a:srgbClr val="FFFFFF">
                <a:lumMod val="50000"/>
              </a:srgbClr>
            </a:solidFill>
            <a:prstDash val="sysDot"/>
            <a:round/>
            <a:headEnd type="oval" w="med" len="med"/>
          </a:ln>
          <a:extLst>
            <a:ext uri="{909E8E84-426E-40DD-AFC4-6F175D3DCCD1}">
              <a14:hiddenFill xmlns:a14="http://schemas.microsoft.com/office/drawing/2010/main">
                <a:noFill/>
              </a14:hiddenFill>
            </a:ext>
          </a:extLst>
        </p:spPr>
        <p:txBody>
          <a:bodyPr/>
          <a:lstStyle/>
          <a:p>
            <a:pPr eaLnBrk="0" fontAlgn="auto" latinLnBrk="1" hangingPunct="0">
              <a:spcBef>
                <a:spcPts val="0"/>
              </a:spcBef>
              <a:spcAft>
                <a:spcPts val="0"/>
              </a:spcAft>
              <a:defRPr/>
            </a:pPr>
            <a:endParaRPr kumimoji="1" lang="zh-CN"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18" name="TextBox 218"/>
          <p:cNvSpPr txBox="1">
            <a:spLocks noChangeArrowheads="1"/>
          </p:cNvSpPr>
          <p:nvPr/>
        </p:nvSpPr>
        <p:spPr bwMode="auto">
          <a:xfrm>
            <a:off x="3068638" y="3974306"/>
            <a:ext cx="5095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smtClean="0">
                <a:solidFill>
                  <a:srgbClr val="000000"/>
                </a:solidFill>
                <a:latin typeface="微软雅黑" panose="020B0503020204020204" pitchFamily="34" charset="-122"/>
                <a:ea typeface="微软雅黑" panose="020B0503020204020204" pitchFamily="34" charset="-122"/>
              </a:rPr>
              <a:t>数组遍历</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标题 1"/>
          <p:cNvSpPr>
            <a:spLocks noGrp="1"/>
          </p:cNvSpPr>
          <p:nvPr>
            <p:ph type="title"/>
          </p:nvPr>
        </p:nvSpPr>
        <p:spPr bwMode="auto">
          <a:xfrm>
            <a:off x="1657350" y="153988"/>
            <a:ext cx="4716463" cy="776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b="1" smtClean="0"/>
              <a:t>知识架构</a:t>
            </a:r>
            <a:endParaRPr lang="zh-CN" altLang="en-US" smtClean="0"/>
          </a:p>
        </p:txBody>
      </p:sp>
      <p:sp>
        <p:nvSpPr>
          <p:cNvPr id="3" name="AutoShape 208"/>
          <p:cNvSpPr>
            <a:spLocks noChangeArrowheads="1"/>
          </p:cNvSpPr>
          <p:nvPr/>
        </p:nvSpPr>
        <p:spPr bwMode="auto">
          <a:xfrm>
            <a:off x="2670175" y="1452563"/>
            <a:ext cx="5976938" cy="850900"/>
          </a:xfrm>
          <a:prstGeom prst="roundRect">
            <a:avLst>
              <a:gd name="adj" fmla="val 17352"/>
            </a:avLst>
          </a:prstGeom>
          <a:solidFill>
            <a:srgbClr val="FFFFFF"/>
          </a:solidFill>
          <a:ln w="19050" algn="ctr">
            <a:solidFill>
              <a:srgbClr val="FFFFFF">
                <a:lumMod val="95000"/>
              </a:srgbClr>
            </a:solidFill>
            <a:round/>
          </a:ln>
          <a:effectLst>
            <a:outerShdw blurRad="76200" dir="13500000" sy="23000" kx="1200000" algn="br" rotWithShape="0">
              <a:prstClr val="black">
                <a:alpha val="20000"/>
              </a:prstClr>
            </a:outerShdw>
          </a:effectLst>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4" name="TextBox 154"/>
          <p:cNvSpPr txBox="1">
            <a:spLocks noChangeArrowheads="1"/>
          </p:cNvSpPr>
          <p:nvPr/>
        </p:nvSpPr>
        <p:spPr bwMode="auto">
          <a:xfrm>
            <a:off x="3192463" y="1635125"/>
            <a:ext cx="5432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ts val="0"/>
              </a:spcBef>
              <a:spcAft>
                <a:spcPts val="0"/>
              </a:spcAft>
              <a:defRPr/>
            </a:pPr>
            <a:r>
              <a:rPr lang="en-US" altLang="zh-CN" sz="2800" b="1" kern="0" dirty="0" smtClean="0">
                <a:solidFill>
                  <a:srgbClr val="1369B2"/>
                </a:solidFill>
              </a:rPr>
              <a:t>3.3 </a:t>
            </a:r>
            <a:r>
              <a:rPr lang="zh-CN" altLang="en-US" sz="2800" b="1" kern="0" dirty="0" smtClean="0">
                <a:solidFill>
                  <a:srgbClr val="1369B2"/>
                </a:solidFill>
              </a:rPr>
              <a:t>数组案例</a:t>
            </a:r>
            <a:endParaRPr lang="zh-CN" altLang="en-US" sz="2800" b="1" kern="0" dirty="0" smtClean="0">
              <a:solidFill>
                <a:srgbClr val="1369B2"/>
              </a:solidFill>
              <a:latin typeface="微软雅黑" panose="020B0503020204020204" pitchFamily="34" charset="-122"/>
              <a:ea typeface="微软雅黑" panose="020B0503020204020204" pitchFamily="34" charset="-122"/>
            </a:endParaRPr>
          </a:p>
        </p:txBody>
      </p:sp>
      <p:sp>
        <p:nvSpPr>
          <p:cNvPr id="5" name="AutoShape 132"/>
          <p:cNvSpPr>
            <a:spLocks noChangeArrowheads="1"/>
          </p:cNvSpPr>
          <p:nvPr/>
        </p:nvSpPr>
        <p:spPr bwMode="auto">
          <a:xfrm>
            <a:off x="392113" y="1161474"/>
            <a:ext cx="2016125" cy="5178435"/>
          </a:xfrm>
          <a:prstGeom prst="upArrow">
            <a:avLst>
              <a:gd name="adj1" fmla="val 66296"/>
              <a:gd name="adj2" fmla="val 58426"/>
            </a:avLst>
          </a:prstGeom>
          <a:gradFill flip="none" rotWithShape="1">
            <a:gsLst>
              <a:gs pos="0">
                <a:srgbClr val="CFDEF3">
                  <a:lumMod val="90000"/>
                </a:srgbClr>
              </a:gs>
              <a:gs pos="100000">
                <a:srgbClr val="764718">
                  <a:alpha val="0"/>
                </a:srgbClr>
              </a:gs>
            </a:gsLst>
            <a:path path="circle">
              <a:fillToRect l="100000" b="100000"/>
            </a:path>
            <a:tileRect t="-100000" r="-100000"/>
          </a:gradFill>
          <a:ln>
            <a:noFill/>
          </a:ln>
        </p:spPr>
        <p:txBody>
          <a:bodyPr wrap="none" anchor="ctr"/>
          <a:lstStyle/>
          <a:p>
            <a:pPr eaLnBrk="0" fontAlgn="auto" latinLnBrk="1" hangingPunct="0">
              <a:spcBef>
                <a:spcPts val="0"/>
              </a:spcBef>
              <a:spcAft>
                <a:spcPts val="0"/>
              </a:spcAft>
              <a:defRPr/>
            </a:pPr>
            <a:endParaRPr kumimoji="1" lang="ko-KR" altLang="en-US" sz="1000"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pic>
        <p:nvPicPr>
          <p:cNvPr id="9224" name="Picture 3">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963" y="1593850"/>
            <a:ext cx="16224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任意多边形 6"/>
          <p:cNvSpPr/>
          <p:nvPr/>
        </p:nvSpPr>
        <p:spPr>
          <a:xfrm>
            <a:off x="2759075" y="2492375"/>
            <a:ext cx="5400675" cy="541338"/>
          </a:xfrm>
          <a:custGeom>
            <a:avLst/>
            <a:gdLst>
              <a:gd name="connsiteX0" fmla="*/ 0 w 4053840"/>
              <a:gd name="connsiteY0" fmla="*/ 0 h 290170"/>
              <a:gd name="connsiteX1" fmla="*/ 3908755 w 4053840"/>
              <a:gd name="connsiteY1" fmla="*/ 0 h 290170"/>
              <a:gd name="connsiteX2" fmla="*/ 4053840 w 4053840"/>
              <a:gd name="connsiteY2" fmla="*/ 145085 h 290170"/>
              <a:gd name="connsiteX3" fmla="*/ 3908755 w 4053840"/>
              <a:gd name="connsiteY3" fmla="*/ 290170 h 290170"/>
              <a:gd name="connsiteX4" fmla="*/ 0 w 4053840"/>
              <a:gd name="connsiteY4" fmla="*/ 290170 h 290170"/>
              <a:gd name="connsiteX5" fmla="*/ 0 w 4053840"/>
              <a:gd name="connsiteY5" fmla="*/ 0 h 2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840" h="290170">
                <a:moveTo>
                  <a:pt x="4053840" y="290169"/>
                </a:moveTo>
                <a:lnTo>
                  <a:pt x="145085" y="290169"/>
                </a:lnTo>
                <a:lnTo>
                  <a:pt x="0" y="145085"/>
                </a:lnTo>
                <a:lnTo>
                  <a:pt x="145085" y="1"/>
                </a:lnTo>
                <a:lnTo>
                  <a:pt x="4053840" y="1"/>
                </a:lnTo>
                <a:lnTo>
                  <a:pt x="4053840" y="290169"/>
                </a:lnTo>
                <a:close/>
              </a:path>
            </a:pathLst>
          </a:custGeom>
          <a:solidFill>
            <a:srgbClr val="CFDEF3">
              <a:hueOff val="0"/>
              <a:satOff val="0"/>
              <a:lumOff val="0"/>
              <a:alphaOff val="0"/>
            </a:srgbClr>
          </a:solidFill>
          <a:ln w="25400" cap="flat" cmpd="sng" algn="ctr">
            <a:solidFill>
              <a:srgbClr val="FFFFFF">
                <a:hueOff val="0"/>
                <a:satOff val="0"/>
                <a:lumOff val="0"/>
                <a:alphaOff val="0"/>
              </a:srgbClr>
            </a:solidFill>
            <a:prstDash val="solid"/>
          </a:ln>
          <a:effectLst/>
        </p:spPr>
        <p:txBody>
          <a:bodyPr lIns="200499" tIns="45721" rIns="85344" spcCol="1270" anchor="ctr"/>
          <a:lstStyle/>
          <a:p>
            <a:pPr algn="ctr" defTabSz="533400" fontAlgn="auto">
              <a:lnSpc>
                <a:spcPct val="90000"/>
              </a:lnSpc>
              <a:spcBef>
                <a:spcPts val="0"/>
              </a:spcBef>
              <a:spcAft>
                <a:spcPct val="35000"/>
              </a:spcAft>
              <a:defRPr/>
            </a:pPr>
            <a:endParaRPr lang="zh-CN" altLang="en-US" sz="1200" kern="0">
              <a:solidFill>
                <a:srgbClr val="FFFFFF"/>
              </a:solidFill>
              <a:latin typeface="Arial" panose="020B0604020202020204"/>
              <a:ea typeface="宋体" panose="02010600030101010101" pitchFamily="2" charset="-122"/>
            </a:endParaRPr>
          </a:p>
        </p:txBody>
      </p:sp>
      <p:sp>
        <p:nvSpPr>
          <p:cNvPr id="9226" name="椭圆 7"/>
          <p:cNvSpPr>
            <a:spLocks noChangeArrowheads="1"/>
          </p:cNvSpPr>
          <p:nvPr/>
        </p:nvSpPr>
        <p:spPr bwMode="auto">
          <a:xfrm>
            <a:off x="1116013" y="2492375"/>
            <a:ext cx="539750" cy="541338"/>
          </a:xfrm>
          <a:prstGeom prst="ellipse">
            <a:avLst/>
          </a:prstGeom>
          <a:solidFill>
            <a:srgbClr val="E9EFF9"/>
          </a:solidFill>
          <a:ln w="25400" algn="ctr">
            <a:solidFill>
              <a:srgbClr val="FFFFFF"/>
            </a:solidFill>
            <a:round/>
          </a:ln>
        </p:spPr>
        <p:txBody>
          <a:bodyPr anchor="ctr"/>
          <a:lstStyle/>
          <a:p>
            <a:pPr algn="ctr" eaLnBrk="0" hangingPunct="0"/>
            <a:r>
              <a:rPr lang="en-US" altLang="zh-CN" sz="2400" b="1"/>
              <a:t>1</a:t>
            </a:r>
            <a:endParaRPr lang="zh-CN" altLang="en-US" sz="2400" b="1"/>
          </a:p>
        </p:txBody>
      </p:sp>
      <p:sp>
        <p:nvSpPr>
          <p:cNvPr id="9" name="Line 188"/>
          <p:cNvSpPr>
            <a:spLocks noChangeShapeType="1"/>
          </p:cNvSpPr>
          <p:nvPr/>
        </p:nvSpPr>
        <p:spPr bwMode="auto">
          <a:xfrm flipH="1">
            <a:off x="1695450" y="2762250"/>
            <a:ext cx="1295400" cy="0"/>
          </a:xfrm>
          <a:prstGeom prst="line">
            <a:avLst/>
          </a:prstGeom>
          <a:noFill/>
          <a:ln w="31750" cap="rnd">
            <a:solidFill>
              <a:srgbClr val="FFFFFF">
                <a:lumMod val="50000"/>
              </a:srgbClr>
            </a:solidFill>
            <a:prstDash val="sysDot"/>
            <a:round/>
            <a:headEnd type="oval" w="med" len="med"/>
          </a:ln>
          <a:extLst>
            <a:ext uri="{909E8E84-426E-40DD-AFC4-6F175D3DCCD1}">
              <a14:hiddenFill xmlns:a14="http://schemas.microsoft.com/office/drawing/2010/main">
                <a:noFill/>
              </a14:hiddenFill>
            </a:ext>
          </a:extLst>
        </p:spPr>
        <p:txBody>
          <a:bodyPr/>
          <a:lstStyle/>
          <a:p>
            <a:pPr eaLnBrk="0" fontAlgn="auto" latinLnBrk="1" hangingPunct="0">
              <a:spcBef>
                <a:spcPts val="0"/>
              </a:spcBef>
              <a:spcAft>
                <a:spcPts val="0"/>
              </a:spcAft>
              <a:defRPr/>
            </a:pPr>
            <a:endParaRPr kumimoji="1" lang="zh-CN"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9228" name="TextBox 218"/>
          <p:cNvSpPr txBox="1">
            <a:spLocks noChangeArrowheads="1"/>
          </p:cNvSpPr>
          <p:nvPr/>
        </p:nvSpPr>
        <p:spPr bwMode="auto">
          <a:xfrm>
            <a:off x="3063875" y="2608263"/>
            <a:ext cx="50958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smtClean="0">
                <a:solidFill>
                  <a:srgbClr val="000000"/>
                </a:solidFill>
                <a:latin typeface="微软雅黑" panose="020B0503020204020204" pitchFamily="34" charset="-122"/>
                <a:ea typeface="微软雅黑" panose="020B0503020204020204" pitchFamily="34" charset="-122"/>
              </a:rPr>
              <a:t>获取数组元素中的最大值</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11" name="任意多边形 10"/>
          <p:cNvSpPr/>
          <p:nvPr/>
        </p:nvSpPr>
        <p:spPr>
          <a:xfrm>
            <a:off x="2759075" y="3176588"/>
            <a:ext cx="5400675" cy="539750"/>
          </a:xfrm>
          <a:custGeom>
            <a:avLst/>
            <a:gdLst>
              <a:gd name="connsiteX0" fmla="*/ 0 w 4053840"/>
              <a:gd name="connsiteY0" fmla="*/ 0 h 290170"/>
              <a:gd name="connsiteX1" fmla="*/ 3908755 w 4053840"/>
              <a:gd name="connsiteY1" fmla="*/ 0 h 290170"/>
              <a:gd name="connsiteX2" fmla="*/ 4053840 w 4053840"/>
              <a:gd name="connsiteY2" fmla="*/ 145085 h 290170"/>
              <a:gd name="connsiteX3" fmla="*/ 3908755 w 4053840"/>
              <a:gd name="connsiteY3" fmla="*/ 290170 h 290170"/>
              <a:gd name="connsiteX4" fmla="*/ 0 w 4053840"/>
              <a:gd name="connsiteY4" fmla="*/ 290170 h 290170"/>
              <a:gd name="connsiteX5" fmla="*/ 0 w 4053840"/>
              <a:gd name="connsiteY5" fmla="*/ 0 h 2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840" h="290170">
                <a:moveTo>
                  <a:pt x="4053840" y="290169"/>
                </a:moveTo>
                <a:lnTo>
                  <a:pt x="145085" y="290169"/>
                </a:lnTo>
                <a:lnTo>
                  <a:pt x="0" y="145085"/>
                </a:lnTo>
                <a:lnTo>
                  <a:pt x="145085" y="1"/>
                </a:lnTo>
                <a:lnTo>
                  <a:pt x="4053840" y="1"/>
                </a:lnTo>
                <a:lnTo>
                  <a:pt x="4053840" y="290169"/>
                </a:lnTo>
                <a:close/>
              </a:path>
            </a:pathLst>
          </a:custGeom>
          <a:solidFill>
            <a:srgbClr val="CFDEF3">
              <a:hueOff val="0"/>
              <a:satOff val="0"/>
              <a:lumOff val="0"/>
              <a:alphaOff val="0"/>
            </a:srgbClr>
          </a:solidFill>
          <a:ln w="25400" cap="flat" cmpd="sng" algn="ctr">
            <a:solidFill>
              <a:srgbClr val="FFFFFF">
                <a:hueOff val="0"/>
                <a:satOff val="0"/>
                <a:lumOff val="0"/>
                <a:alphaOff val="0"/>
              </a:srgbClr>
            </a:solidFill>
            <a:prstDash val="solid"/>
          </a:ln>
          <a:effectLst/>
        </p:spPr>
        <p:txBody>
          <a:bodyPr lIns="200499" tIns="45721" rIns="85344" spcCol="1270" anchor="ctr"/>
          <a:lstStyle/>
          <a:p>
            <a:pPr algn="ctr" defTabSz="533400" fontAlgn="auto">
              <a:lnSpc>
                <a:spcPct val="90000"/>
              </a:lnSpc>
              <a:spcBef>
                <a:spcPts val="0"/>
              </a:spcBef>
              <a:spcAft>
                <a:spcPct val="35000"/>
              </a:spcAft>
              <a:defRPr/>
            </a:pPr>
            <a:endParaRPr lang="zh-CN" altLang="en-US" sz="1200" kern="0">
              <a:solidFill>
                <a:srgbClr val="FFFFFF"/>
              </a:solidFill>
              <a:latin typeface="Arial" panose="020B0604020202020204"/>
              <a:ea typeface="宋体" panose="02010600030101010101" pitchFamily="2" charset="-122"/>
            </a:endParaRPr>
          </a:p>
        </p:txBody>
      </p:sp>
      <p:sp>
        <p:nvSpPr>
          <p:cNvPr id="9230" name="椭圆 11"/>
          <p:cNvSpPr>
            <a:spLocks noChangeArrowheads="1"/>
          </p:cNvSpPr>
          <p:nvPr/>
        </p:nvSpPr>
        <p:spPr bwMode="auto">
          <a:xfrm>
            <a:off x="1116013" y="3176588"/>
            <a:ext cx="539750" cy="539750"/>
          </a:xfrm>
          <a:prstGeom prst="ellipse">
            <a:avLst/>
          </a:prstGeom>
          <a:solidFill>
            <a:srgbClr val="E9EFF9"/>
          </a:solidFill>
          <a:ln w="25400" algn="ctr">
            <a:solidFill>
              <a:srgbClr val="FFFFFF"/>
            </a:solidFill>
            <a:round/>
          </a:ln>
        </p:spPr>
        <p:txBody>
          <a:bodyPr anchor="ctr"/>
          <a:lstStyle/>
          <a:p>
            <a:pPr algn="ctr" eaLnBrk="0" hangingPunct="0"/>
            <a:r>
              <a:rPr lang="en-US" altLang="zh-CN" sz="2400" b="1"/>
              <a:t>2</a:t>
            </a:r>
            <a:endParaRPr lang="zh-CN" altLang="en-US" sz="2400" b="1"/>
          </a:p>
        </p:txBody>
      </p:sp>
      <p:sp>
        <p:nvSpPr>
          <p:cNvPr id="13" name="Line 188"/>
          <p:cNvSpPr>
            <a:spLocks noChangeShapeType="1"/>
          </p:cNvSpPr>
          <p:nvPr/>
        </p:nvSpPr>
        <p:spPr bwMode="auto">
          <a:xfrm flipH="1">
            <a:off x="1695450" y="3446463"/>
            <a:ext cx="1295400" cy="0"/>
          </a:xfrm>
          <a:prstGeom prst="line">
            <a:avLst/>
          </a:prstGeom>
          <a:noFill/>
          <a:ln w="31750" cap="rnd">
            <a:solidFill>
              <a:srgbClr val="FFFFFF">
                <a:lumMod val="50000"/>
              </a:srgbClr>
            </a:solidFill>
            <a:prstDash val="sysDot"/>
            <a:round/>
            <a:headEnd type="oval" w="med" len="med"/>
          </a:ln>
          <a:extLst>
            <a:ext uri="{909E8E84-426E-40DD-AFC4-6F175D3DCCD1}">
              <a14:hiddenFill xmlns:a14="http://schemas.microsoft.com/office/drawing/2010/main">
                <a:noFill/>
              </a14:hiddenFill>
            </a:ext>
          </a:extLst>
        </p:spPr>
        <p:txBody>
          <a:bodyPr/>
          <a:lstStyle/>
          <a:p>
            <a:pPr eaLnBrk="0" fontAlgn="auto" latinLnBrk="1" hangingPunct="0">
              <a:spcBef>
                <a:spcPts val="0"/>
              </a:spcBef>
              <a:spcAft>
                <a:spcPts val="0"/>
              </a:spcAft>
              <a:defRPr/>
            </a:pPr>
            <a:endParaRPr kumimoji="1" lang="zh-CN"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9232" name="TextBox 218"/>
          <p:cNvSpPr txBox="1">
            <a:spLocks noChangeArrowheads="1"/>
          </p:cNvSpPr>
          <p:nvPr/>
        </p:nvSpPr>
        <p:spPr bwMode="auto">
          <a:xfrm>
            <a:off x="3063875" y="3292475"/>
            <a:ext cx="5095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smtClean="0">
                <a:solidFill>
                  <a:srgbClr val="000000"/>
                </a:solidFill>
                <a:latin typeface="微软雅黑" panose="020B0503020204020204" pitchFamily="34" charset="-122"/>
                <a:ea typeface="微软雅黑" panose="020B0503020204020204" pitchFamily="34" charset="-122"/>
              </a:rPr>
              <a:t>数组转换为字符串</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标题 1"/>
          <p:cNvSpPr>
            <a:spLocks noGrp="1"/>
          </p:cNvSpPr>
          <p:nvPr>
            <p:ph type="title"/>
          </p:nvPr>
        </p:nvSpPr>
        <p:spPr bwMode="auto">
          <a:xfrm>
            <a:off x="1657350" y="153988"/>
            <a:ext cx="4716463" cy="776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b="1" smtClean="0"/>
              <a:t>知识架构</a:t>
            </a:r>
            <a:endParaRPr lang="zh-CN" altLang="en-US" smtClean="0"/>
          </a:p>
        </p:txBody>
      </p:sp>
      <p:sp>
        <p:nvSpPr>
          <p:cNvPr id="4" name="AutoShape 208"/>
          <p:cNvSpPr>
            <a:spLocks noChangeArrowheads="1"/>
          </p:cNvSpPr>
          <p:nvPr/>
        </p:nvSpPr>
        <p:spPr bwMode="auto">
          <a:xfrm>
            <a:off x="2670175" y="1452563"/>
            <a:ext cx="5976938" cy="850900"/>
          </a:xfrm>
          <a:prstGeom prst="roundRect">
            <a:avLst>
              <a:gd name="adj" fmla="val 17352"/>
            </a:avLst>
          </a:prstGeom>
          <a:solidFill>
            <a:srgbClr val="FFFFFF"/>
          </a:solidFill>
          <a:ln w="19050" algn="ctr">
            <a:solidFill>
              <a:srgbClr val="FFFFFF">
                <a:lumMod val="95000"/>
              </a:srgbClr>
            </a:solidFill>
            <a:round/>
          </a:ln>
          <a:effectLst>
            <a:outerShdw blurRad="76200" dir="13500000" sy="23000" kx="1200000" algn="br" rotWithShape="0">
              <a:prstClr val="black">
                <a:alpha val="20000"/>
              </a:prstClr>
            </a:outerShdw>
          </a:effectLst>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5" name="TextBox 154"/>
          <p:cNvSpPr txBox="1">
            <a:spLocks noChangeArrowheads="1"/>
          </p:cNvSpPr>
          <p:nvPr/>
        </p:nvSpPr>
        <p:spPr bwMode="auto">
          <a:xfrm>
            <a:off x="3192463" y="1635125"/>
            <a:ext cx="5432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ts val="0"/>
              </a:spcBef>
              <a:spcAft>
                <a:spcPts val="0"/>
              </a:spcAft>
              <a:defRPr/>
            </a:pPr>
            <a:r>
              <a:rPr lang="en-US" altLang="zh-CN" sz="2800" b="1" kern="0" dirty="0" smtClean="0">
                <a:solidFill>
                  <a:srgbClr val="1369B2"/>
                </a:solidFill>
              </a:rPr>
              <a:t>3.4 </a:t>
            </a:r>
            <a:r>
              <a:rPr lang="zh-CN" altLang="en-US" sz="2800" b="1" kern="0" dirty="0" smtClean="0">
                <a:solidFill>
                  <a:srgbClr val="1369B2"/>
                </a:solidFill>
              </a:rPr>
              <a:t>数组元素操作</a:t>
            </a:r>
            <a:endParaRPr lang="zh-CN" altLang="en-US" sz="2800" b="1" kern="0" dirty="0" smtClean="0">
              <a:solidFill>
                <a:srgbClr val="1369B2"/>
              </a:solidFill>
              <a:latin typeface="微软雅黑" panose="020B0503020204020204" pitchFamily="34" charset="-122"/>
              <a:ea typeface="微软雅黑" panose="020B0503020204020204" pitchFamily="34" charset="-122"/>
            </a:endParaRPr>
          </a:p>
        </p:txBody>
      </p:sp>
      <p:sp>
        <p:nvSpPr>
          <p:cNvPr id="6" name="AutoShape 132"/>
          <p:cNvSpPr>
            <a:spLocks noChangeArrowheads="1"/>
          </p:cNvSpPr>
          <p:nvPr/>
        </p:nvSpPr>
        <p:spPr bwMode="auto">
          <a:xfrm>
            <a:off x="392113" y="1161474"/>
            <a:ext cx="2016125" cy="5178435"/>
          </a:xfrm>
          <a:prstGeom prst="upArrow">
            <a:avLst>
              <a:gd name="adj1" fmla="val 66296"/>
              <a:gd name="adj2" fmla="val 58426"/>
            </a:avLst>
          </a:prstGeom>
          <a:gradFill flip="none" rotWithShape="1">
            <a:gsLst>
              <a:gs pos="0">
                <a:srgbClr val="CFDEF3">
                  <a:lumMod val="90000"/>
                </a:srgbClr>
              </a:gs>
              <a:gs pos="100000">
                <a:srgbClr val="764718">
                  <a:alpha val="0"/>
                </a:srgbClr>
              </a:gs>
            </a:gsLst>
            <a:path path="circle">
              <a:fillToRect l="100000" b="100000"/>
            </a:path>
            <a:tileRect t="-100000" r="-100000"/>
          </a:gradFill>
          <a:ln>
            <a:noFill/>
          </a:ln>
        </p:spPr>
        <p:txBody>
          <a:bodyPr wrap="none" anchor="ctr"/>
          <a:lstStyle/>
          <a:p>
            <a:pPr eaLnBrk="0" fontAlgn="auto" latinLnBrk="1" hangingPunct="0">
              <a:spcBef>
                <a:spcPts val="0"/>
              </a:spcBef>
              <a:spcAft>
                <a:spcPts val="0"/>
              </a:spcAft>
              <a:defRPr/>
            </a:pPr>
            <a:endParaRPr kumimoji="1" lang="ko-KR" altLang="en-US" sz="1000"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pic>
        <p:nvPicPr>
          <p:cNvPr id="10248" name="Picture 3">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963" y="1593850"/>
            <a:ext cx="16224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任意多边形 7"/>
          <p:cNvSpPr/>
          <p:nvPr/>
        </p:nvSpPr>
        <p:spPr>
          <a:xfrm>
            <a:off x="2759075" y="2492375"/>
            <a:ext cx="5400675" cy="541338"/>
          </a:xfrm>
          <a:custGeom>
            <a:avLst/>
            <a:gdLst>
              <a:gd name="connsiteX0" fmla="*/ 0 w 4053840"/>
              <a:gd name="connsiteY0" fmla="*/ 0 h 290170"/>
              <a:gd name="connsiteX1" fmla="*/ 3908755 w 4053840"/>
              <a:gd name="connsiteY1" fmla="*/ 0 h 290170"/>
              <a:gd name="connsiteX2" fmla="*/ 4053840 w 4053840"/>
              <a:gd name="connsiteY2" fmla="*/ 145085 h 290170"/>
              <a:gd name="connsiteX3" fmla="*/ 3908755 w 4053840"/>
              <a:gd name="connsiteY3" fmla="*/ 290170 h 290170"/>
              <a:gd name="connsiteX4" fmla="*/ 0 w 4053840"/>
              <a:gd name="connsiteY4" fmla="*/ 290170 h 290170"/>
              <a:gd name="connsiteX5" fmla="*/ 0 w 4053840"/>
              <a:gd name="connsiteY5" fmla="*/ 0 h 2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840" h="290170">
                <a:moveTo>
                  <a:pt x="4053840" y="290169"/>
                </a:moveTo>
                <a:lnTo>
                  <a:pt x="145085" y="290169"/>
                </a:lnTo>
                <a:lnTo>
                  <a:pt x="0" y="145085"/>
                </a:lnTo>
                <a:lnTo>
                  <a:pt x="145085" y="1"/>
                </a:lnTo>
                <a:lnTo>
                  <a:pt x="4053840" y="1"/>
                </a:lnTo>
                <a:lnTo>
                  <a:pt x="4053840" y="290169"/>
                </a:lnTo>
                <a:close/>
              </a:path>
            </a:pathLst>
          </a:custGeom>
          <a:solidFill>
            <a:srgbClr val="CFDEF3">
              <a:hueOff val="0"/>
              <a:satOff val="0"/>
              <a:lumOff val="0"/>
              <a:alphaOff val="0"/>
            </a:srgbClr>
          </a:solidFill>
          <a:ln w="25400" cap="flat" cmpd="sng" algn="ctr">
            <a:solidFill>
              <a:srgbClr val="FFFFFF">
                <a:hueOff val="0"/>
                <a:satOff val="0"/>
                <a:lumOff val="0"/>
                <a:alphaOff val="0"/>
              </a:srgbClr>
            </a:solidFill>
            <a:prstDash val="solid"/>
          </a:ln>
          <a:effectLst/>
        </p:spPr>
        <p:txBody>
          <a:bodyPr lIns="200499" tIns="45721" rIns="85344" spcCol="1270" anchor="ctr"/>
          <a:lstStyle/>
          <a:p>
            <a:pPr algn="ctr" defTabSz="533400" fontAlgn="auto">
              <a:lnSpc>
                <a:spcPct val="90000"/>
              </a:lnSpc>
              <a:spcBef>
                <a:spcPts val="0"/>
              </a:spcBef>
              <a:spcAft>
                <a:spcPct val="35000"/>
              </a:spcAft>
              <a:defRPr/>
            </a:pPr>
            <a:endParaRPr lang="zh-CN" altLang="en-US" sz="1200" kern="0">
              <a:solidFill>
                <a:srgbClr val="FFFFFF"/>
              </a:solidFill>
              <a:latin typeface="Arial" panose="020B0604020202020204"/>
              <a:ea typeface="宋体" panose="02010600030101010101" pitchFamily="2" charset="-122"/>
            </a:endParaRPr>
          </a:p>
        </p:txBody>
      </p:sp>
      <p:sp>
        <p:nvSpPr>
          <p:cNvPr id="10250" name="椭圆 7"/>
          <p:cNvSpPr>
            <a:spLocks noChangeArrowheads="1"/>
          </p:cNvSpPr>
          <p:nvPr/>
        </p:nvSpPr>
        <p:spPr bwMode="auto">
          <a:xfrm>
            <a:off x="1116013" y="2492375"/>
            <a:ext cx="539750" cy="541338"/>
          </a:xfrm>
          <a:prstGeom prst="ellipse">
            <a:avLst/>
          </a:prstGeom>
          <a:solidFill>
            <a:srgbClr val="E9EFF9"/>
          </a:solidFill>
          <a:ln w="25400" algn="ctr">
            <a:solidFill>
              <a:srgbClr val="FFFFFF"/>
            </a:solidFill>
            <a:round/>
          </a:ln>
        </p:spPr>
        <p:txBody>
          <a:bodyPr anchor="ctr"/>
          <a:lstStyle/>
          <a:p>
            <a:pPr algn="ctr" eaLnBrk="0" hangingPunct="0"/>
            <a:r>
              <a:rPr lang="en-US" altLang="zh-CN" sz="2400" b="1"/>
              <a:t>1</a:t>
            </a:r>
            <a:endParaRPr lang="zh-CN" altLang="en-US" sz="2400" b="1"/>
          </a:p>
        </p:txBody>
      </p:sp>
      <p:sp>
        <p:nvSpPr>
          <p:cNvPr id="10" name="Line 188"/>
          <p:cNvSpPr>
            <a:spLocks noChangeShapeType="1"/>
          </p:cNvSpPr>
          <p:nvPr/>
        </p:nvSpPr>
        <p:spPr bwMode="auto">
          <a:xfrm flipH="1">
            <a:off x="1695450" y="2762250"/>
            <a:ext cx="1295400" cy="0"/>
          </a:xfrm>
          <a:prstGeom prst="line">
            <a:avLst/>
          </a:prstGeom>
          <a:noFill/>
          <a:ln w="31750" cap="rnd">
            <a:solidFill>
              <a:srgbClr val="FFFFFF">
                <a:lumMod val="50000"/>
              </a:srgbClr>
            </a:solidFill>
            <a:prstDash val="sysDot"/>
            <a:round/>
            <a:headEnd type="oval" w="med" len="med"/>
          </a:ln>
          <a:extLst>
            <a:ext uri="{909E8E84-426E-40DD-AFC4-6F175D3DCCD1}">
              <a14:hiddenFill xmlns:a14="http://schemas.microsoft.com/office/drawing/2010/main">
                <a:noFill/>
              </a14:hiddenFill>
            </a:ext>
          </a:extLst>
        </p:spPr>
        <p:txBody>
          <a:bodyPr/>
          <a:lstStyle/>
          <a:p>
            <a:pPr eaLnBrk="0" fontAlgn="auto" latinLnBrk="1" hangingPunct="0">
              <a:spcBef>
                <a:spcPts val="0"/>
              </a:spcBef>
              <a:spcAft>
                <a:spcPts val="0"/>
              </a:spcAft>
              <a:defRPr/>
            </a:pPr>
            <a:endParaRPr kumimoji="1" lang="zh-CN"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10252" name="TextBox 218"/>
          <p:cNvSpPr txBox="1">
            <a:spLocks noChangeArrowheads="1"/>
          </p:cNvSpPr>
          <p:nvPr/>
        </p:nvSpPr>
        <p:spPr bwMode="auto">
          <a:xfrm>
            <a:off x="3063875" y="2608263"/>
            <a:ext cx="50958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smtClean="0">
                <a:solidFill>
                  <a:srgbClr val="000000"/>
                </a:solidFill>
                <a:latin typeface="微软雅黑" panose="020B0503020204020204" pitchFamily="34" charset="-122"/>
                <a:ea typeface="微软雅黑" panose="020B0503020204020204" pitchFamily="34" charset="-122"/>
              </a:rPr>
              <a:t>修改数组元素</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12" name="任意多边形 11"/>
          <p:cNvSpPr/>
          <p:nvPr/>
        </p:nvSpPr>
        <p:spPr>
          <a:xfrm>
            <a:off x="2759075" y="3176588"/>
            <a:ext cx="5400675" cy="539750"/>
          </a:xfrm>
          <a:custGeom>
            <a:avLst/>
            <a:gdLst>
              <a:gd name="connsiteX0" fmla="*/ 0 w 4053840"/>
              <a:gd name="connsiteY0" fmla="*/ 0 h 290170"/>
              <a:gd name="connsiteX1" fmla="*/ 3908755 w 4053840"/>
              <a:gd name="connsiteY1" fmla="*/ 0 h 290170"/>
              <a:gd name="connsiteX2" fmla="*/ 4053840 w 4053840"/>
              <a:gd name="connsiteY2" fmla="*/ 145085 h 290170"/>
              <a:gd name="connsiteX3" fmla="*/ 3908755 w 4053840"/>
              <a:gd name="connsiteY3" fmla="*/ 290170 h 290170"/>
              <a:gd name="connsiteX4" fmla="*/ 0 w 4053840"/>
              <a:gd name="connsiteY4" fmla="*/ 290170 h 290170"/>
              <a:gd name="connsiteX5" fmla="*/ 0 w 4053840"/>
              <a:gd name="connsiteY5" fmla="*/ 0 h 2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840" h="290170">
                <a:moveTo>
                  <a:pt x="4053840" y="290169"/>
                </a:moveTo>
                <a:lnTo>
                  <a:pt x="145085" y="290169"/>
                </a:lnTo>
                <a:lnTo>
                  <a:pt x="0" y="145085"/>
                </a:lnTo>
                <a:lnTo>
                  <a:pt x="145085" y="1"/>
                </a:lnTo>
                <a:lnTo>
                  <a:pt x="4053840" y="1"/>
                </a:lnTo>
                <a:lnTo>
                  <a:pt x="4053840" y="290169"/>
                </a:lnTo>
                <a:close/>
              </a:path>
            </a:pathLst>
          </a:custGeom>
          <a:solidFill>
            <a:srgbClr val="CFDEF3">
              <a:hueOff val="0"/>
              <a:satOff val="0"/>
              <a:lumOff val="0"/>
              <a:alphaOff val="0"/>
            </a:srgbClr>
          </a:solidFill>
          <a:ln w="25400" cap="flat" cmpd="sng" algn="ctr">
            <a:solidFill>
              <a:srgbClr val="FFFFFF">
                <a:hueOff val="0"/>
                <a:satOff val="0"/>
                <a:lumOff val="0"/>
                <a:alphaOff val="0"/>
              </a:srgbClr>
            </a:solidFill>
            <a:prstDash val="solid"/>
          </a:ln>
          <a:effectLst/>
        </p:spPr>
        <p:txBody>
          <a:bodyPr lIns="200499" tIns="45721" rIns="85344" spcCol="1270" anchor="ctr"/>
          <a:lstStyle/>
          <a:p>
            <a:pPr algn="ctr" defTabSz="533400" fontAlgn="auto">
              <a:lnSpc>
                <a:spcPct val="90000"/>
              </a:lnSpc>
              <a:spcBef>
                <a:spcPts val="0"/>
              </a:spcBef>
              <a:spcAft>
                <a:spcPct val="35000"/>
              </a:spcAft>
              <a:defRPr/>
            </a:pPr>
            <a:endParaRPr lang="zh-CN" altLang="en-US" sz="1200" kern="0">
              <a:solidFill>
                <a:srgbClr val="FFFFFF"/>
              </a:solidFill>
              <a:latin typeface="Arial" panose="020B0604020202020204"/>
              <a:ea typeface="宋体" panose="02010600030101010101" pitchFamily="2" charset="-122"/>
            </a:endParaRPr>
          </a:p>
        </p:txBody>
      </p:sp>
      <p:sp>
        <p:nvSpPr>
          <p:cNvPr id="10254" name="椭圆 11"/>
          <p:cNvSpPr>
            <a:spLocks noChangeArrowheads="1"/>
          </p:cNvSpPr>
          <p:nvPr/>
        </p:nvSpPr>
        <p:spPr bwMode="auto">
          <a:xfrm>
            <a:off x="1116013" y="3176588"/>
            <a:ext cx="539750" cy="539750"/>
          </a:xfrm>
          <a:prstGeom prst="ellipse">
            <a:avLst/>
          </a:prstGeom>
          <a:solidFill>
            <a:srgbClr val="E9EFF9"/>
          </a:solidFill>
          <a:ln w="25400" algn="ctr">
            <a:solidFill>
              <a:srgbClr val="FFFFFF"/>
            </a:solidFill>
            <a:round/>
          </a:ln>
        </p:spPr>
        <p:txBody>
          <a:bodyPr anchor="ctr"/>
          <a:lstStyle/>
          <a:p>
            <a:pPr algn="ctr" eaLnBrk="0" hangingPunct="0"/>
            <a:r>
              <a:rPr lang="en-US" altLang="zh-CN" sz="2400" b="1"/>
              <a:t>2</a:t>
            </a:r>
            <a:endParaRPr lang="zh-CN" altLang="en-US" sz="2400" b="1"/>
          </a:p>
        </p:txBody>
      </p:sp>
      <p:sp>
        <p:nvSpPr>
          <p:cNvPr id="14" name="Line 188"/>
          <p:cNvSpPr>
            <a:spLocks noChangeShapeType="1"/>
          </p:cNvSpPr>
          <p:nvPr/>
        </p:nvSpPr>
        <p:spPr bwMode="auto">
          <a:xfrm flipH="1">
            <a:off x="1695450" y="3446463"/>
            <a:ext cx="1295400" cy="0"/>
          </a:xfrm>
          <a:prstGeom prst="line">
            <a:avLst/>
          </a:prstGeom>
          <a:noFill/>
          <a:ln w="31750" cap="rnd">
            <a:solidFill>
              <a:srgbClr val="FFFFFF">
                <a:lumMod val="50000"/>
              </a:srgbClr>
            </a:solidFill>
            <a:prstDash val="sysDot"/>
            <a:round/>
            <a:headEnd type="oval" w="med" len="med"/>
          </a:ln>
          <a:extLst>
            <a:ext uri="{909E8E84-426E-40DD-AFC4-6F175D3DCCD1}">
              <a14:hiddenFill xmlns:a14="http://schemas.microsoft.com/office/drawing/2010/main">
                <a:noFill/>
              </a14:hiddenFill>
            </a:ext>
          </a:extLst>
        </p:spPr>
        <p:txBody>
          <a:bodyPr/>
          <a:lstStyle/>
          <a:p>
            <a:pPr eaLnBrk="0" fontAlgn="auto" latinLnBrk="1" hangingPunct="0">
              <a:spcBef>
                <a:spcPts val="0"/>
              </a:spcBef>
              <a:spcAft>
                <a:spcPts val="0"/>
              </a:spcAft>
              <a:defRPr/>
            </a:pPr>
            <a:endParaRPr kumimoji="1" lang="zh-CN"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10256" name="TextBox 218"/>
          <p:cNvSpPr txBox="1">
            <a:spLocks noChangeArrowheads="1"/>
          </p:cNvSpPr>
          <p:nvPr/>
        </p:nvSpPr>
        <p:spPr bwMode="auto">
          <a:xfrm>
            <a:off x="3063875" y="3292475"/>
            <a:ext cx="5095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smtClean="0">
                <a:solidFill>
                  <a:srgbClr val="000000"/>
                </a:solidFill>
                <a:latin typeface="微软雅黑" panose="020B0503020204020204" pitchFamily="34" charset="-122"/>
                <a:ea typeface="微软雅黑" panose="020B0503020204020204" pitchFamily="34" charset="-122"/>
              </a:rPr>
              <a:t>新增或修改数组元素</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15" name="任意多边形 14"/>
          <p:cNvSpPr/>
          <p:nvPr/>
        </p:nvSpPr>
        <p:spPr>
          <a:xfrm>
            <a:off x="2759075" y="3838575"/>
            <a:ext cx="5400675" cy="539750"/>
          </a:xfrm>
          <a:custGeom>
            <a:avLst/>
            <a:gdLst>
              <a:gd name="connsiteX0" fmla="*/ 0 w 4053840"/>
              <a:gd name="connsiteY0" fmla="*/ 0 h 290170"/>
              <a:gd name="connsiteX1" fmla="*/ 3908755 w 4053840"/>
              <a:gd name="connsiteY1" fmla="*/ 0 h 290170"/>
              <a:gd name="connsiteX2" fmla="*/ 4053840 w 4053840"/>
              <a:gd name="connsiteY2" fmla="*/ 145085 h 290170"/>
              <a:gd name="connsiteX3" fmla="*/ 3908755 w 4053840"/>
              <a:gd name="connsiteY3" fmla="*/ 290170 h 290170"/>
              <a:gd name="connsiteX4" fmla="*/ 0 w 4053840"/>
              <a:gd name="connsiteY4" fmla="*/ 290170 h 290170"/>
              <a:gd name="connsiteX5" fmla="*/ 0 w 4053840"/>
              <a:gd name="connsiteY5" fmla="*/ 0 h 2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840" h="290170">
                <a:moveTo>
                  <a:pt x="4053840" y="290169"/>
                </a:moveTo>
                <a:lnTo>
                  <a:pt x="145085" y="290169"/>
                </a:lnTo>
                <a:lnTo>
                  <a:pt x="0" y="145085"/>
                </a:lnTo>
                <a:lnTo>
                  <a:pt x="145085" y="1"/>
                </a:lnTo>
                <a:lnTo>
                  <a:pt x="4053840" y="1"/>
                </a:lnTo>
                <a:lnTo>
                  <a:pt x="4053840" y="290169"/>
                </a:lnTo>
                <a:close/>
              </a:path>
            </a:pathLst>
          </a:custGeom>
          <a:solidFill>
            <a:srgbClr val="CFDEF3">
              <a:hueOff val="0"/>
              <a:satOff val="0"/>
              <a:lumOff val="0"/>
              <a:alphaOff val="0"/>
            </a:srgbClr>
          </a:solidFill>
          <a:ln w="25400" cap="flat" cmpd="sng" algn="ctr">
            <a:solidFill>
              <a:srgbClr val="FFFFFF">
                <a:hueOff val="0"/>
                <a:satOff val="0"/>
                <a:lumOff val="0"/>
                <a:alphaOff val="0"/>
              </a:srgbClr>
            </a:solidFill>
            <a:prstDash val="solid"/>
          </a:ln>
          <a:effectLst/>
        </p:spPr>
        <p:txBody>
          <a:bodyPr lIns="200499" tIns="45721" rIns="85344" spcCol="1270" anchor="ctr"/>
          <a:lstStyle/>
          <a:p>
            <a:pPr algn="ctr" defTabSz="533400" fontAlgn="auto">
              <a:lnSpc>
                <a:spcPct val="90000"/>
              </a:lnSpc>
              <a:spcBef>
                <a:spcPts val="0"/>
              </a:spcBef>
              <a:spcAft>
                <a:spcPct val="35000"/>
              </a:spcAft>
              <a:defRPr/>
            </a:pPr>
            <a:endParaRPr lang="zh-CN" altLang="en-US" sz="1200" kern="0">
              <a:solidFill>
                <a:srgbClr val="FFFFFF"/>
              </a:solidFill>
              <a:latin typeface="Arial" panose="020B0604020202020204"/>
              <a:ea typeface="宋体" panose="02010600030101010101" pitchFamily="2" charset="-122"/>
            </a:endParaRPr>
          </a:p>
        </p:txBody>
      </p:sp>
      <p:sp>
        <p:nvSpPr>
          <p:cNvPr id="10258" name="椭圆 11"/>
          <p:cNvSpPr>
            <a:spLocks noChangeArrowheads="1"/>
          </p:cNvSpPr>
          <p:nvPr/>
        </p:nvSpPr>
        <p:spPr bwMode="auto">
          <a:xfrm>
            <a:off x="1116013" y="3838575"/>
            <a:ext cx="539750" cy="539750"/>
          </a:xfrm>
          <a:prstGeom prst="ellipse">
            <a:avLst/>
          </a:prstGeom>
          <a:solidFill>
            <a:srgbClr val="E9EFF9"/>
          </a:solidFill>
          <a:ln w="25400" algn="ctr">
            <a:solidFill>
              <a:srgbClr val="FFFFFF"/>
            </a:solidFill>
            <a:round/>
          </a:ln>
        </p:spPr>
        <p:txBody>
          <a:bodyPr anchor="ctr"/>
          <a:lstStyle/>
          <a:p>
            <a:pPr algn="ctr" eaLnBrk="0" hangingPunct="0"/>
            <a:r>
              <a:rPr lang="en-US" altLang="zh-CN" sz="2400" b="1" dirty="0"/>
              <a:t>3</a:t>
            </a:r>
            <a:endParaRPr lang="zh-CN" altLang="en-US" sz="2400" b="1" dirty="0"/>
          </a:p>
        </p:txBody>
      </p:sp>
      <p:sp>
        <p:nvSpPr>
          <p:cNvPr id="17" name="Line 188"/>
          <p:cNvSpPr>
            <a:spLocks noChangeShapeType="1"/>
          </p:cNvSpPr>
          <p:nvPr/>
        </p:nvSpPr>
        <p:spPr bwMode="auto">
          <a:xfrm flipH="1">
            <a:off x="1695450" y="4108450"/>
            <a:ext cx="1295400" cy="0"/>
          </a:xfrm>
          <a:prstGeom prst="line">
            <a:avLst/>
          </a:prstGeom>
          <a:noFill/>
          <a:ln w="31750" cap="rnd">
            <a:solidFill>
              <a:srgbClr val="FFFFFF">
                <a:lumMod val="50000"/>
              </a:srgbClr>
            </a:solidFill>
            <a:prstDash val="sysDot"/>
            <a:round/>
            <a:headEnd type="oval" w="med" len="med"/>
          </a:ln>
          <a:extLst>
            <a:ext uri="{909E8E84-426E-40DD-AFC4-6F175D3DCCD1}">
              <a14:hiddenFill xmlns:a14="http://schemas.microsoft.com/office/drawing/2010/main">
                <a:noFill/>
              </a14:hiddenFill>
            </a:ext>
          </a:extLst>
        </p:spPr>
        <p:txBody>
          <a:bodyPr/>
          <a:lstStyle/>
          <a:p>
            <a:pPr eaLnBrk="0" fontAlgn="auto" latinLnBrk="1" hangingPunct="0">
              <a:spcBef>
                <a:spcPts val="0"/>
              </a:spcBef>
              <a:spcAft>
                <a:spcPts val="0"/>
              </a:spcAft>
              <a:defRPr/>
            </a:pPr>
            <a:endParaRPr kumimoji="1" lang="zh-CN"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10260" name="TextBox 218"/>
          <p:cNvSpPr txBox="1">
            <a:spLocks noChangeArrowheads="1"/>
          </p:cNvSpPr>
          <p:nvPr/>
        </p:nvSpPr>
        <p:spPr bwMode="auto">
          <a:xfrm>
            <a:off x="3063875" y="3954463"/>
            <a:ext cx="50958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smtClean="0">
                <a:solidFill>
                  <a:srgbClr val="000000"/>
                </a:solidFill>
                <a:latin typeface="微软雅黑" panose="020B0503020204020204" pitchFamily="34" charset="-122"/>
                <a:ea typeface="微软雅黑" panose="020B0503020204020204" pitchFamily="34" charset="-122"/>
              </a:rPr>
              <a:t>筛选数组</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19" name="任意多边形 18"/>
          <p:cNvSpPr/>
          <p:nvPr/>
        </p:nvSpPr>
        <p:spPr>
          <a:xfrm>
            <a:off x="2759074" y="4455547"/>
            <a:ext cx="5400675" cy="541338"/>
          </a:xfrm>
          <a:custGeom>
            <a:avLst/>
            <a:gdLst>
              <a:gd name="connsiteX0" fmla="*/ 0 w 4053840"/>
              <a:gd name="connsiteY0" fmla="*/ 0 h 290170"/>
              <a:gd name="connsiteX1" fmla="*/ 3908755 w 4053840"/>
              <a:gd name="connsiteY1" fmla="*/ 0 h 290170"/>
              <a:gd name="connsiteX2" fmla="*/ 4053840 w 4053840"/>
              <a:gd name="connsiteY2" fmla="*/ 145085 h 290170"/>
              <a:gd name="connsiteX3" fmla="*/ 3908755 w 4053840"/>
              <a:gd name="connsiteY3" fmla="*/ 290170 h 290170"/>
              <a:gd name="connsiteX4" fmla="*/ 0 w 4053840"/>
              <a:gd name="connsiteY4" fmla="*/ 290170 h 290170"/>
              <a:gd name="connsiteX5" fmla="*/ 0 w 4053840"/>
              <a:gd name="connsiteY5" fmla="*/ 0 h 2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840" h="290170">
                <a:moveTo>
                  <a:pt x="4053840" y="290169"/>
                </a:moveTo>
                <a:lnTo>
                  <a:pt x="145085" y="290169"/>
                </a:lnTo>
                <a:lnTo>
                  <a:pt x="0" y="145085"/>
                </a:lnTo>
                <a:lnTo>
                  <a:pt x="145085" y="1"/>
                </a:lnTo>
                <a:lnTo>
                  <a:pt x="4053840" y="1"/>
                </a:lnTo>
                <a:lnTo>
                  <a:pt x="4053840" y="290169"/>
                </a:lnTo>
                <a:close/>
              </a:path>
            </a:pathLst>
          </a:custGeom>
          <a:solidFill>
            <a:srgbClr val="CFDEF3">
              <a:hueOff val="0"/>
              <a:satOff val="0"/>
              <a:lumOff val="0"/>
              <a:alphaOff val="0"/>
            </a:srgbClr>
          </a:solidFill>
          <a:ln w="25400" cap="flat" cmpd="sng" algn="ctr">
            <a:solidFill>
              <a:srgbClr val="FFFFFF">
                <a:hueOff val="0"/>
                <a:satOff val="0"/>
                <a:lumOff val="0"/>
                <a:alphaOff val="0"/>
              </a:srgbClr>
            </a:solidFill>
            <a:prstDash val="solid"/>
          </a:ln>
          <a:effectLst/>
        </p:spPr>
        <p:txBody>
          <a:bodyPr lIns="200499" tIns="45721" rIns="85344" spcCol="1270" anchor="ctr"/>
          <a:lstStyle/>
          <a:p>
            <a:pPr algn="ctr" defTabSz="533400" fontAlgn="auto">
              <a:lnSpc>
                <a:spcPct val="90000"/>
              </a:lnSpc>
              <a:spcBef>
                <a:spcPts val="0"/>
              </a:spcBef>
              <a:spcAft>
                <a:spcPct val="35000"/>
              </a:spcAft>
              <a:defRPr/>
            </a:pPr>
            <a:endParaRPr lang="zh-CN" altLang="en-US" sz="1200" kern="0">
              <a:solidFill>
                <a:srgbClr val="FFFFFF"/>
              </a:solidFill>
              <a:latin typeface="Arial" panose="020B0604020202020204"/>
              <a:ea typeface="宋体" panose="02010600030101010101" pitchFamily="2" charset="-122"/>
            </a:endParaRPr>
          </a:p>
        </p:txBody>
      </p:sp>
      <p:sp>
        <p:nvSpPr>
          <p:cNvPr id="20" name="椭圆 7"/>
          <p:cNvSpPr>
            <a:spLocks noChangeArrowheads="1"/>
          </p:cNvSpPr>
          <p:nvPr/>
        </p:nvSpPr>
        <p:spPr bwMode="auto">
          <a:xfrm>
            <a:off x="1116012" y="4455547"/>
            <a:ext cx="539750" cy="541338"/>
          </a:xfrm>
          <a:prstGeom prst="ellipse">
            <a:avLst/>
          </a:prstGeom>
          <a:solidFill>
            <a:srgbClr val="E9EFF9"/>
          </a:solidFill>
          <a:ln w="25400" algn="ctr">
            <a:solidFill>
              <a:srgbClr val="FFFFFF"/>
            </a:solidFill>
            <a:round/>
          </a:ln>
        </p:spPr>
        <p:txBody>
          <a:bodyPr anchor="ctr"/>
          <a:lstStyle/>
          <a:p>
            <a:pPr algn="ctr" eaLnBrk="0" hangingPunct="0"/>
            <a:r>
              <a:rPr lang="en-US" altLang="zh-CN" sz="2400" b="1" dirty="0"/>
              <a:t>4</a:t>
            </a:r>
            <a:endParaRPr lang="zh-CN" altLang="en-US" sz="2400" b="1" dirty="0"/>
          </a:p>
        </p:txBody>
      </p:sp>
      <p:sp>
        <p:nvSpPr>
          <p:cNvPr id="21" name="Line 188"/>
          <p:cNvSpPr>
            <a:spLocks noChangeShapeType="1"/>
          </p:cNvSpPr>
          <p:nvPr/>
        </p:nvSpPr>
        <p:spPr bwMode="auto">
          <a:xfrm flipH="1">
            <a:off x="1695449" y="4725422"/>
            <a:ext cx="1295400" cy="0"/>
          </a:xfrm>
          <a:prstGeom prst="line">
            <a:avLst/>
          </a:prstGeom>
          <a:noFill/>
          <a:ln w="31750" cap="rnd">
            <a:solidFill>
              <a:srgbClr val="FFFFFF">
                <a:lumMod val="50000"/>
              </a:srgbClr>
            </a:solidFill>
            <a:prstDash val="sysDot"/>
            <a:round/>
            <a:headEnd type="oval" w="med" len="med"/>
          </a:ln>
          <a:extLst>
            <a:ext uri="{909E8E84-426E-40DD-AFC4-6F175D3DCCD1}">
              <a14:hiddenFill xmlns:a14="http://schemas.microsoft.com/office/drawing/2010/main">
                <a:noFill/>
              </a14:hiddenFill>
            </a:ext>
          </a:extLst>
        </p:spPr>
        <p:txBody>
          <a:bodyPr/>
          <a:lstStyle/>
          <a:p>
            <a:pPr eaLnBrk="0" fontAlgn="auto" latinLnBrk="1" hangingPunct="0">
              <a:spcBef>
                <a:spcPts val="0"/>
              </a:spcBef>
              <a:spcAft>
                <a:spcPts val="0"/>
              </a:spcAft>
              <a:defRPr/>
            </a:pPr>
            <a:endParaRPr kumimoji="1" lang="zh-CN"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22" name="TextBox 218"/>
          <p:cNvSpPr txBox="1">
            <a:spLocks noChangeArrowheads="1"/>
          </p:cNvSpPr>
          <p:nvPr/>
        </p:nvSpPr>
        <p:spPr bwMode="auto">
          <a:xfrm>
            <a:off x="3063874" y="4571435"/>
            <a:ext cx="50958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smtClean="0">
                <a:solidFill>
                  <a:srgbClr val="000000"/>
                </a:solidFill>
                <a:latin typeface="微软雅黑" panose="020B0503020204020204" pitchFamily="34" charset="-122"/>
                <a:ea typeface="微软雅黑" panose="020B0503020204020204" pitchFamily="34" charset="-122"/>
              </a:rPr>
              <a:t>删除指定的数组元素</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23" name="任意多边形 22"/>
          <p:cNvSpPr/>
          <p:nvPr/>
        </p:nvSpPr>
        <p:spPr>
          <a:xfrm>
            <a:off x="2759074" y="5139760"/>
            <a:ext cx="5400675" cy="539750"/>
          </a:xfrm>
          <a:custGeom>
            <a:avLst/>
            <a:gdLst>
              <a:gd name="connsiteX0" fmla="*/ 0 w 4053840"/>
              <a:gd name="connsiteY0" fmla="*/ 0 h 290170"/>
              <a:gd name="connsiteX1" fmla="*/ 3908755 w 4053840"/>
              <a:gd name="connsiteY1" fmla="*/ 0 h 290170"/>
              <a:gd name="connsiteX2" fmla="*/ 4053840 w 4053840"/>
              <a:gd name="connsiteY2" fmla="*/ 145085 h 290170"/>
              <a:gd name="connsiteX3" fmla="*/ 3908755 w 4053840"/>
              <a:gd name="connsiteY3" fmla="*/ 290170 h 290170"/>
              <a:gd name="connsiteX4" fmla="*/ 0 w 4053840"/>
              <a:gd name="connsiteY4" fmla="*/ 290170 h 290170"/>
              <a:gd name="connsiteX5" fmla="*/ 0 w 4053840"/>
              <a:gd name="connsiteY5" fmla="*/ 0 h 2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840" h="290170">
                <a:moveTo>
                  <a:pt x="4053840" y="290169"/>
                </a:moveTo>
                <a:lnTo>
                  <a:pt x="145085" y="290169"/>
                </a:lnTo>
                <a:lnTo>
                  <a:pt x="0" y="145085"/>
                </a:lnTo>
                <a:lnTo>
                  <a:pt x="145085" y="1"/>
                </a:lnTo>
                <a:lnTo>
                  <a:pt x="4053840" y="1"/>
                </a:lnTo>
                <a:lnTo>
                  <a:pt x="4053840" y="290169"/>
                </a:lnTo>
                <a:close/>
              </a:path>
            </a:pathLst>
          </a:custGeom>
          <a:solidFill>
            <a:srgbClr val="CFDEF3">
              <a:hueOff val="0"/>
              <a:satOff val="0"/>
              <a:lumOff val="0"/>
              <a:alphaOff val="0"/>
            </a:srgbClr>
          </a:solidFill>
          <a:ln w="25400" cap="flat" cmpd="sng" algn="ctr">
            <a:solidFill>
              <a:srgbClr val="FFFFFF">
                <a:hueOff val="0"/>
                <a:satOff val="0"/>
                <a:lumOff val="0"/>
                <a:alphaOff val="0"/>
              </a:srgbClr>
            </a:solidFill>
            <a:prstDash val="solid"/>
          </a:ln>
          <a:effectLst/>
        </p:spPr>
        <p:txBody>
          <a:bodyPr lIns="200499" tIns="45721" rIns="85344" spcCol="1270" anchor="ctr"/>
          <a:lstStyle/>
          <a:p>
            <a:pPr algn="ctr" defTabSz="533400" fontAlgn="auto">
              <a:lnSpc>
                <a:spcPct val="90000"/>
              </a:lnSpc>
              <a:spcBef>
                <a:spcPts val="0"/>
              </a:spcBef>
              <a:spcAft>
                <a:spcPct val="35000"/>
              </a:spcAft>
              <a:defRPr/>
            </a:pPr>
            <a:endParaRPr lang="zh-CN" altLang="en-US" sz="1200" kern="0">
              <a:solidFill>
                <a:srgbClr val="FFFFFF"/>
              </a:solidFill>
              <a:latin typeface="Arial" panose="020B0604020202020204"/>
              <a:ea typeface="宋体" panose="02010600030101010101" pitchFamily="2" charset="-122"/>
            </a:endParaRPr>
          </a:p>
        </p:txBody>
      </p:sp>
      <p:sp>
        <p:nvSpPr>
          <p:cNvPr id="24" name="椭圆 11"/>
          <p:cNvSpPr>
            <a:spLocks noChangeArrowheads="1"/>
          </p:cNvSpPr>
          <p:nvPr/>
        </p:nvSpPr>
        <p:spPr bwMode="auto">
          <a:xfrm>
            <a:off x="1116012" y="5139760"/>
            <a:ext cx="539750" cy="539750"/>
          </a:xfrm>
          <a:prstGeom prst="ellipse">
            <a:avLst/>
          </a:prstGeom>
          <a:solidFill>
            <a:srgbClr val="E9EFF9"/>
          </a:solidFill>
          <a:ln w="25400" algn="ctr">
            <a:solidFill>
              <a:srgbClr val="FFFFFF"/>
            </a:solidFill>
            <a:round/>
          </a:ln>
        </p:spPr>
        <p:txBody>
          <a:bodyPr anchor="ctr"/>
          <a:lstStyle/>
          <a:p>
            <a:pPr algn="ctr" eaLnBrk="0" hangingPunct="0"/>
            <a:r>
              <a:rPr lang="en-US" altLang="zh-CN" sz="2400" b="1" dirty="0"/>
              <a:t>5</a:t>
            </a:r>
            <a:endParaRPr lang="zh-CN" altLang="en-US" sz="2400" b="1" dirty="0"/>
          </a:p>
        </p:txBody>
      </p:sp>
      <p:sp>
        <p:nvSpPr>
          <p:cNvPr id="25" name="Line 188"/>
          <p:cNvSpPr>
            <a:spLocks noChangeShapeType="1"/>
          </p:cNvSpPr>
          <p:nvPr/>
        </p:nvSpPr>
        <p:spPr bwMode="auto">
          <a:xfrm flipH="1">
            <a:off x="1695449" y="5409635"/>
            <a:ext cx="1295400" cy="0"/>
          </a:xfrm>
          <a:prstGeom prst="line">
            <a:avLst/>
          </a:prstGeom>
          <a:noFill/>
          <a:ln w="31750" cap="rnd">
            <a:solidFill>
              <a:srgbClr val="FFFFFF">
                <a:lumMod val="50000"/>
              </a:srgbClr>
            </a:solidFill>
            <a:prstDash val="sysDot"/>
            <a:round/>
            <a:headEnd type="oval" w="med" len="med"/>
          </a:ln>
          <a:extLst>
            <a:ext uri="{909E8E84-426E-40DD-AFC4-6F175D3DCCD1}">
              <a14:hiddenFill xmlns:a14="http://schemas.microsoft.com/office/drawing/2010/main">
                <a:noFill/>
              </a14:hiddenFill>
            </a:ext>
          </a:extLst>
        </p:spPr>
        <p:txBody>
          <a:bodyPr/>
          <a:lstStyle/>
          <a:p>
            <a:pPr eaLnBrk="0" fontAlgn="auto" latinLnBrk="1" hangingPunct="0">
              <a:spcBef>
                <a:spcPts val="0"/>
              </a:spcBef>
              <a:spcAft>
                <a:spcPts val="0"/>
              </a:spcAft>
              <a:defRPr/>
            </a:pPr>
            <a:endParaRPr kumimoji="1" lang="zh-CN"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26" name="TextBox 218"/>
          <p:cNvSpPr txBox="1">
            <a:spLocks noChangeArrowheads="1"/>
          </p:cNvSpPr>
          <p:nvPr/>
        </p:nvSpPr>
        <p:spPr bwMode="auto">
          <a:xfrm>
            <a:off x="3063874" y="5255647"/>
            <a:ext cx="5095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smtClean="0">
                <a:solidFill>
                  <a:srgbClr val="000000"/>
                </a:solidFill>
                <a:latin typeface="微软雅黑" panose="020B0503020204020204" pitchFamily="34" charset="-122"/>
                <a:ea typeface="微软雅黑" panose="020B0503020204020204" pitchFamily="34" charset="-122"/>
              </a:rPr>
              <a:t>反转数组元素顺序</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timing>
    <p:tnLst>
      <p:par>
        <p:cTn id="1" dur="indefinite" restart="never" nodeType="tmRoot"/>
      </p:par>
    </p:tnLst>
  </p:timing>
</p:sld>
</file>

<file path=ppt/tags/tag1.xml><?xml version="1.0" encoding="utf-8"?>
<p:tagLst xmlns:p="http://schemas.openxmlformats.org/presentationml/2006/main">
  <p:tag name="ISPRING_RESOURCE_PATHS_HASH_PRESENTER" val="d6edf6948bbc9312f6349f6c39015a9193c2347"/>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rgbClr val="00ACE6"/>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28575" cap="flat" cmpd="sng" algn="ctr">
          <a:solidFill>
            <a:srgbClr val="00ACE6"/>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8540</Words>
  <Application>WPS 演示</Application>
  <PresentationFormat>全屏显示(4:3)</PresentationFormat>
  <Paragraphs>814</Paragraphs>
  <Slides>54</Slides>
  <Notes>41</Notes>
  <HiddenSlides>7</HiddenSlides>
  <MMClips>0</MMClips>
  <ScaleCrop>false</ScaleCrop>
  <HeadingPairs>
    <vt:vector size="10" baseType="variant">
      <vt:variant>
        <vt:lpstr>已用的字体</vt:lpstr>
      </vt:variant>
      <vt:variant>
        <vt:i4>12</vt:i4>
      </vt:variant>
      <vt:variant>
        <vt:lpstr>主题</vt:lpstr>
      </vt:variant>
      <vt:variant>
        <vt:i4>1</vt:i4>
      </vt:variant>
      <vt:variant>
        <vt:lpstr>嵌入 OLE 服务器</vt:lpstr>
      </vt:variant>
      <vt:variant>
        <vt:i4>10</vt:i4>
      </vt:variant>
      <vt:variant>
        <vt:lpstr>幻灯片标题</vt:lpstr>
      </vt:variant>
      <vt:variant>
        <vt:i4>54</vt:i4>
      </vt:variant>
      <vt:variant>
        <vt:lpstr>自定义放映</vt:lpstr>
      </vt:variant>
      <vt:variant>
        <vt:i4>1</vt:i4>
      </vt:variant>
    </vt:vector>
  </HeadingPairs>
  <TitlesOfParts>
    <vt:vector size="78" baseType="lpstr">
      <vt:lpstr>Arial</vt:lpstr>
      <vt:lpstr>宋体</vt:lpstr>
      <vt:lpstr>Wingdings</vt:lpstr>
      <vt:lpstr>微软雅黑</vt:lpstr>
      <vt:lpstr>Calibri</vt:lpstr>
      <vt:lpstr>Calibri</vt:lpstr>
      <vt:lpstr>Times New Roman</vt:lpstr>
      <vt:lpstr>Cambria Math</vt:lpstr>
      <vt:lpstr>汉仪综艺体简</vt:lpstr>
      <vt:lpstr>Gulim</vt:lpstr>
      <vt:lpstr>Arial</vt:lpstr>
      <vt:lpstr>Arial Unicode MS</vt:lpstr>
      <vt:lpstr>默认设计模板</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第3章 JavaScript基础 （下）</vt:lpstr>
      <vt:lpstr>学习目标</vt:lpstr>
      <vt:lpstr>目录</vt:lpstr>
      <vt:lpstr>目录</vt:lpstr>
      <vt:lpstr>知识架构</vt:lpstr>
      <vt:lpstr>知识架构</vt:lpstr>
      <vt:lpstr>知识架构</vt:lpstr>
      <vt:lpstr>知识架构</vt:lpstr>
      <vt:lpstr>知识架构</vt:lpstr>
      <vt:lpstr>知识架构</vt:lpstr>
      <vt:lpstr>知识架构</vt:lpstr>
      <vt:lpstr>3.1 循环结构</vt:lpstr>
      <vt:lpstr>3.1 循环结构</vt:lpstr>
      <vt:lpstr>3.1 循环结构</vt:lpstr>
      <vt:lpstr>3.1 循环结构</vt:lpstr>
      <vt:lpstr>3.1 循环结构</vt:lpstr>
      <vt:lpstr>3.1 循环结构</vt:lpstr>
      <vt:lpstr>3.1 循环结构</vt:lpstr>
      <vt:lpstr>3.1 循环结构</vt:lpstr>
      <vt:lpstr>3.1 循环结构</vt:lpstr>
      <vt:lpstr>3.1 循环结构</vt:lpstr>
      <vt:lpstr>3.1 循环结构</vt:lpstr>
      <vt:lpstr>3.1 循环结构</vt:lpstr>
      <vt:lpstr>3.1 循环结构</vt:lpstr>
      <vt:lpstr>3.1 循环结构</vt:lpstr>
      <vt:lpstr>3.1 循环结构</vt:lpstr>
      <vt:lpstr>3.1 循环结构</vt:lpstr>
      <vt:lpstr>3.1 循环结构</vt:lpstr>
      <vt:lpstr>3.1 循环结构</vt:lpstr>
      <vt:lpstr>3.1 循环结构</vt:lpstr>
      <vt:lpstr>3.2 初识数组</vt:lpstr>
      <vt:lpstr>3.2 初识数组</vt:lpstr>
      <vt:lpstr>3.2 初识数组</vt:lpstr>
      <vt:lpstr>3.3 数组案例</vt:lpstr>
      <vt:lpstr>3.3 数组案例</vt:lpstr>
      <vt:lpstr>3.4 数组元素操作</vt:lpstr>
      <vt:lpstr>3.4 数组元素操作</vt:lpstr>
      <vt:lpstr>3.4 数组元素操作</vt:lpstr>
      <vt:lpstr>3.4 数组元素操作</vt:lpstr>
      <vt:lpstr>3.4 数组元素操作</vt:lpstr>
      <vt:lpstr>3.4 数组元素操作</vt:lpstr>
      <vt:lpstr>3.4 数组元素操作</vt:lpstr>
      <vt:lpstr>3.4 数组元素操作</vt:lpstr>
      <vt:lpstr>3.5 数组排序算法</vt:lpstr>
      <vt:lpstr>3.5 数组排序算法</vt:lpstr>
      <vt:lpstr>3.5 数组排序算法</vt:lpstr>
      <vt:lpstr>3.5 数组排序算法</vt:lpstr>
      <vt:lpstr>3.6 二维数组</vt:lpstr>
      <vt:lpstr>3.6 二维数组</vt:lpstr>
      <vt:lpstr>3.6 二维数组</vt:lpstr>
      <vt:lpstr>3.6 二维数组</vt:lpstr>
      <vt:lpstr>3.6 二维数组</vt:lpstr>
      <vt:lpstr>本章总结</vt:lpstr>
      <vt:lpstr>PowerPoint 演示文稿</vt:lpstr>
      <vt:lpstr>自定义放映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王哲</dc:creator>
  <cp:lastModifiedBy>Administrator</cp:lastModifiedBy>
  <cp:revision>857</cp:revision>
  <dcterms:created xsi:type="dcterms:W3CDTF">2013-01-25T01:44:00Z</dcterms:created>
  <dcterms:modified xsi:type="dcterms:W3CDTF">2020-02-07T07:56:53Z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2052-11.1.0.9141</vt:lpwstr>
  </property>
</Properties>
</file>