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44" r:id="rId3"/>
    <p:sldId id="349" r:id="rId4"/>
    <p:sldId id="351" r:id="rId5"/>
    <p:sldId id="541" r:id="rId6"/>
    <p:sldId id="350" r:id="rId7"/>
    <p:sldId id="353" r:id="rId8"/>
    <p:sldId id="644" r:id="rId9"/>
    <p:sldId id="410" r:id="rId10"/>
    <p:sldId id="485" r:id="rId11"/>
    <p:sldId id="542" r:id="rId12"/>
    <p:sldId id="602" r:id="rId13"/>
    <p:sldId id="426" r:id="rId14"/>
    <p:sldId id="604" r:id="rId16"/>
    <p:sldId id="646" r:id="rId17"/>
    <p:sldId id="647" r:id="rId18"/>
    <p:sldId id="662" r:id="rId19"/>
    <p:sldId id="648" r:id="rId20"/>
    <p:sldId id="649" r:id="rId21"/>
    <p:sldId id="663" r:id="rId22"/>
    <p:sldId id="620" r:id="rId23"/>
    <p:sldId id="650" r:id="rId24"/>
    <p:sldId id="651" r:id="rId25"/>
    <p:sldId id="652" r:id="rId26"/>
    <p:sldId id="653" r:id="rId27"/>
    <p:sldId id="654" r:id="rId28"/>
    <p:sldId id="655" r:id="rId29"/>
    <p:sldId id="656" r:id="rId30"/>
    <p:sldId id="623" r:id="rId31"/>
    <p:sldId id="657" r:id="rId32"/>
    <p:sldId id="658" r:id="rId33"/>
    <p:sldId id="625" r:id="rId34"/>
    <p:sldId id="659" r:id="rId35"/>
    <p:sldId id="660" r:id="rId36"/>
    <p:sldId id="633" r:id="rId37"/>
    <p:sldId id="661" r:id="rId38"/>
    <p:sldId id="637" r:id="rId39"/>
    <p:sldId id="642" r:id="rId40"/>
    <p:sldId id="643" r:id="rId41"/>
  </p:sldIdLst>
  <p:sldSz cx="9144000" cy="6858000" type="screen4x3"/>
  <p:notesSz cx="6858000" cy="9144000"/>
  <p:custShowLst>
    <p:custShow name="自定义放映 1" id="0">
      <p:sldLst>
        <p:sld r:id="rId3"/>
        <p:sld r:id="rId4"/>
        <p:sld r:id="rId5"/>
        <p:sld r:id="rId14"/>
      </p:sldLst>
    </p:custShow>
  </p:custShowLst>
  <p:custDataLst>
    <p:tags r:id="rId4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6E1"/>
    <a:srgbClr val="000000"/>
    <a:srgbClr val="CBE3F3"/>
    <a:srgbClr val="E7F1F9"/>
    <a:srgbClr val="ECF6FE"/>
    <a:srgbClr val="E7F1F8"/>
    <a:srgbClr val="596B9D"/>
    <a:srgbClr val="954274"/>
    <a:srgbClr val="FFFFFF"/>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443" autoAdjust="0"/>
    <p:restoredTop sz="94667" autoAdjust="0"/>
  </p:normalViewPr>
  <p:slideViewPr>
    <p:cSldViewPr snapToGrid="0" snapToObjects="1">
      <p:cViewPr>
        <p:scale>
          <a:sx n="90" d="100"/>
          <a:sy n="90" d="100"/>
        </p:scale>
        <p:origin x="-1008" y="-630"/>
      </p:cViewPr>
      <p:guideLst>
        <p:guide orient="horz" pos="2113"/>
        <p:guide pos="2881"/>
      </p:guideLst>
    </p:cSldViewPr>
  </p:slideViewPr>
  <p:outlineViewPr>
    <p:cViewPr>
      <p:scale>
        <a:sx n="33" d="100"/>
        <a:sy n="33" d="100"/>
      </p:scale>
      <p:origin x="0" y="0"/>
    </p:cViewPr>
  </p:outlin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596B9D"/>
            </a:solidFill>
          </c:spPr>
          <c:explosion val="1"/>
          <c:dPt>
            <c:idx val="0"/>
            <c:bubble3D val="0"/>
            <c:spPr>
              <a:solidFill>
                <a:srgbClr val="596B9D"/>
              </a:solidFill>
              <a:ln>
                <a:solidFill>
                  <a:schemeClr val="bg1"/>
                </a:solidFill>
              </a:ln>
            </c:spPr>
          </c:dPt>
          <c:dPt>
            <c:idx val="1"/>
            <c:bubble3D val="0"/>
            <c:spPr>
              <a:solidFill>
                <a:srgbClr val="596B9D"/>
              </a:solidFill>
              <a:ln>
                <a:solidFill>
                  <a:schemeClr val="bg1"/>
                </a:solidFill>
              </a:ln>
            </c:spPr>
          </c:dPt>
          <c:dPt>
            <c:idx val="2"/>
            <c:bubble3D val="0"/>
            <c:spPr>
              <a:solidFill>
                <a:srgbClr val="596B9D"/>
              </a:solidFill>
              <a:ln>
                <a:solidFill>
                  <a:schemeClr val="bg1"/>
                </a:solidFill>
              </a:ln>
            </c:spPr>
          </c:dPt>
          <c:dPt>
            <c:idx val="3"/>
            <c:bubble3D val="0"/>
            <c:spPr>
              <a:solidFill>
                <a:srgbClr val="BFC6E1"/>
              </a:solidFill>
              <a:ln>
                <a:solidFill>
                  <a:schemeClr val="bg1"/>
                </a:solidFill>
              </a:ln>
            </c:spPr>
          </c:dPt>
          <c:dLbls>
            <c:delete val="1"/>
          </c:dLbls>
          <c:cat>
            <c:strRef>
              <c:f>Sheet1!$A$2:$A$5</c:f>
              <c:strCache>
                <c:ptCount val="4"/>
                <c:pt idx="0">
                  <c:v>熟悉知识</c:v>
                </c:pt>
                <c:pt idx="1">
                  <c:v>熟悉知识</c:v>
                </c:pt>
                <c:pt idx="2">
                  <c:v>熟悉知识</c:v>
                </c:pt>
                <c:pt idx="3">
                  <c:v>熟悉知识</c:v>
                </c:pt>
              </c:strCache>
            </c:strRef>
          </c:cat>
          <c:val>
            <c:numRef>
              <c:f>Sheet1!$B$2:$B$5</c:f>
              <c:numCache>
                <c:formatCode>General</c:formatCode>
                <c:ptCount val="4"/>
                <c:pt idx="0">
                  <c:v>2</c:v>
                </c:pt>
                <c:pt idx="1">
                  <c:v>2</c:v>
                </c:pt>
                <c:pt idx="2">
                  <c:v>2</c:v>
                </c:pt>
                <c:pt idx="3">
                  <c:v>2</c:v>
                </c:pt>
              </c:numCache>
            </c:numRef>
          </c:val>
        </c:ser>
        <c:dLbls>
          <c:showLegendKey val="0"/>
          <c:showVal val="0"/>
          <c:showCatName val="0"/>
          <c:showSerName val="0"/>
          <c:showPercent val="0"/>
          <c:showBubbleSize val="0"/>
          <c:showLeaderLines val="1"/>
        </c:dLbls>
        <c:firstSliceAng val="0"/>
        <c:holeSize val="50"/>
      </c:doughnutChart>
      <c:spPr>
        <a:noFill/>
        <a:ln w="25367">
          <a:noFill/>
        </a:ln>
      </c:spPr>
    </c:plotArea>
    <c:plotVisOnly val="1"/>
    <c:dispBlanksAs val="gap"/>
    <c:showDLblsOverMax val="0"/>
  </c:chart>
  <c:txPr>
    <a:bodyPr/>
    <a:lstStyle/>
    <a:p>
      <a:pPr>
        <a:defRPr lang="zh-CN" sz="1790"/>
      </a:pPr>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0.26508</cdr:x>
      <cdr:y>0.66369</cdr:y>
    </cdr:from>
    <cdr:to>
      <cdr:x>0.45319</cdr:x>
      <cdr:y>0.8052</cdr:y>
    </cdr:to>
    <cdr:sp>
      <cdr:nvSpPr>
        <cdr:cNvPr id="2" name="矩形 1"/>
        <cdr:cNvSpPr/>
      </cdr:nvSpPr>
      <cdr:spPr xmlns:a="http://schemas.openxmlformats.org/drawingml/2006/main">
        <a:xfrm xmlns:a="http://schemas.openxmlformats.org/drawingml/2006/main" rot="13345873" flipH="1" flipV="1">
          <a:off x="1439186" y="2497063"/>
          <a:ext cx="1021296" cy="532390"/>
        </a:xfrm>
        <a:prstGeom xmlns:a="http://schemas.openxmlformats.org/drawingml/2006/main" prst="rect">
          <a:avLst/>
        </a:prstGeom>
        <a:noFill/>
      </cdr:spPr>
      <cdr:txBody xmlns:a="http://schemas.openxmlformats.org/drawingml/2006/main">
        <a:bodyPr vert="horz" wrap="none" lIns="45720" tIns="45720" rIns="45720" bIns="45720" anchor="t" anchorCtr="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fontAlgn="auto">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FB2D4EF3-5D68-4802-B456-AC4D8DF02D93}" type="datetimeFigureOut">
              <a:rPr lang="zh-CN" altLang="en-US"/>
            </a:fld>
            <a:endParaRPr lang="en-US"/>
          </a:p>
        </p:txBody>
      </p:sp>
      <p:sp>
        <p:nvSpPr>
          <p:cNvPr id="7168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716C141A-0958-4042-8113-D396C75FFEF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endParaRPr lang="zh-CN" altLang="en-US" smtClean="0"/>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083149A-B859-49D3-8D33-214CC7B3669A}" type="slidenum">
              <a:rPr lang="zh-CN" altLang="en-US"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3F418B06-2CC6-49A9-9D52-5FF4C81DDB8A}"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椭圆 6"/>
          <p:cNvSpPr>
            <a:spLocks noChangeArrowheads="1"/>
          </p:cNvSpPr>
          <p:nvPr/>
        </p:nvSpPr>
        <p:spPr bwMode="auto">
          <a:xfrm>
            <a:off x="1636713" y="5554663"/>
            <a:ext cx="793750" cy="792162"/>
          </a:xfrm>
          <a:prstGeom prst="ellipse">
            <a:avLst/>
          </a:prstGeom>
          <a:solidFill>
            <a:srgbClr val="86DB49"/>
          </a:solidFill>
          <a:ln>
            <a:noFill/>
          </a:ln>
          <a:extLst>
            <a:ext uri="{91240B29-F687-4F45-9708-019B960494DF}">
              <a14:hiddenLine xmlns:a14="http://schemas.microsoft.com/office/drawing/2010/main" w="2857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mtClean="0"/>
          </a:p>
        </p:txBody>
      </p:sp>
      <p:sp>
        <p:nvSpPr>
          <p:cNvPr id="12" name="Title 1"/>
          <p:cNvSpPr>
            <a:spLocks noGrp="1"/>
          </p:cNvSpPr>
          <p:nvPr>
            <p:ph type="ctrTitle"/>
          </p:nvPr>
        </p:nvSpPr>
        <p:spPr>
          <a:xfrm>
            <a:off x="685800" y="1352281"/>
            <a:ext cx="7772400" cy="2157681"/>
          </a:xfrm>
          <a:prstGeom prst="rect">
            <a:avLst/>
          </a:prstGeo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13" name="Subtitle 2"/>
          <p:cNvSpPr>
            <a:spLocks noGrp="1"/>
          </p:cNvSpPr>
          <p:nvPr>
            <p:ph type="subTitle" idx="1" hasCustomPrompt="1"/>
          </p:nvPr>
        </p:nvSpPr>
        <p:spPr>
          <a:xfrm>
            <a:off x="1143000" y="3602038"/>
            <a:ext cx="6858000" cy="1655762"/>
          </a:xfrm>
          <a:prstGeom prst="rect">
            <a:avLst/>
          </a:prstGeo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14" name="文本占位符 5"/>
          <p:cNvSpPr>
            <a:spLocks noGrp="1"/>
          </p:cNvSpPr>
          <p:nvPr>
            <p:ph type="body" sz="quarter" idx="12"/>
          </p:nvPr>
        </p:nvSpPr>
        <p:spPr>
          <a:xfrm>
            <a:off x="2709863" y="5480050"/>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sym typeface="微软雅黑" panose="020B0503020204020204" pitchFamily="34" charset="-122"/>
            </a:endParaRPr>
          </a:p>
        </p:txBody>
      </p:sp>
      <p:sp>
        <p:nvSpPr>
          <p:cNvPr id="15" name="文本占位符 6"/>
          <p:cNvSpPr>
            <a:spLocks noGrp="1"/>
          </p:cNvSpPr>
          <p:nvPr>
            <p:ph type="body" sz="quarter" idx="13"/>
          </p:nvPr>
        </p:nvSpPr>
        <p:spPr>
          <a:xfrm>
            <a:off x="5532438" y="5483225"/>
            <a:ext cx="2714625" cy="350838"/>
          </a:xfrm>
          <a:prstGeom prst="rect">
            <a:avLst/>
          </a:prstGeom>
        </p:spPr>
        <p:txBody>
          <a:bodyPr/>
          <a:lstStyle>
            <a:lvl1pPr>
              <a:lnSpc>
                <a:spcPct val="120000"/>
              </a:lnSpc>
              <a:defRPr sz="1400">
                <a:solidFill>
                  <a:srgbClr val="75A0DD"/>
                </a:solidFill>
                <a:latin typeface="微软雅黑" panose="020B0503020204020204" pitchFamily="34" charset="-122"/>
                <a:ea typeface="微软雅黑" panose="020B0503020204020204" pitchFamily="34" charset="-122"/>
              </a:defRPr>
            </a:lvl1pPr>
          </a:lstStyle>
          <a:p>
            <a:endParaRPr dirty="0"/>
          </a:p>
        </p:txBody>
      </p:sp>
      <p:sp>
        <p:nvSpPr>
          <p:cNvPr id="9" name="矩形 8"/>
          <p:cNvSpPr>
            <a:spLocks noChangeArrowheads="1"/>
          </p:cNvSpPr>
          <p:nvPr userDrawn="1"/>
        </p:nvSpPr>
        <p:spPr bwMode="auto">
          <a:xfrm>
            <a:off x="1646238" y="5648326"/>
            <a:ext cx="7937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rtl="0" eaLnBrk="0" fontAlgn="base" hangingPunct="0">
              <a:lnSpc>
                <a:spcPct val="120000"/>
              </a:lnSpc>
              <a:spcBef>
                <a:spcPct val="0"/>
              </a:spcBef>
              <a:spcAft>
                <a:spcPct val="0"/>
              </a:spcAft>
              <a:defRPr/>
            </a:pPr>
            <a:r>
              <a:rPr lang="en-US" altLang="zh-CN" sz="900" b="1" kern="1200" dirty="0" err="1"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JS+jQuery</a:t>
            </a:r>
            <a:endParaRPr lang="en-US" altLang="zh-CN"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endParaRPr>
          </a:p>
          <a:p>
            <a:pPr algn="ctr" rtl="0" eaLnBrk="0" fontAlgn="base" hangingPunct="0">
              <a:lnSpc>
                <a:spcPct val="120000"/>
              </a:lnSpc>
              <a:spcBef>
                <a:spcPct val="0"/>
              </a:spcBef>
              <a:spcAft>
                <a:spcPct val="0"/>
              </a:spcAft>
              <a:defRPr/>
            </a:pPr>
            <a:r>
              <a:rPr lang="zh-CN" altLang="en-US"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交互式</a:t>
            </a:r>
            <a:r>
              <a:rPr lang="en-US" altLang="zh-CN"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Web</a:t>
            </a:r>
            <a:r>
              <a:rPr lang="zh-CN" altLang="en-US" sz="900" b="1" kern="1200" dirty="0" smtClean="0">
                <a:solidFill>
                  <a:schemeClr val="bg1"/>
                </a:solidFill>
                <a:latin typeface="微软雅黑" panose="020B0503020204020204" pitchFamily="34" charset="-122"/>
                <a:ea typeface="微软雅黑" panose="020B0503020204020204" pitchFamily="34" charset="-122"/>
                <a:cs typeface="+mn-cs"/>
                <a:sym typeface="微软雅黑" panose="020B0503020204020204" pitchFamily="34" charset="-122"/>
              </a:rPr>
              <a:t>前端开发</a:t>
            </a:r>
            <a:endParaRPr lang="zh-CN" altLang="en-US" sz="900" b="1" kern="1200"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6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架构">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220663"/>
            <a:ext cx="923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600" b="1" spc="300" smtClean="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b="1"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a:p>
        </p:txBody>
      </p:sp>
      <p:sp>
        <p:nvSpPr>
          <p:cNvPr id="6" name="Title 1"/>
          <p:cNvSpPr>
            <a:spLocks noGrp="1"/>
          </p:cNvSpPr>
          <p:nvPr>
            <p:ph type="title"/>
          </p:nvPr>
        </p:nvSpPr>
        <p:spPr>
          <a:xfrm>
            <a:off x="1657350" y="154546"/>
            <a:ext cx="4716082" cy="776289"/>
          </a:xfrm>
          <a:prstGeom prst="rect">
            <a:avLst/>
          </a:prstGeom>
        </p:spPr>
        <p:txBody>
          <a:bodyPr anchor="ctr">
            <a:normAutofit/>
          </a:bodyPr>
          <a:lstStyle>
            <a:lvl1pPr>
              <a:defRPr sz="2800">
                <a:solidFill>
                  <a:srgbClr val="1369B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9.xml"/><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1.xml"/><Relationship Id="rId1" Type="http://schemas.openxmlformats.org/officeDocument/2006/relationships/slide" Target="slide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bwMode="auto">
          <a:xfrm>
            <a:off x="685800" y="1352550"/>
            <a:ext cx="7772400" cy="2157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smtClean="0"/>
              <a:t>第</a:t>
            </a:r>
            <a:r>
              <a:rPr lang="en-US" altLang="zh-CN" dirty="0" smtClean="0"/>
              <a:t>4</a:t>
            </a:r>
            <a:r>
              <a:rPr lang="zh-CN" altLang="en-US" dirty="0" smtClean="0"/>
              <a:t>章 </a:t>
            </a:r>
            <a:r>
              <a:rPr lang="en-US" altLang="zh-CN" dirty="0" err="1" smtClean="0"/>
              <a:t>JavaScrit</a:t>
            </a:r>
            <a:r>
              <a:rPr lang="zh-CN" altLang="en-US" dirty="0"/>
              <a:t>函数</a:t>
            </a:r>
            <a:endParaRPr lang="zh-CN" altLang="en-US" dirty="0" smtClean="0"/>
          </a:p>
        </p:txBody>
      </p:sp>
      <p:sp>
        <p:nvSpPr>
          <p:cNvPr id="4100" name="文本占位符 3"/>
          <p:cNvSpPr>
            <a:spLocks noGrp="1"/>
          </p:cNvSpPr>
          <p:nvPr>
            <p:ph type="body"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初</a:t>
            </a:r>
            <a:r>
              <a:rPr lang="zh-CN" altLang="en-US" dirty="0" smtClean="0"/>
              <a:t>识函数</a:t>
            </a:r>
            <a:endParaRPr lang="en-US" altLang="zh-CN" dirty="0" smtClean="0"/>
          </a:p>
          <a:p>
            <a:r>
              <a:rPr lang="zh-CN" altLang="en-US" dirty="0" smtClean="0"/>
              <a:t>函数进阶</a:t>
            </a:r>
            <a:endParaRPr lang="en-US" altLang="zh-CN" dirty="0" smtClean="0"/>
          </a:p>
          <a:p>
            <a:r>
              <a:rPr lang="zh-CN" altLang="en-US" dirty="0" smtClean="0"/>
              <a:t>闭包函数</a:t>
            </a:r>
            <a:endParaRPr lang="zh-CN" altLang="en-US" dirty="0" smtClean="0"/>
          </a:p>
        </p:txBody>
      </p:sp>
      <p:sp>
        <p:nvSpPr>
          <p:cNvPr id="4101" name="文本占位符 4"/>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函数案例</a:t>
            </a:r>
            <a:endParaRPr lang="en-US" altLang="zh-CN" dirty="0" smtClean="0"/>
          </a:p>
          <a:p>
            <a:r>
              <a:rPr lang="zh-CN" altLang="en-US" dirty="0" smtClean="0"/>
              <a:t>作用域</a:t>
            </a:r>
            <a:endParaRPr lang="en-US" altLang="zh-CN" dirty="0" smtClean="0"/>
          </a:p>
          <a:p>
            <a:r>
              <a:rPr lang="zh-CN" altLang="en-US" dirty="0" smtClean="0"/>
              <a:t>预解析</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4"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4.5 </a:t>
            </a:r>
            <a:r>
              <a:rPr lang="zh-CN" altLang="en-US" sz="2800" b="1" kern="0" dirty="0" smtClean="0">
                <a:solidFill>
                  <a:srgbClr val="1369B2"/>
                </a:solidFill>
              </a:rPr>
              <a:t>闭包函数</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7"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任意多边形 7"/>
          <p:cNvSpPr/>
          <p:nvPr/>
        </p:nvSpPr>
        <p:spPr>
          <a:xfrm>
            <a:off x="2759074"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10"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1"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什么是闭包函数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3"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4"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5"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闭包函数的实现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4.6 </a:t>
            </a:r>
            <a:r>
              <a:rPr lang="zh-CN" altLang="en-US" sz="2800" b="1" kern="0" dirty="0" smtClean="0">
                <a:solidFill>
                  <a:srgbClr val="1369B2"/>
                </a:solidFill>
              </a:rPr>
              <a:t>预解析</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820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2"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1</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4" name="TextBox 218"/>
          <p:cNvSpPr txBox="1">
            <a:spLocks noChangeArrowheads="1"/>
          </p:cNvSpPr>
          <p:nvPr/>
        </p:nvSpPr>
        <p:spPr bwMode="auto">
          <a:xfrm>
            <a:off x="3063875" y="2608055"/>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err="1" smtClean="0">
                <a:latin typeface="微软雅黑" panose="020B0503020204020204" pitchFamily="34" charset="-122"/>
                <a:ea typeface="微软雅黑" panose="020B0503020204020204" pitchFamily="34" charset="-122"/>
              </a:rPr>
              <a:t>var</a:t>
            </a:r>
            <a:r>
              <a:rPr lang="zh-CN" altLang="zh-CN" sz="1600" dirty="0">
                <a:latin typeface="微软雅黑" panose="020B0503020204020204" pitchFamily="34" charset="-122"/>
                <a:ea typeface="微软雅黑" panose="020B0503020204020204" pitchFamily="34" charset="-122"/>
              </a:rPr>
              <a:t>关键字的预解析效果</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6"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2</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8" name="TextBox 218"/>
          <p:cNvSpPr txBox="1">
            <a:spLocks noChangeArrowheads="1"/>
          </p:cNvSpPr>
          <p:nvPr/>
        </p:nvSpPr>
        <p:spPr bwMode="auto">
          <a:xfrm>
            <a:off x="3063875" y="3292267"/>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latin typeface="微软雅黑" panose="020B0503020204020204" pitchFamily="34" charset="-122"/>
                <a:ea typeface="微软雅黑" panose="020B0503020204020204" pitchFamily="34" charset="-122"/>
              </a:rPr>
              <a:t>JavaScript</a:t>
            </a:r>
            <a:r>
              <a:rPr lang="zh-CN" altLang="zh-CN" sz="1600" dirty="0">
                <a:latin typeface="微软雅黑" panose="020B0503020204020204" pitchFamily="34" charset="-122"/>
                <a:ea typeface="微软雅黑" panose="020B0503020204020204" pitchFamily="34" charset="-122"/>
              </a:rPr>
              <a:t>中的</a:t>
            </a:r>
            <a:r>
              <a:rPr lang="zh-CN" altLang="zh-CN" sz="1600" dirty="0" smtClean="0">
                <a:latin typeface="微软雅黑" panose="020B0503020204020204" pitchFamily="34" charset="-122"/>
                <a:ea typeface="微软雅黑" panose="020B0503020204020204" pitchFamily="34" charset="-122"/>
              </a:rPr>
              <a:t>函数</a:t>
            </a:r>
            <a:r>
              <a:rPr lang="zh-CN" altLang="en-US" sz="1600" dirty="0" smtClean="0">
                <a:latin typeface="微软雅黑" panose="020B0503020204020204" pitchFamily="34" charset="-122"/>
                <a:ea typeface="微软雅黑" panose="020B0503020204020204" pitchFamily="34" charset="-122"/>
              </a:rPr>
              <a:t>的</a:t>
            </a:r>
            <a:r>
              <a:rPr lang="zh-CN" altLang="zh-CN" sz="1600" dirty="0" smtClean="0">
                <a:latin typeface="微软雅黑" panose="020B0503020204020204" pitchFamily="34" charset="-122"/>
                <a:ea typeface="微软雅黑" panose="020B0503020204020204" pitchFamily="34" charset="-122"/>
              </a:rPr>
              <a:t>预解析</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1</a:t>
              </a:r>
              <a:endParaRPr lang="zh-CN" altLang="en-US" sz="2800" dirty="0">
                <a:solidFill>
                  <a:schemeClr val="bg1"/>
                </a:solidFill>
                <a:latin typeface="+mj-lt"/>
                <a:cs typeface="Times New Roman" panose="02020603050405020304" pitchFamily="18" charset="0"/>
              </a:endParaRPr>
            </a:p>
          </p:txBody>
        </p:sp>
      </p:grpSp>
      <p:sp>
        <p:nvSpPr>
          <p:cNvPr id="31" name="TextBox 39"/>
          <p:cNvSpPr txBox="1">
            <a:spLocks noChangeArrowheads="1"/>
          </p:cNvSpPr>
          <p:nvPr/>
        </p:nvSpPr>
        <p:spPr bwMode="auto">
          <a:xfrm>
            <a:off x="522618" y="1800919"/>
            <a:ext cx="7907338"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函数</a:t>
            </a:r>
            <a:r>
              <a:rPr lang="zh-CN" altLang="zh-CN" dirty="0"/>
              <a:t>在使用时分为两步，</a:t>
            </a:r>
            <a:r>
              <a:rPr lang="zh-CN" altLang="zh-CN" b="1" u="sng" dirty="0">
                <a:solidFill>
                  <a:srgbClr val="1369B2"/>
                </a:solidFill>
              </a:rPr>
              <a:t>声明函数</a:t>
            </a:r>
            <a:r>
              <a:rPr lang="zh-CN" altLang="zh-CN" dirty="0"/>
              <a:t>和</a:t>
            </a:r>
            <a:r>
              <a:rPr lang="zh-CN" altLang="zh-CN" b="1" u="sng" dirty="0">
                <a:solidFill>
                  <a:srgbClr val="1369B2"/>
                </a:solidFill>
              </a:rPr>
              <a:t>调用函数</a:t>
            </a:r>
            <a:endParaRPr lang="en-US" altLang="zh-CN" b="1" u="sng" dirty="0">
              <a:solidFill>
                <a:srgbClr val="1369B2"/>
              </a:solidFill>
            </a:endParaRPr>
          </a:p>
        </p:txBody>
      </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smtClean="0">
                <a:latin typeface="+mn-lt"/>
                <a:cs typeface="Times New Roman" panose="02020603050405020304" pitchFamily="18" charset="0"/>
              </a:rPr>
              <a:t>初识函数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函数的使用</a:t>
            </a:r>
            <a:endParaRPr lang="zh-CN" altLang="en-US" dirty="0">
              <a:latin typeface="+mn-lt"/>
              <a:cs typeface="Times New Roman" panose="02020603050405020304" pitchFamily="18" charset="0"/>
            </a:endParaRPr>
          </a:p>
        </p:txBody>
      </p:sp>
      <p:grpSp>
        <p:nvGrpSpPr>
          <p:cNvPr id="8" name="组合 7"/>
          <p:cNvGrpSpPr/>
          <p:nvPr/>
        </p:nvGrpSpPr>
        <p:grpSpPr>
          <a:xfrm>
            <a:off x="3113127" y="3241747"/>
            <a:ext cx="4205916" cy="1826003"/>
            <a:chOff x="3113127" y="3592636"/>
            <a:chExt cx="4205916" cy="1826003"/>
          </a:xfrm>
        </p:grpSpPr>
        <p:sp>
          <p:nvSpPr>
            <p:cNvPr id="22" name="矩形 1"/>
            <p:cNvSpPr>
              <a:spLocks noChangeArrowheads="1"/>
            </p:cNvSpPr>
            <p:nvPr/>
          </p:nvSpPr>
          <p:spPr bwMode="auto">
            <a:xfrm>
              <a:off x="3113127" y="3848979"/>
              <a:ext cx="4205916"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smtClean="0">
                  <a:solidFill>
                    <a:srgbClr val="FFFFFF"/>
                  </a:solidFill>
                  <a:latin typeface="微软雅黑" panose="020B0503020204020204" pitchFamily="34" charset="-122"/>
                  <a:ea typeface="微软雅黑" panose="020B0503020204020204" pitchFamily="34" charset="-122"/>
                </a:rPr>
                <a:t>sayHello</a:t>
              </a:r>
              <a:r>
                <a:rPr lang="zh-CN"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函数体代码</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sayHello</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en-US" sz="1600" b="1" dirty="0" smtClean="0">
                  <a:solidFill>
                    <a:srgbClr val="FFFFFF"/>
                  </a:solidFill>
                  <a:latin typeface="微软雅黑" panose="020B0503020204020204" pitchFamily="34" charset="-122"/>
                  <a:ea typeface="微软雅黑" panose="020B0503020204020204" pitchFamily="34" charset="-122"/>
                </a:rPr>
                <a:t>调用函数</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26" name="圆角矩形 15"/>
            <p:cNvSpPr>
              <a:spLocks noChangeArrowheads="1"/>
            </p:cNvSpPr>
            <p:nvPr/>
          </p:nvSpPr>
          <p:spPr bwMode="auto">
            <a:xfrm>
              <a:off x="5970081" y="3592636"/>
              <a:ext cx="1200260"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cxnSp>
        <p:nvCxnSpPr>
          <p:cNvPr id="36" name="直接箭头连接符 21"/>
          <p:cNvCxnSpPr>
            <a:cxnSpLocks noChangeShapeType="1"/>
          </p:cNvCxnSpPr>
          <p:nvPr/>
        </p:nvCxnSpPr>
        <p:spPr bwMode="auto">
          <a:xfrm flipH="1">
            <a:off x="2545604" y="3747840"/>
            <a:ext cx="569762" cy="1"/>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圆角矩形 15"/>
          <p:cNvSpPr>
            <a:spLocks noChangeArrowheads="1"/>
          </p:cNvSpPr>
          <p:nvPr/>
        </p:nvSpPr>
        <p:spPr bwMode="auto">
          <a:xfrm>
            <a:off x="799076" y="3284279"/>
            <a:ext cx="1731483" cy="925026"/>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en-US" altLang="zh-CN" dirty="0" smtClean="0"/>
              <a:t>function</a:t>
            </a:r>
            <a:r>
              <a:rPr lang="zh-CN" altLang="en-US" dirty="0" smtClean="0"/>
              <a:t>是</a:t>
            </a:r>
            <a:r>
              <a:rPr lang="zh-CN" altLang="zh-CN" dirty="0" smtClean="0"/>
              <a:t>声明</a:t>
            </a:r>
            <a:r>
              <a:rPr lang="zh-CN" altLang="zh-CN" dirty="0"/>
              <a:t>函数的</a:t>
            </a:r>
            <a:r>
              <a:rPr lang="zh-CN" altLang="zh-CN" dirty="0" smtClean="0"/>
              <a:t>关键字</a:t>
            </a:r>
            <a:r>
              <a:rPr lang="zh-CN" altLang="en-US" dirty="0" smtClean="0"/>
              <a:t>（全部小写）</a:t>
            </a:r>
            <a:endParaRPr lang="en-US" altLang="zh-CN" dirty="0"/>
          </a:p>
        </p:txBody>
      </p:sp>
      <p:cxnSp>
        <p:nvCxnSpPr>
          <p:cNvPr id="38" name="直接箭头连接符 21"/>
          <p:cNvCxnSpPr>
            <a:cxnSpLocks noChangeShapeType="1"/>
          </p:cNvCxnSpPr>
          <p:nvPr/>
        </p:nvCxnSpPr>
        <p:spPr bwMode="auto">
          <a:xfrm flipV="1">
            <a:off x="4553574" y="2985405"/>
            <a:ext cx="0" cy="512685"/>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圆角矩形 15"/>
          <p:cNvSpPr>
            <a:spLocks noChangeArrowheads="1"/>
          </p:cNvSpPr>
          <p:nvPr/>
        </p:nvSpPr>
        <p:spPr bwMode="auto">
          <a:xfrm>
            <a:off x="4047088" y="2555784"/>
            <a:ext cx="1007259" cy="441408"/>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函数名</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1">
                                            <p:txEl>
                                              <p:pRg st="0" end="0"/>
                                            </p:txEl>
                                          </p:spTgt>
                                        </p:tgtEl>
                                        <p:attrNameLst>
                                          <p:attrName>style.visibility</p:attrName>
                                        </p:attrNameLst>
                                      </p:cBhvr>
                                      <p:to>
                                        <p:strVal val="visible"/>
                                      </p:to>
                                    </p:set>
                                    <p:animEffect transition="in" filter="wipe(left)">
                                      <p:cBhvr>
                                        <p:cTn id="18" dur="500"/>
                                        <p:tgtEl>
                                          <p:spTgt spid="31">
                                            <p:txEl>
                                              <p:pRg st="0" end="0"/>
                                            </p:txEl>
                                          </p:spTgt>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right)">
                                      <p:cBhvr>
                                        <p:cTn id="26" dur="500"/>
                                        <p:tgtEl>
                                          <p:spTgt spid="3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350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4" grpId="0"/>
      <p:bldP spid="11" grpId="0"/>
      <p:bldP spid="37"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2</a:t>
              </a:r>
              <a:endParaRPr lang="zh-CN" altLang="en-US" sz="2800" dirty="0">
                <a:solidFill>
                  <a:schemeClr val="bg1"/>
                </a:solidFill>
                <a:latin typeface="+mj-lt"/>
                <a:cs typeface="Times New Roman" panose="02020603050405020304" pitchFamily="18" charset="0"/>
              </a:endParaRPr>
            </a:p>
          </p:txBody>
        </p:sp>
      </p:grpSp>
      <p:sp>
        <p:nvSpPr>
          <p:cNvPr id="31" name="TextBox 39"/>
          <p:cNvSpPr txBox="1">
            <a:spLocks noChangeArrowheads="1"/>
          </p:cNvSpPr>
          <p:nvPr/>
        </p:nvSpPr>
        <p:spPr bwMode="auto">
          <a:xfrm>
            <a:off x="533251" y="1811552"/>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在</a:t>
            </a:r>
            <a:r>
              <a:rPr lang="zh-CN" altLang="zh-CN" dirty="0"/>
              <a:t>编写代码时，可能会出现非常多的相同代码，或者功能类似的代码，这些代码可能需要大量重复</a:t>
            </a:r>
            <a:r>
              <a:rPr lang="zh-CN" altLang="zh-CN" dirty="0" smtClean="0"/>
              <a:t>使用</a:t>
            </a:r>
            <a:r>
              <a:rPr lang="zh-CN" altLang="en-US" dirty="0"/>
              <a:t>，</a:t>
            </a:r>
            <a:r>
              <a:rPr lang="zh-CN" altLang="zh-CN" dirty="0" smtClean="0"/>
              <a:t>此时就</a:t>
            </a:r>
            <a:r>
              <a:rPr lang="zh-CN" altLang="zh-CN" dirty="0"/>
              <a:t>可以使用</a:t>
            </a:r>
            <a:r>
              <a:rPr lang="en-US" altLang="zh-CN" dirty="0"/>
              <a:t>JavaScript</a:t>
            </a:r>
            <a:r>
              <a:rPr lang="zh-CN" altLang="zh-CN" dirty="0"/>
              <a:t>中的</a:t>
            </a:r>
            <a:r>
              <a:rPr lang="zh-CN" altLang="zh-CN" b="1" u="sng" dirty="0">
                <a:solidFill>
                  <a:srgbClr val="1369B2"/>
                </a:solidFill>
              </a:rPr>
              <a:t>函数</a:t>
            </a:r>
            <a:r>
              <a:rPr lang="zh-CN" altLang="zh-CN" dirty="0" smtClean="0"/>
              <a:t>。</a:t>
            </a:r>
            <a:endParaRPr lang="en-US" altLang="zh-CN" b="1" u="sng" dirty="0">
              <a:solidFill>
                <a:srgbClr val="1369B2"/>
              </a:solidFill>
            </a:endParaRPr>
          </a:p>
        </p:txBody>
      </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什么是函数</a:t>
            </a:r>
            <a:endParaRPr lang="zh-CN" altLang="en-US" dirty="0">
              <a:latin typeface="+mn-lt"/>
              <a:cs typeface="Times New Roman" panose="02020603050405020304" pitchFamily="18" charset="0"/>
            </a:endParaRPr>
          </a:p>
        </p:txBody>
      </p:sp>
      <p:grpSp>
        <p:nvGrpSpPr>
          <p:cNvPr id="2" name="组合 1"/>
          <p:cNvGrpSpPr/>
          <p:nvPr/>
        </p:nvGrpSpPr>
        <p:grpSpPr>
          <a:xfrm>
            <a:off x="2583778" y="3006311"/>
            <a:ext cx="5847907" cy="2978041"/>
            <a:chOff x="2339219" y="3250870"/>
            <a:chExt cx="5847907" cy="2978041"/>
          </a:xfrm>
        </p:grpSpPr>
        <p:sp>
          <p:nvSpPr>
            <p:cNvPr id="13" name="矩形 1"/>
            <p:cNvSpPr>
              <a:spLocks noChangeArrowheads="1"/>
            </p:cNvSpPr>
            <p:nvPr/>
          </p:nvSpPr>
          <p:spPr bwMode="auto">
            <a:xfrm>
              <a:off x="2339219" y="3551255"/>
              <a:ext cx="5847907" cy="2677656"/>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getSum</a:t>
              </a:r>
              <a:r>
                <a:rPr lang="en-US" altLang="zh-CN" sz="1600" b="1" dirty="0">
                  <a:solidFill>
                    <a:srgbClr val="FFFFFF"/>
                  </a:solidFill>
                  <a:latin typeface="微软雅黑" panose="020B0503020204020204" pitchFamily="34" charset="-122"/>
                  <a:ea typeface="微软雅黑" panose="020B0503020204020204" pitchFamily="34" charset="-122"/>
                </a:rPr>
                <a:t>(num1, num2)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sum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num1;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num2;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sum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console.log(sum);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函数执行结束后，将结果输出</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getSum</a:t>
              </a:r>
              <a:r>
                <a:rPr lang="en-US" altLang="zh-CN" sz="1600" b="1" dirty="0" smtClean="0">
                  <a:solidFill>
                    <a:srgbClr val="FFFFFF"/>
                  </a:solidFill>
                  <a:latin typeface="微软雅黑" panose="020B0503020204020204" pitchFamily="34" charset="-122"/>
                  <a:ea typeface="微软雅黑" panose="020B0503020204020204" pitchFamily="34" charset="-122"/>
                </a:rPr>
                <a:t>(1</a:t>
              </a:r>
              <a:r>
                <a:rPr lang="en-US" altLang="zh-CN" sz="1600" b="1" dirty="0">
                  <a:solidFill>
                    <a:srgbClr val="FFFFFF"/>
                  </a:solidFill>
                  <a:latin typeface="微软雅黑" panose="020B0503020204020204" pitchFamily="34" charset="-122"/>
                  <a:ea typeface="微软雅黑" panose="020B0503020204020204" pitchFamily="34" charset="-122"/>
                </a:rPr>
                <a:t>, 100);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5050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getSum</a:t>
              </a:r>
              <a:r>
                <a:rPr lang="en-US" altLang="zh-CN" sz="1600" b="1" dirty="0">
                  <a:solidFill>
                    <a:srgbClr val="FFFFFF"/>
                  </a:solidFill>
                  <a:latin typeface="微软雅黑" panose="020B0503020204020204" pitchFamily="34" charset="-122"/>
                  <a:ea typeface="微软雅黑" panose="020B0503020204020204" pitchFamily="34" charset="-122"/>
                </a:rPr>
                <a:t>(10, 50);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1230</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5" name="圆角矩形 15"/>
            <p:cNvSpPr>
              <a:spLocks noChangeArrowheads="1"/>
            </p:cNvSpPr>
            <p:nvPr/>
          </p:nvSpPr>
          <p:spPr bwMode="auto">
            <a:xfrm>
              <a:off x="5418960" y="3250870"/>
              <a:ext cx="2592328" cy="418865"/>
            </a:xfrm>
            <a:prstGeom prst="roundRect">
              <a:avLst>
                <a:gd name="adj" fmla="val 16667"/>
              </a:avLst>
            </a:prstGeom>
            <a:solidFill>
              <a:schemeClr val="bg1"/>
            </a:solidFill>
            <a:ln w="12700" algn="ctr">
              <a:solidFill>
                <a:srgbClr val="00ACE6"/>
              </a:solidFill>
              <a:round/>
            </a:ln>
          </p:spPr>
          <p:txBody>
            <a:bodyPr/>
            <a:lstStyle/>
            <a:p>
              <a:pPr algn="ctr" eaLnBrk="1" hangingPunct="1">
                <a:buFont typeface="Arial" panose="020B0604020202020204" pitchFamily="34" charset="0"/>
                <a:buNone/>
              </a:pPr>
              <a:r>
                <a:rPr lang="zh-CN" altLang="en-US" dirty="0" smtClean="0"/>
                <a:t>函数</a:t>
              </a:r>
              <a:r>
                <a:rPr lang="zh-CN" altLang="en-US" dirty="0"/>
                <a:t>：</a:t>
              </a:r>
              <a:r>
                <a:rPr lang="zh-CN" altLang="zh-CN" dirty="0" smtClean="0"/>
                <a:t>求</a:t>
              </a:r>
              <a:r>
                <a:rPr lang="en-US" altLang="zh-CN" dirty="0" err="1" smtClean="0"/>
                <a:t>n~m</a:t>
              </a:r>
              <a:r>
                <a:rPr lang="zh-CN" altLang="zh-CN" dirty="0" smtClean="0"/>
                <a:t>的累加和</a:t>
              </a:r>
              <a:endParaRPr lang="en-US" altLang="zh-CN" dirty="0"/>
            </a:p>
          </p:txBody>
        </p:sp>
      </p:grpSp>
      <p:cxnSp>
        <p:nvCxnSpPr>
          <p:cNvPr id="16" name="直接箭头连接符 21"/>
          <p:cNvCxnSpPr>
            <a:cxnSpLocks noChangeShapeType="1"/>
          </p:cNvCxnSpPr>
          <p:nvPr/>
        </p:nvCxnSpPr>
        <p:spPr bwMode="auto">
          <a:xfrm flipH="1">
            <a:off x="2014016" y="5442689"/>
            <a:ext cx="569762" cy="1"/>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5"/>
          <p:cNvSpPr>
            <a:spLocks noChangeArrowheads="1"/>
          </p:cNvSpPr>
          <p:nvPr/>
        </p:nvSpPr>
        <p:spPr bwMode="auto">
          <a:xfrm>
            <a:off x="438085" y="5267832"/>
            <a:ext cx="1606499" cy="352042"/>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调用</a:t>
            </a:r>
            <a:r>
              <a:rPr lang="en-US" altLang="zh-CN" dirty="0" err="1" smtClean="0"/>
              <a:t>getSum</a:t>
            </a:r>
            <a:r>
              <a:rPr lang="en-US" altLang="zh-CN" dirty="0" smtClean="0"/>
              <a:t>()</a:t>
            </a:r>
            <a:endParaRPr lang="en-US" altLang="zh-CN" dirty="0"/>
          </a:p>
        </p:txBody>
      </p:sp>
      <p:cxnSp>
        <p:nvCxnSpPr>
          <p:cNvPr id="20" name="直接箭头连接符 21"/>
          <p:cNvCxnSpPr>
            <a:cxnSpLocks noChangeShapeType="1"/>
          </p:cNvCxnSpPr>
          <p:nvPr/>
        </p:nvCxnSpPr>
        <p:spPr bwMode="auto">
          <a:xfrm flipH="1">
            <a:off x="2012951" y="3596085"/>
            <a:ext cx="569762" cy="1"/>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15"/>
          <p:cNvSpPr>
            <a:spLocks noChangeArrowheads="1"/>
          </p:cNvSpPr>
          <p:nvPr/>
        </p:nvSpPr>
        <p:spPr bwMode="auto">
          <a:xfrm>
            <a:off x="409724" y="3421228"/>
            <a:ext cx="1606499" cy="352042"/>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a:t>定义</a:t>
            </a:r>
            <a:r>
              <a:rPr lang="en-US" altLang="zh-CN" dirty="0" err="1" smtClean="0"/>
              <a:t>getSum</a:t>
            </a:r>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Effect transition="in" filter="wipe(left)">
                                      <p:cBhvr>
                                        <p:cTn id="14" dur="500"/>
                                        <p:tgtEl>
                                          <p:spTgt spid="31">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1" grpId="0"/>
      <p:bldP spid="17"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3</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函数的参数</a:t>
            </a:r>
            <a:endParaRPr lang="zh-CN" altLang="en-US" dirty="0">
              <a:latin typeface="+mn-lt"/>
              <a:cs typeface="Times New Roman" panose="02020603050405020304" pitchFamily="18" charset="0"/>
            </a:endParaRPr>
          </a:p>
        </p:txBody>
      </p:sp>
      <p:sp>
        <p:nvSpPr>
          <p:cNvPr id="24" name="TextBox 39"/>
          <p:cNvSpPr txBox="1">
            <a:spLocks noChangeArrowheads="1"/>
          </p:cNvSpPr>
          <p:nvPr/>
        </p:nvSpPr>
        <p:spPr bwMode="auto">
          <a:xfrm>
            <a:off x="543900" y="1848445"/>
            <a:ext cx="79073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a:solidFill>
                  <a:srgbClr val="1369B2"/>
                </a:solidFill>
              </a:rPr>
              <a:t>函数的参数</a:t>
            </a:r>
            <a:r>
              <a:rPr lang="zh-CN" altLang="en-US" dirty="0"/>
              <a:t>分为</a:t>
            </a:r>
            <a:r>
              <a:rPr lang="zh-CN" altLang="zh-CN" dirty="0"/>
              <a:t>形参和实参</a:t>
            </a:r>
            <a:r>
              <a:rPr lang="zh-CN" altLang="en-US" dirty="0"/>
              <a:t>：</a:t>
            </a:r>
            <a:endParaRPr lang="en-US" altLang="zh-CN" b="1" u="sng" dirty="0">
              <a:solidFill>
                <a:srgbClr val="1369B2"/>
              </a:solidFill>
            </a:endParaRPr>
          </a:p>
          <a:p>
            <a:pPr marL="285750" indent="-285750" eaLnBrk="0" hangingPunct="0">
              <a:lnSpc>
                <a:spcPct val="200000"/>
              </a:lnSpc>
              <a:buFont typeface="Wingdings" panose="05000000000000000000" pitchFamily="2" charset="2"/>
              <a:buChar char="p"/>
              <a:defRPr/>
            </a:pPr>
            <a:r>
              <a:rPr lang="zh-CN" altLang="en-US" dirty="0" smtClean="0"/>
              <a:t>形参：</a:t>
            </a:r>
            <a:r>
              <a:rPr lang="zh-CN" altLang="zh-CN" dirty="0"/>
              <a:t>在声明函数时</a:t>
            </a:r>
            <a:r>
              <a:rPr lang="zh-CN" altLang="zh-CN" dirty="0" smtClean="0"/>
              <a:t>，在</a:t>
            </a:r>
            <a:r>
              <a:rPr lang="zh-CN" altLang="zh-CN" dirty="0"/>
              <a:t>函数名称后面的小括号中</a:t>
            </a:r>
            <a:r>
              <a:rPr lang="zh-CN" altLang="zh-CN" dirty="0" smtClean="0"/>
              <a:t>添加</a:t>
            </a:r>
            <a:r>
              <a:rPr lang="zh-CN" altLang="en-US" dirty="0" smtClean="0"/>
              <a:t>的</a:t>
            </a:r>
            <a:r>
              <a:rPr lang="zh-CN" altLang="zh-CN" dirty="0" smtClean="0"/>
              <a:t>一些参数</a:t>
            </a:r>
            <a:endParaRPr lang="en-US" altLang="zh-CN" dirty="0" smtClean="0"/>
          </a:p>
          <a:p>
            <a:pPr marL="285750" indent="-285750" eaLnBrk="0" hangingPunct="0">
              <a:lnSpc>
                <a:spcPct val="200000"/>
              </a:lnSpc>
              <a:buFont typeface="Wingdings" panose="05000000000000000000" pitchFamily="2" charset="2"/>
              <a:buChar char="p"/>
              <a:defRPr/>
            </a:pPr>
            <a:r>
              <a:rPr lang="zh-CN" altLang="en-US" dirty="0" smtClean="0"/>
              <a:t>实参：</a:t>
            </a:r>
            <a:r>
              <a:rPr lang="zh-CN" altLang="zh-CN" dirty="0"/>
              <a:t>当函数调用的时候</a:t>
            </a:r>
            <a:r>
              <a:rPr lang="zh-CN" altLang="zh-CN" dirty="0" smtClean="0"/>
              <a:t>，需要</a:t>
            </a:r>
            <a:r>
              <a:rPr lang="zh-CN" altLang="zh-CN" dirty="0"/>
              <a:t>传递相应的参数，这些参数称为</a:t>
            </a:r>
            <a:r>
              <a:rPr lang="zh-CN" altLang="zh-CN" dirty="0" smtClean="0"/>
              <a:t>实参</a:t>
            </a:r>
            <a:endParaRPr lang="en-US" altLang="zh-CN" dirty="0" smtClean="0"/>
          </a:p>
        </p:txBody>
      </p:sp>
      <p:grpSp>
        <p:nvGrpSpPr>
          <p:cNvPr id="25" name="组合 24"/>
          <p:cNvGrpSpPr/>
          <p:nvPr/>
        </p:nvGrpSpPr>
        <p:grpSpPr>
          <a:xfrm>
            <a:off x="1196178" y="3648808"/>
            <a:ext cx="6602780" cy="1932333"/>
            <a:chOff x="3410440" y="3486306"/>
            <a:chExt cx="3887106" cy="1932333"/>
          </a:xfrm>
        </p:grpSpPr>
        <p:sp>
          <p:nvSpPr>
            <p:cNvPr id="26" name="矩形 1"/>
            <p:cNvSpPr>
              <a:spLocks noChangeArrowheads="1"/>
            </p:cNvSpPr>
            <p:nvPr/>
          </p:nvSpPr>
          <p:spPr bwMode="auto">
            <a:xfrm>
              <a:off x="3410440" y="3848979"/>
              <a:ext cx="3887106"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zh-CN" altLang="en-US" sz="1600" b="1" dirty="0" smtClean="0">
                  <a:solidFill>
                    <a:srgbClr val="FFFFFF"/>
                  </a:solidFill>
                  <a:latin typeface="微软雅黑" panose="020B0503020204020204" pitchFamily="34" charset="-122"/>
                  <a:ea typeface="微软雅黑" panose="020B0503020204020204" pitchFamily="34" charset="-122"/>
                </a:rPr>
                <a:t>函数名</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zh-CN" altLang="en-US" sz="1600" b="1" dirty="0" smtClean="0">
                  <a:solidFill>
                    <a:srgbClr val="FFFFFF"/>
                  </a:solidFill>
                  <a:latin typeface="微软雅黑" panose="020B0503020204020204" pitchFamily="34" charset="-122"/>
                  <a:ea typeface="微软雅黑" panose="020B0503020204020204" pitchFamily="34" charset="-122"/>
                </a:rPr>
                <a:t>形参</a:t>
              </a:r>
              <a:r>
                <a:rPr lang="en-US" altLang="zh-CN" sz="1600" b="1" dirty="0" smtClean="0">
                  <a:solidFill>
                    <a:srgbClr val="FFFFFF"/>
                  </a:solidFill>
                  <a:latin typeface="微软雅黑" panose="020B0503020204020204" pitchFamily="34" charset="-122"/>
                  <a:ea typeface="微软雅黑" panose="020B0503020204020204" pitchFamily="34" charset="-122"/>
                </a:rPr>
                <a:t>1, </a:t>
              </a:r>
              <a:r>
                <a:rPr lang="zh-CN" altLang="en-US" sz="1600" b="1" dirty="0" smtClean="0">
                  <a:solidFill>
                    <a:srgbClr val="FFFFFF"/>
                  </a:solidFill>
                  <a:latin typeface="微软雅黑" panose="020B0503020204020204" pitchFamily="34" charset="-122"/>
                  <a:ea typeface="微软雅黑" panose="020B0503020204020204" pitchFamily="34" charset="-122"/>
                </a:rPr>
                <a:t>形参</a:t>
              </a:r>
              <a:r>
                <a:rPr lang="en-US" altLang="zh-CN" sz="1600" b="1" dirty="0" smtClean="0">
                  <a:solidFill>
                    <a:srgbClr val="FFFFFF"/>
                  </a:solidFill>
                  <a:latin typeface="微软雅黑" panose="020B0503020204020204" pitchFamily="34" charset="-122"/>
                  <a:ea typeface="微软雅黑" panose="020B0503020204020204" pitchFamily="34" charset="-122"/>
                </a:rPr>
                <a:t>2, …) { // </a:t>
              </a:r>
              <a:r>
                <a:rPr lang="zh-CN" altLang="en-US" sz="1600" b="1" dirty="0" smtClean="0">
                  <a:solidFill>
                    <a:srgbClr val="FFFFFF"/>
                  </a:solidFill>
                  <a:latin typeface="微软雅黑" panose="020B0503020204020204" pitchFamily="34" charset="-122"/>
                  <a:ea typeface="微软雅黑" panose="020B0503020204020204" pitchFamily="34" charset="-122"/>
                </a:rPr>
                <a:t>函数声明的小括号中的是形参</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函数体代码</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FFFFFF"/>
                  </a:solidFill>
                  <a:latin typeface="微软雅黑" panose="020B0503020204020204" pitchFamily="34" charset="-122"/>
                  <a:ea typeface="微软雅黑" panose="020B0503020204020204" pitchFamily="34" charset="-122"/>
                </a:rPr>
                <a:t>函数名</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zh-CN" altLang="en-US" sz="1600" b="1" dirty="0" smtClean="0">
                  <a:solidFill>
                    <a:srgbClr val="FFFFFF"/>
                  </a:solidFill>
                  <a:latin typeface="微软雅黑" panose="020B0503020204020204" pitchFamily="34" charset="-122"/>
                  <a:ea typeface="微软雅黑" panose="020B0503020204020204" pitchFamily="34" charset="-122"/>
                </a:rPr>
                <a:t>实参</a:t>
              </a:r>
              <a:r>
                <a:rPr lang="en-US" altLang="zh-CN" sz="1600" b="1" dirty="0" smtClean="0">
                  <a:solidFill>
                    <a:srgbClr val="FFFFFF"/>
                  </a:solidFill>
                  <a:latin typeface="微软雅黑" panose="020B0503020204020204" pitchFamily="34" charset="-122"/>
                  <a:ea typeface="微软雅黑" panose="020B0503020204020204" pitchFamily="34" charset="-122"/>
                </a:rPr>
                <a:t>1, </a:t>
              </a:r>
              <a:r>
                <a:rPr lang="zh-CN" altLang="en-US" sz="1600" b="1" dirty="0" smtClean="0">
                  <a:solidFill>
                    <a:srgbClr val="FFFFFF"/>
                  </a:solidFill>
                  <a:latin typeface="微软雅黑" panose="020B0503020204020204" pitchFamily="34" charset="-122"/>
                  <a:ea typeface="微软雅黑" panose="020B0503020204020204" pitchFamily="34" charset="-122"/>
                </a:rPr>
                <a:t>实参</a:t>
              </a:r>
              <a:r>
                <a:rPr lang="en-US" altLang="zh-CN" sz="1600" b="1" dirty="0" smtClean="0">
                  <a:solidFill>
                    <a:srgbClr val="FFFFFF"/>
                  </a:solidFill>
                  <a:latin typeface="微软雅黑" panose="020B0503020204020204" pitchFamily="34" charset="-122"/>
                  <a:ea typeface="微软雅黑" panose="020B0503020204020204" pitchFamily="34" charset="-122"/>
                </a:rPr>
                <a:t>2, …)                  // </a:t>
              </a:r>
              <a:r>
                <a:rPr lang="zh-CN" altLang="en-US" sz="1600" b="1" dirty="0" smtClean="0">
                  <a:solidFill>
                    <a:srgbClr val="FFFFFF"/>
                  </a:solidFill>
                  <a:latin typeface="微软雅黑" panose="020B0503020204020204" pitchFamily="34" charset="-122"/>
                  <a:ea typeface="微软雅黑" panose="020B0503020204020204" pitchFamily="34" charset="-122"/>
                </a:rPr>
                <a:t>函数调用的小括号中的是实参</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27" name="圆角矩形 15"/>
            <p:cNvSpPr>
              <a:spLocks noChangeArrowheads="1"/>
            </p:cNvSpPr>
            <p:nvPr/>
          </p:nvSpPr>
          <p:spPr bwMode="auto">
            <a:xfrm>
              <a:off x="6251777" y="3486306"/>
              <a:ext cx="735957"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wipe(left)">
                                      <p:cBhvr>
                                        <p:cTn id="18" dur="500"/>
                                        <p:tgtEl>
                                          <p:spTgt spid="24">
                                            <p:txEl>
                                              <p:pRg st="1" end="1"/>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wipe(left)">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j-lt"/>
                  <a:cs typeface="Times New Roman" panose="02020603050405020304" pitchFamily="18" charset="0"/>
                </a:rPr>
                <a:t>4</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函数参数的数量</a:t>
            </a:r>
            <a:endParaRPr lang="zh-CN" altLang="en-US" dirty="0">
              <a:latin typeface="+mn-lt"/>
              <a:cs typeface="Times New Roman" panose="02020603050405020304" pitchFamily="18" charset="0"/>
            </a:endParaRPr>
          </a:p>
        </p:txBody>
      </p:sp>
      <p:sp>
        <p:nvSpPr>
          <p:cNvPr id="24" name="TextBox 39"/>
          <p:cNvSpPr txBox="1">
            <a:spLocks noChangeArrowheads="1"/>
          </p:cNvSpPr>
          <p:nvPr/>
        </p:nvSpPr>
        <p:spPr bwMode="auto">
          <a:xfrm>
            <a:off x="554533" y="1986674"/>
            <a:ext cx="79073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a:solidFill>
                  <a:srgbClr val="1369B2"/>
                </a:solidFill>
              </a:rPr>
              <a:t>函数的</a:t>
            </a:r>
            <a:r>
              <a:rPr lang="zh-CN" altLang="zh-CN" b="1" u="sng" dirty="0" smtClean="0">
                <a:solidFill>
                  <a:srgbClr val="1369B2"/>
                </a:solidFill>
              </a:rPr>
              <a:t>参数</a:t>
            </a:r>
            <a:r>
              <a:rPr lang="zh-CN" altLang="en-US" dirty="0"/>
              <a:t>允许</a:t>
            </a:r>
            <a:r>
              <a:rPr lang="zh-CN" altLang="zh-CN" dirty="0" smtClean="0"/>
              <a:t>形参和实参</a:t>
            </a:r>
            <a:r>
              <a:rPr lang="zh-CN" altLang="en-US" dirty="0" smtClean="0"/>
              <a:t>的个数不同：</a:t>
            </a:r>
            <a:endParaRPr lang="en-US" altLang="zh-CN" b="1" u="sng" dirty="0">
              <a:solidFill>
                <a:srgbClr val="1369B2"/>
              </a:solidFill>
            </a:endParaRPr>
          </a:p>
          <a:p>
            <a:pPr marL="285750" indent="-285750" eaLnBrk="0" hangingPunct="0">
              <a:lnSpc>
                <a:spcPct val="200000"/>
              </a:lnSpc>
              <a:buFont typeface="Wingdings" panose="05000000000000000000" pitchFamily="2" charset="2"/>
              <a:buChar char="p"/>
              <a:defRPr/>
            </a:pPr>
            <a:r>
              <a:rPr lang="zh-CN" altLang="zh-CN" dirty="0"/>
              <a:t>当实参数量多于形参数量时，</a:t>
            </a:r>
            <a:r>
              <a:rPr lang="zh-CN" altLang="zh-CN" dirty="0" smtClean="0"/>
              <a:t>函数正常</a:t>
            </a:r>
            <a:r>
              <a:rPr lang="zh-CN" altLang="zh-CN" dirty="0"/>
              <a:t>执行，多余的</a:t>
            </a:r>
            <a:r>
              <a:rPr lang="zh-CN" altLang="zh-CN" dirty="0" smtClean="0"/>
              <a:t>实参会</a:t>
            </a:r>
            <a:r>
              <a:rPr lang="zh-CN" altLang="zh-CN" dirty="0"/>
              <a:t>被忽略</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当实参数量小于形参数量时，多出来的形参类似于一个已声明未赋值的变量，其值为</a:t>
            </a:r>
            <a:r>
              <a:rPr lang="en-US" altLang="zh-CN" dirty="0"/>
              <a:t>undefined</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wipe(left)">
                                      <p:cBhvr>
                                        <p:cTn id="18" dur="500"/>
                                        <p:tgtEl>
                                          <p:spTgt spid="24">
                                            <p:txEl>
                                              <p:pRg st="1" end="1"/>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wipe(left)">
                                      <p:cBhvr>
                                        <p:cTn id="22"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j-lt"/>
                  <a:cs typeface="Times New Roman" panose="02020603050405020304" pitchFamily="18" charset="0"/>
                </a:rPr>
                <a:t>4</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函数参数的数量</a:t>
            </a:r>
            <a:endParaRPr lang="zh-CN" altLang="en-US" dirty="0">
              <a:latin typeface="+mn-lt"/>
              <a:cs typeface="Times New Roman" panose="02020603050405020304" pitchFamily="18" charset="0"/>
            </a:endParaRPr>
          </a:p>
        </p:txBody>
      </p:sp>
      <p:grpSp>
        <p:nvGrpSpPr>
          <p:cNvPr id="2" name="组合 1"/>
          <p:cNvGrpSpPr/>
          <p:nvPr/>
        </p:nvGrpSpPr>
        <p:grpSpPr>
          <a:xfrm>
            <a:off x="890487" y="2117727"/>
            <a:ext cx="7363025" cy="2301665"/>
            <a:chOff x="1355672" y="4095394"/>
            <a:chExt cx="7363025" cy="2301665"/>
          </a:xfrm>
        </p:grpSpPr>
        <p:sp>
          <p:nvSpPr>
            <p:cNvPr id="26" name="矩形 1"/>
            <p:cNvSpPr>
              <a:spLocks noChangeArrowheads="1"/>
            </p:cNvSpPr>
            <p:nvPr/>
          </p:nvSpPr>
          <p:spPr bwMode="auto">
            <a:xfrm>
              <a:off x="1355672" y="4458067"/>
              <a:ext cx="7363025" cy="193899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getSum</a:t>
              </a:r>
              <a:r>
                <a:rPr lang="en-US" altLang="zh-CN" sz="1600" b="1" dirty="0">
                  <a:solidFill>
                    <a:srgbClr val="FFFFFF"/>
                  </a:solidFill>
                  <a:latin typeface="微软雅黑" panose="020B0503020204020204" pitchFamily="34" charset="-122"/>
                  <a:ea typeface="微软雅黑" panose="020B0503020204020204" pitchFamily="34" charset="-122"/>
                </a:rPr>
                <a:t>(num1, num2)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console.log(num1,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getSum</a:t>
              </a:r>
              <a:r>
                <a:rPr lang="en-US" altLang="zh-CN" sz="1600" b="1" dirty="0">
                  <a:solidFill>
                    <a:srgbClr val="FFFFFF"/>
                  </a:solidFill>
                  <a:latin typeface="微软雅黑" panose="020B0503020204020204" pitchFamily="34" charset="-122"/>
                  <a:ea typeface="微软雅黑" panose="020B0503020204020204" pitchFamily="34" charset="-122"/>
                </a:rPr>
                <a:t>(1, 2, 3);	// </a:t>
              </a:r>
              <a:r>
                <a:rPr lang="zh-CN" altLang="zh-CN" sz="1600" b="1" dirty="0">
                  <a:solidFill>
                    <a:srgbClr val="FFFFFF"/>
                  </a:solidFill>
                  <a:latin typeface="微软雅黑" panose="020B0503020204020204" pitchFamily="34" charset="-122"/>
                  <a:ea typeface="微软雅黑" panose="020B0503020204020204" pitchFamily="34" charset="-122"/>
                </a:rPr>
                <a:t>实参数量大于形参数量，输出结果：</a:t>
              </a:r>
              <a:r>
                <a:rPr lang="en-US" altLang="zh-CN" sz="1600" b="1" dirty="0">
                  <a:solidFill>
                    <a:srgbClr val="FFFFFF"/>
                  </a:solidFill>
                  <a:latin typeface="微软雅黑" panose="020B0503020204020204" pitchFamily="34" charset="-122"/>
                  <a:ea typeface="微软雅黑" panose="020B0503020204020204" pitchFamily="34" charset="-122"/>
                </a:rPr>
                <a:t>1 2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getSum</a:t>
              </a:r>
              <a:r>
                <a:rPr lang="en-US" altLang="zh-CN" sz="1600" b="1" dirty="0">
                  <a:solidFill>
                    <a:srgbClr val="FFFFFF"/>
                  </a:solidFill>
                  <a:latin typeface="微软雅黑" panose="020B0503020204020204" pitchFamily="34" charset="-122"/>
                  <a:ea typeface="微软雅黑" panose="020B0503020204020204" pitchFamily="34" charset="-122"/>
                </a:rPr>
                <a:t>(1</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实参数量小于形参数量，输出结果：</a:t>
              </a:r>
              <a:r>
                <a:rPr lang="en-US" altLang="zh-CN" sz="1600" b="1" dirty="0">
                  <a:solidFill>
                    <a:srgbClr val="FFFFFF"/>
                  </a:solidFill>
                  <a:latin typeface="微软雅黑" panose="020B0503020204020204" pitchFamily="34" charset="-122"/>
                  <a:ea typeface="微软雅黑" panose="020B0503020204020204" pitchFamily="34" charset="-122"/>
                </a:rPr>
                <a:t>1 </a:t>
              </a:r>
              <a:r>
                <a:rPr lang="en-US" altLang="zh-CN" sz="1600" b="1" dirty="0" smtClean="0">
                  <a:solidFill>
                    <a:srgbClr val="FFFFFF"/>
                  </a:solidFill>
                  <a:latin typeface="微软雅黑" panose="020B0503020204020204" pitchFamily="34" charset="-122"/>
                  <a:ea typeface="微软雅黑" panose="020B0503020204020204" pitchFamily="34" charset="-122"/>
                </a:rPr>
                <a:t>undefined</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27" name="圆角矩形 15"/>
            <p:cNvSpPr>
              <a:spLocks noChangeArrowheads="1"/>
            </p:cNvSpPr>
            <p:nvPr/>
          </p:nvSpPr>
          <p:spPr bwMode="auto">
            <a:xfrm>
              <a:off x="6182072" y="4095394"/>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j-lt"/>
                  <a:cs typeface="Times New Roman" panose="02020603050405020304" pitchFamily="18" charset="0"/>
                </a:rPr>
                <a:t>5</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函数的返回值</a:t>
            </a:r>
            <a:endParaRPr lang="zh-CN" altLang="en-US" dirty="0">
              <a:latin typeface="+mn-lt"/>
              <a:cs typeface="Times New Roman" panose="02020603050405020304" pitchFamily="18" charset="0"/>
            </a:endParaRPr>
          </a:p>
        </p:txBody>
      </p:sp>
      <p:sp>
        <p:nvSpPr>
          <p:cNvPr id="24" name="TextBox 39"/>
          <p:cNvSpPr txBox="1">
            <a:spLocks noChangeArrowheads="1"/>
          </p:cNvSpPr>
          <p:nvPr/>
        </p:nvSpPr>
        <p:spPr bwMode="auto">
          <a:xfrm>
            <a:off x="554533" y="1986674"/>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a:solidFill>
                  <a:srgbClr val="1369B2"/>
                </a:solidFill>
              </a:rPr>
              <a:t>函数</a:t>
            </a:r>
            <a:r>
              <a:rPr lang="zh-CN" altLang="zh-CN" b="1" u="sng" dirty="0" smtClean="0">
                <a:solidFill>
                  <a:srgbClr val="1369B2"/>
                </a:solidFill>
              </a:rPr>
              <a:t>的</a:t>
            </a:r>
            <a:r>
              <a:rPr lang="zh-CN" altLang="en-US" b="1" u="sng" dirty="0">
                <a:solidFill>
                  <a:srgbClr val="1369B2"/>
                </a:solidFill>
              </a:rPr>
              <a:t>返回</a:t>
            </a:r>
            <a:r>
              <a:rPr lang="zh-CN" altLang="en-US" b="1" u="sng" dirty="0" smtClean="0">
                <a:solidFill>
                  <a:srgbClr val="1369B2"/>
                </a:solidFill>
              </a:rPr>
              <a:t>值</a:t>
            </a:r>
            <a:r>
              <a:rPr lang="zh-CN" altLang="en-US" dirty="0" smtClean="0"/>
              <a:t>可以将函数的处理结果返回，用于</a:t>
            </a:r>
            <a:r>
              <a:rPr lang="zh-CN" altLang="zh-CN" dirty="0" smtClean="0"/>
              <a:t>根据</a:t>
            </a:r>
            <a:r>
              <a:rPr lang="zh-CN" altLang="zh-CN" dirty="0"/>
              <a:t>函数的执行结果来决定下一步要做的</a:t>
            </a:r>
            <a:r>
              <a:rPr lang="zh-CN" altLang="zh-CN" dirty="0" smtClean="0"/>
              <a:t>事情</a:t>
            </a:r>
            <a:r>
              <a:rPr lang="zh-CN" altLang="en-US" dirty="0" smtClean="0"/>
              <a:t>，函数</a:t>
            </a:r>
            <a:r>
              <a:rPr lang="zh-CN" altLang="en-US" dirty="0" smtClean="0"/>
              <a:t>的返回值通过</a:t>
            </a:r>
            <a:r>
              <a:rPr lang="en-US" altLang="zh-CN" dirty="0" smtClean="0"/>
              <a:t>return</a:t>
            </a:r>
            <a:r>
              <a:rPr lang="zh-CN" altLang="en-US" dirty="0" smtClean="0"/>
              <a:t>语句实现。</a:t>
            </a:r>
            <a:endParaRPr lang="en-US" altLang="zh-CN" b="1" u="sng" dirty="0">
              <a:solidFill>
                <a:srgbClr val="1369B2"/>
              </a:solidFill>
            </a:endParaRPr>
          </a:p>
        </p:txBody>
      </p:sp>
      <p:grpSp>
        <p:nvGrpSpPr>
          <p:cNvPr id="2" name="组合 1"/>
          <p:cNvGrpSpPr/>
          <p:nvPr/>
        </p:nvGrpSpPr>
        <p:grpSpPr>
          <a:xfrm>
            <a:off x="1354039" y="3319815"/>
            <a:ext cx="5865480" cy="1420130"/>
            <a:chOff x="1355673" y="3834212"/>
            <a:chExt cx="5865480" cy="1420130"/>
          </a:xfrm>
        </p:grpSpPr>
        <p:sp>
          <p:nvSpPr>
            <p:cNvPr id="26" name="矩形 1"/>
            <p:cNvSpPr>
              <a:spLocks noChangeArrowheads="1"/>
            </p:cNvSpPr>
            <p:nvPr/>
          </p:nvSpPr>
          <p:spPr bwMode="auto">
            <a:xfrm>
              <a:off x="1355673" y="4054013"/>
              <a:ext cx="5865480" cy="1200329"/>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zh-CN" altLang="en-US" sz="1600" b="1" dirty="0" smtClean="0">
                  <a:solidFill>
                    <a:srgbClr val="FFFFFF"/>
                  </a:solidFill>
                  <a:latin typeface="微软雅黑" panose="020B0503020204020204" pitchFamily="34" charset="-122"/>
                  <a:ea typeface="微软雅黑" panose="020B0503020204020204" pitchFamily="34" charset="-122"/>
                </a:rPr>
                <a:t>函数名</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return </a:t>
              </a:r>
              <a:r>
                <a:rPr lang="zh-CN" altLang="en-US" sz="1600" b="1" dirty="0" smtClean="0">
                  <a:solidFill>
                    <a:srgbClr val="FFFFFF"/>
                  </a:solidFill>
                  <a:latin typeface="微软雅黑" panose="020B0503020204020204" pitchFamily="34" charset="-122"/>
                  <a:ea typeface="微软雅黑" panose="020B0503020204020204" pitchFamily="34" charset="-122"/>
                </a:rPr>
                <a:t>要返回的值</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en-US" sz="1600" b="1" dirty="0" smtClean="0">
                  <a:solidFill>
                    <a:srgbClr val="FFFFFF"/>
                  </a:solidFill>
                  <a:latin typeface="微软雅黑" panose="020B0503020204020204" pitchFamily="34" charset="-122"/>
                  <a:ea typeface="微软雅黑" panose="020B0503020204020204" pitchFamily="34" charset="-122"/>
                </a:rPr>
                <a:t>利用</a:t>
              </a:r>
              <a:r>
                <a:rPr lang="en-US" altLang="zh-CN" sz="1600" b="1" dirty="0" smtClean="0">
                  <a:solidFill>
                    <a:srgbClr val="FFFFFF"/>
                  </a:solidFill>
                  <a:latin typeface="微软雅黑" panose="020B0503020204020204" pitchFamily="34" charset="-122"/>
                  <a:ea typeface="微软雅黑" panose="020B0503020204020204" pitchFamily="34" charset="-122"/>
                </a:rPr>
                <a:t>return</a:t>
              </a:r>
              <a:r>
                <a:rPr lang="zh-CN" altLang="en-US" sz="1600" b="1" dirty="0" smtClean="0">
                  <a:solidFill>
                    <a:srgbClr val="FFFFFF"/>
                  </a:solidFill>
                  <a:latin typeface="微软雅黑" panose="020B0503020204020204" pitchFamily="34" charset="-122"/>
                  <a:ea typeface="微软雅黑" panose="020B0503020204020204" pitchFamily="34" charset="-122"/>
                </a:rPr>
                <a:t>返回一个值给调用者</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27" name="圆角矩形 15"/>
            <p:cNvSpPr>
              <a:spLocks noChangeArrowheads="1"/>
            </p:cNvSpPr>
            <p:nvPr/>
          </p:nvSpPr>
          <p:spPr bwMode="auto">
            <a:xfrm>
              <a:off x="5557010" y="3834212"/>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j-lt"/>
                  <a:cs typeface="Times New Roman" panose="02020603050405020304" pitchFamily="18" charset="0"/>
                </a:rPr>
                <a:t>6</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arguments</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的使用</a:t>
            </a:r>
            <a:endParaRPr lang="zh-CN" altLang="en-US" dirty="0">
              <a:latin typeface="+mn-lt"/>
              <a:cs typeface="Times New Roman" panose="02020603050405020304" pitchFamily="18" charset="0"/>
            </a:endParaRPr>
          </a:p>
        </p:txBody>
      </p:sp>
      <p:sp>
        <p:nvSpPr>
          <p:cNvPr id="24" name="TextBox 39"/>
          <p:cNvSpPr txBox="1">
            <a:spLocks noChangeArrowheads="1"/>
          </p:cNvSpPr>
          <p:nvPr/>
        </p:nvSpPr>
        <p:spPr bwMode="auto">
          <a:xfrm>
            <a:off x="543900" y="1997307"/>
            <a:ext cx="840871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dirty="0" smtClean="0"/>
              <a:t>当</a:t>
            </a:r>
            <a:r>
              <a:rPr lang="zh-CN" altLang="zh-CN" dirty="0" smtClean="0"/>
              <a:t>不确定</a:t>
            </a:r>
            <a:r>
              <a:rPr lang="zh-CN" altLang="zh-CN" dirty="0"/>
              <a:t>函数中接收到了多少个实参的时候，可以用</a:t>
            </a:r>
            <a:r>
              <a:rPr lang="en-US" altLang="zh-CN" b="1" u="sng" dirty="0">
                <a:solidFill>
                  <a:srgbClr val="1369B2"/>
                </a:solidFill>
              </a:rPr>
              <a:t>arguments</a:t>
            </a:r>
            <a:r>
              <a:rPr lang="zh-CN" altLang="zh-CN" dirty="0"/>
              <a:t>来获取实参</a:t>
            </a:r>
            <a:r>
              <a:rPr lang="zh-CN" altLang="en-US" dirty="0" smtClean="0"/>
              <a:t>。这是因为</a:t>
            </a:r>
            <a:r>
              <a:rPr lang="en-US" altLang="zh-CN" dirty="0"/>
              <a:t>arguments</a:t>
            </a:r>
            <a:r>
              <a:rPr lang="zh-CN" altLang="zh-CN" dirty="0"/>
              <a:t>是当前函数的一个内置对象，所有函数都内置了一个</a:t>
            </a:r>
            <a:r>
              <a:rPr lang="en-US" altLang="zh-CN" dirty="0"/>
              <a:t>arguments</a:t>
            </a:r>
            <a:r>
              <a:rPr lang="zh-CN" altLang="zh-CN" dirty="0"/>
              <a:t>对象，该对象保存了函数调用时传递的所有的</a:t>
            </a:r>
            <a:r>
              <a:rPr lang="zh-CN" altLang="zh-CN" dirty="0" smtClean="0"/>
              <a:t>实参</a:t>
            </a:r>
            <a:r>
              <a:rPr lang="zh-CN" altLang="en-US" dirty="0" smtClean="0"/>
              <a:t>。</a:t>
            </a:r>
            <a:endParaRPr lang="en-US" altLang="zh-CN" b="1" u="sng" dirty="0">
              <a:solidFill>
                <a:srgbClr val="1369B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wipe(left)">
                                      <p:cBhvr>
                                        <p:cTn id="1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j-lt"/>
                  <a:cs typeface="Times New Roman" panose="02020603050405020304" pitchFamily="18" charset="0"/>
                </a:rPr>
                <a:t>6</a:t>
              </a:r>
              <a:endParaRPr lang="zh-CN" altLang="en-US" sz="2800" dirty="0">
                <a:solidFill>
                  <a:schemeClr val="bg1"/>
                </a:solidFill>
                <a:latin typeface="+mj-lt"/>
                <a:cs typeface="Times New Roman" panose="02020603050405020304" pitchFamily="18" charset="0"/>
              </a:endParaRPr>
            </a:p>
          </p:txBody>
        </p:sp>
      </p:grpSp>
      <p:sp>
        <p:nvSpPr>
          <p:cNvPr id="1331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14"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4.1 </a:t>
            </a:r>
            <a:r>
              <a:rPr lang="zh-CN" altLang="en-US" dirty="0">
                <a:latin typeface="+mn-lt"/>
                <a:cs typeface="Times New Roman" panose="02020603050405020304" pitchFamily="18" charset="0"/>
              </a:rPr>
              <a:t>初</a:t>
            </a:r>
            <a:r>
              <a:rPr lang="zh-CN" altLang="en-US" dirty="0" smtClean="0">
                <a:latin typeface="+mn-lt"/>
                <a:cs typeface="Times New Roman" panose="02020603050405020304" pitchFamily="18" charset="0"/>
              </a:rPr>
              <a:t>识函数</a:t>
            </a:r>
            <a:endParaRPr lang="zh-CN" altLang="en-US" dirty="0" smtClean="0">
              <a:latin typeface="+mn-lt"/>
              <a:cs typeface="Times New Roman" panose="02020603050405020304" pitchFamily="18" charset="0"/>
            </a:endParaRPr>
          </a:p>
        </p:txBody>
      </p:sp>
      <p:sp>
        <p:nvSpPr>
          <p:cNvPr id="5"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arguments</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的使用</a:t>
            </a:r>
            <a:endParaRPr lang="zh-CN" altLang="en-US" dirty="0">
              <a:latin typeface="+mn-lt"/>
              <a:cs typeface="Times New Roman" panose="02020603050405020304" pitchFamily="18" charset="0"/>
            </a:endParaRPr>
          </a:p>
        </p:txBody>
      </p:sp>
      <p:grpSp>
        <p:nvGrpSpPr>
          <p:cNvPr id="6" name="组合 5"/>
          <p:cNvGrpSpPr/>
          <p:nvPr/>
        </p:nvGrpSpPr>
        <p:grpSpPr>
          <a:xfrm>
            <a:off x="962265" y="2110099"/>
            <a:ext cx="7363025" cy="2670997"/>
            <a:chOff x="1355672" y="3755138"/>
            <a:chExt cx="7363025" cy="2670997"/>
          </a:xfrm>
        </p:grpSpPr>
        <p:sp>
          <p:nvSpPr>
            <p:cNvPr id="26" name="矩形 1"/>
            <p:cNvSpPr>
              <a:spLocks noChangeArrowheads="1"/>
            </p:cNvSpPr>
            <p:nvPr/>
          </p:nvSpPr>
          <p:spPr bwMode="auto">
            <a:xfrm>
              <a:off x="1355672" y="4117811"/>
              <a:ext cx="7363025" cy="230832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console.log(arguments);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Arguments(3) [1, 2, 3,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t>
              </a:r>
              <a:r>
                <a:rPr lang="en-US" altLang="zh-CN" sz="1600" b="1" dirty="0" err="1">
                  <a:solidFill>
                    <a:srgbClr val="FFFFFF"/>
                  </a:solidFill>
                  <a:latin typeface="微软雅黑" panose="020B0503020204020204" pitchFamily="34" charset="-122"/>
                  <a:ea typeface="微软雅黑" panose="020B0503020204020204" pitchFamily="34" charset="-122"/>
                </a:rPr>
                <a:t>arguments.length</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console.log(arguments[1</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(1, 2, 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27" name="圆角矩形 15"/>
            <p:cNvSpPr>
              <a:spLocks noChangeArrowheads="1"/>
            </p:cNvSpPr>
            <p:nvPr/>
          </p:nvSpPr>
          <p:spPr bwMode="auto">
            <a:xfrm>
              <a:off x="6182072" y="375513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bwMode="auto">
          <a:xfrm>
            <a:off x="1765331" y="1551019"/>
            <a:ext cx="5629212" cy="3957575"/>
            <a:chOff x="1671783" y="1414593"/>
            <a:chExt cx="5628984" cy="3957378"/>
          </a:xfrm>
        </p:grpSpPr>
        <p:graphicFrame>
          <p:nvGraphicFramePr>
            <p:cNvPr id="3" name="图表 36"/>
            <p:cNvGraphicFramePr/>
            <p:nvPr/>
          </p:nvGraphicFramePr>
          <p:xfrm>
            <a:off x="1671783" y="1414593"/>
            <a:ext cx="5628984" cy="3957378"/>
          </p:xfrm>
          <a:graphic>
            <a:graphicData uri="http://schemas.openxmlformats.org/drawingml/2006/chart">
              <c:chart xmlns:c="http://schemas.openxmlformats.org/drawingml/2006/chart" xmlns:r="http://schemas.openxmlformats.org/officeDocument/2006/relationships" r:id="rId1"/>
            </a:graphicData>
          </a:graphic>
        </p:graphicFrame>
        <p:grpSp>
          <p:nvGrpSpPr>
            <p:cNvPr id="62" name="组合 37"/>
            <p:cNvGrpSpPr/>
            <p:nvPr/>
          </p:nvGrpSpPr>
          <p:grpSpPr bwMode="auto">
            <a:xfrm>
              <a:off x="3459192" y="1906649"/>
              <a:ext cx="2572726" cy="2420927"/>
              <a:chOff x="3459192" y="1906649"/>
              <a:chExt cx="2572726" cy="2420927"/>
            </a:xfrm>
          </p:grpSpPr>
          <p:sp>
            <p:nvSpPr>
              <p:cNvPr id="63" name="弧形 62"/>
              <p:cNvSpPr/>
              <p:nvPr/>
            </p:nvSpPr>
            <p:spPr bwMode="auto">
              <a:xfrm rot="5400000">
                <a:off x="3827497" y="2732113"/>
                <a:ext cx="1312796" cy="1312810"/>
              </a:xfrm>
              <a:prstGeom prst="arc">
                <a:avLst>
                  <a:gd name="adj1" fmla="val 5382197"/>
                  <a:gd name="adj2" fmla="val 0"/>
                </a:avLst>
              </a:prstGeom>
              <a:noFill/>
              <a:ln w="57150" cap="flat" cmpd="sng" algn="ctr">
                <a:solidFill>
                  <a:srgbClr val="4F81BD">
                    <a:lumMod val="20000"/>
                    <a:lumOff val="80000"/>
                  </a:srgbClr>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4" name="弧形 63"/>
              <p:cNvSpPr/>
              <p:nvPr/>
            </p:nvSpPr>
            <p:spPr bwMode="auto">
              <a:xfrm>
                <a:off x="3943373" y="2849590"/>
                <a:ext cx="1081043" cy="1084208"/>
              </a:xfrm>
              <a:prstGeom prst="arc">
                <a:avLst>
                  <a:gd name="adj1" fmla="val 10763236"/>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5" name="弧形 64"/>
              <p:cNvSpPr/>
              <p:nvPr/>
            </p:nvSpPr>
            <p:spPr bwMode="auto">
              <a:xfrm rot="16200000">
                <a:off x="4022750" y="2994041"/>
                <a:ext cx="898480" cy="822292"/>
              </a:xfrm>
              <a:prstGeom prst="arc">
                <a:avLst>
                  <a:gd name="adj1" fmla="val 16251812"/>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buFont typeface="Arial" panose="020B0604020202020204" pitchFamily="34" charset="0"/>
                  <a:buNone/>
                  <a:defRPr/>
                </a:pPr>
                <a:endParaRPr lang="zh-CN" altLang="en-US" kern="0">
                  <a:solidFill>
                    <a:prstClr val="black"/>
                  </a:solidFill>
                  <a:latin typeface="Calibri" panose="020F0502020204030204"/>
                  <a:ea typeface="宋体" panose="02010600030101010101" pitchFamily="2" charset="-122"/>
                </a:endParaRPr>
              </a:p>
            </p:txBody>
          </p:sp>
          <p:sp>
            <p:nvSpPr>
              <p:cNvPr id="66" name="TextBox 65"/>
              <p:cNvSpPr txBox="1"/>
              <p:nvPr/>
            </p:nvSpPr>
            <p:spPr bwMode="auto">
              <a:xfrm rot="18386741" flipH="1">
                <a:off x="3138548" y="2227319"/>
                <a:ext cx="1041348" cy="400034"/>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了解</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sp>
            <p:nvSpPr>
              <p:cNvPr id="67" name="TextBox 66"/>
              <p:cNvSpPr txBox="1"/>
              <p:nvPr/>
            </p:nvSpPr>
            <p:spPr bwMode="auto">
              <a:xfrm rot="13890666" flipH="1" flipV="1">
                <a:off x="4991880" y="2509086"/>
                <a:ext cx="1039760" cy="400034"/>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sp>
            <p:nvSpPr>
              <p:cNvPr id="69" name="TextBox 68"/>
              <p:cNvSpPr txBox="1"/>
              <p:nvPr/>
            </p:nvSpPr>
            <p:spPr bwMode="auto">
              <a:xfrm rot="8184459" flipH="1" flipV="1">
                <a:off x="4992668" y="3927448"/>
                <a:ext cx="1039771" cy="400030"/>
              </a:xfrm>
              <a:prstGeom prst="rect">
                <a:avLst/>
              </a:prstGeom>
              <a:noFill/>
            </p:spPr>
            <p:txBody>
              <a:bodyPr>
                <a:spAutoFit/>
              </a:bodyPr>
              <a:lstStyle/>
              <a:p>
                <a:pPr eaLnBrk="0" fontAlgn="auto" hangingPunct="0">
                  <a:spcBef>
                    <a:spcPts val="0"/>
                  </a:spcBef>
                  <a:spcAft>
                    <a:spcPts val="0"/>
                  </a:spcAft>
                  <a:defRPr/>
                </a:pPr>
                <a:r>
                  <a:rPr lang="zh-CN" altLang="en-US" sz="2000" b="1" kern="0" spc="300" dirty="0">
                    <a:solidFill>
                      <a:prstClr val="white"/>
                    </a:solidFill>
                    <a:latin typeface="微软雅黑" panose="020B0503020204020204" pitchFamily="34" charset="-122"/>
                    <a:ea typeface="微软雅黑" panose="020B0503020204020204" pitchFamily="34" charset="-122"/>
                  </a:rPr>
                  <a:t>掌握</a:t>
                </a:r>
                <a:endParaRPr lang="zh-CN" altLang="en-US" sz="2000" b="1" kern="0" spc="300" dirty="0">
                  <a:solidFill>
                    <a:prstClr val="white"/>
                  </a:solidFill>
                  <a:latin typeface="微软雅黑" panose="020B0503020204020204" pitchFamily="34" charset="-122"/>
                  <a:ea typeface="微软雅黑" panose="020B0503020204020204" pitchFamily="34" charset="-122"/>
                </a:endParaRPr>
              </a:p>
            </p:txBody>
          </p:sp>
        </p:grpSp>
      </p:grpSp>
      <p:sp>
        <p:nvSpPr>
          <p:cNvPr id="5122"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学习目标</a:t>
            </a:r>
            <a:endParaRPr lang="zh-CN" altLang="en-US" smtClean="0"/>
          </a:p>
        </p:txBody>
      </p:sp>
      <p:grpSp>
        <p:nvGrpSpPr>
          <p:cNvPr id="45" name="组合 44"/>
          <p:cNvGrpSpPr/>
          <p:nvPr/>
        </p:nvGrpSpPr>
        <p:grpSpPr bwMode="auto">
          <a:xfrm>
            <a:off x="387350" y="1764094"/>
            <a:ext cx="2800015" cy="1140731"/>
            <a:chOff x="153988" y="1614313"/>
            <a:chExt cx="2799200" cy="1141457"/>
          </a:xfrm>
        </p:grpSpPr>
        <p:sp>
          <p:nvSpPr>
            <p:cNvPr id="5149" name="矩形 5"/>
            <p:cNvSpPr>
              <a:spLocks noChangeArrowheads="1"/>
            </p:cNvSpPr>
            <p:nvPr/>
          </p:nvSpPr>
          <p:spPr bwMode="auto">
            <a:xfrm>
              <a:off x="695460" y="1778759"/>
              <a:ext cx="2257728" cy="43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nSpc>
                  <a:spcPct val="125000"/>
                </a:lnSpc>
              </a:pPr>
              <a:r>
                <a:rPr lang="zh-CN" altLang="en-US" b="1" dirty="0" smtClean="0">
                  <a:latin typeface="微软雅黑" panose="020B0503020204020204" pitchFamily="34" charset="-122"/>
                  <a:ea typeface="微软雅黑" panose="020B0503020204020204" pitchFamily="34" charset="-122"/>
                </a:rPr>
                <a:t>了解</a:t>
              </a:r>
              <a:r>
                <a:rPr lang="zh-CN" altLang="en-US" b="1" dirty="0" smtClean="0">
                  <a:solidFill>
                    <a:srgbClr val="1369B2"/>
                  </a:solidFill>
                  <a:latin typeface="微软雅黑" panose="020B0503020204020204" pitchFamily="34" charset="-122"/>
                  <a:ea typeface="微软雅黑" panose="020B0503020204020204" pitchFamily="34" charset="-122"/>
                </a:rPr>
                <a:t>函数</a:t>
              </a:r>
              <a:r>
                <a:rPr lang="zh-CN" altLang="en-US" b="1" dirty="0" smtClean="0">
                  <a:latin typeface="微软雅黑" panose="020B0503020204020204" pitchFamily="34" charset="-122"/>
                  <a:ea typeface="微软雅黑" panose="020B0503020204020204" pitchFamily="34" charset="-122"/>
                </a:rPr>
                <a:t>的基本概念</a:t>
              </a:r>
              <a:endParaRPr lang="en-US" altLang="zh-CN" b="1" dirty="0">
                <a:solidFill>
                  <a:srgbClr val="1369B2"/>
                </a:solidFill>
                <a:latin typeface="微软雅黑" panose="020B0503020204020204" pitchFamily="34" charset="-122"/>
                <a:ea typeface="微软雅黑" panose="020B0503020204020204" pitchFamily="34" charset="-122"/>
              </a:endParaRPr>
            </a:p>
          </p:txBody>
        </p:sp>
        <p:grpSp>
          <p:nvGrpSpPr>
            <p:cNvPr id="5150" name="组合 16"/>
            <p:cNvGrpSpPr/>
            <p:nvPr/>
          </p:nvGrpSpPr>
          <p:grpSpPr bwMode="auto">
            <a:xfrm>
              <a:off x="466536" y="2103548"/>
              <a:ext cx="2179369" cy="652222"/>
              <a:chOff x="860198" y="2352244"/>
              <a:chExt cx="2178276" cy="652213"/>
            </a:xfrm>
          </p:grpSpPr>
          <p:cxnSp>
            <p:nvCxnSpPr>
              <p:cNvPr id="5154" name="直接连接符 7"/>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55" name="直接连接符 10"/>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51" name="组合 15"/>
            <p:cNvGrpSpPr/>
            <p:nvPr/>
          </p:nvGrpSpPr>
          <p:grpSpPr bwMode="auto">
            <a:xfrm>
              <a:off x="153988" y="1614313"/>
              <a:ext cx="474819" cy="522307"/>
              <a:chOff x="1232465" y="3529898"/>
              <a:chExt cx="474581" cy="522300"/>
            </a:xfrm>
          </p:grpSpPr>
          <p:sp>
            <p:nvSpPr>
              <p:cNvPr id="49" name="椭圆 48"/>
              <p:cNvSpPr/>
              <p:nvPr/>
            </p:nvSpPr>
            <p:spPr bwMode="auto">
              <a:xfrm>
                <a:off x="1232465" y="3557808"/>
                <a:ext cx="474286" cy="474959"/>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50" name="TextBox 49"/>
              <p:cNvSpPr txBox="1"/>
              <p:nvPr/>
            </p:nvSpPr>
            <p:spPr>
              <a:xfrm>
                <a:off x="1287984" y="3529216"/>
                <a:ext cx="334696" cy="522613"/>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53" name="组合 52"/>
          <p:cNvGrpSpPr/>
          <p:nvPr/>
        </p:nvGrpSpPr>
        <p:grpSpPr bwMode="auto">
          <a:xfrm>
            <a:off x="6176963" y="1805731"/>
            <a:ext cx="2560637" cy="1102571"/>
            <a:chOff x="6135688" y="2109791"/>
            <a:chExt cx="2560637" cy="1100134"/>
          </a:xfrm>
        </p:grpSpPr>
        <p:grpSp>
          <p:nvGrpSpPr>
            <p:cNvPr id="5142" name="组合 32"/>
            <p:cNvGrpSpPr/>
            <p:nvPr/>
          </p:nvGrpSpPr>
          <p:grpSpPr bwMode="auto">
            <a:xfrm flipH="1">
              <a:off x="6253163" y="2557463"/>
              <a:ext cx="2178050" cy="652462"/>
              <a:chOff x="860198" y="2352244"/>
              <a:chExt cx="2178276" cy="652213"/>
            </a:xfrm>
          </p:grpSpPr>
          <p:cxnSp>
            <p:nvCxnSpPr>
              <p:cNvPr id="5147"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8"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43" name="组合 35"/>
            <p:cNvGrpSpPr/>
            <p:nvPr/>
          </p:nvGrpSpPr>
          <p:grpSpPr bwMode="auto">
            <a:xfrm>
              <a:off x="8223250" y="2109791"/>
              <a:ext cx="473075" cy="522287"/>
              <a:chOff x="1232465" y="3530023"/>
              <a:chExt cx="474415" cy="522742"/>
            </a:xfrm>
          </p:grpSpPr>
          <p:sp>
            <p:nvSpPr>
              <p:cNvPr id="57" name="椭圆 56"/>
              <p:cNvSpPr/>
              <p:nvPr/>
            </p:nvSpPr>
            <p:spPr bwMode="auto">
              <a:xfrm>
                <a:off x="1232465" y="3557820"/>
                <a:ext cx="474415" cy="475611"/>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58" name="TextBox 57"/>
              <p:cNvSpPr txBox="1"/>
              <p:nvPr/>
            </p:nvSpPr>
            <p:spPr>
              <a:xfrm>
                <a:off x="1300921" y="3529283"/>
                <a:ext cx="335911" cy="523172"/>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44" name="矩形 46"/>
            <p:cNvSpPr>
              <a:spLocks noChangeArrowheads="1"/>
            </p:cNvSpPr>
            <p:nvPr/>
          </p:nvSpPr>
          <p:spPr bwMode="auto">
            <a:xfrm>
              <a:off x="6135688" y="2248077"/>
              <a:ext cx="1925366" cy="75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r">
                <a:lnSpc>
                  <a:spcPct val="125000"/>
                </a:lnSpc>
              </a:pPr>
              <a:r>
                <a:rPr lang="zh-CN" altLang="en-US" b="1" dirty="0" smtClean="0">
                  <a:latin typeface="微软雅黑" panose="020B0503020204020204" pitchFamily="34" charset="-122"/>
                  <a:ea typeface="微软雅黑" panose="020B0503020204020204" pitchFamily="34" charset="-122"/>
                </a:rPr>
                <a:t>掌握</a:t>
              </a:r>
              <a:r>
                <a:rPr lang="zh-CN" altLang="en-US" b="1" dirty="0" smtClean="0">
                  <a:solidFill>
                    <a:srgbClr val="1369B2"/>
                  </a:solidFill>
                  <a:latin typeface="微软雅黑" panose="020B0503020204020204" pitchFamily="34" charset="-122"/>
                  <a:ea typeface="微软雅黑" panose="020B0503020204020204" pitchFamily="34" charset="-122"/>
                </a:rPr>
                <a:t>函数参数</a:t>
              </a:r>
              <a:r>
                <a:rPr lang="zh-CN" altLang="en-US" b="1" dirty="0" smtClean="0">
                  <a:solidFill>
                    <a:srgbClr val="000000"/>
                  </a:solidFill>
                  <a:latin typeface="微软雅黑" panose="020B0503020204020204" pitchFamily="34" charset="-122"/>
                  <a:ea typeface="微软雅黑" panose="020B0503020204020204" pitchFamily="34" charset="-122"/>
                </a:rPr>
                <a:t>及</a:t>
              </a:r>
              <a:r>
                <a:rPr lang="zh-CN" altLang="en-US" b="1" dirty="0">
                  <a:solidFill>
                    <a:srgbClr val="1369B2"/>
                  </a:solidFill>
                  <a:latin typeface="微软雅黑" panose="020B0503020204020204" pitchFamily="34" charset="-122"/>
                  <a:ea typeface="微软雅黑" panose="020B0503020204020204" pitchFamily="34" charset="-122"/>
                </a:rPr>
                <a:t>返回值</a:t>
              </a:r>
              <a:r>
                <a:rPr lang="zh-CN" altLang="en-US" b="1" dirty="0" smtClean="0">
                  <a:solidFill>
                    <a:srgbClr val="000000"/>
                  </a:solidFill>
                  <a:latin typeface="微软雅黑" panose="020B0503020204020204" pitchFamily="34" charset="-122"/>
                  <a:ea typeface="微软雅黑" panose="020B0503020204020204" pitchFamily="34" charset="-122"/>
                </a:rPr>
                <a:t>的使用</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bwMode="auto">
          <a:xfrm flipV="1">
            <a:off x="6303963" y="4081463"/>
            <a:ext cx="2443162" cy="1103312"/>
            <a:chOff x="6253163" y="2109791"/>
            <a:chExt cx="2443162" cy="1100134"/>
          </a:xfrm>
        </p:grpSpPr>
        <p:grpSp>
          <p:nvGrpSpPr>
            <p:cNvPr id="5135" name="组合 32"/>
            <p:cNvGrpSpPr/>
            <p:nvPr/>
          </p:nvGrpSpPr>
          <p:grpSpPr bwMode="auto">
            <a:xfrm flipH="1">
              <a:off x="6253163" y="2557463"/>
              <a:ext cx="2178050" cy="652462"/>
              <a:chOff x="860198" y="2352244"/>
              <a:chExt cx="2178276" cy="652213"/>
            </a:xfrm>
          </p:grpSpPr>
          <p:cxnSp>
            <p:nvCxnSpPr>
              <p:cNvPr id="5140"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1"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36" name="组合 35"/>
            <p:cNvGrpSpPr/>
            <p:nvPr/>
          </p:nvGrpSpPr>
          <p:grpSpPr bwMode="auto">
            <a:xfrm>
              <a:off x="8223250" y="2109791"/>
              <a:ext cx="473075" cy="522366"/>
              <a:chOff x="1232465" y="3530023"/>
              <a:chExt cx="474415" cy="522821"/>
            </a:xfrm>
          </p:grpSpPr>
          <p:sp>
            <p:nvSpPr>
              <p:cNvPr id="72" name="椭圆 71"/>
              <p:cNvSpPr/>
              <p:nvPr/>
            </p:nvSpPr>
            <p:spPr bwMode="auto">
              <a:xfrm>
                <a:off x="1232465" y="3558541"/>
                <a:ext cx="474415" cy="475292"/>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73" name="TextBox 72"/>
              <p:cNvSpPr txBox="1"/>
              <p:nvPr/>
            </p:nvSpPr>
            <p:spPr>
              <a:xfrm flipV="1">
                <a:off x="1300921" y="3530023"/>
                <a:ext cx="335911" cy="522821"/>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37" name="矩形 46"/>
            <p:cNvSpPr>
              <a:spLocks noChangeArrowheads="1"/>
            </p:cNvSpPr>
            <p:nvPr/>
          </p:nvSpPr>
          <p:spPr bwMode="auto">
            <a:xfrm flipV="1">
              <a:off x="6323013" y="2232559"/>
              <a:ext cx="1890711" cy="78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gn="r">
                <a:lnSpc>
                  <a:spcPct val="125000"/>
                </a:lnSpc>
              </a:pPr>
              <a:r>
                <a:rPr lang="zh-CN" altLang="en-US" b="1" dirty="0" smtClean="0">
                  <a:latin typeface="微软雅黑" panose="020B0503020204020204" pitchFamily="34" charset="-122"/>
                  <a:ea typeface="微软雅黑" panose="020B0503020204020204" pitchFamily="34" charset="-122"/>
                </a:rPr>
                <a:t>掌握</a:t>
              </a:r>
              <a:r>
                <a:rPr lang="en-US" altLang="zh-CN" b="1" dirty="0" smtClean="0">
                  <a:solidFill>
                    <a:srgbClr val="1369B2"/>
                  </a:solidFill>
                  <a:latin typeface="微软雅黑" panose="020B0503020204020204" pitchFamily="34" charset="-122"/>
                  <a:ea typeface="微软雅黑" panose="020B0503020204020204" pitchFamily="34" charset="-122"/>
                </a:rPr>
                <a:t>arguments</a:t>
              </a:r>
              <a:r>
                <a:rPr lang="zh-CN" altLang="en-US" b="1" dirty="0" smtClean="0">
                  <a:solidFill>
                    <a:srgbClr val="000000"/>
                  </a:solidFill>
                  <a:latin typeface="微软雅黑" panose="020B0503020204020204" pitchFamily="34" charset="-122"/>
                  <a:ea typeface="微软雅黑" panose="020B0503020204020204" pitchFamily="34" charset="-122"/>
                </a:rPr>
                <a:t>的使用</a:t>
              </a:r>
              <a:endParaRPr lang="en-US" altLang="zh-CN" b="1" dirty="0">
                <a:solidFill>
                  <a:srgbClr val="000000"/>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bwMode="auto">
          <a:xfrm flipH="1" flipV="1">
            <a:off x="398463" y="4068434"/>
            <a:ext cx="2560637" cy="1103785"/>
            <a:chOff x="6135688" y="2109791"/>
            <a:chExt cx="2560637" cy="1100134"/>
          </a:xfrm>
        </p:grpSpPr>
        <p:grpSp>
          <p:nvGrpSpPr>
            <p:cNvPr id="5128" name="组合 32"/>
            <p:cNvGrpSpPr/>
            <p:nvPr/>
          </p:nvGrpSpPr>
          <p:grpSpPr bwMode="auto">
            <a:xfrm flipH="1">
              <a:off x="6253163" y="2557463"/>
              <a:ext cx="2178050" cy="652462"/>
              <a:chOff x="860198" y="2352244"/>
              <a:chExt cx="2178276" cy="652213"/>
            </a:xfrm>
          </p:grpSpPr>
          <p:cxnSp>
            <p:nvCxnSpPr>
              <p:cNvPr id="5133"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直接连接符 34"/>
              <p:cNvCxnSpPr>
                <a:cxnSpLocks noChangeShapeType="1"/>
              </p:cNvCxnSpPr>
              <p:nvPr/>
            </p:nvCxnSpPr>
            <p:spPr bwMode="auto">
              <a:xfrm>
                <a:off x="1222939" y="3004457"/>
                <a:ext cx="1815535"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29" name="组合 35"/>
            <p:cNvGrpSpPr/>
            <p:nvPr/>
          </p:nvGrpSpPr>
          <p:grpSpPr bwMode="auto">
            <a:xfrm>
              <a:off x="8223250" y="2109791"/>
              <a:ext cx="473075" cy="522366"/>
              <a:chOff x="1232465" y="3530023"/>
              <a:chExt cx="474415" cy="522821"/>
            </a:xfrm>
          </p:grpSpPr>
          <p:sp>
            <p:nvSpPr>
              <p:cNvPr id="80" name="椭圆 79"/>
              <p:cNvSpPr/>
              <p:nvPr/>
            </p:nvSpPr>
            <p:spPr bwMode="auto">
              <a:xfrm>
                <a:off x="1232465" y="3558671"/>
                <a:ext cx="474415" cy="475088"/>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0" hangingPunct="0">
                  <a:buFont typeface="Arial" panose="020B0604020202020204" pitchFamily="34" charset="0"/>
                  <a:buNone/>
                  <a:defRPr/>
                </a:pPr>
                <a:endParaRPr lang="zh-CN" altLang="en-US">
                  <a:latin typeface="Arial" panose="020B0604020202020204" pitchFamily="34" charset="0"/>
                  <a:ea typeface="宋体" panose="02010600030101010101" pitchFamily="2" charset="-122"/>
                </a:endParaRPr>
              </a:p>
            </p:txBody>
          </p:sp>
          <p:sp>
            <p:nvSpPr>
              <p:cNvPr id="81" name="TextBox 80"/>
              <p:cNvSpPr txBox="1"/>
              <p:nvPr/>
            </p:nvSpPr>
            <p:spPr>
              <a:xfrm flipV="1">
                <a:off x="1300921" y="3530166"/>
                <a:ext cx="335911" cy="522597"/>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30" name="矩形 46"/>
            <p:cNvSpPr>
              <a:spLocks noChangeArrowheads="1"/>
            </p:cNvSpPr>
            <p:nvPr/>
          </p:nvSpPr>
          <p:spPr bwMode="auto">
            <a:xfrm flipV="1">
              <a:off x="6135688" y="2123011"/>
              <a:ext cx="1925366" cy="75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ct val="125000"/>
                </a:lnSpc>
              </a:pPr>
              <a:r>
                <a:rPr lang="zh-CN" altLang="en-US" b="1" dirty="0" smtClean="0">
                  <a:latin typeface="微软雅黑" panose="020B0503020204020204" pitchFamily="34" charset="-122"/>
                  <a:ea typeface="微软雅黑" panose="020B0503020204020204" pitchFamily="34" charset="-122"/>
                </a:rPr>
                <a:t>掌握</a:t>
              </a:r>
              <a:r>
                <a:rPr lang="zh-CN" altLang="en-US" b="1" dirty="0" smtClean="0">
                  <a:solidFill>
                    <a:srgbClr val="1369B2"/>
                  </a:solidFill>
                  <a:latin typeface="微软雅黑" panose="020B0503020204020204" pitchFamily="34" charset="-122"/>
                  <a:ea typeface="微软雅黑" panose="020B0503020204020204" pitchFamily="34" charset="-122"/>
                </a:rPr>
                <a:t>函数作用域</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使用</a:t>
              </a:r>
              <a:endParaRPr lang="en-US" altLang="zh-CN"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heel(4)">
                                      <p:cBhvr>
                                        <p:cTn id="11" dur="20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right)">
                                      <p:cBhvr>
                                        <p:cTn id="16" dur="500"/>
                                        <p:tgtEl>
                                          <p:spTgt spid="45"/>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45"/>
                                        </p:tgtEl>
                                      </p:cBhvr>
                                    </p:animEffect>
                                    <p:animScale>
                                      <p:cBhvr>
                                        <p:cTn id="20" dur="250" autoRev="1" fill="hold"/>
                                        <p:tgtEl>
                                          <p:spTgt spid="4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500"/>
                                        <p:tgtEl>
                                          <p:spTgt spid="53"/>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53"/>
                                        </p:tgtEl>
                                      </p:cBhvr>
                                    </p:animEffect>
                                    <p:animScale>
                                      <p:cBhvr>
                                        <p:cTn id="29" dur="250" autoRev="1" fill="hold"/>
                                        <p:tgtEl>
                                          <p:spTgt spid="53"/>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68"/>
                                        </p:tgtEl>
                                      </p:cBhvr>
                                    </p:animEffect>
                                    <p:animScale>
                                      <p:cBhvr>
                                        <p:cTn id="38" dur="250" autoRev="1" fill="hold"/>
                                        <p:tgtEl>
                                          <p:spTgt spid="68"/>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right)">
                                      <p:cBhvr>
                                        <p:cTn id="43" dur="500"/>
                                        <p:tgtEl>
                                          <p:spTgt spid="76"/>
                                        </p:tgtEl>
                                      </p:cBhvr>
                                    </p:animEffect>
                                  </p:childTnLst>
                                </p:cTn>
                              </p:par>
                            </p:childTnLst>
                          </p:cTn>
                        </p:par>
                        <p:par>
                          <p:cTn id="44" fill="hold">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76"/>
                                        </p:tgtEl>
                                      </p:cBhvr>
                                    </p:animEffect>
                                    <p:animScale>
                                      <p:cBhvr>
                                        <p:cTn id="47" dur="250" autoRev="1" fill="hold"/>
                                        <p:tgtEl>
                                          <p:spTgt spid="7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利用函数求任意两个数的最大值</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60718" y="1880229"/>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smtClean="0"/>
              <a:t>编写</a:t>
            </a:r>
            <a:r>
              <a:rPr lang="zh-CN" altLang="zh-CN" dirty="0"/>
              <a:t>一个</a:t>
            </a:r>
            <a:r>
              <a:rPr lang="en-US" altLang="zh-CN" dirty="0" err="1"/>
              <a:t>getMax</a:t>
            </a:r>
            <a:r>
              <a:rPr lang="en-US" altLang="zh-CN" dirty="0"/>
              <a:t>()</a:t>
            </a:r>
            <a:r>
              <a:rPr lang="zh-CN" altLang="zh-CN" dirty="0"/>
              <a:t>函数，该函数接收两个参数，分别是</a:t>
            </a:r>
            <a:r>
              <a:rPr lang="en-US" altLang="zh-CN" dirty="0"/>
              <a:t>num1</a:t>
            </a:r>
            <a:r>
              <a:rPr lang="zh-CN" altLang="zh-CN" dirty="0"/>
              <a:t>和</a:t>
            </a:r>
            <a:r>
              <a:rPr lang="en-US" altLang="zh-CN" dirty="0"/>
              <a:t>num2</a:t>
            </a:r>
            <a:r>
              <a:rPr lang="zh-CN" altLang="zh-CN" dirty="0"/>
              <a:t>，表示两个数字。收到参数后</a:t>
            </a:r>
            <a:r>
              <a:rPr lang="zh-CN" altLang="zh-CN" dirty="0" smtClean="0"/>
              <a:t>，比较两</a:t>
            </a:r>
            <a:r>
              <a:rPr lang="zh-CN" altLang="zh-CN" dirty="0"/>
              <a:t>个数的大小，返回较大的</a:t>
            </a:r>
            <a:r>
              <a:rPr lang="zh-CN" altLang="zh-CN" dirty="0" smtClean="0"/>
              <a:t>值</a:t>
            </a:r>
            <a:r>
              <a:rPr lang="zh-CN" altLang="en-US" dirty="0" smtClean="0"/>
              <a:t>。</a:t>
            </a:r>
            <a:endParaRPr lang="en-US" altLang="zh-CN" dirty="0" smtClean="0"/>
          </a:p>
        </p:txBody>
      </p:sp>
      <p:grpSp>
        <p:nvGrpSpPr>
          <p:cNvPr id="5" name="组合 4"/>
          <p:cNvGrpSpPr/>
          <p:nvPr/>
        </p:nvGrpSpPr>
        <p:grpSpPr>
          <a:xfrm>
            <a:off x="1594734" y="3339886"/>
            <a:ext cx="5500022" cy="1841287"/>
            <a:chOff x="1443038" y="3714453"/>
            <a:chExt cx="5500022" cy="1841287"/>
          </a:xfrm>
        </p:grpSpPr>
        <p:sp>
          <p:nvSpPr>
            <p:cNvPr id="15" name="矩形 1"/>
            <p:cNvSpPr>
              <a:spLocks noChangeArrowheads="1"/>
            </p:cNvSpPr>
            <p:nvPr/>
          </p:nvSpPr>
          <p:spPr bwMode="auto">
            <a:xfrm>
              <a:off x="1443038" y="3986080"/>
              <a:ext cx="5500022"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getMax</a:t>
              </a:r>
              <a:r>
                <a:rPr lang="en-US" altLang="zh-CN" sz="1600" b="1" dirty="0">
                  <a:solidFill>
                    <a:srgbClr val="FFFFFF"/>
                  </a:solidFill>
                  <a:latin typeface="微软雅黑" panose="020B0503020204020204" pitchFamily="34" charset="-122"/>
                  <a:ea typeface="微软雅黑" panose="020B0503020204020204" pitchFamily="34" charset="-122"/>
                </a:rPr>
                <a:t>(num1, num2)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num1 &gt; num2 ? num1 :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getMax</a:t>
              </a:r>
              <a:r>
                <a:rPr lang="en-US" altLang="zh-CN" sz="1600" b="1" dirty="0">
                  <a:solidFill>
                    <a:srgbClr val="FFFFFF"/>
                  </a:solidFill>
                  <a:latin typeface="微软雅黑" panose="020B0503020204020204" pitchFamily="34" charset="-122"/>
                  <a:ea typeface="微软雅黑" panose="020B0503020204020204" pitchFamily="34" charset="-122"/>
                </a:rPr>
                <a:t>(1, 3));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5214509" y="3714453"/>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利用函数求任意</a:t>
            </a:r>
            <a:r>
              <a:rPr lang="zh-CN" altLang="en-US" sz="2000" b="1" dirty="0">
                <a:solidFill>
                  <a:schemeClr val="tx1">
                    <a:lumMod val="50000"/>
                    <a:lumOff val="50000"/>
                  </a:schemeClr>
                </a:solidFill>
                <a:latin typeface="+mn-lt"/>
                <a:ea typeface="微软雅黑" panose="020B0503020204020204" pitchFamily="34" charset="-122"/>
                <a:cs typeface="Times New Roman" panose="02020603050405020304" pitchFamily="18" charset="0"/>
              </a:rPr>
              <a:t>一</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个数组中的最大值</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50" y="1858963"/>
            <a:ext cx="79073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利用函数求数组</a:t>
            </a:r>
            <a:r>
              <a:rPr lang="en-US" altLang="zh-CN" dirty="0"/>
              <a:t>[5, 2, 99, 101, 67, 77]</a:t>
            </a:r>
            <a:r>
              <a:rPr lang="zh-CN" altLang="zh-CN" dirty="0"/>
              <a:t>中的最大</a:t>
            </a:r>
            <a:r>
              <a:rPr lang="zh-CN" altLang="zh-CN" dirty="0" smtClean="0"/>
              <a:t>数值</a:t>
            </a:r>
            <a:r>
              <a:rPr lang="zh-CN" altLang="en-US" dirty="0" smtClean="0"/>
              <a:t>。</a:t>
            </a:r>
            <a:endParaRPr lang="en-US" altLang="zh-CN" dirty="0" smtClean="0"/>
          </a:p>
        </p:txBody>
      </p:sp>
      <p:grpSp>
        <p:nvGrpSpPr>
          <p:cNvPr id="7" name="组合 6"/>
          <p:cNvGrpSpPr/>
          <p:nvPr/>
        </p:nvGrpSpPr>
        <p:grpSpPr>
          <a:xfrm>
            <a:off x="1360865" y="2437754"/>
            <a:ext cx="5500022" cy="3654425"/>
            <a:chOff x="1116306" y="2735478"/>
            <a:chExt cx="5500022" cy="3654425"/>
          </a:xfrm>
        </p:grpSpPr>
        <p:sp>
          <p:nvSpPr>
            <p:cNvPr id="15" name="矩形 1"/>
            <p:cNvSpPr>
              <a:spLocks noChangeArrowheads="1"/>
            </p:cNvSpPr>
            <p:nvPr/>
          </p:nvSpPr>
          <p:spPr bwMode="auto">
            <a:xfrm>
              <a:off x="1116306" y="2973583"/>
              <a:ext cx="5500022"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getArrMax</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max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 max)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max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max;</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getArrMax</a:t>
              </a:r>
              <a:r>
                <a:rPr lang="en-US" altLang="zh-CN" sz="1600" b="1" dirty="0">
                  <a:solidFill>
                    <a:srgbClr val="FFFFFF"/>
                  </a:solidFill>
                  <a:latin typeface="微软雅黑" panose="020B0503020204020204" pitchFamily="34" charset="-122"/>
                  <a:ea typeface="微软雅黑" panose="020B0503020204020204" pitchFamily="34" charset="-122"/>
                </a:rPr>
                <a:t>([5, 2, 99, 101, 67, 77]);</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101</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5074995" y="273547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return</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提前终止函数</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50" y="1858963"/>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在</a:t>
            </a:r>
            <a:r>
              <a:rPr lang="en-US" altLang="zh-CN" dirty="0" err="1"/>
              <a:t>getMax</a:t>
            </a:r>
            <a:r>
              <a:rPr lang="en-US" altLang="zh-CN" dirty="0"/>
              <a:t>()</a:t>
            </a:r>
            <a:r>
              <a:rPr lang="zh-CN" altLang="zh-CN" dirty="0"/>
              <a:t>函数中判断两个参数是否都是数字型，只要其中一个不是数字型，则提前返回</a:t>
            </a:r>
            <a:r>
              <a:rPr lang="en-US" altLang="zh-CN" dirty="0" err="1" smtClean="0"/>
              <a:t>NaN</a:t>
            </a:r>
            <a:r>
              <a:rPr lang="zh-CN" altLang="en-US" dirty="0" smtClean="0"/>
              <a:t>。</a:t>
            </a:r>
            <a:endParaRPr lang="en-US" altLang="zh-CN" dirty="0" smtClean="0"/>
          </a:p>
        </p:txBody>
      </p:sp>
      <p:grpSp>
        <p:nvGrpSpPr>
          <p:cNvPr id="5" name="组合 4"/>
          <p:cNvGrpSpPr/>
          <p:nvPr/>
        </p:nvGrpSpPr>
        <p:grpSpPr>
          <a:xfrm>
            <a:off x="1701121" y="2767377"/>
            <a:ext cx="5500022" cy="3285093"/>
            <a:chOff x="1116306" y="2735478"/>
            <a:chExt cx="5500022" cy="3285093"/>
          </a:xfrm>
        </p:grpSpPr>
        <p:sp>
          <p:nvSpPr>
            <p:cNvPr id="15" name="矩形 1"/>
            <p:cNvSpPr>
              <a:spLocks noChangeArrowheads="1"/>
            </p:cNvSpPr>
            <p:nvPr/>
          </p:nvSpPr>
          <p:spPr bwMode="auto">
            <a:xfrm>
              <a:off x="1116306" y="2973583"/>
              <a:ext cx="5500022" cy="304698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getMax</a:t>
              </a:r>
              <a:r>
                <a:rPr lang="en-US" altLang="zh-CN" sz="1600" b="1" dirty="0">
                  <a:solidFill>
                    <a:srgbClr val="FFFFFF"/>
                  </a:solidFill>
                  <a:latin typeface="微软雅黑" panose="020B0503020204020204" pitchFamily="34" charset="-122"/>
                  <a:ea typeface="微软雅黑" panose="020B0503020204020204" pitchFamily="34" charset="-122"/>
                </a:rPr>
                <a:t>(num1, num2)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typeof</a:t>
              </a:r>
              <a:r>
                <a:rPr lang="en-US" altLang="zh-CN" sz="1600" b="1" dirty="0">
                  <a:solidFill>
                    <a:srgbClr val="FFFFFF"/>
                  </a:solidFill>
                  <a:latin typeface="微软雅黑" panose="020B0503020204020204" pitchFamily="34" charset="-122"/>
                  <a:ea typeface="微软雅黑" panose="020B0503020204020204" pitchFamily="34" charset="-122"/>
                </a:rPr>
                <a:t> num1 != 'number' || </a:t>
              </a:r>
              <a:r>
                <a:rPr lang="en-US" altLang="zh-CN" sz="1600" b="1" dirty="0" err="1">
                  <a:solidFill>
                    <a:srgbClr val="FFFFFF"/>
                  </a:solidFill>
                  <a:latin typeface="微软雅黑" panose="020B0503020204020204" pitchFamily="34" charset="-122"/>
                  <a:ea typeface="微软雅黑" panose="020B0503020204020204" pitchFamily="34" charset="-122"/>
                </a:rPr>
                <a:t>typeof</a:t>
              </a:r>
              <a:r>
                <a:rPr lang="en-US" altLang="zh-CN" sz="1600" b="1" dirty="0">
                  <a:solidFill>
                    <a:srgbClr val="FFFFFF"/>
                  </a:solidFill>
                  <a:latin typeface="微软雅黑" panose="020B0503020204020204" pitchFamily="34" charset="-122"/>
                  <a:ea typeface="微软雅黑" panose="020B0503020204020204" pitchFamily="34" charset="-122"/>
                </a:rPr>
                <a:t> num2 != 'number')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a:t>
              </a:r>
              <a:r>
                <a:rPr lang="en-US" altLang="zh-CN" sz="1600" b="1" dirty="0" err="1">
                  <a:solidFill>
                    <a:srgbClr val="FFFFFF"/>
                  </a:solidFill>
                  <a:latin typeface="微软雅黑" panose="020B0503020204020204" pitchFamily="34" charset="-122"/>
                  <a:ea typeface="微软雅黑" panose="020B0503020204020204" pitchFamily="34" charset="-122"/>
                </a:rPr>
                <a:t>NaN</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num1 &gt; num2 ? num1 :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getMax</a:t>
              </a:r>
              <a:r>
                <a:rPr lang="en-US" altLang="zh-CN" sz="1600" b="1" dirty="0">
                  <a:solidFill>
                    <a:srgbClr val="FFFFFF"/>
                  </a:solidFill>
                  <a:latin typeface="微软雅黑" panose="020B0503020204020204" pitchFamily="34" charset="-122"/>
                  <a:ea typeface="微软雅黑" panose="020B0503020204020204" pitchFamily="34" charset="-122"/>
                </a:rPr>
                <a:t>(1, '3</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err="1">
                  <a:solidFill>
                    <a:srgbClr val="FFFFFF"/>
                  </a:solidFill>
                  <a:latin typeface="微软雅黑" panose="020B0503020204020204" pitchFamily="34" charset="-122"/>
                  <a:ea typeface="微软雅黑" panose="020B0503020204020204" pitchFamily="34" charset="-122"/>
                </a:rPr>
                <a:t>NaN</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5074995" y="273547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4</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return</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返回数组</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50" y="1858963"/>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在开发中，当需要返回多个值的时候，可以用数组来实现，也就是将要返回的多个值写在数组中，作为一个整体来返回</a:t>
            </a:r>
            <a:r>
              <a:rPr lang="zh-CN" altLang="en-US" dirty="0" smtClean="0"/>
              <a:t>。</a:t>
            </a:r>
            <a:endParaRPr lang="en-US" altLang="zh-CN" dirty="0" smtClean="0"/>
          </a:p>
        </p:txBody>
      </p:sp>
      <p:grpSp>
        <p:nvGrpSpPr>
          <p:cNvPr id="5" name="组合 4"/>
          <p:cNvGrpSpPr/>
          <p:nvPr/>
        </p:nvGrpSpPr>
        <p:grpSpPr>
          <a:xfrm>
            <a:off x="1924414" y="3022569"/>
            <a:ext cx="5500022" cy="2674025"/>
            <a:chOff x="1116306" y="3054468"/>
            <a:chExt cx="5500022" cy="2674025"/>
          </a:xfrm>
        </p:grpSpPr>
        <p:sp>
          <p:nvSpPr>
            <p:cNvPr id="15" name="矩形 1"/>
            <p:cNvSpPr>
              <a:spLocks noChangeArrowheads="1"/>
            </p:cNvSpPr>
            <p:nvPr/>
          </p:nvSpPr>
          <p:spPr bwMode="auto">
            <a:xfrm>
              <a:off x="1116306" y="3420169"/>
              <a:ext cx="5500022" cy="2308324"/>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getResult</a:t>
              </a:r>
              <a:r>
                <a:rPr lang="en-US" altLang="zh-CN" sz="1600" b="1" dirty="0">
                  <a:solidFill>
                    <a:srgbClr val="FFFFFF"/>
                  </a:solidFill>
                  <a:latin typeface="微软雅黑" panose="020B0503020204020204" pitchFamily="34" charset="-122"/>
                  <a:ea typeface="微软雅黑" panose="020B0503020204020204" pitchFamily="34" charset="-122"/>
                </a:rPr>
                <a:t>(num1, num2)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[num1 + num2, num1 - num2, num1 * num2, num1 /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getResult</a:t>
              </a:r>
              <a:r>
                <a:rPr lang="en-US" altLang="zh-CN" sz="1600" b="1" dirty="0">
                  <a:solidFill>
                    <a:srgbClr val="FFFFFF"/>
                  </a:solidFill>
                  <a:latin typeface="微软雅黑" panose="020B0503020204020204" pitchFamily="34" charset="-122"/>
                  <a:ea typeface="微软雅黑" panose="020B0503020204020204" pitchFamily="34" charset="-122"/>
                </a:rPr>
                <a:t>(1, 2</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(4) [3, -1, 2, 0.5</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5074995" y="305446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5</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利用函数求所有参数中的最大值</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39452" y="1805798"/>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编写一个</a:t>
            </a:r>
            <a:r>
              <a:rPr lang="en-US" altLang="zh-CN" dirty="0" err="1"/>
              <a:t>getMax</a:t>
            </a:r>
            <a:r>
              <a:rPr lang="en-US" altLang="zh-CN" dirty="0"/>
              <a:t>()</a:t>
            </a:r>
            <a:r>
              <a:rPr lang="zh-CN" altLang="zh-CN" dirty="0"/>
              <a:t>函数，该函数可以传任意数量的参数，在函数中会找出所有参数中最大的一个值，将该值返回</a:t>
            </a:r>
            <a:r>
              <a:rPr lang="zh-CN" altLang="en-US" dirty="0" smtClean="0"/>
              <a:t>。</a:t>
            </a:r>
            <a:endParaRPr lang="en-US" altLang="zh-CN" dirty="0" smtClean="0"/>
          </a:p>
        </p:txBody>
      </p:sp>
      <p:grpSp>
        <p:nvGrpSpPr>
          <p:cNvPr id="5" name="组合 4"/>
          <p:cNvGrpSpPr/>
          <p:nvPr/>
        </p:nvGrpSpPr>
        <p:grpSpPr>
          <a:xfrm>
            <a:off x="1222636" y="2894973"/>
            <a:ext cx="6762420" cy="3348891"/>
            <a:chOff x="1116306" y="3054468"/>
            <a:chExt cx="6762420" cy="3348891"/>
          </a:xfrm>
        </p:grpSpPr>
        <p:sp>
          <p:nvSpPr>
            <p:cNvPr id="15" name="矩形 1"/>
            <p:cNvSpPr>
              <a:spLocks noChangeArrowheads="1"/>
            </p:cNvSpPr>
            <p:nvPr/>
          </p:nvSpPr>
          <p:spPr bwMode="auto">
            <a:xfrm>
              <a:off x="1116306" y="3356371"/>
              <a:ext cx="6762420" cy="3046988"/>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getMax</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max = arguments[0];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&lt; </a:t>
              </a:r>
              <a:r>
                <a:rPr lang="en-US" altLang="zh-CN" sz="1600" b="1" dirty="0" err="1">
                  <a:solidFill>
                    <a:srgbClr val="FFFFFF"/>
                  </a:solidFill>
                  <a:latin typeface="微软雅黑" panose="020B0503020204020204" pitchFamily="34" charset="-122"/>
                  <a:ea typeface="微软雅黑" panose="020B0503020204020204" pitchFamily="34" charset="-122"/>
                </a:rPr>
                <a:t>arguments.length</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(arguments[</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 max)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max </a:t>
              </a:r>
              <a:r>
                <a:rPr lang="en-US" altLang="zh-CN" sz="1600" b="1" dirty="0">
                  <a:solidFill>
                    <a:srgbClr val="FFFFFF"/>
                  </a:solidFill>
                  <a:latin typeface="微软雅黑" panose="020B0503020204020204" pitchFamily="34" charset="-122"/>
                  <a:ea typeface="微软雅黑" panose="020B0503020204020204" pitchFamily="34" charset="-122"/>
                </a:rPr>
                <a:t>= arguments[</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max;</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a:t>
              </a:r>
              <a:r>
                <a:rPr lang="en-US" altLang="zh-CN" sz="1600" b="1" dirty="0" err="1" smtClean="0">
                  <a:solidFill>
                    <a:srgbClr val="FFFFFF"/>
                  </a:solidFill>
                  <a:latin typeface="微软雅黑" panose="020B0503020204020204" pitchFamily="34" charset="-122"/>
                  <a:ea typeface="微软雅黑" panose="020B0503020204020204" pitchFamily="34" charset="-122"/>
                </a:rPr>
                <a:t>getMax</a:t>
              </a:r>
              <a:r>
                <a:rPr lang="en-US" altLang="zh-CN" sz="1600" b="1" dirty="0" smtClean="0">
                  <a:solidFill>
                    <a:srgbClr val="FFFFFF"/>
                  </a:solidFill>
                  <a:latin typeface="微软雅黑" panose="020B0503020204020204" pitchFamily="34" charset="-122"/>
                  <a:ea typeface="微软雅黑" panose="020B0503020204020204" pitchFamily="34" charset="-122"/>
                </a:rPr>
                <a:t>(11</a:t>
              </a:r>
              <a:r>
                <a:rPr lang="en-US" altLang="zh-CN" sz="1600" b="1" dirty="0">
                  <a:solidFill>
                    <a:srgbClr val="FFFFFF"/>
                  </a:solidFill>
                  <a:latin typeface="微软雅黑" panose="020B0503020204020204" pitchFamily="34" charset="-122"/>
                  <a:ea typeface="微软雅黑" panose="020B0503020204020204" pitchFamily="34" charset="-122"/>
                </a:rPr>
                <a:t>, 2, 34, 666, 5, 100));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666</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5606645" y="305446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6</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利用函数反转数组元素顺序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28819" y="1837697"/>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编写一个</a:t>
            </a:r>
            <a:r>
              <a:rPr lang="en-US" altLang="zh-CN" dirty="0"/>
              <a:t>reverse()</a:t>
            </a:r>
            <a:r>
              <a:rPr lang="zh-CN" altLang="zh-CN" dirty="0"/>
              <a:t>函数，该函数的参数是一个数组，在函数中会对数组中的元素顺序进行反转，返回反转后的数组</a:t>
            </a:r>
            <a:r>
              <a:rPr lang="zh-CN" altLang="en-US" dirty="0" smtClean="0"/>
              <a:t>。</a:t>
            </a:r>
            <a:endParaRPr lang="en-US" altLang="zh-CN" dirty="0" smtClean="0"/>
          </a:p>
        </p:txBody>
      </p:sp>
      <p:grpSp>
        <p:nvGrpSpPr>
          <p:cNvPr id="5" name="组合 4"/>
          <p:cNvGrpSpPr/>
          <p:nvPr/>
        </p:nvGrpSpPr>
        <p:grpSpPr>
          <a:xfrm>
            <a:off x="1116306" y="2756744"/>
            <a:ext cx="6762420" cy="3622526"/>
            <a:chOff x="1116306" y="2948138"/>
            <a:chExt cx="6762420" cy="3622526"/>
          </a:xfrm>
        </p:grpSpPr>
        <p:sp>
          <p:nvSpPr>
            <p:cNvPr id="15" name="矩形 1"/>
            <p:cNvSpPr>
              <a:spLocks noChangeArrowheads="1"/>
            </p:cNvSpPr>
            <p:nvPr/>
          </p:nvSpPr>
          <p:spPr bwMode="auto">
            <a:xfrm>
              <a:off x="1116306" y="3154344"/>
              <a:ext cx="676242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a:solidFill>
                    <a:srgbClr val="FFFFFF"/>
                  </a:solidFill>
                  <a:latin typeface="微软雅黑" panose="020B0503020204020204" pitchFamily="34" charset="-122"/>
                  <a:ea typeface="微软雅黑" panose="020B0503020204020204" pitchFamily="34" charset="-122"/>
                </a:rPr>
                <a:t>reverse(</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 =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for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arr.length</a:t>
              </a:r>
              <a:r>
                <a:rPr lang="en-US" altLang="zh-CN" sz="1600" b="1" dirty="0">
                  <a:solidFill>
                    <a:srgbClr val="FFFFFF"/>
                  </a:solidFill>
                  <a:latin typeface="微软雅黑" panose="020B0503020204020204" pitchFamily="34" charset="-122"/>
                  <a:ea typeface="微软雅黑" panose="020B0503020204020204" pitchFamily="34" charset="-122"/>
                </a:rPr>
                <a:t> - 1;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&gt;= 0; </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newArr.length</a:t>
              </a:r>
              <a:r>
                <a:rPr lang="en-US" altLang="zh-CN" sz="1600" b="1" dirty="0">
                  <a:solidFill>
                    <a:srgbClr val="FFFFFF"/>
                  </a:solidFill>
                  <a:latin typeface="微软雅黑" panose="020B0503020204020204" pitchFamily="34" charset="-122"/>
                  <a:ea typeface="微软雅黑" panose="020B0503020204020204" pitchFamily="34" charset="-122"/>
                </a:rPr>
                <a:t>] = </a:t>
              </a:r>
              <a:r>
                <a:rPr lang="en-US" altLang="zh-CN" sz="1600" b="1" dirty="0" err="1">
                  <a:solidFill>
                    <a:srgbClr val="FFFFFF"/>
                  </a:solidFill>
                  <a:latin typeface="微软雅黑" panose="020B0503020204020204" pitchFamily="34" charset="-122"/>
                  <a:ea typeface="微软雅黑" panose="020B0503020204020204" pitchFamily="34" charset="-122"/>
                </a:rPr>
                <a:t>arr</a:t>
              </a:r>
              <a:r>
                <a:rPr lang="en-US"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err="1">
                  <a:solidFill>
                    <a:srgbClr val="FFFFFF"/>
                  </a:solidFill>
                  <a:latin typeface="微软雅黑" panose="020B0503020204020204" pitchFamily="34" charset="-122"/>
                  <a:ea typeface="微软雅黑" panose="020B0503020204020204" pitchFamily="34" charset="-122"/>
                </a:rPr>
                <a:t>i</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a:t>
              </a:r>
              <a:r>
                <a:rPr lang="en-US" altLang="zh-CN" sz="1600" b="1" dirty="0" err="1">
                  <a:solidFill>
                    <a:srgbClr val="FFFFFF"/>
                  </a:solidFill>
                  <a:latin typeface="微软雅黑" panose="020B0503020204020204" pitchFamily="34" charset="-122"/>
                  <a:ea typeface="微软雅黑" panose="020B0503020204020204" pitchFamily="34" charset="-122"/>
                </a:rPr>
                <a:t>newArr</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arr1 = reverse([1, 3, 4, 6, 9]);</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console.log(arr1);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(5) [9, 6, 4, 3, 1]</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6000066" y="294813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7</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利用函数判断闰年</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28819" y="1752633"/>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编写一个</a:t>
            </a:r>
            <a:r>
              <a:rPr lang="en-US" altLang="zh-CN" dirty="0" err="1"/>
              <a:t>isLeapYear</a:t>
            </a:r>
            <a:r>
              <a:rPr lang="en-US" altLang="zh-CN" dirty="0"/>
              <a:t>()</a:t>
            </a:r>
            <a:r>
              <a:rPr lang="zh-CN" altLang="zh-CN" dirty="0"/>
              <a:t>函数，该函数的参数是一个年份数字，在函数中会判断该年份是否为闰年，返回布尔值的结果</a:t>
            </a:r>
            <a:r>
              <a:rPr lang="zh-CN" altLang="en-US" dirty="0" smtClean="0"/>
              <a:t>。</a:t>
            </a:r>
            <a:endParaRPr lang="en-US" altLang="zh-CN" dirty="0" smtClean="0"/>
          </a:p>
        </p:txBody>
      </p:sp>
      <p:grpSp>
        <p:nvGrpSpPr>
          <p:cNvPr id="5" name="组合 4"/>
          <p:cNvGrpSpPr/>
          <p:nvPr/>
        </p:nvGrpSpPr>
        <p:grpSpPr>
          <a:xfrm>
            <a:off x="1116306" y="2661047"/>
            <a:ext cx="6762420" cy="3643792"/>
            <a:chOff x="1116306" y="2863074"/>
            <a:chExt cx="6762420" cy="3643792"/>
          </a:xfrm>
        </p:grpSpPr>
        <p:sp>
          <p:nvSpPr>
            <p:cNvPr id="15" name="矩形 1"/>
            <p:cNvSpPr>
              <a:spLocks noChangeArrowheads="1"/>
            </p:cNvSpPr>
            <p:nvPr/>
          </p:nvSpPr>
          <p:spPr bwMode="auto">
            <a:xfrm>
              <a:off x="1116306" y="3090546"/>
              <a:ext cx="676242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isLeapYear</a:t>
              </a:r>
              <a:r>
                <a:rPr lang="en-US" altLang="zh-CN" sz="1600" b="1" dirty="0">
                  <a:solidFill>
                    <a:srgbClr val="FFFFFF"/>
                  </a:solidFill>
                  <a:latin typeface="微软雅黑" panose="020B0503020204020204" pitchFamily="34" charset="-122"/>
                  <a:ea typeface="微软雅黑" panose="020B0503020204020204" pitchFamily="34" charset="-122"/>
                </a:rPr>
                <a:t>(year)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flag = false;</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(year % 4 == 0 &amp;&amp; year % 100 != 0 || year % 400 == 0)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flag = true;</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flag;</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isLeapYear</a:t>
              </a:r>
              <a:r>
                <a:rPr lang="en-US" altLang="zh-CN" sz="1600" b="1" dirty="0">
                  <a:solidFill>
                    <a:srgbClr val="FFFFFF"/>
                  </a:solidFill>
                  <a:latin typeface="微软雅黑" panose="020B0503020204020204" pitchFamily="34" charset="-122"/>
                  <a:ea typeface="微软雅黑" panose="020B0503020204020204" pitchFamily="34" charset="-122"/>
                </a:rPr>
                <a:t>(2020) ? '2020</a:t>
              </a:r>
              <a:r>
                <a:rPr lang="zh-CN" altLang="zh-CN" sz="1600" b="1" dirty="0">
                  <a:solidFill>
                    <a:srgbClr val="FFFFFF"/>
                  </a:solidFill>
                  <a:latin typeface="微软雅黑" panose="020B0503020204020204" pitchFamily="34" charset="-122"/>
                  <a:ea typeface="微软雅黑" panose="020B0503020204020204" pitchFamily="34" charset="-122"/>
                </a:rPr>
                <a:t>是闰年</a:t>
              </a:r>
              <a:r>
                <a:rPr lang="en-US" altLang="zh-CN" sz="1600" b="1" dirty="0">
                  <a:solidFill>
                    <a:srgbClr val="FFFFFF"/>
                  </a:solidFill>
                  <a:latin typeface="微软雅黑" panose="020B0503020204020204" pitchFamily="34" charset="-122"/>
                  <a:ea typeface="微软雅黑" panose="020B0503020204020204" pitchFamily="34" charset="-122"/>
                </a:rPr>
                <a:t>' : '2020</a:t>
              </a:r>
              <a:r>
                <a:rPr lang="zh-CN" altLang="zh-CN" sz="1600" b="1" dirty="0">
                  <a:solidFill>
                    <a:srgbClr val="FFFFFF"/>
                  </a:solidFill>
                  <a:latin typeface="微软雅黑" panose="020B0503020204020204" pitchFamily="34" charset="-122"/>
                  <a:ea typeface="微软雅黑" panose="020B0503020204020204" pitchFamily="34" charset="-122"/>
                </a:rPr>
                <a:t>不是闰年</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isLeapYear</a:t>
              </a:r>
              <a:r>
                <a:rPr lang="en-US" altLang="zh-CN" sz="1600" b="1" dirty="0">
                  <a:solidFill>
                    <a:srgbClr val="FFFFFF"/>
                  </a:solidFill>
                  <a:latin typeface="微软雅黑" panose="020B0503020204020204" pitchFamily="34" charset="-122"/>
                  <a:ea typeface="微软雅黑" panose="020B0503020204020204" pitchFamily="34" charset="-122"/>
                </a:rPr>
                <a:t>(2021) ? '2021</a:t>
              </a:r>
              <a:r>
                <a:rPr lang="zh-CN" altLang="zh-CN" sz="1600" b="1" dirty="0">
                  <a:solidFill>
                    <a:srgbClr val="FFFFFF"/>
                  </a:solidFill>
                  <a:latin typeface="微软雅黑" panose="020B0503020204020204" pitchFamily="34" charset="-122"/>
                  <a:ea typeface="微软雅黑" panose="020B0503020204020204" pitchFamily="34" charset="-122"/>
                </a:rPr>
                <a:t>是闰年</a:t>
              </a:r>
              <a:r>
                <a:rPr lang="en-US" altLang="zh-CN" sz="1600" b="1" dirty="0">
                  <a:solidFill>
                    <a:srgbClr val="FFFFFF"/>
                  </a:solidFill>
                  <a:latin typeface="微软雅黑" panose="020B0503020204020204" pitchFamily="34" charset="-122"/>
                  <a:ea typeface="微软雅黑" panose="020B0503020204020204" pitchFamily="34" charset="-122"/>
                </a:rPr>
                <a:t>' : '2021</a:t>
              </a:r>
              <a:r>
                <a:rPr lang="zh-CN" altLang="zh-CN" sz="1600" b="1" dirty="0">
                  <a:solidFill>
                    <a:srgbClr val="FFFFFF"/>
                  </a:solidFill>
                  <a:latin typeface="微软雅黑" panose="020B0503020204020204" pitchFamily="34" charset="-122"/>
                  <a:ea typeface="微软雅黑" panose="020B0503020204020204" pitchFamily="34" charset="-122"/>
                </a:rPr>
                <a:t>不是闰年</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6000066" y="2863074"/>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4.2 </a:t>
            </a:r>
            <a:r>
              <a:rPr lang="zh-CN" altLang="en-US" dirty="0" smtClean="0">
                <a:cs typeface="Times New Roman" panose="02020603050405020304" pitchFamily="18" charset="0"/>
              </a:rPr>
              <a:t>函数案例</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8</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381866"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获取指定年份的</a:t>
            </a:r>
            <a:r>
              <a:rPr lang="en-US" altLang="zh-CN"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2</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月份的天数</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539452" y="1763266"/>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案例要求：</a:t>
            </a:r>
            <a:r>
              <a:rPr lang="zh-CN" altLang="zh-CN" dirty="0"/>
              <a:t>编写一个</a:t>
            </a:r>
            <a:r>
              <a:rPr lang="en-US" altLang="zh-CN" dirty="0" err="1"/>
              <a:t>fn</a:t>
            </a:r>
            <a:r>
              <a:rPr lang="en-US" altLang="zh-CN" dirty="0"/>
              <a:t>()</a:t>
            </a:r>
            <a:r>
              <a:rPr lang="zh-CN" altLang="zh-CN" dirty="0"/>
              <a:t>函数，该函数调用后会弹出一个输入框，要求用户输入一个年份，输入以后，程序会提示该年份的</a:t>
            </a:r>
            <a:r>
              <a:rPr lang="en-US" altLang="zh-CN" dirty="0"/>
              <a:t>2</a:t>
            </a:r>
            <a:r>
              <a:rPr lang="zh-CN" altLang="zh-CN" dirty="0"/>
              <a:t>月份有多少天</a:t>
            </a:r>
            <a:r>
              <a:rPr lang="zh-CN" altLang="en-US" dirty="0" smtClean="0"/>
              <a:t>。</a:t>
            </a:r>
            <a:endParaRPr lang="en-US" altLang="zh-CN" dirty="0" smtClean="0"/>
          </a:p>
        </p:txBody>
      </p:sp>
      <p:grpSp>
        <p:nvGrpSpPr>
          <p:cNvPr id="5" name="组合 4"/>
          <p:cNvGrpSpPr/>
          <p:nvPr/>
        </p:nvGrpSpPr>
        <p:grpSpPr>
          <a:xfrm>
            <a:off x="1222636" y="2799276"/>
            <a:ext cx="6762420" cy="3643792"/>
            <a:chOff x="1116306" y="2863074"/>
            <a:chExt cx="6762420" cy="3643792"/>
          </a:xfrm>
        </p:grpSpPr>
        <p:sp>
          <p:nvSpPr>
            <p:cNvPr id="15" name="矩形 1"/>
            <p:cNvSpPr>
              <a:spLocks noChangeArrowheads="1"/>
            </p:cNvSpPr>
            <p:nvPr/>
          </p:nvSpPr>
          <p:spPr bwMode="auto">
            <a:xfrm>
              <a:off x="1116306" y="3090546"/>
              <a:ext cx="676242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year = prompt('</a:t>
              </a:r>
              <a:r>
                <a:rPr lang="zh-CN" altLang="zh-CN" sz="1600" b="1" dirty="0">
                  <a:solidFill>
                    <a:srgbClr val="FFFFFF"/>
                  </a:solidFill>
                  <a:latin typeface="微软雅黑" panose="020B0503020204020204" pitchFamily="34" charset="-122"/>
                  <a:ea typeface="微软雅黑" panose="020B0503020204020204" pitchFamily="34" charset="-122"/>
                </a:rPr>
                <a:t>请输入年份：</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a:t>
              </a:r>
              <a:r>
                <a:rPr lang="en-US" altLang="zh-CN" sz="1600" b="1" dirty="0" err="1">
                  <a:solidFill>
                    <a:srgbClr val="FFFFFF"/>
                  </a:solidFill>
                  <a:latin typeface="微软雅黑" panose="020B0503020204020204" pitchFamily="34" charset="-122"/>
                  <a:ea typeface="微软雅黑" panose="020B0503020204020204" pitchFamily="34" charset="-122"/>
                </a:rPr>
                <a:t>isLeapYear</a:t>
              </a:r>
              <a:r>
                <a:rPr lang="en-US" altLang="zh-CN" sz="1600" b="1" dirty="0">
                  <a:solidFill>
                    <a:srgbClr val="FFFFFF"/>
                  </a:solidFill>
                  <a:latin typeface="微软雅黑" panose="020B0503020204020204" pitchFamily="34" charset="-122"/>
                  <a:ea typeface="微软雅黑" panose="020B0503020204020204" pitchFamily="34" charset="-122"/>
                </a:rPr>
                <a:t>(year)) </a:t>
              </a:r>
              <a:r>
                <a:rPr lang="en-US" altLang="zh-CN" sz="1600" b="1" dirty="0" smtClean="0">
                  <a:solidFill>
                    <a:srgbClr val="FFFFFF"/>
                  </a:solidFill>
                  <a:latin typeface="微软雅黑" panose="020B0503020204020204" pitchFamily="34" charset="-122"/>
                  <a:ea typeface="微软雅黑" panose="020B0503020204020204" pitchFamily="34" charset="-122"/>
                </a:rPr>
                <a:t>{  alert(‘</a:t>
              </a:r>
              <a:r>
                <a:rPr lang="zh-CN" altLang="zh-CN" sz="1600" b="1" dirty="0" smtClean="0">
                  <a:solidFill>
                    <a:srgbClr val="FFFFFF"/>
                  </a:solidFill>
                  <a:latin typeface="微软雅黑" panose="020B0503020204020204" pitchFamily="34" charset="-122"/>
                  <a:ea typeface="微软雅黑" panose="020B0503020204020204" pitchFamily="34" charset="-122"/>
                </a:rPr>
                <a:t>当前年份是闰年，</a:t>
              </a:r>
              <a:r>
                <a:rPr lang="en-US" altLang="zh-CN" sz="1600" b="1" dirty="0" smtClean="0">
                  <a:solidFill>
                    <a:srgbClr val="FFFFFF"/>
                  </a:solidFill>
                  <a:latin typeface="微软雅黑" panose="020B0503020204020204" pitchFamily="34" charset="-122"/>
                  <a:ea typeface="微软雅黑" panose="020B0503020204020204" pitchFamily="34" charset="-122"/>
                </a:rPr>
                <a:t>2</a:t>
              </a:r>
              <a:r>
                <a:rPr lang="zh-CN" altLang="zh-CN" sz="1600" b="1" dirty="0" smtClean="0">
                  <a:solidFill>
                    <a:srgbClr val="FFFFFF"/>
                  </a:solidFill>
                  <a:latin typeface="微软雅黑" panose="020B0503020204020204" pitchFamily="34" charset="-122"/>
                  <a:ea typeface="微软雅黑" panose="020B0503020204020204" pitchFamily="34" charset="-122"/>
                </a:rPr>
                <a:t>月份有</a:t>
              </a:r>
              <a:r>
                <a:rPr lang="en-US" altLang="zh-CN" sz="1600" b="1" dirty="0" smtClean="0">
                  <a:solidFill>
                    <a:srgbClr val="FFFFFF"/>
                  </a:solidFill>
                  <a:latin typeface="微软雅黑" panose="020B0503020204020204" pitchFamily="34" charset="-122"/>
                  <a:ea typeface="微软雅黑" panose="020B0503020204020204" pitchFamily="34" charset="-122"/>
                </a:rPr>
                <a:t>29</a:t>
              </a:r>
              <a:r>
                <a:rPr lang="zh-CN" altLang="zh-CN" sz="1600" b="1" dirty="0" smtClean="0">
                  <a:solidFill>
                    <a:srgbClr val="FFFFFF"/>
                  </a:solidFill>
                  <a:latin typeface="微软雅黑" panose="020B0503020204020204" pitchFamily="34" charset="-122"/>
                  <a:ea typeface="微软雅黑" panose="020B0503020204020204" pitchFamily="34" charset="-122"/>
                </a:rPr>
                <a:t>天</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else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alert</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当前年份是平年，</a:t>
              </a:r>
              <a:r>
                <a:rPr lang="en-US" altLang="zh-CN" sz="1600" b="1" dirty="0">
                  <a:solidFill>
                    <a:srgbClr val="FFFFFF"/>
                  </a:solidFill>
                  <a:latin typeface="微软雅黑" panose="020B0503020204020204" pitchFamily="34" charset="-122"/>
                  <a:ea typeface="微软雅黑" panose="020B0503020204020204" pitchFamily="34" charset="-122"/>
                </a:rPr>
                <a:t>2</a:t>
              </a:r>
              <a:r>
                <a:rPr lang="zh-CN" altLang="zh-CN" sz="1600" b="1" dirty="0">
                  <a:solidFill>
                    <a:srgbClr val="FFFFFF"/>
                  </a:solidFill>
                  <a:latin typeface="微软雅黑" panose="020B0503020204020204" pitchFamily="34" charset="-122"/>
                  <a:ea typeface="微软雅黑" panose="020B0503020204020204" pitchFamily="34" charset="-122"/>
                </a:rPr>
                <a:t>月份有</a:t>
              </a:r>
              <a:r>
                <a:rPr lang="en-US" altLang="zh-CN" sz="1600" b="1" dirty="0">
                  <a:solidFill>
                    <a:srgbClr val="FFFFFF"/>
                  </a:solidFill>
                  <a:latin typeface="微软雅黑" panose="020B0503020204020204" pitchFamily="34" charset="-122"/>
                  <a:ea typeface="微软雅黑" panose="020B0503020204020204" pitchFamily="34" charset="-122"/>
                </a:rPr>
                <a:t>28</a:t>
              </a:r>
              <a:r>
                <a:rPr lang="zh-CN" altLang="zh-CN" sz="1600" b="1" dirty="0">
                  <a:solidFill>
                    <a:srgbClr val="FFFFFF"/>
                  </a:solidFill>
                  <a:latin typeface="微软雅黑" panose="020B0503020204020204" pitchFamily="34" charset="-122"/>
                  <a:ea typeface="微软雅黑" panose="020B0503020204020204" pitchFamily="34" charset="-122"/>
                </a:rPr>
                <a:t>天</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isLeapYear</a:t>
              </a:r>
              <a:r>
                <a:rPr lang="en-US" altLang="zh-CN" sz="1600" b="1" dirty="0">
                  <a:solidFill>
                    <a:srgbClr val="FFFFFF"/>
                  </a:solidFill>
                  <a:latin typeface="微软雅黑" panose="020B0503020204020204" pitchFamily="34" charset="-122"/>
                  <a:ea typeface="微软雅黑" panose="020B0503020204020204" pitchFamily="34" charset="-122"/>
                </a:rPr>
                <a:t>(year)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smtClean="0">
                  <a:solidFill>
                    <a:srgbClr val="FFFFFF"/>
                  </a:solidFill>
                  <a:latin typeface="微软雅黑" panose="020B0503020204020204" pitchFamily="34" charset="-122"/>
                  <a:ea typeface="微软雅黑" panose="020B0503020204020204" pitchFamily="34" charset="-122"/>
                </a:rPr>
                <a:t>将上一个案例中的</a:t>
              </a:r>
              <a:r>
                <a:rPr lang="en-US" altLang="zh-CN" sz="1600" b="1" dirty="0" err="1" smtClean="0">
                  <a:solidFill>
                    <a:srgbClr val="FFFFFF"/>
                  </a:solidFill>
                  <a:latin typeface="微软雅黑" panose="020B0503020204020204" pitchFamily="34" charset="-122"/>
                  <a:ea typeface="微软雅黑" panose="020B0503020204020204" pitchFamily="34" charset="-122"/>
                </a:rPr>
                <a:t>isLeapYear</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zh-CN" altLang="zh-CN" sz="1600" b="1" dirty="0" smtClean="0">
                  <a:solidFill>
                    <a:srgbClr val="FFFFFF"/>
                  </a:solidFill>
                  <a:latin typeface="微软雅黑" panose="020B0503020204020204" pitchFamily="34" charset="-122"/>
                  <a:ea typeface="微软雅黑" panose="020B0503020204020204" pitchFamily="34" charset="-122"/>
                </a:rPr>
                <a:t>函数中的代码复制到此处</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3" name="圆角矩形 15"/>
            <p:cNvSpPr>
              <a:spLocks noChangeArrowheads="1"/>
            </p:cNvSpPr>
            <p:nvPr/>
          </p:nvSpPr>
          <p:spPr bwMode="auto">
            <a:xfrm>
              <a:off x="6000066" y="2863074"/>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left)">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4.3 </a:t>
            </a:r>
            <a:r>
              <a:rPr lang="zh-CN" altLang="en-US" dirty="0" smtClean="0">
                <a:cs typeface="Times New Roman" panose="02020603050405020304" pitchFamily="18" charset="0"/>
              </a:rPr>
              <a:t>函数进阶</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函数表达式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22618" y="1857408"/>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b="1" u="sng" dirty="0" smtClean="0">
                <a:solidFill>
                  <a:srgbClr val="1369B2"/>
                </a:solidFill>
              </a:rPr>
              <a:t>函数表达式</a:t>
            </a:r>
            <a:r>
              <a:rPr lang="zh-CN" altLang="en-US" b="1" u="sng" dirty="0" smtClean="0">
                <a:solidFill>
                  <a:srgbClr val="1369B2"/>
                </a:solidFill>
              </a:rPr>
              <a:t>：</a:t>
            </a:r>
            <a:r>
              <a:rPr lang="zh-CN" altLang="zh-CN" dirty="0" smtClean="0"/>
              <a:t>是</a:t>
            </a:r>
            <a:r>
              <a:rPr lang="zh-CN" altLang="zh-CN" dirty="0"/>
              <a:t>将声明的函数赋值给一个变量，通过变量完成函数的调用和参数的</a:t>
            </a:r>
            <a:r>
              <a:rPr lang="zh-CN" altLang="zh-CN" dirty="0" smtClean="0"/>
              <a:t>传递</a:t>
            </a:r>
            <a:r>
              <a:rPr lang="zh-CN" altLang="en-US" dirty="0"/>
              <a:t>，</a:t>
            </a:r>
            <a:r>
              <a:rPr lang="zh-CN" altLang="zh-CN" dirty="0" smtClean="0"/>
              <a:t>函数</a:t>
            </a:r>
            <a:r>
              <a:rPr lang="zh-CN" altLang="zh-CN" dirty="0"/>
              <a:t>表达式的定义必须在调用</a:t>
            </a:r>
            <a:r>
              <a:rPr lang="zh-CN" altLang="zh-CN" dirty="0" smtClean="0"/>
              <a:t>前</a:t>
            </a:r>
            <a:r>
              <a:rPr lang="zh-CN" altLang="en-US" dirty="0"/>
              <a:t>。</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1328966" y="3437256"/>
            <a:ext cx="6305220" cy="1924728"/>
            <a:chOff x="1849983" y="3745613"/>
            <a:chExt cx="6305220" cy="1924728"/>
          </a:xfrm>
        </p:grpSpPr>
        <p:sp>
          <p:nvSpPr>
            <p:cNvPr id="13" name="矩形 1"/>
            <p:cNvSpPr>
              <a:spLocks noChangeArrowheads="1"/>
            </p:cNvSpPr>
            <p:nvPr/>
          </p:nvSpPr>
          <p:spPr bwMode="auto">
            <a:xfrm>
              <a:off x="1849983" y="4100681"/>
              <a:ext cx="6305220"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sum = function(num1, num2) {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函数表达式</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num1 +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console.log(sum(1, 2));	</a:t>
              </a:r>
              <a:r>
                <a:rPr lang="en-US" altLang="zh-CN" sz="1600" b="1" dirty="0" smtClean="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调用函数，输出结果：</a:t>
              </a:r>
              <a:r>
                <a:rPr lang="en-US" altLang="zh-CN" sz="1600" b="1" dirty="0" smtClean="0">
                  <a:solidFill>
                    <a:srgbClr val="FFFFFF"/>
                  </a:solidFill>
                  <a:latin typeface="微软雅黑" panose="020B0503020204020204" pitchFamily="34" charset="-122"/>
                  <a:ea typeface="微软雅黑" panose="020B0503020204020204" pitchFamily="34" charset="-122"/>
                </a:rPr>
                <a:t>3 </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4" name="圆角矩形 15"/>
            <p:cNvSpPr>
              <a:spLocks noChangeArrowheads="1"/>
            </p:cNvSpPr>
            <p:nvPr/>
          </p:nvSpPr>
          <p:spPr bwMode="auto">
            <a:xfrm>
              <a:off x="6340322" y="3745613"/>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语法结构</a:t>
              </a:r>
              <a:endParaRPr lang="en-US" altLang="zh-CN" dirty="0"/>
            </a:p>
          </p:txBody>
        </p:sp>
      </p:grpSp>
      <p:cxnSp>
        <p:nvCxnSpPr>
          <p:cNvPr id="15" name="直接箭头连接符 21"/>
          <p:cNvCxnSpPr>
            <a:cxnSpLocks noChangeShapeType="1"/>
            <a:endCxn id="17" idx="2"/>
          </p:cNvCxnSpPr>
          <p:nvPr/>
        </p:nvCxnSpPr>
        <p:spPr bwMode="auto">
          <a:xfrm flipH="1" flipV="1">
            <a:off x="2034193" y="3469155"/>
            <a:ext cx="1" cy="323170"/>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5"/>
          <p:cNvSpPr>
            <a:spLocks noChangeArrowheads="1"/>
          </p:cNvSpPr>
          <p:nvPr/>
        </p:nvSpPr>
        <p:spPr bwMode="auto">
          <a:xfrm>
            <a:off x="1436297" y="3117113"/>
            <a:ext cx="1195791" cy="352042"/>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匿名函数</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left)">
                                      <p:cBhvr>
                                        <p:cTn id="18" dur="500"/>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6" grpId="0" build="p"/>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4.3 </a:t>
            </a:r>
            <a:r>
              <a:rPr lang="zh-CN" altLang="en-US" dirty="0" smtClean="0">
                <a:cs typeface="Times New Roman" panose="02020603050405020304" pitchFamily="18" charset="0"/>
              </a:rPr>
              <a:t>函数进阶</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回调函数</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97049" y="1836142"/>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回调函数：</a:t>
            </a:r>
            <a:r>
              <a:rPr lang="zh-CN" altLang="zh-CN" dirty="0"/>
              <a:t>指的就是一个函数</a:t>
            </a:r>
            <a:r>
              <a:rPr lang="en-US" altLang="zh-CN" dirty="0"/>
              <a:t>A</a:t>
            </a:r>
            <a:r>
              <a:rPr lang="zh-CN" altLang="zh-CN" dirty="0"/>
              <a:t>作为参数传递给一个函数</a:t>
            </a:r>
            <a:r>
              <a:rPr lang="en-US" altLang="zh-CN" dirty="0"/>
              <a:t>B</a:t>
            </a:r>
            <a:r>
              <a:rPr lang="zh-CN" altLang="zh-CN" dirty="0"/>
              <a:t>，然后在</a:t>
            </a:r>
            <a:r>
              <a:rPr lang="en-US" altLang="zh-CN" dirty="0"/>
              <a:t>B</a:t>
            </a:r>
            <a:r>
              <a:rPr lang="zh-CN" altLang="zh-CN" dirty="0"/>
              <a:t>的函数体内调用函数</a:t>
            </a:r>
            <a:r>
              <a:rPr lang="en-US" altLang="zh-CN" dirty="0"/>
              <a:t>A</a:t>
            </a:r>
            <a:r>
              <a:rPr lang="zh-CN" altLang="zh-CN" dirty="0"/>
              <a:t>。此时</a:t>
            </a:r>
            <a:r>
              <a:rPr lang="zh-CN" altLang="zh-CN" dirty="0" smtClean="0"/>
              <a:t>，称</a:t>
            </a:r>
            <a:r>
              <a:rPr lang="zh-CN" altLang="zh-CN" dirty="0"/>
              <a:t>函数</a:t>
            </a:r>
            <a:r>
              <a:rPr lang="en-US" altLang="zh-CN" dirty="0"/>
              <a:t>A</a:t>
            </a:r>
            <a:r>
              <a:rPr lang="zh-CN" altLang="zh-CN" dirty="0"/>
              <a:t>为回调函</a:t>
            </a:r>
            <a:r>
              <a:rPr lang="zh-CN" altLang="zh-CN" dirty="0" smtClean="0"/>
              <a:t>数</a:t>
            </a:r>
            <a:r>
              <a:rPr lang="zh-CN" altLang="en-US" dirty="0" smtClean="0"/>
              <a:t>。以</a:t>
            </a:r>
            <a:r>
              <a:rPr lang="zh-CN" altLang="zh-CN" dirty="0" smtClean="0"/>
              <a:t>算术运算</a:t>
            </a:r>
            <a:r>
              <a:rPr lang="zh-CN" altLang="en-US" dirty="0" smtClean="0"/>
              <a:t>为例进行讲解：</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 name="组合 4"/>
          <p:cNvGrpSpPr/>
          <p:nvPr/>
        </p:nvGrpSpPr>
        <p:grpSpPr>
          <a:xfrm>
            <a:off x="1733020" y="2933368"/>
            <a:ext cx="5933056" cy="3584131"/>
            <a:chOff x="1733020" y="2965267"/>
            <a:chExt cx="5933056" cy="3584131"/>
          </a:xfrm>
        </p:grpSpPr>
        <p:sp>
          <p:nvSpPr>
            <p:cNvPr id="13" name="矩形 1"/>
            <p:cNvSpPr>
              <a:spLocks noChangeArrowheads="1"/>
            </p:cNvSpPr>
            <p:nvPr/>
          </p:nvSpPr>
          <p:spPr bwMode="auto">
            <a:xfrm>
              <a:off x="1733020" y="3133078"/>
              <a:ext cx="5933056"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cal</a:t>
              </a:r>
              <a:r>
                <a:rPr lang="en-US" altLang="zh-CN" sz="1600" b="1" dirty="0">
                  <a:solidFill>
                    <a:srgbClr val="FFFFFF"/>
                  </a:solidFill>
                  <a:latin typeface="微软雅黑" panose="020B0503020204020204" pitchFamily="34" charset="-122"/>
                  <a:ea typeface="微软雅黑" panose="020B0503020204020204" pitchFamily="34" charset="-122"/>
                </a:rPr>
                <a:t>(num1, num2,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(num1, num2);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cal</a:t>
              </a:r>
              <a:r>
                <a:rPr lang="en-US" altLang="zh-CN" sz="1600" b="1" dirty="0">
                  <a:solidFill>
                    <a:srgbClr val="FFFFFF"/>
                  </a:solidFill>
                  <a:latin typeface="微软雅黑" panose="020B0503020204020204" pitchFamily="34" charset="-122"/>
                  <a:ea typeface="微软雅黑" panose="020B0503020204020204" pitchFamily="34" charset="-122"/>
                </a:rPr>
                <a:t>(45, 55, function (a, b)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a + b;</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a:t>
              </a:r>
              <a:r>
                <a:rPr lang="en-US" altLang="zh-CN" sz="1600" b="1" dirty="0" err="1">
                  <a:solidFill>
                    <a:srgbClr val="FFFFFF"/>
                  </a:solidFill>
                  <a:latin typeface="微软雅黑" panose="020B0503020204020204" pitchFamily="34" charset="-122"/>
                  <a:ea typeface="微软雅黑" panose="020B0503020204020204" pitchFamily="34" charset="-122"/>
                </a:rPr>
                <a:t>cal</a:t>
              </a:r>
              <a:r>
                <a:rPr lang="en-US" altLang="zh-CN" sz="1600" b="1" dirty="0">
                  <a:solidFill>
                    <a:srgbClr val="FFFFFF"/>
                  </a:solidFill>
                  <a:latin typeface="微软雅黑" panose="020B0503020204020204" pitchFamily="34" charset="-122"/>
                  <a:ea typeface="微软雅黑" panose="020B0503020204020204" pitchFamily="34" charset="-122"/>
                </a:rPr>
                <a:t>(10, 20, function (a, b)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a * b;</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}));2</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4" name="圆角矩形 15"/>
            <p:cNvSpPr>
              <a:spLocks noChangeArrowheads="1"/>
            </p:cNvSpPr>
            <p:nvPr/>
          </p:nvSpPr>
          <p:spPr bwMode="auto">
            <a:xfrm>
              <a:off x="5534499" y="2965267"/>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目录</a:t>
            </a:r>
            <a:endParaRPr lang="zh-CN" altLang="en-US" smtClean="0"/>
          </a:p>
        </p:txBody>
      </p:sp>
      <p:sp>
        <p:nvSpPr>
          <p:cNvPr id="6147" name="TextBox 126">
            <a:hlinkClick r:id="rId1" action="ppaction://hlinksldjump"/>
          </p:cNvPr>
          <p:cNvSpPr txBox="1">
            <a:spLocks noChangeArrowheads="1"/>
          </p:cNvSpPr>
          <p:nvPr/>
        </p:nvSpPr>
        <p:spPr bwMode="auto">
          <a:xfrm>
            <a:off x="3802063" y="3098800"/>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sp>
        <p:nvSpPr>
          <p:cNvPr id="6148" name="TextBox 126">
            <a:hlinkClick r:id="rId2" action="ppaction://hlinksldjump"/>
          </p:cNvPr>
          <p:cNvSpPr txBox="1">
            <a:spLocks noChangeArrowheads="1"/>
          </p:cNvSpPr>
          <p:nvPr/>
        </p:nvSpPr>
        <p:spPr bwMode="auto">
          <a:xfrm>
            <a:off x="2709863" y="17843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bwMode="auto">
          <a:xfrm>
            <a:off x="3873500" y="3079750"/>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0" name="矩形 36"/>
          <p:cNvSpPr>
            <a:spLocks noChangeArrowheads="1"/>
          </p:cNvSpPr>
          <p:nvPr/>
        </p:nvSpPr>
        <p:spPr bwMode="auto">
          <a:xfrm flipH="1">
            <a:off x="3676650" y="257651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函数案例</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nvGrpSpPr>
          <p:cNvPr id="6151" name="组合 111"/>
          <p:cNvGrpSpPr/>
          <p:nvPr/>
        </p:nvGrpSpPr>
        <p:grpSpPr bwMode="auto">
          <a:xfrm rot="-12767">
            <a:off x="2751138" y="2576513"/>
            <a:ext cx="884237" cy="954087"/>
            <a:chOff x="1936217" y="1275606"/>
            <a:chExt cx="1296545" cy="1728192"/>
          </a:xfrm>
        </p:grpSpPr>
        <p:grpSp>
          <p:nvGrpSpPr>
            <p:cNvPr id="6169" name="组合 112"/>
            <p:cNvGrpSpPr/>
            <p:nvPr/>
          </p:nvGrpSpPr>
          <p:grpSpPr bwMode="auto">
            <a:xfrm>
              <a:off x="1936620" y="1275606"/>
              <a:ext cx="1296142" cy="1728192"/>
              <a:chOff x="1907704" y="1275606"/>
              <a:chExt cx="1296142" cy="1728192"/>
            </a:xfrm>
          </p:grpSpPr>
          <p:sp>
            <p:nvSpPr>
              <p:cNvPr id="10" name="圆角矩形 9"/>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11" name="圆角矩形 10"/>
              <p:cNvSpPr/>
              <p:nvPr/>
            </p:nvSpPr>
            <p:spPr>
              <a:xfrm>
                <a:off x="1960838" y="1347494"/>
                <a:ext cx="1189471" cy="1584417"/>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9" name="圆角矩形 5"/>
            <p:cNvSpPr/>
            <p:nvPr/>
          </p:nvSpPr>
          <p:spPr>
            <a:xfrm>
              <a:off x="1881508" y="2060371"/>
              <a:ext cx="12942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grpSp>
        <p:nvGrpSpPr>
          <p:cNvPr id="6152" name="4.1"/>
          <p:cNvGrpSpPr/>
          <p:nvPr/>
        </p:nvGrpSpPr>
        <p:grpSpPr bwMode="auto">
          <a:xfrm>
            <a:off x="1711325" y="1271588"/>
            <a:ext cx="4411663" cy="952500"/>
            <a:chOff x="1711765" y="1263328"/>
            <a:chExt cx="4411157" cy="952284"/>
          </a:xfrm>
        </p:grpSpPr>
        <p:grpSp>
          <p:nvGrpSpPr>
            <p:cNvPr id="6162" name="组合 29"/>
            <p:cNvGrpSpPr/>
            <p:nvPr/>
          </p:nvGrpSpPr>
          <p:grpSpPr bwMode="auto">
            <a:xfrm rot="-12767">
              <a:off x="1711765" y="1263328"/>
              <a:ext cx="884879" cy="952284"/>
              <a:chOff x="1936620" y="1275606"/>
              <a:chExt cx="1296876" cy="1728192"/>
            </a:xfrm>
          </p:grpSpPr>
          <p:grpSp>
            <p:nvGrpSpPr>
              <p:cNvPr id="6165" name="组合 31"/>
              <p:cNvGrpSpPr/>
              <p:nvPr/>
            </p:nvGrpSpPr>
            <p:grpSpPr bwMode="auto">
              <a:xfrm>
                <a:off x="1936620" y="1275606"/>
                <a:ext cx="1296142" cy="1728192"/>
                <a:chOff x="1907704" y="1275606"/>
                <a:chExt cx="1296142" cy="1728192"/>
              </a:xfrm>
            </p:grpSpPr>
            <p:sp>
              <p:nvSpPr>
                <p:cNvPr id="25" name="圆角矩形 24"/>
                <p:cNvSpPr/>
                <p:nvPr/>
              </p:nvSpPr>
              <p:spPr>
                <a:xfrm>
                  <a:off x="1907704" y="1275603"/>
                  <a:ext cx="1295789"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6" name="圆角矩形 25"/>
                <p:cNvSpPr/>
                <p:nvPr/>
              </p:nvSpPr>
              <p:spPr>
                <a:xfrm>
                  <a:off x="1961211" y="1347610"/>
                  <a:ext cx="1188774"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 name="圆角矩形 5"/>
              <p:cNvSpPr/>
              <p:nvPr/>
            </p:nvSpPr>
            <p:spPr>
              <a:xfrm>
                <a:off x="1923819" y="2061660"/>
                <a:ext cx="1202732"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1" name="直接连接符 20"/>
            <p:cNvCxnSpPr/>
            <p:nvPr/>
          </p:nvCxnSpPr>
          <p:spPr>
            <a:xfrm>
              <a:off x="2810189" y="1760102"/>
              <a:ext cx="331273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64" name="矩形 35"/>
            <p:cNvSpPr>
              <a:spLocks noChangeArrowheads="1"/>
            </p:cNvSpPr>
            <p:nvPr/>
          </p:nvSpPr>
          <p:spPr bwMode="auto">
            <a:xfrm>
              <a:off x="2717559" y="1286488"/>
              <a:ext cx="1415610"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初识函数</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6153" name="TextBox 126">
            <a:hlinkClick r:id="rId3" action="ppaction://hlinksldjump"/>
          </p:cNvPr>
          <p:cNvSpPr txBox="1">
            <a:spLocks noChangeArrowheads="1"/>
          </p:cNvSpPr>
          <p:nvPr/>
        </p:nvSpPr>
        <p:spPr bwMode="auto">
          <a:xfrm>
            <a:off x="2703513" y="4392613"/>
            <a:ext cx="3525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a:solidFill>
                  <a:srgbClr val="D9D9D9"/>
                </a:solidFill>
                <a:latin typeface="微软雅黑" panose="020B0503020204020204" pitchFamily="34" charset="-122"/>
                <a:ea typeface="微软雅黑" panose="020B0503020204020204" pitchFamily="34" charset="-122"/>
              </a:rPr>
              <a:t>☞</a:t>
            </a:r>
            <a:r>
              <a:rPr lang="zh-CN" altLang="en-US" u="sng">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a:solidFill>
                <a:srgbClr val="D9D9D9"/>
              </a:solidFill>
              <a:latin typeface="微软雅黑" panose="020B0503020204020204" pitchFamily="34" charset="-122"/>
              <a:ea typeface="微软雅黑" panose="020B0503020204020204" pitchFamily="34" charset="-122"/>
            </a:endParaRPr>
          </a:p>
        </p:txBody>
      </p:sp>
      <p:grpSp>
        <p:nvGrpSpPr>
          <p:cNvPr id="6154" name="4.1"/>
          <p:cNvGrpSpPr/>
          <p:nvPr/>
        </p:nvGrpSpPr>
        <p:grpSpPr bwMode="auto">
          <a:xfrm>
            <a:off x="1704975" y="3879850"/>
            <a:ext cx="4411663" cy="952500"/>
            <a:chOff x="1711765" y="1263328"/>
            <a:chExt cx="4411519" cy="952284"/>
          </a:xfrm>
        </p:grpSpPr>
        <p:grpSp>
          <p:nvGrpSpPr>
            <p:cNvPr id="6155" name="组合 29"/>
            <p:cNvGrpSpPr/>
            <p:nvPr/>
          </p:nvGrpSpPr>
          <p:grpSpPr bwMode="auto">
            <a:xfrm rot="-12767">
              <a:off x="1711765" y="1263328"/>
              <a:ext cx="884879" cy="952284"/>
              <a:chOff x="1936620" y="1275606"/>
              <a:chExt cx="1296876" cy="1728192"/>
            </a:xfrm>
          </p:grpSpPr>
          <p:grpSp>
            <p:nvGrpSpPr>
              <p:cNvPr id="6158" name="组合 31"/>
              <p:cNvGrpSpPr/>
              <p:nvPr/>
            </p:nvGrpSpPr>
            <p:grpSpPr bwMode="auto">
              <a:xfrm>
                <a:off x="1936620" y="1275606"/>
                <a:ext cx="1296142" cy="1728192"/>
                <a:chOff x="1907704" y="1275606"/>
                <a:chExt cx="1296142" cy="1728192"/>
              </a:xfrm>
            </p:grpSpPr>
            <p:sp>
              <p:nvSpPr>
                <p:cNvPr id="31" name="圆角矩形 30"/>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31"/>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p:cNvSpPr/>
              <p:nvPr/>
            </p:nvSpPr>
            <p:spPr>
              <a:xfrm>
                <a:off x="1923818" y="2061662"/>
                <a:ext cx="120283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27" name="直接连接符 26"/>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157" name="矩形 35"/>
            <p:cNvSpPr>
              <a:spLocks noChangeArrowheads="1"/>
            </p:cNvSpPr>
            <p:nvPr/>
          </p:nvSpPr>
          <p:spPr bwMode="auto">
            <a:xfrm>
              <a:off x="2717559" y="1286488"/>
              <a:ext cx="1415726"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函数进阶</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41" name="TextBox 126">
            <a:hlinkClick r:id="rId4" action="ppaction://hlinksldjump"/>
          </p:cNvPr>
          <p:cNvSpPr txBox="1">
            <a:spLocks noChangeArrowheads="1"/>
          </p:cNvSpPr>
          <p:nvPr/>
        </p:nvSpPr>
        <p:spPr bwMode="auto">
          <a:xfrm>
            <a:off x="3715772" y="5684044"/>
            <a:ext cx="3525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grpSp>
        <p:nvGrpSpPr>
          <p:cNvPr id="42" name="4.1"/>
          <p:cNvGrpSpPr/>
          <p:nvPr/>
        </p:nvGrpSpPr>
        <p:grpSpPr bwMode="auto">
          <a:xfrm>
            <a:off x="2717234" y="5171281"/>
            <a:ext cx="4411663" cy="952500"/>
            <a:chOff x="1711765" y="1263328"/>
            <a:chExt cx="4411519" cy="952284"/>
          </a:xfrm>
        </p:grpSpPr>
        <p:grpSp>
          <p:nvGrpSpPr>
            <p:cNvPr id="43" name="组合 29"/>
            <p:cNvGrpSpPr/>
            <p:nvPr/>
          </p:nvGrpSpPr>
          <p:grpSpPr bwMode="auto">
            <a:xfrm rot="-12767">
              <a:off x="1711765" y="1263328"/>
              <a:ext cx="884879" cy="952284"/>
              <a:chOff x="1936620" y="1275606"/>
              <a:chExt cx="1296876" cy="1728192"/>
            </a:xfrm>
          </p:grpSpPr>
          <p:grpSp>
            <p:nvGrpSpPr>
              <p:cNvPr id="46" name="组合 31"/>
              <p:cNvGrpSpPr/>
              <p:nvPr/>
            </p:nvGrpSpPr>
            <p:grpSpPr bwMode="auto">
              <a:xfrm>
                <a:off x="1936620" y="1275606"/>
                <a:ext cx="1296142" cy="1728192"/>
                <a:chOff x="1907704" y="1275606"/>
                <a:chExt cx="1296142" cy="1728192"/>
              </a:xfrm>
            </p:grpSpPr>
            <p:sp>
              <p:nvSpPr>
                <p:cNvPr id="48" name="圆角矩形 47"/>
                <p:cNvSpPr/>
                <p:nvPr/>
              </p:nvSpPr>
              <p:spPr>
                <a:xfrm>
                  <a:off x="1907704" y="1275604"/>
                  <a:ext cx="1295894"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16" y="1347613"/>
                  <a:ext cx="1188871"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23818" y="2061662"/>
                <a:ext cx="1202830"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a:xfrm>
              <a:off x="2810279" y="1760103"/>
              <a:ext cx="331300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5" name="矩形 35"/>
            <p:cNvSpPr>
              <a:spLocks noChangeArrowheads="1"/>
            </p:cNvSpPr>
            <p:nvPr/>
          </p:nvSpPr>
          <p:spPr bwMode="auto">
            <a:xfrm>
              <a:off x="2717559" y="1286488"/>
              <a:ext cx="1107960"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作用域</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4.3 </a:t>
            </a:r>
            <a:r>
              <a:rPr lang="zh-CN" altLang="en-US" dirty="0" smtClean="0">
                <a:cs typeface="Times New Roman" panose="02020603050405020304" pitchFamily="18" charset="0"/>
              </a:rPr>
              <a:t>函数进阶</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递归调用</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TextBox 39"/>
          <p:cNvSpPr txBox="1">
            <a:spLocks noChangeArrowheads="1"/>
          </p:cNvSpPr>
          <p:nvPr/>
        </p:nvSpPr>
        <p:spPr bwMode="auto">
          <a:xfrm>
            <a:off x="586416" y="1761711"/>
            <a:ext cx="7907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递归调用：</a:t>
            </a:r>
            <a:r>
              <a:rPr lang="zh-CN" altLang="zh-CN" dirty="0" smtClean="0"/>
              <a:t>指</a:t>
            </a:r>
            <a:r>
              <a:rPr lang="zh-CN" altLang="zh-CN" dirty="0"/>
              <a:t>的是一个函数在其函数体内调用自身的过程，这种函数称为递归函数</a:t>
            </a:r>
            <a:r>
              <a:rPr lang="zh-CN" altLang="en-US" dirty="0" smtClean="0"/>
              <a:t>。以</a:t>
            </a:r>
            <a:r>
              <a:rPr lang="zh-CN" altLang="zh-CN" dirty="0"/>
              <a:t>根据用户的输入计算指定数据的</a:t>
            </a:r>
            <a:r>
              <a:rPr lang="zh-CN" altLang="zh-CN" dirty="0" smtClean="0"/>
              <a:t>阶乘</a:t>
            </a:r>
            <a:r>
              <a:rPr lang="zh-CN" altLang="en-US" dirty="0" smtClean="0"/>
              <a:t>为例进行讲解：</a:t>
            </a:r>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 name="组合 4"/>
          <p:cNvGrpSpPr/>
          <p:nvPr/>
        </p:nvGrpSpPr>
        <p:grpSpPr>
          <a:xfrm>
            <a:off x="1690488" y="2816405"/>
            <a:ext cx="6305220" cy="3530966"/>
            <a:chOff x="1690488" y="3039698"/>
            <a:chExt cx="6305220" cy="3530966"/>
          </a:xfrm>
        </p:grpSpPr>
        <p:sp>
          <p:nvSpPr>
            <p:cNvPr id="13" name="矩形 1"/>
            <p:cNvSpPr>
              <a:spLocks noChangeArrowheads="1"/>
            </p:cNvSpPr>
            <p:nvPr/>
          </p:nvSpPr>
          <p:spPr bwMode="auto">
            <a:xfrm>
              <a:off x="1690488" y="3154344"/>
              <a:ext cx="630522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a:solidFill>
                    <a:srgbClr val="FFFFFF"/>
                  </a:solidFill>
                  <a:latin typeface="微软雅黑" panose="020B0503020204020204" pitchFamily="34" charset="-122"/>
                  <a:ea typeface="微软雅黑" panose="020B0503020204020204" pitchFamily="34" charset="-122"/>
                </a:rPr>
                <a:t>factorial(n) {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定义回调函数</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if (n == 1) </a:t>
              </a:r>
              <a:r>
                <a:rPr lang="en-US" altLang="zh-CN" sz="1600" b="1" dirty="0" smtClean="0">
                  <a:solidFill>
                    <a:srgbClr val="FFFFFF"/>
                  </a:solidFill>
                  <a:latin typeface="微软雅黑" panose="020B0503020204020204" pitchFamily="34" charset="-122"/>
                  <a:ea typeface="微软雅黑" panose="020B0503020204020204" pitchFamily="34" charset="-122"/>
                </a:rPr>
                <a:t>{ return </a:t>
              </a:r>
              <a:r>
                <a:rPr lang="en-US" altLang="zh-CN" sz="1600" b="1" dirty="0">
                  <a:solidFill>
                    <a:srgbClr val="FFFFFF"/>
                  </a:solidFill>
                  <a:latin typeface="微软雅黑" panose="020B0503020204020204" pitchFamily="34" charset="-122"/>
                  <a:ea typeface="微软雅黑" panose="020B0503020204020204" pitchFamily="34" charset="-122"/>
                </a:rPr>
                <a:t>1;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递归</a:t>
              </a:r>
              <a:r>
                <a:rPr lang="zh-CN" altLang="zh-CN" sz="1600" b="1" dirty="0" smtClean="0">
                  <a:solidFill>
                    <a:srgbClr val="FFFFFF"/>
                  </a:solidFill>
                  <a:latin typeface="微软雅黑" panose="020B0503020204020204" pitchFamily="34" charset="-122"/>
                  <a:ea typeface="微软雅黑" panose="020B0503020204020204" pitchFamily="34" charset="-122"/>
                </a:rPr>
                <a:t>出</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n * factorial(n - 1);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n = prompt('</a:t>
              </a:r>
              <a:r>
                <a:rPr lang="zh-CN" altLang="zh-CN" sz="1600" b="1" dirty="0">
                  <a:solidFill>
                    <a:srgbClr val="FFFFFF"/>
                  </a:solidFill>
                  <a:latin typeface="微软雅黑" panose="020B0503020204020204" pitchFamily="34" charset="-122"/>
                  <a:ea typeface="微软雅黑" panose="020B0503020204020204" pitchFamily="34" charset="-122"/>
                </a:rPr>
                <a:t>求</a:t>
              </a:r>
              <a:r>
                <a:rPr lang="en-US" altLang="zh-CN" sz="1600" b="1" dirty="0">
                  <a:solidFill>
                    <a:srgbClr val="FFFFFF"/>
                  </a:solidFill>
                  <a:latin typeface="微软雅黑" panose="020B0503020204020204" pitchFamily="34" charset="-122"/>
                  <a:ea typeface="微软雅黑" panose="020B0503020204020204" pitchFamily="34" charset="-122"/>
                </a:rPr>
                <a:t>n</a:t>
              </a:r>
              <a:r>
                <a:rPr lang="zh-CN" altLang="zh-CN" sz="1600" b="1" dirty="0">
                  <a:solidFill>
                    <a:srgbClr val="FFFFFF"/>
                  </a:solidFill>
                  <a:latin typeface="微软雅黑" panose="020B0503020204020204" pitchFamily="34" charset="-122"/>
                  <a:ea typeface="微软雅黑" panose="020B0503020204020204" pitchFamily="34" charset="-122"/>
                </a:rPr>
                <a:t>的阶乘</a:t>
              </a:r>
              <a:r>
                <a:rPr lang="en-US" altLang="zh-CN" sz="1600" b="1" dirty="0">
                  <a:solidFill>
                    <a:srgbClr val="FFFFFF"/>
                  </a:solidFill>
                  <a:latin typeface="微软雅黑" panose="020B0503020204020204" pitchFamily="34" charset="-122"/>
                  <a:ea typeface="微软雅黑" panose="020B0503020204020204" pitchFamily="34" charset="-122"/>
                </a:rPr>
                <a:t>\n </a:t>
              </a:r>
              <a:r>
                <a:rPr lang="en-US" altLang="zh-CN" sz="1600" b="1" dirty="0" err="1">
                  <a:solidFill>
                    <a:srgbClr val="FFFFFF"/>
                  </a:solidFill>
                  <a:latin typeface="微软雅黑" panose="020B0503020204020204" pitchFamily="34" charset="-122"/>
                  <a:ea typeface="微软雅黑" panose="020B0503020204020204" pitchFamily="34" charset="-122"/>
                </a:rPr>
                <a:t>n</a:t>
              </a:r>
              <a:r>
                <a:rPr lang="zh-CN" altLang="zh-CN" sz="1600" b="1" dirty="0">
                  <a:solidFill>
                    <a:srgbClr val="FFFFFF"/>
                  </a:solidFill>
                  <a:latin typeface="微软雅黑" panose="020B0503020204020204" pitchFamily="34" charset="-122"/>
                  <a:ea typeface="微软雅黑" panose="020B0503020204020204" pitchFamily="34" charset="-122"/>
                </a:rPr>
                <a:t>是大于等于</a:t>
              </a:r>
              <a:r>
                <a:rPr lang="en-US" altLang="zh-CN" sz="1600" b="1" dirty="0">
                  <a:solidFill>
                    <a:srgbClr val="FFFFFF"/>
                  </a:solidFill>
                  <a:latin typeface="微软雅黑" panose="020B0503020204020204" pitchFamily="34" charset="-122"/>
                  <a:ea typeface="微软雅黑" panose="020B0503020204020204" pitchFamily="34" charset="-122"/>
                </a:rPr>
                <a:t>1</a:t>
              </a:r>
              <a:r>
                <a:rPr lang="zh-CN" altLang="zh-CN" sz="1600" b="1" dirty="0">
                  <a:solidFill>
                    <a:srgbClr val="FFFFFF"/>
                  </a:solidFill>
                  <a:latin typeface="微软雅黑" panose="020B0503020204020204" pitchFamily="34" charset="-122"/>
                  <a:ea typeface="微软雅黑" panose="020B0503020204020204" pitchFamily="34" charset="-122"/>
                </a:rPr>
                <a:t>的正整数，如</a:t>
              </a:r>
              <a:r>
                <a:rPr lang="en-US" altLang="zh-CN" sz="1600" b="1" dirty="0">
                  <a:solidFill>
                    <a:srgbClr val="FFFFFF"/>
                  </a:solidFill>
                  <a:latin typeface="微软雅黑" panose="020B0503020204020204" pitchFamily="34" charset="-122"/>
                  <a:ea typeface="微软雅黑" panose="020B0503020204020204" pitchFamily="34" charset="-122"/>
                </a:rPr>
                <a:t>2</a:t>
              </a:r>
              <a:r>
                <a:rPr lang="zh-CN" altLang="zh-CN" sz="1600" b="1" dirty="0">
                  <a:solidFill>
                    <a:srgbClr val="FFFFFF"/>
                  </a:solidFill>
                  <a:latin typeface="微软雅黑" panose="020B0503020204020204" pitchFamily="34" charset="-122"/>
                  <a:ea typeface="微软雅黑" panose="020B0503020204020204" pitchFamily="34" charset="-122"/>
                </a:rPr>
                <a:t>表示求</a:t>
              </a:r>
              <a:r>
                <a:rPr lang="en-US" altLang="zh-CN" sz="1600" b="1" dirty="0">
                  <a:solidFill>
                    <a:srgbClr val="FFFFFF"/>
                  </a:solidFill>
                  <a:latin typeface="微软雅黑" panose="020B0503020204020204" pitchFamily="34" charset="-122"/>
                  <a:ea typeface="微软雅黑" panose="020B0503020204020204" pitchFamily="34" charset="-122"/>
                </a:rPr>
                <a:t>2!</a:t>
              </a:r>
              <a:r>
                <a:rPr lang="zh-CN" altLang="zh-CN" sz="1600" b="1" dirty="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n = </a:t>
              </a:r>
              <a:r>
                <a:rPr lang="en-US" altLang="zh-CN" sz="1600" b="1" dirty="0" err="1">
                  <a:solidFill>
                    <a:srgbClr val="FFFFFF"/>
                  </a:solidFill>
                  <a:latin typeface="微软雅黑" panose="020B0503020204020204" pitchFamily="34" charset="-122"/>
                  <a:ea typeface="微软雅黑" panose="020B0503020204020204" pitchFamily="34" charset="-122"/>
                </a:rPr>
                <a:t>parseInt</a:t>
              </a:r>
              <a:r>
                <a:rPr lang="en-US" altLang="zh-CN" sz="1600" b="1" dirty="0">
                  <a:solidFill>
                    <a:srgbClr val="FFFFFF"/>
                  </a:solidFill>
                  <a:latin typeface="微软雅黑" panose="020B0503020204020204" pitchFamily="34" charset="-122"/>
                  <a:ea typeface="微软雅黑" panose="020B0503020204020204" pitchFamily="34" charset="-122"/>
                </a:rPr>
                <a:t>(n);</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if (</a:t>
              </a:r>
              <a:r>
                <a:rPr lang="en-US" altLang="zh-CN" sz="1600" b="1" dirty="0" err="1">
                  <a:solidFill>
                    <a:srgbClr val="FFFFFF"/>
                  </a:solidFill>
                  <a:latin typeface="微软雅黑" panose="020B0503020204020204" pitchFamily="34" charset="-122"/>
                  <a:ea typeface="微软雅黑" panose="020B0503020204020204" pitchFamily="34" charset="-122"/>
                </a:rPr>
                <a:t>isNaN</a:t>
              </a:r>
              <a:r>
                <a:rPr lang="en-US" altLang="zh-CN" sz="1600" b="1" dirty="0">
                  <a:solidFill>
                    <a:srgbClr val="FFFFFF"/>
                  </a:solidFill>
                  <a:latin typeface="微软雅黑" panose="020B0503020204020204" pitchFamily="34" charset="-122"/>
                  <a:ea typeface="微软雅黑" panose="020B0503020204020204" pitchFamily="34" charset="-122"/>
                </a:rPr>
                <a:t>(n))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console.log</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输入的</a:t>
              </a:r>
              <a:r>
                <a:rPr lang="en-US" altLang="zh-CN" sz="1600" b="1" dirty="0">
                  <a:solidFill>
                    <a:srgbClr val="FFFFFF"/>
                  </a:solidFill>
                  <a:latin typeface="微软雅黑" panose="020B0503020204020204" pitchFamily="34" charset="-122"/>
                  <a:ea typeface="微软雅黑" panose="020B0503020204020204" pitchFamily="34" charset="-122"/>
                </a:rPr>
                <a:t>n</a:t>
              </a:r>
              <a:r>
                <a:rPr lang="zh-CN" altLang="zh-CN" sz="1600" b="1" dirty="0">
                  <a:solidFill>
                    <a:srgbClr val="FFFFFF"/>
                  </a:solidFill>
                  <a:latin typeface="微软雅黑" panose="020B0503020204020204" pitchFamily="34" charset="-122"/>
                  <a:ea typeface="微软雅黑" panose="020B0503020204020204" pitchFamily="34" charset="-122"/>
                </a:rPr>
                <a:t>值不合法</a:t>
              </a:r>
              <a:r>
                <a:rPr lang="en-US" altLang="zh-CN" sz="1600" b="1" dirty="0" smtClean="0">
                  <a:solidFill>
                    <a:srgbClr val="FFFFFF"/>
                  </a:solidFill>
                  <a:latin typeface="微软雅黑" panose="020B0503020204020204" pitchFamily="34" charset="-122"/>
                  <a:ea typeface="微软雅黑" panose="020B0503020204020204" pitchFamily="34" charset="-122"/>
                </a:rPr>
                <a:t>') }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else {</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a:solidFill>
                    <a:srgbClr val="FFFFFF"/>
                  </a:solidFill>
                  <a:latin typeface="微软雅黑" panose="020B0503020204020204" pitchFamily="34" charset="-122"/>
                  <a:ea typeface="微软雅黑" panose="020B0503020204020204" pitchFamily="34" charset="-122"/>
                </a:rPr>
                <a:t>console.log(n + '</a:t>
              </a:r>
              <a:r>
                <a:rPr lang="zh-CN" altLang="zh-CN" sz="1600" b="1" dirty="0">
                  <a:solidFill>
                    <a:srgbClr val="FFFFFF"/>
                  </a:solidFill>
                  <a:latin typeface="微软雅黑" panose="020B0503020204020204" pitchFamily="34" charset="-122"/>
                  <a:ea typeface="微软雅黑" panose="020B0503020204020204" pitchFamily="34" charset="-122"/>
                </a:rPr>
                <a:t>的阶乘为：</a:t>
              </a:r>
              <a:r>
                <a:rPr lang="en-US" altLang="zh-CN" sz="1600" b="1" dirty="0">
                  <a:solidFill>
                    <a:srgbClr val="FFFFFF"/>
                  </a:solidFill>
                  <a:latin typeface="微软雅黑" panose="020B0503020204020204" pitchFamily="34" charset="-122"/>
                  <a:ea typeface="微软雅黑" panose="020B0503020204020204" pitchFamily="34" charset="-122"/>
                </a:rPr>
                <a:t>' + factorial(n</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4" name="圆角矩形 15"/>
            <p:cNvSpPr>
              <a:spLocks noChangeArrowheads="1"/>
            </p:cNvSpPr>
            <p:nvPr/>
          </p:nvSpPr>
          <p:spPr bwMode="auto">
            <a:xfrm>
              <a:off x="6446637" y="303969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4.4 </a:t>
            </a:r>
            <a:r>
              <a:rPr lang="zh-CN" altLang="en-US" dirty="0" smtClean="0">
                <a:cs typeface="Times New Roman" panose="02020603050405020304" pitchFamily="18" charset="0"/>
              </a:rPr>
              <a:t>作用域</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作用域的分类</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TextBox 39"/>
          <p:cNvSpPr txBox="1">
            <a:spLocks noChangeArrowheads="1"/>
          </p:cNvSpPr>
          <p:nvPr/>
        </p:nvSpPr>
        <p:spPr bwMode="auto">
          <a:xfrm>
            <a:off x="533251" y="1933503"/>
            <a:ext cx="8057856"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a:t>变量需要在它的作用范围内才可以被使用，这个作用范围称为</a:t>
            </a:r>
            <a:r>
              <a:rPr lang="zh-CN" altLang="zh-CN" b="1" u="sng" dirty="0">
                <a:solidFill>
                  <a:srgbClr val="1369B2"/>
                </a:solidFill>
              </a:rPr>
              <a:t>变量的</a:t>
            </a:r>
            <a:r>
              <a:rPr lang="zh-CN" altLang="zh-CN" b="1" u="sng" dirty="0" smtClean="0">
                <a:solidFill>
                  <a:srgbClr val="1369B2"/>
                </a:solidFill>
              </a:rPr>
              <a:t>作用域</a:t>
            </a:r>
            <a:r>
              <a:rPr lang="zh-CN" altLang="en-US" dirty="0"/>
              <a:t>，</a:t>
            </a:r>
            <a:r>
              <a:rPr lang="en-US" altLang="zh-CN" dirty="0"/>
              <a:t> </a:t>
            </a:r>
            <a:r>
              <a:rPr lang="en-US" altLang="zh-CN" dirty="0" smtClean="0"/>
              <a:t>JavaScript</a:t>
            </a:r>
            <a:r>
              <a:rPr lang="zh-CN" altLang="zh-CN" dirty="0"/>
              <a:t>根据作用域使用范围的</a:t>
            </a:r>
            <a:r>
              <a:rPr lang="zh-CN" altLang="zh-CN" dirty="0" smtClean="0"/>
              <a:t>不同</a:t>
            </a:r>
            <a:r>
              <a:rPr lang="zh-CN" altLang="en-US" dirty="0" smtClean="0"/>
              <a:t>，划分如下：</a:t>
            </a:r>
            <a:endParaRPr lang="en-US" altLang="zh-CN" dirty="0"/>
          </a:p>
          <a:p>
            <a:pPr marL="285750" indent="-285750" eaLnBrk="0" hangingPunct="0">
              <a:lnSpc>
                <a:spcPct val="200000"/>
              </a:lnSpc>
              <a:buFont typeface="Wingdings" panose="05000000000000000000" pitchFamily="2" charset="2"/>
              <a:buChar char="p"/>
              <a:defRPr/>
            </a:pPr>
            <a:r>
              <a:rPr lang="zh-CN" altLang="zh-CN" dirty="0"/>
              <a:t>全局变量</a:t>
            </a:r>
            <a:r>
              <a:rPr lang="zh-CN" altLang="en-US" dirty="0" smtClean="0"/>
              <a:t>：</a:t>
            </a:r>
            <a:r>
              <a:rPr lang="zh-CN" altLang="zh-CN" dirty="0"/>
              <a:t>不在任何函数内声明的变量（显式定义）或在函数内省略</a:t>
            </a:r>
            <a:r>
              <a:rPr lang="en-US" altLang="zh-CN" dirty="0" err="1"/>
              <a:t>var</a:t>
            </a:r>
            <a:r>
              <a:rPr lang="zh-CN" altLang="zh-CN" dirty="0"/>
              <a:t>声明的变量（隐式定义）都称为全局变量</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局部变量</a:t>
            </a:r>
            <a:r>
              <a:rPr lang="zh-CN" altLang="en-US" dirty="0" smtClean="0"/>
              <a:t>：</a:t>
            </a:r>
            <a:r>
              <a:rPr lang="zh-CN" altLang="zh-CN" dirty="0"/>
              <a:t>在函数体内利用</a:t>
            </a:r>
            <a:r>
              <a:rPr lang="en-US" altLang="zh-CN" dirty="0" err="1"/>
              <a:t>var</a:t>
            </a:r>
            <a:r>
              <a:rPr lang="zh-CN" altLang="zh-CN" dirty="0"/>
              <a:t>关键字定义的变量称为</a:t>
            </a:r>
            <a:r>
              <a:rPr lang="zh-CN" altLang="zh-CN" dirty="0" smtClean="0"/>
              <a:t>局部变量</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块级</a:t>
            </a:r>
            <a:r>
              <a:rPr lang="zh-CN" altLang="zh-CN" dirty="0" smtClean="0"/>
              <a:t>变量</a:t>
            </a:r>
            <a:r>
              <a:rPr lang="zh-CN" altLang="en-US" dirty="0" smtClean="0"/>
              <a:t>：</a:t>
            </a:r>
            <a:r>
              <a:rPr lang="en-US" altLang="zh-CN" dirty="0"/>
              <a:t>ES6</a:t>
            </a:r>
            <a:r>
              <a:rPr lang="zh-CN" altLang="zh-CN" dirty="0"/>
              <a:t>提供的</a:t>
            </a:r>
            <a:r>
              <a:rPr lang="en-US" altLang="zh-CN" dirty="0"/>
              <a:t>let</a:t>
            </a:r>
            <a:r>
              <a:rPr lang="zh-CN" altLang="zh-CN" dirty="0"/>
              <a:t>关键字声明的变量称为块级变量</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wipe(left)">
                                      <p:cBhvr>
                                        <p:cTn id="18" dur="500"/>
                                        <p:tgtEl>
                                          <p:spTgt spid="2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animEffect transition="in" filter="wipe(left)">
                                      <p:cBhvr>
                                        <p:cTn id="23" dur="500"/>
                                        <p:tgtEl>
                                          <p:spTgt spid="2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
                                            <p:txEl>
                                              <p:pRg st="2" end="2"/>
                                            </p:txEl>
                                          </p:spTgt>
                                        </p:tgtEl>
                                        <p:attrNameLst>
                                          <p:attrName>style.visibility</p:attrName>
                                        </p:attrNameLst>
                                      </p:cBhvr>
                                      <p:to>
                                        <p:strVal val="visible"/>
                                      </p:to>
                                    </p:set>
                                    <p:animEffect transition="in" filter="wipe(left)">
                                      <p:cBhvr>
                                        <p:cTn id="28" dur="500"/>
                                        <p:tgtEl>
                                          <p:spTgt spid="2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animEffect transition="in" filter="wipe(left)">
                                      <p:cBhvr>
                                        <p:cTn id="33"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4.4 </a:t>
            </a:r>
            <a:r>
              <a:rPr lang="zh-CN" altLang="en-US" dirty="0" smtClean="0">
                <a:cs typeface="Times New Roman" panose="02020603050405020304" pitchFamily="18" charset="0"/>
              </a:rPr>
              <a:t>作用域</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全局变量和局部变量</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TextBox 39"/>
          <p:cNvSpPr txBox="1">
            <a:spLocks noChangeArrowheads="1"/>
          </p:cNvSpPr>
          <p:nvPr/>
        </p:nvSpPr>
        <p:spPr bwMode="auto">
          <a:xfrm>
            <a:off x="543884" y="1944136"/>
            <a:ext cx="790733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两者的区别</a:t>
            </a:r>
            <a:r>
              <a:rPr lang="zh-CN" altLang="en-US" dirty="0" smtClean="0"/>
              <a:t>：</a:t>
            </a:r>
            <a:r>
              <a:rPr lang="en-US" altLang="zh-CN" dirty="0" smtClean="0"/>
              <a:t> </a:t>
            </a:r>
            <a:endParaRPr lang="en-US" altLang="zh-CN" dirty="0"/>
          </a:p>
          <a:p>
            <a:pPr marL="285750" indent="-285750" eaLnBrk="0" hangingPunct="0">
              <a:lnSpc>
                <a:spcPct val="200000"/>
              </a:lnSpc>
              <a:buFont typeface="Wingdings" panose="05000000000000000000" pitchFamily="2" charset="2"/>
              <a:buChar char="p"/>
              <a:defRPr/>
            </a:pPr>
            <a:r>
              <a:rPr lang="zh-CN" altLang="zh-CN" dirty="0"/>
              <a:t>在全局作用域下，添加或省略</a:t>
            </a:r>
            <a:r>
              <a:rPr lang="en-US" altLang="zh-CN" dirty="0" err="1"/>
              <a:t>var</a:t>
            </a:r>
            <a:r>
              <a:rPr lang="zh-CN" altLang="zh-CN" dirty="0"/>
              <a:t>关键字都可以声明</a:t>
            </a:r>
            <a:r>
              <a:rPr lang="zh-CN" altLang="zh-CN" dirty="0" smtClean="0"/>
              <a:t>全局变量</a:t>
            </a:r>
            <a:r>
              <a:rPr lang="zh-CN" altLang="en-US" dirty="0" smtClean="0"/>
              <a:t>，</a:t>
            </a:r>
            <a:r>
              <a:rPr lang="zh-CN" altLang="zh-CN" dirty="0"/>
              <a:t>全局变量在浏览器关闭页面的时候才会销毁，比较占用内存资源</a:t>
            </a:r>
            <a:endParaRPr lang="en-US" altLang="zh-CN" dirty="0" smtClean="0"/>
          </a:p>
          <a:p>
            <a:pPr marL="285750" indent="-285750" eaLnBrk="0" hangingPunct="0">
              <a:lnSpc>
                <a:spcPct val="200000"/>
              </a:lnSpc>
              <a:buFont typeface="Wingdings" panose="05000000000000000000" pitchFamily="2" charset="2"/>
              <a:buChar char="p"/>
              <a:defRPr/>
            </a:pPr>
            <a:r>
              <a:rPr lang="zh-CN" altLang="en-US" dirty="0" smtClean="0"/>
              <a:t>在</a:t>
            </a:r>
            <a:r>
              <a:rPr lang="zh-CN" altLang="zh-CN" dirty="0" smtClean="0"/>
              <a:t>函数</a:t>
            </a:r>
            <a:r>
              <a:rPr lang="zh-CN" altLang="zh-CN" dirty="0"/>
              <a:t>中，添加</a:t>
            </a:r>
            <a:r>
              <a:rPr lang="en-US" altLang="zh-CN" dirty="0" err="1"/>
              <a:t>var</a:t>
            </a:r>
            <a:r>
              <a:rPr lang="zh-CN" altLang="zh-CN" dirty="0"/>
              <a:t>关键字声明的变量是局部变量，省略</a:t>
            </a:r>
            <a:r>
              <a:rPr lang="en-US" altLang="zh-CN" dirty="0" err="1"/>
              <a:t>var</a:t>
            </a:r>
            <a:r>
              <a:rPr lang="zh-CN" altLang="zh-CN" dirty="0"/>
              <a:t>关键字时，如果变量在当前作用域下不存在，会自动向上级作用域查找</a:t>
            </a:r>
            <a:r>
              <a:rPr lang="zh-CN" altLang="zh-CN" dirty="0" smtClean="0"/>
              <a:t>变量</a:t>
            </a:r>
            <a:r>
              <a:rPr lang="zh-CN" altLang="en-US" dirty="0"/>
              <a:t>。</a:t>
            </a:r>
            <a:r>
              <a:rPr lang="zh-CN" altLang="zh-CN" dirty="0" smtClean="0"/>
              <a:t>局部变量</a:t>
            </a:r>
            <a:r>
              <a:rPr lang="zh-CN" altLang="zh-CN" dirty="0"/>
              <a:t>在函数执行完成后就会销毁，比较节约内存</a:t>
            </a:r>
            <a:r>
              <a:rPr lang="zh-CN" altLang="zh-CN" dirty="0" smtClean="0"/>
              <a:t>资源</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wipe(left)">
                                      <p:cBhvr>
                                        <p:cTn id="14" dur="500"/>
                                        <p:tgtEl>
                                          <p:spTgt spid="22">
                                            <p:txEl>
                                              <p:pRg st="0" end="0"/>
                                            </p:tx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2">
                                            <p:txEl>
                                              <p:pRg st="1" end="1"/>
                                            </p:txEl>
                                          </p:spTgt>
                                        </p:tgtEl>
                                        <p:attrNameLst>
                                          <p:attrName>style.visibility</p:attrName>
                                        </p:attrNameLst>
                                      </p:cBhvr>
                                      <p:to>
                                        <p:strVal val="visible"/>
                                      </p:to>
                                    </p:set>
                                    <p:animEffect transition="in" filter="wipe(left)">
                                      <p:cBhvr>
                                        <p:cTn id="18" dur="500"/>
                                        <p:tgtEl>
                                          <p:spTgt spid="2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animEffect transition="in" filter="wipe(left)">
                                      <p:cBhvr>
                                        <p:cTn id="2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4.4 </a:t>
            </a:r>
            <a:r>
              <a:rPr lang="zh-CN" altLang="en-US" dirty="0" smtClean="0">
                <a:cs typeface="Times New Roman" panose="02020603050405020304" pitchFamily="18" charset="0"/>
              </a:rPr>
              <a:t>作用域</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smtClean="0">
                  <a:solidFill>
                    <a:schemeClr val="bg1"/>
                  </a:solidFill>
                  <a:latin typeface="+mn-lt"/>
                  <a:cs typeface="Times New Roman" panose="02020603050405020304" pitchFamily="18" charset="0"/>
                </a:rPr>
                <a:t>3</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作用域链</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TextBox 39"/>
          <p:cNvSpPr txBox="1">
            <a:spLocks noChangeArrowheads="1"/>
          </p:cNvSpPr>
          <p:nvPr/>
        </p:nvSpPr>
        <p:spPr bwMode="auto">
          <a:xfrm>
            <a:off x="565150" y="1965402"/>
            <a:ext cx="7907338" cy="221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en-US" b="1" u="sng" dirty="0" smtClean="0">
                <a:solidFill>
                  <a:srgbClr val="1369B2"/>
                </a:solidFill>
              </a:rPr>
              <a:t>作用域链</a:t>
            </a:r>
            <a:r>
              <a:rPr lang="zh-CN" altLang="en-US" dirty="0" smtClean="0"/>
              <a:t>：</a:t>
            </a:r>
            <a:r>
              <a:rPr lang="zh-CN" altLang="zh-CN" dirty="0"/>
              <a:t>当在一个函数内部声明另一个函数</a:t>
            </a:r>
            <a:r>
              <a:rPr lang="zh-CN" altLang="zh-CN" dirty="0" smtClean="0"/>
              <a:t>时</a:t>
            </a:r>
            <a:r>
              <a:rPr lang="zh-CN" altLang="en-US" dirty="0" smtClean="0"/>
              <a:t>，</a:t>
            </a:r>
            <a:r>
              <a:rPr lang="zh-CN" altLang="zh-CN" dirty="0" smtClean="0"/>
              <a:t>内层</a:t>
            </a:r>
            <a:r>
              <a:rPr lang="zh-CN" altLang="zh-CN" dirty="0"/>
              <a:t>函数只能在外层函数作用域内执行，在内层函数执行的过程中，若需要引入某个变量，首先会在当前作用域中寻找，若未找到，则继续向上一层级的作用域中寻找，直到全局作用域</a:t>
            </a:r>
            <a:r>
              <a:rPr lang="zh-CN" altLang="zh-CN" dirty="0" smtClean="0"/>
              <a:t>，称</a:t>
            </a:r>
            <a:r>
              <a:rPr lang="zh-CN" altLang="zh-CN" dirty="0"/>
              <a:t>这种链式的查询关系为作用域</a:t>
            </a:r>
            <a:r>
              <a:rPr lang="zh-CN" altLang="zh-CN" dirty="0" smtClean="0"/>
              <a:t>链</a:t>
            </a:r>
            <a:r>
              <a:rPr lang="zh-CN" altLang="en-US"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wipe(left)">
                                      <p:cBhvr>
                                        <p:cTn id="1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4.5 </a:t>
            </a:r>
            <a:r>
              <a:rPr lang="zh-CN" altLang="en-US" dirty="0" smtClean="0">
                <a:cs typeface="Times New Roman" panose="02020603050405020304" pitchFamily="18" charset="0"/>
              </a:rPr>
              <a:t>闭包函数</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1</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什么是闭包函数</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06445" y="1953105"/>
            <a:ext cx="806339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smtClean="0"/>
              <a:t>所谓</a:t>
            </a:r>
            <a:r>
              <a:rPr lang="zh-CN" altLang="zh-CN" b="1" u="sng" dirty="0">
                <a:solidFill>
                  <a:srgbClr val="1369B2"/>
                </a:solidFill>
              </a:rPr>
              <a:t>“闭包”</a:t>
            </a:r>
            <a:r>
              <a:rPr lang="zh-CN" altLang="zh-CN" dirty="0"/>
              <a:t>指的就是有权访问另一函数作用域内变量（局部变量）的</a:t>
            </a:r>
            <a:r>
              <a:rPr lang="zh-CN" altLang="zh-CN" dirty="0" smtClean="0"/>
              <a:t>函数</a:t>
            </a:r>
            <a:r>
              <a:rPr lang="zh-CN" altLang="en-US" dirty="0" smtClean="0"/>
              <a:t>。主要的两点用途如下：</a:t>
            </a:r>
            <a:endParaRPr lang="en-US" altLang="zh-CN" dirty="0" smtClean="0"/>
          </a:p>
          <a:p>
            <a:pPr marL="285750" indent="-285750" eaLnBrk="0" hangingPunct="0">
              <a:lnSpc>
                <a:spcPct val="200000"/>
              </a:lnSpc>
              <a:buFont typeface="Wingdings" panose="05000000000000000000" pitchFamily="2" charset="2"/>
              <a:buChar char="p"/>
              <a:defRPr/>
            </a:pPr>
            <a:r>
              <a:rPr lang="zh-CN" altLang="zh-CN" dirty="0"/>
              <a:t>可以在函数外部读取函数内部的变量</a:t>
            </a:r>
            <a:endParaRPr lang="en-US" altLang="zh-CN" dirty="0"/>
          </a:p>
          <a:p>
            <a:pPr marL="285750" indent="-285750" eaLnBrk="0" hangingPunct="0">
              <a:lnSpc>
                <a:spcPct val="200000"/>
              </a:lnSpc>
              <a:buFont typeface="Wingdings" panose="05000000000000000000" pitchFamily="2" charset="2"/>
              <a:buChar char="p"/>
              <a:defRPr/>
            </a:pPr>
            <a:r>
              <a:rPr lang="zh-CN" altLang="zh-CN" dirty="0"/>
              <a:t>可以让变量的值始终保持在内存</a:t>
            </a:r>
            <a:r>
              <a:rPr lang="zh-CN" altLang="zh-CN" dirty="0" smtClean="0"/>
              <a:t>中</a:t>
            </a:r>
            <a:endParaRPr lang="en-US" altLang="zh-CN" dirty="0" smtClean="0"/>
          </a:p>
          <a:p>
            <a:pPr eaLnBrk="0" hangingPunct="0">
              <a:lnSpc>
                <a:spcPct val="200000"/>
              </a:lnSpc>
              <a:defRPr/>
            </a:pPr>
            <a:r>
              <a:rPr lang="zh-CN" altLang="en-US" dirty="0" smtClean="0"/>
              <a:t>注意：</a:t>
            </a:r>
            <a:r>
              <a:rPr lang="zh-CN" altLang="zh-CN" dirty="0"/>
              <a:t>由于闭包会使得函数中的变量一直被保存在内存中，内存消耗很大，所以闭包的滥用可能会降低程序的处理速度，造成内存消耗等</a:t>
            </a:r>
            <a:r>
              <a:rPr lang="zh-CN" altLang="zh-CN" dirty="0" smtClean="0"/>
              <a:t>问题</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wipe(left)">
                                      <p:cBhvr>
                                        <p:cTn id="22" dur="500"/>
                                        <p:tgtEl>
                                          <p:spTgt spid="13">
                                            <p:txEl>
                                              <p:pRg st="1" end="1"/>
                                            </p:txEl>
                                          </p:spTgt>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wipe(left)">
                                      <p:cBhvr>
                                        <p:cTn id="26" dur="500"/>
                                        <p:tgtEl>
                                          <p:spTgt spid="1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1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4.5 </a:t>
            </a:r>
            <a:r>
              <a:rPr lang="zh-CN" altLang="en-US" dirty="0" smtClean="0">
                <a:cs typeface="Times New Roman" panose="02020603050405020304" pitchFamily="18" charset="0"/>
              </a:rPr>
              <a:t>闭包函数</a:t>
            </a:r>
            <a:endParaRPr lang="zh-CN" altLang="en-US" dirty="0" smtClean="0">
              <a:latin typeface="+mn-lt"/>
              <a:cs typeface="Times New Roman" panose="02020603050405020304" pitchFamily="18" charset="0"/>
            </a:endParaRPr>
          </a:p>
        </p:txBody>
      </p:sp>
      <p:grpSp>
        <p:nvGrpSpPr>
          <p:cNvPr id="23" name="组合 22"/>
          <p:cNvGrpSpPr/>
          <p:nvPr/>
        </p:nvGrpSpPr>
        <p:grpSpPr>
          <a:xfrm>
            <a:off x="-3176" y="1265272"/>
            <a:ext cx="414670" cy="584791"/>
            <a:chOff x="-16824" y="1265272"/>
            <a:chExt cx="414670" cy="584791"/>
          </a:xfrm>
          <a:effectLst>
            <a:outerShdw blurRad="50800" dist="38100" dir="13500000" algn="br" rotWithShape="0">
              <a:prstClr val="black">
                <a:alpha val="40000"/>
              </a:prstClr>
            </a:outerShdw>
          </a:effectLst>
        </p:grpSpPr>
        <p:sp>
          <p:nvSpPr>
            <p:cNvPr id="18" name="矩形 17"/>
            <p:cNvSpPr/>
            <p:nvPr/>
          </p:nvSpPr>
          <p:spPr bwMode="auto">
            <a:xfrm>
              <a:off x="-16824" y="1265272"/>
              <a:ext cx="414670" cy="584791"/>
            </a:xfrm>
            <a:prstGeom prst="rect">
              <a:avLst/>
            </a:prstGeom>
            <a:solidFill>
              <a:srgbClr val="0F83E3"/>
            </a:solidFill>
            <a:ln w="2857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lt"/>
                <a:cs typeface="Times New Roman" panose="02020603050405020304" pitchFamily="18" charset="0"/>
              </a:endParaRPr>
            </a:p>
          </p:txBody>
        </p:sp>
        <p:sp>
          <p:nvSpPr>
            <p:cNvPr id="19" name="TextBox 18"/>
            <p:cNvSpPr txBox="1"/>
            <p:nvPr/>
          </p:nvSpPr>
          <p:spPr>
            <a:xfrm>
              <a:off x="-16824" y="1296057"/>
              <a:ext cx="385042" cy="523220"/>
            </a:xfrm>
            <a:prstGeom prst="rect">
              <a:avLst/>
            </a:prstGeom>
            <a:noFill/>
          </p:spPr>
          <p:txBody>
            <a:bodyPr wrap="none">
              <a:spAutoFit/>
            </a:bodyPr>
            <a:lstStyle/>
            <a:p>
              <a:pPr eaLnBrk="0" hangingPunct="0">
                <a:defRPr/>
              </a:pPr>
              <a:r>
                <a:rPr lang="en-US" altLang="zh-CN" sz="2800" dirty="0">
                  <a:solidFill>
                    <a:schemeClr val="bg1"/>
                  </a:solidFill>
                  <a:latin typeface="+mn-lt"/>
                  <a:cs typeface="Times New Roman" panose="02020603050405020304" pitchFamily="18" charset="0"/>
                </a:rPr>
                <a:t>2</a:t>
              </a:r>
              <a:endParaRPr lang="zh-CN" altLang="en-US" sz="2800" dirty="0">
                <a:solidFill>
                  <a:schemeClr val="bg1"/>
                </a:solidFill>
                <a:latin typeface="+mn-lt"/>
                <a:cs typeface="Times New Roman" panose="02020603050405020304" pitchFamily="18" charset="0"/>
              </a:endParaRPr>
            </a:p>
          </p:txBody>
        </p:sp>
      </p:grpSp>
      <p:sp>
        <p:nvSpPr>
          <p:cNvPr id="20" name="TextBox 19"/>
          <p:cNvSpPr txBox="1"/>
          <p:nvPr/>
        </p:nvSpPr>
        <p:spPr>
          <a:xfrm>
            <a:off x="427038" y="1493838"/>
            <a:ext cx="4703762" cy="400110"/>
          </a:xfrm>
          <a:prstGeom prst="rect">
            <a:avLst/>
          </a:prstGeom>
          <a:noFill/>
        </p:spPr>
        <p:txBody>
          <a:bodyPr>
            <a:spAutoFit/>
          </a:bodyPr>
          <a:lstStyle/>
          <a:p>
            <a:pPr eaLnBrk="0" hangingPunct="0">
              <a:defRPr/>
            </a:pPr>
            <a:r>
              <a:rPr lang="en-US" altLang="zh-CN" dirty="0" smtClean="0">
                <a:latin typeface="+mn-lt"/>
                <a:cs typeface="Times New Roman" panose="02020603050405020304" pitchFamily="18" charset="0"/>
              </a:rPr>
              <a:t>  </a:t>
            </a:r>
            <a:r>
              <a:rPr lang="zh-CN" altLang="en-US" sz="2000" b="1" dirty="0" smtClean="0">
                <a:solidFill>
                  <a:schemeClr val="tx1">
                    <a:lumMod val="50000"/>
                    <a:lumOff val="50000"/>
                  </a:schemeClr>
                </a:solidFill>
                <a:latin typeface="+mn-lt"/>
                <a:ea typeface="微软雅黑" panose="020B0503020204020204" pitchFamily="34" charset="-122"/>
                <a:cs typeface="Times New Roman" panose="02020603050405020304" pitchFamily="18" charset="0"/>
              </a:rPr>
              <a:t>闭包函数的实现</a:t>
            </a:r>
            <a:endParaRPr lang="zh-CN" altLang="en-US" dirty="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extBox 39"/>
          <p:cNvSpPr txBox="1">
            <a:spLocks noChangeArrowheads="1"/>
          </p:cNvSpPr>
          <p:nvPr/>
        </p:nvSpPr>
        <p:spPr bwMode="auto">
          <a:xfrm>
            <a:off x="527711" y="1825509"/>
            <a:ext cx="8063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zh-CN" altLang="zh-CN" dirty="0"/>
              <a:t>闭包的常见创建方式就是在一个函数内部创建另一个函数，通过另一个函数访问这个函数的局部变量</a:t>
            </a:r>
            <a:r>
              <a:rPr lang="zh-CN" altLang="zh-CN" dirty="0" smtClean="0"/>
              <a:t>可以</a:t>
            </a:r>
            <a:r>
              <a:rPr lang="zh-CN" altLang="zh-CN" dirty="0"/>
              <a:t>在函数外部读取函数内部的</a:t>
            </a:r>
            <a:r>
              <a:rPr lang="zh-CN" altLang="zh-CN" dirty="0" smtClean="0"/>
              <a:t>变量</a:t>
            </a:r>
            <a:r>
              <a:rPr lang="zh-CN" altLang="en-US" dirty="0" smtClean="0"/>
              <a:t>。</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7" name="组合 6"/>
          <p:cNvGrpSpPr/>
          <p:nvPr/>
        </p:nvGrpSpPr>
        <p:grpSpPr>
          <a:xfrm>
            <a:off x="1350251" y="2897034"/>
            <a:ext cx="6092545" cy="3573497"/>
            <a:chOff x="1233288" y="2982098"/>
            <a:chExt cx="6305220" cy="3573497"/>
          </a:xfrm>
        </p:grpSpPr>
        <p:sp>
          <p:nvSpPr>
            <p:cNvPr id="14" name="矩形 1"/>
            <p:cNvSpPr>
              <a:spLocks noChangeArrowheads="1"/>
            </p:cNvSpPr>
            <p:nvPr/>
          </p:nvSpPr>
          <p:spPr bwMode="auto">
            <a:xfrm>
              <a:off x="1233288" y="3139275"/>
              <a:ext cx="6305220" cy="341632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function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 {</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times = 0;</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c = function () </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return </a:t>
              </a:r>
              <a:r>
                <a:rPr lang="en-US" altLang="zh-CN" sz="1600" b="1" dirty="0">
                  <a:solidFill>
                    <a:srgbClr val="FFFFFF"/>
                  </a:solidFill>
                  <a:latin typeface="微软雅黑" panose="020B0503020204020204" pitchFamily="34" charset="-122"/>
                  <a:ea typeface="微软雅黑" panose="020B0503020204020204" pitchFamily="34" charset="-122"/>
                </a:rPr>
                <a:t>++times</a:t>
              </a:r>
              <a:r>
                <a:rPr lang="en-US" altLang="zh-CN"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return c;</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a:solidFill>
                    <a:srgbClr val="FFFFFF"/>
                  </a:solidFill>
                  <a:latin typeface="微软雅黑" panose="020B0503020204020204" pitchFamily="34" charset="-122"/>
                  <a:ea typeface="微软雅黑" panose="020B0503020204020204" pitchFamily="34" charset="-122"/>
                </a:rPr>
                <a:t>var</a:t>
              </a:r>
              <a:r>
                <a:rPr lang="en-US" altLang="zh-CN" sz="1600" b="1" dirty="0">
                  <a:solidFill>
                    <a:srgbClr val="FFFFFF"/>
                  </a:solidFill>
                  <a:latin typeface="微软雅黑" panose="020B0503020204020204" pitchFamily="34" charset="-122"/>
                  <a:ea typeface="微软雅黑" panose="020B0503020204020204" pitchFamily="34" charset="-122"/>
                </a:rPr>
                <a:t> count = </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保存</a:t>
              </a:r>
              <a:r>
                <a:rPr lang="en-US" altLang="zh-CN" sz="1600" b="1" dirty="0" err="1">
                  <a:solidFill>
                    <a:srgbClr val="FFFFFF"/>
                  </a:solidFill>
                  <a:latin typeface="微软雅黑" panose="020B0503020204020204" pitchFamily="34" charset="-122"/>
                  <a:ea typeface="微软雅黑" panose="020B0503020204020204" pitchFamily="34" charset="-122"/>
                </a:rPr>
                <a:t>fn</a:t>
              </a:r>
              <a:r>
                <a:rPr lang="en-US" altLang="zh-CN" sz="1600" b="1" dirty="0">
                  <a:solidFill>
                    <a:srgbClr val="FFFFFF"/>
                  </a:solidFill>
                  <a:latin typeface="微软雅黑" panose="020B0503020204020204" pitchFamily="34" charset="-122"/>
                  <a:ea typeface="微软雅黑" panose="020B0503020204020204" pitchFamily="34" charset="-122"/>
                </a:rPr>
                <a:t>()</a:t>
              </a:r>
              <a:r>
                <a:rPr lang="zh-CN" altLang="zh-CN" sz="1600" b="1" dirty="0">
                  <a:solidFill>
                    <a:srgbClr val="FFFFFF"/>
                  </a:solidFill>
                  <a:latin typeface="微软雅黑" panose="020B0503020204020204" pitchFamily="34" charset="-122"/>
                  <a:ea typeface="微软雅黑" panose="020B0503020204020204" pitchFamily="34" charset="-122"/>
                </a:rPr>
                <a:t>返回的</a:t>
              </a:r>
              <a:r>
                <a:rPr lang="zh-CN" altLang="zh-CN" sz="1600" b="1" dirty="0" smtClean="0">
                  <a:solidFill>
                    <a:srgbClr val="FFFFFF"/>
                  </a:solidFill>
                  <a:latin typeface="微软雅黑" panose="020B0503020204020204" pitchFamily="34" charset="-122"/>
                  <a:ea typeface="微软雅黑" panose="020B0503020204020204" pitchFamily="34" charset="-122"/>
                </a:rPr>
                <a:t>函数</a:t>
              </a:r>
              <a:r>
                <a:rPr lang="zh-CN" altLang="en-US" sz="1600" b="1" dirty="0" smtClean="0">
                  <a:solidFill>
                    <a:srgbClr val="FFFFFF"/>
                  </a:solidFill>
                  <a:latin typeface="微软雅黑" panose="020B0503020204020204" pitchFamily="34" charset="-122"/>
                  <a:ea typeface="微软雅黑" panose="020B0503020204020204" pitchFamily="34" charset="-122"/>
                </a:rPr>
                <a:t>，</a:t>
              </a:r>
              <a:r>
                <a:rPr lang="en-US" altLang="zh-CN" sz="1600" b="1" dirty="0" smtClean="0">
                  <a:solidFill>
                    <a:srgbClr val="FFFFFF"/>
                  </a:solidFill>
                  <a:latin typeface="微软雅黑" panose="020B0503020204020204" pitchFamily="34" charset="-122"/>
                  <a:ea typeface="微软雅黑" panose="020B0503020204020204" pitchFamily="34" charset="-122"/>
                </a:rPr>
                <a:t>count</a:t>
              </a:r>
              <a:r>
                <a:rPr lang="zh-CN" altLang="zh-CN" sz="1600" b="1" dirty="0">
                  <a:solidFill>
                    <a:srgbClr val="FFFFFF"/>
                  </a:solidFill>
                  <a:latin typeface="微软雅黑" panose="020B0503020204020204" pitchFamily="34" charset="-122"/>
                  <a:ea typeface="微软雅黑" panose="020B0503020204020204" pitchFamily="34" charset="-122"/>
                </a:rPr>
                <a:t>就是一个闭包</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console.log(count</a:t>
              </a:r>
              <a:r>
                <a:rPr lang="en-US" altLang="zh-CN" sz="1600" b="1" dirty="0">
                  <a:solidFill>
                    <a:srgbClr val="FFFFFF"/>
                  </a:solidFill>
                  <a:latin typeface="微软雅黑" panose="020B0503020204020204" pitchFamily="34" charset="-122"/>
                  <a:ea typeface="微软雅黑" panose="020B0503020204020204" pitchFamily="34" charset="-122"/>
                </a:rPr>
                <a: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1</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console.log(count());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2</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console.log(count());	//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smtClean="0">
                  <a:solidFill>
                    <a:srgbClr val="FFFFFF"/>
                  </a:solidFill>
                  <a:latin typeface="微软雅黑" panose="020B0503020204020204" pitchFamily="34" charset="-122"/>
                  <a:ea typeface="微软雅黑" panose="020B0503020204020204" pitchFamily="34" charset="-122"/>
                </a:rPr>
                <a:t>3</a:t>
              </a:r>
              <a:endParaRPr lang="zh-CN" altLang="zh-CN" sz="1600" b="1" dirty="0">
                <a:solidFill>
                  <a:srgbClr val="FFFFFF"/>
                </a:solidFill>
                <a:latin typeface="微软雅黑" panose="020B0503020204020204" pitchFamily="34" charset="-122"/>
                <a:ea typeface="微软雅黑" panose="020B0503020204020204" pitchFamily="34" charset="-122"/>
              </a:endParaRPr>
            </a:p>
          </p:txBody>
        </p:sp>
        <p:sp>
          <p:nvSpPr>
            <p:cNvPr id="15" name="圆角矩形 15"/>
            <p:cNvSpPr>
              <a:spLocks noChangeArrowheads="1"/>
            </p:cNvSpPr>
            <p:nvPr/>
          </p:nvSpPr>
          <p:spPr bwMode="auto">
            <a:xfrm>
              <a:off x="6053235" y="2982098"/>
              <a:ext cx="1250123"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zh-CN" altLang="en-US" dirty="0" smtClean="0"/>
                <a:t>示例代码</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wipe(left)">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auto">
          <a:xfrm>
            <a:off x="1657350" y="153988"/>
            <a:ext cx="4716463" cy="7762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defRPr/>
            </a:pPr>
            <a:r>
              <a:rPr lang="en-US" altLang="zh-CN" dirty="0" smtClean="0">
                <a:cs typeface="Times New Roman" panose="02020603050405020304" pitchFamily="18" charset="0"/>
              </a:rPr>
              <a:t>4.6 </a:t>
            </a:r>
            <a:r>
              <a:rPr lang="zh-CN" altLang="en-US" dirty="0" smtClean="0">
                <a:cs typeface="Times New Roman" panose="02020603050405020304" pitchFamily="18" charset="0"/>
              </a:rPr>
              <a:t>预解析</a:t>
            </a:r>
            <a:endParaRPr lang="zh-CN" altLang="en-US" dirty="0" smtClean="0">
              <a:latin typeface="+mn-lt"/>
              <a:cs typeface="Times New Roman" panose="02020603050405020304" pitchFamily="18" charset="0"/>
            </a:endParaRPr>
          </a:p>
        </p:txBody>
      </p:sp>
      <p:sp>
        <p:nvSpPr>
          <p:cNvPr id="112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zh-CN" altLang="en-US"/>
          </a:p>
        </p:txBody>
      </p:sp>
      <p:sp>
        <p:nvSpPr>
          <p:cNvPr id="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extBox 39"/>
          <p:cNvSpPr txBox="1">
            <a:spLocks noChangeArrowheads="1"/>
          </p:cNvSpPr>
          <p:nvPr/>
        </p:nvSpPr>
        <p:spPr bwMode="auto">
          <a:xfrm>
            <a:off x="603249" y="1265248"/>
            <a:ext cx="82643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200000"/>
              </a:lnSpc>
              <a:defRPr/>
            </a:pPr>
            <a:r>
              <a:rPr lang="en-US" altLang="zh-CN" dirty="0" smtClean="0"/>
              <a:t>JavaScript</a:t>
            </a:r>
            <a:r>
              <a:rPr lang="zh-CN" altLang="zh-CN" dirty="0"/>
              <a:t>解析器在运行</a:t>
            </a:r>
            <a:r>
              <a:rPr lang="en-US" altLang="zh-CN" dirty="0"/>
              <a:t>JavaScript</a:t>
            </a:r>
            <a:r>
              <a:rPr lang="zh-CN" altLang="zh-CN" dirty="0"/>
              <a:t>代码的时候会进行</a:t>
            </a:r>
            <a:r>
              <a:rPr lang="zh-CN" altLang="zh-CN" b="1" u="sng" dirty="0">
                <a:solidFill>
                  <a:srgbClr val="1369B2"/>
                </a:solidFill>
              </a:rPr>
              <a:t>预解析</a:t>
            </a:r>
            <a:r>
              <a:rPr lang="zh-CN" altLang="zh-CN" dirty="0"/>
              <a:t>，也就是提前对代码中的</a:t>
            </a:r>
            <a:r>
              <a:rPr lang="en-US" altLang="zh-CN" dirty="0" err="1"/>
              <a:t>var</a:t>
            </a:r>
            <a:r>
              <a:rPr lang="zh-CN" altLang="zh-CN" dirty="0"/>
              <a:t>变量声明和</a:t>
            </a:r>
            <a:r>
              <a:rPr lang="en-US" altLang="zh-CN" dirty="0"/>
              <a:t>function</a:t>
            </a:r>
            <a:r>
              <a:rPr lang="zh-CN" altLang="zh-CN" dirty="0"/>
              <a:t>函数声明进行解析，然后再去执行其他的</a:t>
            </a:r>
            <a:r>
              <a:rPr lang="zh-CN" altLang="zh-CN" dirty="0" smtClean="0"/>
              <a:t>代码</a:t>
            </a:r>
            <a:r>
              <a:rPr lang="zh-CN" altLang="en-US" dirty="0" smtClean="0"/>
              <a:t>。</a:t>
            </a:r>
            <a:endParaRPr lang="zh-CN" altLang="en-US" dirty="0" smtClean="0"/>
          </a:p>
        </p:txBody>
      </p:sp>
      <p:sp>
        <p:nvSpPr>
          <p:cNvPr id="15" name="矩形 1"/>
          <p:cNvSpPr>
            <a:spLocks noChangeArrowheads="1"/>
          </p:cNvSpPr>
          <p:nvPr/>
        </p:nvSpPr>
        <p:spPr bwMode="auto">
          <a:xfrm>
            <a:off x="815909" y="3084955"/>
            <a:ext cx="3660387" cy="1938992"/>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输出结果：</a:t>
            </a:r>
            <a:r>
              <a:rPr lang="en-US" altLang="zh-CN" sz="1600" b="1" dirty="0">
                <a:solidFill>
                  <a:srgbClr val="FFFFFF"/>
                </a:solidFill>
                <a:latin typeface="微软雅黑" panose="020B0503020204020204" pitchFamily="34" charset="-122"/>
                <a:ea typeface="微软雅黑" panose="020B0503020204020204" pitchFamily="34" charset="-122"/>
              </a:rPr>
              <a:t>undefined</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a:t>
            </a:r>
            <a:r>
              <a:rPr lang="en-US" altLang="zh-CN" sz="1600" b="1" dirty="0" err="1" smtClean="0">
                <a:solidFill>
                  <a:srgbClr val="FFFFFF"/>
                </a:solidFill>
                <a:latin typeface="微软雅黑" panose="020B0503020204020204" pitchFamily="34" charset="-122"/>
                <a:ea typeface="微软雅黑" panose="020B0503020204020204" pitchFamily="34" charset="-122"/>
              </a:rPr>
              <a:t>num</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 10</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a:t>
            </a:r>
            <a:r>
              <a:rPr lang="zh-CN" altLang="zh-CN" sz="1600" b="1" dirty="0">
                <a:solidFill>
                  <a:srgbClr val="FFFFFF"/>
                </a:solidFill>
                <a:latin typeface="微软雅黑" panose="020B0503020204020204" pitchFamily="34" charset="-122"/>
                <a:ea typeface="微软雅黑" panose="020B0503020204020204" pitchFamily="34" charset="-122"/>
              </a:rPr>
              <a:t>报错，提示</a:t>
            </a:r>
            <a:r>
              <a:rPr lang="en-US" altLang="zh-CN" sz="1600" b="1" dirty="0">
                <a:solidFill>
                  <a:srgbClr val="FFFFFF"/>
                </a:solidFill>
                <a:latin typeface="微软雅黑" panose="020B0503020204020204" pitchFamily="34" charset="-122"/>
                <a:ea typeface="微软雅黑" panose="020B0503020204020204" pitchFamily="34" charset="-122"/>
              </a:rPr>
              <a:t>num2 is not </a:t>
            </a:r>
            <a:r>
              <a:rPr lang="en-US" altLang="zh-CN" sz="1600" b="1" dirty="0" smtClean="0">
                <a:solidFill>
                  <a:srgbClr val="FFFFFF"/>
                </a:solidFill>
                <a:latin typeface="微软雅黑" panose="020B0503020204020204" pitchFamily="34" charset="-122"/>
                <a:ea typeface="微软雅黑" panose="020B0503020204020204" pitchFamily="34" charset="-122"/>
              </a:rPr>
              <a:t>defined</a:t>
            </a:r>
            <a:endParaRPr lang="zh-CN"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console.log(num2) </a:t>
            </a:r>
            <a:r>
              <a:rPr lang="en-US" altLang="zh-CN" sz="1600" b="1" dirty="0" smtClean="0">
                <a:solidFill>
                  <a:srgbClr val="FFFFFF"/>
                </a:solidFill>
                <a:latin typeface="微软雅黑" panose="020B0503020204020204" pitchFamily="34" charset="-122"/>
                <a:ea typeface="微软雅黑" panose="020B0503020204020204" pitchFamily="34" charset="-122"/>
              </a:rPr>
              <a:t>;0</a:t>
            </a:r>
            <a:endParaRPr lang="en-US" altLang="zh-CN" sz="1600" b="1" dirty="0" smtClean="0">
              <a:solidFill>
                <a:srgbClr val="FFFFFF"/>
              </a:solidFill>
              <a:latin typeface="微软雅黑" panose="020B0503020204020204" pitchFamily="34" charset="-122"/>
              <a:ea typeface="微软雅黑" panose="020B0503020204020204" pitchFamily="34" charset="-122"/>
            </a:endParaRPr>
          </a:p>
        </p:txBody>
      </p:sp>
      <p:sp>
        <p:nvSpPr>
          <p:cNvPr id="17" name="矩形 1"/>
          <p:cNvSpPr>
            <a:spLocks noChangeArrowheads="1"/>
          </p:cNvSpPr>
          <p:nvPr/>
        </p:nvSpPr>
        <p:spPr bwMode="auto">
          <a:xfrm>
            <a:off x="6086811" y="3376734"/>
            <a:ext cx="2153436" cy="1569660"/>
          </a:xfrm>
          <a:prstGeom prst="rect">
            <a:avLst/>
          </a:prstGeom>
          <a:solidFill>
            <a:srgbClr val="003F7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var</a:t>
            </a:r>
            <a:r>
              <a:rPr lang="en-US" altLang="zh-CN" sz="1600" b="1" dirty="0" smtClean="0">
                <a:solidFill>
                  <a:srgbClr val="FFFFFF"/>
                </a:solidFill>
                <a:latin typeface="微软雅黑" panose="020B0503020204020204" pitchFamily="34" charset="-122"/>
                <a:ea typeface="微软雅黑" panose="020B0503020204020204" pitchFamily="34" charset="-122"/>
              </a:rPr>
              <a:t> </a:t>
            </a:r>
            <a:r>
              <a:rPr lang="en-US" altLang="zh-CN" sz="1600" b="1" dirty="0" err="1">
                <a:solidFill>
                  <a:srgbClr val="FFFFFF"/>
                </a:solidFill>
                <a:latin typeface="微软雅黑" panose="020B0503020204020204" pitchFamily="34" charset="-122"/>
                <a:ea typeface="微软雅黑" panose="020B0503020204020204" pitchFamily="34" charset="-122"/>
              </a:rPr>
              <a:t>num</a:t>
            </a:r>
            <a:r>
              <a:rPr lang="en-US" altLang="zh-CN" sz="1600" b="1" dirty="0">
                <a:solidFill>
                  <a:srgbClr val="FFFFFF"/>
                </a:solidFill>
                <a:latin typeface="微软雅黑" panose="020B0503020204020204" pitchFamily="34" charset="-122"/>
                <a:ea typeface="微软雅黑" panose="020B0503020204020204" pitchFamily="34" charset="-122"/>
              </a:rPr>
              <a:t> </a:t>
            </a:r>
            <a:r>
              <a:rPr lang="en-US" altLang="zh-CN" sz="1600" b="1" dirty="0" smtClean="0">
                <a:solidFill>
                  <a:srgbClr val="FFFFFF"/>
                </a:solidFill>
                <a:latin typeface="微软雅黑" panose="020B0503020204020204" pitchFamily="34" charset="-122"/>
                <a:ea typeface="微软雅黑" panose="020B0503020204020204" pitchFamily="34" charset="-122"/>
              </a:rPr>
              <a:t>;</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FFFFFF"/>
                </a:solidFill>
                <a:latin typeface="微软雅黑" panose="020B0503020204020204" pitchFamily="34" charset="-122"/>
                <a:ea typeface="微软雅黑" panose="020B0503020204020204" pitchFamily="34" charset="-122"/>
              </a:rPr>
              <a:t> // undefined</a:t>
            </a:r>
            <a:endParaRPr lang="en-US" altLang="zh-CN" sz="1600" b="1" dirty="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FFFFFF"/>
                </a:solidFill>
                <a:latin typeface="微软雅黑" panose="020B0503020204020204" pitchFamily="34" charset="-122"/>
                <a:ea typeface="微软雅黑" panose="020B0503020204020204" pitchFamily="34" charset="-122"/>
              </a:rPr>
              <a:t>console.log(</a:t>
            </a:r>
            <a:r>
              <a:rPr lang="en-US" altLang="zh-CN" sz="1600" b="1" dirty="0" err="1" smtClean="0">
                <a:solidFill>
                  <a:srgbClr val="FFFFFF"/>
                </a:solidFill>
                <a:latin typeface="微软雅黑" panose="020B0503020204020204" pitchFamily="34" charset="-122"/>
                <a:ea typeface="微软雅黑" panose="020B0503020204020204" pitchFamily="34" charset="-122"/>
              </a:rPr>
              <a:t>num</a:t>
            </a:r>
            <a:r>
              <a:rPr lang="en-US" altLang="zh-CN" sz="1600" b="1" dirty="0" smtClean="0">
                <a:solidFill>
                  <a:srgbClr val="FFFFFF"/>
                </a:solidFill>
                <a:latin typeface="微软雅黑" panose="020B0503020204020204" pitchFamily="34" charset="-122"/>
                <a:ea typeface="微软雅黑" panose="020B0503020204020204" pitchFamily="34" charset="-122"/>
              </a:rPr>
              <a:t>) ;</a:t>
            </a:r>
            <a:endParaRPr lang="en-US" altLang="zh-CN" sz="1600" b="1" dirty="0" smtClean="0">
              <a:solidFill>
                <a:srgbClr val="FFFFFF"/>
              </a:solidFill>
              <a:latin typeface="微软雅黑" panose="020B0503020204020204" pitchFamily="34" charset="-122"/>
              <a:ea typeface="微软雅黑" panose="020B0503020204020204" pitchFamily="34" charset="-122"/>
            </a:endParaRPr>
          </a:p>
          <a:p>
            <a:pPr>
              <a:lnSpc>
                <a:spcPct val="150000"/>
              </a:lnSpc>
            </a:pPr>
            <a:r>
              <a:rPr lang="en-US" altLang="zh-CN" sz="1600" b="1" dirty="0" err="1" smtClean="0">
                <a:solidFill>
                  <a:srgbClr val="FFFFFF"/>
                </a:solidFill>
                <a:latin typeface="微软雅黑" panose="020B0503020204020204" pitchFamily="34" charset="-122"/>
                <a:ea typeface="微软雅黑" panose="020B0503020204020204" pitchFamily="34" charset="-122"/>
              </a:rPr>
              <a:t>num</a:t>
            </a:r>
            <a:r>
              <a:rPr lang="en-US" altLang="zh-CN" sz="1600" b="1" dirty="0" smtClean="0">
                <a:solidFill>
                  <a:srgbClr val="FFFFFF"/>
                </a:solidFill>
                <a:latin typeface="微软雅黑" panose="020B0503020204020204" pitchFamily="34" charset="-122"/>
                <a:ea typeface="微软雅黑" panose="020B0503020204020204" pitchFamily="34" charset="-122"/>
              </a:rPr>
              <a:t>  = 10;</a:t>
            </a:r>
            <a:endParaRPr lang="zh-CN" altLang="zh-CN" sz="1600" dirty="0"/>
          </a:p>
        </p:txBody>
      </p:sp>
      <p:grpSp>
        <p:nvGrpSpPr>
          <p:cNvPr id="10" name="组合 9"/>
          <p:cNvGrpSpPr/>
          <p:nvPr/>
        </p:nvGrpSpPr>
        <p:grpSpPr>
          <a:xfrm>
            <a:off x="4465663" y="3593054"/>
            <a:ext cx="1621148" cy="461397"/>
            <a:chOff x="4465663" y="3763182"/>
            <a:chExt cx="1621148" cy="461397"/>
          </a:xfrm>
        </p:grpSpPr>
        <p:sp>
          <p:nvSpPr>
            <p:cNvPr id="16" name="圆角矩形 15"/>
            <p:cNvSpPr>
              <a:spLocks noChangeArrowheads="1"/>
            </p:cNvSpPr>
            <p:nvPr/>
          </p:nvSpPr>
          <p:spPr bwMode="auto">
            <a:xfrm>
              <a:off x="4627642" y="3763182"/>
              <a:ext cx="1254657" cy="418865"/>
            </a:xfrm>
            <a:prstGeom prst="roundRect">
              <a:avLst>
                <a:gd name="adj" fmla="val 16667"/>
              </a:avLst>
            </a:prstGeom>
            <a:solidFill>
              <a:schemeClr val="bg1"/>
            </a:solidFill>
            <a:ln w="12700" algn="ctr">
              <a:solidFill>
                <a:srgbClr val="00ACE6"/>
              </a:solidFill>
              <a:round/>
            </a:ln>
          </p:spPr>
          <p:txBody>
            <a:bodyPr/>
            <a:lstStyle/>
            <a:p>
              <a:pPr eaLnBrk="1" hangingPunct="1">
                <a:buFont typeface="Arial" panose="020B0604020202020204" pitchFamily="34" charset="0"/>
                <a:buNone/>
              </a:pPr>
              <a:r>
                <a:rPr lang="en-US" altLang="zh-CN" dirty="0" err="1"/>
                <a:t>v</a:t>
              </a:r>
              <a:r>
                <a:rPr lang="en-US" altLang="zh-CN" dirty="0" err="1" smtClean="0"/>
                <a:t>ar</a:t>
              </a:r>
              <a:r>
                <a:rPr lang="zh-CN" altLang="en-US" dirty="0"/>
                <a:t>预解析</a:t>
              </a:r>
              <a:endParaRPr lang="en-US" altLang="zh-CN" dirty="0"/>
            </a:p>
          </p:txBody>
        </p:sp>
        <p:cxnSp>
          <p:nvCxnSpPr>
            <p:cNvPr id="21" name="直接箭头连接符 21"/>
            <p:cNvCxnSpPr>
              <a:cxnSpLocks noChangeShapeType="1"/>
            </p:cNvCxnSpPr>
            <p:nvPr/>
          </p:nvCxnSpPr>
          <p:spPr bwMode="auto">
            <a:xfrm>
              <a:off x="4465663" y="4224579"/>
              <a:ext cx="1621148" cy="0"/>
            </a:xfrm>
            <a:prstGeom prst="straightConnector1">
              <a:avLst/>
            </a:prstGeom>
            <a:noFill/>
            <a:ln w="28575" algn="ctr">
              <a:solidFill>
                <a:srgbClr val="00ACE6"/>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wipe(left)">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P spid="15"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algn="l"/>
            <a:r>
              <a:rPr lang="zh-CN" altLang="en-US" dirty="0" smtClean="0"/>
              <a:t>本章总结</a:t>
            </a:r>
            <a:endParaRPr lang="zh-CN" altLang="en-US" dirty="0" smtClean="0"/>
          </a:p>
        </p:txBody>
      </p:sp>
      <p:sp>
        <p:nvSpPr>
          <p:cNvPr id="15" name="TextBox 39"/>
          <p:cNvSpPr txBox="1">
            <a:spLocks noChangeArrowheads="1"/>
          </p:cNvSpPr>
          <p:nvPr/>
        </p:nvSpPr>
        <p:spPr bwMode="auto">
          <a:xfrm>
            <a:off x="565150" y="1992313"/>
            <a:ext cx="790733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zh-CN" altLang="zh-CN" dirty="0"/>
              <a:t>本章首先介绍了什么是函数、函数的使用、参数和返回值的设置，然后讲解了使用</a:t>
            </a:r>
            <a:r>
              <a:rPr lang="en-US" altLang="zh-CN" dirty="0"/>
              <a:t>arguments</a:t>
            </a:r>
            <a:r>
              <a:rPr lang="zh-CN" altLang="zh-CN" dirty="0"/>
              <a:t>来获取未知的实参个数及函数表达式，接着针对函数的全局变量和局部变量的作用域以及闭包函数进行讲解，最后讲解了在</a:t>
            </a:r>
            <a:r>
              <a:rPr lang="en-US" altLang="zh-CN" dirty="0"/>
              <a:t>JavaScript</a:t>
            </a:r>
            <a:r>
              <a:rPr lang="zh-CN" altLang="zh-CN" dirty="0"/>
              <a:t>中</a:t>
            </a:r>
            <a:r>
              <a:rPr lang="en-US" altLang="zh-CN" dirty="0" err="1"/>
              <a:t>var</a:t>
            </a:r>
            <a:r>
              <a:rPr lang="zh-CN" altLang="zh-CN" dirty="0"/>
              <a:t>变量声明和</a:t>
            </a:r>
            <a:r>
              <a:rPr lang="en-US" altLang="zh-CN" dirty="0"/>
              <a:t>function</a:t>
            </a:r>
            <a:r>
              <a:rPr lang="zh-CN" altLang="zh-CN" dirty="0"/>
              <a:t>函数声明的预解析。通过本章的学习，希望读者能够熟练掌握函数的使用</a:t>
            </a:r>
            <a:r>
              <a:rPr lang="zh-CN" altLang="zh-CN" dirty="0" smtClean="0"/>
              <a:t>。</a:t>
            </a:r>
            <a:endParaRPr lang="zh-CN" altLang="zh-CN" dirty="0"/>
          </a:p>
        </p:txBody>
      </p:sp>
      <p:sp>
        <p:nvSpPr>
          <p:cNvPr id="7066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066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目录</a:t>
            </a:r>
            <a:endParaRPr lang="zh-CN" altLang="en-US" smtClean="0"/>
          </a:p>
        </p:txBody>
      </p:sp>
      <p:sp>
        <p:nvSpPr>
          <p:cNvPr id="5" name="TextBox 126">
            <a:hlinkClick r:id="rId1" action="ppaction://hlinksldjump"/>
          </p:cNvPr>
          <p:cNvSpPr txBox="1">
            <a:spLocks noChangeArrowheads="1"/>
          </p:cNvSpPr>
          <p:nvPr/>
        </p:nvSpPr>
        <p:spPr bwMode="auto">
          <a:xfrm>
            <a:off x="2709863" y="17843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grpSp>
        <p:nvGrpSpPr>
          <p:cNvPr id="13" name="4.1"/>
          <p:cNvGrpSpPr/>
          <p:nvPr/>
        </p:nvGrpSpPr>
        <p:grpSpPr bwMode="auto">
          <a:xfrm>
            <a:off x="1711325" y="1271588"/>
            <a:ext cx="4411663" cy="952500"/>
            <a:chOff x="1711765" y="1263328"/>
            <a:chExt cx="4411157" cy="952284"/>
          </a:xfrm>
        </p:grpSpPr>
        <p:grpSp>
          <p:nvGrpSpPr>
            <p:cNvPr id="14" name="组合 29"/>
            <p:cNvGrpSpPr/>
            <p:nvPr/>
          </p:nvGrpSpPr>
          <p:grpSpPr bwMode="auto">
            <a:xfrm rot="-12767">
              <a:off x="1711765" y="1263328"/>
              <a:ext cx="884879" cy="952284"/>
              <a:chOff x="1936620" y="1275606"/>
              <a:chExt cx="1296876" cy="1728192"/>
            </a:xfrm>
          </p:grpSpPr>
          <p:grpSp>
            <p:nvGrpSpPr>
              <p:cNvPr id="17" name="组合 31"/>
              <p:cNvGrpSpPr/>
              <p:nvPr/>
            </p:nvGrpSpPr>
            <p:grpSpPr bwMode="auto">
              <a:xfrm>
                <a:off x="1936620" y="1275606"/>
                <a:ext cx="1296142" cy="1728192"/>
                <a:chOff x="1907704" y="1275606"/>
                <a:chExt cx="1296142" cy="1728192"/>
              </a:xfrm>
            </p:grpSpPr>
            <p:sp>
              <p:nvSpPr>
                <p:cNvPr id="19" name="圆角矩形 18"/>
                <p:cNvSpPr/>
                <p:nvPr/>
              </p:nvSpPr>
              <p:spPr>
                <a:xfrm>
                  <a:off x="1907704" y="1275603"/>
                  <a:ext cx="1295789"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20" name="圆角矩形 19"/>
                <p:cNvSpPr/>
                <p:nvPr/>
              </p:nvSpPr>
              <p:spPr>
                <a:xfrm>
                  <a:off x="1961211" y="1347610"/>
                  <a:ext cx="1188774" cy="1584176"/>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8" name="圆角矩形 5"/>
              <p:cNvSpPr/>
              <p:nvPr/>
            </p:nvSpPr>
            <p:spPr>
              <a:xfrm>
                <a:off x="1923819" y="2061660"/>
                <a:ext cx="1202732"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cxnSp>
          <p:nvCxnSpPr>
            <p:cNvPr id="15" name="直接连接符 14"/>
            <p:cNvCxnSpPr/>
            <p:nvPr/>
          </p:nvCxnSpPr>
          <p:spPr>
            <a:xfrm>
              <a:off x="2810189" y="1760102"/>
              <a:ext cx="331273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6" name="矩形 35"/>
            <p:cNvSpPr>
              <a:spLocks noChangeArrowheads="1"/>
            </p:cNvSpPr>
            <p:nvPr/>
          </p:nvSpPr>
          <p:spPr bwMode="auto">
            <a:xfrm>
              <a:off x="2717559" y="1286488"/>
              <a:ext cx="1415610"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闭包函数</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sp>
        <p:nvSpPr>
          <p:cNvPr id="28" name="TextBox 126">
            <a:hlinkClick r:id="rId2" action="ppaction://hlinksldjump"/>
          </p:cNvPr>
          <p:cNvSpPr txBox="1">
            <a:spLocks noChangeArrowheads="1"/>
          </p:cNvSpPr>
          <p:nvPr/>
        </p:nvSpPr>
        <p:spPr bwMode="auto">
          <a:xfrm>
            <a:off x="3802063" y="3098800"/>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u="sng" dirty="0">
                <a:solidFill>
                  <a:srgbClr val="D9D9D9"/>
                </a:solidFill>
                <a:latin typeface="微软雅黑" panose="020B0503020204020204" pitchFamily="34" charset="-122"/>
                <a:ea typeface="微软雅黑" panose="020B0503020204020204" pitchFamily="34" charset="-122"/>
              </a:rPr>
              <a:t>☞</a:t>
            </a:r>
            <a:r>
              <a:rPr lang="zh-CN" altLang="en-US" u="sng" dirty="0">
                <a:solidFill>
                  <a:srgbClr val="D9D9D9"/>
                </a:solidFill>
                <a:latin typeface="微软雅黑" panose="020B0503020204020204" pitchFamily="34" charset="-122"/>
                <a:ea typeface="微软雅黑" panose="020B0503020204020204" pitchFamily="34" charset="-122"/>
              </a:rPr>
              <a:t>点击查看本节相关知识点</a:t>
            </a:r>
            <a:endParaRPr lang="zh-CN" altLang="en-US" u="sng" dirty="0">
              <a:solidFill>
                <a:srgbClr val="D9D9D9"/>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3873500" y="3079750"/>
            <a:ext cx="3833813"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0" name="矩形 36"/>
          <p:cNvSpPr>
            <a:spLocks noChangeArrowheads="1"/>
          </p:cNvSpPr>
          <p:nvPr/>
        </p:nvSpPr>
        <p:spPr bwMode="auto">
          <a:xfrm flipH="1">
            <a:off x="3676650" y="2576513"/>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dirty="0" smtClean="0">
                <a:solidFill>
                  <a:srgbClr val="1369B2"/>
                </a:solidFill>
                <a:latin typeface="微软雅黑" panose="020B0503020204020204" pitchFamily="34" charset="-122"/>
                <a:ea typeface="微软雅黑" panose="020B0503020204020204" pitchFamily="34" charset="-122"/>
              </a:rPr>
              <a:t>预</a:t>
            </a:r>
            <a:r>
              <a:rPr lang="zh-CN" altLang="en-US" sz="2400" dirty="0">
                <a:solidFill>
                  <a:srgbClr val="1369B2"/>
                </a:solidFill>
                <a:latin typeface="微软雅黑" panose="020B0503020204020204" pitchFamily="34" charset="-122"/>
                <a:ea typeface="微软雅黑" panose="020B0503020204020204" pitchFamily="34" charset="-122"/>
              </a:rPr>
              <a:t>解析</a:t>
            </a:r>
            <a:endParaRPr lang="zh-CN" altLang="en-US" sz="2400" dirty="0">
              <a:solidFill>
                <a:srgbClr val="1369B2"/>
              </a:solidFill>
              <a:latin typeface="微软雅黑" panose="020B0503020204020204" pitchFamily="34" charset="-122"/>
              <a:ea typeface="微软雅黑" panose="020B0503020204020204" pitchFamily="34" charset="-122"/>
            </a:endParaRPr>
          </a:p>
        </p:txBody>
      </p:sp>
      <p:grpSp>
        <p:nvGrpSpPr>
          <p:cNvPr id="31" name="组合 111"/>
          <p:cNvGrpSpPr/>
          <p:nvPr/>
        </p:nvGrpSpPr>
        <p:grpSpPr bwMode="auto">
          <a:xfrm rot="-12767">
            <a:off x="2751138" y="2576513"/>
            <a:ext cx="884237" cy="954087"/>
            <a:chOff x="1936217" y="1275606"/>
            <a:chExt cx="1296545" cy="1728192"/>
          </a:xfrm>
        </p:grpSpPr>
        <p:grpSp>
          <p:nvGrpSpPr>
            <p:cNvPr id="32" name="组合 112"/>
            <p:cNvGrpSpPr/>
            <p:nvPr/>
          </p:nvGrpSpPr>
          <p:grpSpPr bwMode="auto">
            <a:xfrm>
              <a:off x="1936620" y="1275606"/>
              <a:ext cx="1296142" cy="1728192"/>
              <a:chOff x="1907704" y="1275606"/>
              <a:chExt cx="1296142" cy="1728192"/>
            </a:xfrm>
          </p:grpSpPr>
          <p:sp>
            <p:nvSpPr>
              <p:cNvPr id="34" name="圆角矩形 33"/>
              <p:cNvSpPr/>
              <p:nvPr/>
            </p:nvSpPr>
            <p:spPr>
              <a:xfrm>
                <a:off x="1907301" y="1275607"/>
                <a:ext cx="1296545" cy="1728192"/>
              </a:xfrm>
              <a:prstGeom prst="roundRect">
                <a:avLst/>
              </a:prstGeom>
              <a:solidFill>
                <a:srgbClr val="1369B2"/>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0" fontAlgn="auto" hangingPunct="0">
                  <a:spcBef>
                    <a:spcPts val="0"/>
                  </a:spcBef>
                  <a:spcAft>
                    <a:spcPts val="0"/>
                  </a:spcAft>
                  <a:defRPr/>
                </a:pPr>
                <a:r>
                  <a:rPr lang="en-US" altLang="zh-CN" sz="3600" b="1" kern="0" dirty="0" smtClean="0">
                    <a:solidFill>
                      <a:prstClr val="white"/>
                    </a:solidFill>
                    <a:latin typeface="Cambria Math" panose="02040503050406030204" pitchFamily="18" charset="0"/>
                    <a:ea typeface="汉仪综艺体简" panose="02010609000101010101" pitchFamily="49" charset="-122"/>
                  </a:rPr>
                  <a:t>4.6</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0838" y="1347494"/>
                <a:ext cx="1189471" cy="1584417"/>
              </a:xfrm>
              <a:prstGeom prst="roundRect">
                <a:avLst/>
              </a:prstGeom>
              <a:noFill/>
              <a:ln w="15875" cap="flat" cmpd="sng" algn="ctr">
                <a:solidFill>
                  <a:sysClr val="window" lastClr="FFFFFF"/>
                </a:solidFill>
                <a:prstDash val="solid"/>
              </a:ln>
              <a:effectLst/>
            </p:spPr>
            <p:txBody>
              <a:bodyPr anchor="ctr"/>
              <a:lstStyle/>
              <a:p>
                <a:pPr algn="ctr" eaLnBrk="0" fontAlgn="auto" hangingPunct="0">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881508" y="2060371"/>
              <a:ext cx="1294218"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0" fontAlgn="auto" hangingPunct="0">
                <a:spcBef>
                  <a:spcPts val="0"/>
                </a:spcBef>
                <a:spcAft>
                  <a:spcPts val="0"/>
                </a:spcAft>
                <a:defRPr/>
              </a:pPr>
              <a:endParaRPr lang="zh-CN" altLang="en-US" sz="6000" b="1" kern="0">
                <a:solidFill>
                  <a:prstClr val="white"/>
                </a:solidFill>
                <a:latin typeface="Cambria Math" panose="02040503050406030204" pitchFamily="18" charset="0"/>
                <a:ea typeface="汉仪综艺体简" panose="02010609000101010101" pitchFamily="49"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4.1 </a:t>
            </a:r>
            <a:r>
              <a:rPr lang="zh-CN" altLang="en-US" sz="2800" b="1" kern="0" dirty="0" smtClean="0">
                <a:solidFill>
                  <a:srgbClr val="1369B2"/>
                </a:solidFill>
              </a:rPr>
              <a:t>初识函数</a:t>
            </a:r>
            <a:r>
              <a:rPr lang="en-US" altLang="zh-CN" sz="2800" b="1" kern="0" dirty="0" smtClean="0">
                <a:solidFill>
                  <a:srgbClr val="1369B2"/>
                </a:solidFill>
              </a:rPr>
              <a:t> </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7176"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78"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0"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函数的使用</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82"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4"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什么是函数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71775" y="386080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7186" name="椭圆 15"/>
          <p:cNvSpPr>
            <a:spLocks noChangeArrowheads="1"/>
          </p:cNvSpPr>
          <p:nvPr/>
        </p:nvSpPr>
        <p:spPr bwMode="auto">
          <a:xfrm>
            <a:off x="1128713" y="386080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3</a:t>
            </a:r>
            <a:endParaRPr lang="zh-CN" altLang="en-US" sz="2400" b="1"/>
          </a:p>
        </p:txBody>
      </p:sp>
      <p:sp>
        <p:nvSpPr>
          <p:cNvPr id="17" name="Line 188"/>
          <p:cNvSpPr>
            <a:spLocks noChangeShapeType="1"/>
          </p:cNvSpPr>
          <p:nvPr/>
        </p:nvSpPr>
        <p:spPr bwMode="auto">
          <a:xfrm flipH="1">
            <a:off x="1708150" y="413067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7188" name="TextBox 218"/>
          <p:cNvSpPr txBox="1">
            <a:spLocks noChangeArrowheads="1"/>
          </p:cNvSpPr>
          <p:nvPr/>
        </p:nvSpPr>
        <p:spPr bwMode="auto">
          <a:xfrm>
            <a:off x="3076575" y="3976688"/>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函数的参数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2759074" y="4550797"/>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0" name="椭圆 7"/>
          <p:cNvSpPr>
            <a:spLocks noChangeArrowheads="1"/>
          </p:cNvSpPr>
          <p:nvPr/>
        </p:nvSpPr>
        <p:spPr bwMode="auto">
          <a:xfrm>
            <a:off x="1116012" y="4550797"/>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4</a:t>
            </a:r>
            <a:endParaRPr lang="zh-CN" altLang="en-US" sz="2400" b="1" dirty="0"/>
          </a:p>
        </p:txBody>
      </p:sp>
      <p:sp>
        <p:nvSpPr>
          <p:cNvPr id="21" name="Line 188"/>
          <p:cNvSpPr>
            <a:spLocks noChangeShapeType="1"/>
          </p:cNvSpPr>
          <p:nvPr/>
        </p:nvSpPr>
        <p:spPr bwMode="auto">
          <a:xfrm flipH="1">
            <a:off x="1695449" y="4820672"/>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2" name="TextBox 218"/>
          <p:cNvSpPr txBox="1">
            <a:spLocks noChangeArrowheads="1"/>
          </p:cNvSpPr>
          <p:nvPr/>
        </p:nvSpPr>
        <p:spPr bwMode="auto">
          <a:xfrm>
            <a:off x="3063874" y="4666685"/>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函数参数的数量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3" name="任意多边形 22"/>
          <p:cNvSpPr/>
          <p:nvPr/>
        </p:nvSpPr>
        <p:spPr>
          <a:xfrm>
            <a:off x="2759074" y="523501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4" name="椭圆 11"/>
          <p:cNvSpPr>
            <a:spLocks noChangeArrowheads="1"/>
          </p:cNvSpPr>
          <p:nvPr/>
        </p:nvSpPr>
        <p:spPr bwMode="auto">
          <a:xfrm>
            <a:off x="1116012" y="523501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5</a:t>
            </a:r>
            <a:endParaRPr lang="zh-CN" altLang="en-US" sz="2400" b="1" dirty="0"/>
          </a:p>
        </p:txBody>
      </p:sp>
      <p:sp>
        <p:nvSpPr>
          <p:cNvPr id="25" name="Line 188"/>
          <p:cNvSpPr>
            <a:spLocks noChangeShapeType="1"/>
          </p:cNvSpPr>
          <p:nvPr/>
        </p:nvSpPr>
        <p:spPr bwMode="auto">
          <a:xfrm flipH="1">
            <a:off x="1695449" y="550488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6" name="TextBox 218"/>
          <p:cNvSpPr txBox="1">
            <a:spLocks noChangeArrowheads="1"/>
          </p:cNvSpPr>
          <p:nvPr/>
        </p:nvSpPr>
        <p:spPr bwMode="auto">
          <a:xfrm>
            <a:off x="3063874" y="5350897"/>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函数的返回值</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759074" y="5930335"/>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8" name="椭圆 11"/>
          <p:cNvSpPr>
            <a:spLocks noChangeArrowheads="1"/>
          </p:cNvSpPr>
          <p:nvPr/>
        </p:nvSpPr>
        <p:spPr bwMode="auto">
          <a:xfrm>
            <a:off x="1116012" y="5930335"/>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6</a:t>
            </a:r>
            <a:endParaRPr lang="zh-CN" altLang="en-US" sz="2400" b="1" dirty="0"/>
          </a:p>
        </p:txBody>
      </p:sp>
      <p:sp>
        <p:nvSpPr>
          <p:cNvPr id="29" name="Line 188"/>
          <p:cNvSpPr>
            <a:spLocks noChangeShapeType="1"/>
          </p:cNvSpPr>
          <p:nvPr/>
        </p:nvSpPr>
        <p:spPr bwMode="auto">
          <a:xfrm flipH="1">
            <a:off x="1695449" y="620021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0" name="TextBox 218"/>
          <p:cNvSpPr txBox="1">
            <a:spLocks noChangeArrowheads="1"/>
          </p:cNvSpPr>
          <p:nvPr/>
        </p:nvSpPr>
        <p:spPr bwMode="auto">
          <a:xfrm>
            <a:off x="3063874" y="6046222"/>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smtClean="0">
                <a:solidFill>
                  <a:srgbClr val="000000"/>
                </a:solidFill>
                <a:latin typeface="微软雅黑" panose="020B0503020204020204" pitchFamily="34" charset="-122"/>
                <a:ea typeface="微软雅黑" panose="020B0503020204020204" pitchFamily="34" charset="-122"/>
              </a:rPr>
              <a:t>arguments</a:t>
            </a:r>
            <a:r>
              <a:rPr lang="zh-CN" altLang="en-US" sz="1600" dirty="0" smtClean="0">
                <a:solidFill>
                  <a:srgbClr val="000000"/>
                </a:solidFill>
                <a:latin typeface="微软雅黑" panose="020B0503020204020204" pitchFamily="34" charset="-122"/>
                <a:ea typeface="微软雅黑" panose="020B0503020204020204" pitchFamily="34" charset="-122"/>
              </a:rPr>
              <a:t>的使用</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4.2 </a:t>
            </a:r>
            <a:r>
              <a:rPr lang="zh-CN" altLang="en-US" sz="2800" b="1" kern="0" dirty="0" smtClean="0">
                <a:solidFill>
                  <a:srgbClr val="1369B2"/>
                </a:solidFill>
              </a:rPr>
              <a:t>函数案例</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820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2"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1</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4" name="TextBox 218"/>
          <p:cNvSpPr txBox="1">
            <a:spLocks noChangeArrowheads="1"/>
          </p:cNvSpPr>
          <p:nvPr/>
        </p:nvSpPr>
        <p:spPr bwMode="auto">
          <a:xfrm>
            <a:off x="3063875" y="2608054"/>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利用函数求任意两个数的最大值</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6"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2</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8" name="TextBox 218"/>
          <p:cNvSpPr txBox="1">
            <a:spLocks noChangeArrowheads="1"/>
          </p:cNvSpPr>
          <p:nvPr/>
        </p:nvSpPr>
        <p:spPr bwMode="auto">
          <a:xfrm>
            <a:off x="3063875" y="3292267"/>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利用函数求任意一个数组中的最大值</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44788" y="3858419"/>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6" name="椭圆 19"/>
          <p:cNvSpPr>
            <a:spLocks noChangeArrowheads="1"/>
          </p:cNvSpPr>
          <p:nvPr/>
        </p:nvSpPr>
        <p:spPr bwMode="auto">
          <a:xfrm>
            <a:off x="1101726" y="3858419"/>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81163" y="4126706"/>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8" name="TextBox 218"/>
          <p:cNvSpPr txBox="1">
            <a:spLocks noChangeArrowheads="1"/>
          </p:cNvSpPr>
          <p:nvPr/>
        </p:nvSpPr>
        <p:spPr bwMode="auto">
          <a:xfrm>
            <a:off x="3049588" y="3974098"/>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a:t>
            </a:r>
            <a:r>
              <a:rPr lang="en-US" altLang="zh-CN" sz="1600" dirty="0">
                <a:solidFill>
                  <a:srgbClr val="000000"/>
                </a:solidFill>
                <a:latin typeface="微软雅黑" panose="020B0503020204020204" pitchFamily="34" charset="-122"/>
                <a:ea typeface="微软雅黑" panose="020B0503020204020204" pitchFamily="34" charset="-122"/>
              </a:rPr>
              <a:t>return</a:t>
            </a:r>
            <a:r>
              <a:rPr lang="zh-CN" altLang="zh-CN" sz="1600" dirty="0">
                <a:solidFill>
                  <a:srgbClr val="000000"/>
                </a:solidFill>
                <a:latin typeface="微软雅黑" panose="020B0503020204020204" pitchFamily="34" charset="-122"/>
                <a:ea typeface="微软雅黑" panose="020B0503020204020204" pitchFamily="34" charset="-122"/>
              </a:rPr>
              <a:t>提前终止函数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9" name="任意多边形 18"/>
          <p:cNvSpPr/>
          <p:nvPr/>
        </p:nvSpPr>
        <p:spPr>
          <a:xfrm>
            <a:off x="2759074" y="4550797"/>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0" name="椭圆 7"/>
          <p:cNvSpPr>
            <a:spLocks noChangeArrowheads="1"/>
          </p:cNvSpPr>
          <p:nvPr/>
        </p:nvSpPr>
        <p:spPr bwMode="auto">
          <a:xfrm>
            <a:off x="1116012" y="4550797"/>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4</a:t>
            </a:r>
            <a:endParaRPr lang="zh-CN" altLang="en-US" sz="2400" b="1" dirty="0"/>
          </a:p>
        </p:txBody>
      </p:sp>
      <p:sp>
        <p:nvSpPr>
          <p:cNvPr id="21" name="Line 188"/>
          <p:cNvSpPr>
            <a:spLocks noChangeShapeType="1"/>
          </p:cNvSpPr>
          <p:nvPr/>
        </p:nvSpPr>
        <p:spPr bwMode="auto">
          <a:xfrm flipH="1">
            <a:off x="1695449" y="4820672"/>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2" name="任意多边形 21"/>
          <p:cNvSpPr/>
          <p:nvPr/>
        </p:nvSpPr>
        <p:spPr>
          <a:xfrm>
            <a:off x="2759074" y="5235010"/>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23" name="椭圆 11"/>
          <p:cNvSpPr>
            <a:spLocks noChangeArrowheads="1"/>
          </p:cNvSpPr>
          <p:nvPr/>
        </p:nvSpPr>
        <p:spPr bwMode="auto">
          <a:xfrm>
            <a:off x="1116012" y="5235010"/>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5</a:t>
            </a:r>
            <a:endParaRPr lang="zh-CN" altLang="en-US" sz="2400" b="1" dirty="0"/>
          </a:p>
        </p:txBody>
      </p:sp>
      <p:sp>
        <p:nvSpPr>
          <p:cNvPr id="24" name="Line 188"/>
          <p:cNvSpPr>
            <a:spLocks noChangeShapeType="1"/>
          </p:cNvSpPr>
          <p:nvPr/>
        </p:nvSpPr>
        <p:spPr bwMode="auto">
          <a:xfrm flipH="1">
            <a:off x="1695449" y="5504885"/>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8" name="TextBox 218"/>
          <p:cNvSpPr txBox="1">
            <a:spLocks noChangeArrowheads="1"/>
          </p:cNvSpPr>
          <p:nvPr/>
        </p:nvSpPr>
        <p:spPr bwMode="auto">
          <a:xfrm>
            <a:off x="3063874" y="4666476"/>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a:t>
            </a:r>
            <a:r>
              <a:rPr lang="en-US" altLang="zh-CN" sz="1600" dirty="0">
                <a:solidFill>
                  <a:srgbClr val="000000"/>
                </a:solidFill>
                <a:latin typeface="微软雅黑" panose="020B0503020204020204" pitchFamily="34" charset="-122"/>
                <a:ea typeface="微软雅黑" panose="020B0503020204020204" pitchFamily="34" charset="-122"/>
              </a:rPr>
              <a:t>return</a:t>
            </a:r>
            <a:r>
              <a:rPr lang="zh-CN" altLang="zh-CN" sz="1600" dirty="0">
                <a:solidFill>
                  <a:srgbClr val="000000"/>
                </a:solidFill>
                <a:latin typeface="微软雅黑" panose="020B0503020204020204" pitchFamily="34" charset="-122"/>
                <a:ea typeface="微软雅黑" panose="020B0503020204020204" pitchFamily="34" charset="-122"/>
              </a:rPr>
              <a:t>返回数组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9" name="TextBox 218"/>
          <p:cNvSpPr txBox="1">
            <a:spLocks noChangeArrowheads="1"/>
          </p:cNvSpPr>
          <p:nvPr/>
        </p:nvSpPr>
        <p:spPr bwMode="auto">
          <a:xfrm>
            <a:off x="3063874" y="5350689"/>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利用函数求所有参数中的最大值</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4.2 </a:t>
            </a:r>
            <a:r>
              <a:rPr lang="zh-CN" altLang="en-US" sz="2800" b="1" kern="0" dirty="0" smtClean="0">
                <a:solidFill>
                  <a:srgbClr val="1369B2"/>
                </a:solidFill>
              </a:rPr>
              <a:t>函数案例</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8200"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2"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smtClean="0"/>
              <a:t>6</a:t>
            </a:r>
            <a:endParaRPr lang="zh-CN" altLang="en-US" sz="2400" b="1" dirty="0"/>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4" name="TextBox 218"/>
          <p:cNvSpPr txBox="1">
            <a:spLocks noChangeArrowheads="1"/>
          </p:cNvSpPr>
          <p:nvPr/>
        </p:nvSpPr>
        <p:spPr bwMode="auto">
          <a:xfrm>
            <a:off x="3063875" y="2608054"/>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solidFill>
                  <a:srgbClr val="000000"/>
                </a:solidFill>
                <a:latin typeface="微软雅黑" panose="020B0503020204020204" pitchFamily="34" charset="-122"/>
                <a:ea typeface="微软雅黑" panose="020B0503020204020204" pitchFamily="34" charset="-122"/>
              </a:rPr>
              <a:t>利用函数反转数组元素顺序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8206"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smtClean="0"/>
              <a:t>7</a:t>
            </a:r>
            <a:endParaRPr lang="zh-CN" altLang="en-US" sz="2400" b="1" dirty="0"/>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208" name="TextBox 218"/>
          <p:cNvSpPr txBox="1">
            <a:spLocks noChangeArrowheads="1"/>
          </p:cNvSpPr>
          <p:nvPr/>
        </p:nvSpPr>
        <p:spPr bwMode="auto">
          <a:xfrm>
            <a:off x="3063875" y="3292267"/>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a:latin typeface="微软雅黑" panose="020B0503020204020204" pitchFamily="34" charset="-122"/>
                <a:ea typeface="微软雅黑" panose="020B0503020204020204" pitchFamily="34" charset="-122"/>
              </a:rPr>
              <a:t>利用函数判断闰年</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44788" y="3858419"/>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6" name="椭圆 19"/>
          <p:cNvSpPr>
            <a:spLocks noChangeArrowheads="1"/>
          </p:cNvSpPr>
          <p:nvPr/>
        </p:nvSpPr>
        <p:spPr bwMode="auto">
          <a:xfrm>
            <a:off x="1101726" y="3858419"/>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smtClean="0"/>
              <a:t>8</a:t>
            </a:r>
            <a:endParaRPr lang="zh-CN" altLang="en-US" sz="2400" b="1" dirty="0"/>
          </a:p>
        </p:txBody>
      </p:sp>
      <p:sp>
        <p:nvSpPr>
          <p:cNvPr id="17" name="Line 188"/>
          <p:cNvSpPr>
            <a:spLocks noChangeShapeType="1"/>
          </p:cNvSpPr>
          <p:nvPr/>
        </p:nvSpPr>
        <p:spPr bwMode="auto">
          <a:xfrm flipH="1">
            <a:off x="1681163" y="4126706"/>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8" name="TextBox 218"/>
          <p:cNvSpPr txBox="1">
            <a:spLocks noChangeArrowheads="1"/>
          </p:cNvSpPr>
          <p:nvPr/>
        </p:nvSpPr>
        <p:spPr bwMode="auto">
          <a:xfrm>
            <a:off x="3049588" y="3974098"/>
            <a:ext cx="5095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dirty="0" smtClean="0">
                <a:latin typeface="微软雅黑" panose="020B0503020204020204" pitchFamily="34" charset="-122"/>
                <a:ea typeface="微软雅黑" panose="020B0503020204020204" pitchFamily="34" charset="-122"/>
              </a:rPr>
              <a:t>获取指定年份的</a:t>
            </a:r>
            <a:r>
              <a:rPr lang="en-US" altLang="zh-CN" sz="1600" dirty="0" smtClean="0">
                <a:latin typeface="微软雅黑" panose="020B0503020204020204" pitchFamily="34" charset="-122"/>
                <a:ea typeface="微软雅黑" panose="020B0503020204020204" pitchFamily="34" charset="-122"/>
              </a:rPr>
              <a:t>2</a:t>
            </a:r>
            <a:r>
              <a:rPr lang="zh-CN" altLang="zh-CN" sz="1600" dirty="0" smtClean="0">
                <a:latin typeface="微软雅黑" panose="020B0503020204020204" pitchFamily="34" charset="-122"/>
                <a:ea typeface="微软雅黑" panose="020B0503020204020204" pitchFamily="34" charset="-122"/>
              </a:rPr>
              <a:t>月份的天数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3"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4.3 </a:t>
            </a:r>
            <a:r>
              <a:rPr lang="zh-CN" altLang="en-US" sz="2800" b="1" kern="0" dirty="0" smtClean="0">
                <a:solidFill>
                  <a:srgbClr val="1369B2"/>
                </a:solidFill>
              </a:rPr>
              <a:t>函数进阶</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9224"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任意多边形 6"/>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226"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9"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9228"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函数表达式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9230"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3"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9232"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回调函数</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59075" y="3838575"/>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6" name="椭圆 11"/>
          <p:cNvSpPr>
            <a:spLocks noChangeArrowheads="1"/>
          </p:cNvSpPr>
          <p:nvPr/>
        </p:nvSpPr>
        <p:spPr bwMode="auto">
          <a:xfrm>
            <a:off x="1116013" y="3838575"/>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95450" y="41084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8" name="TextBox 218"/>
          <p:cNvSpPr txBox="1">
            <a:spLocks noChangeArrowheads="1"/>
          </p:cNvSpPr>
          <p:nvPr/>
        </p:nvSpPr>
        <p:spPr bwMode="auto">
          <a:xfrm>
            <a:off x="3063875" y="39544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递归调用</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1657350" y="153988"/>
            <a:ext cx="4716463"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1" smtClean="0"/>
              <a:t>知识架构</a:t>
            </a:r>
            <a:endParaRPr lang="zh-CN" altLang="en-US" smtClean="0"/>
          </a:p>
        </p:txBody>
      </p:sp>
      <p:sp>
        <p:nvSpPr>
          <p:cNvPr id="4" name="AutoShape 208"/>
          <p:cNvSpPr>
            <a:spLocks noChangeArrowheads="1"/>
          </p:cNvSpPr>
          <p:nvPr/>
        </p:nvSpPr>
        <p:spPr bwMode="auto">
          <a:xfrm>
            <a:off x="2670175" y="1452563"/>
            <a:ext cx="5976938" cy="850900"/>
          </a:xfrm>
          <a:prstGeom prst="roundRect">
            <a:avLst>
              <a:gd name="adj" fmla="val 17352"/>
            </a:avLst>
          </a:prstGeom>
          <a:solidFill>
            <a:srgbClr val="FFFFFF"/>
          </a:solidFill>
          <a:ln w="19050" algn="ctr">
            <a:solidFill>
              <a:srgbClr val="FFFFFF">
                <a:lumMod val="95000"/>
              </a:srgbClr>
            </a:solidFill>
            <a:rou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 name="TextBox 154"/>
          <p:cNvSpPr txBox="1">
            <a:spLocks noChangeArrowheads="1"/>
          </p:cNvSpPr>
          <p:nvPr/>
        </p:nvSpPr>
        <p:spPr bwMode="auto">
          <a:xfrm>
            <a:off x="3192463" y="1635125"/>
            <a:ext cx="5432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2800" b="1" kern="0" dirty="0" smtClean="0">
                <a:solidFill>
                  <a:srgbClr val="1369B2"/>
                </a:solidFill>
              </a:rPr>
              <a:t>4.4 </a:t>
            </a:r>
            <a:r>
              <a:rPr lang="zh-CN" altLang="en-US" sz="2800" b="1" kern="0" dirty="0" smtClean="0">
                <a:solidFill>
                  <a:srgbClr val="1369B2"/>
                </a:solidFill>
              </a:rPr>
              <a:t>作用域</a:t>
            </a:r>
            <a:endParaRPr lang="zh-CN" altLang="en-US" sz="2800" b="1" kern="0" dirty="0" smtClean="0">
              <a:solidFill>
                <a:srgbClr val="1369B2"/>
              </a:solidFill>
              <a:latin typeface="微软雅黑" panose="020B0503020204020204" pitchFamily="34" charset="-122"/>
              <a:ea typeface="微软雅黑" panose="020B0503020204020204" pitchFamily="34" charset="-122"/>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CFDEF3">
                  <a:lumMod val="90000"/>
                </a:srgbClr>
              </a:gs>
              <a:gs pos="100000">
                <a:srgbClr val="764718">
                  <a:alpha val="0"/>
                </a:srgbClr>
              </a:gs>
            </a:gsLst>
            <a:path path="circle">
              <a:fillToRect l="100000" b="100000"/>
            </a:path>
            <a:tileRect t="-100000" r="-100000"/>
          </a:gradFill>
          <a:ln>
            <a:noFill/>
          </a:ln>
        </p:spPr>
        <p:txBody>
          <a:bodyPr wrap="none" anchor="ctr"/>
          <a:lstStyle/>
          <a:p>
            <a:pPr eaLnBrk="0" fontAlgn="auto" latinLnBrk="1" hangingPunct="0">
              <a:spcBef>
                <a:spcPts val="0"/>
              </a:spcBef>
              <a:spcAft>
                <a:spcPts val="0"/>
              </a:spcAft>
              <a:defRPr/>
            </a:pPr>
            <a:endParaRPr kumimoji="1" lang="ko-KR" altLang="en-US" sz="1000"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pic>
        <p:nvPicPr>
          <p:cNvPr id="10248" name="Picture 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1593850"/>
            <a:ext cx="16224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任意多边形 7"/>
          <p:cNvSpPr/>
          <p:nvPr/>
        </p:nvSpPr>
        <p:spPr>
          <a:xfrm>
            <a:off x="2759075" y="2492375"/>
            <a:ext cx="5400675" cy="541338"/>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0" name="椭圆 7"/>
          <p:cNvSpPr>
            <a:spLocks noChangeArrowheads="1"/>
          </p:cNvSpPr>
          <p:nvPr/>
        </p:nvSpPr>
        <p:spPr bwMode="auto">
          <a:xfrm>
            <a:off x="1116013" y="2492375"/>
            <a:ext cx="539750" cy="541338"/>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1</a:t>
            </a:r>
            <a:endParaRPr lang="zh-CN" altLang="en-US" sz="2400" b="1"/>
          </a:p>
        </p:txBody>
      </p:sp>
      <p:sp>
        <p:nvSpPr>
          <p:cNvPr id="10" name="Line 188"/>
          <p:cNvSpPr>
            <a:spLocks noChangeShapeType="1"/>
          </p:cNvSpPr>
          <p:nvPr/>
        </p:nvSpPr>
        <p:spPr bwMode="auto">
          <a:xfrm flipH="1">
            <a:off x="1695450" y="27622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52" name="TextBox 218"/>
          <p:cNvSpPr txBox="1">
            <a:spLocks noChangeArrowheads="1"/>
          </p:cNvSpPr>
          <p:nvPr/>
        </p:nvSpPr>
        <p:spPr bwMode="auto">
          <a:xfrm>
            <a:off x="3063875" y="26082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作用域的分类</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2759075" y="3176588"/>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4" name="椭圆 11"/>
          <p:cNvSpPr>
            <a:spLocks noChangeArrowheads="1"/>
          </p:cNvSpPr>
          <p:nvPr/>
        </p:nvSpPr>
        <p:spPr bwMode="auto">
          <a:xfrm>
            <a:off x="1116013" y="3176588"/>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a:t>2</a:t>
            </a:r>
            <a:endParaRPr lang="zh-CN" altLang="en-US" sz="2400" b="1"/>
          </a:p>
        </p:txBody>
      </p:sp>
      <p:sp>
        <p:nvSpPr>
          <p:cNvPr id="14" name="Line 188"/>
          <p:cNvSpPr>
            <a:spLocks noChangeShapeType="1"/>
          </p:cNvSpPr>
          <p:nvPr/>
        </p:nvSpPr>
        <p:spPr bwMode="auto">
          <a:xfrm flipH="1">
            <a:off x="1695450" y="3446463"/>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56" name="TextBox 218"/>
          <p:cNvSpPr txBox="1">
            <a:spLocks noChangeArrowheads="1"/>
          </p:cNvSpPr>
          <p:nvPr/>
        </p:nvSpPr>
        <p:spPr bwMode="auto">
          <a:xfrm>
            <a:off x="3063875" y="3292475"/>
            <a:ext cx="5095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全局变量和局部变量</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2759075" y="3838575"/>
            <a:ext cx="5400675" cy="539750"/>
          </a:xfrm>
          <a:custGeom>
            <a:avLst/>
            <a:gdLst>
              <a:gd name="connsiteX0" fmla="*/ 0 w 4053840"/>
              <a:gd name="connsiteY0" fmla="*/ 0 h 290170"/>
              <a:gd name="connsiteX1" fmla="*/ 3908755 w 4053840"/>
              <a:gd name="connsiteY1" fmla="*/ 0 h 290170"/>
              <a:gd name="connsiteX2" fmla="*/ 4053840 w 4053840"/>
              <a:gd name="connsiteY2" fmla="*/ 145085 h 290170"/>
              <a:gd name="connsiteX3" fmla="*/ 3908755 w 4053840"/>
              <a:gd name="connsiteY3" fmla="*/ 290170 h 290170"/>
              <a:gd name="connsiteX4" fmla="*/ 0 w 4053840"/>
              <a:gd name="connsiteY4" fmla="*/ 290170 h 290170"/>
              <a:gd name="connsiteX5" fmla="*/ 0 w 4053840"/>
              <a:gd name="connsiteY5" fmla="*/ 0 h 2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3840" h="290170">
                <a:moveTo>
                  <a:pt x="4053840" y="290169"/>
                </a:moveTo>
                <a:lnTo>
                  <a:pt x="145085" y="290169"/>
                </a:lnTo>
                <a:lnTo>
                  <a:pt x="0" y="145085"/>
                </a:lnTo>
                <a:lnTo>
                  <a:pt x="145085" y="1"/>
                </a:lnTo>
                <a:lnTo>
                  <a:pt x="4053840" y="1"/>
                </a:lnTo>
                <a:lnTo>
                  <a:pt x="4053840" y="290169"/>
                </a:lnTo>
                <a:close/>
              </a:path>
            </a:pathLst>
          </a:custGeom>
          <a:solidFill>
            <a:srgbClr val="CFDEF3">
              <a:hueOff val="0"/>
              <a:satOff val="0"/>
              <a:lumOff val="0"/>
              <a:alphaOff val="0"/>
            </a:srgbClr>
          </a:solidFill>
          <a:ln w="25400" cap="flat" cmpd="sng" algn="ctr">
            <a:solidFill>
              <a:srgbClr val="FFFFFF">
                <a:hueOff val="0"/>
                <a:satOff val="0"/>
                <a:lumOff val="0"/>
                <a:alphaOff val="0"/>
              </a:srgbClr>
            </a:solidFill>
            <a:prstDash val="solid"/>
          </a:ln>
          <a:effectLst/>
        </p:spPr>
        <p:txBody>
          <a:bodyPr lIns="200499" tIns="45721" rIns="85344" spcCol="1270" anchor="ctr"/>
          <a:lstStyle/>
          <a:p>
            <a:pPr algn="ctr" defTabSz="533400" fontAlgn="auto">
              <a:lnSpc>
                <a:spcPct val="90000"/>
              </a:lnSpc>
              <a:spcBef>
                <a:spcPts val="0"/>
              </a:spcBef>
              <a:spcAft>
                <a:spcPct val="35000"/>
              </a:spcAft>
              <a:defRPr/>
            </a:pPr>
            <a:endParaRPr lang="zh-CN" altLang="en-US" sz="1200" kern="0">
              <a:solidFill>
                <a:srgbClr val="FFFFFF"/>
              </a:solidFill>
              <a:latin typeface="Arial" panose="020B0604020202020204"/>
              <a:ea typeface="宋体" panose="02010600030101010101" pitchFamily="2" charset="-122"/>
            </a:endParaRPr>
          </a:p>
        </p:txBody>
      </p:sp>
      <p:sp>
        <p:nvSpPr>
          <p:cNvPr id="10258" name="椭圆 11"/>
          <p:cNvSpPr>
            <a:spLocks noChangeArrowheads="1"/>
          </p:cNvSpPr>
          <p:nvPr/>
        </p:nvSpPr>
        <p:spPr bwMode="auto">
          <a:xfrm>
            <a:off x="1116013" y="3838575"/>
            <a:ext cx="539750" cy="539750"/>
          </a:xfrm>
          <a:prstGeom prst="ellipse">
            <a:avLst/>
          </a:prstGeom>
          <a:solidFill>
            <a:srgbClr val="E9EFF9"/>
          </a:solidFill>
          <a:ln w="25400" algn="ctr">
            <a:solidFill>
              <a:srgbClr val="FFFFFF"/>
            </a:solidFill>
            <a:round/>
          </a:ln>
        </p:spPr>
        <p:txBody>
          <a:bodyPr anchor="ctr"/>
          <a:lstStyle/>
          <a:p>
            <a:pPr algn="ctr" eaLnBrk="0" hangingPunct="0"/>
            <a:r>
              <a:rPr lang="en-US" altLang="zh-CN" sz="2400" b="1" dirty="0"/>
              <a:t>3</a:t>
            </a:r>
            <a:endParaRPr lang="zh-CN" altLang="en-US" sz="2400" b="1" dirty="0"/>
          </a:p>
        </p:txBody>
      </p:sp>
      <p:sp>
        <p:nvSpPr>
          <p:cNvPr id="17" name="Line 188"/>
          <p:cNvSpPr>
            <a:spLocks noChangeShapeType="1"/>
          </p:cNvSpPr>
          <p:nvPr/>
        </p:nvSpPr>
        <p:spPr bwMode="auto">
          <a:xfrm flipH="1">
            <a:off x="1695450" y="4108450"/>
            <a:ext cx="1295400" cy="0"/>
          </a:xfrm>
          <a:prstGeom prst="line">
            <a:avLst/>
          </a:prstGeom>
          <a:noFill/>
          <a:ln w="31750" cap="rnd">
            <a:solidFill>
              <a:srgbClr val="FFFFFF">
                <a:lumMod val="50000"/>
              </a:srgbClr>
            </a:solidFill>
            <a:prstDash val="sysDot"/>
            <a:round/>
            <a:headEnd type="oval" w="med" len="med"/>
          </a:ln>
          <a:extLst>
            <a:ext uri="{909E8E84-426E-40DD-AFC4-6F175D3DCCD1}">
              <a14:hiddenFill xmlns:a14="http://schemas.microsoft.com/office/drawing/2010/main">
                <a:noFill/>
              </a14:hiddenFill>
            </a:ext>
          </a:extLst>
        </p:spPr>
        <p:txBody>
          <a:bodyPr/>
          <a:lstStyle/>
          <a:p>
            <a:pPr eaLnBrk="0" fontAlgn="auto" latinLnBrk="1" hangingPunct="0">
              <a:spcBef>
                <a:spcPts val="0"/>
              </a:spcBef>
              <a:spcAft>
                <a:spcPts val="0"/>
              </a:spcAft>
              <a:defRPr/>
            </a:pPr>
            <a:endParaRPr kumimoji="1" lang="zh-CN"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0260" name="TextBox 218"/>
          <p:cNvSpPr txBox="1">
            <a:spLocks noChangeArrowheads="1"/>
          </p:cNvSpPr>
          <p:nvPr/>
        </p:nvSpPr>
        <p:spPr bwMode="auto">
          <a:xfrm>
            <a:off x="3063875" y="3954463"/>
            <a:ext cx="509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smtClean="0">
                <a:solidFill>
                  <a:srgbClr val="000000"/>
                </a:solidFill>
                <a:latin typeface="微软雅黑" panose="020B0503020204020204" pitchFamily="34" charset="-122"/>
                <a:ea typeface="微软雅黑" panose="020B0503020204020204" pitchFamily="34" charset="-122"/>
              </a:rPr>
              <a:t>作用域链</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timing>
    <p:tnLst>
      <p:par>
        <p:cTn id="1" dur="indefinite" restart="never" nodeType="tmRoot"/>
      </p:par>
    </p:tnLst>
  </p:timing>
</p:sld>
</file>

<file path=ppt/tags/tag1.xml><?xml version="1.0" encoding="utf-8"?>
<p:tagLst xmlns:p="http://schemas.openxmlformats.org/presentationml/2006/main">
  <p:tag name="ISPRING_RESOURCE_PATHS_HASH_PRESENTER" val="c43a3ed2979cbfc6a467f7b93ae8bd854698501e"/>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6329</Words>
  <Application>WPS 演示</Application>
  <PresentationFormat>全屏显示(4:3)</PresentationFormat>
  <Paragraphs>602</Paragraphs>
  <Slides>38</Slides>
  <Notes>25</Notes>
  <HiddenSlides>7</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38</vt:i4>
      </vt:variant>
      <vt:variant>
        <vt:lpstr>自定义放映</vt:lpstr>
      </vt:variant>
      <vt:variant>
        <vt:i4>1</vt:i4>
      </vt:variant>
    </vt:vector>
  </HeadingPairs>
  <TitlesOfParts>
    <vt:vector size="52" baseType="lpstr">
      <vt:lpstr>Arial</vt:lpstr>
      <vt:lpstr>宋体</vt:lpstr>
      <vt:lpstr>Wingdings</vt:lpstr>
      <vt:lpstr>微软雅黑</vt:lpstr>
      <vt:lpstr>Calibri</vt:lpstr>
      <vt:lpstr>Calibri</vt:lpstr>
      <vt:lpstr>Times New Roman</vt:lpstr>
      <vt:lpstr>Cambria Math</vt:lpstr>
      <vt:lpstr>汉仪综艺体简</vt:lpstr>
      <vt:lpstr>Gulim</vt:lpstr>
      <vt:lpstr>Arial</vt:lpstr>
      <vt:lpstr>Arial Unicode MS</vt:lpstr>
      <vt:lpstr>默认设计模板</vt:lpstr>
      <vt:lpstr>第4章 JavaScrit函数</vt:lpstr>
      <vt:lpstr>学习目标</vt:lpstr>
      <vt:lpstr>目录</vt:lpstr>
      <vt:lpstr>目录</vt:lpstr>
      <vt:lpstr>知识架构</vt:lpstr>
      <vt:lpstr>知识架构</vt:lpstr>
      <vt:lpstr>知识架构</vt:lpstr>
      <vt:lpstr>知识架构</vt:lpstr>
      <vt:lpstr>知识架构</vt:lpstr>
      <vt:lpstr>知识架构</vt:lpstr>
      <vt:lpstr>知识架构</vt:lpstr>
      <vt:lpstr>4.1 初识函数</vt:lpstr>
      <vt:lpstr>4.1 初识函数</vt:lpstr>
      <vt:lpstr>4.1 初识函数</vt:lpstr>
      <vt:lpstr>4.1 初识函数</vt:lpstr>
      <vt:lpstr>4.1 初识函数</vt:lpstr>
      <vt:lpstr>4.1 初识函数</vt:lpstr>
      <vt:lpstr>4.1 初识函数</vt:lpstr>
      <vt:lpstr>4.1 初识函数</vt:lpstr>
      <vt:lpstr>4.2 函数案例</vt:lpstr>
      <vt:lpstr>4.2 函数案例</vt:lpstr>
      <vt:lpstr>4.2 函数案例</vt:lpstr>
      <vt:lpstr>4.2 函数案例</vt:lpstr>
      <vt:lpstr>4.2 函数案例</vt:lpstr>
      <vt:lpstr>4.2 函数案例</vt:lpstr>
      <vt:lpstr>4.2 函数案例</vt:lpstr>
      <vt:lpstr>4.2 函数案例</vt:lpstr>
      <vt:lpstr>4.3 函数进阶</vt:lpstr>
      <vt:lpstr>4.3 函数进阶</vt:lpstr>
      <vt:lpstr>4.3 函数进阶</vt:lpstr>
      <vt:lpstr>4.4 作用域</vt:lpstr>
      <vt:lpstr>4.4 作用域</vt:lpstr>
      <vt:lpstr>4.4 作用域</vt:lpstr>
      <vt:lpstr>4.5 闭包函数</vt:lpstr>
      <vt:lpstr>4.5 闭包函数</vt:lpstr>
      <vt:lpstr>4.6 预解析</vt:lpstr>
      <vt:lpstr>本章总结</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Administrator</cp:lastModifiedBy>
  <cp:revision>1014</cp:revision>
  <dcterms:created xsi:type="dcterms:W3CDTF">2013-01-25T01:44:00Z</dcterms:created>
  <dcterms:modified xsi:type="dcterms:W3CDTF">2020-02-07T08:04:14Z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