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44" r:id="rId2"/>
    <p:sldId id="349" r:id="rId3"/>
    <p:sldId id="351" r:id="rId4"/>
    <p:sldId id="541" r:id="rId5"/>
    <p:sldId id="350" r:id="rId6"/>
    <p:sldId id="353" r:id="rId7"/>
    <p:sldId id="410" r:id="rId8"/>
    <p:sldId id="485" r:id="rId9"/>
    <p:sldId id="542" r:id="rId10"/>
    <p:sldId id="662" r:id="rId11"/>
    <p:sldId id="602" r:id="rId12"/>
    <p:sldId id="663" r:id="rId13"/>
    <p:sldId id="426" r:id="rId14"/>
    <p:sldId id="665" r:id="rId15"/>
    <p:sldId id="702" r:id="rId16"/>
    <p:sldId id="604" r:id="rId17"/>
    <p:sldId id="667" r:id="rId18"/>
    <p:sldId id="646" r:id="rId19"/>
    <p:sldId id="668" r:id="rId20"/>
    <p:sldId id="669" r:id="rId21"/>
    <p:sldId id="647" r:id="rId22"/>
    <p:sldId id="648" r:id="rId23"/>
    <p:sldId id="703" r:id="rId24"/>
    <p:sldId id="649" r:id="rId25"/>
    <p:sldId id="670" r:id="rId26"/>
    <p:sldId id="620" r:id="rId27"/>
    <p:sldId id="671" r:id="rId28"/>
    <p:sldId id="704" r:id="rId29"/>
    <p:sldId id="672" r:id="rId30"/>
    <p:sldId id="673" r:id="rId31"/>
    <p:sldId id="651" r:id="rId32"/>
    <p:sldId id="623" r:id="rId33"/>
    <p:sldId id="657" r:id="rId34"/>
    <p:sldId id="658" r:id="rId35"/>
    <p:sldId id="674" r:id="rId36"/>
    <p:sldId id="625" r:id="rId37"/>
    <p:sldId id="675" r:id="rId38"/>
    <p:sldId id="705" r:id="rId39"/>
    <p:sldId id="676" r:id="rId40"/>
    <p:sldId id="659" r:id="rId41"/>
    <p:sldId id="660" r:id="rId42"/>
    <p:sldId id="677" r:id="rId43"/>
    <p:sldId id="633" r:id="rId44"/>
    <p:sldId id="661" r:id="rId45"/>
    <p:sldId id="678" r:id="rId46"/>
    <p:sldId id="679" r:id="rId47"/>
    <p:sldId id="682" r:id="rId48"/>
    <p:sldId id="681" r:id="rId49"/>
    <p:sldId id="680" r:id="rId50"/>
    <p:sldId id="683" r:id="rId51"/>
    <p:sldId id="684" r:id="rId52"/>
    <p:sldId id="685" r:id="rId53"/>
    <p:sldId id="686" r:id="rId54"/>
    <p:sldId id="688" r:id="rId55"/>
    <p:sldId id="687" r:id="rId56"/>
    <p:sldId id="637" r:id="rId57"/>
    <p:sldId id="689" r:id="rId58"/>
    <p:sldId id="690" r:id="rId59"/>
    <p:sldId id="706" r:id="rId60"/>
    <p:sldId id="691" r:id="rId61"/>
    <p:sldId id="707" r:id="rId62"/>
    <p:sldId id="692" r:id="rId63"/>
    <p:sldId id="693" r:id="rId64"/>
    <p:sldId id="694" r:id="rId65"/>
    <p:sldId id="695" r:id="rId66"/>
    <p:sldId id="696" r:id="rId67"/>
    <p:sldId id="664" r:id="rId68"/>
    <p:sldId id="698" r:id="rId69"/>
    <p:sldId id="697" r:id="rId70"/>
    <p:sldId id="699" r:id="rId71"/>
    <p:sldId id="700" r:id="rId72"/>
    <p:sldId id="701" r:id="rId73"/>
    <p:sldId id="642" r:id="rId74"/>
    <p:sldId id="643" r:id="rId75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4"/>
      </p:sldLst>
    </p:custShow>
  </p:custShowLst>
  <p:custDataLst>
    <p:tags r:id="rId7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6C6"/>
    <a:srgbClr val="596B9D"/>
    <a:srgbClr val="CBE3F3"/>
    <a:srgbClr val="E7F1F8"/>
    <a:srgbClr val="BFC6E1"/>
    <a:srgbClr val="1180C5"/>
    <a:srgbClr val="000000"/>
    <a:srgbClr val="E7F1F9"/>
    <a:srgbClr val="ECF6FE"/>
    <a:srgbClr val="95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95748" autoAdjust="0"/>
  </p:normalViewPr>
  <p:slideViewPr>
    <p:cSldViewPr snapToGrid="0" snapToObjects="1">
      <p:cViewPr varScale="1">
        <p:scale>
          <a:sx n="110" d="100"/>
          <a:sy n="110" d="100"/>
        </p:scale>
        <p:origin x="1888" y="168"/>
      </p:cViewPr>
      <p:guideLst>
        <p:guide orient="horz" pos="211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AEA-2340-A627-2234C16B83C5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AEA-2340-A627-2234C16B83C5}"/>
              </c:ext>
            </c:extLst>
          </c:dPt>
          <c:dPt>
            <c:idx val="2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AEA-2340-A627-2234C16B83C5}"/>
              </c:ext>
            </c:extLst>
          </c:dPt>
          <c:dPt>
            <c:idx val="3"/>
            <c:bubble3D val="0"/>
            <c:spPr>
              <a:solidFill>
                <a:srgbClr val="9AA6C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AEA-2340-A627-2234C16B83C5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EA-2340-A627-2234C16B8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0.27641</cdr:x>
      <cdr:y>0.7027</cdr:y>
    </cdr:from>
    <cdr:to>
      <cdr:x>0.46452</cdr:x>
      <cdr:y>0.8038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555990" y="2780997"/>
          <a:ext cx="1058911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理解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D4EF3-5D68-4802-B456-AC4D8DF02D93}" type="datetimeFigureOut">
              <a:rPr lang="zh-CN" altLang="en-US"/>
              <a:t>2023/2/20</a:t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6C141A-0958-4042-8113-D396C75FFEF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1646238" y="5648326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 err="1"/>
              <a:t>JavaScrit</a:t>
            </a:r>
            <a:r>
              <a:rPr lang="zh-CN" altLang="en-US" dirty="0"/>
              <a:t>对象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52454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初识对象</a:t>
            </a:r>
            <a:endParaRPr lang="en-US" altLang="zh-CN" dirty="0"/>
          </a:p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数组对象</a:t>
            </a:r>
            <a:endParaRPr lang="en-US" altLang="zh-CN" dirty="0"/>
          </a:p>
          <a:p>
            <a:r>
              <a:rPr lang="zh-CN" altLang="en-US" dirty="0"/>
              <a:t>值类型与引用类型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34363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内置对象</a:t>
            </a:r>
            <a:endParaRPr lang="en-US" altLang="zh-CN" dirty="0"/>
          </a:p>
          <a:p>
            <a:r>
              <a:rPr lang="zh-CN" altLang="en-US" dirty="0"/>
              <a:t>日期对象</a:t>
            </a:r>
            <a:endParaRPr lang="en-US" altLang="zh-CN" dirty="0"/>
          </a:p>
          <a:p>
            <a:r>
              <a:rPr lang="zh-CN" altLang="en-US" dirty="0"/>
              <a:t>字符串对象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5.5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数组对象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数组去除重复元素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数组转换为字符串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8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5.6 </a:t>
            </a:r>
            <a:r>
              <a:rPr lang="zh-CN" altLang="en-US" sz="2800" b="1" kern="0" dirty="0">
                <a:solidFill>
                  <a:srgbClr val="1369B2"/>
                </a:solidFill>
              </a:rPr>
              <a:t>字符串对象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5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字符串对象的使用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根据字符返回位置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根据位置返回字符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统计出现最多的字符和次数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4" y="523501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23501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50488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35089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字符串操作方法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4" y="593033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2" y="593033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49" y="620021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4" y="6046222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判断用户名是否合法</a:t>
            </a: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5.7 </a:t>
            </a:r>
            <a:r>
              <a:rPr lang="zh-CN" altLang="en-US" sz="2800" b="1" kern="0" dirty="0">
                <a:solidFill>
                  <a:srgbClr val="1369B2"/>
                </a:solidFill>
              </a:rPr>
              <a:t>值类型和引用类型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中，对象是一种数据类型，它是由属性和方法组成的一个集合。属性是指事物的特征</a:t>
            </a:r>
            <a:r>
              <a:rPr lang="zh-CN" altLang="en-US" dirty="0"/>
              <a:t>，</a:t>
            </a:r>
            <a:r>
              <a:rPr lang="zh-CN" altLang="zh-CN" dirty="0"/>
              <a:t>使用“对象</a:t>
            </a:r>
            <a:r>
              <a:rPr lang="en-US" altLang="zh-CN" dirty="0"/>
              <a:t>.</a:t>
            </a:r>
            <a:r>
              <a:rPr lang="zh-CN" altLang="zh-CN" dirty="0"/>
              <a:t>属性名”</a:t>
            </a:r>
            <a:r>
              <a:rPr lang="zh-CN" altLang="en-US" dirty="0"/>
              <a:t>访问；</a:t>
            </a:r>
            <a:r>
              <a:rPr lang="zh-CN" altLang="zh-CN" dirty="0"/>
              <a:t>方法是指事物的行为</a:t>
            </a:r>
            <a:r>
              <a:rPr lang="zh-CN" altLang="en-US" dirty="0"/>
              <a:t>，</a:t>
            </a:r>
            <a:r>
              <a:rPr lang="zh-CN" altLang="zh-CN" dirty="0"/>
              <a:t>使用“对象</a:t>
            </a:r>
            <a:r>
              <a:rPr lang="en-US" altLang="zh-CN" dirty="0"/>
              <a:t>.</a:t>
            </a:r>
            <a:r>
              <a:rPr lang="zh-CN" altLang="zh-CN" dirty="0"/>
              <a:t>方法名</a:t>
            </a:r>
            <a:r>
              <a:rPr lang="en-US" altLang="zh-CN" dirty="0"/>
              <a:t>()</a:t>
            </a:r>
            <a:r>
              <a:rPr lang="zh-CN" altLang="zh-CN" dirty="0"/>
              <a:t>”进行访问</a:t>
            </a:r>
            <a:r>
              <a:rPr lang="zh-CN" altLang="en-US" dirty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2086841" y="2680224"/>
            <a:ext cx="5652827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p1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color: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weight: '188g',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screenSize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'6.5',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call: function(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打电话给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+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function(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message) {},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playVideo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function() { 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播放视频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playMusic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function() { 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播放音乐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36" name="直接箭头连接符 21"/>
          <p:cNvCxnSpPr>
            <a:cxnSpLocks noChangeShapeType="1"/>
          </p:cNvCxnSpPr>
          <p:nvPr/>
        </p:nvCxnSpPr>
        <p:spPr bwMode="auto">
          <a:xfrm flipV="1">
            <a:off x="2777535" y="2364436"/>
            <a:ext cx="0" cy="3163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圆角矩形 15"/>
          <p:cNvSpPr>
            <a:spLocks noChangeArrowheads="1"/>
          </p:cNvSpPr>
          <p:nvPr/>
        </p:nvSpPr>
        <p:spPr bwMode="auto">
          <a:xfrm>
            <a:off x="2020772" y="1900874"/>
            <a:ext cx="1513003" cy="463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手机对象</a:t>
            </a:r>
            <a:r>
              <a:rPr lang="en-US" altLang="zh-CN" dirty="0"/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546825" y="2530604"/>
            <a:ext cx="3569901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console.log(p1.color);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console.log(p1.weight);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console.log(p1.screenSize);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p1.call('123');		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p1.sendMessage('123', 'hello');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p1.playVideo();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p1.playMusic();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2909142" y="3493450"/>
            <a:ext cx="63768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1478714" y="3200201"/>
            <a:ext cx="1427943" cy="607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访问</a:t>
            </a:r>
            <a:r>
              <a:rPr lang="en-US" altLang="zh-CN" dirty="0"/>
              <a:t>p1</a:t>
            </a:r>
            <a:r>
              <a:rPr lang="zh-CN" altLang="en-US" dirty="0"/>
              <a:t>的属性和方法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55625" y="2001838"/>
            <a:ext cx="8074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对象的</a:t>
            </a:r>
            <a:r>
              <a:rPr lang="zh-CN" altLang="zh-CN" b="1" u="sng" dirty="0">
                <a:solidFill>
                  <a:srgbClr val="1369B2"/>
                </a:solidFill>
              </a:rPr>
              <a:t>字面量</a:t>
            </a:r>
            <a:r>
              <a:rPr lang="zh-CN" altLang="zh-CN" dirty="0"/>
              <a:t>就是用花括号“</a:t>
            </a:r>
            <a:r>
              <a:rPr lang="en-US" altLang="zh-CN" dirty="0"/>
              <a:t>{ }</a:t>
            </a:r>
            <a:r>
              <a:rPr lang="zh-CN" altLang="zh-CN" dirty="0"/>
              <a:t>”来包裹对象中的成员，每个成员使用“</a:t>
            </a:r>
            <a:r>
              <a:rPr lang="en-US" altLang="zh-CN" dirty="0"/>
              <a:t>key: value</a:t>
            </a:r>
            <a:r>
              <a:rPr lang="zh-CN" altLang="zh-CN" dirty="0"/>
              <a:t>”的形式来保存，</a:t>
            </a:r>
            <a:r>
              <a:rPr lang="en-US" altLang="zh-CN" dirty="0"/>
              <a:t>key</a:t>
            </a:r>
            <a:r>
              <a:rPr lang="zh-CN" altLang="zh-CN" dirty="0"/>
              <a:t>表示属性名或方法名，</a:t>
            </a:r>
            <a:r>
              <a:rPr lang="en-US" altLang="zh-CN" dirty="0"/>
              <a:t>value</a:t>
            </a:r>
            <a:r>
              <a:rPr lang="zh-CN" altLang="zh-CN" dirty="0"/>
              <a:t>表示对应的值。多个对象成员之间用“</a:t>
            </a:r>
            <a:r>
              <a:rPr lang="en-US" altLang="zh-CN" dirty="0"/>
              <a:t>,</a:t>
            </a:r>
            <a:r>
              <a:rPr lang="zh-CN" altLang="zh-CN" dirty="0"/>
              <a:t>”隔开</a:t>
            </a:r>
            <a:r>
              <a:rPr lang="zh-CN" altLang="en-US" dirty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利用字面量创建对象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利用字面量创建对象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528908" y="2983372"/>
            <a:ext cx="5652827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 };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21"/>
          <p:cNvCxnSpPr>
            <a:cxnSpLocks noChangeShapeType="1"/>
          </p:cNvCxnSpPr>
          <p:nvPr/>
        </p:nvCxnSpPr>
        <p:spPr bwMode="auto">
          <a:xfrm flipV="1">
            <a:off x="2219602" y="2667584"/>
            <a:ext cx="0" cy="3163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262814" y="2204022"/>
            <a:ext cx="1938305" cy="463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创建一个空对象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857390" y="3866974"/>
            <a:ext cx="5590087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stu1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	// name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age: 18,	// age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sex: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	// sex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function() {  console.log('Hello'); }  };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2209074" y="4143165"/>
            <a:ext cx="63768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817368" y="3839283"/>
            <a:ext cx="1427943" cy="607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dirty="0"/>
              <a:t>创建一个学生对象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访问对象的属性和方法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33" y="1986674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创建好学生对象之后，接下来访问该对象的属性和方法：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7445" y="2981835"/>
            <a:ext cx="6602780" cy="1055441"/>
            <a:chOff x="1217445" y="3172335"/>
            <a:chExt cx="6602780" cy="1055441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1217445" y="3396779"/>
              <a:ext cx="6602780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stu1.name     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，输出结果为：小明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stu1['age']     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，输出结果为：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6097006" y="317233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语法结构</a:t>
              </a:r>
              <a:endParaRPr lang="en-US" altLang="zh-CN" dirty="0"/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18331" y="2506484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/>
              <a:t>访问学生对象的</a:t>
            </a:r>
            <a:r>
              <a:rPr lang="zh-CN" altLang="en-US" b="1" u="sng" dirty="0">
                <a:solidFill>
                  <a:srgbClr val="1369B2"/>
                </a:solidFill>
              </a:rPr>
              <a:t>属性</a:t>
            </a:r>
            <a:r>
              <a:rPr lang="zh-CN" altLang="en-US" dirty="0"/>
              <a:t>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618331" y="424910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dirty="0"/>
              <a:t>访问学生对象的</a:t>
            </a:r>
            <a:r>
              <a:rPr lang="zh-CN" altLang="en-US" b="1" u="sng" dirty="0">
                <a:solidFill>
                  <a:srgbClr val="1369B2"/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7445" y="4742792"/>
            <a:ext cx="6602780" cy="1069005"/>
            <a:chOff x="1217445" y="5076167"/>
            <a:chExt cx="6602780" cy="1069005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217445" y="5314175"/>
              <a:ext cx="6602780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stu1.sayHello()         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，输出结果为：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stu1.['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sayHello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']()     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，输出结果为：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192255" y="507616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build="p"/>
      <p:bldP spid="13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访问对象的属性和方法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33" y="1986674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当对象成员中包含特殊字符时，可以用字符串来表示：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7445" y="2842712"/>
            <a:ext cx="6602780" cy="1825062"/>
            <a:chOff x="1217445" y="2842712"/>
            <a:chExt cx="6602780" cy="1825062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1217445" y="3141587"/>
              <a:ext cx="6602780" cy="15261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'name-age':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-18'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['name-age']);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输出结果：“小明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-18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6097006" y="284271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55304"/>
            <a:ext cx="2800015" cy="1149520"/>
            <a:chOff x="153988" y="1605518"/>
            <a:chExt cx="2799200" cy="1150252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0" y="1605518"/>
              <a:ext cx="2257728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的使用和基本操作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5731"/>
            <a:ext cx="2560637" cy="1102571"/>
            <a:chOff x="6135688" y="2109791"/>
            <a:chExt cx="2560637" cy="1100134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306"/>
              <a:ext cx="1925366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76963" y="4081463"/>
            <a:ext cx="2570162" cy="1153315"/>
            <a:chOff x="6126163" y="2059932"/>
            <a:chExt cx="2570162" cy="1149993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26163" y="2059932"/>
              <a:ext cx="2087561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5"/>
            <a:ext cx="2560637" cy="1106326"/>
            <a:chOff x="6135688" y="2107258"/>
            <a:chExt cx="2560637" cy="1102667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107258"/>
              <a:ext cx="1925366" cy="7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访问对象的属性和方法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33" y="1986674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手动赋值属性或方法来添加成员</a:t>
            </a:r>
            <a:r>
              <a:rPr lang="zh-CN" altLang="en-US" dirty="0"/>
              <a:t>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7445" y="2842712"/>
            <a:ext cx="6602780" cy="2607199"/>
            <a:chOff x="1217445" y="2842712"/>
            <a:chExt cx="6602780" cy="2607199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1217445" y="3141587"/>
              <a:ext cx="6602780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stu2 = {};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创建一个空对象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stu2.name = 'Jack';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为对象增加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stu2.introduce = function()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为对象增加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alert('My name is ' + this.name);	// this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代表当前对象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alert(stu2.name);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属性，输出结果：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Jack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6097006" y="284271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new Object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创建对象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42591" y="2132507"/>
            <a:ext cx="6258359" cy="3002229"/>
            <a:chOff x="1047315" y="2389682"/>
            <a:chExt cx="6709482" cy="3002229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1047315" y="2714255"/>
              <a:ext cx="6709482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Object();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创建了一个空对象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obj.name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创建对象后，为对象添加成员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obj.age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18;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obj.sayHello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console.log('Hello');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5887959" y="238968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利用构造函数创建对象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33" y="1986674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使用构造函数创建对象的语法为“</a:t>
            </a:r>
            <a:r>
              <a:rPr lang="en-US" altLang="zh-CN" b="1" u="sng" dirty="0">
                <a:solidFill>
                  <a:srgbClr val="1369B2"/>
                </a:solidFill>
              </a:rPr>
              <a:t>new </a:t>
            </a:r>
            <a:r>
              <a:rPr lang="zh-CN" altLang="zh-CN" b="1" u="sng" dirty="0">
                <a:solidFill>
                  <a:srgbClr val="1369B2"/>
                </a:solidFill>
              </a:rPr>
              <a:t>构造函数名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”，在小括号中可以传递参数给构造函数，如果没有参数，小括号可以省略</a:t>
            </a:r>
            <a:r>
              <a:rPr lang="zh-CN" altLang="en-US" dirty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利用构造函数创建对象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61985" y="2090481"/>
            <a:ext cx="4791240" cy="3671518"/>
            <a:chOff x="2038186" y="2890581"/>
            <a:chExt cx="4791240" cy="3671518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2038186" y="3145779"/>
              <a:ext cx="4791240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编写构造函数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构造函数名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this.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this.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方法体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使用构造函数创建对象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构造函数名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4765831" y="2890581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遍历对象的属性和方法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33" y="1986674"/>
            <a:ext cx="84087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使用</a:t>
            </a:r>
            <a:r>
              <a:rPr lang="en-US" altLang="zh-CN" b="1" u="sng" dirty="0">
                <a:solidFill>
                  <a:srgbClr val="1369B2"/>
                </a:solidFill>
              </a:rPr>
              <a:t>for…in</a:t>
            </a:r>
            <a:r>
              <a:rPr lang="zh-CN" altLang="zh-CN" b="1" u="sng" dirty="0">
                <a:solidFill>
                  <a:srgbClr val="1369B2"/>
                </a:solidFill>
              </a:rPr>
              <a:t>语法</a:t>
            </a:r>
            <a:r>
              <a:rPr lang="zh-CN" altLang="zh-CN" dirty="0"/>
              <a:t>可以遍历对象中的所有属性和方法</a:t>
            </a:r>
            <a:r>
              <a:rPr lang="zh-CN" altLang="en-US" dirty="0"/>
              <a:t>，示例代码如下：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60448" y="2687137"/>
            <a:ext cx="5740452" cy="3658547"/>
            <a:chOff x="1355673" y="2982412"/>
            <a:chExt cx="5740452" cy="3658547"/>
          </a:xfrm>
        </p:grpSpPr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1355673" y="3224639"/>
              <a:ext cx="5740452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待遍历的对象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 name: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age: 18, sex: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 in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可以获取遍历过程中的属性名或方法名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console.log(k);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依次输出：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sex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[k]);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依次输出：小明、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15"/>
            <p:cNvSpPr>
              <a:spLocks noChangeArrowheads="1"/>
            </p:cNvSpPr>
            <p:nvPr/>
          </p:nvSpPr>
          <p:spPr bwMode="auto">
            <a:xfrm>
              <a:off x="4920815" y="298241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初识对象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遍历对象的属性和方法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1631" y="2001839"/>
            <a:ext cx="7355282" cy="3665536"/>
            <a:chOff x="628650" y="2001838"/>
            <a:chExt cx="7688263" cy="3979861"/>
          </a:xfrm>
        </p:grpSpPr>
        <p:sp>
          <p:nvSpPr>
            <p:cNvPr id="30" name="圆角矩形 29"/>
            <p:cNvSpPr/>
            <p:nvPr/>
          </p:nvSpPr>
          <p:spPr>
            <a:xfrm>
              <a:off x="3278188" y="2001838"/>
              <a:ext cx="2305050" cy="719137"/>
            </a:xfrm>
            <a:prstGeom prst="roundRect">
              <a:avLst/>
            </a:prstGeom>
            <a:solidFill>
              <a:srgbClr val="FBFBFB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1" name="组合 5"/>
            <p:cNvGrpSpPr/>
            <p:nvPr/>
          </p:nvGrpSpPr>
          <p:grpSpPr bwMode="auto">
            <a:xfrm>
              <a:off x="628650" y="2576512"/>
              <a:ext cx="7688263" cy="3405187"/>
              <a:chOff x="971600" y="1988840"/>
              <a:chExt cx="7200728" cy="2160240"/>
            </a:xfrm>
          </p:grpSpPr>
          <p:sp>
            <p:nvSpPr>
              <p:cNvPr id="37" name="流程图: 过程 36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流程图: 可选过程 37"/>
              <p:cNvSpPr/>
              <p:nvPr/>
            </p:nvSpPr>
            <p:spPr>
              <a:xfrm>
                <a:off x="971600" y="1988840"/>
                <a:ext cx="7200728" cy="2160240"/>
              </a:xfrm>
              <a:prstGeom prst="flowChartAlternateProcess">
                <a:avLst/>
              </a:prstGeom>
              <a:solidFill>
                <a:srgbClr val="FBFBFB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32" name="组合 8"/>
            <p:cNvGrpSpPr/>
            <p:nvPr/>
          </p:nvGrpSpPr>
          <p:grpSpPr bwMode="auto">
            <a:xfrm>
              <a:off x="3278188" y="2071689"/>
              <a:ext cx="2316162" cy="466787"/>
              <a:chOff x="3408211" y="1484784"/>
              <a:chExt cx="2315917" cy="46607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40821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579681" y="1484784"/>
                <a:ext cx="144447" cy="14424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74887" y="1551359"/>
                <a:ext cx="1370743" cy="3995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多学一招</a:t>
                </a:r>
              </a:p>
            </p:txBody>
          </p:sp>
        </p:grpSp>
        <p:sp>
          <p:nvSpPr>
            <p:cNvPr id="33" name="TextBox 39"/>
            <p:cNvSpPr txBox="1">
              <a:spLocks noChangeArrowheads="1"/>
            </p:cNvSpPr>
            <p:nvPr/>
          </p:nvSpPr>
          <p:spPr bwMode="auto">
            <a:xfrm>
              <a:off x="971550" y="2973388"/>
              <a:ext cx="7115175" cy="55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200000"/>
                </a:lnSpc>
                <a:defRPr/>
              </a:pPr>
              <a:r>
                <a:rPr lang="zh-CN" altLang="zh-CN" dirty="0"/>
                <a:t>使用</a:t>
              </a:r>
              <a:r>
                <a:rPr lang="en-US" altLang="zh-CN" b="1" u="sng" dirty="0">
                  <a:solidFill>
                    <a:srgbClr val="1369B2"/>
                  </a:solidFill>
                </a:rPr>
                <a:t>in</a:t>
              </a:r>
              <a:r>
                <a:rPr lang="zh-CN" altLang="zh-CN" b="1" u="sng" dirty="0">
                  <a:solidFill>
                    <a:srgbClr val="1369B2"/>
                  </a:solidFill>
                </a:rPr>
                <a:t>运算符</a:t>
              </a:r>
              <a:r>
                <a:rPr lang="zh-CN" altLang="zh-CN" dirty="0"/>
                <a:t>判断一个对象中的某个成员是否存</a:t>
              </a:r>
              <a:r>
                <a:rPr lang="zh-CN" altLang="en-US" dirty="0"/>
                <a:t>在。</a:t>
              </a:r>
              <a:endParaRPr lang="en-US" altLang="zh-CN" dirty="0"/>
            </a:p>
          </p:txBody>
        </p:sp>
      </p:grp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1281512" y="3636018"/>
            <a:ext cx="671551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{name: 'Tom', age: 16};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console.log('age' in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对象成员存在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console.log('gender' in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，表示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对象成员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通过查阅文档熟悉内置对象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11495" y="1993043"/>
            <a:ext cx="829657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 JavaScript</a:t>
            </a:r>
            <a:r>
              <a:rPr lang="zh-CN" altLang="zh-CN" dirty="0"/>
              <a:t>提供了很多常用的</a:t>
            </a:r>
            <a:r>
              <a:rPr lang="zh-CN" altLang="zh-CN" b="1" u="sng" dirty="0">
                <a:solidFill>
                  <a:srgbClr val="1369B2"/>
                </a:solidFill>
              </a:rPr>
              <a:t>内置对象</a:t>
            </a:r>
            <a:r>
              <a:rPr lang="zh-CN" altLang="zh-CN" dirty="0"/>
              <a:t>，包括数学对象</a:t>
            </a:r>
            <a:r>
              <a:rPr lang="en-US" altLang="zh-CN" dirty="0"/>
              <a:t>Math</a:t>
            </a:r>
            <a:r>
              <a:rPr lang="zh-CN" altLang="zh-CN" dirty="0"/>
              <a:t>、日期对象</a:t>
            </a:r>
            <a:r>
              <a:rPr lang="en-US" altLang="zh-CN" dirty="0"/>
              <a:t>Date</a:t>
            </a:r>
            <a:r>
              <a:rPr lang="zh-CN" altLang="zh-CN" dirty="0"/>
              <a:t>、数组对象</a:t>
            </a:r>
            <a:r>
              <a:rPr lang="en-US" altLang="zh-CN" dirty="0"/>
              <a:t>Array</a:t>
            </a:r>
            <a:r>
              <a:rPr lang="zh-CN" altLang="zh-CN" dirty="0"/>
              <a:t>以及字符串对象</a:t>
            </a:r>
            <a:r>
              <a:rPr lang="en-US" altLang="zh-CN" dirty="0"/>
              <a:t>String</a:t>
            </a:r>
            <a:r>
              <a:rPr lang="zh-CN" altLang="zh-CN" dirty="0"/>
              <a:t>等</a:t>
            </a:r>
            <a:r>
              <a:rPr lang="zh-CN" altLang="en-US" dirty="0"/>
              <a:t>。我们以Mozilla开发者网络（MDN）为例，演示如何查阅JavaScript中的内置对象的使用。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通过查阅文档熟悉内置对象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11494" y="2072338"/>
            <a:ext cx="8381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打开</a:t>
            </a:r>
            <a:r>
              <a:rPr lang="en-US" altLang="zh-CN" dirty="0"/>
              <a:t>MDN</a:t>
            </a:r>
            <a:r>
              <a:rPr lang="zh-CN" altLang="zh-CN" dirty="0"/>
              <a:t>网站，在网站的导航栏中找到“技术”</a:t>
            </a:r>
            <a:r>
              <a:rPr lang="en-US" altLang="zh-CN" dirty="0"/>
              <a:t>-</a:t>
            </a:r>
            <a:r>
              <a:rPr lang="zh-CN" altLang="zh-CN" dirty="0"/>
              <a:t>“</a:t>
            </a:r>
            <a:r>
              <a:rPr lang="en-US" altLang="zh-CN" dirty="0"/>
              <a:t>JavaScript</a:t>
            </a:r>
            <a:r>
              <a:rPr lang="zh-CN" altLang="en-US" dirty="0"/>
              <a:t>”，</a:t>
            </a:r>
            <a:r>
              <a:rPr lang="zh-CN" altLang="zh-CN" dirty="0"/>
              <a:t>效果如</a:t>
            </a:r>
            <a:r>
              <a:rPr lang="zh-CN" altLang="en-US" dirty="0"/>
              <a:t>下。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57350" y="2728195"/>
            <a:ext cx="5781675" cy="3451388"/>
            <a:chOff x="1657350" y="3061568"/>
            <a:chExt cx="5264445" cy="3108489"/>
          </a:xfrm>
        </p:grpSpPr>
        <p:pic>
          <p:nvPicPr>
            <p:cNvPr id="15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3061568"/>
              <a:ext cx="5264445" cy="2537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03514" y="5800725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MDN</a:t>
              </a:r>
              <a:r>
                <a:rPr lang="zh-CN" altLang="en-US" dirty="0"/>
                <a:t>文档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通过查阅文档熟悉内置对象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11495" y="2071192"/>
            <a:ext cx="829657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将页面向下滚动，在左侧边栏中找到“内置对象”，将该项展开后，可以看到所有内置对象的目录链接</a:t>
            </a:r>
            <a:r>
              <a:rPr lang="zh-CN" altLang="en-US" dirty="0"/>
              <a:t>，如下图所示。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81099" y="3400425"/>
            <a:ext cx="7031407" cy="2731525"/>
            <a:chOff x="1252089" y="3634383"/>
            <a:chExt cx="6953513" cy="248911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252089" y="3634383"/>
            <a:ext cx="6953513" cy="204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118600" imgH="2692400" progId="Visio.Drawing.11">
                    <p:embed/>
                  </p:oleObj>
                </mc:Choice>
                <mc:Fallback>
                  <p:oleObj name="Visio" r:id="rId3" imgW="9118600" imgH="2692400" progId="Visio.Drawing.11">
                    <p:embed/>
                    <p:pic>
                      <p:nvPicPr>
                        <p:cNvPr id="0" name="图片 5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089" y="3634383"/>
                          <a:ext cx="6953513" cy="20416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729394" y="575416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内置对象目录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通过查阅文档熟悉内置对象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01970" y="1918792"/>
            <a:ext cx="82965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如果不知道对象的名称，也可以在页面的搜索框中输入关键字进行搜索</a:t>
            </a:r>
            <a:r>
              <a:rPr lang="zh-CN" altLang="en-US" dirty="0"/>
              <a:t>、查找。以</a:t>
            </a:r>
            <a:r>
              <a:rPr lang="en-US" altLang="zh-CN" dirty="0"/>
              <a:t>Math</a:t>
            </a:r>
            <a:r>
              <a:rPr lang="zh-CN" altLang="en-US" dirty="0"/>
              <a:t>为例，效果图如下所示。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136038" y="3068603"/>
            <a:ext cx="5295014" cy="3526489"/>
            <a:chOff x="2136038" y="3068603"/>
            <a:chExt cx="5295014" cy="3526489"/>
          </a:xfrm>
        </p:grpSpPr>
        <p:pic>
          <p:nvPicPr>
            <p:cNvPr id="307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038" y="3068603"/>
              <a:ext cx="5295014" cy="3157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218027" y="62257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使用说明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初识对象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576021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41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15772" y="5684044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42" name="4.1"/>
          <p:cNvGrpSpPr/>
          <p:nvPr/>
        </p:nvGrpSpPr>
        <p:grpSpPr bwMode="auto">
          <a:xfrm>
            <a:off x="2717234" y="5171281"/>
            <a:ext cx="4411663" cy="952500"/>
            <a:chOff x="1711765" y="1263328"/>
            <a:chExt cx="4411519" cy="952284"/>
          </a:xfrm>
        </p:grpSpPr>
        <p:grpSp>
          <p:nvGrpSpPr>
            <p:cNvPr id="4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日期对象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通过查阅文档熟悉内置对象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11495" y="2166442"/>
            <a:ext cx="82965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zh-CN" dirty="0"/>
              <a:t>通过文档学习某个方法的使用时，基本上可以分为</a:t>
            </a:r>
            <a:r>
              <a:rPr lang="en-US" altLang="zh-CN" dirty="0"/>
              <a:t>4</a:t>
            </a:r>
            <a:r>
              <a:rPr lang="zh-CN" altLang="zh-CN" dirty="0"/>
              <a:t>个步骤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查阅方法的功能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查看参数的意义和类型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查看返回值的意义和类型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通过示例代码进行测试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内置对象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封装自己的数学对象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828483"/>
            <a:ext cx="79073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案例要求：</a:t>
            </a:r>
            <a:r>
              <a:rPr lang="zh-CN" altLang="zh-CN" dirty="0"/>
              <a:t>封装一个数学对象myMath，实现求出数组中的最大值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491602" y="2404307"/>
            <a:ext cx="6160795" cy="3952643"/>
            <a:chOff x="1116305" y="2451932"/>
            <a:chExt cx="7783145" cy="395264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116305" y="2618923"/>
              <a:ext cx="7783145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myMath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PI: 3.141592653589793,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max: function()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max = arguments[0];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arguments.length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if (arguments[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&gt; max) {  max = arguments[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max;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280993" y="2451932"/>
              <a:ext cx="1542668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5.3 Math</a:t>
            </a:r>
            <a:r>
              <a:rPr lang="zh-CN" altLang="en-US" dirty="0">
                <a:cs typeface="Times New Roman" panose="02020603050405020304" pitchFamily="18" charset="0"/>
              </a:rPr>
              <a:t>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Math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7050" y="18018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Math</a:t>
            </a:r>
            <a:r>
              <a:rPr lang="zh-CN" altLang="zh-CN" b="1" u="sng" dirty="0">
                <a:solidFill>
                  <a:srgbClr val="1369B2"/>
                </a:solidFill>
              </a:rPr>
              <a:t>对象</a:t>
            </a:r>
            <a:r>
              <a:rPr lang="zh-CN" altLang="zh-CN" dirty="0"/>
              <a:t>用来对数字进行与数学相关的运算，不需要实例化对象，可以直接使用其静态属性和静态方法</a:t>
            </a:r>
            <a:r>
              <a:rPr lang="zh-CN" altLang="en-US" dirty="0"/>
              <a:t>，</a:t>
            </a:r>
            <a:r>
              <a:rPr lang="en-US" altLang="zh-CN" dirty="0"/>
              <a:t>Math</a:t>
            </a:r>
            <a:r>
              <a:rPr lang="zh-CN" altLang="en-US" dirty="0"/>
              <a:t>对象的常用属性和方法如下表。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31332" y="3011667"/>
          <a:ext cx="6434016" cy="3297119"/>
        </p:xfrm>
        <a:graphic>
          <a:graphicData uri="http://schemas.openxmlformats.org/drawingml/2006/table">
            <a:tbl>
              <a:tblPr firstRow="1" bandRow="1"/>
              <a:tblGrid>
                <a:gridCol w="1358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成员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PI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获取圆周率，结果为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3.141592653589793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abs(x)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的绝对值，可传入普通数值或是用字符串表示的数值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max()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获取所有参数中的最大值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min()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获取所有参数中的最小值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pow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(base, exponent)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获取基数（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base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）的指数（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exponent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）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次幂，</a:t>
                      </a:r>
                      <a:r>
                        <a:rPr lang="zh-CN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即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baseexponent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sqrt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(x)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的平方根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ceil(x)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获取大于或等于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的最小整数，即向上取整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floor(x)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获取小于或等于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的最大整数，即向下取整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round(x)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的四舍五入后的整数值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random()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获取大于或等于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0.0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且小于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1.0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的随机值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5.3 Math</a:t>
            </a:r>
            <a:r>
              <a:rPr lang="zh-CN" altLang="en-US" dirty="0">
                <a:cs typeface="Times New Roman" panose="02020603050405020304" pitchFamily="18" charset="0"/>
              </a:rPr>
              <a:t>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生成指定范围的随机数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rgbClr val="1369B2"/>
                </a:solidFill>
              </a:rPr>
              <a:t>Math.random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用来获取随机数，每次调用该方法返回的结果都不同。该方法返回的结果是一个很长的浮点数，其范围是</a:t>
            </a:r>
            <a:r>
              <a:rPr lang="en-US" altLang="zh-CN" dirty="0"/>
              <a:t>0~1</a:t>
            </a:r>
            <a:r>
              <a:rPr lang="zh-CN" altLang="zh-CN" dirty="0"/>
              <a:t>（不包括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69055" y="3121133"/>
            <a:ext cx="6305220" cy="2531307"/>
            <a:chOff x="1621480" y="3121133"/>
            <a:chExt cx="6305220" cy="2531307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621480" y="3344116"/>
              <a:ext cx="6305220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表示生成大于或等于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且小于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的随机值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* (max - min) + min;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表示生成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到任意数之间的随机整数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Math.floor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* (max + 1));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表示生成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到任意数之间的随机整数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Math.floor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* (max + 1) + 1);</a:t>
              </a: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090553" y="312113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5.3 Math</a:t>
            </a:r>
            <a:r>
              <a:rPr lang="zh-CN" altLang="en-US" dirty="0">
                <a:cs typeface="Times New Roman" panose="02020603050405020304" pitchFamily="18" charset="0"/>
              </a:rPr>
              <a:t>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猜数字游戏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889307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使程序随机生成一个</a:t>
            </a:r>
            <a:r>
              <a:rPr lang="en-US" altLang="zh-CN" dirty="0"/>
              <a:t>1~10</a:t>
            </a:r>
            <a:r>
              <a:rPr lang="zh-CN" altLang="zh-CN" dirty="0"/>
              <a:t>之间的数字，并让用户输入一个数字，判断这两个数的大小，如果用户输入的数字大于随机数，那么提示“你猜大了”，如果用户输入的数字小于随机数，则提示“你猜小了”，如果两个数字相等，就提示“恭喜你，猜对了”，结束程序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5.3 Math</a:t>
            </a:r>
            <a:r>
              <a:rPr lang="zh-CN" altLang="en-US" dirty="0">
                <a:cs typeface="Times New Roman" panose="02020603050405020304" pitchFamily="18" charset="0"/>
              </a:rPr>
              <a:t>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猜数字游戏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36822" y="1907764"/>
            <a:ext cx="6305220" cy="4312162"/>
            <a:chOff x="1336822" y="2117314"/>
            <a:chExt cx="6305220" cy="431216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336822" y="2274492"/>
              <a:ext cx="6305220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(min, max)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Math.floor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Math.random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* (max - min + 1) + min);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random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getRandom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(1, 10);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(true)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猜数字，范围在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1~10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之间。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 random) {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你猜大了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}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else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random) {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你猜小了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')}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else {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恭喜你，猜对了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break;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156769" y="211731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日期对象的使用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6396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中的</a:t>
            </a:r>
            <a:r>
              <a:rPr lang="zh-CN" altLang="zh-CN" b="1" u="sng" dirty="0">
                <a:solidFill>
                  <a:srgbClr val="1369B2"/>
                </a:solidFill>
              </a:rPr>
              <a:t>日期对象</a:t>
            </a:r>
            <a:r>
              <a:rPr lang="zh-CN" altLang="zh-CN" dirty="0"/>
              <a:t>需要使用</a:t>
            </a:r>
            <a:r>
              <a:rPr lang="en-US" altLang="zh-CN" dirty="0"/>
              <a:t>new Date()</a:t>
            </a:r>
            <a:r>
              <a:rPr lang="zh-CN" altLang="zh-CN" dirty="0"/>
              <a:t>实例化对象才能使用，</a:t>
            </a:r>
            <a:r>
              <a:rPr lang="en-US" altLang="zh-CN" dirty="0"/>
              <a:t>Date()</a:t>
            </a:r>
            <a:r>
              <a:rPr lang="zh-CN" altLang="zh-CN" dirty="0"/>
              <a:t>是日期对象的构造函数</a:t>
            </a:r>
            <a:r>
              <a:rPr lang="zh-CN" altLang="en-US" dirty="0"/>
              <a:t>。</a:t>
            </a:r>
            <a:r>
              <a:rPr lang="en-US" altLang="zh-CN" dirty="0"/>
              <a:t>Date()</a:t>
            </a:r>
            <a:r>
              <a:rPr lang="zh-CN" altLang="zh-CN" dirty="0"/>
              <a:t>构造函数可以传入一些参数</a:t>
            </a:r>
            <a:r>
              <a:rPr lang="zh-CN" altLang="en-US" dirty="0"/>
              <a:t>，示例代码如下。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日期对象的使用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260622" y="2117314"/>
            <a:ext cx="6305220" cy="3659802"/>
            <a:chOff x="1260622" y="2117314"/>
            <a:chExt cx="6305220" cy="365980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260622" y="2360796"/>
              <a:ext cx="6305220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：没有参数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date1 = new Date(); 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Wed Oct 16 2019 10:57:56 GMT+0800 (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中国标准时间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：传入年、月、日、时、分、秒（月的范围是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0~11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date2 = new Date(2019, 10, 16, 10, 57, 56);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Sat Nov 16 2019 10:57:56 GMT+0800 (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中国标准时间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：用字符串表示日期和时间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date3 = new Date('2019-10-16 10:57:56');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Wed Oct 16 2019 10:57:56 GMT+0800 (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中国标准时间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5748751" y="211731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日期对象的使用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88776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日期对象</a:t>
            </a:r>
            <a:r>
              <a:rPr lang="zh-CN" altLang="en-US" b="1" u="sng" dirty="0">
                <a:solidFill>
                  <a:srgbClr val="1369B2"/>
                </a:solidFill>
              </a:rPr>
              <a:t>的</a:t>
            </a:r>
            <a:r>
              <a:rPr lang="zh-CN" altLang="zh-CN" dirty="0"/>
              <a:t>常用</a:t>
            </a:r>
            <a:r>
              <a:rPr lang="en-US" altLang="zh-CN" dirty="0"/>
              <a:t>get</a:t>
            </a:r>
            <a:r>
              <a:rPr lang="zh-CN" altLang="zh-CN" dirty="0"/>
              <a:t>方法</a:t>
            </a:r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31332" y="2688909"/>
          <a:ext cx="6434016" cy="3020283"/>
        </p:xfrm>
        <a:graphic>
          <a:graphicData uri="http://schemas.openxmlformats.org/drawingml/2006/table">
            <a:tbl>
              <a:tblPr firstRow="1" bandRow="1"/>
              <a:tblGrid>
                <a:gridCol w="1358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getFullYear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获取表示年份的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4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位数字，如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2020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getMonth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获取月份，范围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0~11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表示一月，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表示二月，依次类推）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getDate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获取月份中的某一天，范围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1~31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getDay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获取星期，范围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0~6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表示星期日，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表示星期一，依次类推）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getHours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获取小时数，返回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0~23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getMinutes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获取分钟数，范围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0~59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getSeconds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获取秒数，范围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0~59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getMilliseconds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获取毫秒数，范围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0~999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getTime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1970-01-01 00:00:00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距离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Date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对象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所代表时间的毫秒数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日期对象的使用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88776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日期对象</a:t>
            </a:r>
            <a:r>
              <a:rPr lang="zh-CN" altLang="en-US" b="1" u="sng" dirty="0">
                <a:solidFill>
                  <a:srgbClr val="1369B2"/>
                </a:solidFill>
              </a:rPr>
              <a:t>的</a:t>
            </a:r>
            <a:r>
              <a:rPr lang="zh-CN" altLang="zh-CN" dirty="0"/>
              <a:t>常用</a:t>
            </a:r>
            <a:r>
              <a:rPr lang="en-US" altLang="zh-CN" dirty="0"/>
              <a:t>set</a:t>
            </a:r>
            <a:r>
              <a:rPr lang="zh-CN" altLang="zh-CN" dirty="0"/>
              <a:t>方法</a:t>
            </a:r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31332" y="2679384"/>
          <a:ext cx="6434016" cy="2743447"/>
        </p:xfrm>
        <a:graphic>
          <a:graphicData uri="http://schemas.openxmlformats.org/drawingml/2006/table">
            <a:tbl>
              <a:tblPr firstRow="1" bandRow="1"/>
              <a:tblGrid>
                <a:gridCol w="146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setFullYear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设置年份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setMonth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设置月份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setDate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设置月份中的某一天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setHours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设置小时数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setMinutes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设置分钟数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setSeconds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设置秒数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setMilliseconds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设置毫秒数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setTime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(value)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通过从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1970-01-01 00:00:00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计时的毫秒数来设置时间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5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13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14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数组对象</a:t>
              </a:r>
            </a:p>
          </p:txBody>
        </p:sp>
      </p:grpSp>
      <p:sp>
        <p:nvSpPr>
          <p:cNvPr id="2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</a:t>
            </a:r>
          </a:p>
        </p:txBody>
      </p:sp>
      <p:grpSp>
        <p:nvGrpSpPr>
          <p:cNvPr id="3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32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5.6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3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1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22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2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5.7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7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64679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值引用和引用类型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统计代码执行时间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39750" y="1757045"/>
            <a:ext cx="8832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时间戳</a:t>
            </a:r>
            <a:r>
              <a:rPr lang="zh-CN" altLang="en-US" dirty="0"/>
              <a:t>是</a:t>
            </a:r>
            <a:r>
              <a:rPr lang="zh-CN" altLang="zh-CN" dirty="0"/>
              <a:t>获取从</a:t>
            </a:r>
            <a:r>
              <a:rPr lang="en-US" altLang="zh-CN" dirty="0"/>
              <a:t>1970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日0时0分0秒</a:t>
            </a:r>
            <a:r>
              <a:rPr lang="zh-CN" altLang="en-US" dirty="0"/>
              <a:t>开始</a:t>
            </a:r>
            <a:r>
              <a:rPr lang="zh-CN" altLang="zh-CN" dirty="0"/>
              <a:t>一直到当前</a:t>
            </a:r>
            <a:r>
              <a:rPr lang="en-US" altLang="zh-CN" dirty="0"/>
              <a:t>UTC</a:t>
            </a:r>
            <a:r>
              <a:rPr lang="zh-CN" altLang="zh-CN" dirty="0"/>
              <a:t>时间所经过的毫秒数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获取时间戳</a:t>
            </a:r>
            <a:r>
              <a:rPr lang="zh-CN" altLang="en-US" dirty="0"/>
              <a:t>的常见方式如下：</a:t>
            </a:r>
            <a:r>
              <a:rPr lang="en-US" altLang="zh-CN" dirty="0"/>
              <a:t> 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390417" y="2925130"/>
            <a:ext cx="6363166" cy="341503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：通过日期对象的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getTime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date1 = new Date();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console.log(date1.valueOf());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1571196996188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console.log(date1.getTime());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1571196996188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：使用“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”运算符转换为数值型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date2 = +new Date();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console.log(date2);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1571196996190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Date.now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Date.now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示例结果：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1571196996190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uiExpand="1" build="p"/>
      <p:bldP spid="1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倒计时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65402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在一些电商网站的活动页上会经常出现折扣商品的倒计时标记，显示离活动结束还剩</a:t>
            </a:r>
            <a:r>
              <a:rPr lang="en-US" altLang="zh-CN" dirty="0"/>
              <a:t>X</a:t>
            </a:r>
            <a:r>
              <a:rPr lang="zh-CN" altLang="zh-CN" dirty="0"/>
              <a:t>天</a:t>
            </a:r>
            <a:r>
              <a:rPr lang="en-US" altLang="zh-CN" dirty="0"/>
              <a:t>X</a:t>
            </a:r>
            <a:r>
              <a:rPr lang="zh-CN" altLang="zh-CN" dirty="0"/>
              <a:t>小时</a:t>
            </a:r>
            <a:r>
              <a:rPr lang="en-US" altLang="zh-CN" dirty="0"/>
              <a:t>X</a:t>
            </a:r>
            <a:r>
              <a:rPr lang="zh-CN" altLang="zh-CN" dirty="0"/>
              <a:t>分</a:t>
            </a:r>
            <a:r>
              <a:rPr lang="en-US" altLang="zh-CN" dirty="0"/>
              <a:t>X</a:t>
            </a:r>
            <a:r>
              <a:rPr lang="zh-CN" altLang="zh-CN" dirty="0"/>
              <a:t>秒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倒计时的</a:t>
            </a:r>
            <a:r>
              <a:rPr lang="zh-CN" altLang="zh-CN" b="1" u="sng" dirty="0">
                <a:solidFill>
                  <a:srgbClr val="1369B2"/>
                </a:solidFill>
              </a:rPr>
              <a:t>核心算法</a:t>
            </a:r>
            <a:r>
              <a:rPr lang="zh-CN" altLang="zh-CN" dirty="0"/>
              <a:t>是输入的时间减去现在的时间，得出的剩余时间就是要显示的倒计时时间，这需要把时间都转化成时间戳（毫秒数）来进行计算，把得到的毫秒数转换为天数、小时、分数、秒数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日期对象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倒计时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7246" y="1797171"/>
            <a:ext cx="7064229" cy="4738156"/>
            <a:chOff x="927246" y="1797171"/>
            <a:chExt cx="7064229" cy="4738156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27246" y="2011012"/>
              <a:ext cx="7064229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countDown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nowTime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+new Date();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inputTime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+new Date(time);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times =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inputTime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-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nowTime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/ 1000;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(times / 60 / 60 / 24); d = d &lt; 10 ? '0' + d : d;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(times / 60 / 60 % 24); h = h &lt; 10 ? '0' + h : h;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(times / 60 % 60);m = m &lt; 10 ? '0' + m : m;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(times % 60);  s = s &lt; 10 ? '0' + s : s;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return d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h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m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s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countDown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('2019-10-22 10:56:57'));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230651" y="1797171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数组类型检测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81025" y="1811338"/>
            <a:ext cx="7581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数组类型检测有两种常用的方式，分别是使用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instanceof</a:t>
            </a:r>
            <a:r>
              <a:rPr lang="zh-CN" altLang="zh-CN" b="1" u="sng" dirty="0">
                <a:solidFill>
                  <a:srgbClr val="1369B2"/>
                </a:solidFill>
              </a:rPr>
              <a:t>运算符</a:t>
            </a:r>
            <a:r>
              <a:rPr lang="zh-CN" altLang="zh-CN" dirty="0"/>
              <a:t>和使用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Array.isArray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b="1" u="sng" dirty="0">
                <a:solidFill>
                  <a:srgbClr val="1369B2"/>
                </a:solidFill>
              </a:rPr>
              <a:t>方法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39860" y="2716509"/>
            <a:ext cx="7064229" cy="3314808"/>
            <a:chOff x="849385" y="3011784"/>
            <a:chExt cx="7064229" cy="331480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49385" y="3279604"/>
              <a:ext cx="7064229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[];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种方式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instanceof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Array);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instanceof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Array);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种方式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Array.isArray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Array.isArray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6230651" y="30117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添加或删除数组元素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839913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数组对象提供了添加或删除元素的方法，可以实现在数组的末尾或开头添加新的数组元素，或在数组的末尾或开头移出数组元素</a:t>
            </a:r>
            <a:r>
              <a:rPr lang="zh-CN" altLang="en-US" dirty="0"/>
              <a:t>。方法如下：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95349" y="3162299"/>
          <a:ext cx="7219952" cy="2470964"/>
        </p:xfrm>
        <a:graphic>
          <a:graphicData uri="http://schemas.openxmlformats.org/drawingml/2006/table">
            <a:tbl>
              <a:tblPr firstRow="1" bandRow="1"/>
              <a:tblGrid>
                <a:gridCol w="1152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方法名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返回值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push(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参数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1…)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数组末尾添加一个或多个元素，会修改原数组	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返回数组的新长度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unshift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参数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1…)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 数组开头添加一个或多个元素，会修改原数组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返回数组的新长度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pop()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删除数组的最后一个元素，若是空数组则返回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undefined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，会修改原数组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返回删除的元素的值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shift()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删除数组的第一个元素，若是空数组则返回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undefined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，会修改原数组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返回第一个元素的值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添加或删除数组元素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5" name="矩形 14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2" name="泪滴形 2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904874" y="2581275"/>
            <a:ext cx="6657975" cy="119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push()</a:t>
            </a:r>
            <a:r>
              <a:rPr lang="zh-CN" altLang="zh-CN" dirty="0"/>
              <a:t>和</a:t>
            </a:r>
            <a:r>
              <a:rPr lang="en-US" altLang="zh-CN" dirty="0" err="1"/>
              <a:t>unshift</a:t>
            </a:r>
            <a:r>
              <a:rPr lang="en-US" altLang="zh-CN" dirty="0"/>
              <a:t>()</a:t>
            </a:r>
            <a:r>
              <a:rPr lang="zh-CN" altLang="zh-CN" dirty="0"/>
              <a:t>方法的返回值是新数组的长度，而</a:t>
            </a:r>
            <a:r>
              <a:rPr lang="en-US" altLang="zh-CN" dirty="0"/>
              <a:t>pop()</a:t>
            </a:r>
            <a:r>
              <a:rPr lang="zh-CN" altLang="zh-CN" dirty="0"/>
              <a:t>和</a:t>
            </a:r>
            <a:r>
              <a:rPr lang="en-US" altLang="zh-CN" dirty="0"/>
              <a:t>shift()</a:t>
            </a:r>
            <a:r>
              <a:rPr lang="zh-CN" altLang="zh-CN" dirty="0"/>
              <a:t>方法返回的是移出的数组元素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筛选数组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12775" y="1858963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要求在包含工资的数组中，剔除工资达到</a:t>
            </a:r>
            <a:r>
              <a:rPr lang="en-US" altLang="zh-CN" dirty="0"/>
              <a:t>2000</a:t>
            </a:r>
            <a:r>
              <a:rPr lang="zh-CN" altLang="zh-CN" dirty="0"/>
              <a:t>或以上的数据，把小于</a:t>
            </a:r>
            <a:r>
              <a:rPr lang="en-US" altLang="zh-CN" dirty="0"/>
              <a:t>2000</a:t>
            </a:r>
            <a:r>
              <a:rPr lang="zh-CN" altLang="zh-CN" dirty="0"/>
              <a:t>的数重新放到新的数组里面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44635" y="2916534"/>
            <a:ext cx="7064229" cy="3314808"/>
            <a:chOff x="849385" y="3011784"/>
            <a:chExt cx="7064229" cy="331480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49385" y="3279604"/>
              <a:ext cx="7064229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[1500, 1200, 2000, 2100, 1800];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[];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0;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&lt; 2000)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 [1500, 1200, 1800]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6230651" y="30117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数组排序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12775" y="1963737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数组对象提供了</a:t>
            </a:r>
            <a:r>
              <a:rPr lang="zh-CN" altLang="zh-CN" b="1" u="sng" dirty="0">
                <a:solidFill>
                  <a:srgbClr val="1369B2"/>
                </a:solidFill>
              </a:rPr>
              <a:t>数组排序</a:t>
            </a:r>
            <a:r>
              <a:rPr lang="zh-CN" altLang="zh-CN" dirty="0"/>
              <a:t>的方法，可以实现数组元素排序或者颠倒数组元素的顺序等</a:t>
            </a:r>
            <a:r>
              <a:rPr lang="zh-CN" altLang="en-US" dirty="0"/>
              <a:t>。排序方法如下：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31332" y="3317558"/>
          <a:ext cx="6641068" cy="1330641"/>
        </p:xfrm>
        <a:graphic>
          <a:graphicData uri="http://schemas.openxmlformats.org/drawingml/2006/table">
            <a:tbl>
              <a:tblPr firstRow="1" bandRow="1"/>
              <a:tblGrid>
                <a:gridCol w="1402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reverse()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颠倒数组中元素的位置，该方法会改变原数组，返回新数组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sort()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对数组的元素进行排序，该方法会改变原数组，返回新数组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数组排序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6" name="矩形 1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2" name="泪滴形 2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927418" y="2850303"/>
            <a:ext cx="6597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需要注意的是：</a:t>
            </a:r>
            <a:r>
              <a:rPr lang="en-US" altLang="zh-CN" dirty="0"/>
              <a:t>reverse()</a:t>
            </a:r>
            <a:r>
              <a:rPr lang="zh-CN" altLang="zh-CN" dirty="0"/>
              <a:t>和</a:t>
            </a:r>
            <a:r>
              <a:rPr lang="en-US" altLang="zh-CN" dirty="0"/>
              <a:t>sort()</a:t>
            </a:r>
            <a:r>
              <a:rPr lang="zh-CN" altLang="zh-CN" dirty="0"/>
              <a:t>方法的返回值是新数组的长度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数组索引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5625" y="1925637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在开发中，若要查找指定的元素在数组中的位置，可以利用</a:t>
            </a:r>
            <a:r>
              <a:rPr lang="en-US" altLang="zh-CN" dirty="0"/>
              <a:t>Array</a:t>
            </a:r>
            <a:r>
              <a:rPr lang="zh-CN" altLang="zh-CN" dirty="0"/>
              <a:t>对象提供的检索方法</a:t>
            </a:r>
            <a:r>
              <a:rPr lang="zh-CN" altLang="en-US" dirty="0"/>
              <a:t>。检索方法如下：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31332" y="3317558"/>
          <a:ext cx="6641068" cy="1330641"/>
        </p:xfrm>
        <a:graphic>
          <a:graphicData uri="http://schemas.openxmlformats.org/drawingml/2006/table">
            <a:tbl>
              <a:tblPr firstRow="1" bandRow="1"/>
              <a:tblGrid>
                <a:gridCol w="1402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indexOf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返回在数组中可以找到给定值的第一个索引，如果不存在，则返回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-1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lastIndexOf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返回指定元素在数组中的最后一个的索引，如果不存在则返回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-1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初识对象</a:t>
            </a:r>
            <a:r>
              <a:rPr lang="en-US" altLang="zh-CN" sz="2800" b="1" kern="0" dirty="0">
                <a:solidFill>
                  <a:srgbClr val="1369B2"/>
                </a:solidFill>
              </a:rPr>
              <a:t> 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什么是对象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利用字面量创建对象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访问对象的属性和方法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Object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4" y="523501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23501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50488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35089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利用构造函数创建对象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4" y="593033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2" y="593033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49" y="620021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4" y="6046222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遍历对象的属性和方法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数组索引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6" name="矩形 1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2" name="泪滴形 2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1013143" y="2616216"/>
            <a:ext cx="65211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默认都是从指定数组索引的位置开始检索，并且检索方式与运算符“</a:t>
            </a:r>
            <a:r>
              <a:rPr lang="en-US" altLang="zh-CN" dirty="0"/>
              <a:t>===</a:t>
            </a:r>
            <a:r>
              <a:rPr lang="zh-CN" altLang="zh-CN" dirty="0"/>
              <a:t>”相同，即只有全等时才会返回比较成功的结果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数组去除重复元素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12775" y="1830388"/>
            <a:ext cx="80633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要求在一组数据中，去除重复的元素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868435" y="2335509"/>
            <a:ext cx="7064229" cy="3684140"/>
            <a:chOff x="849385" y="2287884"/>
            <a:chExt cx="7064229" cy="3684140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849385" y="2555704"/>
              <a:ext cx="7064229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unique(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[];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0;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newArr.indexOf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 === -1) {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return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demo = unique(['blue', 'green', 'blue']);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console.log(demo);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(4) ["blue", "green"]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230651" y="22878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数组转换为字符串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5625" y="1849437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在开发中，可以利用数组对象的</a:t>
            </a:r>
            <a:r>
              <a:rPr lang="en-US" altLang="zh-CN" dirty="0"/>
              <a:t>join()</a:t>
            </a:r>
            <a:r>
              <a:rPr lang="zh-CN" altLang="zh-CN" dirty="0"/>
              <a:t>和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r>
              <a:rPr lang="zh-CN" altLang="en-US" dirty="0"/>
              <a:t>，</a:t>
            </a:r>
            <a:r>
              <a:rPr lang="zh-CN" altLang="zh-CN" dirty="0"/>
              <a:t>将数组转换为字符串</a:t>
            </a:r>
            <a:r>
              <a:rPr lang="zh-CN" altLang="en-US" dirty="0"/>
              <a:t>。方法如下：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31332" y="3317558"/>
          <a:ext cx="6641068" cy="1330641"/>
        </p:xfrm>
        <a:graphic>
          <a:graphicData uri="http://schemas.openxmlformats.org/drawingml/2006/table">
            <a:tbl>
              <a:tblPr firstRow="1" bandRow="1"/>
              <a:tblGrid>
                <a:gridCol w="1402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toString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把数组转换为字符串，逗号分隔每一项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join('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分隔符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')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将数组的所有元素连接到一个字符串中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数组转换为字符串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49385" y="2287884"/>
            <a:ext cx="7064229" cy="2902003"/>
            <a:chOff x="849385" y="2287884"/>
            <a:chExt cx="7064229" cy="290200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849385" y="2555704"/>
              <a:ext cx="7064229" cy="263418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toString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['a', 'b', 'c'];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arr.toString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a,b,c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join()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arr.join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a,b,c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arr.join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(''));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arr.join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('-'));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a-b-c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6230651" y="22878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其他方法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35162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还提供了很多其他常用的数组方法。例如，填充数组、连接数组、截取数组元素等</a:t>
            </a:r>
            <a:r>
              <a:rPr lang="zh-CN" altLang="en-US" dirty="0"/>
              <a:t>。方法如下：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50620" y="3289300"/>
          <a:ext cx="6814820" cy="2130425"/>
        </p:xfrm>
        <a:graphic>
          <a:graphicData uri="http://schemas.openxmlformats.org/drawingml/2006/table">
            <a:tbl>
              <a:tblPr firstRow="1" bandRow="1"/>
              <a:tblGrid>
                <a:gridCol w="143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fill()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用一个固定值填充数组中指定下标范围内的全部元素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splice()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数组删除，参数为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splice(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第几个开始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要删除个数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)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，返回被删除项目的新数组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slice()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数组截取，参数为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slice(begin, end)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，返回被截取项目的新数组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concat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连接两个或多个数组，不影响原数组，返回一个新数组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数组对象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其他方法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6" name="矩形 1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2" name="泪滴形 2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984568" y="2597166"/>
            <a:ext cx="6388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slice()</a:t>
            </a:r>
            <a:r>
              <a:rPr lang="zh-CN" altLang="zh-CN" dirty="0"/>
              <a:t>和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zh-CN" dirty="0"/>
              <a:t>方法在执行后返回一个新的数组，不会对原数组产生影响，剩余的方法在执行后皆会对原数组产生影响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612775" y="1963737"/>
            <a:ext cx="8063392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字符串对象使用</a:t>
            </a:r>
            <a:r>
              <a:rPr lang="en-US" altLang="zh-CN" dirty="0"/>
              <a:t>new String()</a:t>
            </a:r>
            <a:r>
              <a:rPr lang="zh-CN" altLang="zh-CN" dirty="0"/>
              <a:t>来创建，在</a:t>
            </a:r>
            <a:r>
              <a:rPr lang="en-US" altLang="zh-CN" dirty="0"/>
              <a:t>String</a:t>
            </a:r>
            <a:r>
              <a:rPr lang="zh-CN" altLang="zh-CN" dirty="0"/>
              <a:t>构造函数中传入字符串，</a:t>
            </a:r>
            <a:r>
              <a:rPr lang="zh-CN" altLang="en-US" dirty="0"/>
              <a:t>这样</a:t>
            </a:r>
            <a:r>
              <a:rPr lang="zh-CN" altLang="zh-CN" dirty="0"/>
              <a:t>就会在返回的字符串对象中保存这个字符串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49385" y="3002259"/>
            <a:ext cx="7064229" cy="1468149"/>
            <a:chOff x="849385" y="2945109"/>
            <a:chExt cx="7064229" cy="1468149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849385" y="3212929"/>
              <a:ext cx="7064229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String('apple');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创建字符串对象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 {"apple"}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获取字符串长度，输出结果：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>
              <a:spLocks noChangeArrowheads="1"/>
            </p:cNvSpPr>
            <p:nvPr/>
          </p:nvSpPr>
          <p:spPr bwMode="auto">
            <a:xfrm>
              <a:off x="6230651" y="2945109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根据字符返回位置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55625" y="1830387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字符串对象提供了用于检索元素的属性和方法</a:t>
            </a:r>
            <a:r>
              <a:rPr lang="zh-CN" altLang="en-US" dirty="0"/>
              <a:t>，字符串对象的常用属性和方法如下：</a:t>
            </a:r>
            <a:endParaRPr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31332" y="3165158"/>
          <a:ext cx="6641068" cy="1330641"/>
        </p:xfrm>
        <a:graphic>
          <a:graphicData uri="http://schemas.openxmlformats.org/drawingml/2006/table">
            <a:tbl>
              <a:tblPr firstRow="1" bandRow="1"/>
              <a:tblGrid>
                <a:gridCol w="167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indexOf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searchValue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searchValue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在字符串中首次出现的位置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lastIndexOf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searchValue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searchValue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在字符串中最后出现的位置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根据字符返回位置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7056" y="2268834"/>
            <a:ext cx="7517294" cy="1468149"/>
            <a:chOff x="883756" y="4773909"/>
            <a:chExt cx="7517294" cy="146814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883756" y="5041729"/>
              <a:ext cx="7517294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('o');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”在字符串中首次出现的位置，返回结果：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str.lastIndexOf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('o');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”在字符串中最后出现的位置，返回结果：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>
              <a:spLocks noChangeArrowheads="1"/>
            </p:cNvSpPr>
            <p:nvPr/>
          </p:nvSpPr>
          <p:spPr bwMode="auto">
            <a:xfrm>
              <a:off x="6265022" y="4773909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根据字符返回位置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93725" y="1868488"/>
            <a:ext cx="8063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要求在一组字符串中，找到所有指定元素出现的位置以及次数。字符串为</a:t>
            </a:r>
            <a:r>
              <a:rPr lang="en-US" altLang="zh-CN" dirty="0"/>
              <a:t> ' Hello World, Hello JavaScript '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49385" y="2735559"/>
            <a:ext cx="7064229" cy="3684140"/>
            <a:chOff x="849385" y="3011784"/>
            <a:chExt cx="7064229" cy="3684140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849385" y="3279604"/>
              <a:ext cx="7064229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'Hello World, Hello JavaScript';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index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0;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(index != -1)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console.log(index);		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依次输出：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index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('o', index + 1);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出现的次数是：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// 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出现的次数是：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15"/>
            <p:cNvSpPr>
              <a:spLocks noChangeArrowheads="1"/>
            </p:cNvSpPr>
            <p:nvPr/>
          </p:nvSpPr>
          <p:spPr bwMode="auto">
            <a:xfrm>
              <a:off x="6230651" y="30117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内置对象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通过查阅文档熟悉内置对象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封装自己的数学对象</a:t>
            </a:r>
          </a:p>
        </p:txBody>
      </p: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根据位置返回字符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612775" y="1963737"/>
            <a:ext cx="80633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字符串对象提供了用于获取字符串中的某一个字符的方法</a:t>
            </a:r>
            <a:r>
              <a:rPr lang="zh-CN" altLang="en-US" dirty="0"/>
              <a:t>。方法如下：</a:t>
            </a:r>
            <a:endParaRPr lang="en-US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31332" y="2755583"/>
          <a:ext cx="6641068" cy="1706935"/>
        </p:xfrm>
        <a:graphic>
          <a:graphicData uri="http://schemas.openxmlformats.org/drawingml/2006/table">
            <a:tbl>
              <a:tblPr firstRow="1" bandRow="1"/>
              <a:tblGrid>
                <a:gridCol w="167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成员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charAt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(index)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index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位置的字符，位置从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开始计算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charCodeAt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(index)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index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位置的字符的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ASCII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码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str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[index]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获取指定位置处的字符（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HTML5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+mn-ea"/>
                        </a:rPr>
                        <a:t>新增）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根据位置返回字符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7957" y="2292109"/>
            <a:ext cx="7517294" cy="1794007"/>
            <a:chOff x="1131332" y="4345284"/>
            <a:chExt cx="7517294" cy="1794007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131332" y="4613104"/>
              <a:ext cx="7517294" cy="15261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 str = 'Apple';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str.charAt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(3));	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str.charCodeAt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(0));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（字符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[0]);	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6512598" y="43452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统计出现最多的字符和次数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12774" y="1836142"/>
            <a:ext cx="8207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en-US" dirty="0"/>
              <a:t>使用</a:t>
            </a:r>
            <a:r>
              <a:rPr lang="en-US" altLang="zh-CN" dirty="0" err="1"/>
              <a:t>charAt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r>
              <a:rPr lang="zh-CN" altLang="en-US" dirty="0"/>
              <a:t>通</a:t>
            </a:r>
            <a:r>
              <a:rPr lang="zh-CN" altLang="zh-CN" dirty="0"/>
              <a:t>过程序来统计字符串中出现最多的字符和次数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49385" y="2401737"/>
            <a:ext cx="7064229" cy="4053472"/>
            <a:chOff x="849385" y="2497434"/>
            <a:chExt cx="7064229" cy="4053472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849385" y="2765254"/>
              <a:ext cx="7064229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'Apple';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统计每个字符的出现次数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 = {};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0;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chars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str.charAt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保存字符串中的每一个字符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if (o[chars]) {	  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利用对象的属性来方便查找元素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o[chars]++;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 else {  o[chars] = 1;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console.log(o);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{A: 1, p: 2, l: 1, e: 1}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15"/>
            <p:cNvSpPr>
              <a:spLocks noChangeArrowheads="1"/>
            </p:cNvSpPr>
            <p:nvPr/>
          </p:nvSpPr>
          <p:spPr bwMode="auto">
            <a:xfrm>
              <a:off x="6230651" y="249743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统计出现最多的字符和次数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5735" y="1848840"/>
            <a:ext cx="7064229" cy="4422804"/>
            <a:chOff x="855735" y="2040234"/>
            <a:chExt cx="7064229" cy="4422804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855735" y="2308054"/>
              <a:ext cx="706422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步， 统计出现最多的字符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max = 0;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保存出现次数最大值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'';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保存出现次数最多的字符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k in o)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if (o[k] &gt; max)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max = o[k];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k;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输出结果：“出现最多的字符是：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，共出现了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出现最多的字符是：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，共出现了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 + max +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15"/>
            <p:cNvSpPr>
              <a:spLocks noChangeArrowheads="1"/>
            </p:cNvSpPr>
            <p:nvPr/>
          </p:nvSpPr>
          <p:spPr bwMode="auto">
            <a:xfrm>
              <a:off x="6230651" y="204023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字符串操作方法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31331" y="3222309"/>
          <a:ext cx="7145893" cy="2892740"/>
        </p:xfrm>
        <a:graphic>
          <a:graphicData uri="http://schemas.openxmlformats.org/drawingml/2006/table">
            <a:tbl>
              <a:tblPr firstRow="1" bandRow="1"/>
              <a:tblGrid>
                <a:gridCol w="174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作用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concat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(str1, str2, str3…)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连接多个字符串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slice(start,[ end])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截取从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start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位置到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end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位置之间的一个子字符串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substring(start[, end])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截取从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start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位置到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end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位置之间的一个子字符串，基本和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slice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相同，但是不接收负值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substr</a:t>
                      </a:r>
                      <a:r>
                        <a:rPr 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(start[, length])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截取从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start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位置开始到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length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长度的子字符串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toLowerCase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获取字符串的小写形式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>
                          <a:effectLst/>
                          <a:latin typeface="Times New Roman" panose="02020603050405020304"/>
                          <a:ea typeface="+mn-ea"/>
                        </a:rPr>
                        <a:t>toUpperCase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获取字符串的大写形式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split([separator[, limit])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使用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separator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分隔符将字符串分隔成数组，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limit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用于限制数量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replace(str1, str2)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使用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str2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替换字符串中的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str1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/>
                          <a:ea typeface="+mn-ea"/>
                        </a:rPr>
                        <a:t>，返回替换结果，只会替换第一个字符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612774" y="1963738"/>
            <a:ext cx="84567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字符串对象提供了一些用于截取字符串、连接字符串、替换字符串的属性和方法</a:t>
            </a:r>
            <a:r>
              <a:rPr lang="zh-CN" altLang="en-US" dirty="0"/>
              <a:t>。字符串对象的常用属性和方法如下：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字符串操作方法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9385" y="1697334"/>
            <a:ext cx="7865990" cy="4734985"/>
            <a:chOff x="849385" y="1830684"/>
            <a:chExt cx="7865990" cy="4734985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849385" y="2041354"/>
              <a:ext cx="7865990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str.concat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('!');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在字符串末尾拼接字符，结果：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str.slice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(1, 3);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截取从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开始包括到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的范围内的内容，结果：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str.substring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(5);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截取从位置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开始到最后的内容，结果：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World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str.substring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(5, 7);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截取从位置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开始到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范围内的内容，结果：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str.substr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(5);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截取从位置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开始到字符串结尾的内容，结果：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World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str.substring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(5, 7);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截取从位置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开始到位置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范围内的内容，结果：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str.toLowerCase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将字符串转换为小写，结果：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str.toUpperCase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将字符串转换为大写，结果：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str.split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('l');	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”切割字符串，结果：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["He", "",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"d"]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str.split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('l', 3);	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限制最多切割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["He", "", 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str.replace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('World', '!');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替换字符串，结果：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"Hello!"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6230651" y="183068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字符串对象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判断用户名是否合法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81355" y="1887855"/>
            <a:ext cx="85610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用户名长度在</a:t>
            </a:r>
            <a:r>
              <a:rPr lang="en-US" altLang="zh-CN" dirty="0"/>
              <a:t>3~10</a:t>
            </a:r>
            <a:r>
              <a:rPr lang="zh-CN" altLang="zh-CN" dirty="0"/>
              <a:t>范围内，不</a:t>
            </a:r>
            <a:r>
              <a:rPr lang="zh-CN" altLang="en-US" dirty="0"/>
              <a:t>能</a:t>
            </a:r>
            <a:r>
              <a:rPr lang="zh-CN" altLang="zh-CN" dirty="0"/>
              <a:t>出现敏感词</a:t>
            </a:r>
            <a:r>
              <a:rPr lang="en-US" altLang="zh-CN" dirty="0"/>
              <a:t>admin</a:t>
            </a:r>
            <a:r>
              <a:rPr lang="zh-CN" altLang="en-US" dirty="0"/>
              <a:t>的任何</a:t>
            </a:r>
            <a:r>
              <a:rPr lang="zh-CN" altLang="zh-CN" dirty="0"/>
              <a:t>大小写形式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11361" y="2600544"/>
            <a:ext cx="6513440" cy="3314808"/>
            <a:chOff x="849385" y="2497434"/>
            <a:chExt cx="7064229" cy="3314808"/>
          </a:xfrm>
        </p:grpSpPr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849385" y="2765254"/>
              <a:ext cx="7064229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name = prompt('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请输入用户名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3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 10)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用户名长度必须在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3~10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之间。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else 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name.toLowerCase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indexOf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('admin') !== -1)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用户名中不能包含敏感词：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else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恭喜您，该用户名可以使用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15"/>
            <p:cNvSpPr>
              <a:spLocks noChangeArrowheads="1"/>
            </p:cNvSpPr>
            <p:nvPr/>
          </p:nvSpPr>
          <p:spPr bwMode="auto">
            <a:xfrm>
              <a:off x="6230651" y="249743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52425" y="1425596"/>
            <a:ext cx="830262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中，简单数据类型（如字符串型、数字型、布尔型、</a:t>
            </a:r>
            <a:r>
              <a:rPr lang="en-US" altLang="zh-CN" dirty="0"/>
              <a:t>undefined</a:t>
            </a:r>
            <a:r>
              <a:rPr lang="zh-CN" altLang="zh-CN" dirty="0"/>
              <a:t>、</a:t>
            </a:r>
            <a:r>
              <a:rPr lang="en-US" altLang="zh-CN" dirty="0"/>
              <a:t>null</a:t>
            </a:r>
            <a:r>
              <a:rPr lang="zh-CN" altLang="zh-CN" dirty="0"/>
              <a:t>）又称为</a:t>
            </a:r>
            <a:r>
              <a:rPr lang="zh-CN" altLang="zh-CN" b="1" u="sng" dirty="0">
                <a:solidFill>
                  <a:srgbClr val="1369B2"/>
                </a:solidFill>
              </a:rPr>
              <a:t>值类型</a:t>
            </a:r>
            <a:r>
              <a:rPr lang="zh-CN" altLang="zh-CN" dirty="0"/>
              <a:t>，复杂数据类型（对象）又称为</a:t>
            </a:r>
            <a:r>
              <a:rPr lang="zh-CN" altLang="zh-CN" b="1" u="sng" dirty="0">
                <a:solidFill>
                  <a:srgbClr val="1369B2"/>
                </a:solidFill>
              </a:rPr>
              <a:t>引用类型</a:t>
            </a:r>
            <a:r>
              <a:rPr lang="zh-CN" altLang="zh-CN" dirty="0"/>
              <a:t>。引用类型的特点是，变量中保存的仅仅是一个引用的地址，当对变量进行赋值时，并不是将对象复制了一份，而是将两个变量指向了同一个对象的引用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7049" y="1163638"/>
            <a:ext cx="8207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举例说明：</a:t>
            </a:r>
            <a:r>
              <a:rPr lang="zh-CN" altLang="zh-CN" dirty="0"/>
              <a:t>代码中的</a:t>
            </a:r>
            <a:r>
              <a:rPr lang="en-US" altLang="zh-CN" dirty="0"/>
              <a:t>obj1</a:t>
            </a:r>
            <a:r>
              <a:rPr lang="zh-CN" altLang="zh-CN" dirty="0"/>
              <a:t>和</a:t>
            </a:r>
            <a:r>
              <a:rPr lang="en-US" altLang="zh-CN" dirty="0"/>
              <a:t>obj2</a:t>
            </a:r>
            <a:r>
              <a:rPr lang="zh-CN" altLang="zh-CN" dirty="0"/>
              <a:t>指向了同一个对象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58910" y="1878309"/>
            <a:ext cx="6770615" cy="4053472"/>
            <a:chOff x="849385" y="1887834"/>
            <a:chExt cx="6770615" cy="405347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49385" y="2155654"/>
              <a:ext cx="6770615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创建一个对象，并通过变量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保存对象的引用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obj1 = { name: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age: 18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此时并没有复制对象，而是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两个变量引用了同一个对象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obj2 = obj1;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比较两个变量是否引用同一个对象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console.log(obj2 === obj1);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修改对象的属性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obj2.name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小红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访问对象的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console.log(obj1.name);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输出结果：小红</a:t>
              </a: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230651" y="188783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79424" y="1325563"/>
            <a:ext cx="8207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上述代码运行后，</a:t>
            </a:r>
            <a:r>
              <a:rPr lang="en-US" altLang="zh-CN" dirty="0"/>
              <a:t>obj1</a:t>
            </a:r>
            <a:r>
              <a:rPr lang="zh-CN" altLang="zh-CN" dirty="0"/>
              <a:t>和</a:t>
            </a:r>
            <a:r>
              <a:rPr lang="en-US" altLang="zh-CN" dirty="0"/>
              <a:t>obj2</a:t>
            </a:r>
            <a:r>
              <a:rPr lang="zh-CN" altLang="zh-CN" dirty="0"/>
              <a:t>两个变量引用了同一个对象，此时，无论是使用</a:t>
            </a:r>
            <a:r>
              <a:rPr lang="en-US" altLang="zh-CN" dirty="0"/>
              <a:t>obj1</a:t>
            </a:r>
            <a:r>
              <a:rPr lang="zh-CN" altLang="zh-CN" dirty="0"/>
              <a:t>操作对象还是使用</a:t>
            </a:r>
            <a:r>
              <a:rPr lang="en-US" altLang="zh-CN" dirty="0"/>
              <a:t>obj2</a:t>
            </a:r>
            <a:r>
              <a:rPr lang="zh-CN" altLang="zh-CN" dirty="0"/>
              <a:t>操作对象，实际操作的都是同一个对象</a:t>
            </a:r>
            <a:r>
              <a:rPr lang="zh-CN" altLang="en-US" dirty="0"/>
              <a:t>。如下图：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333625" y="2676525"/>
          <a:ext cx="4248150" cy="226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35400" imgH="2057400" progId="Visio.Drawing.11">
                  <p:embed/>
                </p:oleObj>
              </mc:Choice>
              <mc:Fallback>
                <p:oleObj name="Visio" r:id="rId3" imgW="3835400" imgH="2057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676525"/>
                        <a:ext cx="4248150" cy="2265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5.3 Math</a:t>
            </a:r>
            <a:r>
              <a:rPr lang="zh-CN" altLang="en-US" sz="2800" b="1" kern="0" dirty="0">
                <a:solidFill>
                  <a:srgbClr val="1369B2"/>
                </a:solidFill>
              </a:rPr>
              <a:t>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生成指定范围的随机数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猜数字游戏</a:t>
            </a:r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2774" y="1354138"/>
            <a:ext cx="820737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当</a:t>
            </a:r>
            <a:r>
              <a:rPr lang="en-US" altLang="zh-CN" dirty="0"/>
              <a:t>obj1</a:t>
            </a:r>
            <a:r>
              <a:rPr lang="zh-CN" altLang="zh-CN" dirty="0"/>
              <a:t>和</a:t>
            </a:r>
            <a:r>
              <a:rPr lang="en-US" altLang="zh-CN" dirty="0"/>
              <a:t>obj2</a:t>
            </a:r>
            <a:r>
              <a:rPr lang="zh-CN" altLang="zh-CN" dirty="0"/>
              <a:t>两个变量指向了同一个对象后，如果给其中一个变量（如</a:t>
            </a:r>
            <a:r>
              <a:rPr lang="en-US" altLang="zh-CN" dirty="0"/>
              <a:t>obj1</a:t>
            </a:r>
            <a:r>
              <a:rPr lang="zh-CN" altLang="zh-CN" dirty="0"/>
              <a:t>）重新赋值为其他对象，或者重新赋值为其他值，则</a:t>
            </a:r>
            <a:r>
              <a:rPr lang="en-US" altLang="zh-CN" dirty="0"/>
              <a:t>obj1</a:t>
            </a:r>
            <a:r>
              <a:rPr lang="zh-CN" altLang="zh-CN" dirty="0"/>
              <a:t>将不再引用原来的对象，但</a:t>
            </a:r>
            <a:r>
              <a:rPr lang="en-US" altLang="zh-CN" dirty="0"/>
              <a:t>obj2</a:t>
            </a:r>
            <a:r>
              <a:rPr lang="zh-CN" altLang="zh-CN" dirty="0"/>
              <a:t>仍然在引用原来的对象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44735" y="3011784"/>
            <a:ext cx="5875265" cy="2576144"/>
            <a:chOff x="954160" y="2878434"/>
            <a:chExt cx="6770615" cy="2576144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954160" y="3146254"/>
              <a:ext cx="6770615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obj1 = { name: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age: 18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obj2 = obj1;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obj1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指向了一个新创建的对象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obj1 = { name: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小红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age: 17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obj2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仍然指向原来的对象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console.log(obj2.name);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输出结果：小明</a:t>
              </a: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836809" y="2878434"/>
              <a:ext cx="145237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5" name="矩形 14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18" name="泪滴形 17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994093" y="2406666"/>
            <a:ext cx="63880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当一个对象只被一个变量引用的时候，如果这个变量又被重新赋值，则该对象就会变成没有任何变量引用的情况，这时候就会由</a:t>
            </a:r>
            <a:r>
              <a:rPr lang="en-US" altLang="zh-CN" dirty="0"/>
              <a:t>JavaScript</a:t>
            </a:r>
            <a:r>
              <a:rPr lang="zh-CN" altLang="zh-CN" dirty="0"/>
              <a:t>的垃圾回收机制自动释放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值类型和引用类型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12774" y="1354138"/>
            <a:ext cx="8207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如果在函数的参数中修改对象的属性或方法，则在函数外面通过引用这个对象的变量访问时的结果也是修改后的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382785" y="2678409"/>
            <a:ext cx="6084815" cy="2528519"/>
            <a:chOff x="954160" y="2783184"/>
            <a:chExt cx="6770615" cy="2528519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954160" y="3003379"/>
              <a:ext cx="6770615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change(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obj.name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小红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在函数内修改了对象的属性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 name: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age: 18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console.log(stu.name);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输出结果：小红</a:t>
              </a: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976018" y="2783184"/>
              <a:ext cx="1367210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/>
              <a:t>本章总结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78013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dirty="0"/>
              <a:t>本章首先讲解了对象的基本概念，然后讲解了如何自定义对象、如何使用内置对象，并通过使用日期对象实现倒计时功能，通过数组对象实现数组排序、根据索引检索元素，以及去除数组中的重复元素，使用字符串对象提供的方法实现字符串截取、替换等。最后对值类型和引用类型进行了详细的讲解。通过本章学习，读者应能够通过内置对象完成实际开发需求。</a:t>
            </a: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日期对象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日期对象的使用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统计代码执行时间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8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60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5.5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数组对象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数组类型检测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添加或删除数组元素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59074" y="523501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23501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50488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35089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数组索引</a:t>
            </a:r>
          </a:p>
        </p:txBody>
      </p:sp>
      <p:sp>
        <p:nvSpPr>
          <p:cNvPr id="27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298ab2b6cff58d6c1236b24405ac1a4d2ffe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6372</Words>
  <Application>Microsoft Macintosh PowerPoint</Application>
  <PresentationFormat>全屏显示(4:3)</PresentationFormat>
  <Paragraphs>813</Paragraphs>
  <Slides>74</Slides>
  <Notes>60</Notes>
  <HiddenSlides>8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  <vt:variant>
        <vt:lpstr>自定义放映</vt:lpstr>
      </vt:variant>
      <vt:variant>
        <vt:i4>1</vt:i4>
      </vt:variant>
    </vt:vector>
  </HeadingPairs>
  <TitlesOfParts>
    <vt:vector size="85" baseType="lpstr">
      <vt:lpstr>黑体</vt:lpstr>
      <vt:lpstr>微软雅黑</vt:lpstr>
      <vt:lpstr>Gulim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第5章 JavaScrit对象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5.1 初识对象</vt:lpstr>
      <vt:lpstr>5.2 内置对象</vt:lpstr>
      <vt:lpstr>5.2 内置对象</vt:lpstr>
      <vt:lpstr>5.2 内置对象</vt:lpstr>
      <vt:lpstr>5.2 内置对象</vt:lpstr>
      <vt:lpstr>5.2 内置对象</vt:lpstr>
      <vt:lpstr>5.2 内置对象</vt:lpstr>
      <vt:lpstr>5.3 Math对象</vt:lpstr>
      <vt:lpstr>5.3 Math对象</vt:lpstr>
      <vt:lpstr>5.3 Math对象</vt:lpstr>
      <vt:lpstr>5.3 Math对象</vt:lpstr>
      <vt:lpstr>5.4 日期对象</vt:lpstr>
      <vt:lpstr>5.4 日期对象</vt:lpstr>
      <vt:lpstr>5.4 日期对象</vt:lpstr>
      <vt:lpstr>5.4 日期对象</vt:lpstr>
      <vt:lpstr>5.4 日期对象</vt:lpstr>
      <vt:lpstr>5.4 日期对象</vt:lpstr>
      <vt:lpstr>5.4 日期对象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5.5 数组对象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5.6 字符串对象</vt:lpstr>
      <vt:lpstr>5.7 值类型和引用类型</vt:lpstr>
      <vt:lpstr>5.7 值类型和引用类型</vt:lpstr>
      <vt:lpstr>5.7 值类型和引用类型</vt:lpstr>
      <vt:lpstr>5.7 值类型和引用类型</vt:lpstr>
      <vt:lpstr>5.7 值类型和引用类型</vt:lpstr>
      <vt:lpstr>5.7 值类型和引用类型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a12358</cp:lastModifiedBy>
  <cp:revision>1359</cp:revision>
  <dcterms:created xsi:type="dcterms:W3CDTF">2013-01-25T01:44:00Z</dcterms:created>
  <dcterms:modified xsi:type="dcterms:W3CDTF">2023-02-20T07:30:23Z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