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344" r:id="rId3"/>
    <p:sldId id="349" r:id="rId4"/>
    <p:sldId id="351" r:id="rId5"/>
    <p:sldId id="541" r:id="rId6"/>
    <p:sldId id="350" r:id="rId7"/>
    <p:sldId id="353" r:id="rId8"/>
    <p:sldId id="410" r:id="rId9"/>
    <p:sldId id="485" r:id="rId10"/>
    <p:sldId id="542" r:id="rId11"/>
    <p:sldId id="426" r:id="rId12"/>
    <p:sldId id="709" r:id="rId14"/>
    <p:sldId id="604" r:id="rId15"/>
    <p:sldId id="663" r:id="rId16"/>
    <p:sldId id="620" r:id="rId17"/>
    <p:sldId id="664" r:id="rId18"/>
    <p:sldId id="665" r:id="rId19"/>
    <p:sldId id="710" r:id="rId20"/>
    <p:sldId id="623" r:id="rId21"/>
    <p:sldId id="666" r:id="rId22"/>
    <p:sldId id="667" r:id="rId23"/>
    <p:sldId id="711" r:id="rId24"/>
    <p:sldId id="668" r:id="rId25"/>
    <p:sldId id="669" r:id="rId26"/>
    <p:sldId id="670" r:id="rId27"/>
    <p:sldId id="671" r:id="rId28"/>
    <p:sldId id="672" r:id="rId29"/>
    <p:sldId id="712" r:id="rId30"/>
    <p:sldId id="716" r:id="rId31"/>
    <p:sldId id="673" r:id="rId32"/>
    <p:sldId id="674" r:id="rId33"/>
    <p:sldId id="675" r:id="rId34"/>
    <p:sldId id="717" r:id="rId35"/>
    <p:sldId id="676" r:id="rId36"/>
    <p:sldId id="677" r:id="rId37"/>
    <p:sldId id="678" r:id="rId38"/>
    <p:sldId id="679" r:id="rId39"/>
    <p:sldId id="680" r:id="rId40"/>
    <p:sldId id="681" r:id="rId41"/>
    <p:sldId id="682" r:id="rId42"/>
    <p:sldId id="683" r:id="rId43"/>
    <p:sldId id="713" r:id="rId44"/>
    <p:sldId id="684" r:id="rId45"/>
    <p:sldId id="685" r:id="rId46"/>
    <p:sldId id="686" r:id="rId47"/>
    <p:sldId id="687" r:id="rId48"/>
    <p:sldId id="688" r:id="rId49"/>
    <p:sldId id="689" r:id="rId50"/>
    <p:sldId id="690" r:id="rId51"/>
    <p:sldId id="691" r:id="rId52"/>
    <p:sldId id="692" r:id="rId53"/>
    <p:sldId id="693" r:id="rId54"/>
    <p:sldId id="694" r:id="rId55"/>
    <p:sldId id="695" r:id="rId56"/>
    <p:sldId id="696" r:id="rId57"/>
    <p:sldId id="697" r:id="rId58"/>
    <p:sldId id="698" r:id="rId59"/>
    <p:sldId id="699" r:id="rId60"/>
    <p:sldId id="700" r:id="rId61"/>
    <p:sldId id="714" r:id="rId62"/>
    <p:sldId id="701" r:id="rId63"/>
    <p:sldId id="702" r:id="rId64"/>
    <p:sldId id="703" r:id="rId65"/>
    <p:sldId id="704" r:id="rId66"/>
    <p:sldId id="706" r:id="rId67"/>
    <p:sldId id="715" r:id="rId68"/>
    <p:sldId id="707" r:id="rId69"/>
    <p:sldId id="708" r:id="rId70"/>
    <p:sldId id="642" r:id="rId71"/>
    <p:sldId id="643" r:id="rId72"/>
  </p:sldIdLst>
  <p:sldSz cx="9144000" cy="6858000" type="screen4x3"/>
  <p:notesSz cx="6858000" cy="9144000"/>
  <p:custShowLst>
    <p:custShow name="自定义放映 1" id="0">
      <p:sldLst>
        <p:sld r:id="rId3"/>
        <p:sld r:id="rId4"/>
        <p:sld r:id="rId5"/>
        <p:sld r:id="rId12"/>
      </p:sldLst>
    </p:custShow>
  </p:custShowLst>
  <p:custDataLst>
    <p:tags r:id="rId7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1F9"/>
    <a:srgbClr val="BFC6E1"/>
    <a:srgbClr val="000000"/>
    <a:srgbClr val="CBE3F3"/>
    <a:srgbClr val="ECF6FE"/>
    <a:srgbClr val="E7F1F8"/>
    <a:srgbClr val="596B9D"/>
    <a:srgbClr val="954274"/>
    <a:srgbClr val="FFFFFF"/>
    <a:srgbClr val="29C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94667" autoAdjust="0"/>
  </p:normalViewPr>
  <p:slideViewPr>
    <p:cSldViewPr snapToGrid="0" snapToObjects="1">
      <p:cViewPr>
        <p:scale>
          <a:sx n="100" d="100"/>
          <a:sy n="100" d="100"/>
        </p:scale>
        <p:origin x="-1092" y="-402"/>
      </p:cViewPr>
      <p:guideLst>
        <p:guide orient="horz" pos="2113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6" Type="http://schemas.openxmlformats.org/officeDocument/2006/relationships/tags" Target="tags/tag1.xml"/><Relationship Id="rId75" Type="http://schemas.openxmlformats.org/officeDocument/2006/relationships/tableStyles" Target="tableStyles.xml"/><Relationship Id="rId74" Type="http://schemas.openxmlformats.org/officeDocument/2006/relationships/viewProps" Target="viewProps.xml"/><Relationship Id="rId73" Type="http://schemas.openxmlformats.org/officeDocument/2006/relationships/presProps" Target="presProps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596B9D"/>
            </a:solidFill>
          </c:spPr>
          <c:explosion val="1"/>
          <c:dPt>
            <c:idx val="0"/>
            <c:bubble3D val="0"/>
            <c:spPr>
              <a:solidFill>
                <a:srgbClr val="BFC6E1"/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</c:dPt>
          <c:dPt>
            <c:idx val="2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</c:dPt>
          <c:dPt>
            <c:idx val="3"/>
            <c:bubble3D val="0"/>
            <c:spPr>
              <a:solidFill>
                <a:srgbClr val="BFC6E1"/>
              </a:solidFill>
              <a:ln>
                <a:solidFill>
                  <a:schemeClr val="bg1"/>
                </a:solidFill>
              </a:ln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熟悉知识</c:v>
                </c:pt>
                <c:pt idx="1">
                  <c:v>熟悉知识</c:v>
                </c:pt>
                <c:pt idx="2">
                  <c:v>熟悉知识</c:v>
                </c:pt>
                <c:pt idx="3">
                  <c:v>熟悉知识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367">
          <a:noFill/>
        </a:ln>
      </c:spPr>
    </c:plotArea>
    <c:plotVisOnly val="1"/>
    <c:dispBlanksAs val="gap"/>
    <c:showDLblsOverMax val="0"/>
  </c:chart>
  <c:txPr>
    <a:bodyPr/>
    <a:lstStyle/>
    <a:p>
      <a:pPr>
        <a:defRPr lang="zh-CN" sz="1790"/>
      </a:pPr>
    </a:p>
  </c:tx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0.26508</cdr:x>
      <cdr:y>0.66369</cdr:y>
    </cdr:from>
    <cdr:to>
      <cdr:x>0.45319</cdr:x>
      <cdr:y>0.8052</cdr:y>
    </cdr:to>
    <cdr:sp>
      <cdr:nvSpPr>
        <cdr:cNvPr id="2" name="矩形 1"/>
        <cdr:cNvSpPr/>
      </cdr:nvSpPr>
      <cdr:spPr xmlns:a="http://schemas.openxmlformats.org/drawingml/2006/main">
        <a:xfrm xmlns:a="http://schemas.openxmlformats.org/drawingml/2006/main" rot="13345873" flipH="1" flipV="1">
          <a:off x="1439186" y="2497063"/>
          <a:ext cx="1021296" cy="532390"/>
        </a:xfrm>
        <a:prstGeom xmlns:a="http://schemas.openxmlformats.org/drawingml/2006/main" prst="rect">
          <a:avLst/>
        </a:prstGeom>
        <a:noFill/>
      </cdr:spPr>
      <cdr:txBody xmlns:a="http://schemas.openxmlformats.org/drawingml/2006/main">
        <a:bodyPr vert="horz" wrap="none" lIns="45720" tIns="45720" rIns="45720" bIns="45720" anchor="t" anchorCtr="0">
          <a:spAutoFit/>
        </a:bodyPr>
        <a:lstStyle>
          <a:defPPr>
            <a:defRPr lang="zh-CN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9pPr>
        </a:lstStyle>
        <a:p>
          <a:pPr fontAlgn="auto">
            <a:spcBef>
              <a:spcPts val="0"/>
            </a:spcBef>
            <a:spcAft>
              <a:spcPts val="0"/>
            </a:spcAft>
            <a:defRPr/>
          </a:pPr>
          <a:r>
            <a:rPr lang="zh-CN" altLang="en-US" sz="2000" b="1" kern="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掌握</a:t>
          </a:r>
          <a:endParaRPr lang="zh-CN" altLang="en-US" sz="2000" b="1" kern="0" spc="300" dirty="0">
            <a:solidFill>
              <a:prstClr val="white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B2D4EF3-5D68-4802-B456-AC4D8DF02D93}" type="datetimeFigureOut">
              <a:rPr lang="zh-CN" altLang="en-US"/>
            </a:fld>
            <a:endParaRPr lang="en-US"/>
          </a:p>
        </p:txBody>
      </p:sp>
      <p:sp>
        <p:nvSpPr>
          <p:cNvPr id="7168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16C141A-0958-4042-8113-D396C75FFEF9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083149A-B859-49D3-8D33-214CC7B3669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083149A-B859-49D3-8D33-214CC7B3669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083149A-B859-49D3-8D33-214CC7B3669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083149A-B859-49D3-8D33-214CC7B3669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1636713" y="5554663"/>
            <a:ext cx="793750" cy="792162"/>
          </a:xfrm>
          <a:prstGeom prst="ellipse">
            <a:avLst/>
          </a:prstGeom>
          <a:solidFill>
            <a:srgbClr val="86DB4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2709863" y="5480050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>
              <a:sym typeface="微软雅黑" panose="020B0503020204020204" pitchFamily="34" charset="-122"/>
            </a:endParaRPr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532438" y="5483225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1646238" y="5648326"/>
            <a:ext cx="793750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 b="1" kern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JS+jQuery</a:t>
            </a:r>
            <a:endParaRPr lang="en-US" altLang="zh-CN" sz="9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algn="ctr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交互式</a:t>
            </a:r>
            <a:r>
              <a:rPr lang="en-US" altLang="zh-CN" sz="9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Web</a:t>
            </a:r>
            <a:r>
              <a:rPr lang="zh-CN" altLang="en-US" sz="9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前端开发</a:t>
            </a:r>
            <a:endParaRPr lang="zh-CN" altLang="en-US" sz="9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923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pc="3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8.xml"/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" Target="slide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slide" Target="slide3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slide" Target="slide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 bwMode="auto">
          <a:xfrm>
            <a:off x="685800" y="1352550"/>
            <a:ext cx="7772400" cy="2157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DOM</a:t>
            </a:r>
            <a:r>
              <a:rPr lang="zh-CN" altLang="en-US" dirty="0" smtClean="0"/>
              <a:t>（上）</a:t>
            </a:r>
            <a:endParaRPr lang="zh-CN" altLang="en-US" dirty="0" smtClean="0"/>
          </a:p>
        </p:txBody>
      </p:sp>
      <p:sp>
        <p:nvSpPr>
          <p:cNvPr id="4100" name="文本占位符 3"/>
          <p:cNvSpPr>
            <a:spLocks noGrp="1"/>
          </p:cNvSpPr>
          <p:nvPr>
            <p:ph type="body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 smtClean="0"/>
              <a:t>Web API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zh-CN" altLang="en-US" dirty="0" smtClean="0"/>
              <a:t>获取元素</a:t>
            </a:r>
            <a:endParaRPr lang="en-US" altLang="zh-CN" dirty="0" smtClean="0"/>
          </a:p>
          <a:p>
            <a:r>
              <a:rPr lang="zh-CN" altLang="en-US" dirty="0" smtClean="0"/>
              <a:t>操作元素</a:t>
            </a:r>
            <a:endParaRPr lang="zh-CN" altLang="en-US" dirty="0" smtClean="0"/>
          </a:p>
        </p:txBody>
      </p:sp>
      <p:sp>
        <p:nvSpPr>
          <p:cNvPr id="4101" name="文本占位符 4"/>
          <p:cNvSpPr>
            <a:spLocks noGrp="1"/>
          </p:cNvSpPr>
          <p:nvPr>
            <p:ph type="body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 smtClean="0"/>
              <a:t>DOM</a:t>
            </a:r>
            <a:r>
              <a:rPr lang="zh-CN" altLang="en-US" dirty="0"/>
              <a:t>简介</a:t>
            </a:r>
            <a:endParaRPr lang="en-US" altLang="zh-CN" dirty="0" smtClean="0"/>
          </a:p>
          <a:p>
            <a:r>
              <a:rPr lang="zh-CN" altLang="en-US" dirty="0" smtClean="0"/>
              <a:t>事件基础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TextBox 39"/>
          <p:cNvSpPr txBox="1">
            <a:spLocks noChangeArrowheads="1"/>
          </p:cNvSpPr>
          <p:nvPr/>
        </p:nvSpPr>
        <p:spPr bwMode="auto">
          <a:xfrm>
            <a:off x="565150" y="2047908"/>
            <a:ext cx="790733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en-US" altLang="zh-CN" b="1" u="sng" dirty="0" smtClean="0">
                <a:solidFill>
                  <a:srgbClr val="1369B2"/>
                </a:solidFill>
              </a:rPr>
              <a:t>Web </a:t>
            </a:r>
            <a:r>
              <a:rPr lang="en-US" altLang="zh-CN" b="1" u="sng" dirty="0">
                <a:solidFill>
                  <a:srgbClr val="1369B2"/>
                </a:solidFill>
              </a:rPr>
              <a:t>API</a:t>
            </a:r>
            <a:r>
              <a:rPr lang="zh-CN" altLang="zh-CN" dirty="0"/>
              <a:t>是浏览器提供的一套操作浏览器功能和页面元素的</a:t>
            </a:r>
            <a:r>
              <a:rPr lang="zh-CN" altLang="zh-CN" dirty="0" smtClean="0"/>
              <a:t>接口</a:t>
            </a:r>
            <a:r>
              <a:rPr lang="zh-CN" altLang="en-US" dirty="0" smtClean="0"/>
              <a:t>。</a:t>
            </a:r>
            <a:r>
              <a:rPr lang="en-US" altLang="zh-CN" dirty="0"/>
              <a:t>JavaScript</a:t>
            </a:r>
            <a:r>
              <a:rPr lang="zh-CN" altLang="zh-CN" dirty="0"/>
              <a:t>语言由</a:t>
            </a:r>
            <a:r>
              <a:rPr lang="en-US" altLang="zh-CN" dirty="0"/>
              <a:t>3</a:t>
            </a:r>
            <a:r>
              <a:rPr lang="zh-CN" altLang="zh-CN" dirty="0"/>
              <a:t>部分组成，分别是</a:t>
            </a:r>
            <a:r>
              <a:rPr lang="en-US" altLang="zh-CN" dirty="0" err="1"/>
              <a:t>ECMAScript</a:t>
            </a:r>
            <a:r>
              <a:rPr lang="zh-CN" altLang="zh-CN" dirty="0"/>
              <a:t>、</a:t>
            </a:r>
            <a:r>
              <a:rPr lang="en-US" altLang="zh-CN" dirty="0"/>
              <a:t>BOM</a:t>
            </a:r>
            <a:r>
              <a:rPr lang="zh-CN" altLang="zh-CN" dirty="0"/>
              <a:t>和</a:t>
            </a:r>
            <a:r>
              <a:rPr lang="en-US" altLang="zh-CN" dirty="0"/>
              <a:t>DOM</a:t>
            </a:r>
            <a:r>
              <a:rPr lang="zh-CN" altLang="zh-CN" dirty="0"/>
              <a:t>，其中</a:t>
            </a:r>
            <a:r>
              <a:rPr lang="en-US" altLang="zh-CN" dirty="0" err="1"/>
              <a:t>ECMAScript</a:t>
            </a:r>
            <a:r>
              <a:rPr lang="zh-CN" altLang="zh-CN" dirty="0"/>
              <a:t>是</a:t>
            </a:r>
            <a:r>
              <a:rPr lang="en-US" altLang="zh-CN" dirty="0"/>
              <a:t>JavaScript</a:t>
            </a:r>
            <a:r>
              <a:rPr lang="zh-CN" altLang="zh-CN" dirty="0"/>
              <a:t>语言的核心</a:t>
            </a:r>
            <a:r>
              <a:rPr lang="zh-CN" altLang="zh-CN" dirty="0" smtClean="0"/>
              <a:t>，而</a:t>
            </a:r>
            <a:r>
              <a:rPr lang="en-US" altLang="zh-CN" dirty="0"/>
              <a:t>Web API</a:t>
            </a:r>
            <a:r>
              <a:rPr lang="zh-CN" altLang="zh-CN" dirty="0"/>
              <a:t>包括</a:t>
            </a:r>
            <a:r>
              <a:rPr lang="en-US" altLang="zh-CN" dirty="0"/>
              <a:t>BOM</a:t>
            </a:r>
            <a:r>
              <a:rPr lang="zh-CN" altLang="zh-CN" dirty="0"/>
              <a:t>和</a:t>
            </a:r>
            <a:r>
              <a:rPr lang="en-US" altLang="zh-CN" dirty="0"/>
              <a:t>DOM</a:t>
            </a:r>
            <a:r>
              <a:rPr lang="zh-CN" altLang="zh-CN" dirty="0"/>
              <a:t>两</a:t>
            </a:r>
            <a:r>
              <a:rPr lang="zh-CN" altLang="zh-CN" dirty="0" smtClean="0"/>
              <a:t>部分</a:t>
            </a:r>
            <a:r>
              <a:rPr lang="zh-CN" altLang="en-US" dirty="0" smtClean="0"/>
              <a:t>。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  <p:sp>
        <p:nvSpPr>
          <p:cNvPr id="133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6.1 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Web API</a:t>
            </a:r>
            <a:r>
              <a:rPr lang="zh-CN" altLang="en-US" dirty="0" smtClean="0">
                <a:latin typeface="+mn-lt"/>
                <a:cs typeface="Times New Roman" panose="02020603050405020304" pitchFamily="18" charset="0"/>
              </a:rPr>
              <a:t>简介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初识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Web API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14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133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6.1 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Web API</a:t>
            </a:r>
            <a:r>
              <a:rPr lang="zh-CN" altLang="en-US" dirty="0" smtClean="0">
                <a:latin typeface="+mn-lt"/>
                <a:cs typeface="Times New Roman" panose="02020603050405020304" pitchFamily="18" charset="0"/>
              </a:rPr>
              <a:t>简介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初识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Web API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2983230" y="1894840"/>
            <a:ext cx="3389630" cy="3975735"/>
            <a:chOff x="4698" y="2984"/>
            <a:chExt cx="5338" cy="6261"/>
          </a:xfrm>
        </p:grpSpPr>
        <p:sp>
          <p:nvSpPr>
            <p:cNvPr id="4" name="TextBox 3"/>
            <p:cNvSpPr txBox="1"/>
            <p:nvPr/>
          </p:nvSpPr>
          <p:spPr>
            <a:xfrm>
              <a:off x="5463" y="8663"/>
              <a:ext cx="3805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JavaScript</a:t>
              </a:r>
              <a:r>
                <a:rPr lang="zh-CN" altLang="zh-CN" dirty="0"/>
                <a:t>的</a:t>
              </a:r>
              <a:r>
                <a:rPr lang="zh-CN" altLang="zh-CN" dirty="0" smtClean="0"/>
                <a:t>组成部分</a:t>
              </a:r>
              <a:endParaRPr lang="zh-CN" altLang="en-US" dirty="0"/>
            </a:p>
          </p:txBody>
        </p:sp>
        <p:graphicFrame>
          <p:nvGraphicFramePr>
            <p:cNvPr id="9" name="对象 8"/>
            <p:cNvGraphicFramePr/>
            <p:nvPr/>
          </p:nvGraphicFramePr>
          <p:xfrm>
            <a:off x="4698" y="2984"/>
            <a:ext cx="5339" cy="5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" r:id="rId1" imgW="2828290" imgH="2456815" progId="Word.Document.12">
                    <p:embed/>
                  </p:oleObj>
                </mc:Choice>
                <mc:Fallback>
                  <p:oleObj name="" r:id="rId1" imgW="2828290" imgH="2456815" progId="Word.Document.12">
                    <p:embed/>
                    <p:pic>
                      <p:nvPicPr>
                        <p:cNvPr id="0" name="图片 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698" y="2984"/>
                          <a:ext cx="5339" cy="53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TextBox 39"/>
          <p:cNvSpPr txBox="1">
            <a:spLocks noChangeArrowheads="1"/>
          </p:cNvSpPr>
          <p:nvPr/>
        </p:nvSpPr>
        <p:spPr bwMode="auto">
          <a:xfrm>
            <a:off x="565150" y="2030413"/>
            <a:ext cx="8045450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en-US" altLang="zh-CN" b="1" u="sng" dirty="0" smtClean="0">
                <a:solidFill>
                  <a:srgbClr val="1369B2"/>
                </a:solidFill>
              </a:rPr>
              <a:t>API</a:t>
            </a:r>
            <a:r>
              <a:rPr lang="zh-CN" altLang="en-US" dirty="0" smtClean="0"/>
              <a:t>：</a:t>
            </a:r>
            <a:r>
              <a:rPr lang="zh-CN" altLang="zh-CN" dirty="0"/>
              <a:t>应用程序编程</a:t>
            </a:r>
            <a:r>
              <a:rPr lang="zh-CN" altLang="zh-CN" dirty="0" smtClean="0"/>
              <a:t>接口</a:t>
            </a:r>
            <a:r>
              <a:rPr lang="zh-CN" altLang="en-US" dirty="0" smtClean="0"/>
              <a:t>，</a:t>
            </a:r>
            <a:r>
              <a:rPr lang="zh-CN" altLang="zh-CN" dirty="0"/>
              <a:t>是一些预先定义的函数，这些函数是由某个软件开放给开发人员使用的，帮助开发者实现某种功能，开发人员无须访问源码、无须理解其内部工作机制细节，只需知道如何使用即</a:t>
            </a:r>
            <a:r>
              <a:rPr lang="zh-CN" altLang="zh-CN" dirty="0" smtClean="0"/>
              <a:t>可</a:t>
            </a:r>
            <a:r>
              <a:rPr lang="zh-CN" altLang="en-US" dirty="0" smtClean="0"/>
              <a:t>。例如，调起手机</a:t>
            </a:r>
            <a:r>
              <a:rPr lang="zh-CN" altLang="en-US" dirty="0"/>
              <a:t>的</a:t>
            </a:r>
            <a:r>
              <a:rPr lang="zh-CN" altLang="en-US" dirty="0" smtClean="0"/>
              <a:t>摄像头拍摄画面。</a:t>
            </a:r>
            <a:endParaRPr lang="en-US" altLang="zh-CN" dirty="0"/>
          </a:p>
        </p:txBody>
      </p:sp>
      <p:sp>
        <p:nvSpPr>
          <p:cNvPr id="133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6.1 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Web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API</a:t>
            </a:r>
            <a:r>
              <a:rPr lang="zh-CN" altLang="en-US" dirty="0">
                <a:latin typeface="+mn-lt"/>
                <a:cs typeface="Times New Roman" panose="02020603050405020304" pitchFamily="18" charset="0"/>
              </a:rPr>
              <a:t>简介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Web API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的关系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TextBox 39"/>
          <p:cNvSpPr txBox="1">
            <a:spLocks noChangeArrowheads="1"/>
          </p:cNvSpPr>
          <p:nvPr/>
        </p:nvSpPr>
        <p:spPr bwMode="auto">
          <a:xfrm>
            <a:off x="565149" y="1954213"/>
            <a:ext cx="8197851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en-US" altLang="zh-CN" b="1" u="sng" dirty="0" smtClean="0">
                <a:solidFill>
                  <a:srgbClr val="1369B2"/>
                </a:solidFill>
              </a:rPr>
              <a:t>Web API</a:t>
            </a:r>
            <a:r>
              <a:rPr lang="zh-CN" altLang="en-US" dirty="0" smtClean="0"/>
              <a:t>：</a:t>
            </a:r>
            <a:r>
              <a:rPr lang="zh-CN" altLang="zh-CN" dirty="0"/>
              <a:t>主要针对浏览器的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</a:t>
            </a:r>
            <a:r>
              <a:rPr lang="zh-CN" altLang="zh-CN" dirty="0"/>
              <a:t>在</a:t>
            </a:r>
            <a:r>
              <a:rPr lang="en-US" altLang="zh-CN" dirty="0"/>
              <a:t>JavaScript</a:t>
            </a:r>
            <a:r>
              <a:rPr lang="zh-CN" altLang="zh-CN" dirty="0"/>
              <a:t>语言中被封装成了对象，通过调用对象的属性和方法就可以使用</a:t>
            </a:r>
            <a:r>
              <a:rPr lang="en-US" altLang="zh-CN" dirty="0"/>
              <a:t>Web API</a:t>
            </a:r>
            <a:r>
              <a:rPr lang="zh-CN" altLang="en-US" dirty="0" smtClean="0"/>
              <a:t>。例如，</a:t>
            </a:r>
            <a:r>
              <a:rPr lang="en-US" altLang="zh-CN" dirty="0" smtClean="0"/>
              <a:t>console</a:t>
            </a:r>
            <a:r>
              <a:rPr lang="zh-CN" altLang="en-US" dirty="0" smtClean="0"/>
              <a:t>对象、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对象、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对象。</a:t>
            </a:r>
            <a:endParaRPr lang="en-US" altLang="zh-CN" dirty="0"/>
          </a:p>
        </p:txBody>
      </p:sp>
      <p:sp>
        <p:nvSpPr>
          <p:cNvPr id="133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6.1 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Web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API</a:t>
            </a:r>
            <a:r>
              <a:rPr lang="zh-CN" altLang="en-US" dirty="0">
                <a:latin typeface="+mn-lt"/>
                <a:cs typeface="Times New Roman" panose="02020603050405020304" pitchFamily="18" charset="0"/>
              </a:rPr>
              <a:t>简介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Web API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的关系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55673" y="3667644"/>
            <a:ext cx="6602780" cy="1553477"/>
            <a:chOff x="1355673" y="3791469"/>
            <a:chExt cx="6602780" cy="1553477"/>
          </a:xfrm>
        </p:grpSpPr>
        <p:sp>
          <p:nvSpPr>
            <p:cNvPr id="12" name="矩形 1"/>
            <p:cNvSpPr>
              <a:spLocks noChangeArrowheads="1"/>
            </p:cNvSpPr>
            <p:nvPr/>
          </p:nvSpPr>
          <p:spPr bwMode="auto">
            <a:xfrm>
              <a:off x="1355673" y="4144617"/>
              <a:ext cx="6602780" cy="120032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document.title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 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设置新标题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';	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设置页面标题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document.title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	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获取页面标题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document.write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('&lt;h1&gt;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网页内容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&lt;/h1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&gt;');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将字符串写入页面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15"/>
            <p:cNvSpPr>
              <a:spLocks noChangeArrowheads="1"/>
            </p:cNvSpPr>
            <p:nvPr/>
          </p:nvSpPr>
          <p:spPr bwMode="auto">
            <a:xfrm>
              <a:off x="6182072" y="3791469"/>
              <a:ext cx="1143762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</a:t>
              </a:r>
              <a:r>
                <a:rPr lang="zh-CN" altLang="en-US" dirty="0"/>
                <a:t>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6.2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DOM</a:t>
            </a:r>
            <a:r>
              <a:rPr lang="zh-CN" altLang="en-US" dirty="0" smtClean="0">
                <a:cs typeface="Times New Roman" panose="02020603050405020304" pitchFamily="18" charset="0"/>
              </a:rPr>
              <a:t>简介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1866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什么是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DOM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411494" y="1893948"/>
            <a:ext cx="8608681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en-US" altLang="zh-CN" b="1" u="sng" dirty="0" smtClean="0">
                <a:solidFill>
                  <a:srgbClr val="1369B2"/>
                </a:solidFill>
              </a:rPr>
              <a:t>DOM</a:t>
            </a:r>
            <a:r>
              <a:rPr lang="zh-CN" altLang="en-US" b="1" u="sng" dirty="0" smtClean="0">
                <a:solidFill>
                  <a:srgbClr val="1369B2"/>
                </a:solidFill>
              </a:rPr>
              <a:t>：</a:t>
            </a:r>
            <a:r>
              <a:rPr lang="zh-CN" altLang="zh-CN" dirty="0" smtClean="0"/>
              <a:t>文档对象模型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是</a:t>
            </a:r>
            <a:r>
              <a:rPr lang="en-US" altLang="zh-CN" dirty="0"/>
              <a:t>W3C</a:t>
            </a:r>
            <a:r>
              <a:rPr lang="zh-CN" altLang="zh-CN" dirty="0"/>
              <a:t>组织推荐的处理可扩展标记语言（</a:t>
            </a:r>
            <a:r>
              <a:rPr lang="en-US" altLang="zh-CN" dirty="0"/>
              <a:t>HTML</a:t>
            </a:r>
            <a:r>
              <a:rPr lang="zh-CN" altLang="zh-CN" dirty="0"/>
              <a:t>或者</a:t>
            </a:r>
            <a:r>
              <a:rPr lang="en-US" altLang="zh-CN" dirty="0"/>
              <a:t>XML</a:t>
            </a:r>
            <a:r>
              <a:rPr lang="zh-CN" altLang="zh-CN" dirty="0"/>
              <a:t>）的标准编程</a:t>
            </a:r>
            <a:r>
              <a:rPr lang="zh-CN" altLang="zh-CN" dirty="0" smtClean="0"/>
              <a:t>接口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0" hangingPunct="0">
              <a:lnSpc>
                <a:spcPct val="200000"/>
              </a:lnSpc>
              <a:defRPr/>
            </a:pPr>
            <a:r>
              <a:rPr lang="en-US" altLang="zh-CN" dirty="0"/>
              <a:t>W3C</a:t>
            </a:r>
            <a:r>
              <a:rPr lang="zh-CN" altLang="zh-CN" dirty="0"/>
              <a:t>定义了一系列的</a:t>
            </a:r>
            <a:r>
              <a:rPr lang="en-US" altLang="zh-CN" dirty="0"/>
              <a:t>DOM</a:t>
            </a:r>
            <a:r>
              <a:rPr lang="zh-CN" altLang="zh-CN" dirty="0"/>
              <a:t>接口，利用</a:t>
            </a:r>
            <a:r>
              <a:rPr lang="en-US" altLang="zh-CN" dirty="0"/>
              <a:t>DOM</a:t>
            </a:r>
            <a:r>
              <a:rPr lang="zh-CN" altLang="zh-CN" dirty="0"/>
              <a:t>可完成对</a:t>
            </a:r>
            <a:r>
              <a:rPr lang="en-US" altLang="zh-CN" dirty="0"/>
              <a:t>HTML</a:t>
            </a:r>
            <a:r>
              <a:rPr lang="zh-CN" altLang="zh-CN" dirty="0"/>
              <a:t>文档内所有元素的</a:t>
            </a:r>
            <a:r>
              <a:rPr lang="zh-CN" altLang="zh-CN" b="1" u="sng" dirty="0">
                <a:solidFill>
                  <a:srgbClr val="1369B2"/>
                </a:solidFill>
              </a:rPr>
              <a:t>获取</a:t>
            </a:r>
            <a:r>
              <a:rPr lang="zh-CN" altLang="zh-CN" dirty="0"/>
              <a:t>、</a:t>
            </a:r>
            <a:r>
              <a:rPr lang="zh-CN" altLang="zh-CN" b="1" u="sng" dirty="0">
                <a:solidFill>
                  <a:srgbClr val="1369B2"/>
                </a:solidFill>
              </a:rPr>
              <a:t>访问</a:t>
            </a:r>
            <a:r>
              <a:rPr lang="zh-CN" altLang="zh-CN" dirty="0"/>
              <a:t>、</a:t>
            </a:r>
            <a:r>
              <a:rPr lang="zh-CN" altLang="zh-CN" b="1" u="sng" dirty="0">
                <a:solidFill>
                  <a:srgbClr val="1369B2"/>
                </a:solidFill>
              </a:rPr>
              <a:t>标签属性</a:t>
            </a:r>
            <a:r>
              <a:rPr lang="zh-CN" altLang="zh-CN" dirty="0"/>
              <a:t>和</a:t>
            </a:r>
            <a:r>
              <a:rPr lang="zh-CN" altLang="zh-CN" b="1" u="sng" dirty="0">
                <a:solidFill>
                  <a:srgbClr val="1369B2"/>
                </a:solidFill>
              </a:rPr>
              <a:t>样式的设置</a:t>
            </a:r>
            <a:r>
              <a:rPr lang="zh-CN" altLang="zh-CN" dirty="0"/>
              <a:t>等操作。在实际开发中，诸如改变盒子的大小、标签栏的切换、购物车功能等带有交互效果的页面，都离不开</a:t>
            </a:r>
            <a:r>
              <a:rPr lang="en-US" altLang="zh-CN" dirty="0" smtClean="0"/>
              <a:t>DOM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1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6.2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DOM</a:t>
            </a:r>
            <a:r>
              <a:rPr lang="zh-CN" altLang="en-US" dirty="0" smtClean="0">
                <a:cs typeface="Times New Roman" panose="02020603050405020304" pitchFamily="18" charset="0"/>
              </a:rPr>
              <a:t>简介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1866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DOM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树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488950" y="1946904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en-US" altLang="zh-CN" dirty="0" smtClean="0"/>
              <a:t>DOM</a:t>
            </a:r>
            <a:r>
              <a:rPr lang="zh-CN" altLang="zh-CN" dirty="0"/>
              <a:t>中将</a:t>
            </a:r>
            <a:r>
              <a:rPr lang="en-US" altLang="zh-CN" b="1" u="sng" dirty="0">
                <a:solidFill>
                  <a:srgbClr val="1369B2"/>
                </a:solidFill>
              </a:rPr>
              <a:t>HTML</a:t>
            </a:r>
            <a:r>
              <a:rPr lang="zh-CN" altLang="zh-CN" b="1" u="sng" dirty="0">
                <a:solidFill>
                  <a:srgbClr val="1369B2"/>
                </a:solidFill>
              </a:rPr>
              <a:t>文档</a:t>
            </a:r>
            <a:r>
              <a:rPr lang="zh-CN" altLang="zh-CN" dirty="0"/>
              <a:t>视为树结构，被称之为</a:t>
            </a:r>
            <a:r>
              <a:rPr lang="zh-CN" altLang="zh-CN" b="1" u="sng" dirty="0">
                <a:solidFill>
                  <a:srgbClr val="1369B2"/>
                </a:solidFill>
              </a:rPr>
              <a:t>文档树模型</a:t>
            </a:r>
            <a:r>
              <a:rPr lang="zh-CN" altLang="zh-CN" dirty="0"/>
              <a:t>，把文档映射成树形结构，通过节点对象对其处理，处理的结果可以加入到当前的</a:t>
            </a:r>
            <a:r>
              <a:rPr lang="zh-CN" altLang="zh-CN" dirty="0" smtClean="0"/>
              <a:t>页面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6.2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DOM</a:t>
            </a:r>
            <a:r>
              <a:rPr lang="zh-CN" altLang="en-US" dirty="0" smtClean="0">
                <a:cs typeface="Times New Roman" panose="02020603050405020304" pitchFamily="18" charset="0"/>
              </a:rPr>
              <a:t>简介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1866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DOM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树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774190" y="1980565"/>
            <a:ext cx="5641340" cy="3228340"/>
            <a:chOff x="2794" y="3917"/>
            <a:chExt cx="8884" cy="5084"/>
          </a:xfrm>
        </p:grpSpPr>
        <p:sp>
          <p:nvSpPr>
            <p:cNvPr id="15" name="TextBox 14"/>
            <p:cNvSpPr txBox="1"/>
            <p:nvPr/>
          </p:nvSpPr>
          <p:spPr>
            <a:xfrm>
              <a:off x="6457" y="8315"/>
              <a:ext cx="1621" cy="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DOM</a:t>
              </a:r>
              <a:r>
                <a:rPr lang="zh-CN" altLang="en-US" dirty="0" smtClean="0"/>
                <a:t>树</a:t>
              </a:r>
              <a:endParaRPr lang="zh-CN" altLang="en-US" dirty="0"/>
            </a:p>
          </p:txBody>
        </p:sp>
        <p:graphicFrame>
          <p:nvGraphicFramePr>
            <p:cNvPr id="6" name="对象 5"/>
            <p:cNvGraphicFramePr/>
            <p:nvPr/>
          </p:nvGraphicFramePr>
          <p:xfrm>
            <a:off x="2794" y="3917"/>
            <a:ext cx="8884" cy="3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" r:id="rId1" imgW="4038600" imgH="1913890" progId="Word.Document.12">
                    <p:embed/>
                  </p:oleObj>
                </mc:Choice>
                <mc:Fallback>
                  <p:oleObj name="" r:id="rId1" imgW="4038600" imgH="1913890" progId="Word.Document.12">
                    <p:embed/>
                    <p:pic>
                      <p:nvPicPr>
                        <p:cNvPr id="0" name="图片 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794" y="3917"/>
                          <a:ext cx="8884" cy="39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6.2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DOM</a:t>
            </a:r>
            <a:r>
              <a:rPr lang="zh-CN" altLang="en-US" dirty="0" smtClean="0">
                <a:cs typeface="Times New Roman" panose="02020603050405020304" pitchFamily="18" charset="0"/>
              </a:rPr>
              <a:t>简介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1866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DOM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树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606589" y="1890660"/>
            <a:ext cx="8137362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dirty="0"/>
              <a:t>接下来针对</a:t>
            </a:r>
            <a:r>
              <a:rPr lang="en-US" altLang="zh-CN" dirty="0"/>
              <a:t>DOM</a:t>
            </a:r>
            <a:r>
              <a:rPr lang="zh-CN" altLang="zh-CN" dirty="0"/>
              <a:t>中</a:t>
            </a:r>
            <a:r>
              <a:rPr lang="zh-CN" altLang="en-US" b="1" u="sng" dirty="0">
                <a:solidFill>
                  <a:srgbClr val="1369B2"/>
                </a:solidFill>
              </a:rPr>
              <a:t>各节点的</a:t>
            </a:r>
            <a:r>
              <a:rPr lang="zh-CN" altLang="zh-CN" b="1" u="sng" dirty="0">
                <a:solidFill>
                  <a:srgbClr val="1369B2"/>
                </a:solidFill>
              </a:rPr>
              <a:t>专有</a:t>
            </a:r>
            <a:r>
              <a:rPr lang="zh-CN" altLang="zh-CN" b="1" u="sng" dirty="0" smtClean="0">
                <a:solidFill>
                  <a:srgbClr val="1369B2"/>
                </a:solidFill>
              </a:rPr>
              <a:t>名词</a:t>
            </a:r>
            <a:r>
              <a:rPr lang="zh-CN" altLang="zh-CN" dirty="0" smtClean="0"/>
              <a:t>解释</a:t>
            </a:r>
            <a:r>
              <a:rPr lang="zh-CN" altLang="en-US" dirty="0" smtClean="0"/>
              <a:t>如下：</a:t>
            </a:r>
            <a:endParaRPr lang="en-US" altLang="zh-CN" dirty="0" smtClean="0"/>
          </a:p>
          <a:p>
            <a:pPr marL="285750" indent="-285750" eaLnBrk="0" hangingPunct="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文档（</a:t>
            </a:r>
            <a:r>
              <a:rPr lang="en-US" altLang="zh-CN" dirty="0"/>
              <a:t>document</a:t>
            </a:r>
            <a:r>
              <a:rPr lang="zh-CN" altLang="zh-CN" dirty="0"/>
              <a:t>）</a:t>
            </a:r>
            <a:r>
              <a:rPr lang="zh-CN" altLang="zh-CN" dirty="0" smtClean="0"/>
              <a:t>：</a:t>
            </a:r>
            <a:r>
              <a:rPr lang="zh-CN" altLang="en-US" dirty="0" smtClean="0"/>
              <a:t>可以把</a:t>
            </a:r>
            <a:r>
              <a:rPr lang="zh-CN" altLang="zh-CN" dirty="0" smtClean="0"/>
              <a:t>一</a:t>
            </a:r>
            <a:r>
              <a:rPr lang="zh-CN" altLang="zh-CN" dirty="0"/>
              <a:t>个</a:t>
            </a:r>
            <a:r>
              <a:rPr lang="zh-CN" altLang="zh-CN" dirty="0" smtClean="0"/>
              <a:t>页面</a:t>
            </a:r>
            <a:r>
              <a:rPr lang="zh-CN" altLang="en-US" dirty="0" smtClean="0"/>
              <a:t>当成</a:t>
            </a:r>
            <a:r>
              <a:rPr lang="zh-CN" altLang="zh-CN" dirty="0" smtClean="0"/>
              <a:t>一</a:t>
            </a:r>
            <a:r>
              <a:rPr lang="zh-CN" altLang="zh-CN" dirty="0"/>
              <a:t>个文档</a:t>
            </a:r>
            <a:endParaRPr lang="en-US" altLang="zh-CN" dirty="0" smtClean="0"/>
          </a:p>
          <a:p>
            <a:pPr marL="285750" indent="-285750" eaLnBrk="0" hangingPunct="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元素（</a:t>
            </a:r>
            <a:r>
              <a:rPr lang="en-US" altLang="zh-CN" dirty="0"/>
              <a:t>element</a:t>
            </a:r>
            <a:r>
              <a:rPr lang="zh-CN" altLang="zh-CN" dirty="0"/>
              <a:t>）：页面中的所有标签都是元素</a:t>
            </a:r>
            <a:endParaRPr lang="en-US" altLang="zh-CN" dirty="0" smtClean="0"/>
          </a:p>
          <a:p>
            <a:pPr marL="285750" indent="-285750" eaLnBrk="0" hangingPunct="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节点（</a:t>
            </a:r>
            <a:r>
              <a:rPr lang="en-US" altLang="zh-CN" dirty="0"/>
              <a:t>node</a:t>
            </a:r>
            <a:r>
              <a:rPr lang="zh-CN" altLang="zh-CN" dirty="0"/>
              <a:t>）：网页中的所有内容，在文档树中都是节点（如：元素节点、属性节点、文本节点、注释节点等</a:t>
            </a:r>
            <a:r>
              <a:rPr lang="zh-CN" altLang="zh-CN" dirty="0" smtClean="0"/>
              <a:t>）</a:t>
            </a:r>
            <a:r>
              <a:rPr lang="zh-CN" altLang="en-US" dirty="0"/>
              <a:t>，</a:t>
            </a:r>
            <a:r>
              <a:rPr lang="zh-CN" altLang="zh-CN" dirty="0" smtClean="0"/>
              <a:t>在</a:t>
            </a:r>
            <a:r>
              <a:rPr lang="en-US" altLang="zh-CN" dirty="0"/>
              <a:t>DOM</a:t>
            </a:r>
            <a:r>
              <a:rPr lang="zh-CN" altLang="zh-CN" dirty="0"/>
              <a:t>中会把所有的节点都看作是对象，这些对象拥有自己的属性和方法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6.3 </a:t>
            </a:r>
            <a:r>
              <a:rPr lang="zh-CN" altLang="en-US" dirty="0" smtClean="0">
                <a:cs typeface="Times New Roman" panose="02020603050405020304" pitchFamily="18" charset="0"/>
              </a:rPr>
              <a:t>获取元素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根据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id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获取元素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63738"/>
            <a:ext cx="790733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en-US" altLang="zh-CN" b="1" u="sng" dirty="0" err="1">
                <a:solidFill>
                  <a:srgbClr val="1369B2"/>
                </a:solidFill>
              </a:rPr>
              <a:t>document.getElementById</a:t>
            </a:r>
            <a:r>
              <a:rPr lang="en-US" altLang="zh-CN" b="1" u="sng" dirty="0">
                <a:solidFill>
                  <a:srgbClr val="1369B2"/>
                </a:solidFill>
              </a:rPr>
              <a:t>('id')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，</a:t>
            </a:r>
            <a:r>
              <a:rPr lang="zh-CN" altLang="zh-CN" dirty="0"/>
              <a:t>是由</a:t>
            </a:r>
            <a:r>
              <a:rPr lang="en-US" altLang="zh-CN" dirty="0"/>
              <a:t>document</a:t>
            </a:r>
            <a:r>
              <a:rPr lang="zh-CN" altLang="zh-CN" dirty="0"/>
              <a:t>对象提供的用于查找元素的方法，该方法返回的是拥有指定</a:t>
            </a:r>
            <a:r>
              <a:rPr lang="en-US" altLang="zh-CN" dirty="0"/>
              <a:t>id</a:t>
            </a:r>
            <a:r>
              <a:rPr lang="zh-CN" altLang="zh-CN" dirty="0"/>
              <a:t>的元素，如果没有找到指定</a:t>
            </a:r>
            <a:r>
              <a:rPr lang="en-US" altLang="zh-CN" dirty="0"/>
              <a:t>id</a:t>
            </a:r>
            <a:r>
              <a:rPr lang="zh-CN" altLang="zh-CN" dirty="0"/>
              <a:t>的元素则返回</a:t>
            </a:r>
            <a:r>
              <a:rPr lang="en-US" altLang="zh-CN" dirty="0"/>
              <a:t>null</a:t>
            </a:r>
            <a:r>
              <a:rPr lang="zh-CN" altLang="zh-CN" dirty="0"/>
              <a:t>，如果存在多个指定</a:t>
            </a:r>
            <a:r>
              <a:rPr lang="en-US" altLang="zh-CN" dirty="0"/>
              <a:t>id</a:t>
            </a:r>
            <a:r>
              <a:rPr lang="zh-CN" altLang="zh-CN" dirty="0"/>
              <a:t>的元素则返回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424002" y="3703528"/>
            <a:ext cx="6305220" cy="2251504"/>
            <a:chOff x="1509727" y="3798778"/>
            <a:chExt cx="6305220" cy="2251504"/>
          </a:xfrm>
        </p:grpSpPr>
        <p:sp>
          <p:nvSpPr>
            <p:cNvPr id="13" name="矩形 1"/>
            <p:cNvSpPr>
              <a:spLocks noChangeArrowheads="1"/>
            </p:cNvSpPr>
            <p:nvPr/>
          </p:nvSpPr>
          <p:spPr bwMode="auto">
            <a:xfrm>
              <a:off x="1509727" y="4111290"/>
              <a:ext cx="6305220" cy="193899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&lt;div id="box"&gt;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你好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&lt;/div&gt;</a:t>
              </a:r>
              <a:endPara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Obox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document.getElementById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('box');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Obox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        	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结果为：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&lt;div id="box"&gt;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你好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script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5"/>
            <p:cNvSpPr>
              <a:spLocks noChangeArrowheads="1"/>
            </p:cNvSpPr>
            <p:nvPr/>
          </p:nvSpPr>
          <p:spPr bwMode="auto">
            <a:xfrm>
              <a:off x="6340323" y="3798778"/>
              <a:ext cx="1166264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1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6.3 </a:t>
            </a:r>
            <a:r>
              <a:rPr lang="zh-CN" altLang="en-US" dirty="0" smtClean="0">
                <a:cs typeface="Times New Roman" panose="02020603050405020304" pitchFamily="18" charset="0"/>
              </a:rPr>
              <a:t>获取元素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根据标签获取元素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63738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dirty="0" smtClean="0"/>
              <a:t>根据标签名获取元素的两种方式：可以通</a:t>
            </a:r>
            <a:r>
              <a:rPr lang="zh-CN" altLang="zh-CN" dirty="0" smtClean="0"/>
              <a:t>过</a:t>
            </a:r>
            <a:r>
              <a:rPr lang="en-US" altLang="zh-CN" b="1" u="sng" dirty="0">
                <a:solidFill>
                  <a:srgbClr val="1369B2"/>
                </a:solidFill>
              </a:rPr>
              <a:t>document</a:t>
            </a:r>
            <a:r>
              <a:rPr lang="zh-CN" altLang="zh-CN" b="1" u="sng" dirty="0">
                <a:solidFill>
                  <a:srgbClr val="1369B2"/>
                </a:solidFill>
              </a:rPr>
              <a:t>对象</a:t>
            </a:r>
            <a:r>
              <a:rPr lang="zh-CN" altLang="zh-CN" dirty="0"/>
              <a:t>获取元素和通过</a:t>
            </a:r>
            <a:r>
              <a:rPr lang="en-US" altLang="zh-CN" b="1" u="sng" dirty="0">
                <a:solidFill>
                  <a:srgbClr val="1369B2"/>
                </a:solidFill>
              </a:rPr>
              <a:t>element</a:t>
            </a:r>
            <a:r>
              <a:rPr lang="zh-CN" altLang="zh-CN" b="1" u="sng" dirty="0">
                <a:solidFill>
                  <a:srgbClr val="1369B2"/>
                </a:solidFill>
              </a:rPr>
              <a:t>对象</a:t>
            </a:r>
            <a:r>
              <a:rPr lang="zh-CN" altLang="zh-CN" dirty="0"/>
              <a:t>获取</a:t>
            </a:r>
            <a:r>
              <a:rPr lang="zh-CN" altLang="zh-CN" dirty="0" smtClean="0"/>
              <a:t>元素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509727" y="3118266"/>
            <a:ext cx="6305220" cy="1100035"/>
            <a:chOff x="1509727" y="3118266"/>
            <a:chExt cx="6305220" cy="1100035"/>
          </a:xfrm>
        </p:grpSpPr>
        <p:sp>
          <p:nvSpPr>
            <p:cNvPr id="13" name="矩形 1"/>
            <p:cNvSpPr>
              <a:spLocks noChangeArrowheads="1"/>
            </p:cNvSpPr>
            <p:nvPr/>
          </p:nvSpPr>
          <p:spPr bwMode="auto">
            <a:xfrm>
              <a:off x="1509727" y="3430778"/>
              <a:ext cx="6305220" cy="78752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document.getElementsByTagName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标签名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element.getElementsByTagName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标签名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5"/>
            <p:cNvSpPr>
              <a:spLocks noChangeArrowheads="1"/>
            </p:cNvSpPr>
            <p:nvPr/>
          </p:nvSpPr>
          <p:spPr bwMode="auto">
            <a:xfrm>
              <a:off x="6340323" y="3118266"/>
              <a:ext cx="1166264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语法结构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 bwMode="auto">
          <a:xfrm>
            <a:off x="1765331" y="1551019"/>
            <a:ext cx="5629212" cy="3957575"/>
            <a:chOff x="1671783" y="1414593"/>
            <a:chExt cx="5628984" cy="3957378"/>
          </a:xfrm>
        </p:grpSpPr>
        <p:graphicFrame>
          <p:nvGraphicFramePr>
            <p:cNvPr id="3" name="图表 36"/>
            <p:cNvGraphicFramePr/>
            <p:nvPr/>
          </p:nvGraphicFramePr>
          <p:xfrm>
            <a:off x="1671783" y="1414593"/>
            <a:ext cx="5628984" cy="39573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grpSp>
          <p:nvGrpSpPr>
            <p:cNvPr id="62" name="组合 37"/>
            <p:cNvGrpSpPr/>
            <p:nvPr/>
          </p:nvGrpSpPr>
          <p:grpSpPr bwMode="auto">
            <a:xfrm>
              <a:off x="3459192" y="1906649"/>
              <a:ext cx="2572726" cy="2420927"/>
              <a:chOff x="3459192" y="1906649"/>
              <a:chExt cx="2572726" cy="2420927"/>
            </a:xfrm>
          </p:grpSpPr>
          <p:sp>
            <p:nvSpPr>
              <p:cNvPr id="63" name="弧形 62"/>
              <p:cNvSpPr/>
              <p:nvPr/>
            </p:nvSpPr>
            <p:spPr bwMode="auto">
              <a:xfrm rot="5400000">
                <a:off x="3827497" y="2732113"/>
                <a:ext cx="1312796" cy="1312810"/>
              </a:xfrm>
              <a:prstGeom prst="arc">
                <a:avLst>
                  <a:gd name="adj1" fmla="val 5382197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oval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64" name="弧形 63"/>
              <p:cNvSpPr/>
              <p:nvPr/>
            </p:nvSpPr>
            <p:spPr bwMode="auto">
              <a:xfrm>
                <a:off x="3943373" y="2849590"/>
                <a:ext cx="1081043" cy="1084208"/>
              </a:xfrm>
              <a:prstGeom prst="arc">
                <a:avLst>
                  <a:gd name="adj1" fmla="val 10763236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65" name="弧形 64"/>
              <p:cNvSpPr/>
              <p:nvPr/>
            </p:nvSpPr>
            <p:spPr bwMode="auto">
              <a:xfrm rot="16200000">
                <a:off x="4022750" y="2994041"/>
                <a:ext cx="898480" cy="822292"/>
              </a:xfrm>
              <a:prstGeom prst="arc">
                <a:avLst>
                  <a:gd name="adj1" fmla="val 16251812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 bwMode="auto">
              <a:xfrm rot="18386741" flipH="1">
                <a:off x="3138548" y="2227319"/>
                <a:ext cx="1041348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了解</a:t>
                </a:r>
                <a:endParaRPr lang="zh-CN" altLang="en-US" sz="2000" b="1" kern="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 bwMode="auto">
              <a:xfrm rot="13890666" flipH="1" flipV="1">
                <a:off x="4991880" y="2509086"/>
                <a:ext cx="1039760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了解</a:t>
                </a:r>
                <a:endParaRPr lang="zh-CN" altLang="en-US" sz="2000" b="1" kern="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 bwMode="auto">
              <a:xfrm rot="8184459" flipH="1" flipV="1">
                <a:off x="4992668" y="3927448"/>
                <a:ext cx="1039771" cy="40003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  <a:endParaRPr lang="zh-CN" altLang="en-US" sz="2000" b="1" kern="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学习目标</a:t>
            </a:r>
            <a:endParaRPr lang="zh-CN" altLang="en-US" smtClean="0"/>
          </a:p>
        </p:txBody>
      </p:sp>
      <p:grpSp>
        <p:nvGrpSpPr>
          <p:cNvPr id="45" name="组合 44"/>
          <p:cNvGrpSpPr/>
          <p:nvPr/>
        </p:nvGrpSpPr>
        <p:grpSpPr bwMode="auto">
          <a:xfrm>
            <a:off x="387350" y="1755310"/>
            <a:ext cx="2800015" cy="1149514"/>
            <a:chOff x="153988" y="1605524"/>
            <a:chExt cx="2799200" cy="1150246"/>
          </a:xfrm>
        </p:grpSpPr>
        <p:sp>
          <p:nvSpPr>
            <p:cNvPr id="5149" name="矩形 5"/>
            <p:cNvSpPr>
              <a:spLocks noChangeArrowheads="1"/>
            </p:cNvSpPr>
            <p:nvPr/>
          </p:nvSpPr>
          <p:spPr bwMode="auto">
            <a:xfrm>
              <a:off x="695460" y="1605524"/>
              <a:ext cx="2257728" cy="785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indent="-457200">
                <a:lnSpc>
                  <a:spcPct val="125000"/>
                </a:lnSpc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了解什么是</a:t>
              </a:r>
              <a:r>
                <a:rPr lang="en-US" altLang="zh-CN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 API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endPara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50" name="组合 16"/>
            <p:cNvGrpSpPr/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5154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5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51" name="组合 15"/>
            <p:cNvGrpSpPr/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49" name="椭圆 48"/>
              <p:cNvSpPr/>
              <p:nvPr/>
            </p:nvSpPr>
            <p:spPr bwMode="auto">
              <a:xfrm>
                <a:off x="1232465" y="3557808"/>
                <a:ext cx="474286" cy="474959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287984" y="3529216"/>
                <a:ext cx="334696" cy="522613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3" name="组合 52"/>
          <p:cNvGrpSpPr/>
          <p:nvPr/>
        </p:nvGrpSpPr>
        <p:grpSpPr bwMode="auto">
          <a:xfrm>
            <a:off x="6176963" y="1776114"/>
            <a:ext cx="2560637" cy="1132187"/>
            <a:chOff x="6135688" y="2080240"/>
            <a:chExt cx="2560637" cy="1129685"/>
          </a:xfrm>
        </p:grpSpPr>
        <p:grpSp>
          <p:nvGrpSpPr>
            <p:cNvPr id="5142" name="组合 32"/>
            <p:cNvGrpSpPr/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7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8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43" name="组合 35"/>
            <p:cNvGrpSpPr/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57" name="椭圆 56"/>
              <p:cNvSpPr/>
              <p:nvPr/>
            </p:nvSpPr>
            <p:spPr bwMode="auto">
              <a:xfrm>
                <a:off x="1232465" y="3557820"/>
                <a:ext cx="474415" cy="475611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300921" y="3529283"/>
                <a:ext cx="335911" cy="523172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44" name="矩形 46"/>
            <p:cNvSpPr>
              <a:spLocks noChangeArrowheads="1"/>
            </p:cNvSpPr>
            <p:nvPr/>
          </p:nvSpPr>
          <p:spPr bwMode="auto">
            <a:xfrm>
              <a:off x="6135688" y="2080240"/>
              <a:ext cx="1925366" cy="783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algn="r">
                <a:lnSpc>
                  <a:spcPct val="125000"/>
                </a:lnSpc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了解什么是</a:t>
              </a:r>
              <a:r>
                <a:rPr lang="en-US" altLang="zh-CN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DOM</a:t>
              </a:r>
              <a:r>
                <a:rPr lang="zh-CN" altLang="en-US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zh-CN" altLang="en-US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</a:t>
              </a:r>
              <a:endPara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 bwMode="auto">
          <a:xfrm flipV="1">
            <a:off x="6303963" y="4081463"/>
            <a:ext cx="2443162" cy="1103312"/>
            <a:chOff x="6253163" y="2109791"/>
            <a:chExt cx="2443162" cy="1100134"/>
          </a:xfrm>
        </p:grpSpPr>
        <p:grpSp>
          <p:nvGrpSpPr>
            <p:cNvPr id="5135" name="组合 32"/>
            <p:cNvGrpSpPr/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36" name="组合 35"/>
            <p:cNvGrpSpPr/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72" name="椭圆 71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flipV="1"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7" name="矩形 46"/>
            <p:cNvSpPr>
              <a:spLocks noChangeArrowheads="1"/>
            </p:cNvSpPr>
            <p:nvPr/>
          </p:nvSpPr>
          <p:spPr bwMode="auto">
            <a:xfrm flipV="1">
              <a:off x="6323013" y="2232559"/>
              <a:ext cx="1890711" cy="782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indent="-457200" algn="r">
                <a:lnSpc>
                  <a:spcPct val="125000"/>
                </a:lnSpc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zh-CN" altLang="en-US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获取元素</a:t>
              </a:r>
              <a:r>
                <a:rPr lang="zh-CN" altLang="en-US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的方式</a:t>
              </a:r>
              <a:endPara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 bwMode="auto">
          <a:xfrm flipH="1" flipV="1">
            <a:off x="398463" y="4068435"/>
            <a:ext cx="2560637" cy="1106327"/>
            <a:chOff x="6135688" y="2107257"/>
            <a:chExt cx="2560637" cy="1102668"/>
          </a:xfrm>
        </p:grpSpPr>
        <p:grpSp>
          <p:nvGrpSpPr>
            <p:cNvPr id="5128" name="组合 32"/>
            <p:cNvGrpSpPr/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33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34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29" name="组合 35"/>
            <p:cNvGrpSpPr/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80" name="椭圆 79"/>
              <p:cNvSpPr/>
              <p:nvPr/>
            </p:nvSpPr>
            <p:spPr bwMode="auto">
              <a:xfrm>
                <a:off x="1232465" y="3558671"/>
                <a:ext cx="474415" cy="475088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 flipV="1">
                <a:off x="1300921" y="3530166"/>
                <a:ext cx="335911" cy="522597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0" name="矩形 46"/>
            <p:cNvSpPr>
              <a:spLocks noChangeArrowheads="1"/>
            </p:cNvSpPr>
            <p:nvPr/>
          </p:nvSpPr>
          <p:spPr bwMode="auto">
            <a:xfrm flipV="1">
              <a:off x="6135688" y="2107257"/>
              <a:ext cx="1925366" cy="782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>
                <a:lnSpc>
                  <a:spcPct val="125000"/>
                </a:lnSpc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zh-CN" altLang="en-US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操作元素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的方式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6.3 </a:t>
            </a:r>
            <a:r>
              <a:rPr lang="zh-CN" altLang="en-US" dirty="0" smtClean="0">
                <a:cs typeface="Times New Roman" panose="02020603050405020304" pitchFamily="18" charset="0"/>
              </a:rPr>
              <a:t>获取元素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根据标签获取元素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8" name="TextBox 39"/>
          <p:cNvSpPr txBox="1">
            <a:spLocks noChangeArrowheads="1"/>
          </p:cNvSpPr>
          <p:nvPr/>
        </p:nvSpPr>
        <p:spPr bwMode="auto">
          <a:xfrm>
            <a:off x="618331" y="2167843"/>
            <a:ext cx="7907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dirty="0" smtClean="0"/>
              <a:t>由于相同</a:t>
            </a:r>
            <a:r>
              <a:rPr lang="zh-CN" altLang="zh-CN" dirty="0"/>
              <a:t>标签名的元素可能有多个，上述方法返回的不是单个元素对象，而是一个</a:t>
            </a:r>
            <a:r>
              <a:rPr lang="zh-CN" altLang="zh-CN" b="1" u="sng" dirty="0">
                <a:solidFill>
                  <a:srgbClr val="1369B2"/>
                </a:solidFill>
              </a:rPr>
              <a:t>集合</a:t>
            </a:r>
            <a:r>
              <a:rPr lang="zh-CN" altLang="zh-CN" dirty="0"/>
              <a:t>。这个集合是一个类数组对象，或称为伪数组，它可以像数组一样用索引来访问元素，但不能使用</a:t>
            </a:r>
            <a:r>
              <a:rPr lang="en-US" altLang="zh-CN" dirty="0"/>
              <a:t>push()</a:t>
            </a:r>
            <a:r>
              <a:rPr lang="zh-CN" altLang="zh-CN" dirty="0"/>
              <a:t>等方法，使用</a:t>
            </a:r>
            <a:r>
              <a:rPr lang="en-US" altLang="zh-CN" dirty="0" err="1"/>
              <a:t>Array.isArray</a:t>
            </a:r>
            <a:r>
              <a:rPr lang="en-US" altLang="zh-CN" dirty="0"/>
              <a:t>()</a:t>
            </a:r>
            <a:r>
              <a:rPr lang="zh-CN" altLang="zh-CN" dirty="0"/>
              <a:t>也可以证明它不是一个</a:t>
            </a:r>
            <a:r>
              <a:rPr lang="zh-CN" altLang="zh-CN" dirty="0" smtClean="0"/>
              <a:t>数组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6.3 </a:t>
            </a:r>
            <a:r>
              <a:rPr lang="zh-CN" altLang="en-US" dirty="0" smtClean="0">
                <a:cs typeface="Times New Roman" panose="02020603050405020304" pitchFamily="18" charset="0"/>
              </a:rPr>
              <a:t>获取元素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根据标签获取元素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7" name="组合 4"/>
          <p:cNvGrpSpPr/>
          <p:nvPr/>
        </p:nvGrpSpPr>
        <p:grpSpPr bwMode="auto">
          <a:xfrm>
            <a:off x="688484" y="2386383"/>
            <a:ext cx="7229139" cy="1798337"/>
            <a:chOff x="415635" y="2398807"/>
            <a:chExt cx="7920000" cy="2160000"/>
          </a:xfrm>
        </p:grpSpPr>
        <p:sp>
          <p:nvSpPr>
            <p:cNvPr id="21" name="矩形 20"/>
            <p:cNvSpPr/>
            <p:nvPr/>
          </p:nvSpPr>
          <p:spPr>
            <a:xfrm>
              <a:off x="415635" y="2398807"/>
              <a:ext cx="7920000" cy="21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67123" y="2460702"/>
              <a:ext cx="7812481" cy="20346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4" name="组合 7"/>
          <p:cNvGrpSpPr/>
          <p:nvPr/>
        </p:nvGrpSpPr>
        <p:grpSpPr bwMode="auto">
          <a:xfrm>
            <a:off x="7205370" y="1985454"/>
            <a:ext cx="1235075" cy="866775"/>
            <a:chOff x="7623958" y="2018805"/>
            <a:chExt cx="1235034" cy="866899"/>
          </a:xfrm>
        </p:grpSpPr>
        <p:sp>
          <p:nvSpPr>
            <p:cNvPr id="25" name="泪滴形 24"/>
            <p:cNvSpPr/>
            <p:nvPr/>
          </p:nvSpPr>
          <p:spPr>
            <a:xfrm>
              <a:off x="7623958" y="2018805"/>
              <a:ext cx="1235034" cy="866899"/>
            </a:xfrm>
            <a:prstGeom prst="teardrop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" name="矩形 9"/>
            <p:cNvSpPr>
              <a:spLocks noChangeArrowheads="1"/>
            </p:cNvSpPr>
            <p:nvPr/>
          </p:nvSpPr>
          <p:spPr bwMode="auto">
            <a:xfrm>
              <a:off x="7800681" y="2137197"/>
              <a:ext cx="9060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  <a:endPara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7" name="矩形 10"/>
          <p:cNvSpPr>
            <a:spLocks noChangeArrowheads="1"/>
          </p:cNvSpPr>
          <p:nvPr/>
        </p:nvSpPr>
        <p:spPr bwMode="auto">
          <a:xfrm>
            <a:off x="994093" y="2616216"/>
            <a:ext cx="654018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err="1" smtClean="0"/>
              <a:t>getElementsByTagName</a:t>
            </a:r>
            <a:r>
              <a:rPr lang="en-US" altLang="zh-CN" dirty="0"/>
              <a:t>()</a:t>
            </a:r>
            <a:r>
              <a:rPr lang="zh-CN" altLang="zh-CN" dirty="0"/>
              <a:t>方法获取到的集合是动态集合，也就是说，当页面增加了标签，这个集合中也会自动增加</a:t>
            </a:r>
            <a:r>
              <a:rPr lang="zh-CN" altLang="zh-CN" dirty="0" smtClean="0"/>
              <a:t>元素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6.3 </a:t>
            </a:r>
            <a:r>
              <a:rPr lang="zh-CN" altLang="en-US" dirty="0" smtClean="0">
                <a:cs typeface="Times New Roman" panose="02020603050405020304" pitchFamily="18" charset="0"/>
              </a:rPr>
              <a:t>获取元素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根据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name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获取元素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63738"/>
            <a:ext cx="790733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en-US" altLang="zh-CN" b="1" u="sng" dirty="0" err="1" smtClean="0">
                <a:solidFill>
                  <a:srgbClr val="1369B2"/>
                </a:solidFill>
              </a:rPr>
              <a:t>document.getElementsByName</a:t>
            </a:r>
            <a:r>
              <a:rPr lang="en-US" altLang="zh-CN" b="1" u="sng" dirty="0" smtClean="0">
                <a:solidFill>
                  <a:srgbClr val="1369B2"/>
                </a:solidFill>
              </a:rPr>
              <a:t>()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，</a:t>
            </a:r>
            <a:r>
              <a:rPr lang="zh-CN" altLang="en-US" dirty="0"/>
              <a:t>是</a:t>
            </a:r>
            <a:r>
              <a:rPr lang="zh-CN" altLang="zh-CN" dirty="0" smtClean="0"/>
              <a:t>通过</a:t>
            </a:r>
            <a:r>
              <a:rPr lang="en-US" altLang="zh-CN" dirty="0"/>
              <a:t>name</a:t>
            </a:r>
            <a:r>
              <a:rPr lang="zh-CN" altLang="zh-CN" dirty="0"/>
              <a:t>属性来获取</a:t>
            </a:r>
            <a:r>
              <a:rPr lang="zh-CN" altLang="zh-CN" dirty="0" smtClean="0"/>
              <a:t>元素</a:t>
            </a:r>
            <a:r>
              <a:rPr lang="zh-CN" altLang="en-US" dirty="0" smtClean="0"/>
              <a:t>，</a:t>
            </a:r>
            <a:r>
              <a:rPr lang="zh-CN" altLang="zh-CN" dirty="0"/>
              <a:t>一般用于获取表单元素。</a:t>
            </a:r>
            <a:r>
              <a:rPr lang="en-US" altLang="zh-CN" dirty="0"/>
              <a:t>name</a:t>
            </a:r>
            <a:r>
              <a:rPr lang="zh-CN" altLang="zh-CN" dirty="0"/>
              <a:t>属性的值不要求必须是唯一的，多个元素也可以有同样的名字，如表单中的单选框和</a:t>
            </a:r>
            <a:r>
              <a:rPr lang="zh-CN" altLang="zh-CN" dirty="0" smtClean="0"/>
              <a:t>复选框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509727" y="3798778"/>
            <a:ext cx="6305220" cy="774177"/>
            <a:chOff x="1509727" y="3798778"/>
            <a:chExt cx="6305220" cy="774177"/>
          </a:xfrm>
        </p:grpSpPr>
        <p:sp>
          <p:nvSpPr>
            <p:cNvPr id="15" name="矩形 1"/>
            <p:cNvSpPr>
              <a:spLocks noChangeArrowheads="1"/>
            </p:cNvSpPr>
            <p:nvPr/>
          </p:nvSpPr>
          <p:spPr bwMode="auto">
            <a:xfrm>
              <a:off x="1509727" y="4111290"/>
              <a:ext cx="6305220" cy="46166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document.getElementsByName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('name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名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圆角矩形 15"/>
            <p:cNvSpPr>
              <a:spLocks noChangeArrowheads="1"/>
            </p:cNvSpPr>
            <p:nvPr/>
          </p:nvSpPr>
          <p:spPr bwMode="auto">
            <a:xfrm>
              <a:off x="6340323" y="3798778"/>
              <a:ext cx="1166264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语法结构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6.3 </a:t>
            </a:r>
            <a:r>
              <a:rPr lang="zh-CN" altLang="en-US" dirty="0" smtClean="0">
                <a:cs typeface="Times New Roman" panose="02020603050405020304" pitchFamily="18" charset="0"/>
              </a:rPr>
              <a:t>获取元素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根据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name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获取元素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96381" y="2313162"/>
            <a:ext cx="8022310" cy="4072914"/>
            <a:chOff x="696381" y="2494137"/>
            <a:chExt cx="8022310" cy="4072914"/>
          </a:xfrm>
        </p:grpSpPr>
        <p:sp>
          <p:nvSpPr>
            <p:cNvPr id="21" name="矩形 1"/>
            <p:cNvSpPr>
              <a:spLocks noChangeArrowheads="1"/>
            </p:cNvSpPr>
            <p:nvPr/>
          </p:nvSpPr>
          <p:spPr bwMode="auto">
            <a:xfrm>
              <a:off x="696381" y="2735233"/>
              <a:ext cx="8022310" cy="383181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&lt;body&gt;</a:t>
              </a:r>
              <a:endPara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请选择你最喜欢的水果（多选）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&lt;/p&gt;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label&gt;&lt;input type="checkbox" name="fruit" value="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苹果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苹果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&lt;/label&gt;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&lt;label&gt;&lt;input type="checkbox" name="fruit" value="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香蕉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香蕉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&lt;/label&gt;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&lt;label&gt;&lt;input type="checkbox" name="fruit" value="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西瓜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西瓜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&lt;/label&gt;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fruits =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document.getElementsByName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('fruit');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对象集合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fruits[0].checked = true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 // 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fruits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元素的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checked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属性值设置为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true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&lt;/script&gt;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&lt;/body&gt;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圆角矩形 15"/>
            <p:cNvSpPr>
              <a:spLocks noChangeArrowheads="1"/>
            </p:cNvSpPr>
            <p:nvPr/>
          </p:nvSpPr>
          <p:spPr bwMode="auto">
            <a:xfrm>
              <a:off x="6608778" y="2494137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  <p:sp>
        <p:nvSpPr>
          <p:cNvPr id="24" name="TextBox 39"/>
          <p:cNvSpPr txBox="1">
            <a:spLocks noChangeArrowheads="1"/>
          </p:cNvSpPr>
          <p:nvPr/>
        </p:nvSpPr>
        <p:spPr bwMode="auto">
          <a:xfrm>
            <a:off x="536575" y="18399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案例需求：</a:t>
            </a:r>
            <a:r>
              <a:rPr lang="zh-CN" altLang="en-US" dirty="0" smtClean="0"/>
              <a:t>在</a:t>
            </a:r>
            <a:r>
              <a:rPr lang="zh-CN" altLang="zh-CN" dirty="0" smtClean="0"/>
              <a:t>复选框</a:t>
            </a:r>
            <a:r>
              <a:rPr lang="zh-CN" altLang="en-US" dirty="0" smtClean="0"/>
              <a:t>中选择最喜欢的水果（多选）。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6.3 </a:t>
            </a:r>
            <a:r>
              <a:rPr lang="zh-CN" altLang="en-US" dirty="0" smtClean="0">
                <a:cs typeface="Times New Roman" panose="02020603050405020304" pitchFamily="18" charset="0"/>
              </a:rPr>
              <a:t>获取元素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根据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name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获取元素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57350" y="2306290"/>
            <a:ext cx="6425092" cy="2490882"/>
            <a:chOff x="1779219" y="3069515"/>
            <a:chExt cx="6425092" cy="2490882"/>
          </a:xfrm>
        </p:grpSpPr>
        <p:pic>
          <p:nvPicPr>
            <p:cNvPr id="3074" name="图片 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9219" y="3069515"/>
              <a:ext cx="6425092" cy="2032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3918394" y="5191065"/>
              <a:ext cx="2146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根据</a:t>
              </a:r>
              <a:r>
                <a:rPr lang="en-US" altLang="zh-CN" dirty="0" smtClean="0"/>
                <a:t>name</a:t>
              </a:r>
              <a:r>
                <a:rPr lang="zh-CN" altLang="en-US" dirty="0" smtClean="0"/>
                <a:t>获取元素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6.3 </a:t>
            </a:r>
            <a:r>
              <a:rPr lang="zh-CN" altLang="en-US" dirty="0" smtClean="0">
                <a:cs typeface="Times New Roman" panose="02020603050405020304" pitchFamily="18" charset="0"/>
              </a:rPr>
              <a:t>获取元素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HTML5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新增的获取方式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4" name="TextBox 39"/>
          <p:cNvSpPr txBox="1">
            <a:spLocks noChangeArrowheads="1"/>
          </p:cNvSpPr>
          <p:nvPr/>
        </p:nvSpPr>
        <p:spPr bwMode="auto">
          <a:xfrm>
            <a:off x="565149" y="1963738"/>
            <a:ext cx="8140701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en-US" altLang="zh-CN" dirty="0" smtClean="0"/>
              <a:t>HTML5</a:t>
            </a:r>
            <a:r>
              <a:rPr lang="zh-CN" altLang="zh-CN" dirty="0"/>
              <a:t>中为</a:t>
            </a:r>
            <a:r>
              <a:rPr lang="en-US" altLang="zh-CN" dirty="0"/>
              <a:t>document</a:t>
            </a:r>
            <a:r>
              <a:rPr lang="zh-CN" altLang="zh-CN" dirty="0"/>
              <a:t>对象新增</a:t>
            </a:r>
            <a:r>
              <a:rPr lang="zh-CN" altLang="zh-CN" dirty="0" smtClean="0"/>
              <a:t>了</a:t>
            </a:r>
            <a:r>
              <a:rPr lang="en-US" altLang="zh-CN" b="1" u="sng" dirty="0" err="1" smtClean="0">
                <a:solidFill>
                  <a:srgbClr val="1369B2"/>
                </a:solidFill>
              </a:rPr>
              <a:t>querySelector</a:t>
            </a:r>
            <a:r>
              <a:rPr lang="en-US" altLang="zh-CN" b="1" u="sng" dirty="0" smtClean="0">
                <a:solidFill>
                  <a:srgbClr val="1369B2"/>
                </a:solidFill>
              </a:rPr>
              <a:t>()</a:t>
            </a:r>
            <a:r>
              <a:rPr lang="zh-CN" altLang="en-US" b="1" u="sng" dirty="0" smtClean="0">
                <a:solidFill>
                  <a:srgbClr val="1369B2"/>
                </a:solidFill>
              </a:rPr>
              <a:t>、</a:t>
            </a:r>
            <a:r>
              <a:rPr lang="en-US" altLang="zh-CN" b="1" u="sng" dirty="0" err="1" smtClean="0">
                <a:solidFill>
                  <a:srgbClr val="1369B2"/>
                </a:solidFill>
              </a:rPr>
              <a:t>querySelectorAll</a:t>
            </a:r>
            <a:r>
              <a:rPr lang="en-US" altLang="zh-CN" b="1" u="sng" dirty="0" smtClean="0">
                <a:solidFill>
                  <a:srgbClr val="1369B2"/>
                </a:solidFill>
              </a:rPr>
              <a:t>()</a:t>
            </a:r>
            <a:r>
              <a:rPr lang="zh-CN" altLang="en-US" b="1" u="sng" dirty="0" smtClean="0">
                <a:solidFill>
                  <a:srgbClr val="1369B2"/>
                </a:solidFill>
              </a:rPr>
              <a:t>和</a:t>
            </a:r>
            <a:r>
              <a:rPr lang="en-US" altLang="zh-CN" b="1" u="sng" dirty="0" err="1" smtClean="0">
                <a:solidFill>
                  <a:srgbClr val="1369B2"/>
                </a:solidFill>
              </a:rPr>
              <a:t>getElementsByClassName</a:t>
            </a:r>
            <a:r>
              <a:rPr lang="en-US" altLang="zh-CN" b="1" u="sng" dirty="0" smtClean="0">
                <a:solidFill>
                  <a:srgbClr val="1369B2"/>
                </a:solidFill>
              </a:rPr>
              <a:t>()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。注意</a:t>
            </a:r>
            <a:r>
              <a:rPr lang="zh-CN" altLang="en-US" dirty="0" smtClean="0"/>
              <a:t>：这三种方式</a:t>
            </a:r>
            <a:r>
              <a:rPr lang="zh-CN" altLang="zh-CN" dirty="0" smtClean="0"/>
              <a:t>在</a:t>
            </a:r>
            <a:r>
              <a:rPr lang="zh-CN" altLang="zh-CN" dirty="0"/>
              <a:t>使用时需要考虑到浏览器的兼容性</a:t>
            </a:r>
            <a:r>
              <a:rPr lang="zh-CN" altLang="zh-CN" dirty="0" smtClean="0"/>
              <a:t>问题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6.3 </a:t>
            </a:r>
            <a:r>
              <a:rPr lang="zh-CN" altLang="en-US" dirty="0" smtClean="0">
                <a:cs typeface="Times New Roman" panose="02020603050405020304" pitchFamily="18" charset="0"/>
              </a:rPr>
              <a:t>获取元素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HTML5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新增的获取方式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8688" y="1976978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根据类名获取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72226" y="2719072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en-US" altLang="zh-CN" b="1" u="sng" dirty="0" err="1" smtClean="0">
                <a:solidFill>
                  <a:srgbClr val="1369B2"/>
                </a:solidFill>
              </a:rPr>
              <a:t>document.getElementsByClassName</a:t>
            </a:r>
            <a:r>
              <a:rPr lang="en-US" altLang="zh-CN" b="1" u="sng" dirty="0">
                <a:solidFill>
                  <a:srgbClr val="1369B2"/>
                </a:solidFill>
              </a:rPr>
              <a:t>()</a:t>
            </a:r>
            <a:r>
              <a:rPr lang="zh-CN" altLang="zh-CN" dirty="0"/>
              <a:t>方法，用于通过类名来获得某些元素</a:t>
            </a:r>
            <a:r>
              <a:rPr lang="zh-CN" altLang="zh-CN" dirty="0" smtClean="0"/>
              <a:t>集合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6.3 </a:t>
            </a:r>
            <a:r>
              <a:rPr lang="zh-CN" altLang="en-US" dirty="0" smtClean="0">
                <a:cs typeface="Times New Roman" panose="02020603050405020304" pitchFamily="18" charset="0"/>
              </a:rPr>
              <a:t>获取元素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HTML5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新增的获取方式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96381" y="1937022"/>
            <a:ext cx="8022310" cy="4026748"/>
            <a:chOff x="696381" y="2175147"/>
            <a:chExt cx="8022310" cy="4026748"/>
          </a:xfrm>
        </p:grpSpPr>
        <p:sp>
          <p:nvSpPr>
            <p:cNvPr id="14" name="矩形 1"/>
            <p:cNvSpPr>
              <a:spLocks noChangeArrowheads="1"/>
            </p:cNvSpPr>
            <p:nvPr/>
          </p:nvSpPr>
          <p:spPr bwMode="auto">
            <a:xfrm>
              <a:off x="696381" y="2416243"/>
              <a:ext cx="8022310" cy="378565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body&gt;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&lt;span class="one"&gt;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英语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&lt;/span&gt; &lt;span class="two"&gt;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数学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&lt;/span&gt;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&lt;span class="one"&gt;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语文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&lt;/span&gt; &lt;span class="two"&gt;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&lt;/span&gt;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Ospan1 =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document.getElementsByClassName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('one');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Ospan2 =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document.getElementsByClassName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('two');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Ospan1[0].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style.fontWeight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'bold';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Ospan2[1].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style.background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'red';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&lt;/script&gt;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&lt;/body&gt;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圆角矩形 15"/>
            <p:cNvSpPr>
              <a:spLocks noChangeArrowheads="1"/>
            </p:cNvSpPr>
            <p:nvPr/>
          </p:nvSpPr>
          <p:spPr bwMode="auto">
            <a:xfrm>
              <a:off x="6608778" y="2175147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6.3 </a:t>
            </a:r>
            <a:r>
              <a:rPr lang="zh-CN" altLang="en-US" dirty="0" smtClean="0">
                <a:cs typeface="Times New Roman" panose="02020603050405020304" pitchFamily="18" charset="0"/>
              </a:rPr>
              <a:t>获取元素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HTML5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新增的获取方式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381126" y="2418104"/>
            <a:ext cx="6425092" cy="2101558"/>
            <a:chOff x="1590676" y="2513354"/>
            <a:chExt cx="6425092" cy="2101558"/>
          </a:xfrm>
        </p:grpSpPr>
        <p:pic>
          <p:nvPicPr>
            <p:cNvPr id="5122" name="图片 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0676" y="2513354"/>
              <a:ext cx="6425092" cy="16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3821925" y="4245580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/>
                <a:t>通过类名获取元素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6.3 </a:t>
            </a:r>
            <a:r>
              <a:rPr lang="zh-CN" altLang="en-US" dirty="0" smtClean="0">
                <a:cs typeface="Times New Roman" panose="02020603050405020304" pitchFamily="18" charset="0"/>
              </a:rPr>
              <a:t>获取元素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HTML5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新增的获取方式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2107721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 startAt="2"/>
              <a:defRPr/>
            </a:pPr>
            <a:r>
              <a:rPr lang="en-US" altLang="zh-CN" b="1" u="sng" dirty="0" err="1" smtClean="0">
                <a:solidFill>
                  <a:srgbClr val="1369B2"/>
                </a:solidFill>
              </a:rPr>
              <a:t>querySelector</a:t>
            </a:r>
            <a:r>
              <a:rPr lang="en-US" altLang="zh-CN" b="1" u="sng" dirty="0">
                <a:solidFill>
                  <a:srgbClr val="1369B2"/>
                </a:solidFill>
              </a:rPr>
              <a:t>()</a:t>
            </a:r>
            <a:r>
              <a:rPr lang="zh-CN" altLang="zh-CN" b="1" u="sng" dirty="0">
                <a:solidFill>
                  <a:srgbClr val="1369B2"/>
                </a:solidFill>
              </a:rPr>
              <a:t>和</a:t>
            </a:r>
            <a:r>
              <a:rPr lang="en-US" altLang="zh-CN" b="1" u="sng" dirty="0" err="1">
                <a:solidFill>
                  <a:srgbClr val="1369B2"/>
                </a:solidFill>
              </a:rPr>
              <a:t>querySelectorAll</a:t>
            </a:r>
            <a:r>
              <a:rPr lang="en-US" altLang="zh-CN" b="1" u="sng" dirty="0">
                <a:solidFill>
                  <a:srgbClr val="1369B2"/>
                </a:solidFill>
              </a:rPr>
              <a:t>()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8688" y="2849815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en-US" altLang="zh-CN" b="1" u="sng" dirty="0" err="1" smtClean="0">
                <a:solidFill>
                  <a:srgbClr val="1369B2"/>
                </a:solidFill>
              </a:rPr>
              <a:t>querySelector</a:t>
            </a:r>
            <a:r>
              <a:rPr lang="en-US" altLang="zh-CN" b="1" u="sng" dirty="0">
                <a:solidFill>
                  <a:srgbClr val="1369B2"/>
                </a:solidFill>
              </a:rPr>
              <a:t>()</a:t>
            </a:r>
            <a:r>
              <a:rPr lang="zh-CN" altLang="zh-CN" dirty="0"/>
              <a:t>方法用于返回指定选择器的第一个元素</a:t>
            </a:r>
            <a:r>
              <a:rPr lang="zh-CN" altLang="zh-CN" dirty="0" smtClean="0"/>
              <a:t>对象。</a:t>
            </a:r>
            <a:r>
              <a:rPr lang="en-US" altLang="zh-CN" b="1" u="sng" dirty="0" err="1" smtClean="0">
                <a:solidFill>
                  <a:srgbClr val="1369B2"/>
                </a:solidFill>
              </a:rPr>
              <a:t>querySelectorAll</a:t>
            </a:r>
            <a:r>
              <a:rPr lang="en-US" altLang="zh-CN" b="1" u="sng" dirty="0">
                <a:solidFill>
                  <a:srgbClr val="1369B2"/>
                </a:solidFill>
              </a:rPr>
              <a:t>()</a:t>
            </a:r>
            <a:r>
              <a:rPr lang="zh-CN" altLang="zh-CN" dirty="0"/>
              <a:t>方法返回指定选择器的所有元素对象</a:t>
            </a:r>
            <a:r>
              <a:rPr lang="zh-CN" altLang="zh-CN" dirty="0" smtClean="0"/>
              <a:t>集合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目录</a:t>
            </a:r>
            <a:endParaRPr lang="zh-CN" altLang="en-US" smtClean="0"/>
          </a:p>
        </p:txBody>
      </p:sp>
      <p:sp>
        <p:nvSpPr>
          <p:cNvPr id="6147" name="TextBox 126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3802063" y="3098800"/>
            <a:ext cx="3379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点击查看本节相关知识点</a:t>
            </a:r>
            <a:endParaRPr lang="zh-CN" altLang="en-US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TextBox 12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709863" y="1784350"/>
            <a:ext cx="352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点击查看本节相关知识点</a:t>
            </a:r>
            <a:endParaRPr lang="zh-CN" altLang="en-US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873500" y="3079750"/>
            <a:ext cx="3833813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6150" name="矩形 36"/>
          <p:cNvSpPr>
            <a:spLocks noChangeArrowheads="1"/>
          </p:cNvSpPr>
          <p:nvPr/>
        </p:nvSpPr>
        <p:spPr bwMode="auto">
          <a:xfrm flipH="1">
            <a:off x="3676650" y="2576513"/>
            <a:ext cx="15856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2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51" name="组合 111"/>
          <p:cNvGrpSpPr/>
          <p:nvPr/>
        </p:nvGrpSpPr>
        <p:grpSpPr bwMode="auto">
          <a:xfrm rot="-12767">
            <a:off x="2751138" y="2576513"/>
            <a:ext cx="884237" cy="954087"/>
            <a:chOff x="1936217" y="1275606"/>
            <a:chExt cx="1296545" cy="1728192"/>
          </a:xfrm>
        </p:grpSpPr>
        <p:grpSp>
          <p:nvGrpSpPr>
            <p:cNvPr id="6169" name="组合 112"/>
            <p:cNvGrpSpPr/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1907301" y="1275607"/>
                <a:ext cx="1296545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6.2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1960838" y="1347494"/>
                <a:ext cx="1189471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9" name="圆角矩形 5"/>
            <p:cNvSpPr/>
            <p:nvPr/>
          </p:nvSpPr>
          <p:spPr>
            <a:xfrm>
              <a:off x="1881508" y="2060371"/>
              <a:ext cx="1294218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grpSp>
        <p:nvGrpSpPr>
          <p:cNvPr id="6152" name="4.1"/>
          <p:cNvGrpSpPr/>
          <p:nvPr/>
        </p:nvGrpSpPr>
        <p:grpSpPr bwMode="auto">
          <a:xfrm>
            <a:off x="1711325" y="1271588"/>
            <a:ext cx="4411663" cy="952500"/>
            <a:chOff x="1711765" y="1263328"/>
            <a:chExt cx="4411157" cy="952284"/>
          </a:xfrm>
        </p:grpSpPr>
        <p:grpSp>
          <p:nvGrpSpPr>
            <p:cNvPr id="6162" name="组合 29"/>
            <p:cNvGrpSpPr/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6165" name="组合 31"/>
              <p:cNvGrpSpPr/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5" name="圆角矩形 24"/>
                <p:cNvSpPr/>
                <p:nvPr/>
              </p:nvSpPr>
              <p:spPr>
                <a:xfrm>
                  <a:off x="1907704" y="1275603"/>
                  <a:ext cx="1295789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6.1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6" name="圆角矩形 25"/>
                <p:cNvSpPr/>
                <p:nvPr/>
              </p:nvSpPr>
              <p:spPr>
                <a:xfrm>
                  <a:off x="1961211" y="1347610"/>
                  <a:ext cx="1188774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4" name="圆角矩形 5"/>
              <p:cNvSpPr/>
              <p:nvPr/>
            </p:nvSpPr>
            <p:spPr>
              <a:xfrm>
                <a:off x="1923819" y="2061660"/>
                <a:ext cx="1202732" cy="936105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1" name="直接连接符 20"/>
            <p:cNvCxnSpPr/>
            <p:nvPr/>
          </p:nvCxnSpPr>
          <p:spPr>
            <a:xfrm>
              <a:off x="2810189" y="1760102"/>
              <a:ext cx="3312733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64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2061610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 API</a:t>
              </a:r>
              <a:r>
                <a:rPr lang="zh-CN" altLang="en-US" sz="2400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zh-CN" altLang="en-US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153" name="TextBox 12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703513" y="4392613"/>
            <a:ext cx="3525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u="sng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☞</a:t>
            </a:r>
            <a:r>
              <a:rPr lang="zh-CN" altLang="en-US" u="sng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点击查看本节相关知识点</a:t>
            </a:r>
            <a:endParaRPr lang="zh-CN" altLang="en-US" u="sng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54" name="4.1"/>
          <p:cNvGrpSpPr/>
          <p:nvPr/>
        </p:nvGrpSpPr>
        <p:grpSpPr bwMode="auto">
          <a:xfrm>
            <a:off x="1704975" y="3879850"/>
            <a:ext cx="4411663" cy="952500"/>
            <a:chOff x="1711765" y="1263328"/>
            <a:chExt cx="4411519" cy="952284"/>
          </a:xfrm>
        </p:grpSpPr>
        <p:grpSp>
          <p:nvGrpSpPr>
            <p:cNvPr id="6155" name="组合 29"/>
            <p:cNvGrpSpPr/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6158" name="组合 31"/>
              <p:cNvGrpSpPr/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31" name="圆角矩形 30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6.3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>
                  <a:off x="1961216" y="1347613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0" name="圆角矩形 5"/>
              <p:cNvSpPr/>
              <p:nvPr/>
            </p:nvSpPr>
            <p:spPr>
              <a:xfrm>
                <a:off x="1923818" y="2061662"/>
                <a:ext cx="1202830" cy="936103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2810279" y="1760103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57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1415726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获取元素</a:t>
              </a:r>
              <a:endParaRPr lang="zh-CN" altLang="en-US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TextBox 12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3715772" y="5684044"/>
            <a:ext cx="3525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点击查看本节相关知识点</a:t>
            </a:r>
            <a:endParaRPr lang="zh-CN" altLang="en-US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4.1"/>
          <p:cNvGrpSpPr/>
          <p:nvPr/>
        </p:nvGrpSpPr>
        <p:grpSpPr bwMode="auto">
          <a:xfrm>
            <a:off x="2717234" y="5171281"/>
            <a:ext cx="4411663" cy="952500"/>
            <a:chOff x="1711765" y="1263328"/>
            <a:chExt cx="4411519" cy="952284"/>
          </a:xfrm>
        </p:grpSpPr>
        <p:grpSp>
          <p:nvGrpSpPr>
            <p:cNvPr id="43" name="组合 29"/>
            <p:cNvGrpSpPr/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46" name="组合 31"/>
              <p:cNvGrpSpPr/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48" name="圆角矩形 47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6.4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49" name="圆角矩形 48"/>
                <p:cNvSpPr/>
                <p:nvPr/>
              </p:nvSpPr>
              <p:spPr>
                <a:xfrm>
                  <a:off x="1961216" y="1347613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47" name="圆角矩形 5"/>
              <p:cNvSpPr/>
              <p:nvPr/>
            </p:nvSpPr>
            <p:spPr>
              <a:xfrm>
                <a:off x="1923818" y="2061662"/>
                <a:ext cx="1202830" cy="936103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44" name="直接连接符 43"/>
            <p:cNvCxnSpPr/>
            <p:nvPr/>
          </p:nvCxnSpPr>
          <p:spPr>
            <a:xfrm>
              <a:off x="2810279" y="1760103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45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1415726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事件基础</a:t>
              </a:r>
              <a:endParaRPr lang="zh-CN" altLang="en-US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6.3 </a:t>
            </a:r>
            <a:r>
              <a:rPr lang="zh-CN" altLang="en-US" dirty="0" smtClean="0">
                <a:cs typeface="Times New Roman" panose="02020603050405020304" pitchFamily="18" charset="0"/>
              </a:rPr>
              <a:t>获取元素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HTML5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新增的获取方式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962206" y="2175147"/>
            <a:ext cx="4067005" cy="4026748"/>
            <a:chOff x="962206" y="2175147"/>
            <a:chExt cx="4067005" cy="4026748"/>
          </a:xfrm>
        </p:grpSpPr>
        <p:sp>
          <p:nvSpPr>
            <p:cNvPr id="14" name="矩形 1"/>
            <p:cNvSpPr>
              <a:spLocks noChangeArrowheads="1"/>
            </p:cNvSpPr>
            <p:nvPr/>
          </p:nvSpPr>
          <p:spPr bwMode="auto">
            <a:xfrm>
              <a:off x="962206" y="2416243"/>
              <a:ext cx="4067005" cy="378565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body&gt;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&lt;div class="box"&gt;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盒子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&lt;div class="box"&gt;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盒子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&lt;div id="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nav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ul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&lt;li&gt;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首页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&lt;/li&gt;</a:t>
              </a:r>
              <a:endPara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&lt;li&gt;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&lt;/li&gt;</a:t>
              </a:r>
              <a:endPara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&lt;/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ul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&lt;/div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&lt;/body&gt;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圆角矩形 15"/>
            <p:cNvSpPr>
              <a:spLocks noChangeArrowheads="1"/>
            </p:cNvSpPr>
            <p:nvPr/>
          </p:nvSpPr>
          <p:spPr bwMode="auto">
            <a:xfrm>
              <a:off x="3248901" y="2175147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结构</a:t>
              </a:r>
              <a:r>
                <a:rPr lang="zh-CN" altLang="en-US" dirty="0" smtClean="0"/>
                <a:t>代码</a:t>
              </a:r>
              <a:endParaRPr lang="en-US" altLang="zh-CN" dirty="0"/>
            </a:p>
          </p:txBody>
        </p:sp>
      </p:grpSp>
      <p:sp>
        <p:nvSpPr>
          <p:cNvPr id="16" name="圆角矩形 15"/>
          <p:cNvSpPr>
            <a:spLocks noChangeArrowheads="1"/>
          </p:cNvSpPr>
          <p:nvPr/>
        </p:nvSpPr>
        <p:spPr bwMode="auto">
          <a:xfrm>
            <a:off x="6671625" y="3018899"/>
            <a:ext cx="1409119" cy="41886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/>
              <a:t>类名</a:t>
            </a:r>
            <a:r>
              <a:rPr lang="zh-CN" altLang="en-US" dirty="0"/>
              <a:t>：</a:t>
            </a:r>
            <a:r>
              <a:rPr lang="en-US" altLang="zh-CN" dirty="0" smtClean="0"/>
              <a:t>box</a:t>
            </a:r>
            <a:endParaRPr lang="en-US" altLang="zh-CN" dirty="0"/>
          </a:p>
        </p:txBody>
      </p:sp>
      <p:cxnSp>
        <p:nvCxnSpPr>
          <p:cNvPr id="21" name="直接箭头连接符 21"/>
          <p:cNvCxnSpPr>
            <a:cxnSpLocks noChangeShapeType="1"/>
          </p:cNvCxnSpPr>
          <p:nvPr/>
        </p:nvCxnSpPr>
        <p:spPr bwMode="auto">
          <a:xfrm>
            <a:off x="5029211" y="3221156"/>
            <a:ext cx="1621148" cy="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圆角矩形 21"/>
          <p:cNvSpPr>
            <a:spLocks noChangeArrowheads="1"/>
          </p:cNvSpPr>
          <p:nvPr/>
        </p:nvSpPr>
        <p:spPr bwMode="auto">
          <a:xfrm>
            <a:off x="6650359" y="3571932"/>
            <a:ext cx="1254657" cy="41886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smtClean="0"/>
              <a:t>id</a:t>
            </a:r>
            <a:r>
              <a:rPr lang="zh-CN" altLang="en-US" dirty="0" smtClean="0"/>
              <a:t>名：</a:t>
            </a:r>
            <a:r>
              <a:rPr lang="en-US" altLang="zh-CN" dirty="0" err="1" smtClean="0"/>
              <a:t>nav</a:t>
            </a:r>
            <a:endParaRPr lang="en-US" altLang="zh-CN" dirty="0"/>
          </a:p>
        </p:txBody>
      </p:sp>
      <p:cxnSp>
        <p:nvCxnSpPr>
          <p:cNvPr id="24" name="直接箭头连接符 21"/>
          <p:cNvCxnSpPr>
            <a:cxnSpLocks noChangeShapeType="1"/>
          </p:cNvCxnSpPr>
          <p:nvPr/>
        </p:nvCxnSpPr>
        <p:spPr bwMode="auto">
          <a:xfrm>
            <a:off x="5018578" y="3774189"/>
            <a:ext cx="1599882" cy="1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 animBg="1"/>
      <p:bldP spid="22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6.3 </a:t>
            </a:r>
            <a:r>
              <a:rPr lang="zh-CN" altLang="en-US" dirty="0" smtClean="0">
                <a:cs typeface="Times New Roman" panose="02020603050405020304" pitchFamily="18" charset="0"/>
              </a:rPr>
              <a:t>获取元素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HTML5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新增的获取方式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338793" y="1807776"/>
            <a:ext cx="5677432" cy="4684874"/>
            <a:chOff x="1376893" y="1979226"/>
            <a:chExt cx="5677432" cy="4684874"/>
          </a:xfrm>
        </p:grpSpPr>
        <p:sp>
          <p:nvSpPr>
            <p:cNvPr id="14" name="矩形 1"/>
            <p:cNvSpPr>
              <a:spLocks noChangeArrowheads="1"/>
            </p:cNvSpPr>
            <p:nvPr/>
          </p:nvSpPr>
          <p:spPr bwMode="auto">
            <a:xfrm>
              <a:off x="1376893" y="2139785"/>
              <a:ext cx="5677432" cy="452431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firstBox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document.querySelector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('.box'); 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console.log(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firstBox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box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的第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nav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document.querySelector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('#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nav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console.log(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nav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      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id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nav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的第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 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li =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document.querySelector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('li');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console.log(li);      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获取匹配到的第一个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allBox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document.querySelectorAll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('.box');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console.log(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allBox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  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box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的所有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document.querySelectorAll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('li');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console.log(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     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获取匹配到的所有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圆角矩形 15"/>
            <p:cNvSpPr>
              <a:spLocks noChangeArrowheads="1"/>
            </p:cNvSpPr>
            <p:nvPr/>
          </p:nvSpPr>
          <p:spPr bwMode="auto">
            <a:xfrm>
              <a:off x="5020871" y="1979226"/>
              <a:ext cx="979879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dirty="0" smtClean="0"/>
                <a:t>JS</a:t>
              </a:r>
              <a:r>
                <a:rPr lang="zh-CN" altLang="en-US" dirty="0" smtClean="0"/>
                <a:t>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6.3 </a:t>
            </a:r>
            <a:r>
              <a:rPr lang="zh-CN" altLang="en-US" dirty="0" smtClean="0">
                <a:cs typeface="Times New Roman" panose="02020603050405020304" pitchFamily="18" charset="0"/>
              </a:rPr>
              <a:t>获取元素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HTML5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新增的获取方式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218890" y="2124075"/>
            <a:ext cx="4329712" cy="3919587"/>
            <a:chOff x="2218890" y="2124075"/>
            <a:chExt cx="4329712" cy="3919587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8890" y="2124075"/>
              <a:ext cx="4329712" cy="342934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3031350" y="5674330"/>
              <a:ext cx="2736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 smtClean="0"/>
                <a:t>通过</a:t>
              </a:r>
              <a:r>
                <a:rPr lang="en-US" altLang="zh-CN" dirty="0" smtClean="0"/>
                <a:t>CSS</a:t>
              </a:r>
              <a:r>
                <a:rPr lang="zh-CN" altLang="en-US" dirty="0" smtClean="0"/>
                <a:t>选择器获取元素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6.3 </a:t>
            </a:r>
            <a:r>
              <a:rPr lang="zh-CN" altLang="en-US" dirty="0" smtClean="0">
                <a:cs typeface="Times New Roman" panose="02020603050405020304" pitchFamily="18" charset="0"/>
              </a:rPr>
              <a:t>获取元素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document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对象的属性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4" name="TextBox 39"/>
          <p:cNvSpPr txBox="1">
            <a:spLocks noChangeArrowheads="1"/>
          </p:cNvSpPr>
          <p:nvPr/>
        </p:nvSpPr>
        <p:spPr bwMode="auto">
          <a:xfrm>
            <a:off x="565150" y="1830388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en-US" altLang="zh-CN" b="1" u="sng" dirty="0" smtClean="0">
                <a:solidFill>
                  <a:srgbClr val="1369B2"/>
                </a:solidFill>
              </a:rPr>
              <a:t>document</a:t>
            </a:r>
            <a:r>
              <a:rPr lang="zh-CN" altLang="zh-CN" b="1" u="sng" dirty="0">
                <a:solidFill>
                  <a:srgbClr val="1369B2"/>
                </a:solidFill>
              </a:rPr>
              <a:t>对象</a:t>
            </a:r>
            <a:r>
              <a:rPr lang="zh-CN" altLang="zh-CN" dirty="0"/>
              <a:t>提供了一些属性，可用于获取文档中的元素。例如，获取所有表单标签、图片标签</a:t>
            </a:r>
            <a:r>
              <a:rPr lang="zh-CN" altLang="zh-CN" dirty="0" smtClean="0"/>
              <a:t>等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</a:t>
            </a:r>
            <a:r>
              <a:rPr lang="zh-CN" altLang="en-US" dirty="0" smtClean="0"/>
              <a:t>的</a:t>
            </a:r>
            <a:r>
              <a:rPr lang="zh-CN" altLang="en-US" dirty="0"/>
              <a:t>常用</a:t>
            </a:r>
            <a:r>
              <a:rPr lang="zh-CN" altLang="en-US" dirty="0" smtClean="0"/>
              <a:t>属性</a:t>
            </a:r>
            <a:r>
              <a:rPr lang="zh-CN" altLang="en-US" dirty="0" smtClean="0"/>
              <a:t>如下</a:t>
            </a:r>
            <a:r>
              <a:rPr lang="zh-CN" altLang="en-US" dirty="0" smtClean="0"/>
              <a:t>表：</a:t>
            </a:r>
            <a:endParaRPr lang="en-US" altLang="zh-CN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105797" y="3146996"/>
          <a:ext cx="7240771" cy="2628254"/>
        </p:xfrm>
        <a:graphic>
          <a:graphicData uri="http://schemas.openxmlformats.org/drawingml/2006/table">
            <a:tbl>
              <a:tblPr firstRow="1" bandRow="1"/>
              <a:tblGrid>
                <a:gridCol w="2477375"/>
                <a:gridCol w="4763396"/>
              </a:tblGrid>
              <a:tr h="6207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+mn-cs"/>
                        </a:rPr>
                        <a:t>方法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+mn-cs"/>
                        </a:rPr>
                        <a:t>作用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3651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Times New Roman" panose="02020603050405020304"/>
                          <a:ea typeface="+mn-ea"/>
                        </a:rPr>
                        <a:t>document.body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返回文档的</a:t>
                      </a:r>
                      <a:r>
                        <a:rPr lang="en-US" altLang="zh-CN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body</a:t>
                      </a: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元素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388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Times New Roman" panose="02020603050405020304"/>
                          <a:ea typeface="+mn-ea"/>
                        </a:rPr>
                        <a:t>document.title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返回文档的</a:t>
                      </a:r>
                      <a:r>
                        <a:rPr lang="en-US" altLang="zh-CN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title</a:t>
                      </a: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元素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</a:tr>
              <a:tr h="4139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Times New Roman" panose="02020603050405020304"/>
                          <a:ea typeface="+mn-ea"/>
                        </a:rPr>
                        <a:t>document.documentElement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返回文档的</a:t>
                      </a: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html</a:t>
                      </a: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元素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4139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Times New Roman" panose="02020603050405020304"/>
                          <a:ea typeface="+mn-ea"/>
                        </a:rPr>
                        <a:t>document.forms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返回对文档中所有</a:t>
                      </a:r>
                      <a:r>
                        <a:rPr lang="en-US" altLang="zh-CN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Form</a:t>
                      </a: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对象引用</a:t>
                      </a:r>
                      <a:endParaRPr lang="zh-CN" altLang="zh-CN" sz="1050" kern="100" dirty="0" smtClean="0">
                        <a:effectLst/>
                        <a:latin typeface="Times New Roman" panose="02020603050405020304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</a:tr>
              <a:tr h="4257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Times New Roman" panose="02020603050405020304"/>
                          <a:ea typeface="+mn-ea"/>
                        </a:rPr>
                        <a:t>document.images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返回对文档中所有</a:t>
                      </a:r>
                      <a:r>
                        <a:rPr lang="en-US" altLang="zh-CN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Image</a:t>
                      </a: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对象引用</a:t>
                      </a:r>
                      <a:endParaRPr lang="zh-CN" altLang="zh-CN" sz="1050" kern="100" dirty="0">
                        <a:effectLst/>
                        <a:latin typeface="Times New Roman" panose="02020603050405020304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6.3 </a:t>
            </a:r>
            <a:r>
              <a:rPr lang="zh-CN" altLang="en-US" dirty="0" smtClean="0">
                <a:cs typeface="Times New Roman" panose="02020603050405020304" pitchFamily="18" charset="0"/>
              </a:rPr>
              <a:t>获取元素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document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对象的属性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4" name="TextBox 39"/>
          <p:cNvSpPr txBox="1">
            <a:spLocks noChangeArrowheads="1"/>
          </p:cNvSpPr>
          <p:nvPr/>
        </p:nvSpPr>
        <p:spPr bwMode="auto">
          <a:xfrm>
            <a:off x="565150" y="1963738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案例演示：</a:t>
            </a:r>
            <a:r>
              <a:rPr lang="zh-CN" altLang="zh-CN" dirty="0" smtClean="0"/>
              <a:t>以获取</a:t>
            </a:r>
            <a:r>
              <a:rPr lang="en-US" altLang="zh-CN" dirty="0"/>
              <a:t>body</a:t>
            </a:r>
            <a:r>
              <a:rPr lang="zh-CN" altLang="zh-CN" dirty="0"/>
              <a:t>元素和</a:t>
            </a:r>
            <a:r>
              <a:rPr lang="en-US" altLang="zh-CN" dirty="0"/>
              <a:t>html</a:t>
            </a:r>
            <a:r>
              <a:rPr lang="zh-CN" altLang="zh-CN" dirty="0"/>
              <a:t>元素为例进行代码</a:t>
            </a:r>
            <a:r>
              <a:rPr lang="zh-CN" altLang="zh-CN" dirty="0" smtClean="0"/>
              <a:t>演示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grpSp>
        <p:nvGrpSpPr>
          <p:cNvPr id="7" name="组合 6"/>
          <p:cNvGrpSpPr/>
          <p:nvPr/>
        </p:nvGrpSpPr>
        <p:grpSpPr>
          <a:xfrm>
            <a:off x="613903" y="2632993"/>
            <a:ext cx="4996920" cy="3256421"/>
            <a:chOff x="613903" y="2728243"/>
            <a:chExt cx="4996920" cy="3256421"/>
          </a:xfrm>
        </p:grpSpPr>
        <p:sp>
          <p:nvSpPr>
            <p:cNvPr id="13" name="矩形 1"/>
            <p:cNvSpPr>
              <a:spLocks noChangeArrowheads="1"/>
            </p:cNvSpPr>
            <p:nvPr/>
          </p:nvSpPr>
          <p:spPr bwMode="auto">
            <a:xfrm>
              <a:off x="613903" y="2937676"/>
              <a:ext cx="4996920" cy="304698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body&gt;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bodyEle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document.body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console.dir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bodyEle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htmlEle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document.documentElement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console.log(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htmlEle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&lt;/script&gt;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&lt;/body&gt;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角矩形 15"/>
            <p:cNvSpPr>
              <a:spLocks noChangeArrowheads="1"/>
            </p:cNvSpPr>
            <p:nvPr/>
          </p:nvSpPr>
          <p:spPr bwMode="auto">
            <a:xfrm>
              <a:off x="4135046" y="2728243"/>
              <a:ext cx="1179904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示例</a:t>
              </a:r>
              <a:r>
                <a:rPr lang="zh-CN" altLang="en-US" dirty="0" smtClean="0"/>
                <a:t>代码</a:t>
              </a:r>
              <a:endParaRPr lang="en-US" altLang="zh-CN" dirty="0"/>
            </a:p>
          </p:txBody>
        </p:sp>
      </p:grp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3238500"/>
            <a:ext cx="2825750" cy="1412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直接箭头连接符 21"/>
          <p:cNvCxnSpPr>
            <a:cxnSpLocks noChangeShapeType="1"/>
          </p:cNvCxnSpPr>
          <p:nvPr/>
        </p:nvCxnSpPr>
        <p:spPr bwMode="auto">
          <a:xfrm>
            <a:off x="5591175" y="3678939"/>
            <a:ext cx="467822" cy="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6.4 </a:t>
            </a:r>
            <a:r>
              <a:rPr lang="zh-CN" altLang="en-US" dirty="0" smtClean="0">
                <a:cs typeface="Times New Roman" panose="02020603050405020304" pitchFamily="18" charset="0"/>
              </a:rPr>
              <a:t>事件基础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事件概述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4" name="TextBox 39"/>
          <p:cNvSpPr txBox="1">
            <a:spLocks noChangeArrowheads="1"/>
          </p:cNvSpPr>
          <p:nvPr/>
        </p:nvSpPr>
        <p:spPr bwMode="auto">
          <a:xfrm>
            <a:off x="565150" y="1973263"/>
            <a:ext cx="7907338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b="1" u="sng" dirty="0" smtClean="0">
                <a:solidFill>
                  <a:srgbClr val="1369B2"/>
                </a:solidFill>
              </a:rPr>
              <a:t>事件</a:t>
            </a:r>
            <a:r>
              <a:rPr lang="zh-CN" altLang="zh-CN" dirty="0" smtClean="0"/>
              <a:t>是</a:t>
            </a:r>
            <a:r>
              <a:rPr lang="zh-CN" altLang="zh-CN" dirty="0"/>
              <a:t>指可以被</a:t>
            </a:r>
            <a:r>
              <a:rPr lang="en-US" altLang="zh-CN" dirty="0"/>
              <a:t>JavaScript</a:t>
            </a:r>
            <a:r>
              <a:rPr lang="zh-CN" altLang="zh-CN" dirty="0"/>
              <a:t>侦测到的行为，是一种“触发</a:t>
            </a:r>
            <a:r>
              <a:rPr lang="en-US" altLang="zh-CN" dirty="0"/>
              <a:t>-</a:t>
            </a:r>
            <a:r>
              <a:rPr lang="zh-CN" altLang="zh-CN" dirty="0"/>
              <a:t>响应”的机制。这些行为指的就是页面的加载、鼠标单击页面、鼠标指针滑过某个区域等具体的动作，它对实现网页的交互效果起着重要的作用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6.4 </a:t>
            </a:r>
            <a:r>
              <a:rPr lang="zh-CN" altLang="en-US" dirty="0" smtClean="0">
                <a:cs typeface="Times New Roman" panose="02020603050405020304" pitchFamily="18" charset="0"/>
              </a:rPr>
              <a:t>事件基础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事件三要素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427038" y="1954196"/>
            <a:ext cx="790733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b="1" u="sng" dirty="0" smtClean="0">
                <a:solidFill>
                  <a:srgbClr val="1369B2"/>
                </a:solidFill>
              </a:rPr>
              <a:t>事件</a:t>
            </a:r>
            <a:r>
              <a:rPr lang="zh-CN" altLang="en-US" b="1" u="sng" dirty="0" smtClean="0">
                <a:solidFill>
                  <a:srgbClr val="1369B2"/>
                </a:solidFill>
              </a:rPr>
              <a:t>三要素</a:t>
            </a:r>
            <a:r>
              <a:rPr lang="zh-CN" altLang="zh-CN" dirty="0" smtClean="0"/>
              <a:t>是指事件源、事件类型和事件处理程序这</a:t>
            </a:r>
            <a:r>
              <a:rPr lang="en-US" altLang="zh-CN" dirty="0" smtClean="0"/>
              <a:t>3</a:t>
            </a:r>
            <a:r>
              <a:rPr lang="zh-CN" altLang="zh-CN" dirty="0" smtClean="0"/>
              <a:t>部分</a:t>
            </a:r>
            <a:r>
              <a:rPr lang="zh-CN" altLang="en-US" dirty="0" smtClean="0"/>
              <a:t>。名词解释如下：</a:t>
            </a:r>
            <a:endParaRPr lang="en-US" altLang="zh-CN" dirty="0" smtClean="0"/>
          </a:p>
          <a:p>
            <a:pPr marL="285750" indent="-285750" eaLnBrk="0" hangingPunct="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事件源：触发事件的</a:t>
            </a:r>
            <a:r>
              <a:rPr lang="zh-CN" altLang="zh-CN" dirty="0" smtClean="0"/>
              <a:t>元素</a:t>
            </a:r>
            <a:r>
              <a:rPr lang="zh-CN" altLang="en-US" dirty="0" smtClean="0"/>
              <a:t>（谁触发了事件）</a:t>
            </a:r>
            <a:endParaRPr lang="en-US" altLang="zh-CN" dirty="0" smtClean="0"/>
          </a:p>
          <a:p>
            <a:pPr marL="285750" indent="-285750" eaLnBrk="0" hangingPunct="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事件类型：如</a:t>
            </a:r>
            <a:r>
              <a:rPr lang="en-US" altLang="zh-CN" dirty="0"/>
              <a:t> click </a:t>
            </a:r>
            <a:r>
              <a:rPr lang="zh-CN" altLang="zh-CN" dirty="0"/>
              <a:t>单击</a:t>
            </a:r>
            <a:r>
              <a:rPr lang="zh-CN" altLang="zh-CN" dirty="0" smtClean="0"/>
              <a:t>事件</a:t>
            </a:r>
            <a:r>
              <a:rPr lang="zh-CN" altLang="en-US" dirty="0" smtClean="0"/>
              <a:t>（触发了什么事件）</a:t>
            </a:r>
            <a:endParaRPr lang="en-US" altLang="zh-CN" dirty="0" smtClean="0"/>
          </a:p>
          <a:p>
            <a:pPr marL="285750" indent="-285750" eaLnBrk="0" hangingPunct="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事件处理程序：事件触发后要执行的代码（函数形式），也称事件处理</a:t>
            </a:r>
            <a:r>
              <a:rPr lang="zh-CN" altLang="zh-CN" dirty="0" smtClean="0"/>
              <a:t>函数</a:t>
            </a:r>
            <a:r>
              <a:rPr lang="zh-CN" altLang="en-US" dirty="0" smtClean="0"/>
              <a:t>（触发事件以后要做什么）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6.4 </a:t>
            </a:r>
            <a:r>
              <a:rPr lang="zh-CN" altLang="en-US" dirty="0" smtClean="0">
                <a:cs typeface="Times New Roman" panose="02020603050405020304" pitchFamily="18" charset="0"/>
              </a:rPr>
              <a:t>事件基础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事件三要素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03238" y="1811321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案例演示：</a:t>
            </a:r>
            <a:r>
              <a:rPr lang="zh-CN" altLang="zh-CN" dirty="0" smtClean="0"/>
              <a:t>为</a:t>
            </a:r>
            <a:r>
              <a:rPr lang="zh-CN" altLang="zh-CN" dirty="0"/>
              <a:t>按钮绑定单击</a:t>
            </a:r>
            <a:r>
              <a:rPr lang="zh-CN" altLang="zh-CN" dirty="0" smtClean="0"/>
              <a:t>事件</a:t>
            </a:r>
            <a:r>
              <a:rPr lang="zh-CN" altLang="en-US" dirty="0" smtClean="0"/>
              <a:t>，触发按钮事件后，会弹出一个信息。</a:t>
            </a:r>
            <a:endParaRPr lang="en-US" altLang="zh-CN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839256" y="2356122"/>
            <a:ext cx="7933269" cy="3969598"/>
            <a:chOff x="991656" y="2498997"/>
            <a:chExt cx="7933269" cy="3969598"/>
          </a:xfrm>
        </p:grpSpPr>
        <p:sp>
          <p:nvSpPr>
            <p:cNvPr id="13" name="矩形 1"/>
            <p:cNvSpPr>
              <a:spLocks noChangeArrowheads="1"/>
            </p:cNvSpPr>
            <p:nvPr/>
          </p:nvSpPr>
          <p:spPr bwMode="auto">
            <a:xfrm>
              <a:off x="991656" y="2682943"/>
              <a:ext cx="7933269" cy="378565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body&gt;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&lt;button id="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btn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&lt;/button&gt;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btn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document.getElementById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btn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');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步：获取事件源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步：注册事件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btn.onclick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btn.onclick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function () {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步：添加事件处理程序（采取函数赋值形式）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alert('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弹出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};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&lt;/script&gt;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&lt;/body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5"/>
            <p:cNvSpPr>
              <a:spLocks noChangeArrowheads="1"/>
            </p:cNvSpPr>
            <p:nvPr/>
          </p:nvSpPr>
          <p:spPr bwMode="auto">
            <a:xfrm>
              <a:off x="6608778" y="2498997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6.5 </a:t>
            </a:r>
            <a:r>
              <a:rPr lang="zh-CN" altLang="en-US" dirty="0" smtClean="0">
                <a:cs typeface="Times New Roman" panose="02020603050405020304" pitchFamily="18" charset="0"/>
              </a:rPr>
              <a:t>操作元素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操作元素内容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4" name="TextBox 39"/>
          <p:cNvSpPr txBox="1">
            <a:spLocks noChangeArrowheads="1"/>
          </p:cNvSpPr>
          <p:nvPr/>
        </p:nvSpPr>
        <p:spPr bwMode="auto">
          <a:xfrm>
            <a:off x="565150" y="19161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dirty="0" smtClean="0"/>
              <a:t>在</a:t>
            </a:r>
            <a:r>
              <a:rPr lang="zh-CN" altLang="zh-CN" dirty="0" smtClean="0"/>
              <a:t>前面</a:t>
            </a:r>
            <a:r>
              <a:rPr lang="zh-CN" altLang="en-US" dirty="0" smtClean="0"/>
              <a:t>的内容中</a:t>
            </a:r>
            <a:r>
              <a:rPr lang="zh-CN" altLang="zh-CN" dirty="0" smtClean="0"/>
              <a:t>已经</a:t>
            </a:r>
            <a:r>
              <a:rPr lang="zh-CN" altLang="zh-CN" dirty="0"/>
              <a:t>讲解了获取元素的几种方式</a:t>
            </a:r>
            <a:r>
              <a:rPr lang="zh-CN" altLang="zh-CN" dirty="0" smtClean="0"/>
              <a:t>，</a:t>
            </a:r>
            <a:r>
              <a:rPr lang="zh-CN" altLang="en-US" dirty="0" smtClean="0"/>
              <a:t>接下来</a:t>
            </a:r>
            <a:r>
              <a:rPr lang="zh-CN" altLang="zh-CN" dirty="0" smtClean="0"/>
              <a:t>将</a:t>
            </a:r>
            <a:r>
              <a:rPr lang="zh-CN" altLang="zh-CN" dirty="0"/>
              <a:t>利用</a:t>
            </a:r>
            <a:r>
              <a:rPr lang="en-US" altLang="zh-CN" dirty="0"/>
              <a:t>DOM</a:t>
            </a:r>
            <a:r>
              <a:rPr lang="zh-CN" altLang="zh-CN" dirty="0"/>
              <a:t>提供的</a:t>
            </a:r>
            <a:r>
              <a:rPr lang="zh-CN" altLang="zh-CN" b="1" u="sng" dirty="0">
                <a:solidFill>
                  <a:srgbClr val="1369B2"/>
                </a:solidFill>
              </a:rPr>
              <a:t>属性</a:t>
            </a:r>
            <a:r>
              <a:rPr lang="zh-CN" altLang="zh-CN" dirty="0"/>
              <a:t>实现对元素内容的</a:t>
            </a:r>
            <a:r>
              <a:rPr lang="zh-CN" altLang="zh-CN" dirty="0" smtClean="0"/>
              <a:t>操作</a:t>
            </a:r>
            <a:r>
              <a:rPr lang="zh-CN" altLang="en-US" dirty="0" smtClean="0"/>
              <a:t>。常用的属性如下表所示：</a:t>
            </a:r>
            <a:endParaRPr lang="en-US" altLang="zh-CN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877197" y="3347021"/>
          <a:ext cx="7240771" cy="1788488"/>
        </p:xfrm>
        <a:graphic>
          <a:graphicData uri="http://schemas.openxmlformats.org/drawingml/2006/table">
            <a:tbl>
              <a:tblPr firstRow="1" bandRow="1"/>
              <a:tblGrid>
                <a:gridCol w="1999353"/>
                <a:gridCol w="5241418"/>
              </a:tblGrid>
              <a:tr h="6207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+mn-cs"/>
                        </a:rPr>
                        <a:t>方法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+mn-cs"/>
                        </a:rPr>
                        <a:t>作用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3651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Times New Roman" panose="02020603050405020304"/>
                          <a:ea typeface="+mn-ea"/>
                        </a:rPr>
                        <a:t>element.innerHTML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设置或返回元素开始和结束标签之间</a:t>
                      </a:r>
                      <a:r>
                        <a:rPr lang="en-US" altLang="zh-CN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HTML</a:t>
                      </a: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。包括</a:t>
                      </a:r>
                      <a:r>
                        <a:rPr lang="en-US" altLang="zh-CN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HTML</a:t>
                      </a: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标签，同时保留空格和换行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388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Times New Roman" panose="02020603050405020304"/>
                          <a:ea typeface="+mn-ea"/>
                        </a:rPr>
                        <a:t>element.innerText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设置或返回元素的文本内容，在返回的时候会去除</a:t>
                      </a:r>
                      <a:r>
                        <a:rPr lang="en-US" altLang="zh-CN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HTML</a:t>
                      </a: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标签和多余的空格、换行，在设置的时候会进行特殊字符转义</a:t>
                      </a:r>
                      <a:endParaRPr lang="en-US" altLang="zh-CN" sz="1050" kern="100" dirty="0" smtClean="0">
                        <a:effectLst/>
                        <a:latin typeface="Times New Roman" panose="02020603050405020304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</a:tr>
              <a:tr h="4139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Times New Roman" panose="02020603050405020304"/>
                          <a:ea typeface="+mn-ea"/>
                        </a:rPr>
                        <a:t>element.textContent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设置或者返回指定节点的文本内容，同时保留空格和换行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6.5 </a:t>
            </a:r>
            <a:r>
              <a:rPr lang="zh-CN" altLang="en-US" dirty="0" smtClean="0">
                <a:cs typeface="Times New Roman" panose="02020603050405020304" pitchFamily="18" charset="0"/>
              </a:rPr>
              <a:t>操作元素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操作元素内容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3" name="组合 4"/>
          <p:cNvGrpSpPr/>
          <p:nvPr/>
        </p:nvGrpSpPr>
        <p:grpSpPr bwMode="auto">
          <a:xfrm>
            <a:off x="960438" y="2472107"/>
            <a:ext cx="6831011" cy="1994917"/>
            <a:chOff x="415635" y="2398807"/>
            <a:chExt cx="7920000" cy="2160000"/>
          </a:xfrm>
        </p:grpSpPr>
        <p:sp>
          <p:nvSpPr>
            <p:cNvPr id="14" name="矩形 13"/>
            <p:cNvSpPr/>
            <p:nvPr/>
          </p:nvSpPr>
          <p:spPr>
            <a:xfrm>
              <a:off x="415635" y="2398807"/>
              <a:ext cx="7920000" cy="21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67123" y="2460702"/>
              <a:ext cx="7812481" cy="20346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6" name="组合 7"/>
          <p:cNvGrpSpPr/>
          <p:nvPr/>
        </p:nvGrpSpPr>
        <p:grpSpPr bwMode="auto">
          <a:xfrm>
            <a:off x="7119110" y="2071180"/>
            <a:ext cx="1098053" cy="781056"/>
            <a:chOff x="7623958" y="2018805"/>
            <a:chExt cx="1235034" cy="866899"/>
          </a:xfrm>
        </p:grpSpPr>
        <p:sp>
          <p:nvSpPr>
            <p:cNvPr id="17" name="泪滴形 16"/>
            <p:cNvSpPr/>
            <p:nvPr/>
          </p:nvSpPr>
          <p:spPr>
            <a:xfrm>
              <a:off x="7623958" y="2018805"/>
              <a:ext cx="1235034" cy="866899"/>
            </a:xfrm>
            <a:prstGeom prst="teardrop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矩形 9"/>
            <p:cNvSpPr>
              <a:spLocks noChangeArrowheads="1"/>
            </p:cNvSpPr>
            <p:nvPr/>
          </p:nvSpPr>
          <p:spPr bwMode="auto">
            <a:xfrm>
              <a:off x="7832821" y="2137196"/>
              <a:ext cx="9060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  <a:endPara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2" name="矩形 10"/>
          <p:cNvSpPr>
            <a:spLocks noChangeArrowheads="1"/>
          </p:cNvSpPr>
          <p:nvPr/>
        </p:nvSpPr>
        <p:spPr bwMode="auto">
          <a:xfrm>
            <a:off x="1470343" y="2531724"/>
            <a:ext cx="589248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err="1"/>
              <a:t>innerHTML</a:t>
            </a:r>
            <a:r>
              <a:rPr lang="zh-CN" altLang="zh-CN" dirty="0"/>
              <a:t>在使用时会保持编写的格式以及标签</a:t>
            </a:r>
            <a:r>
              <a:rPr lang="zh-CN" altLang="zh-CN" dirty="0" smtClean="0"/>
              <a:t>样式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 err="1" smtClean="0"/>
              <a:t>innerText</a:t>
            </a:r>
            <a:r>
              <a:rPr lang="zh-CN" altLang="zh-CN" dirty="0" smtClean="0"/>
              <a:t>去掉</a:t>
            </a:r>
            <a:r>
              <a:rPr lang="zh-CN" altLang="zh-CN" dirty="0"/>
              <a:t>所有格式以及标签的纯文本</a:t>
            </a:r>
            <a:r>
              <a:rPr lang="zh-CN" altLang="zh-CN" dirty="0" smtClean="0"/>
              <a:t>内容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err="1" smtClean="0"/>
              <a:t>textContent</a:t>
            </a:r>
            <a:r>
              <a:rPr lang="zh-CN" altLang="zh-CN" dirty="0"/>
              <a:t>属性在去掉标签后会保留文本格式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目录</a:t>
            </a:r>
            <a:endParaRPr lang="zh-CN" altLang="en-US" smtClean="0"/>
          </a:p>
        </p:txBody>
      </p:sp>
      <p:sp>
        <p:nvSpPr>
          <p:cNvPr id="5" name="TextBox 126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2709863" y="1784350"/>
            <a:ext cx="352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点击查看本节相关知识点</a:t>
            </a:r>
            <a:endParaRPr lang="zh-CN" altLang="en-US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4.1"/>
          <p:cNvGrpSpPr/>
          <p:nvPr/>
        </p:nvGrpSpPr>
        <p:grpSpPr bwMode="auto">
          <a:xfrm>
            <a:off x="1711325" y="1271588"/>
            <a:ext cx="4411663" cy="952500"/>
            <a:chOff x="1711765" y="1263328"/>
            <a:chExt cx="4411157" cy="952284"/>
          </a:xfrm>
        </p:grpSpPr>
        <p:grpSp>
          <p:nvGrpSpPr>
            <p:cNvPr id="14" name="组合 29"/>
            <p:cNvGrpSpPr/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17" name="组合 31"/>
              <p:cNvGrpSpPr/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19" name="圆角矩形 18"/>
                <p:cNvSpPr/>
                <p:nvPr/>
              </p:nvSpPr>
              <p:spPr>
                <a:xfrm>
                  <a:off x="1907704" y="1275603"/>
                  <a:ext cx="1295789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6.5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0" name="圆角矩形 19"/>
                <p:cNvSpPr/>
                <p:nvPr/>
              </p:nvSpPr>
              <p:spPr>
                <a:xfrm>
                  <a:off x="1961211" y="1347610"/>
                  <a:ext cx="1188774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8" name="圆角矩形 5"/>
              <p:cNvSpPr/>
              <p:nvPr/>
            </p:nvSpPr>
            <p:spPr>
              <a:xfrm>
                <a:off x="1923819" y="2061660"/>
                <a:ext cx="1202732" cy="936105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5" name="直接连接符 14"/>
            <p:cNvCxnSpPr/>
            <p:nvPr/>
          </p:nvCxnSpPr>
          <p:spPr>
            <a:xfrm>
              <a:off x="2810189" y="1760102"/>
              <a:ext cx="3312733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16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1415610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操作元素</a:t>
              </a:r>
              <a:endParaRPr lang="zh-CN" altLang="en-US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6.5 </a:t>
            </a:r>
            <a:r>
              <a:rPr lang="zh-CN" altLang="en-US" dirty="0" smtClean="0">
                <a:cs typeface="Times New Roman" panose="02020603050405020304" pitchFamily="18" charset="0"/>
              </a:rPr>
              <a:t>操作元素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操作元素内容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1" name="矩形 9"/>
          <p:cNvSpPr>
            <a:spLocks noChangeArrowheads="1"/>
          </p:cNvSpPr>
          <p:nvPr/>
        </p:nvSpPr>
        <p:spPr bwMode="auto">
          <a:xfrm>
            <a:off x="7382098" y="2103828"/>
            <a:ext cx="906047" cy="523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TextBox 39"/>
          <p:cNvSpPr txBox="1">
            <a:spLocks noChangeArrowheads="1"/>
          </p:cNvSpPr>
          <p:nvPr/>
        </p:nvSpPr>
        <p:spPr bwMode="auto">
          <a:xfrm>
            <a:off x="512762" y="1735121"/>
            <a:ext cx="845978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案例演示：</a:t>
            </a:r>
            <a:r>
              <a:rPr lang="zh-CN" altLang="zh-CN" dirty="0"/>
              <a:t>分别利用</a:t>
            </a:r>
            <a:r>
              <a:rPr lang="en-US" altLang="zh-CN" dirty="0" err="1"/>
              <a:t>innerHTML</a:t>
            </a:r>
            <a:r>
              <a:rPr lang="zh-CN" altLang="zh-CN" dirty="0"/>
              <a:t>、</a:t>
            </a:r>
            <a:r>
              <a:rPr lang="en-US" altLang="zh-CN" dirty="0" err="1"/>
              <a:t>innerText</a:t>
            </a:r>
            <a:r>
              <a:rPr lang="zh-CN" altLang="zh-CN" dirty="0"/>
              <a:t>、</a:t>
            </a:r>
            <a:r>
              <a:rPr lang="en-US" altLang="zh-CN" dirty="0" err="1"/>
              <a:t>textContent</a:t>
            </a:r>
            <a:r>
              <a:rPr lang="zh-CN" altLang="zh-CN" dirty="0"/>
              <a:t>属性在控制台输出一段</a:t>
            </a:r>
            <a:r>
              <a:rPr lang="en-US" altLang="zh-CN" dirty="0"/>
              <a:t>HTML</a:t>
            </a:r>
            <a:r>
              <a:rPr lang="zh-CN" altLang="zh-CN" dirty="0"/>
              <a:t>文本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1847850" y="2434290"/>
            <a:ext cx="5486932" cy="3682903"/>
            <a:chOff x="886882" y="2862915"/>
            <a:chExt cx="5486932" cy="3682903"/>
          </a:xfrm>
        </p:grpSpPr>
        <p:sp>
          <p:nvSpPr>
            <p:cNvPr id="25" name="矩形 1"/>
            <p:cNvSpPr>
              <a:spLocks noChangeArrowheads="1"/>
            </p:cNvSpPr>
            <p:nvPr/>
          </p:nvSpPr>
          <p:spPr bwMode="auto">
            <a:xfrm>
              <a:off x="886882" y="3129498"/>
              <a:ext cx="5486932" cy="341632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body&gt;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&lt;div id="box"&gt;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The first paragraph...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&lt;p&gt;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The second  paragraph...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&lt;a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href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="http://www.example.com"&gt;third&lt;/a&gt;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&lt;/p&gt;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&lt;/body&gt;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圆角矩形 15"/>
            <p:cNvSpPr>
              <a:spLocks noChangeArrowheads="1"/>
            </p:cNvSpPr>
            <p:nvPr/>
          </p:nvSpPr>
          <p:spPr bwMode="auto">
            <a:xfrm>
              <a:off x="3755645" y="2862915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6.5 </a:t>
            </a:r>
            <a:r>
              <a:rPr lang="zh-CN" altLang="en-US" dirty="0" smtClean="0">
                <a:cs typeface="Times New Roman" panose="02020603050405020304" pitchFamily="18" charset="0"/>
              </a:rPr>
              <a:t>操作元素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操作元素内容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1" name="矩形 9"/>
          <p:cNvSpPr>
            <a:spLocks noChangeArrowheads="1"/>
          </p:cNvSpPr>
          <p:nvPr/>
        </p:nvSpPr>
        <p:spPr bwMode="auto">
          <a:xfrm>
            <a:off x="7382098" y="2103828"/>
            <a:ext cx="906047" cy="523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142156" y="2103828"/>
            <a:ext cx="4382469" cy="3877872"/>
            <a:chOff x="2142156" y="2103828"/>
            <a:chExt cx="4382469" cy="3877872"/>
          </a:xfrm>
        </p:grpSpPr>
        <p:pic>
          <p:nvPicPr>
            <p:cNvPr id="7" name="图片 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156" y="2103828"/>
              <a:ext cx="4382469" cy="349703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3779392" y="561236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元素内容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6.5 </a:t>
            </a:r>
            <a:r>
              <a:rPr lang="zh-CN" altLang="en-US" dirty="0" smtClean="0">
                <a:cs typeface="Times New Roman" panose="02020603050405020304" pitchFamily="18" charset="0"/>
              </a:rPr>
              <a:t>操作元素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操作元素属性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4" name="TextBox 39"/>
          <p:cNvSpPr txBox="1">
            <a:spLocks noChangeArrowheads="1"/>
          </p:cNvSpPr>
          <p:nvPr/>
        </p:nvSpPr>
        <p:spPr bwMode="auto">
          <a:xfrm>
            <a:off x="565150" y="1973263"/>
            <a:ext cx="808355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dirty="0" smtClean="0"/>
              <a:t>在</a:t>
            </a:r>
            <a:r>
              <a:rPr lang="en-US" altLang="zh-CN" dirty="0"/>
              <a:t>DOM</a:t>
            </a:r>
            <a:r>
              <a:rPr lang="zh-CN" altLang="zh-CN" dirty="0"/>
              <a:t>中，</a:t>
            </a:r>
            <a:r>
              <a:rPr lang="en-US" altLang="zh-CN" b="1" u="sng" dirty="0">
                <a:solidFill>
                  <a:srgbClr val="1369B2"/>
                </a:solidFill>
              </a:rPr>
              <a:t>HTML</a:t>
            </a:r>
            <a:r>
              <a:rPr lang="zh-CN" altLang="zh-CN" b="1" u="sng" dirty="0">
                <a:solidFill>
                  <a:srgbClr val="1369B2"/>
                </a:solidFill>
              </a:rPr>
              <a:t>属性操作</a:t>
            </a:r>
            <a:r>
              <a:rPr lang="zh-CN" altLang="zh-CN" dirty="0"/>
              <a:t>是指使用</a:t>
            </a:r>
            <a:r>
              <a:rPr lang="en-US" altLang="zh-CN" dirty="0"/>
              <a:t>JavaScript</a:t>
            </a:r>
            <a:r>
              <a:rPr lang="zh-CN" altLang="zh-CN" dirty="0"/>
              <a:t>来操作一个元素的</a:t>
            </a:r>
            <a:r>
              <a:rPr lang="en-US" altLang="zh-CN" dirty="0"/>
              <a:t>HTML</a:t>
            </a:r>
            <a:r>
              <a:rPr lang="zh-CN" altLang="zh-CN" dirty="0"/>
              <a:t>属性。一个元素包含很多的属性，例如，对于一个</a:t>
            </a:r>
            <a:r>
              <a:rPr lang="en-US" altLang="zh-CN" dirty="0" err="1"/>
              <a:t>img</a:t>
            </a:r>
            <a:r>
              <a:rPr lang="zh-CN" altLang="zh-CN" dirty="0"/>
              <a:t>图片元素来说，可以操作它的</a:t>
            </a:r>
            <a:r>
              <a:rPr lang="en-US" altLang="zh-CN" dirty="0" err="1"/>
              <a:t>src</a:t>
            </a:r>
            <a:r>
              <a:rPr lang="zh-CN" altLang="zh-CN" dirty="0"/>
              <a:t>、</a:t>
            </a:r>
            <a:r>
              <a:rPr lang="en-US" altLang="zh-CN" dirty="0"/>
              <a:t>title</a:t>
            </a:r>
            <a:r>
              <a:rPr lang="zh-CN" altLang="zh-CN" dirty="0"/>
              <a:t>属性等，或者对于</a:t>
            </a:r>
            <a:r>
              <a:rPr lang="en-US" altLang="zh-CN" dirty="0"/>
              <a:t>input</a:t>
            </a:r>
            <a:r>
              <a:rPr lang="zh-CN" altLang="zh-CN" dirty="0"/>
              <a:t>元素来说，可以操作它的</a:t>
            </a:r>
            <a:r>
              <a:rPr lang="en-US" altLang="zh-CN" dirty="0"/>
              <a:t>disabled</a:t>
            </a:r>
            <a:r>
              <a:rPr lang="zh-CN" altLang="zh-CN" dirty="0"/>
              <a:t>、</a:t>
            </a:r>
            <a:r>
              <a:rPr lang="en-US" altLang="zh-CN" dirty="0"/>
              <a:t>checked</a:t>
            </a:r>
            <a:r>
              <a:rPr lang="zh-CN" altLang="zh-CN" dirty="0"/>
              <a:t>、</a:t>
            </a:r>
            <a:r>
              <a:rPr lang="en-US" altLang="zh-CN" dirty="0"/>
              <a:t>selected</a:t>
            </a:r>
            <a:r>
              <a:rPr lang="zh-CN" altLang="zh-CN" dirty="0"/>
              <a:t>属性</a:t>
            </a:r>
            <a:r>
              <a:rPr lang="zh-CN" altLang="zh-CN" dirty="0" smtClean="0"/>
              <a:t>等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6.5 </a:t>
            </a:r>
            <a:r>
              <a:rPr lang="zh-CN" altLang="en-US" dirty="0" smtClean="0">
                <a:cs typeface="Times New Roman" panose="02020603050405020304" pitchFamily="18" charset="0"/>
              </a:rPr>
              <a:t>操作元素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操作元素属性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427038" y="1954196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案例演示：</a:t>
            </a:r>
            <a:r>
              <a:rPr lang="zh-CN" altLang="zh-CN" dirty="0" smtClean="0"/>
              <a:t>以</a:t>
            </a:r>
            <a:r>
              <a:rPr lang="zh-CN" altLang="zh-CN" dirty="0"/>
              <a:t>单击按钮操作</a:t>
            </a:r>
            <a:r>
              <a:rPr lang="en-US" altLang="zh-CN" dirty="0" err="1"/>
              <a:t>img</a:t>
            </a:r>
            <a:r>
              <a:rPr lang="zh-CN" altLang="zh-CN" dirty="0"/>
              <a:t>元素属性为例进行代码演示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991657" y="3092635"/>
            <a:ext cx="6723594" cy="2148425"/>
            <a:chOff x="991657" y="3035485"/>
            <a:chExt cx="6723594" cy="2148425"/>
          </a:xfrm>
        </p:grpSpPr>
        <p:sp>
          <p:nvSpPr>
            <p:cNvPr id="13" name="矩形 1"/>
            <p:cNvSpPr>
              <a:spLocks noChangeArrowheads="1"/>
            </p:cNvSpPr>
            <p:nvPr/>
          </p:nvSpPr>
          <p:spPr bwMode="auto">
            <a:xfrm>
              <a:off x="991657" y="3244918"/>
              <a:ext cx="6723594" cy="193899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body&gt;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&lt;button id="flower"&gt;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鲜花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&lt;/button&gt;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&lt;button id="grass"&gt;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四叶草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&lt;/button&gt; &lt;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img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src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="images/grass.png" alt="" title="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鲜花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body&gt;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5"/>
            <p:cNvSpPr>
              <a:spLocks noChangeArrowheads="1"/>
            </p:cNvSpPr>
            <p:nvPr/>
          </p:nvSpPr>
          <p:spPr bwMode="auto">
            <a:xfrm>
              <a:off x="5888466" y="3035485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2445677"/>
            <a:ext cx="7907338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编写</a:t>
            </a:r>
            <a:r>
              <a:rPr lang="en-US" altLang="zh-CN" b="1" u="sng" dirty="0" smtClean="0">
                <a:solidFill>
                  <a:srgbClr val="1369B2"/>
                </a:solidFill>
              </a:rPr>
              <a:t>HTML</a:t>
            </a:r>
            <a:r>
              <a:rPr lang="zh-CN" altLang="en-US" b="1" u="sng" dirty="0" smtClean="0">
                <a:solidFill>
                  <a:srgbClr val="1369B2"/>
                </a:solidFill>
              </a:rPr>
              <a:t>结构代码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6.5 </a:t>
            </a:r>
            <a:r>
              <a:rPr lang="zh-CN" altLang="en-US" dirty="0" smtClean="0">
                <a:cs typeface="Times New Roman" panose="02020603050405020304" pitchFamily="18" charset="0"/>
              </a:rPr>
              <a:t>操作元素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操作元素属性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077382" y="2584722"/>
            <a:ext cx="6571194" cy="2928277"/>
            <a:chOff x="991657" y="3318147"/>
            <a:chExt cx="6571194" cy="2928277"/>
          </a:xfrm>
        </p:grpSpPr>
        <p:sp>
          <p:nvSpPr>
            <p:cNvPr id="13" name="矩形 1"/>
            <p:cNvSpPr>
              <a:spLocks noChangeArrowheads="1"/>
            </p:cNvSpPr>
            <p:nvPr/>
          </p:nvSpPr>
          <p:spPr bwMode="auto">
            <a:xfrm>
              <a:off x="991657" y="3568768"/>
              <a:ext cx="6571194" cy="267765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// 1.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获取元素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flower =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document.getElementById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('flower');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grass =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document.getElementById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('grass');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img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document.querySelector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img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');</a:t>
              </a:r>
              <a:endPara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…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script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5"/>
            <p:cNvSpPr>
              <a:spLocks noChangeArrowheads="1"/>
            </p:cNvSpPr>
            <p:nvPr/>
          </p:nvSpPr>
          <p:spPr bwMode="auto">
            <a:xfrm>
              <a:off x="5742003" y="3318147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893948"/>
            <a:ext cx="7907338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 startAt="2"/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获取元素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6.5 </a:t>
            </a:r>
            <a:r>
              <a:rPr lang="zh-CN" altLang="en-US" dirty="0" smtClean="0">
                <a:cs typeface="Times New Roman" panose="02020603050405020304" pitchFamily="18" charset="0"/>
              </a:rPr>
              <a:t>操作元素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操作元素属性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991657" y="2394339"/>
            <a:ext cx="6152094" cy="3714449"/>
            <a:chOff x="991657" y="2889639"/>
            <a:chExt cx="6152094" cy="3714449"/>
          </a:xfrm>
        </p:grpSpPr>
        <p:sp>
          <p:nvSpPr>
            <p:cNvPr id="13" name="矩形 1"/>
            <p:cNvSpPr>
              <a:spLocks noChangeArrowheads="1"/>
            </p:cNvSpPr>
            <p:nvPr/>
          </p:nvSpPr>
          <p:spPr bwMode="auto">
            <a:xfrm>
              <a:off x="991657" y="3187768"/>
              <a:ext cx="6152094" cy="341632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// 2. 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注册事件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处理程序</a:t>
              </a:r>
              <a:endPara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flower.onclick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function ()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img.src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'images/flower.png';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img.title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鲜花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  <a:endPara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grass.onclick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 function ()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img.src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'images/grass.png';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img.title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四叶草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5"/>
            <p:cNvSpPr>
              <a:spLocks noChangeArrowheads="1"/>
            </p:cNvSpPr>
            <p:nvPr/>
          </p:nvSpPr>
          <p:spPr bwMode="auto">
            <a:xfrm>
              <a:off x="5275278" y="2889639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874179"/>
            <a:ext cx="7907338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 startAt="3"/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注册事件处理程序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6.5 </a:t>
            </a:r>
            <a:r>
              <a:rPr lang="zh-CN" altLang="en-US" dirty="0" smtClean="0">
                <a:cs typeface="Times New Roman" panose="02020603050405020304" pitchFamily="18" charset="0"/>
              </a:rPr>
              <a:t>操作元素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操作元素属性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427038" y="1954196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案例演示：</a:t>
            </a:r>
            <a:r>
              <a:rPr lang="zh-CN" altLang="zh-CN" dirty="0" smtClean="0"/>
              <a:t>以</a:t>
            </a:r>
            <a:r>
              <a:rPr lang="zh-CN" altLang="zh-CN" dirty="0"/>
              <a:t>单击按钮操作</a:t>
            </a:r>
            <a:r>
              <a:rPr lang="en-US" altLang="zh-CN" dirty="0"/>
              <a:t>input</a:t>
            </a:r>
            <a:r>
              <a:rPr lang="zh-CN" altLang="zh-CN" dirty="0"/>
              <a:t>表单属性为例进行代码演示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991657" y="3035485"/>
            <a:ext cx="6723594" cy="1779093"/>
            <a:chOff x="991657" y="3035485"/>
            <a:chExt cx="6723594" cy="1779093"/>
          </a:xfrm>
        </p:grpSpPr>
        <p:sp>
          <p:nvSpPr>
            <p:cNvPr id="13" name="矩形 1"/>
            <p:cNvSpPr>
              <a:spLocks noChangeArrowheads="1"/>
            </p:cNvSpPr>
            <p:nvPr/>
          </p:nvSpPr>
          <p:spPr bwMode="auto">
            <a:xfrm>
              <a:off x="991657" y="3244918"/>
              <a:ext cx="6723594" cy="156966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body&gt;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button&gt;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按钮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button&gt;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&lt;input type=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value="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输入内容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body&gt;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5"/>
            <p:cNvSpPr>
              <a:spLocks noChangeArrowheads="1"/>
            </p:cNvSpPr>
            <p:nvPr/>
          </p:nvSpPr>
          <p:spPr bwMode="auto">
            <a:xfrm>
              <a:off x="5888466" y="3035485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2445677"/>
            <a:ext cx="7907338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编写</a:t>
            </a:r>
            <a:r>
              <a:rPr lang="en-US" altLang="zh-CN" b="1" u="sng" dirty="0" smtClean="0">
                <a:solidFill>
                  <a:srgbClr val="1369B2"/>
                </a:solidFill>
              </a:rPr>
              <a:t>HTML</a:t>
            </a:r>
            <a:r>
              <a:rPr lang="zh-CN" altLang="en-US" b="1" u="sng" dirty="0" smtClean="0">
                <a:solidFill>
                  <a:srgbClr val="1369B2"/>
                </a:solidFill>
              </a:rPr>
              <a:t>结构代码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6.5 </a:t>
            </a:r>
            <a:r>
              <a:rPr lang="zh-CN" altLang="en-US" dirty="0" smtClean="0">
                <a:cs typeface="Times New Roman" panose="02020603050405020304" pitchFamily="18" charset="0"/>
              </a:rPr>
              <a:t>操作元素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操作元素属性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991657" y="2596512"/>
            <a:ext cx="6571194" cy="2861602"/>
            <a:chOff x="991657" y="2841897"/>
            <a:chExt cx="6571194" cy="2861602"/>
          </a:xfrm>
        </p:grpSpPr>
        <p:sp>
          <p:nvSpPr>
            <p:cNvPr id="13" name="矩形 1"/>
            <p:cNvSpPr>
              <a:spLocks noChangeArrowheads="1"/>
            </p:cNvSpPr>
            <p:nvPr/>
          </p:nvSpPr>
          <p:spPr bwMode="auto">
            <a:xfrm>
              <a:off x="991657" y="3025843"/>
              <a:ext cx="6571194" cy="267765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// 1.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获取元素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btn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document.querySelector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('button');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input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 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document.querySelector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('input');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img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document.querySelector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img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');</a:t>
              </a:r>
              <a:endPara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…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script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5"/>
            <p:cNvSpPr>
              <a:spLocks noChangeArrowheads="1"/>
            </p:cNvSpPr>
            <p:nvPr/>
          </p:nvSpPr>
          <p:spPr bwMode="auto">
            <a:xfrm>
              <a:off x="5742003" y="2841897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893948"/>
            <a:ext cx="7907338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 startAt="2"/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获取元素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6.5 </a:t>
            </a:r>
            <a:r>
              <a:rPr lang="zh-CN" altLang="en-US" dirty="0" smtClean="0">
                <a:cs typeface="Times New Roman" panose="02020603050405020304" pitchFamily="18" charset="0"/>
              </a:rPr>
              <a:t>操作元素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操作元素属性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005415" y="2718189"/>
            <a:ext cx="7133169" cy="2245188"/>
            <a:chOff x="991656" y="2937264"/>
            <a:chExt cx="7133169" cy="2245188"/>
          </a:xfrm>
        </p:grpSpPr>
        <p:sp>
          <p:nvSpPr>
            <p:cNvPr id="13" name="矩形 1"/>
            <p:cNvSpPr>
              <a:spLocks noChangeArrowheads="1"/>
            </p:cNvSpPr>
            <p:nvPr/>
          </p:nvSpPr>
          <p:spPr bwMode="auto">
            <a:xfrm>
              <a:off x="991656" y="3197293"/>
              <a:ext cx="7133169" cy="198515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// 2. 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注册事件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处理程序</a:t>
              </a:r>
              <a:endPara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btn.onclick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 function ()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input.value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被点击了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！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';</a:t>
              </a:r>
              <a:r>
                <a:rPr lang="en-US" altLang="zh-CN" sz="1600" dirty="0"/>
                <a:t>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value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来修改表单里面的值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this.disabled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true;          //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指向的是事件函数的调用者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btn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  <a:endPara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5"/>
            <p:cNvSpPr>
              <a:spLocks noChangeArrowheads="1"/>
            </p:cNvSpPr>
            <p:nvPr/>
          </p:nvSpPr>
          <p:spPr bwMode="auto">
            <a:xfrm>
              <a:off x="5275278" y="2937264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50377"/>
            <a:ext cx="7907338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 startAt="3"/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注册事件处理程序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6.5 </a:t>
            </a:r>
            <a:r>
              <a:rPr lang="zh-CN" altLang="en-US" dirty="0" smtClean="0">
                <a:cs typeface="Times New Roman" panose="02020603050405020304" pitchFamily="18" charset="0"/>
              </a:rPr>
              <a:t>操作元素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显示隐藏密码明文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31812" y="1954196"/>
            <a:ext cx="842168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案例分析：</a:t>
            </a:r>
            <a:r>
              <a:rPr lang="zh-CN" altLang="zh-CN" dirty="0"/>
              <a:t>在登录页面，为了优化用户体验 ，方便用户进行密码输入。因此在设计密码框时，会有一个“眼睛”图片，充当按钮功能，单击可以切换按钮的状态，控制密码的显示和隐藏。实现步骤</a:t>
            </a:r>
            <a:r>
              <a:rPr lang="zh-CN" altLang="zh-CN" dirty="0" smtClean="0"/>
              <a:t>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 eaLnBrk="0" hangingPunct="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 smtClean="0"/>
              <a:t>准备一个父盒子</a:t>
            </a:r>
            <a:r>
              <a:rPr lang="en-US" altLang="zh-CN" dirty="0" smtClean="0"/>
              <a:t>div</a:t>
            </a:r>
            <a:endParaRPr lang="en-US" altLang="zh-CN" dirty="0" smtClean="0"/>
          </a:p>
          <a:p>
            <a:pPr marL="285750" indent="-285750" eaLnBrk="0" hangingPunct="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 smtClean="0"/>
              <a:t>在父盒子中放入两个子元素，一个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元素和一个</a:t>
            </a:r>
            <a:r>
              <a:rPr lang="en-US" altLang="zh-CN" dirty="0" err="1" smtClean="0"/>
              <a:t>img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marL="285750" indent="-285750" eaLnBrk="0" hangingPunct="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单击眼睛图片切换</a:t>
            </a:r>
            <a:r>
              <a:rPr lang="en-US" altLang="zh-CN" dirty="0"/>
              <a:t>input</a:t>
            </a:r>
            <a:r>
              <a:rPr lang="zh-CN" altLang="zh-CN" dirty="0"/>
              <a:t>的</a:t>
            </a:r>
            <a:r>
              <a:rPr lang="en-US" altLang="zh-CN" dirty="0"/>
              <a:t>type</a:t>
            </a:r>
            <a:r>
              <a:rPr lang="zh-CN" altLang="zh-CN" dirty="0"/>
              <a:t>值（</a:t>
            </a:r>
            <a:r>
              <a:rPr lang="en-US" altLang="zh-CN" dirty="0"/>
              <a:t>text</a:t>
            </a:r>
            <a:r>
              <a:rPr lang="zh-CN" altLang="zh-CN" dirty="0"/>
              <a:t>和</a:t>
            </a:r>
            <a:r>
              <a:rPr lang="en-US" altLang="zh-CN" dirty="0"/>
              <a:t>password</a:t>
            </a:r>
            <a:r>
              <a:rPr lang="zh-CN" altLang="zh-CN" dirty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6.1 Web API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简介</a:t>
            </a:r>
            <a:r>
              <a:rPr lang="en-US" altLang="zh-CN" sz="2800" b="1" kern="0" dirty="0" smtClean="0">
                <a:solidFill>
                  <a:srgbClr val="1369B2"/>
                </a:solidFill>
              </a:rPr>
              <a:t> </a:t>
            </a:r>
            <a:endParaRPr lang="zh-CN" altLang="en-US" sz="2800" b="1" kern="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7176" name="Picture 3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7178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180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API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7182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184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的关系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6.5 </a:t>
            </a:r>
            <a:r>
              <a:rPr lang="zh-CN" altLang="en-US" dirty="0" smtClean="0">
                <a:cs typeface="Times New Roman" panose="02020603050405020304" pitchFamily="18" charset="0"/>
              </a:rPr>
              <a:t>操作元素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显示隐藏密码明文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427038" y="1954196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dirty="0"/>
              <a:t>效果</a:t>
            </a:r>
            <a:r>
              <a:rPr lang="zh-CN" altLang="en-US" dirty="0" smtClean="0"/>
              <a:t>图如下：</a:t>
            </a:r>
            <a:endParaRPr lang="en-US" altLang="zh-CN" dirty="0" smtClean="0"/>
          </a:p>
        </p:txBody>
      </p:sp>
      <p:grpSp>
        <p:nvGrpSpPr>
          <p:cNvPr id="8" name="组合 7"/>
          <p:cNvGrpSpPr/>
          <p:nvPr/>
        </p:nvGrpSpPr>
        <p:grpSpPr>
          <a:xfrm>
            <a:off x="4572000" y="2972906"/>
            <a:ext cx="2805112" cy="1449790"/>
            <a:chOff x="4572000" y="3363431"/>
            <a:chExt cx="2805112" cy="1449790"/>
          </a:xfrm>
        </p:grpSpPr>
        <p:pic>
          <p:nvPicPr>
            <p:cNvPr id="6147" name="图片 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3363431"/>
              <a:ext cx="2805112" cy="626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189726" y="4443889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 smtClean="0"/>
                <a:t>显示密码明文</a:t>
              </a:r>
              <a:endParaRPr lang="zh-CN" alt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07796" y="2972906"/>
            <a:ext cx="2868174" cy="1468840"/>
            <a:chOff x="1107796" y="3363431"/>
            <a:chExt cx="2868174" cy="1468840"/>
          </a:xfrm>
        </p:grpSpPr>
        <p:pic>
          <p:nvPicPr>
            <p:cNvPr id="6146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796" y="3363431"/>
              <a:ext cx="2868174" cy="637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757053" y="4462939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 smtClean="0"/>
                <a:t>隐藏</a:t>
              </a:r>
              <a:r>
                <a:rPr lang="zh-CN" altLang="zh-CN" dirty="0"/>
                <a:t>密码</a:t>
              </a:r>
              <a:r>
                <a:rPr lang="zh-CN" altLang="zh-CN" dirty="0" smtClean="0"/>
                <a:t>明文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6.5 </a:t>
            </a:r>
            <a:r>
              <a:rPr lang="zh-CN" altLang="en-US" dirty="0" smtClean="0">
                <a:cs typeface="Times New Roman" panose="02020603050405020304" pitchFamily="18" charset="0"/>
              </a:rPr>
              <a:t>操作元素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显示隐藏密码明文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50863" y="1868471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代码实现</a:t>
            </a:r>
            <a:r>
              <a:rPr lang="zh-CN" altLang="en-US" b="1" u="sng" dirty="0" smtClean="0">
                <a:solidFill>
                  <a:srgbClr val="1369B2"/>
                </a:solidFill>
              </a:rPr>
              <a:t>：</a:t>
            </a:r>
            <a:r>
              <a:rPr lang="zh-CN" altLang="en-US" dirty="0" smtClean="0"/>
              <a:t>步骤如下。</a:t>
            </a:r>
            <a:endParaRPr lang="en-US" altLang="zh-CN" dirty="0" smtClean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2407577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编写</a:t>
            </a:r>
            <a:r>
              <a:rPr lang="en-US" altLang="zh-CN" b="1" u="sng" dirty="0" smtClean="0">
                <a:solidFill>
                  <a:srgbClr val="1369B2"/>
                </a:solidFill>
              </a:rPr>
              <a:t>HTML</a:t>
            </a:r>
            <a:r>
              <a:rPr lang="zh-CN" altLang="en-US" b="1" u="sng" dirty="0" smtClean="0">
                <a:solidFill>
                  <a:srgbClr val="1369B2"/>
                </a:solidFill>
              </a:rPr>
              <a:t>结构，完成页面布局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91682" y="2930710"/>
            <a:ext cx="5866343" cy="3256421"/>
            <a:chOff x="991657" y="3035485"/>
            <a:chExt cx="5866343" cy="3256421"/>
          </a:xfrm>
        </p:grpSpPr>
        <p:sp>
          <p:nvSpPr>
            <p:cNvPr id="14" name="矩形 1"/>
            <p:cNvSpPr>
              <a:spLocks noChangeArrowheads="1"/>
            </p:cNvSpPr>
            <p:nvPr/>
          </p:nvSpPr>
          <p:spPr bwMode="auto">
            <a:xfrm>
              <a:off x="991657" y="3244918"/>
              <a:ext cx="5866343" cy="304698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body&gt;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&lt;div class="box"&gt;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&lt;label for=""&gt;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&lt;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img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src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="images/close.png" alt="" id="eye"&gt;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&lt;/label&gt;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&lt;input type="password" name="" id="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pwd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&lt;/div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&lt;/body&gt;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圆角矩形 15"/>
            <p:cNvSpPr>
              <a:spLocks noChangeArrowheads="1"/>
            </p:cNvSpPr>
            <p:nvPr/>
          </p:nvSpPr>
          <p:spPr bwMode="auto">
            <a:xfrm>
              <a:off x="5402691" y="3035485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91681" y="2883085"/>
            <a:ext cx="5866343" cy="3256421"/>
            <a:chOff x="991657" y="3035485"/>
            <a:chExt cx="5866343" cy="3256421"/>
          </a:xfrm>
        </p:grpSpPr>
        <p:sp>
          <p:nvSpPr>
            <p:cNvPr id="21" name="矩形 1"/>
            <p:cNvSpPr>
              <a:spLocks noChangeArrowheads="1"/>
            </p:cNvSpPr>
            <p:nvPr/>
          </p:nvSpPr>
          <p:spPr bwMode="auto">
            <a:xfrm>
              <a:off x="991657" y="3244918"/>
              <a:ext cx="5866343" cy="304698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body&gt;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&lt;div class="box"&gt;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&lt;label for=""&gt;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&lt;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img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src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="images/close.png" alt="" id="eye"&gt;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&lt;/label&gt;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&lt;input type="password" name="" id="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pwd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&lt;/div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&lt;/body&gt;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圆角矩形 21"/>
            <p:cNvSpPr>
              <a:spLocks noChangeArrowheads="1"/>
            </p:cNvSpPr>
            <p:nvPr/>
          </p:nvSpPr>
          <p:spPr bwMode="auto">
            <a:xfrm>
              <a:off x="5402691" y="3035485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6.5 </a:t>
            </a:r>
            <a:r>
              <a:rPr lang="zh-CN" altLang="en-US" dirty="0" smtClean="0">
                <a:cs typeface="Times New Roman" panose="02020603050405020304" pitchFamily="18" charset="0"/>
              </a:rPr>
              <a:t>操作元素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显示隐藏密码明文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50377"/>
            <a:ext cx="7907338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 startAt="2"/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获取元素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44057" y="2625910"/>
            <a:ext cx="5561543" cy="2148425"/>
            <a:chOff x="991657" y="3035485"/>
            <a:chExt cx="5561543" cy="2148425"/>
          </a:xfrm>
        </p:grpSpPr>
        <p:sp>
          <p:nvSpPr>
            <p:cNvPr id="14" name="矩形 1"/>
            <p:cNvSpPr>
              <a:spLocks noChangeArrowheads="1"/>
            </p:cNvSpPr>
            <p:nvPr/>
          </p:nvSpPr>
          <p:spPr bwMode="auto">
            <a:xfrm>
              <a:off x="991657" y="3244918"/>
              <a:ext cx="5561543" cy="193899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&lt;script&gt;</a:t>
              </a:r>
              <a:endPara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// 1. 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获取元素</a:t>
              </a:r>
              <a:endPara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eye =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document.getElementById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('eye');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pwd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document.getElementById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pwd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script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圆角矩形 15"/>
            <p:cNvSpPr>
              <a:spLocks noChangeArrowheads="1"/>
            </p:cNvSpPr>
            <p:nvPr/>
          </p:nvSpPr>
          <p:spPr bwMode="auto">
            <a:xfrm>
              <a:off x="4888341" y="3035485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6.5 </a:t>
            </a:r>
            <a:r>
              <a:rPr lang="zh-CN" altLang="en-US" dirty="0" smtClean="0">
                <a:cs typeface="Times New Roman" panose="02020603050405020304" pitchFamily="18" charset="0"/>
              </a:rPr>
              <a:t>操作元素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显示隐藏密码明文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93725" y="1874177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 startAt="3"/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注册事件处理程序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20232" y="2435410"/>
            <a:ext cx="6275918" cy="3616228"/>
            <a:chOff x="991657" y="2930710"/>
            <a:chExt cx="6275918" cy="3616228"/>
          </a:xfrm>
        </p:grpSpPr>
        <p:sp>
          <p:nvSpPr>
            <p:cNvPr id="14" name="矩形 1"/>
            <p:cNvSpPr>
              <a:spLocks noChangeArrowheads="1"/>
            </p:cNvSpPr>
            <p:nvPr/>
          </p:nvSpPr>
          <p:spPr bwMode="auto">
            <a:xfrm>
              <a:off x="991657" y="3130618"/>
              <a:ext cx="6275918" cy="341632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//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注册事件 处理程序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flag = 0;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eye.onclick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function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每次单击，修改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flag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</a:t>
              </a:r>
              <a:endPara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if (flag == 0) {</a:t>
              </a:r>
              <a:endPara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pwd.type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'text';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eye.src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'images/open.png';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flag = 1;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} else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 }</a:t>
              </a:r>
              <a:endPara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};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圆角矩形 15"/>
            <p:cNvSpPr>
              <a:spLocks noChangeArrowheads="1"/>
            </p:cNvSpPr>
            <p:nvPr/>
          </p:nvSpPr>
          <p:spPr bwMode="auto">
            <a:xfrm>
              <a:off x="5516991" y="2930710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6.5 </a:t>
            </a:r>
            <a:r>
              <a:rPr lang="zh-CN" altLang="en-US" dirty="0" smtClean="0">
                <a:cs typeface="Times New Roman" panose="02020603050405020304" pitchFamily="18" charset="0"/>
              </a:rPr>
              <a:t>操作元素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操作元素样式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12762" y="1877996"/>
            <a:ext cx="86312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dirty="0" smtClean="0"/>
              <a:t>操作</a:t>
            </a:r>
            <a:r>
              <a:rPr lang="zh-CN" altLang="zh-CN" dirty="0"/>
              <a:t>元素</a:t>
            </a:r>
            <a:r>
              <a:rPr lang="zh-CN" altLang="zh-CN" dirty="0" smtClean="0"/>
              <a:t>样式</a:t>
            </a:r>
            <a:r>
              <a:rPr lang="zh-CN" altLang="en-US" dirty="0" smtClean="0"/>
              <a:t>的</a:t>
            </a:r>
            <a:r>
              <a:rPr lang="zh-CN" altLang="zh-CN" dirty="0" smtClean="0"/>
              <a:t>两种方式</a:t>
            </a:r>
            <a:r>
              <a:rPr lang="zh-CN" altLang="en-US" dirty="0" smtClean="0"/>
              <a:t>：</a:t>
            </a:r>
            <a:r>
              <a:rPr lang="zh-CN" altLang="zh-CN" dirty="0" smtClean="0"/>
              <a:t>一</a:t>
            </a:r>
            <a:r>
              <a:rPr lang="zh-CN" altLang="zh-CN" dirty="0" smtClean="0"/>
              <a:t>种</a:t>
            </a:r>
            <a:r>
              <a:rPr lang="zh-CN" altLang="en-US" dirty="0"/>
              <a:t>是</a:t>
            </a:r>
            <a:r>
              <a:rPr lang="zh-CN" altLang="zh-CN" dirty="0" smtClean="0"/>
              <a:t>操作</a:t>
            </a:r>
            <a:r>
              <a:rPr lang="en-US" altLang="zh-CN" b="1" u="sng" dirty="0">
                <a:solidFill>
                  <a:srgbClr val="1369B2"/>
                </a:solidFill>
              </a:rPr>
              <a:t>style</a:t>
            </a:r>
            <a:r>
              <a:rPr lang="zh-CN" altLang="zh-CN" dirty="0"/>
              <a:t>属性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另</a:t>
            </a:r>
            <a:r>
              <a:rPr lang="zh-CN" altLang="zh-CN" dirty="0" smtClean="0"/>
              <a:t>一</a:t>
            </a:r>
            <a:r>
              <a:rPr lang="zh-CN" altLang="zh-CN" dirty="0" smtClean="0"/>
              <a:t>种</a:t>
            </a:r>
            <a:r>
              <a:rPr lang="zh-CN" altLang="en-US" dirty="0" smtClean="0"/>
              <a:t>是</a:t>
            </a:r>
            <a:r>
              <a:rPr lang="zh-CN" altLang="zh-CN" dirty="0" smtClean="0"/>
              <a:t>操作</a:t>
            </a:r>
            <a:r>
              <a:rPr lang="en-US" altLang="zh-CN" b="1" u="sng" dirty="0" err="1">
                <a:solidFill>
                  <a:srgbClr val="1369B2"/>
                </a:solidFill>
              </a:rPr>
              <a:t>className</a:t>
            </a:r>
            <a:r>
              <a:rPr lang="zh-CN" altLang="zh-CN" dirty="0" smtClean="0"/>
              <a:t>属性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27050" y="2636177"/>
            <a:ext cx="7907338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操作</a:t>
            </a:r>
            <a:r>
              <a:rPr lang="en-US" altLang="zh-CN" b="1" u="sng" dirty="0" smtClean="0">
                <a:solidFill>
                  <a:srgbClr val="1369B2"/>
                </a:solidFill>
              </a:rPr>
              <a:t>style</a:t>
            </a:r>
            <a:r>
              <a:rPr lang="zh-CN" altLang="en-US" b="1" u="sng" dirty="0" smtClean="0">
                <a:solidFill>
                  <a:srgbClr val="1369B2"/>
                </a:solidFill>
              </a:rPr>
              <a:t>属性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512763" y="3240071"/>
            <a:ext cx="8145462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dirty="0" smtClean="0"/>
              <a:t>元素</a:t>
            </a:r>
            <a:r>
              <a:rPr lang="zh-CN" altLang="zh-CN" dirty="0"/>
              <a:t>对象的样式，可以直接通过“</a:t>
            </a:r>
            <a:r>
              <a:rPr lang="zh-CN" altLang="zh-CN" b="1" u="sng" dirty="0">
                <a:solidFill>
                  <a:srgbClr val="1369B2"/>
                </a:solidFill>
              </a:rPr>
              <a:t>元素对象</a:t>
            </a:r>
            <a:r>
              <a:rPr lang="en-US" altLang="zh-CN" b="1" u="sng" dirty="0">
                <a:solidFill>
                  <a:srgbClr val="1369B2"/>
                </a:solidFill>
              </a:rPr>
              <a:t>.style.</a:t>
            </a:r>
            <a:r>
              <a:rPr lang="zh-CN" altLang="zh-CN" b="1" u="sng" dirty="0">
                <a:solidFill>
                  <a:srgbClr val="1369B2"/>
                </a:solidFill>
              </a:rPr>
              <a:t>样式属性名</a:t>
            </a:r>
            <a:r>
              <a:rPr lang="zh-CN" altLang="zh-CN" dirty="0"/>
              <a:t>”的方式操作。样式属性名对应</a:t>
            </a:r>
            <a:r>
              <a:rPr lang="en-US" altLang="zh-CN" dirty="0"/>
              <a:t>CSS</a:t>
            </a:r>
            <a:r>
              <a:rPr lang="zh-CN" altLang="zh-CN" dirty="0"/>
              <a:t>样式名，但需要去掉</a:t>
            </a:r>
            <a:r>
              <a:rPr lang="en-US" altLang="zh-CN" dirty="0"/>
              <a:t>CSS</a:t>
            </a:r>
            <a:r>
              <a:rPr lang="zh-CN" altLang="zh-CN" dirty="0"/>
              <a:t>样式名里的半字线“</a:t>
            </a:r>
            <a:r>
              <a:rPr lang="en-US" altLang="zh-CN" dirty="0"/>
              <a:t>-</a:t>
            </a:r>
            <a:r>
              <a:rPr lang="zh-CN" altLang="zh-CN" dirty="0"/>
              <a:t>”，并将</a:t>
            </a:r>
            <a:r>
              <a:rPr lang="zh-CN" altLang="zh-CN" dirty="0">
                <a:sym typeface="+mn-ea"/>
              </a:rPr>
              <a:t>半字线</a:t>
            </a:r>
            <a:r>
              <a:rPr lang="zh-CN" altLang="zh-CN" dirty="0"/>
              <a:t>后面的英文的首字母</a:t>
            </a:r>
            <a:r>
              <a:rPr lang="zh-CN" altLang="zh-CN" dirty="0" smtClean="0"/>
              <a:t>大写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3" grpId="0" build="p"/>
      <p:bldP spid="15" grpId="0" build="p"/>
      <p:bldP spid="17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6.5 </a:t>
            </a:r>
            <a:r>
              <a:rPr lang="zh-CN" altLang="en-US" dirty="0" smtClean="0">
                <a:cs typeface="Times New Roman" panose="02020603050405020304" pitchFamily="18" charset="0"/>
              </a:rPr>
              <a:t>操作元素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操作元素样式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427038" y="1868471"/>
            <a:ext cx="8145462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dirty="0"/>
              <a:t>常见的</a:t>
            </a:r>
            <a:r>
              <a:rPr lang="en-US" altLang="zh-CN" dirty="0"/>
              <a:t>style</a:t>
            </a:r>
            <a:r>
              <a:rPr lang="zh-CN" altLang="zh-CN" dirty="0"/>
              <a:t>属性操作的样式</a:t>
            </a:r>
            <a:r>
              <a:rPr lang="zh-CN" altLang="zh-CN" dirty="0" smtClean="0"/>
              <a:t>名</a:t>
            </a:r>
            <a:r>
              <a:rPr lang="zh-CN" altLang="en-US" dirty="0"/>
              <a:t>如下</a:t>
            </a:r>
            <a:r>
              <a:rPr lang="zh-CN" altLang="en-US" dirty="0" smtClean="0"/>
              <a:t>表：</a:t>
            </a:r>
            <a:endParaRPr lang="en-US" altLang="zh-CN" dirty="0" smtClean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951614" y="2604071"/>
          <a:ext cx="7240771" cy="3644329"/>
        </p:xfrm>
        <a:graphic>
          <a:graphicData uri="http://schemas.openxmlformats.org/drawingml/2006/table">
            <a:tbl>
              <a:tblPr firstRow="1" bandRow="1"/>
              <a:tblGrid>
                <a:gridCol w="1999353"/>
                <a:gridCol w="5241418"/>
              </a:tblGrid>
              <a:tr h="6207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+mn-cs"/>
                        </a:rPr>
                        <a:t>方法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+mn-cs"/>
                        </a:rPr>
                        <a:t>作用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3280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background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设置或返回元素的背景属性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Times New Roman" panose="02020603050405020304"/>
                          <a:ea typeface="+mn-ea"/>
                        </a:rPr>
                        <a:t>backgroundColor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设置或返回</a:t>
                      </a: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元素的背景色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display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设置或返回元素的显示类型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Times New Roman" panose="02020603050405020304"/>
                          <a:ea typeface="+mn-ea"/>
                        </a:rPr>
                        <a:t>fontSize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设置或返回元素的字体大小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height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设置或返回元素的高度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left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设置或返回定位元素的左部位置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Times New Roman" panose="02020603050405020304"/>
                          <a:ea typeface="+mn-ea"/>
                        </a:rPr>
                        <a:t>listStyleType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设置或返回列表项标记的类型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overflow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设置或返回如何处理呈现在元素框外面的内容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Times New Roman" panose="02020603050405020304"/>
                          <a:ea typeface="+mn-ea"/>
                        </a:rPr>
                        <a:t>textAlign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设置或返回文本的水平对齐方式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Times New Roman" panose="02020603050405020304"/>
                          <a:ea typeface="+mn-ea"/>
                        </a:rPr>
                        <a:t>textDecoration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设置或返回文本的修饰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Times New Roman" panose="02020603050405020304"/>
                          <a:ea typeface="+mn-ea"/>
                        </a:rPr>
                        <a:t>textIndent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设置或返回文本第一行的缩进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transform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向元素应用</a:t>
                      </a: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2D</a:t>
                      </a: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3D</a:t>
                      </a: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转换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6.5 </a:t>
            </a:r>
            <a:r>
              <a:rPr lang="zh-CN" altLang="en-US" dirty="0" smtClean="0">
                <a:cs typeface="Times New Roman" panose="02020603050405020304" pitchFamily="18" charset="0"/>
              </a:rPr>
              <a:t>操作元素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操作元素样式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12763" y="1951206"/>
            <a:ext cx="81454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rgbClr val="1369B2"/>
                </a:solidFill>
              </a:rPr>
              <a:t>案例演示：</a:t>
            </a:r>
            <a:r>
              <a:rPr lang="zh-CN" altLang="zh-CN" dirty="0" smtClean="0"/>
              <a:t>通过</a:t>
            </a:r>
            <a:r>
              <a:rPr lang="zh-CN" altLang="zh-CN" dirty="0"/>
              <a:t>代码演示</a:t>
            </a:r>
            <a:r>
              <a:rPr lang="zh-CN" altLang="zh-CN" dirty="0" smtClean="0"/>
              <a:t>如何</a:t>
            </a:r>
            <a:r>
              <a:rPr lang="zh-CN" altLang="en-US" dirty="0" smtClean="0"/>
              <a:t>操作元素的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属性</a:t>
            </a:r>
            <a:r>
              <a:rPr lang="zh-CN" altLang="zh-CN" dirty="0" smtClean="0"/>
              <a:t>添加</a:t>
            </a:r>
            <a:r>
              <a:rPr lang="zh-CN" altLang="en-US" dirty="0" smtClean="0"/>
              <a:t>样式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991657" y="2549710"/>
            <a:ext cx="6723594" cy="3644803"/>
            <a:chOff x="991657" y="2635435"/>
            <a:chExt cx="6723594" cy="3644803"/>
          </a:xfrm>
        </p:grpSpPr>
        <p:sp>
          <p:nvSpPr>
            <p:cNvPr id="15" name="矩形 1"/>
            <p:cNvSpPr>
              <a:spLocks noChangeArrowheads="1"/>
            </p:cNvSpPr>
            <p:nvPr/>
          </p:nvSpPr>
          <p:spPr bwMode="auto">
            <a:xfrm>
              <a:off x="991657" y="2863918"/>
              <a:ext cx="6723594" cy="341632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 id="box"&gt;&lt;/div&gt;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document.querySelector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('#box');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获取元素对象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ele.style.width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'100px';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ele.style.height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'100px';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ele.style.transform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'rotate(7deg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)';</a:t>
              </a:r>
              <a:endPara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// 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上述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行代码相当于在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中添加以下样式：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#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box {width: 100px; height: 100px; transform: rotate(7deg);}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圆角矩形 15"/>
            <p:cNvSpPr>
              <a:spLocks noChangeArrowheads="1"/>
            </p:cNvSpPr>
            <p:nvPr/>
          </p:nvSpPr>
          <p:spPr bwMode="auto">
            <a:xfrm>
              <a:off x="5888466" y="2635435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6.5 </a:t>
            </a:r>
            <a:r>
              <a:rPr lang="zh-CN" altLang="en-US" dirty="0" smtClean="0">
                <a:cs typeface="Times New Roman" panose="02020603050405020304" pitchFamily="18" charset="0"/>
              </a:rPr>
              <a:t>操作元素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操作元素样式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427038" y="1954196"/>
            <a:ext cx="8145462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 startAt="2"/>
              <a:defRPr/>
            </a:pPr>
            <a:r>
              <a:rPr lang="zh-CN" altLang="en-US" dirty="0" smtClean="0"/>
              <a:t>操作</a:t>
            </a:r>
            <a:r>
              <a:rPr lang="en-US" altLang="zh-CN" dirty="0" err="1" smtClean="0"/>
              <a:t>className</a:t>
            </a:r>
            <a:r>
              <a:rPr lang="zh-CN" altLang="zh-CN" dirty="0" smtClean="0"/>
              <a:t>属性</a:t>
            </a:r>
            <a:endParaRPr lang="en-US" altLang="zh-CN" dirty="0" smtClean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98487" y="2563796"/>
            <a:ext cx="78692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  <a:defRPr/>
            </a:pPr>
            <a:r>
              <a:rPr lang="zh-CN" altLang="zh-CN" dirty="0" smtClean="0"/>
              <a:t>在</a:t>
            </a:r>
            <a:r>
              <a:rPr lang="zh-CN" altLang="zh-CN" dirty="0"/>
              <a:t>开发中，如果样式修改较多，可以采取操作类名的方式更改元素样式，语法为“</a:t>
            </a:r>
            <a:r>
              <a:rPr lang="zh-CN" altLang="zh-CN" b="1" u="sng" dirty="0">
                <a:solidFill>
                  <a:srgbClr val="1369B2"/>
                </a:solidFill>
              </a:rPr>
              <a:t>元素对象</a:t>
            </a:r>
            <a:r>
              <a:rPr lang="en-US" altLang="zh-CN" b="1" u="sng" dirty="0">
                <a:solidFill>
                  <a:srgbClr val="1369B2"/>
                </a:solidFill>
              </a:rPr>
              <a:t>.</a:t>
            </a:r>
            <a:r>
              <a:rPr lang="en-US" altLang="zh-CN" b="1" u="sng" dirty="0" err="1">
                <a:solidFill>
                  <a:srgbClr val="1369B2"/>
                </a:solidFill>
              </a:rPr>
              <a:t>className</a:t>
            </a:r>
            <a:r>
              <a:rPr lang="zh-CN" altLang="zh-CN" dirty="0"/>
              <a:t>”。访问</a:t>
            </a:r>
            <a:r>
              <a:rPr lang="en-US" altLang="zh-CN" dirty="0" err="1"/>
              <a:t>className</a:t>
            </a:r>
            <a:r>
              <a:rPr lang="zh-CN" altLang="zh-CN" dirty="0"/>
              <a:t>属性的值表示获取元素的类名，为</a:t>
            </a:r>
            <a:r>
              <a:rPr lang="en-US" altLang="zh-CN" dirty="0" err="1"/>
              <a:t>className</a:t>
            </a:r>
            <a:r>
              <a:rPr lang="zh-CN" altLang="zh-CN" dirty="0"/>
              <a:t>属性赋值表示更改元素类名。如果元素有多个类名，在</a:t>
            </a:r>
            <a:r>
              <a:rPr lang="en-US" altLang="zh-CN" dirty="0" err="1"/>
              <a:t>className</a:t>
            </a:r>
            <a:r>
              <a:rPr lang="zh-CN" altLang="zh-CN" dirty="0"/>
              <a:t>中以空格</a:t>
            </a:r>
            <a:r>
              <a:rPr lang="zh-CN" altLang="zh-CN" dirty="0" smtClean="0"/>
              <a:t>分隔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6.5 </a:t>
            </a:r>
            <a:r>
              <a:rPr lang="zh-CN" altLang="en-US" dirty="0" smtClean="0">
                <a:cs typeface="Times New Roman" panose="02020603050405020304" pitchFamily="18" charset="0"/>
              </a:rPr>
              <a:t>操作元素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操作元素样式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427038" y="1839896"/>
            <a:ext cx="81454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rgbClr val="1369B2"/>
                </a:solidFill>
              </a:rPr>
              <a:t>案例演示</a:t>
            </a:r>
            <a:r>
              <a:rPr lang="zh-CN" altLang="en-US" b="1" u="sng" dirty="0" smtClean="0">
                <a:solidFill>
                  <a:srgbClr val="1369B2"/>
                </a:solidFill>
              </a:rPr>
              <a:t>：</a:t>
            </a:r>
            <a:r>
              <a:rPr lang="zh-CN" altLang="zh-CN" dirty="0" smtClean="0"/>
              <a:t>使用</a:t>
            </a:r>
            <a:r>
              <a:rPr lang="en-US" altLang="zh-CN" dirty="0" err="1"/>
              <a:t>className</a:t>
            </a:r>
            <a:r>
              <a:rPr lang="zh-CN" altLang="zh-CN" dirty="0"/>
              <a:t>更改元素的样式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grpSp>
        <p:nvGrpSpPr>
          <p:cNvPr id="8" name="组合 7"/>
          <p:cNvGrpSpPr/>
          <p:nvPr/>
        </p:nvGrpSpPr>
        <p:grpSpPr>
          <a:xfrm>
            <a:off x="2203450" y="2969906"/>
            <a:ext cx="3766344" cy="3224653"/>
            <a:chOff x="565150" y="3125923"/>
            <a:chExt cx="3766344" cy="3224653"/>
          </a:xfrm>
        </p:grpSpPr>
        <p:sp>
          <p:nvSpPr>
            <p:cNvPr id="15" name="矩形 1"/>
            <p:cNvSpPr>
              <a:spLocks noChangeArrowheads="1"/>
            </p:cNvSpPr>
            <p:nvPr/>
          </p:nvSpPr>
          <p:spPr bwMode="auto">
            <a:xfrm>
              <a:off x="565150" y="3303588"/>
              <a:ext cx="3766344" cy="304698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style&gt;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div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width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100px; height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 100px;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background-color: pink;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} 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&lt;/style&gt;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&lt;body&gt;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 &lt;div class="first"&gt;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&lt;/body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圆角矩形 15"/>
            <p:cNvSpPr>
              <a:spLocks noChangeArrowheads="1"/>
            </p:cNvSpPr>
            <p:nvPr/>
          </p:nvSpPr>
          <p:spPr bwMode="auto">
            <a:xfrm>
              <a:off x="2909242" y="3125923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  <p:sp>
        <p:nvSpPr>
          <p:cNvPr id="21" name="TextBox 39"/>
          <p:cNvSpPr txBox="1">
            <a:spLocks noChangeArrowheads="1"/>
          </p:cNvSpPr>
          <p:nvPr/>
        </p:nvSpPr>
        <p:spPr bwMode="auto">
          <a:xfrm>
            <a:off x="565150" y="2350427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b="1" u="sng" dirty="0">
                <a:solidFill>
                  <a:srgbClr val="1369B2"/>
                </a:solidFill>
              </a:rPr>
              <a:t>编写</a:t>
            </a:r>
            <a:r>
              <a:rPr lang="en-US" altLang="zh-CN" b="1" u="sng" dirty="0">
                <a:solidFill>
                  <a:srgbClr val="1369B2"/>
                </a:solidFill>
              </a:rPr>
              <a:t>HTML</a:t>
            </a:r>
            <a:r>
              <a:rPr lang="zh-CN" altLang="en-US" b="1" u="sng" dirty="0">
                <a:solidFill>
                  <a:srgbClr val="1369B2"/>
                </a:solidFill>
              </a:rPr>
              <a:t>结构，完成页面布局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21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6.5 </a:t>
            </a:r>
            <a:r>
              <a:rPr lang="zh-CN" altLang="en-US" dirty="0" smtClean="0">
                <a:cs typeface="Times New Roman" panose="02020603050405020304" pitchFamily="18" charset="0"/>
              </a:rPr>
              <a:t>操作元素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操作元素样式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143000" y="2240924"/>
            <a:ext cx="6057900" cy="3016876"/>
            <a:chOff x="4572000" y="3303588"/>
            <a:chExt cx="4510088" cy="2433618"/>
          </a:xfrm>
        </p:grpSpPr>
        <p:pic>
          <p:nvPicPr>
            <p:cNvPr id="7170" name="Picture 2" descr="30VC)AM_(DVB[TTJAUQVRF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3303588"/>
              <a:ext cx="4510088" cy="1992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252123" y="5422917"/>
              <a:ext cx="1149843" cy="314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初始效果图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6.2 DOM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简介</a:t>
            </a:r>
            <a:endParaRPr lang="zh-CN" altLang="en-US" sz="2800" b="1" kern="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8200" name="Picture 3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8202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8204" name="TextBox 218"/>
          <p:cNvSpPr txBox="1">
            <a:spLocks noChangeArrowheads="1"/>
          </p:cNvSpPr>
          <p:nvPr/>
        </p:nvSpPr>
        <p:spPr bwMode="auto">
          <a:xfrm>
            <a:off x="3063875" y="2608054"/>
            <a:ext cx="509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8206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8208" name="TextBox 218"/>
          <p:cNvSpPr txBox="1">
            <a:spLocks noChangeArrowheads="1"/>
          </p:cNvSpPr>
          <p:nvPr/>
        </p:nvSpPr>
        <p:spPr bwMode="auto">
          <a:xfrm>
            <a:off x="3063875" y="3292267"/>
            <a:ext cx="509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6.5 </a:t>
            </a:r>
            <a:r>
              <a:rPr lang="zh-CN" altLang="en-US" dirty="0" smtClean="0">
                <a:cs typeface="Times New Roman" panose="02020603050405020304" pitchFamily="18" charset="0"/>
              </a:rPr>
              <a:t>操作元素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操作元素样式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565150" y="2659198"/>
            <a:ext cx="3766344" cy="2855321"/>
            <a:chOff x="565150" y="3125923"/>
            <a:chExt cx="3766344" cy="2855321"/>
          </a:xfrm>
        </p:grpSpPr>
        <p:sp>
          <p:nvSpPr>
            <p:cNvPr id="15" name="矩形 1"/>
            <p:cNvSpPr>
              <a:spLocks noChangeArrowheads="1"/>
            </p:cNvSpPr>
            <p:nvPr/>
          </p:nvSpPr>
          <p:spPr bwMode="auto">
            <a:xfrm>
              <a:off x="565150" y="3303588"/>
              <a:ext cx="3766344" cy="267765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test =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document.querySelector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('div');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test.onclick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function () 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this.className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'change';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};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圆角矩形 15"/>
            <p:cNvSpPr>
              <a:spLocks noChangeArrowheads="1"/>
            </p:cNvSpPr>
            <p:nvPr/>
          </p:nvSpPr>
          <p:spPr bwMode="auto">
            <a:xfrm>
              <a:off x="2909242" y="3125923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  <p:sp>
        <p:nvSpPr>
          <p:cNvPr id="21" name="TextBox 39"/>
          <p:cNvSpPr txBox="1">
            <a:spLocks noChangeArrowheads="1"/>
          </p:cNvSpPr>
          <p:nvPr/>
        </p:nvSpPr>
        <p:spPr bwMode="auto">
          <a:xfrm>
            <a:off x="565150" y="1893227"/>
            <a:ext cx="34544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 startAt="2"/>
              <a:defRPr/>
            </a:pPr>
            <a:r>
              <a:rPr lang="zh-CN" altLang="en-US" b="1" u="sng" dirty="0">
                <a:solidFill>
                  <a:srgbClr val="1369B2"/>
                </a:solidFill>
              </a:rPr>
              <a:t>单击</a:t>
            </a:r>
            <a:r>
              <a:rPr lang="en-US" altLang="zh-CN" b="1" u="sng" dirty="0">
                <a:solidFill>
                  <a:srgbClr val="1369B2"/>
                </a:solidFill>
              </a:rPr>
              <a:t>div</a:t>
            </a:r>
            <a:r>
              <a:rPr lang="zh-CN" altLang="en-US" b="1" u="sng" dirty="0">
                <a:solidFill>
                  <a:srgbClr val="1369B2"/>
                </a:solidFill>
              </a:rPr>
              <a:t>元素更改元素的样式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679950" y="2725873"/>
            <a:ext cx="3766344" cy="2485989"/>
            <a:chOff x="4679950" y="3116398"/>
            <a:chExt cx="3766344" cy="2485989"/>
          </a:xfrm>
        </p:grpSpPr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4679950" y="3294063"/>
              <a:ext cx="3766344" cy="230832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change 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background-color: purple;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color: #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fff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font-size: 25px;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margin-top: 100px;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圆角矩形 24"/>
            <p:cNvSpPr>
              <a:spLocks noChangeArrowheads="1"/>
            </p:cNvSpPr>
            <p:nvPr/>
          </p:nvSpPr>
          <p:spPr bwMode="auto">
            <a:xfrm>
              <a:off x="7024042" y="3116398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  <p:sp>
        <p:nvSpPr>
          <p:cNvPr id="26" name="TextBox 39"/>
          <p:cNvSpPr txBox="1">
            <a:spLocks noChangeArrowheads="1"/>
          </p:cNvSpPr>
          <p:nvPr/>
        </p:nvSpPr>
        <p:spPr bwMode="auto">
          <a:xfrm>
            <a:off x="4679950" y="1874177"/>
            <a:ext cx="34544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 startAt="2"/>
              <a:defRPr/>
            </a:pPr>
            <a:r>
              <a:rPr lang="zh-CN" altLang="zh-CN" b="1" u="sng" dirty="0">
                <a:solidFill>
                  <a:srgbClr val="1369B2"/>
                </a:solidFill>
              </a:rPr>
              <a:t>在</a:t>
            </a:r>
            <a:r>
              <a:rPr lang="en-US" altLang="zh-CN" b="1" u="sng" dirty="0">
                <a:solidFill>
                  <a:srgbClr val="1369B2"/>
                </a:solidFill>
              </a:rPr>
              <a:t>style</a:t>
            </a:r>
            <a:r>
              <a:rPr lang="zh-CN" altLang="zh-CN" b="1" u="sng" dirty="0">
                <a:solidFill>
                  <a:srgbClr val="1369B2"/>
                </a:solidFill>
              </a:rPr>
              <a:t>中添加</a:t>
            </a:r>
            <a:r>
              <a:rPr lang="en-US" altLang="zh-CN" b="1" u="sng" dirty="0">
                <a:solidFill>
                  <a:srgbClr val="1369B2"/>
                </a:solidFill>
              </a:rPr>
              <a:t>change</a:t>
            </a:r>
            <a:r>
              <a:rPr lang="zh-CN" altLang="zh-CN" b="1" u="sng" dirty="0">
                <a:solidFill>
                  <a:srgbClr val="1369B2"/>
                </a:solidFill>
              </a:rPr>
              <a:t>类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26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6.5 </a:t>
            </a:r>
            <a:r>
              <a:rPr lang="zh-CN" altLang="en-US" dirty="0" smtClean="0">
                <a:cs typeface="Times New Roman" panose="02020603050405020304" pitchFamily="18" charset="0"/>
              </a:rPr>
              <a:t>操作元素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操作元素样式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1" name="TextBox 39"/>
          <p:cNvSpPr txBox="1">
            <a:spLocks noChangeArrowheads="1"/>
          </p:cNvSpPr>
          <p:nvPr/>
        </p:nvSpPr>
        <p:spPr bwMode="auto">
          <a:xfrm>
            <a:off x="565150" y="1998002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 startAt="4"/>
              <a:defRPr/>
            </a:pPr>
            <a:r>
              <a:rPr lang="zh-CN" altLang="en-US" b="1" u="sng" dirty="0">
                <a:solidFill>
                  <a:srgbClr val="1369B2"/>
                </a:solidFill>
              </a:rPr>
              <a:t>单击</a:t>
            </a:r>
            <a:r>
              <a:rPr lang="en-US" altLang="zh-CN" b="1" u="sng" dirty="0">
                <a:solidFill>
                  <a:srgbClr val="1369B2"/>
                </a:solidFill>
              </a:rPr>
              <a:t>div</a:t>
            </a:r>
            <a:r>
              <a:rPr lang="zh-CN" altLang="en-US" b="1" u="sng" dirty="0">
                <a:solidFill>
                  <a:srgbClr val="1369B2"/>
                </a:solidFill>
              </a:rPr>
              <a:t>盒子，浏览器预览效果</a:t>
            </a:r>
            <a:r>
              <a:rPr lang="zh-CN" altLang="en-US" b="1" u="sng" dirty="0">
                <a:solidFill>
                  <a:srgbClr val="1369B2"/>
                </a:solidFill>
              </a:rPr>
              <a:t>如下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657351" y="2814121"/>
            <a:ext cx="5943600" cy="3066771"/>
            <a:chOff x="1935955" y="3176071"/>
            <a:chExt cx="4988719" cy="2653555"/>
          </a:xfrm>
        </p:grpSpPr>
        <p:sp>
          <p:nvSpPr>
            <p:cNvPr id="5" name="TextBox 4"/>
            <p:cNvSpPr txBox="1"/>
            <p:nvPr/>
          </p:nvSpPr>
          <p:spPr>
            <a:xfrm>
              <a:off x="3815281" y="5510951"/>
              <a:ext cx="1304742" cy="318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单击后效果图</a:t>
              </a:r>
              <a:endParaRPr lang="zh-CN" altLang="en-US" dirty="0"/>
            </a:p>
          </p:txBody>
        </p:sp>
        <p:pic>
          <p:nvPicPr>
            <p:cNvPr id="8194" name="Picture 2" descr="I$FGZ9`)GBZ$3D}U}D@K]OP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5955" y="3176071"/>
              <a:ext cx="4988719" cy="2203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6.5 </a:t>
            </a:r>
            <a:r>
              <a:rPr lang="zh-CN" altLang="en-US" dirty="0" smtClean="0">
                <a:cs typeface="Times New Roman" panose="02020603050405020304" pitchFamily="18" charset="0"/>
              </a:rPr>
              <a:t>操作元素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操作元素样式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1" name="TextBox 39"/>
          <p:cNvSpPr txBox="1">
            <a:spLocks noChangeArrowheads="1"/>
          </p:cNvSpPr>
          <p:nvPr/>
        </p:nvSpPr>
        <p:spPr bwMode="auto">
          <a:xfrm>
            <a:off x="565150" y="1978952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 startAt="5"/>
              <a:defRPr/>
            </a:pPr>
            <a:r>
              <a:rPr lang="zh-CN" altLang="en-US" b="1" u="sng" dirty="0">
                <a:solidFill>
                  <a:srgbClr val="1369B2"/>
                </a:solidFill>
              </a:rPr>
              <a:t>保留原先的类名，</a:t>
            </a:r>
            <a:r>
              <a:rPr lang="zh-CN" altLang="zh-CN" b="1" u="sng" dirty="0">
                <a:solidFill>
                  <a:srgbClr val="1369B2"/>
                </a:solidFill>
              </a:rPr>
              <a:t>修改第（</a:t>
            </a:r>
            <a:r>
              <a:rPr lang="en-US" altLang="zh-CN" b="1" u="sng" dirty="0">
                <a:solidFill>
                  <a:srgbClr val="1369B2"/>
                </a:solidFill>
              </a:rPr>
              <a:t>2</a:t>
            </a:r>
            <a:r>
              <a:rPr lang="zh-CN" altLang="zh-CN" b="1" u="sng" dirty="0">
                <a:solidFill>
                  <a:srgbClr val="1369B2"/>
                </a:solidFill>
              </a:rPr>
              <a:t>）步的</a:t>
            </a:r>
            <a:r>
              <a:rPr lang="zh-CN" altLang="zh-CN" b="1" u="sng" dirty="0">
                <a:solidFill>
                  <a:srgbClr val="1369B2"/>
                </a:solidFill>
              </a:rPr>
              <a:t>第</a:t>
            </a:r>
            <a:r>
              <a:rPr lang="en-US" altLang="zh-CN" b="1" u="sng" dirty="0">
                <a:solidFill>
                  <a:srgbClr val="1369B2"/>
                </a:solidFill>
              </a:rPr>
              <a:t>5</a:t>
            </a:r>
            <a:r>
              <a:rPr lang="zh-CN" altLang="zh-CN" b="1" u="sng" dirty="0">
                <a:solidFill>
                  <a:srgbClr val="1369B2"/>
                </a:solidFill>
              </a:rPr>
              <a:t>行</a:t>
            </a:r>
            <a:r>
              <a:rPr lang="zh-CN" altLang="zh-CN" b="1" u="sng" dirty="0">
                <a:solidFill>
                  <a:srgbClr val="1369B2"/>
                </a:solidFill>
              </a:rPr>
              <a:t>代码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  <p:sp>
        <p:nvSpPr>
          <p:cNvPr id="16" name="矩形 1"/>
          <p:cNvSpPr>
            <a:spLocks noChangeArrowheads="1"/>
          </p:cNvSpPr>
          <p:nvPr/>
        </p:nvSpPr>
        <p:spPr bwMode="auto">
          <a:xfrm>
            <a:off x="565150" y="2722563"/>
            <a:ext cx="3654426" cy="2677656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script&gt;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test = 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document.querySelector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('div');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test.onclick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= function () 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  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this.className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= 'change';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};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&lt;/script&gt;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/>
          <p:cNvCxnSpPr>
            <a:cxnSpLocks noChangeShapeType="1"/>
          </p:cNvCxnSpPr>
          <p:nvPr/>
        </p:nvCxnSpPr>
        <p:spPr bwMode="auto">
          <a:xfrm>
            <a:off x="4219576" y="4459989"/>
            <a:ext cx="809624" cy="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矩形 1"/>
          <p:cNvSpPr>
            <a:spLocks noChangeArrowheads="1"/>
          </p:cNvSpPr>
          <p:nvPr/>
        </p:nvSpPr>
        <p:spPr bwMode="auto">
          <a:xfrm>
            <a:off x="5029200" y="2716230"/>
            <a:ext cx="3766344" cy="2677656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script&gt;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test = 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document.querySelector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('div');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test.onclick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= function () 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  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this.className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= 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'first change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};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&lt;/script&gt;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16" grpId="0" animBg="1"/>
      <p:bldP spid="2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6.5 </a:t>
            </a:r>
            <a:r>
              <a:rPr lang="zh-CN" altLang="en-US" dirty="0" smtClean="0">
                <a:cs typeface="Times New Roman" panose="02020603050405020304" pitchFamily="18" charset="0"/>
              </a:rPr>
              <a:t>操作元素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显示隐藏文本框内容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427038" y="1954196"/>
            <a:ext cx="7907338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案例分析：</a:t>
            </a:r>
            <a:r>
              <a:rPr lang="zh-CN" altLang="zh-CN" dirty="0"/>
              <a:t>本案例需要为一个文本框添加提示文本。当单击文本框时，里面的默认提示文字会隐藏，鼠标指针离开文本框，里面的文字会显示</a:t>
            </a:r>
            <a:r>
              <a:rPr lang="zh-CN" altLang="zh-CN" dirty="0" smtClean="0"/>
              <a:t>出来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2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6.5 </a:t>
            </a:r>
            <a:r>
              <a:rPr lang="zh-CN" altLang="en-US" dirty="0" smtClean="0">
                <a:cs typeface="Times New Roman" panose="02020603050405020304" pitchFamily="18" charset="0"/>
              </a:rPr>
              <a:t>操作元素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显示隐藏文本框内容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427038" y="1954196"/>
            <a:ext cx="7907338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dirty="0" smtClean="0"/>
              <a:t>实现</a:t>
            </a:r>
            <a:r>
              <a:rPr lang="zh-CN" altLang="zh-CN" dirty="0"/>
              <a:t>步骤</a:t>
            </a:r>
            <a:r>
              <a:rPr lang="zh-CN" altLang="zh-CN" dirty="0" smtClean="0"/>
              <a:t>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 eaLnBrk="0" hangingPunct="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为元素绑定获取文本框焦点事件</a:t>
            </a:r>
            <a:r>
              <a:rPr lang="en-US" altLang="zh-CN" dirty="0" err="1"/>
              <a:t>onfocus</a:t>
            </a:r>
            <a:r>
              <a:rPr lang="zh-CN" altLang="zh-CN" dirty="0"/>
              <a:t>和失去焦点事件</a:t>
            </a:r>
            <a:r>
              <a:rPr lang="en-US" altLang="zh-CN" dirty="0" err="1"/>
              <a:t>onblur</a:t>
            </a:r>
            <a:endParaRPr lang="en-US" altLang="zh-CN" dirty="0" smtClean="0"/>
          </a:p>
          <a:p>
            <a:pPr marL="285750" indent="-285750" eaLnBrk="0" hangingPunct="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如果获取焦点时，需要判断表单里面的内容是否为默认文字；如果是默认文字，就清空表单内容</a:t>
            </a:r>
            <a:endParaRPr lang="en-US" altLang="zh-CN" dirty="0" smtClean="0"/>
          </a:p>
          <a:p>
            <a:pPr marL="285750" indent="-285750" eaLnBrk="0" hangingPunct="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如果失去焦点，需要判断表单内容是否为空；如果为空，则表单里边的内容改为默认文字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6.5 </a:t>
            </a:r>
            <a:r>
              <a:rPr lang="zh-CN" altLang="en-US" dirty="0" smtClean="0">
                <a:cs typeface="Times New Roman" panose="02020603050405020304" pitchFamily="18" charset="0"/>
              </a:rPr>
              <a:t>操作元素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显示隐藏文本框内容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427038" y="1954196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代码实现</a:t>
            </a:r>
            <a:r>
              <a:rPr lang="zh-CN" altLang="en-US" b="1" u="sng" dirty="0" smtClean="0">
                <a:solidFill>
                  <a:srgbClr val="1369B2"/>
                </a:solidFill>
              </a:rPr>
              <a:t>：</a:t>
            </a:r>
            <a:r>
              <a:rPr lang="zh-CN" altLang="en-US" dirty="0" smtClean="0"/>
              <a:t>步骤如下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2445677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b="1" u="sng" dirty="0">
                <a:solidFill>
                  <a:srgbClr val="1369B2"/>
                </a:solidFill>
              </a:rPr>
              <a:t>编写</a:t>
            </a:r>
            <a:r>
              <a:rPr lang="en-US" altLang="zh-CN" b="1" u="sng" dirty="0">
                <a:solidFill>
                  <a:srgbClr val="1369B2"/>
                </a:solidFill>
              </a:rPr>
              <a:t>HTML</a:t>
            </a:r>
            <a:r>
              <a:rPr lang="zh-CN" altLang="en-US" b="1" u="sng" dirty="0">
                <a:solidFill>
                  <a:srgbClr val="1369B2"/>
                </a:solidFill>
              </a:rPr>
              <a:t>结构，完成页面布局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91657" y="3168835"/>
            <a:ext cx="6723594" cy="1409762"/>
            <a:chOff x="991657" y="3035485"/>
            <a:chExt cx="6723594" cy="1409762"/>
          </a:xfrm>
        </p:grpSpPr>
        <p:sp>
          <p:nvSpPr>
            <p:cNvPr id="14" name="矩形 1"/>
            <p:cNvSpPr>
              <a:spLocks noChangeArrowheads="1"/>
            </p:cNvSpPr>
            <p:nvPr/>
          </p:nvSpPr>
          <p:spPr bwMode="auto">
            <a:xfrm>
              <a:off x="991657" y="3244918"/>
              <a:ext cx="6723594" cy="120032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body&gt;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input type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="text" value="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 style ="color:#999"&gt;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body&gt;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圆角矩形 15"/>
            <p:cNvSpPr>
              <a:spLocks noChangeArrowheads="1"/>
            </p:cNvSpPr>
            <p:nvPr/>
          </p:nvSpPr>
          <p:spPr bwMode="auto">
            <a:xfrm>
              <a:off x="5888466" y="3035485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6.5 </a:t>
            </a:r>
            <a:r>
              <a:rPr lang="zh-CN" altLang="en-US" dirty="0" smtClean="0">
                <a:cs typeface="Times New Roman" panose="02020603050405020304" pitchFamily="18" charset="0"/>
              </a:rPr>
              <a:t>操作元素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显示隐藏文本框内容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69427"/>
            <a:ext cx="7907338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 startAt="2"/>
              <a:defRPr/>
            </a:pPr>
            <a:r>
              <a:rPr lang="zh-CN" altLang="en-US" b="1" u="sng" dirty="0">
                <a:solidFill>
                  <a:srgbClr val="1369B2"/>
                </a:solidFill>
              </a:rPr>
              <a:t>编写实现</a:t>
            </a:r>
            <a:r>
              <a:rPr lang="zh-CN" altLang="zh-CN" b="1" u="sng" dirty="0">
                <a:solidFill>
                  <a:srgbClr val="1369B2"/>
                </a:solidFill>
              </a:rPr>
              <a:t>获取焦点时效果的</a:t>
            </a:r>
            <a:r>
              <a:rPr lang="en-US" altLang="zh-CN" b="1" u="sng" dirty="0">
                <a:solidFill>
                  <a:srgbClr val="1369B2"/>
                </a:solidFill>
              </a:rPr>
              <a:t>JavaScript</a:t>
            </a:r>
            <a:r>
              <a:rPr lang="zh-CN" altLang="en-US" b="1" u="sng" dirty="0">
                <a:solidFill>
                  <a:srgbClr val="1369B2"/>
                </a:solidFill>
              </a:rPr>
              <a:t>代码</a:t>
            </a:r>
            <a:endParaRPr lang="zh-CN" altLang="en-US" b="1" u="sng" dirty="0">
              <a:solidFill>
                <a:srgbClr val="1369B2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91657" y="2454460"/>
            <a:ext cx="6723594" cy="3351671"/>
            <a:chOff x="991657" y="2940235"/>
            <a:chExt cx="6723594" cy="3351671"/>
          </a:xfrm>
        </p:grpSpPr>
        <p:sp>
          <p:nvSpPr>
            <p:cNvPr id="14" name="矩形 1"/>
            <p:cNvSpPr>
              <a:spLocks noChangeArrowheads="1"/>
            </p:cNvSpPr>
            <p:nvPr/>
          </p:nvSpPr>
          <p:spPr bwMode="auto">
            <a:xfrm>
              <a:off x="991657" y="3244918"/>
              <a:ext cx="6723594" cy="304698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text =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document.querySelector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('input'); // 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获取元素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text.onfocus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function () { // 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注册 获得焦点事件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onfocus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if 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this.value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=== 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 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 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this.value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'';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this.style.color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'#333';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};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圆角矩形 15"/>
            <p:cNvSpPr>
              <a:spLocks noChangeArrowheads="1"/>
            </p:cNvSpPr>
            <p:nvPr/>
          </p:nvSpPr>
          <p:spPr bwMode="auto">
            <a:xfrm>
              <a:off x="5888466" y="2940235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6.5 </a:t>
            </a:r>
            <a:r>
              <a:rPr lang="zh-CN" altLang="en-US" dirty="0" smtClean="0">
                <a:cs typeface="Times New Roman" panose="02020603050405020304" pitchFamily="18" charset="0"/>
              </a:rPr>
              <a:t>操作元素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显示隐藏文本框内容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893227"/>
            <a:ext cx="7907338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 startAt="3"/>
              <a:defRPr/>
            </a:pPr>
            <a:r>
              <a:rPr lang="zh-CN" altLang="en-US" b="1" u="sng" dirty="0">
                <a:solidFill>
                  <a:srgbClr val="1369B2"/>
                </a:solidFill>
              </a:rPr>
              <a:t>编写实现失去</a:t>
            </a:r>
            <a:r>
              <a:rPr lang="zh-CN" altLang="zh-CN" b="1" u="sng" dirty="0">
                <a:solidFill>
                  <a:srgbClr val="1369B2"/>
                </a:solidFill>
              </a:rPr>
              <a:t>焦点时效果的</a:t>
            </a:r>
            <a:r>
              <a:rPr lang="en-US" altLang="zh-CN" b="1" u="sng" dirty="0">
                <a:solidFill>
                  <a:srgbClr val="1369B2"/>
                </a:solidFill>
              </a:rPr>
              <a:t>JavaScript</a:t>
            </a:r>
            <a:r>
              <a:rPr lang="zh-CN" altLang="en-US" b="1" u="sng" dirty="0">
                <a:solidFill>
                  <a:srgbClr val="1369B2"/>
                </a:solidFill>
              </a:rPr>
              <a:t>代码</a:t>
            </a:r>
            <a:endParaRPr lang="zh-CN" altLang="en-US" b="1" u="sng" dirty="0">
              <a:solidFill>
                <a:srgbClr val="1369B2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82157" y="2508620"/>
            <a:ext cx="6146932" cy="3004379"/>
            <a:chOff x="991657" y="2918195"/>
            <a:chExt cx="6146932" cy="3004379"/>
          </a:xfrm>
        </p:grpSpPr>
        <p:sp>
          <p:nvSpPr>
            <p:cNvPr id="14" name="矩形 1"/>
            <p:cNvSpPr>
              <a:spLocks noChangeArrowheads="1"/>
            </p:cNvSpPr>
            <p:nvPr/>
          </p:nvSpPr>
          <p:spPr bwMode="auto">
            <a:xfrm>
              <a:off x="991657" y="3244918"/>
              <a:ext cx="6146932" cy="267765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text.onblur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function () {  // 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注册 失去焦点事件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onblur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if 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this.value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=== '') 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this.value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// 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失去焦点需要把文本框里面的文字颜色变浅色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this.style.color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'#999';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圆角矩形 15"/>
            <p:cNvSpPr>
              <a:spLocks noChangeArrowheads="1"/>
            </p:cNvSpPr>
            <p:nvPr/>
          </p:nvSpPr>
          <p:spPr bwMode="auto">
            <a:xfrm>
              <a:off x="5336016" y="2918195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zh-CN" altLang="en-US" dirty="0" smtClean="0"/>
              <a:t>本章总结</a:t>
            </a:r>
            <a:endParaRPr lang="zh-CN" altLang="en-US" dirty="0" smtClean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8121650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zh-CN" dirty="0"/>
              <a:t>本章主要讲解了</a:t>
            </a:r>
            <a:r>
              <a:rPr lang="en-US" altLang="zh-CN" dirty="0" smtClean="0"/>
              <a:t>Web API</a:t>
            </a:r>
            <a:r>
              <a:rPr lang="zh-CN" altLang="zh-CN" dirty="0"/>
              <a:t>的基本概念，如何利用</a:t>
            </a:r>
            <a:r>
              <a:rPr lang="en-US" altLang="zh-CN" dirty="0"/>
              <a:t>DOM</a:t>
            </a:r>
            <a:r>
              <a:rPr lang="zh-CN" altLang="zh-CN" dirty="0"/>
              <a:t>方式在</a:t>
            </a:r>
            <a:r>
              <a:rPr lang="en-US" altLang="zh-CN" dirty="0"/>
              <a:t>JavaScript</a:t>
            </a:r>
            <a:r>
              <a:rPr lang="zh-CN" altLang="zh-CN" dirty="0"/>
              <a:t>中获取元素，事件的基本概念，如何通过鼠标单击事件操作元素，如何对元素的内容、属性、样式进行操作，以及如何使用表单元素的获取焦点和失去焦点事件。通过本章的学习，读者应能够熟练地运用</a:t>
            </a:r>
            <a:r>
              <a:rPr lang="en-US" altLang="zh-CN" dirty="0"/>
              <a:t>DOM</a:t>
            </a:r>
            <a:r>
              <a:rPr lang="zh-CN" altLang="zh-CN" dirty="0"/>
              <a:t>完成元素的获取及操作。</a:t>
            </a:r>
            <a:endParaRPr lang="zh-CN" altLang="zh-CN" dirty="0"/>
          </a:p>
        </p:txBody>
      </p:sp>
      <p:sp>
        <p:nvSpPr>
          <p:cNvPr id="7066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06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066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6.3 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获取元素</a:t>
            </a:r>
            <a:endParaRPr lang="zh-CN" altLang="en-US" sz="2800" b="1" kern="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9224" name="Picture 3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9226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9228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获取元素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9230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9232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根据标签获取元素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2759075" y="3838575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6" name="椭圆 11"/>
          <p:cNvSpPr>
            <a:spLocks noChangeArrowheads="1"/>
          </p:cNvSpPr>
          <p:nvPr/>
        </p:nvSpPr>
        <p:spPr bwMode="auto">
          <a:xfrm>
            <a:off x="1116013" y="3838575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695450" y="41084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8" name="TextBox 218"/>
          <p:cNvSpPr txBox="1">
            <a:spLocks noChangeArrowheads="1"/>
          </p:cNvSpPr>
          <p:nvPr/>
        </p:nvSpPr>
        <p:spPr bwMode="auto">
          <a:xfrm>
            <a:off x="3063875" y="39544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获取元素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2759074" y="4550797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20" name="椭圆 7"/>
          <p:cNvSpPr>
            <a:spLocks noChangeArrowheads="1"/>
          </p:cNvSpPr>
          <p:nvPr/>
        </p:nvSpPr>
        <p:spPr bwMode="auto">
          <a:xfrm>
            <a:off x="1116012" y="4550797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sp>
        <p:nvSpPr>
          <p:cNvPr id="21" name="Line 188"/>
          <p:cNvSpPr>
            <a:spLocks noChangeShapeType="1"/>
          </p:cNvSpPr>
          <p:nvPr/>
        </p:nvSpPr>
        <p:spPr bwMode="auto">
          <a:xfrm flipH="1">
            <a:off x="1695449" y="4820672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2" name="TextBox 218"/>
          <p:cNvSpPr txBox="1">
            <a:spLocks noChangeArrowheads="1"/>
          </p:cNvSpPr>
          <p:nvPr/>
        </p:nvSpPr>
        <p:spPr bwMode="auto">
          <a:xfrm>
            <a:off x="3063874" y="4666685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新增的获取方式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2759074" y="523501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24" name="椭圆 11"/>
          <p:cNvSpPr>
            <a:spLocks noChangeArrowheads="1"/>
          </p:cNvSpPr>
          <p:nvPr/>
        </p:nvSpPr>
        <p:spPr bwMode="auto">
          <a:xfrm>
            <a:off x="1116012" y="523501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5</a:t>
            </a:r>
            <a:endParaRPr lang="zh-CN" altLang="en-US" sz="2400" b="1" dirty="0"/>
          </a:p>
        </p:txBody>
      </p:sp>
      <p:sp>
        <p:nvSpPr>
          <p:cNvPr id="25" name="Line 188"/>
          <p:cNvSpPr>
            <a:spLocks noChangeShapeType="1"/>
          </p:cNvSpPr>
          <p:nvPr/>
        </p:nvSpPr>
        <p:spPr bwMode="auto">
          <a:xfrm flipH="1">
            <a:off x="1695449" y="550488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6" name="TextBox 218"/>
          <p:cNvSpPr txBox="1">
            <a:spLocks noChangeArrowheads="1"/>
          </p:cNvSpPr>
          <p:nvPr/>
        </p:nvSpPr>
        <p:spPr bwMode="auto">
          <a:xfrm>
            <a:off x="3063874" y="5350897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对象的属性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6.4 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事件基础</a:t>
            </a:r>
            <a:endParaRPr lang="zh-CN" altLang="en-US" sz="2800" b="1" kern="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0248" name="Picture 3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任意多边形 7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0250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1</a:t>
            </a:r>
            <a:endParaRPr lang="zh-CN" altLang="en-US" sz="2400" b="1"/>
          </a:p>
        </p:txBody>
      </p:sp>
      <p:sp>
        <p:nvSpPr>
          <p:cNvPr id="10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0252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事件概述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0254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2</a:t>
            </a:r>
            <a:endParaRPr lang="zh-CN" altLang="en-US" sz="2400" b="1"/>
          </a:p>
        </p:txBody>
      </p:sp>
      <p:sp>
        <p:nvSpPr>
          <p:cNvPr id="14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0256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事件三要素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6.5 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操作元素</a:t>
            </a:r>
            <a:endParaRPr lang="zh-CN" altLang="en-US" sz="2800" b="1" kern="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7" name="Picture 3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任意多边形 7"/>
          <p:cNvSpPr/>
          <p:nvPr/>
        </p:nvSpPr>
        <p:spPr>
          <a:xfrm>
            <a:off x="2759074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9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1</a:t>
            </a:r>
            <a:endParaRPr lang="zh-CN" altLang="en-US" sz="2400" b="1"/>
          </a:p>
        </p:txBody>
      </p:sp>
      <p:sp>
        <p:nvSpPr>
          <p:cNvPr id="10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1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操作元素内容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3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2</a:t>
            </a:r>
            <a:endParaRPr lang="zh-CN" altLang="en-US" sz="2400" b="1"/>
          </a:p>
        </p:txBody>
      </p:sp>
      <p:sp>
        <p:nvSpPr>
          <p:cNvPr id="14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5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操作元素属性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2759075" y="3838575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7" name="椭圆 11"/>
          <p:cNvSpPr>
            <a:spLocks noChangeArrowheads="1"/>
          </p:cNvSpPr>
          <p:nvPr/>
        </p:nvSpPr>
        <p:spPr bwMode="auto">
          <a:xfrm>
            <a:off x="1116013" y="3838575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18" name="Line 188"/>
          <p:cNvSpPr>
            <a:spLocks noChangeShapeType="1"/>
          </p:cNvSpPr>
          <p:nvPr/>
        </p:nvSpPr>
        <p:spPr bwMode="auto">
          <a:xfrm flipH="1">
            <a:off x="1695450" y="41084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9" name="TextBox 218"/>
          <p:cNvSpPr txBox="1">
            <a:spLocks noChangeArrowheads="1"/>
          </p:cNvSpPr>
          <p:nvPr/>
        </p:nvSpPr>
        <p:spPr bwMode="auto">
          <a:xfrm>
            <a:off x="3063875" y="39544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显示隐藏密码明文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2759074" y="4550797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21" name="椭圆 7"/>
          <p:cNvSpPr>
            <a:spLocks noChangeArrowheads="1"/>
          </p:cNvSpPr>
          <p:nvPr/>
        </p:nvSpPr>
        <p:spPr bwMode="auto">
          <a:xfrm>
            <a:off x="1116012" y="4550797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sp>
        <p:nvSpPr>
          <p:cNvPr id="22" name="Line 188"/>
          <p:cNvSpPr>
            <a:spLocks noChangeShapeType="1"/>
          </p:cNvSpPr>
          <p:nvPr/>
        </p:nvSpPr>
        <p:spPr bwMode="auto">
          <a:xfrm flipH="1">
            <a:off x="1695449" y="4820672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3" name="TextBox 218"/>
          <p:cNvSpPr txBox="1">
            <a:spLocks noChangeArrowheads="1"/>
          </p:cNvSpPr>
          <p:nvPr/>
        </p:nvSpPr>
        <p:spPr bwMode="auto">
          <a:xfrm>
            <a:off x="3063874" y="4666685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操作元素样式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2759074" y="523501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25" name="椭圆 11"/>
          <p:cNvSpPr>
            <a:spLocks noChangeArrowheads="1"/>
          </p:cNvSpPr>
          <p:nvPr/>
        </p:nvSpPr>
        <p:spPr bwMode="auto">
          <a:xfrm>
            <a:off x="1116012" y="523501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5</a:t>
            </a:r>
            <a:endParaRPr lang="zh-CN" altLang="en-US" sz="2400" b="1" dirty="0"/>
          </a:p>
        </p:txBody>
      </p:sp>
      <p:sp>
        <p:nvSpPr>
          <p:cNvPr id="26" name="Line 188"/>
          <p:cNvSpPr>
            <a:spLocks noChangeShapeType="1"/>
          </p:cNvSpPr>
          <p:nvPr/>
        </p:nvSpPr>
        <p:spPr bwMode="auto">
          <a:xfrm flipH="1">
            <a:off x="1695449" y="550488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7" name="TextBox 218"/>
          <p:cNvSpPr txBox="1">
            <a:spLocks noChangeArrowheads="1"/>
          </p:cNvSpPr>
          <p:nvPr/>
        </p:nvSpPr>
        <p:spPr bwMode="auto">
          <a:xfrm>
            <a:off x="3063874" y="5350897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显示隐藏文本框内容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PRING_RESOURCE_PATHS_HASH_PRESENTER" val="2073902bd6eeea385025e622f579c75f79cebbe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10858</Words>
  <Application>WPS 演示</Application>
  <PresentationFormat>全屏显示(4:3)</PresentationFormat>
  <Paragraphs>1052</Paragraphs>
  <Slides>69</Slides>
  <Notes>58</Notes>
  <HiddenSlides>5</HiddenSlides>
  <MMClips>0</MMClips>
  <ScaleCrop>false</ScaleCrop>
  <HeadingPairs>
    <vt:vector size="10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69</vt:i4>
      </vt:variant>
      <vt:variant>
        <vt:lpstr>自定义放映</vt:lpstr>
      </vt:variant>
      <vt:variant>
        <vt:i4>1</vt:i4>
      </vt:variant>
    </vt:vector>
  </HeadingPairs>
  <TitlesOfParts>
    <vt:vector size="87" baseType="lpstr">
      <vt:lpstr>Arial</vt:lpstr>
      <vt:lpstr>宋体</vt:lpstr>
      <vt:lpstr>Wingdings</vt:lpstr>
      <vt:lpstr>微软雅黑</vt:lpstr>
      <vt:lpstr>Calibri</vt:lpstr>
      <vt:lpstr>Calibri</vt:lpstr>
      <vt:lpstr>Times New Roman</vt:lpstr>
      <vt:lpstr>Cambria Math</vt:lpstr>
      <vt:lpstr>汉仪综艺体简</vt:lpstr>
      <vt:lpstr>Gulim</vt:lpstr>
      <vt:lpstr>Arial</vt:lpstr>
      <vt:lpstr>Arial Unicode MS</vt:lpstr>
      <vt:lpstr>黑体</vt:lpstr>
      <vt:lpstr>Times New Roman</vt:lpstr>
      <vt:lpstr>默认设计模板</vt:lpstr>
      <vt:lpstr>Word.Document.12</vt:lpstr>
      <vt:lpstr>Word.Document.12</vt:lpstr>
      <vt:lpstr>第6章 DOM（上）</vt:lpstr>
      <vt:lpstr>学习目标</vt:lpstr>
      <vt:lpstr>目录</vt:lpstr>
      <vt:lpstr>目录</vt:lpstr>
      <vt:lpstr>知识架构</vt:lpstr>
      <vt:lpstr>知识架构</vt:lpstr>
      <vt:lpstr>知识架构</vt:lpstr>
      <vt:lpstr>知识架构</vt:lpstr>
      <vt:lpstr>知识架构</vt:lpstr>
      <vt:lpstr>6.1 Web API简介</vt:lpstr>
      <vt:lpstr>6.1 Web API简介</vt:lpstr>
      <vt:lpstr>6.1 Web API简介</vt:lpstr>
      <vt:lpstr>6.1 Web API简介</vt:lpstr>
      <vt:lpstr>6.2 DOM简介</vt:lpstr>
      <vt:lpstr>6.2 DOM简介</vt:lpstr>
      <vt:lpstr>6.2 DOM简介</vt:lpstr>
      <vt:lpstr>6.2 DOM简介</vt:lpstr>
      <vt:lpstr>6.3 获取元素</vt:lpstr>
      <vt:lpstr>6.3 获取元素</vt:lpstr>
      <vt:lpstr>6.3 获取元素</vt:lpstr>
      <vt:lpstr>6.3 获取元素</vt:lpstr>
      <vt:lpstr>6.3 获取元素</vt:lpstr>
      <vt:lpstr>6.3 获取元素</vt:lpstr>
      <vt:lpstr>6.3 获取元素</vt:lpstr>
      <vt:lpstr>6.3 获取元素</vt:lpstr>
      <vt:lpstr>6.3 获取元素</vt:lpstr>
      <vt:lpstr>6.3 获取元素</vt:lpstr>
      <vt:lpstr>6.3 获取元素</vt:lpstr>
      <vt:lpstr>6.3 获取元素</vt:lpstr>
      <vt:lpstr>6.3 获取元素</vt:lpstr>
      <vt:lpstr>6.3 获取元素</vt:lpstr>
      <vt:lpstr>6.3 获取元素</vt:lpstr>
      <vt:lpstr>6.3 获取元素</vt:lpstr>
      <vt:lpstr>6.3 获取元素</vt:lpstr>
      <vt:lpstr>6.4 事件基础</vt:lpstr>
      <vt:lpstr>6.4 事件基础</vt:lpstr>
      <vt:lpstr>6.4 事件基础</vt:lpstr>
      <vt:lpstr>6.5 操作元素</vt:lpstr>
      <vt:lpstr>6.5 操作元素</vt:lpstr>
      <vt:lpstr>6.5 操作元素</vt:lpstr>
      <vt:lpstr>6.5 操作元素</vt:lpstr>
      <vt:lpstr>6.5 操作元素</vt:lpstr>
      <vt:lpstr>6.5 操作元素</vt:lpstr>
      <vt:lpstr>6.5 操作元素</vt:lpstr>
      <vt:lpstr>6.5 操作元素</vt:lpstr>
      <vt:lpstr>6.5 操作元素</vt:lpstr>
      <vt:lpstr>6.5 操作元素</vt:lpstr>
      <vt:lpstr>6.5 操作元素</vt:lpstr>
      <vt:lpstr>6.5 操作元素</vt:lpstr>
      <vt:lpstr>6.5 操作元素</vt:lpstr>
      <vt:lpstr>6.5 操作元素</vt:lpstr>
      <vt:lpstr>6.5 操作元素</vt:lpstr>
      <vt:lpstr>6.5 操作元素</vt:lpstr>
      <vt:lpstr>6.5 操作元素</vt:lpstr>
      <vt:lpstr>6.5 操作元素</vt:lpstr>
      <vt:lpstr>6.5 操作元素</vt:lpstr>
      <vt:lpstr>6.5 操作元素</vt:lpstr>
      <vt:lpstr>6.5 操作元素</vt:lpstr>
      <vt:lpstr>6.5 操作元素</vt:lpstr>
      <vt:lpstr>6.5 操作元素</vt:lpstr>
      <vt:lpstr>6.5 操作元素</vt:lpstr>
      <vt:lpstr>6.5 操作元素</vt:lpstr>
      <vt:lpstr>6.5 操作元素</vt:lpstr>
      <vt:lpstr>6.5 操作元素</vt:lpstr>
      <vt:lpstr>6.5 操作元素</vt:lpstr>
      <vt:lpstr>6.5 操作元素</vt:lpstr>
      <vt:lpstr>6.5 操作元素</vt:lpstr>
      <vt:lpstr>本章总结</vt:lpstr>
      <vt:lpstr>PowerPoint 演示文稿</vt:lpstr>
      <vt:lpstr>自定义放映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Administrator</cp:lastModifiedBy>
  <cp:revision>1318</cp:revision>
  <dcterms:created xsi:type="dcterms:W3CDTF">2013-01-25T01:44:00Z</dcterms:created>
  <dcterms:modified xsi:type="dcterms:W3CDTF">2020-02-07T08:53:29Z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2052-11.1.0.9141</vt:lpwstr>
  </property>
</Properties>
</file>