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44" r:id="rId3"/>
    <p:sldId id="349" r:id="rId4"/>
    <p:sldId id="351" r:id="rId5"/>
    <p:sldId id="541" r:id="rId6"/>
    <p:sldId id="709" r:id="rId7"/>
    <p:sldId id="350" r:id="rId8"/>
    <p:sldId id="353" r:id="rId9"/>
    <p:sldId id="410" r:id="rId10"/>
    <p:sldId id="485" r:id="rId11"/>
    <p:sldId id="542" r:id="rId12"/>
    <p:sldId id="710" r:id="rId13"/>
    <p:sldId id="711" r:id="rId14"/>
    <p:sldId id="712" r:id="rId15"/>
    <p:sldId id="713" r:id="rId16"/>
    <p:sldId id="426" r:id="rId17"/>
    <p:sldId id="734" r:id="rId19"/>
    <p:sldId id="797" r:id="rId20"/>
    <p:sldId id="736" r:id="rId21"/>
    <p:sldId id="604" r:id="rId22"/>
    <p:sldId id="663" r:id="rId23"/>
    <p:sldId id="798" r:id="rId24"/>
    <p:sldId id="737" r:id="rId25"/>
    <p:sldId id="738" r:id="rId26"/>
    <p:sldId id="620" r:id="rId27"/>
    <p:sldId id="739" r:id="rId28"/>
    <p:sldId id="664" r:id="rId29"/>
    <p:sldId id="740" r:id="rId30"/>
    <p:sldId id="665" r:id="rId31"/>
    <p:sldId id="808" r:id="rId32"/>
    <p:sldId id="809" r:id="rId33"/>
    <p:sldId id="714" r:id="rId34"/>
    <p:sldId id="741" r:id="rId35"/>
    <p:sldId id="715" r:id="rId36"/>
    <p:sldId id="742" r:id="rId37"/>
    <p:sldId id="743" r:id="rId38"/>
    <p:sldId id="744" r:id="rId39"/>
    <p:sldId id="745" r:id="rId40"/>
    <p:sldId id="746" r:id="rId41"/>
    <p:sldId id="623" r:id="rId42"/>
    <p:sldId id="747" r:id="rId43"/>
    <p:sldId id="748" r:id="rId44"/>
    <p:sldId id="749" r:id="rId45"/>
    <p:sldId id="666" r:id="rId46"/>
    <p:sldId id="750" r:id="rId47"/>
    <p:sldId id="667" r:id="rId48"/>
    <p:sldId id="678" r:id="rId49"/>
    <p:sldId id="679" r:id="rId50"/>
    <p:sldId id="751" r:id="rId51"/>
    <p:sldId id="799" r:id="rId52"/>
    <p:sldId id="752" r:id="rId53"/>
    <p:sldId id="753" r:id="rId54"/>
    <p:sldId id="754" r:id="rId55"/>
    <p:sldId id="755" r:id="rId56"/>
    <p:sldId id="757" r:id="rId57"/>
    <p:sldId id="810" r:id="rId58"/>
    <p:sldId id="758" r:id="rId59"/>
    <p:sldId id="759" r:id="rId60"/>
    <p:sldId id="800" r:id="rId61"/>
    <p:sldId id="760" r:id="rId62"/>
    <p:sldId id="761" r:id="rId63"/>
    <p:sldId id="802" r:id="rId64"/>
    <p:sldId id="762" r:id="rId65"/>
    <p:sldId id="801" r:id="rId66"/>
    <p:sldId id="763" r:id="rId67"/>
    <p:sldId id="803" r:id="rId68"/>
    <p:sldId id="764" r:id="rId69"/>
    <p:sldId id="804" r:id="rId70"/>
    <p:sldId id="716" r:id="rId71"/>
    <p:sldId id="765" r:id="rId72"/>
    <p:sldId id="766" r:id="rId73"/>
    <p:sldId id="681" r:id="rId74"/>
    <p:sldId id="684" r:id="rId75"/>
    <p:sldId id="691" r:id="rId76"/>
    <p:sldId id="694" r:id="rId77"/>
    <p:sldId id="805" r:id="rId78"/>
    <p:sldId id="695" r:id="rId79"/>
    <p:sldId id="811" r:id="rId80"/>
    <p:sldId id="768" r:id="rId81"/>
    <p:sldId id="812" r:id="rId82"/>
    <p:sldId id="770" r:id="rId83"/>
    <p:sldId id="771" r:id="rId84"/>
    <p:sldId id="772" r:id="rId85"/>
    <p:sldId id="773" r:id="rId86"/>
    <p:sldId id="717" r:id="rId87"/>
    <p:sldId id="774" r:id="rId88"/>
    <p:sldId id="806" r:id="rId89"/>
    <p:sldId id="776" r:id="rId90"/>
    <p:sldId id="777" r:id="rId91"/>
    <p:sldId id="718" r:id="rId92"/>
    <p:sldId id="720" r:id="rId93"/>
    <p:sldId id="778" r:id="rId94"/>
    <p:sldId id="721" r:id="rId95"/>
    <p:sldId id="722" r:id="rId96"/>
    <p:sldId id="779" r:id="rId97"/>
    <p:sldId id="723" r:id="rId98"/>
    <p:sldId id="724" r:id="rId99"/>
    <p:sldId id="780" r:id="rId100"/>
    <p:sldId id="781" r:id="rId101"/>
    <p:sldId id="782" r:id="rId102"/>
    <p:sldId id="783" r:id="rId103"/>
    <p:sldId id="784" r:id="rId104"/>
    <p:sldId id="785" r:id="rId105"/>
    <p:sldId id="786" r:id="rId106"/>
    <p:sldId id="725" r:id="rId107"/>
    <p:sldId id="787" r:id="rId108"/>
    <p:sldId id="788" r:id="rId109"/>
    <p:sldId id="726" r:id="rId110"/>
    <p:sldId id="727" r:id="rId111"/>
    <p:sldId id="728" r:id="rId112"/>
    <p:sldId id="789" r:id="rId113"/>
    <p:sldId id="790" r:id="rId114"/>
    <p:sldId id="791" r:id="rId115"/>
    <p:sldId id="729" r:id="rId116"/>
    <p:sldId id="792" r:id="rId117"/>
    <p:sldId id="730" r:id="rId118"/>
    <p:sldId id="731" r:id="rId119"/>
    <p:sldId id="732" r:id="rId120"/>
    <p:sldId id="793" r:id="rId121"/>
    <p:sldId id="794" r:id="rId122"/>
    <p:sldId id="795" r:id="rId123"/>
    <p:sldId id="796" r:id="rId124"/>
    <p:sldId id="807" r:id="rId125"/>
    <p:sldId id="642" r:id="rId126"/>
    <p:sldId id="643" r:id="rId127"/>
  </p:sldIdLst>
  <p:sldSz cx="9144000" cy="6858000" type="screen4x3"/>
  <p:notesSz cx="6858000" cy="9144000"/>
  <p:custShowLst>
    <p:custShow name="自定义放映 1" id="0">
      <p:sldLst>
        <p:sld r:id="rId3"/>
        <p:sld r:id="rId4"/>
        <p:sld r:id="rId5"/>
        <p:sld r:id="rId17"/>
      </p:sldLst>
    </p:custShow>
  </p:custShowLst>
  <p:custDataLst>
    <p:tags r:id="rId1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6FE"/>
    <a:srgbClr val="CBE3F3"/>
    <a:srgbClr val="596B9D"/>
    <a:srgbClr val="000000"/>
    <a:srgbClr val="E7F1F9"/>
    <a:srgbClr val="BFC6E1"/>
    <a:srgbClr val="E7F1F8"/>
    <a:srgbClr val="954274"/>
    <a:srgbClr val="FFFFFF"/>
    <a:srgbClr val="29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3" autoAdjust="0"/>
    <p:restoredTop sz="99285" autoAdjust="0"/>
  </p:normalViewPr>
  <p:slideViewPr>
    <p:cSldViewPr snapToGrid="0" snapToObjects="1">
      <p:cViewPr>
        <p:scale>
          <a:sx n="90" d="100"/>
          <a:sy n="90" d="100"/>
        </p:scale>
        <p:origin x="-1134" y="-612"/>
      </p:cViewPr>
      <p:guideLst>
        <p:guide orient="horz" pos="211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1" Type="http://schemas.openxmlformats.org/officeDocument/2006/relationships/tags" Target="tags/tag1.xml"/><Relationship Id="rId130" Type="http://schemas.openxmlformats.org/officeDocument/2006/relationships/tableStyles" Target="tableStyles.xml"/><Relationship Id="rId13" Type="http://schemas.openxmlformats.org/officeDocument/2006/relationships/slide" Target="slides/slide11.xml"/><Relationship Id="rId129" Type="http://schemas.openxmlformats.org/officeDocument/2006/relationships/viewProps" Target="viewProps.xml"/><Relationship Id="rId128" Type="http://schemas.openxmlformats.org/officeDocument/2006/relationships/presProps" Target="presProps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96B9D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790"/>
      </a:pPr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45720" tIns="45720" rIns="45720" bIns="45720" anchor="t" anchorCtr="0">
          <a:spAutoFit/>
        </a:bodyPr>
        <a:lstStyle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9pPr>
        </a:lstStyle>
        <a:p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  <a:endParaRPr lang="zh-CN" altLang="en-US" sz="2000" b="1" kern="0" spc="3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2D4EF3-5D68-4802-B456-AC4D8DF02D93}" type="datetimeFigureOut">
              <a:rPr lang="zh-CN" altLang="en-US"/>
            </a:fld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6C141A-0958-4042-8113-D396C75FFEF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083149A-B859-49D3-8D33-214CC7B3669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3F418B06-2CC6-49A9-9D52-5FF4C81DDB8A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3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1646238" y="5648326"/>
            <a:ext cx="7937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b="1" kern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JS+jQuery</a:t>
            </a:r>
            <a:endParaRPr lang="en-US" altLang="zh-CN" sz="9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交互式</a:t>
            </a:r>
            <a:r>
              <a:rPr lang="en-US" altLang="zh-CN" sz="9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Web</a:t>
            </a:r>
            <a:r>
              <a:rPr lang="zh-CN" altLang="en-US" sz="9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前端开发</a:t>
            </a:r>
            <a:endParaRPr lang="zh-CN" altLang="en-US" sz="9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9.xml"/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3.xml"/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" Target="slide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slide" Target="slide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7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.bin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（下）</a:t>
            </a:r>
            <a:endParaRPr lang="zh-CN" altLang="en-US" dirty="0" smtClean="0"/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356225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排他操作</a:t>
            </a:r>
            <a:endParaRPr lang="en-US" altLang="zh-CN" dirty="0" smtClean="0"/>
          </a:p>
          <a:p>
            <a:r>
              <a:rPr lang="zh-CN" altLang="en-US" dirty="0" smtClean="0"/>
              <a:t>自定义属性</a:t>
            </a:r>
            <a:endParaRPr lang="en-US" altLang="zh-CN" dirty="0" smtClean="0"/>
          </a:p>
          <a:p>
            <a:r>
              <a:rPr lang="zh-CN" altLang="en-US" dirty="0" smtClean="0"/>
              <a:t>节点操作</a:t>
            </a:r>
            <a:endParaRPr lang="en-US" altLang="zh-CN" dirty="0" smtClean="0"/>
          </a:p>
          <a:p>
            <a:r>
              <a:rPr lang="zh-CN" altLang="en-US" dirty="0" smtClean="0"/>
              <a:t>事件对象</a:t>
            </a:r>
            <a:endParaRPr lang="zh-CN" altLang="en-US" dirty="0" smtClean="0"/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359400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属性操作</a:t>
            </a:r>
            <a:endParaRPr lang="en-US" altLang="zh-CN" dirty="0" smtClean="0"/>
          </a:p>
          <a:p>
            <a:r>
              <a:rPr lang="zh-CN" altLang="en-US" dirty="0"/>
              <a:t>节点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 smtClean="0"/>
              <a:t>事件进阶</a:t>
            </a:r>
            <a:endParaRPr lang="en-US" altLang="zh-CN" dirty="0" smtClean="0"/>
          </a:p>
          <a:p>
            <a:r>
              <a:rPr lang="zh-CN" altLang="en-US" dirty="0" smtClean="0"/>
              <a:t>鼠标和键盘事件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7.5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节点操作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4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创建节点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添加和删除节点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2759075" y="383857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椭圆 11"/>
          <p:cNvSpPr>
            <a:spLocks noChangeArrowheads="1"/>
          </p:cNvSpPr>
          <p:nvPr/>
        </p:nvSpPr>
        <p:spPr bwMode="auto">
          <a:xfrm>
            <a:off x="1116013" y="383857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8" name="Line 188"/>
          <p:cNvSpPr>
            <a:spLocks noChangeShapeType="1"/>
          </p:cNvSpPr>
          <p:nvPr/>
        </p:nvSpPr>
        <p:spPr bwMode="auto">
          <a:xfrm flipH="1">
            <a:off x="1695450" y="41084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TextBox 218"/>
          <p:cNvSpPr txBox="1">
            <a:spLocks noChangeArrowheads="1"/>
          </p:cNvSpPr>
          <p:nvPr/>
        </p:nvSpPr>
        <p:spPr bwMode="auto">
          <a:xfrm>
            <a:off x="3063875" y="39544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简易留言板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2759074" y="4550797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1" name="椭圆 7"/>
          <p:cNvSpPr>
            <a:spLocks noChangeArrowheads="1"/>
          </p:cNvSpPr>
          <p:nvPr/>
        </p:nvSpPr>
        <p:spPr bwMode="auto">
          <a:xfrm>
            <a:off x="1116012" y="4550797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2" name="Line 188"/>
          <p:cNvSpPr>
            <a:spLocks noChangeShapeType="1"/>
          </p:cNvSpPr>
          <p:nvPr/>
        </p:nvSpPr>
        <p:spPr bwMode="auto">
          <a:xfrm flipH="1">
            <a:off x="1695449" y="4820672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3" name="TextBox 218"/>
          <p:cNvSpPr txBox="1">
            <a:spLocks noChangeArrowheads="1"/>
          </p:cNvSpPr>
          <p:nvPr/>
        </p:nvSpPr>
        <p:spPr bwMode="auto">
          <a:xfrm>
            <a:off x="3063874" y="4666685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复制节点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7.7 </a:t>
            </a:r>
            <a:r>
              <a:rPr lang="zh-CN" altLang="en-US" dirty="0" smtClean="0">
                <a:cs typeface="Times New Roman" panose="02020603050405020304" pitchFamily="18" charset="0"/>
              </a:rPr>
              <a:t>事件对象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事件对象的常见属性和方法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矩形 9"/>
          <p:cNvSpPr>
            <a:spLocks noChangeArrowheads="1"/>
          </p:cNvSpPr>
          <p:nvPr/>
        </p:nvSpPr>
        <p:spPr bwMode="auto">
          <a:xfrm>
            <a:off x="7382097" y="2400677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44860" y="1711233"/>
            <a:ext cx="817382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案例演示：</a:t>
            </a:r>
            <a:r>
              <a:rPr lang="zh-CN" altLang="zh-CN" sz="1800" dirty="0"/>
              <a:t>下面我们</a:t>
            </a:r>
            <a:r>
              <a:rPr lang="zh-CN" altLang="zh-CN" dirty="0"/>
              <a:t>以禁用</a:t>
            </a:r>
            <a:r>
              <a:rPr lang="en-US" altLang="zh-CN" dirty="0"/>
              <a:t>&lt;a&gt;</a:t>
            </a:r>
            <a:r>
              <a:rPr lang="zh-CN" altLang="zh-CN" dirty="0"/>
              <a:t>标签的链接为例进行</a:t>
            </a:r>
            <a:r>
              <a:rPr lang="zh-CN" altLang="zh-CN" dirty="0" smtClean="0"/>
              <a:t>演示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006753" y="2154085"/>
            <a:ext cx="7165245" cy="4305328"/>
            <a:chOff x="762194" y="2430543"/>
            <a:chExt cx="7165245" cy="4305328"/>
          </a:xfrm>
        </p:grpSpPr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762194" y="2580887"/>
              <a:ext cx="7165245" cy="41549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href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="http://www.baidu.com"&gt;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百度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&lt;/a&gt;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a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('a');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链接对象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a.addEventListener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('click',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function (e)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//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单击事件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e.preventDefault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      // DOM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标准写法，早期版本浏览器不支持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推荐使用传统的注册方式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a.onclick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function (e) 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e.preventDefault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	//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标准浏览器使用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e.preventDefault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e.returnValue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早期版本浏览器（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IE6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）使用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returnValue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圆角矩形 24"/>
            <p:cNvSpPr>
              <a:spLocks noChangeArrowheads="1"/>
            </p:cNvSpPr>
            <p:nvPr/>
          </p:nvSpPr>
          <p:spPr bwMode="auto">
            <a:xfrm>
              <a:off x="5994791" y="2430543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语法结构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7.7 </a:t>
            </a:r>
            <a:r>
              <a:rPr lang="zh-CN" altLang="en-US" dirty="0" smtClean="0">
                <a:cs typeface="Times New Roman" panose="02020603050405020304" pitchFamily="18" charset="0"/>
              </a:rPr>
              <a:t>事件对象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事件对象的常见属性和方法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矩形 9"/>
          <p:cNvSpPr>
            <a:spLocks noChangeArrowheads="1"/>
          </p:cNvSpPr>
          <p:nvPr/>
        </p:nvSpPr>
        <p:spPr bwMode="auto">
          <a:xfrm>
            <a:off x="7382097" y="2400677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629924" y="2140499"/>
            <a:ext cx="8173827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可以</a:t>
            </a:r>
            <a:r>
              <a:rPr lang="zh-CN" altLang="zh-CN" dirty="0"/>
              <a:t>利用事件对象调用</a:t>
            </a:r>
            <a:r>
              <a:rPr lang="en-US" altLang="zh-CN" b="1" u="sng" dirty="0" err="1">
                <a:solidFill>
                  <a:srgbClr val="1369B2"/>
                </a:solidFill>
              </a:rPr>
              <a:t>stopPropagation</a:t>
            </a:r>
            <a:r>
              <a:rPr lang="en-US" altLang="zh-CN" b="1" u="sng" dirty="0">
                <a:solidFill>
                  <a:srgbClr val="1369B2"/>
                </a:solidFill>
              </a:rPr>
              <a:t>()</a:t>
            </a:r>
            <a:r>
              <a:rPr lang="zh-CN" altLang="zh-CN" dirty="0"/>
              <a:t>方法和设置</a:t>
            </a:r>
            <a:r>
              <a:rPr lang="en-US" altLang="zh-CN" b="1" u="sng" dirty="0" err="1">
                <a:solidFill>
                  <a:srgbClr val="1369B2"/>
                </a:solidFill>
              </a:rPr>
              <a:t>cancelBubble</a:t>
            </a:r>
            <a:r>
              <a:rPr lang="zh-CN" altLang="zh-CN" dirty="0"/>
              <a:t>属性，实现禁止所有浏览器的事件冒泡</a:t>
            </a:r>
            <a:r>
              <a:rPr lang="zh-CN" altLang="zh-CN" dirty="0" smtClean="0"/>
              <a:t>行为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523607" y="1710680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阻止</a:t>
            </a:r>
            <a:r>
              <a:rPr lang="zh-CN" altLang="en-US" b="1" u="sng" dirty="0">
                <a:solidFill>
                  <a:srgbClr val="1369B2"/>
                </a:solidFill>
              </a:rPr>
              <a:t>事件冒泡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28744" y="3208309"/>
            <a:ext cx="6306785" cy="2264773"/>
            <a:chOff x="688737" y="3963252"/>
            <a:chExt cx="6306785" cy="2264773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688737" y="4289033"/>
              <a:ext cx="6306785" cy="19389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window.event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{	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早期版本的浏览器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window.event.cancelBubble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true;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 else {			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标准浏览器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e.stopPropagation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>
              <a:spLocks noChangeArrowheads="1"/>
            </p:cNvSpPr>
            <p:nvPr/>
          </p:nvSpPr>
          <p:spPr bwMode="auto">
            <a:xfrm>
              <a:off x="5302177" y="3963252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语法结构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7.7 </a:t>
            </a:r>
            <a:r>
              <a:rPr lang="zh-CN" altLang="en-US" dirty="0" smtClean="0">
                <a:cs typeface="Times New Roman" panose="02020603050405020304" pitchFamily="18" charset="0"/>
              </a:rPr>
              <a:t>事件对象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事件对象的常见属性和方法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矩形 9"/>
          <p:cNvSpPr>
            <a:spLocks noChangeArrowheads="1"/>
          </p:cNvSpPr>
          <p:nvPr/>
        </p:nvSpPr>
        <p:spPr bwMode="auto">
          <a:xfrm>
            <a:off x="7382097" y="2400677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629924" y="2299994"/>
            <a:ext cx="8173827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b="1" u="sng" dirty="0" smtClean="0">
                <a:solidFill>
                  <a:srgbClr val="1369B2"/>
                </a:solidFill>
              </a:rPr>
              <a:t>事件</a:t>
            </a:r>
            <a:r>
              <a:rPr lang="zh-CN" altLang="zh-CN" b="1" u="sng" dirty="0">
                <a:solidFill>
                  <a:srgbClr val="1369B2"/>
                </a:solidFill>
              </a:rPr>
              <a:t>委托</a:t>
            </a:r>
            <a:r>
              <a:rPr lang="zh-CN" altLang="zh-CN" dirty="0"/>
              <a:t>的原理是，不给每个子节点单独设置事件监听器，而是把事件监听器设置在其父节点上，让其利用事件冒泡的原理影响到每个子</a:t>
            </a:r>
            <a:r>
              <a:rPr lang="zh-CN" altLang="zh-CN" dirty="0" smtClean="0"/>
              <a:t>节点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简而言之，就是不给子元素注册事件，给父元素注册事件，让处理代码在父元素的事件中执行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这样做的的优点</a:t>
            </a:r>
            <a:r>
              <a:rPr lang="zh-CN" altLang="zh-CN" dirty="0" smtClean="0"/>
              <a:t>在于</a:t>
            </a:r>
            <a:r>
              <a:rPr lang="zh-CN" altLang="zh-CN" dirty="0"/>
              <a:t>，只操作了一次</a:t>
            </a:r>
            <a:r>
              <a:rPr lang="en-US" altLang="zh-CN" dirty="0"/>
              <a:t>DOM </a:t>
            </a:r>
            <a:r>
              <a:rPr lang="zh-CN" altLang="zh-CN" dirty="0"/>
              <a:t>，提高了程序的</a:t>
            </a:r>
            <a:r>
              <a:rPr lang="zh-CN" altLang="zh-CN" dirty="0" smtClean="0"/>
              <a:t>性能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523607" y="1785111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4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事件委托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22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7.7 </a:t>
            </a:r>
            <a:r>
              <a:rPr lang="zh-CN" altLang="en-US" dirty="0" smtClean="0">
                <a:cs typeface="Times New Roman" panose="02020603050405020304" pitchFamily="18" charset="0"/>
              </a:rPr>
              <a:t>事件对象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事件对象的常见属性和方法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矩形 9"/>
          <p:cNvSpPr>
            <a:spLocks noChangeArrowheads="1"/>
          </p:cNvSpPr>
          <p:nvPr/>
        </p:nvSpPr>
        <p:spPr bwMode="auto">
          <a:xfrm>
            <a:off x="7382097" y="2400677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66126" y="1764398"/>
            <a:ext cx="81738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案例演示：</a:t>
            </a:r>
            <a:r>
              <a:rPr lang="zh-CN" altLang="zh-CN" dirty="0" smtClean="0"/>
              <a:t>演示</a:t>
            </a:r>
            <a:r>
              <a:rPr lang="zh-CN" altLang="zh-CN" dirty="0"/>
              <a:t>事件委托的使用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506504" y="2217883"/>
            <a:ext cx="5472628" cy="3999794"/>
            <a:chOff x="1506504" y="2419910"/>
            <a:chExt cx="5472628" cy="3999794"/>
          </a:xfrm>
        </p:grpSpPr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1506504" y="2634052"/>
              <a:ext cx="5472628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我是第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1 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// …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此处省略多个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&lt;li&gt;&lt;/li&gt;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ul.addEventListener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('click', function (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e) {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e.target.style.backgroundColor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'pink';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});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圆角矩形 24"/>
            <p:cNvSpPr>
              <a:spLocks noChangeArrowheads="1"/>
            </p:cNvSpPr>
            <p:nvPr/>
          </p:nvSpPr>
          <p:spPr bwMode="auto">
            <a:xfrm>
              <a:off x="5122927" y="2419910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语法结构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7.8 </a:t>
            </a:r>
            <a:r>
              <a:rPr lang="zh-CN" altLang="en-US" dirty="0" smtClean="0">
                <a:cs typeface="Times New Roman" panose="02020603050405020304" pitchFamily="18" charset="0"/>
              </a:rPr>
              <a:t>鼠标事件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鼠标事件的常用方法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11985" y="1835034"/>
            <a:ext cx="81535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鼠标</a:t>
            </a:r>
            <a:r>
              <a:rPr lang="zh-CN" altLang="zh-CN" dirty="0"/>
              <a:t>是计算机的一种输入设备，也是计算机显示系统纵横坐标定位的指示器，所以</a:t>
            </a:r>
            <a:r>
              <a:rPr lang="zh-CN" altLang="zh-CN" b="1" u="sng" dirty="0">
                <a:solidFill>
                  <a:srgbClr val="1369B2"/>
                </a:solidFill>
              </a:rPr>
              <a:t>鼠标事件</a:t>
            </a:r>
            <a:r>
              <a:rPr lang="zh-CN" altLang="zh-CN" dirty="0"/>
              <a:t>是</a:t>
            </a:r>
            <a:r>
              <a:rPr lang="en-US" altLang="zh-CN" dirty="0"/>
              <a:t>Web</a:t>
            </a:r>
            <a:r>
              <a:rPr lang="zh-CN" altLang="zh-CN" dirty="0"/>
              <a:t>开发中最常用的一类</a:t>
            </a:r>
            <a:r>
              <a:rPr lang="zh-CN" altLang="zh-CN" dirty="0" smtClean="0"/>
              <a:t>事件</a:t>
            </a:r>
            <a:r>
              <a:rPr lang="zh-CN" altLang="en-US" dirty="0" smtClean="0"/>
              <a:t>。常见的鼠标事件如下表所示：</a:t>
            </a:r>
            <a:endParaRPr lang="en-US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866900" y="3051301"/>
          <a:ext cx="5410200" cy="3209920"/>
        </p:xfrm>
        <a:graphic>
          <a:graphicData uri="http://schemas.openxmlformats.org/drawingml/2006/table">
            <a:tbl>
              <a:tblPr firstRow="1" bandRow="1"/>
              <a:tblGrid>
                <a:gridCol w="2362200"/>
                <a:gridCol w="3048000"/>
              </a:tblGrid>
              <a:tr h="3457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事件名称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事件触发时机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09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onclick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单击鼠标左键时触发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37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onfocus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获得鼠标指针焦点触发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</a:tr>
              <a:tr h="374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onblur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失去鼠标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sym typeface="+mn-ea"/>
                        </a:rPr>
                        <a:t>指针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焦点触发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348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onmouseover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鼠标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sym typeface="+mn-ea"/>
                        </a:rPr>
                        <a:t>指针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经过时触发</a:t>
                      </a:r>
                      <a:endParaRPr lang="zh-CN" altLang="zh-CN" sz="1050" kern="100" dirty="0" smtClean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348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onmouseout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鼠标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sym typeface="+mn-ea"/>
                        </a:rPr>
                        <a:t>指针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离开时触发</a:t>
                      </a:r>
                      <a:endParaRPr lang="zh-CN" altLang="zh-CN" sz="1050" kern="100" dirty="0" smtClean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348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onmousedown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当按下任意鼠标按键时触发</a:t>
                      </a:r>
                      <a:endParaRPr lang="zh-CN" altLang="zh-CN" sz="1050" kern="100" dirty="0" smtClean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348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onmouseup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当释放任意鼠标按键时触发</a:t>
                      </a:r>
                      <a:endParaRPr lang="zh-CN" altLang="zh-CN" sz="1050" kern="100" dirty="0" smtClean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348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onmousemove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在元素内当鼠标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sym typeface="+mn-ea"/>
                        </a:rPr>
                        <a:t>指针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移动时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持续触发</a:t>
                      </a:r>
                      <a:endParaRPr lang="zh-CN" altLang="zh-CN" sz="1050" kern="100" dirty="0" smtClean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4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7.8 </a:t>
            </a:r>
            <a:r>
              <a:rPr lang="zh-CN" altLang="en-US" dirty="0" smtClean="0">
                <a:cs typeface="Times New Roman" panose="02020603050405020304" pitchFamily="18" charset="0"/>
              </a:rPr>
              <a:t>鼠标事件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鼠标事件的常用方法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50" y="1888199"/>
            <a:ext cx="8153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禁止</a:t>
            </a:r>
            <a:r>
              <a:rPr lang="zh-CN" altLang="zh-CN" b="1" u="sng" dirty="0" smtClean="0">
                <a:solidFill>
                  <a:srgbClr val="1369B2"/>
                </a:solidFill>
              </a:rPr>
              <a:t>鼠标</a:t>
            </a:r>
            <a:r>
              <a:rPr lang="zh-CN" altLang="en-US" b="1" u="sng" dirty="0">
                <a:solidFill>
                  <a:srgbClr val="1369B2"/>
                </a:solidFill>
              </a:rPr>
              <a:t>右</a:t>
            </a:r>
            <a:r>
              <a:rPr lang="zh-CN" altLang="en-US" b="1" u="sng" dirty="0" smtClean="0">
                <a:solidFill>
                  <a:srgbClr val="1369B2"/>
                </a:solidFill>
              </a:rPr>
              <a:t>击菜单</a:t>
            </a:r>
            <a:endParaRPr lang="en-US" altLang="zh-CN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2353769"/>
            <a:ext cx="81535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 err="1">
                <a:solidFill>
                  <a:srgbClr val="1369B2"/>
                </a:solidFill>
              </a:rPr>
              <a:t>contextmenu</a:t>
            </a:r>
            <a:r>
              <a:rPr lang="zh-CN" altLang="zh-CN" dirty="0"/>
              <a:t>主要控制应该何时显示上下文菜单，主要应用于程序员取消默认的上下文菜单，示例代码</a:t>
            </a:r>
            <a:r>
              <a:rPr lang="zh-CN" altLang="zh-CN" dirty="0" smtClean="0"/>
              <a:t>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326096" y="3382981"/>
            <a:ext cx="6469627" cy="1547264"/>
            <a:chOff x="688736" y="3942098"/>
            <a:chExt cx="6469627" cy="1547264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688736" y="4289033"/>
              <a:ext cx="6469627" cy="12003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document.addEventListener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contextmenu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 function (e) 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e.preventDefault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>
              <a:spLocks noChangeArrowheads="1"/>
            </p:cNvSpPr>
            <p:nvPr/>
          </p:nvSpPr>
          <p:spPr bwMode="auto">
            <a:xfrm>
              <a:off x="5435241" y="3942098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语法结构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1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7.8 </a:t>
            </a:r>
            <a:r>
              <a:rPr lang="zh-CN" altLang="en-US" dirty="0" smtClean="0">
                <a:cs typeface="Times New Roman" panose="02020603050405020304" pitchFamily="18" charset="0"/>
              </a:rPr>
              <a:t>鼠标事件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鼠标事件的常用方法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54517" y="1813768"/>
            <a:ext cx="815354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禁止</a:t>
            </a:r>
            <a:r>
              <a:rPr lang="zh-CN" altLang="zh-CN" b="1" u="sng" dirty="0" smtClean="0">
                <a:solidFill>
                  <a:srgbClr val="1369B2"/>
                </a:solidFill>
              </a:rPr>
              <a:t>鼠标</a:t>
            </a:r>
            <a:r>
              <a:rPr lang="zh-CN" altLang="en-US" b="1" u="sng" dirty="0" smtClean="0">
                <a:solidFill>
                  <a:srgbClr val="1369B2"/>
                </a:solidFill>
              </a:rPr>
              <a:t>选中</a:t>
            </a:r>
            <a:endParaRPr lang="en-US" altLang="zh-CN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2343136"/>
            <a:ext cx="81535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b="1" u="sng" dirty="0" err="1">
                <a:solidFill>
                  <a:srgbClr val="1369B2"/>
                </a:solidFill>
              </a:rPr>
              <a:t>selectstart</a:t>
            </a:r>
            <a:r>
              <a:rPr lang="zh-CN" altLang="zh-CN" dirty="0"/>
              <a:t>事件是鼠标开始选择文字时就会触发，如果禁止鼠标选中，需要禁止该事件的默认行为，示例代码如下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965195" y="3419617"/>
            <a:ext cx="6188080" cy="1537434"/>
            <a:chOff x="688737" y="3951928"/>
            <a:chExt cx="6188080" cy="1537434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688737" y="4289033"/>
              <a:ext cx="6188080" cy="12003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document.addEventListener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selectstart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 function (e) 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e.preventDefault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>
              <a:spLocks noChangeArrowheads="1"/>
            </p:cNvSpPr>
            <p:nvPr/>
          </p:nvSpPr>
          <p:spPr bwMode="auto">
            <a:xfrm>
              <a:off x="5276411" y="3951928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语法结构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1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7.8 </a:t>
            </a:r>
            <a:r>
              <a:rPr lang="zh-CN" altLang="en-US" dirty="0" smtClean="0">
                <a:cs typeface="Times New Roman" panose="02020603050405020304" pitchFamily="18" charset="0"/>
              </a:rPr>
              <a:t>鼠标事件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鼠标事件对象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27038" y="1954196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鼠标</a:t>
            </a:r>
            <a:r>
              <a:rPr lang="zh-CN" altLang="zh-CN" dirty="0"/>
              <a:t>事件对象</a:t>
            </a:r>
            <a:r>
              <a:rPr lang="en-US" altLang="zh-CN" b="1" u="sng" dirty="0" err="1" smtClean="0">
                <a:solidFill>
                  <a:srgbClr val="1369B2"/>
                </a:solidFill>
              </a:rPr>
              <a:t>MouseEvent</a:t>
            </a:r>
            <a:r>
              <a:rPr lang="zh-CN" altLang="en-US" dirty="0"/>
              <a:t>，是跟鼠标</a:t>
            </a:r>
            <a:r>
              <a:rPr lang="zh-CN" altLang="en-US" dirty="0" smtClean="0"/>
              <a:t>事件相关的</a:t>
            </a:r>
            <a:r>
              <a:rPr lang="zh-CN" altLang="en-US" dirty="0"/>
              <a:t>一系列信息的</a:t>
            </a:r>
            <a:r>
              <a:rPr lang="zh-CN" altLang="en-US" dirty="0" smtClean="0"/>
              <a:t>集合，可以用来获取当前鼠标的位置信息，鼠标事件位置属性如下表所示。</a:t>
            </a:r>
            <a:endParaRPr lang="en-US" altLang="zh-CN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345904" y="3257550"/>
          <a:ext cx="6255046" cy="2505090"/>
        </p:xfrm>
        <a:graphic>
          <a:graphicData uri="http://schemas.openxmlformats.org/drawingml/2006/table">
            <a:tbl>
              <a:tblPr firstRow="1" bandRow="1"/>
              <a:tblGrid>
                <a:gridCol w="2149771"/>
                <a:gridCol w="4105275"/>
              </a:tblGrid>
              <a:tr h="3380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位置属性（只读）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描述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09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clientX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鼠标指针位于浏览器页面当前窗口可视区的水平坐标（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X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轴坐标）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37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clientY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鼠标指针位于浏览器页面当前窗口可视区的垂直坐标（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Y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轴坐标）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</a:tr>
              <a:tr h="374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pageX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鼠标指针位于文档的水平坐标（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轴坐标），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IE 6~IE 8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不兼容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348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pageY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鼠标指针位于文档的垂直坐标（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Y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轴坐标），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sym typeface="+mn-ea"/>
                        </a:rPr>
                        <a:t>IE 6~IE 8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不兼容</a:t>
                      </a:r>
                      <a:endParaRPr lang="zh-CN" altLang="zh-CN" sz="1050" kern="100" dirty="0" smtClean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348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screenX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鼠标指针位于屏幕的水平坐标（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X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轴坐标）</a:t>
                      </a:r>
                      <a:endParaRPr lang="zh-CN" altLang="zh-CN" sz="1050" kern="100" dirty="0" smtClean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348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screenY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鼠标指针位于屏幕的垂直坐标（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Y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轴坐标）</a:t>
                      </a:r>
                      <a:endParaRPr lang="zh-CN" altLang="zh-CN" sz="1050" kern="100" dirty="0" smtClean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7.8 </a:t>
            </a:r>
            <a:r>
              <a:rPr lang="zh-CN" altLang="en-US" dirty="0" smtClean="0">
                <a:cs typeface="Times New Roman" panose="02020603050405020304" pitchFamily="18" charset="0"/>
              </a:rPr>
              <a:t>鼠标事件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鼠标事件对象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29924" y="1881361"/>
            <a:ext cx="8173827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kern="100" dirty="0" smtClean="0">
                <a:effectLst/>
                <a:latin typeface="Times New Roman" panose="02020603050405020304"/>
                <a:ea typeface="+mn-ea"/>
                <a:sym typeface="+mn-ea"/>
              </a:rPr>
              <a:t>IE 6~IE 8</a:t>
            </a:r>
            <a:r>
              <a:rPr lang="zh-CN" altLang="zh-CN" dirty="0"/>
              <a:t>浏览器中不兼容</a:t>
            </a:r>
            <a:r>
              <a:rPr lang="en-US" altLang="zh-CN" dirty="0" err="1"/>
              <a:t>pageX</a:t>
            </a:r>
            <a:r>
              <a:rPr lang="zh-CN" altLang="zh-CN" dirty="0"/>
              <a:t>和</a:t>
            </a:r>
            <a:r>
              <a:rPr lang="en-US" altLang="zh-CN" dirty="0" err="1"/>
              <a:t>pageY</a:t>
            </a:r>
            <a:r>
              <a:rPr lang="zh-CN" altLang="zh-CN" dirty="0" smtClean="0"/>
              <a:t>属性</a:t>
            </a:r>
            <a:r>
              <a:rPr lang="zh-CN" altLang="en-US" dirty="0"/>
              <a:t>，</a:t>
            </a:r>
            <a:r>
              <a:rPr lang="zh-CN" altLang="en-US" dirty="0" smtClean="0"/>
              <a:t>在</a:t>
            </a:r>
            <a:r>
              <a:rPr lang="zh-CN" altLang="zh-CN" dirty="0" smtClean="0"/>
              <a:t>项目</a:t>
            </a:r>
            <a:r>
              <a:rPr lang="zh-CN" altLang="zh-CN" dirty="0"/>
              <a:t>开发时需要对</a:t>
            </a:r>
            <a:r>
              <a:rPr lang="en-US" altLang="zh-CN" kern="100" dirty="0" smtClean="0">
                <a:effectLst/>
                <a:latin typeface="Times New Roman" panose="02020603050405020304"/>
                <a:ea typeface="+mn-ea"/>
                <a:sym typeface="+mn-ea"/>
              </a:rPr>
              <a:t>IE 6~IE 8</a:t>
            </a:r>
            <a:r>
              <a:rPr lang="zh-CN" altLang="zh-CN" dirty="0"/>
              <a:t>浏览器进行兼容</a:t>
            </a:r>
            <a:r>
              <a:rPr lang="zh-CN" altLang="zh-CN" dirty="0" smtClean="0"/>
              <a:t>处理</a:t>
            </a:r>
            <a:r>
              <a:rPr lang="zh-CN" altLang="en-US" dirty="0" smtClean="0"/>
              <a:t>，示例代码如下所示。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821476" y="2951560"/>
            <a:ext cx="5472628" cy="2618163"/>
            <a:chOff x="1491853" y="3291816"/>
            <a:chExt cx="5472628" cy="2618163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1491853" y="3601655"/>
              <a:ext cx="5472628" cy="23083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pageX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event.pageX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||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event.clientX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+ 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document.body.scrollLeft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||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document.documentElement.scrollLeft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pageY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event.pageY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||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event.clientY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+ 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document.body.scrollTop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||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document.documentElement.scrollTop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>
              <a:spLocks noChangeArrowheads="1"/>
            </p:cNvSpPr>
            <p:nvPr/>
          </p:nvSpPr>
          <p:spPr bwMode="auto">
            <a:xfrm>
              <a:off x="5293055" y="3291816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7.8 </a:t>
            </a:r>
            <a:r>
              <a:rPr lang="zh-CN" altLang="en-US" dirty="0" smtClean="0">
                <a:cs typeface="Times New Roman" panose="02020603050405020304" pitchFamily="18" charset="0"/>
              </a:rPr>
              <a:t>鼠标事件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图片跟随鼠标移动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29924" y="1881361"/>
            <a:ext cx="81738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案例需求：</a:t>
            </a:r>
            <a:r>
              <a:rPr lang="zh-CN" altLang="zh-CN" dirty="0" smtClean="0"/>
              <a:t>简单实现图片跟随鼠标移动的效果</a:t>
            </a:r>
            <a:r>
              <a:rPr lang="zh-CN" altLang="en-US" dirty="0" smtClean="0"/>
              <a:t>（不考虑兼容性）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629924" y="2508715"/>
            <a:ext cx="8173827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案例分析：</a:t>
            </a:r>
            <a:r>
              <a:rPr lang="zh-CN" altLang="en-US" dirty="0"/>
              <a:t>需要</a:t>
            </a:r>
            <a:r>
              <a:rPr lang="zh-CN" altLang="zh-CN" dirty="0" smtClean="0"/>
              <a:t>使用</a:t>
            </a:r>
            <a:r>
              <a:rPr lang="zh-CN" altLang="zh-CN" dirty="0"/>
              <a:t>鼠标指针移动事件</a:t>
            </a:r>
            <a:r>
              <a:rPr lang="en-US" altLang="zh-CN" dirty="0" err="1"/>
              <a:t>mousemove</a:t>
            </a:r>
            <a:r>
              <a:rPr lang="zh-CN" altLang="zh-CN" dirty="0"/>
              <a:t>，每次鼠标移动，都会获得最新的鼠标</a:t>
            </a:r>
            <a:r>
              <a:rPr lang="zh-CN" altLang="zh-CN" dirty="0">
                <a:sym typeface="+mn-ea"/>
              </a:rPr>
              <a:t>指针</a:t>
            </a:r>
            <a:r>
              <a:rPr lang="zh-CN" altLang="zh-CN" dirty="0"/>
              <a:t>坐标，把这个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坐标作为图片的</a:t>
            </a:r>
            <a:r>
              <a:rPr lang="en-US" altLang="zh-CN" dirty="0"/>
              <a:t>top</a:t>
            </a:r>
            <a:r>
              <a:rPr lang="zh-CN" altLang="zh-CN" dirty="0"/>
              <a:t>和</a:t>
            </a:r>
            <a:r>
              <a:rPr lang="en-US" altLang="zh-CN" dirty="0"/>
              <a:t>left </a:t>
            </a:r>
            <a:r>
              <a:rPr lang="zh-CN" altLang="zh-CN" dirty="0"/>
              <a:t>值就可以实现图片的</a:t>
            </a:r>
            <a:r>
              <a:rPr lang="zh-CN" altLang="zh-CN" dirty="0" smtClean="0"/>
              <a:t>移动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 build="p"/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7.6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事件进阶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4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删除事件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2759075" y="383857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椭圆 11"/>
          <p:cNvSpPr>
            <a:spLocks noChangeArrowheads="1"/>
          </p:cNvSpPr>
          <p:nvPr/>
        </p:nvSpPr>
        <p:spPr bwMode="auto">
          <a:xfrm>
            <a:off x="1116013" y="383857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8" name="Line 188"/>
          <p:cNvSpPr>
            <a:spLocks noChangeShapeType="1"/>
          </p:cNvSpPr>
          <p:nvPr/>
        </p:nvSpPr>
        <p:spPr bwMode="auto">
          <a:xfrm flipH="1">
            <a:off x="1695450" y="41084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TextBox 218"/>
          <p:cNvSpPr txBox="1">
            <a:spLocks noChangeArrowheads="1"/>
          </p:cNvSpPr>
          <p:nvPr/>
        </p:nvSpPr>
        <p:spPr bwMode="auto">
          <a:xfrm>
            <a:off x="3063875" y="39544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事件流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7.8 </a:t>
            </a:r>
            <a:r>
              <a:rPr lang="zh-CN" altLang="en-US" dirty="0" smtClean="0">
                <a:cs typeface="Times New Roman" panose="02020603050405020304" pitchFamily="18" charset="0"/>
              </a:rPr>
              <a:t>鼠标事件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图片跟随鼠标移动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23607" y="1848909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编写</a:t>
            </a:r>
            <a:r>
              <a:rPr lang="en-US" altLang="zh-CN" b="1" u="sng" dirty="0" smtClean="0">
                <a:solidFill>
                  <a:srgbClr val="1369B2"/>
                </a:solidFill>
              </a:rPr>
              <a:t>HTML</a:t>
            </a:r>
            <a:r>
              <a:rPr lang="zh-CN" altLang="en-US" b="1" u="sng" dirty="0">
                <a:solidFill>
                  <a:srgbClr val="1369B2"/>
                </a:solidFill>
              </a:rPr>
              <a:t>代码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64989" y="2330891"/>
            <a:ext cx="6039591" cy="3671919"/>
            <a:chOff x="956632" y="2766844"/>
            <a:chExt cx="6039591" cy="3671919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956632" y="2976277"/>
              <a:ext cx="6039591" cy="346248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style&gt;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给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img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图片设置定位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position: absolute;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top: 2px;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&lt;/style&gt;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src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="images/angel.gif"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alt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=""&gt;//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移动的图片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>
              <a:spLocks noChangeArrowheads="1"/>
            </p:cNvSpPr>
            <p:nvPr/>
          </p:nvSpPr>
          <p:spPr bwMode="auto">
            <a:xfrm>
              <a:off x="5130800" y="2766844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7.8 </a:t>
            </a:r>
            <a:r>
              <a:rPr lang="zh-CN" altLang="en-US" dirty="0" smtClean="0">
                <a:cs typeface="Times New Roman" panose="02020603050405020304" pitchFamily="18" charset="0"/>
              </a:rPr>
              <a:t>鼠标事件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图片跟随鼠标移动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23607" y="1902074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编写</a:t>
            </a:r>
            <a:r>
              <a:rPr lang="en-US" altLang="zh-CN" b="1" u="sng" dirty="0" smtClean="0">
                <a:solidFill>
                  <a:srgbClr val="1369B2"/>
                </a:solidFill>
              </a:rPr>
              <a:t>JS</a:t>
            </a:r>
            <a:r>
              <a:rPr lang="zh-CN" altLang="en-US" b="1" u="sng" dirty="0" smtClean="0">
                <a:solidFill>
                  <a:srgbClr val="1369B2"/>
                </a:solidFill>
              </a:rPr>
              <a:t>逻辑代码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0559" y="2442374"/>
            <a:ext cx="6316038" cy="3251268"/>
            <a:chOff x="956633" y="2771997"/>
            <a:chExt cx="6316038" cy="3251268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956633" y="2976277"/>
              <a:ext cx="6316038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pic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document.addEventListener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mousemove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 function(e) 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x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e.pageX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    //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鼠标的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坐标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y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e.pageY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    //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鼠标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坐标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pic.style.left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x - 50 + 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 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pic.style.top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y - 40 + 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 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});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>
              <a:spLocks noChangeArrowheads="1"/>
            </p:cNvSpPr>
            <p:nvPr/>
          </p:nvSpPr>
          <p:spPr bwMode="auto">
            <a:xfrm>
              <a:off x="5526943" y="2771997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7.8 </a:t>
            </a:r>
            <a:r>
              <a:rPr lang="zh-CN" altLang="en-US" dirty="0" smtClean="0">
                <a:cs typeface="Times New Roman" panose="02020603050405020304" pitchFamily="18" charset="0"/>
              </a:rPr>
              <a:t>鼠标事件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图片跟随鼠标移动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704056" y="1855836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浏览器预览</a:t>
            </a:r>
            <a:r>
              <a:rPr lang="zh-CN" altLang="zh-CN" dirty="0" smtClean="0"/>
              <a:t>效果</a:t>
            </a:r>
            <a:r>
              <a:rPr lang="zh-CN" altLang="en-US" dirty="0" smtClean="0"/>
              <a:t>如下图所示：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2297701" y="2572624"/>
            <a:ext cx="4889906" cy="3257750"/>
            <a:chOff x="2297703" y="2966046"/>
            <a:chExt cx="4283849" cy="2955552"/>
          </a:xfrm>
        </p:grpSpPr>
        <p:sp>
          <p:nvSpPr>
            <p:cNvPr id="21" name="TextBox 20"/>
            <p:cNvSpPr txBox="1"/>
            <p:nvPr/>
          </p:nvSpPr>
          <p:spPr>
            <a:xfrm>
              <a:off x="3057782" y="5587463"/>
              <a:ext cx="2763688" cy="334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zh-CN" dirty="0"/>
                <a:t>跟随鼠标</a:t>
              </a:r>
              <a:r>
                <a:rPr lang="zh-CN" altLang="zh-CN" dirty="0">
                  <a:sym typeface="+mn-ea"/>
                </a:rPr>
                <a:t>指针移动</a:t>
              </a:r>
              <a:r>
                <a:rPr lang="zh-CN" altLang="zh-CN" dirty="0"/>
                <a:t>的</a:t>
              </a:r>
              <a:r>
                <a:rPr lang="zh-CN" altLang="zh-CN" dirty="0">
                  <a:sym typeface="+mn-ea"/>
                </a:rPr>
                <a:t>“天使</a:t>
              </a:r>
              <a:r>
                <a:rPr lang="zh-CN" altLang="zh-CN" dirty="0">
                  <a:sym typeface="+mn-ea"/>
                </a:rPr>
                <a:t>”</a:t>
              </a:r>
              <a:endParaRPr lang="zh-CN" altLang="en-US" dirty="0"/>
            </a:p>
          </p:txBody>
        </p:sp>
        <p:pic>
          <p:nvPicPr>
            <p:cNvPr id="6146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703" y="2966046"/>
              <a:ext cx="4283849" cy="2528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7.9 </a:t>
            </a:r>
            <a:r>
              <a:rPr lang="zh-CN" altLang="en-US" dirty="0" smtClean="0">
                <a:cs typeface="Times New Roman" panose="02020603050405020304" pitchFamily="18" charset="0"/>
              </a:rPr>
              <a:t>键盘事件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键盘事件的常用方法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49" y="1973263"/>
            <a:ext cx="81854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b="1" u="sng" dirty="0" smtClean="0">
                <a:solidFill>
                  <a:srgbClr val="1369B2"/>
                </a:solidFill>
              </a:rPr>
              <a:t>键盘</a:t>
            </a:r>
            <a:r>
              <a:rPr lang="zh-CN" altLang="zh-CN" b="1" u="sng" dirty="0">
                <a:solidFill>
                  <a:srgbClr val="1369B2"/>
                </a:solidFill>
              </a:rPr>
              <a:t>事件</a:t>
            </a:r>
            <a:r>
              <a:rPr lang="zh-CN" altLang="zh-CN" dirty="0"/>
              <a:t>是指用户在使用键盘时触发的事件。例如，用户按</a:t>
            </a:r>
            <a:r>
              <a:rPr lang="en-US" altLang="zh-CN" dirty="0"/>
              <a:t>Esc</a:t>
            </a:r>
            <a:r>
              <a:rPr lang="zh-CN" altLang="zh-CN" dirty="0"/>
              <a:t>键关闭打开的状态栏，按</a:t>
            </a:r>
            <a:r>
              <a:rPr lang="en-US" altLang="zh-CN" dirty="0"/>
              <a:t>Enter</a:t>
            </a:r>
            <a:r>
              <a:rPr lang="zh-CN" altLang="zh-CN" dirty="0"/>
              <a:t>键直接完成光标的上下切换等</a:t>
            </a:r>
            <a:r>
              <a:rPr lang="zh-CN" altLang="zh-CN" dirty="0" smtClean="0"/>
              <a:t>。常用</a:t>
            </a:r>
            <a:r>
              <a:rPr lang="zh-CN" altLang="zh-CN" dirty="0"/>
              <a:t>的键盘</a:t>
            </a:r>
            <a:r>
              <a:rPr lang="zh-CN" altLang="zh-CN" dirty="0" smtClean="0"/>
              <a:t>事件</a:t>
            </a:r>
            <a:r>
              <a:rPr lang="zh-CN" altLang="en-US" dirty="0" smtClean="0"/>
              <a:t>如下表所示。</a:t>
            </a:r>
            <a:endParaRPr lang="en-US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800889" y="3481936"/>
          <a:ext cx="5950246" cy="1467240"/>
        </p:xfrm>
        <a:graphic>
          <a:graphicData uri="http://schemas.openxmlformats.org/drawingml/2006/table">
            <a:tbl>
              <a:tblPr firstRow="1" bandRow="1"/>
              <a:tblGrid>
                <a:gridCol w="2026832"/>
                <a:gridCol w="3923414"/>
              </a:tblGrid>
              <a:tr h="3457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事件名称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事件触发时机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09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keypress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某个键盘按键被按下时触发，不识别功能键，如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Ctrl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、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Shift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、箭头等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37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 </a:t>
                      </a: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keydown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某个键盘按键被按下时触发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</a:tr>
              <a:tr h="374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keyup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某个键盘按键被松开时触发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4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7.9 </a:t>
            </a:r>
            <a:r>
              <a:rPr lang="zh-CN" altLang="en-US" dirty="0" smtClean="0">
                <a:cs typeface="Times New Roman" panose="02020603050405020304" pitchFamily="18" charset="0"/>
              </a:rPr>
              <a:t>键盘事件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键盘事件的常用方法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3" name="组合 4"/>
          <p:cNvGrpSpPr/>
          <p:nvPr/>
        </p:nvGrpSpPr>
        <p:grpSpPr bwMode="auto">
          <a:xfrm>
            <a:off x="660964" y="2470572"/>
            <a:ext cx="7490585" cy="2642817"/>
            <a:chOff x="415635" y="2398807"/>
            <a:chExt cx="7920000" cy="2160000"/>
          </a:xfrm>
        </p:grpSpPr>
        <p:sp>
          <p:nvSpPr>
            <p:cNvPr id="14" name="矩形 13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6" name="组合 7"/>
          <p:cNvGrpSpPr/>
          <p:nvPr/>
        </p:nvGrpSpPr>
        <p:grpSpPr bwMode="auto">
          <a:xfrm>
            <a:off x="7439296" y="2069643"/>
            <a:ext cx="1235075" cy="866775"/>
            <a:chOff x="7623958" y="2018805"/>
            <a:chExt cx="1235034" cy="866899"/>
          </a:xfrm>
        </p:grpSpPr>
        <p:sp>
          <p:nvSpPr>
            <p:cNvPr id="17" name="泪滴形 16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矩形 10"/>
          <p:cNvSpPr>
            <a:spLocks noChangeArrowheads="1"/>
          </p:cNvSpPr>
          <p:nvPr/>
        </p:nvSpPr>
        <p:spPr bwMode="auto">
          <a:xfrm>
            <a:off x="1075619" y="2639931"/>
            <a:ext cx="6597332" cy="22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en-US" altLang="zh-CN" dirty="0" err="1"/>
              <a:t>keypress</a:t>
            </a:r>
            <a:r>
              <a:rPr lang="zh-CN" altLang="zh-CN" dirty="0"/>
              <a:t>事件保存的按键值是</a:t>
            </a:r>
            <a:r>
              <a:rPr lang="en-US" altLang="zh-CN" dirty="0"/>
              <a:t>ASCII</a:t>
            </a:r>
            <a:r>
              <a:rPr lang="zh-CN" altLang="zh-CN" dirty="0"/>
              <a:t>码，</a:t>
            </a:r>
            <a:r>
              <a:rPr lang="en-US" altLang="zh-CN" dirty="0" err="1"/>
              <a:t>keydown</a:t>
            </a:r>
            <a:r>
              <a:rPr lang="zh-CN" altLang="zh-CN" dirty="0"/>
              <a:t>和</a:t>
            </a:r>
            <a:r>
              <a:rPr lang="en-US" altLang="zh-CN" dirty="0" err="1"/>
              <a:t>keyup</a:t>
            </a:r>
            <a:r>
              <a:rPr lang="zh-CN" altLang="zh-CN" dirty="0"/>
              <a:t>事件保存的按键值是虚拟键码，</a:t>
            </a:r>
            <a:r>
              <a:rPr lang="en-US" altLang="zh-CN" dirty="0" err="1"/>
              <a:t>keydown</a:t>
            </a:r>
            <a:r>
              <a:rPr lang="zh-CN" altLang="zh-CN" dirty="0"/>
              <a:t>和</a:t>
            </a:r>
            <a:r>
              <a:rPr lang="en-US" altLang="zh-CN" dirty="0" err="1"/>
              <a:t>keypress</a:t>
            </a:r>
            <a:r>
              <a:rPr lang="zh-CN" altLang="zh-CN" dirty="0"/>
              <a:t>如果按住不放的话，会重复触发该对应事件。</a:t>
            </a:r>
            <a:r>
              <a:rPr lang="en-US" altLang="zh-CN" dirty="0" err="1"/>
              <a:t>keyup</a:t>
            </a:r>
            <a:r>
              <a:rPr lang="zh-CN" altLang="zh-CN" dirty="0"/>
              <a:t>和</a:t>
            </a:r>
            <a:r>
              <a:rPr lang="en-US" altLang="zh-CN" dirty="0" err="1"/>
              <a:t>keydown</a:t>
            </a:r>
            <a:r>
              <a:rPr lang="zh-CN" altLang="zh-CN" dirty="0"/>
              <a:t>事件不区分字母大小写，而</a:t>
            </a:r>
            <a:r>
              <a:rPr lang="en-US" altLang="zh-CN" dirty="0" err="1"/>
              <a:t>keypress</a:t>
            </a:r>
            <a:r>
              <a:rPr lang="zh-CN" altLang="zh-CN" dirty="0"/>
              <a:t>区分字母大小写。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7.9 </a:t>
            </a:r>
            <a:r>
              <a:rPr lang="zh-CN" altLang="en-US" dirty="0">
                <a:cs typeface="Times New Roman" panose="02020603050405020304" pitchFamily="18" charset="0"/>
              </a:rPr>
              <a:t>键盘</a:t>
            </a:r>
            <a:r>
              <a:rPr lang="zh-CN" altLang="en-US" dirty="0" smtClean="0">
                <a:cs typeface="Times New Roman" panose="02020603050405020304" pitchFamily="18" charset="0"/>
              </a:rPr>
              <a:t>事件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键盘事件对象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427038" y="2007361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/>
              <a:t>键盘</a:t>
            </a:r>
            <a:r>
              <a:rPr lang="zh-CN" altLang="zh-CN" dirty="0" smtClean="0"/>
              <a:t>事件对象</a:t>
            </a:r>
            <a:r>
              <a:rPr lang="en-US" altLang="zh-CN" b="1" u="sng" dirty="0" err="1" smtClean="0">
                <a:solidFill>
                  <a:srgbClr val="1369B2"/>
                </a:solidFill>
              </a:rPr>
              <a:t>KeyBoardEvent</a:t>
            </a:r>
            <a:r>
              <a:rPr lang="zh-CN" altLang="en-US" dirty="0" smtClean="0"/>
              <a:t>，</a:t>
            </a:r>
            <a:r>
              <a:rPr lang="zh-CN" altLang="en-US" dirty="0"/>
              <a:t>是</a:t>
            </a:r>
            <a:r>
              <a:rPr lang="zh-CN" altLang="en-US" dirty="0" smtClean="0"/>
              <a:t>跟键盘事件相关的</a:t>
            </a:r>
            <a:r>
              <a:rPr lang="zh-CN" altLang="en-US" dirty="0"/>
              <a:t>一系列信息的</a:t>
            </a:r>
            <a:r>
              <a:rPr lang="zh-CN" altLang="en-US" dirty="0" smtClean="0"/>
              <a:t>集合，</a:t>
            </a:r>
            <a:r>
              <a:rPr lang="zh-CN" altLang="zh-CN" dirty="0"/>
              <a:t>根据键盘事件对象中的</a:t>
            </a:r>
            <a:r>
              <a:rPr lang="en-US" altLang="zh-CN" dirty="0" err="1"/>
              <a:t>keyCode</a:t>
            </a:r>
            <a:r>
              <a:rPr lang="zh-CN" altLang="zh-CN" dirty="0"/>
              <a:t>属性可以得到相应的</a:t>
            </a:r>
            <a:r>
              <a:rPr lang="en-US" altLang="zh-CN" dirty="0"/>
              <a:t>ASCII</a:t>
            </a:r>
            <a:r>
              <a:rPr lang="zh-CN" altLang="zh-CN" dirty="0"/>
              <a:t>码值，进而可以判断用户按下了哪个</a:t>
            </a:r>
            <a:r>
              <a:rPr lang="zh-CN" altLang="zh-CN" dirty="0" smtClean="0"/>
              <a:t>键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427038" y="3743997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案例演示：</a:t>
            </a:r>
            <a:r>
              <a:rPr lang="zh-CN" altLang="zh-CN" dirty="0" smtClean="0"/>
              <a:t>检测</a:t>
            </a:r>
            <a:r>
              <a:rPr lang="zh-CN" altLang="zh-CN" dirty="0"/>
              <a:t>用户是否按下了</a:t>
            </a:r>
            <a:r>
              <a:rPr lang="en-US" altLang="zh-CN" dirty="0"/>
              <a:t>s</a:t>
            </a:r>
            <a:r>
              <a:rPr lang="zh-CN" altLang="zh-CN" dirty="0"/>
              <a:t>键，如果按下</a:t>
            </a:r>
            <a:r>
              <a:rPr lang="en-US" altLang="zh-CN" dirty="0"/>
              <a:t>s </a:t>
            </a:r>
            <a:r>
              <a:rPr lang="zh-CN" altLang="zh-CN" dirty="0"/>
              <a:t>键，就把光标定位到搜索框里面，示例代码</a:t>
            </a:r>
            <a:r>
              <a:rPr lang="zh-CN" altLang="zh-CN" dirty="0" smtClean="0"/>
              <a:t>如下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  <p:bldP spid="14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7.9 </a:t>
            </a:r>
            <a:r>
              <a:rPr lang="zh-CN" altLang="en-US" dirty="0">
                <a:cs typeface="Times New Roman" panose="02020603050405020304" pitchFamily="18" charset="0"/>
              </a:rPr>
              <a:t>键盘</a:t>
            </a:r>
            <a:r>
              <a:rPr lang="zh-CN" altLang="en-US" dirty="0" smtClean="0">
                <a:cs typeface="Times New Roman" panose="02020603050405020304" pitchFamily="18" charset="0"/>
              </a:rPr>
              <a:t>事件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键盘事件对象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39961" y="1884333"/>
            <a:ext cx="5817799" cy="4343151"/>
            <a:chOff x="816917" y="2086360"/>
            <a:chExt cx="5817799" cy="4343151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816917" y="2274527"/>
              <a:ext cx="5817799" cy="41549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&lt;input type="text"&gt;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search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('input');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document.addEventListener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keyup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 function (e) 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  if 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e.keyCode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=== 83) 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search.focus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  });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>
              <a:spLocks noChangeArrowheads="1"/>
            </p:cNvSpPr>
            <p:nvPr/>
          </p:nvSpPr>
          <p:spPr bwMode="auto">
            <a:xfrm>
              <a:off x="4919377" y="2086360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7.9 </a:t>
            </a:r>
            <a:r>
              <a:rPr lang="zh-CN" altLang="en-US" dirty="0">
                <a:cs typeface="Times New Roman" panose="02020603050405020304" pitchFamily="18" charset="0"/>
              </a:rPr>
              <a:t>键盘</a:t>
            </a:r>
            <a:r>
              <a:rPr lang="zh-CN" altLang="en-US" dirty="0" smtClean="0">
                <a:cs typeface="Times New Roman" panose="02020603050405020304" pitchFamily="18" charset="0"/>
              </a:rPr>
              <a:t>事件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文本框提示信息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29924" y="1987691"/>
            <a:ext cx="8173827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案例需求：</a:t>
            </a:r>
            <a:r>
              <a:rPr lang="zh-CN" altLang="zh-CN" dirty="0"/>
              <a:t>在现实生活中，我们经常会使用快递单号查询功能，查看商品的物流信息状态。有时在用户输入单号时，网站为了让用户看清楚输入的内容，会在文本框上方显示一个提示栏，将用户输入的数字放大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629924" y="3606730"/>
            <a:ext cx="82801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案例分析：</a:t>
            </a:r>
            <a:r>
              <a:rPr lang="zh-CN" altLang="zh-CN" dirty="0"/>
              <a:t>当用户在文本框中输入内容时，文本框上面自动显示大号字的内容。如果用户输入为空，需要隐藏大号字内容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 build="p"/>
      <p:bldP spid="12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7.9 </a:t>
            </a:r>
            <a:r>
              <a:rPr lang="zh-CN" altLang="en-US" dirty="0">
                <a:cs typeface="Times New Roman" panose="02020603050405020304" pitchFamily="18" charset="0"/>
              </a:rPr>
              <a:t>键盘</a:t>
            </a:r>
            <a:r>
              <a:rPr lang="zh-CN" altLang="en-US" dirty="0" smtClean="0">
                <a:cs typeface="Times New Roman" panose="02020603050405020304" pitchFamily="18" charset="0"/>
              </a:rPr>
              <a:t>事件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文本框提示信息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50891" y="1866469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浏览器预览</a:t>
            </a:r>
            <a:r>
              <a:rPr lang="zh-CN" altLang="zh-CN" dirty="0" smtClean="0"/>
              <a:t>效果</a:t>
            </a:r>
            <a:r>
              <a:rPr lang="zh-CN" altLang="en-US" dirty="0" smtClean="0"/>
              <a:t>如下图所示：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766077" y="2595618"/>
            <a:ext cx="5719246" cy="3010502"/>
            <a:chOff x="1712912" y="3137902"/>
            <a:chExt cx="5495961" cy="2790427"/>
          </a:xfrm>
        </p:grpSpPr>
        <p:sp>
          <p:nvSpPr>
            <p:cNvPr id="15" name="TextBox 14"/>
            <p:cNvSpPr txBox="1"/>
            <p:nvPr/>
          </p:nvSpPr>
          <p:spPr>
            <a:xfrm>
              <a:off x="3574526" y="5585996"/>
              <a:ext cx="1730200" cy="342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zh-CN" dirty="0"/>
                <a:t>文本框提示效果</a:t>
              </a:r>
              <a:endParaRPr lang="zh-CN" altLang="en-US" dirty="0"/>
            </a:p>
          </p:txBody>
        </p:sp>
        <p:pic>
          <p:nvPicPr>
            <p:cNvPr id="7170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912" y="3137902"/>
              <a:ext cx="5495961" cy="239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7.9 </a:t>
            </a:r>
            <a:r>
              <a:rPr lang="zh-CN" altLang="en-US" dirty="0">
                <a:cs typeface="Times New Roman" panose="02020603050405020304" pitchFamily="18" charset="0"/>
              </a:rPr>
              <a:t>键盘</a:t>
            </a:r>
            <a:r>
              <a:rPr lang="zh-CN" altLang="en-US" dirty="0" smtClean="0">
                <a:cs typeface="Times New Roman" panose="02020603050405020304" pitchFamily="18" charset="0"/>
              </a:rPr>
              <a:t>事件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文本框提示信息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23607" y="1848909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编写</a:t>
            </a:r>
            <a:r>
              <a:rPr lang="en-US" altLang="zh-CN" b="1" u="sng" dirty="0" smtClean="0">
                <a:solidFill>
                  <a:srgbClr val="1369B2"/>
                </a:solidFill>
              </a:rPr>
              <a:t>HTML</a:t>
            </a:r>
            <a:r>
              <a:rPr lang="zh-CN" altLang="en-US" b="1" u="sng" dirty="0">
                <a:solidFill>
                  <a:srgbClr val="1369B2"/>
                </a:solidFill>
              </a:rPr>
              <a:t>代码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56631" y="2357310"/>
            <a:ext cx="7708903" cy="3261639"/>
            <a:chOff x="956631" y="2782630"/>
            <a:chExt cx="7708903" cy="3261639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956631" y="2997281"/>
              <a:ext cx="7708903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&lt;div class="search"&gt;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&lt;div class="con"&gt;&lt;/div&gt;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&lt;label&gt;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快递单号：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&lt;input type="text" placeholder="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请输入您的快递单号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 class="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&lt;/label&gt;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>
              <a:spLocks noChangeArrowheads="1"/>
            </p:cNvSpPr>
            <p:nvPr/>
          </p:nvSpPr>
          <p:spPr bwMode="auto">
            <a:xfrm>
              <a:off x="5888465" y="2782630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7.7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事件对象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4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什么是事件对象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事件对象的使用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2759075" y="383857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椭圆 11"/>
          <p:cNvSpPr>
            <a:spLocks noChangeArrowheads="1"/>
          </p:cNvSpPr>
          <p:nvPr/>
        </p:nvSpPr>
        <p:spPr bwMode="auto">
          <a:xfrm>
            <a:off x="1116013" y="383857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8" name="Line 188"/>
          <p:cNvSpPr>
            <a:spLocks noChangeShapeType="1"/>
          </p:cNvSpPr>
          <p:nvPr/>
        </p:nvSpPr>
        <p:spPr bwMode="auto">
          <a:xfrm flipH="1">
            <a:off x="1695450" y="41084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TextBox 218"/>
          <p:cNvSpPr txBox="1">
            <a:spLocks noChangeArrowheads="1"/>
          </p:cNvSpPr>
          <p:nvPr/>
        </p:nvSpPr>
        <p:spPr bwMode="auto">
          <a:xfrm>
            <a:off x="3063875" y="39544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事件对象的常见属性和方法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7.9 </a:t>
            </a:r>
            <a:r>
              <a:rPr lang="zh-CN" altLang="en-US" dirty="0">
                <a:cs typeface="Times New Roman" panose="02020603050405020304" pitchFamily="18" charset="0"/>
              </a:rPr>
              <a:t>键盘</a:t>
            </a:r>
            <a:r>
              <a:rPr lang="zh-CN" altLang="en-US" dirty="0" smtClean="0">
                <a:cs typeface="Times New Roman" panose="02020603050405020304" pitchFamily="18" charset="0"/>
              </a:rPr>
              <a:t>事件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文本框提示信息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23607" y="1763845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zh-CN" b="1" u="sng" dirty="0" smtClean="0">
                <a:solidFill>
                  <a:srgbClr val="1369B2"/>
                </a:solidFill>
              </a:rPr>
              <a:t>检测</a:t>
            </a:r>
            <a:r>
              <a:rPr lang="zh-CN" altLang="zh-CN" b="1" u="sng" dirty="0">
                <a:solidFill>
                  <a:srgbClr val="1369B2"/>
                </a:solidFill>
              </a:rPr>
              <a:t>用户输入，给表单添加键盘事件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01197" y="2192666"/>
            <a:ext cx="6320180" cy="4058883"/>
            <a:chOff x="818409" y="2671151"/>
            <a:chExt cx="6320180" cy="4058883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818409" y="2944382"/>
              <a:ext cx="6320180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con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('.con');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numInput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numInput.addEventListener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keyup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 function () 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if 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this.value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== '')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con.style.display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'none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';}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else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con.style.display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'block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con.innerText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this.value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}); // …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在此处编写失去焦点和获得焦点代码 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>
              <a:spLocks noChangeArrowheads="1"/>
            </p:cNvSpPr>
            <p:nvPr/>
          </p:nvSpPr>
          <p:spPr bwMode="auto">
            <a:xfrm>
              <a:off x="5484411" y="2671151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7.9 </a:t>
            </a:r>
            <a:r>
              <a:rPr lang="zh-CN" altLang="en-US" dirty="0">
                <a:cs typeface="Times New Roman" panose="02020603050405020304" pitchFamily="18" charset="0"/>
              </a:rPr>
              <a:t>键盘</a:t>
            </a:r>
            <a:r>
              <a:rPr lang="zh-CN" altLang="en-US" dirty="0" smtClean="0">
                <a:cs typeface="Times New Roman" panose="02020603050405020304" pitchFamily="18" charset="0"/>
              </a:rPr>
              <a:t>事件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文本框提示信息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23607" y="1965872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失去焦点，隐藏</a:t>
            </a:r>
            <a:r>
              <a:rPr lang="en-US" altLang="zh-CN" b="1" u="sng" dirty="0" smtClean="0">
                <a:solidFill>
                  <a:srgbClr val="1369B2"/>
                </a:solidFill>
              </a:rPr>
              <a:t>con</a:t>
            </a:r>
            <a:r>
              <a:rPr lang="zh-CN" altLang="en-US" b="1" u="sng" dirty="0" smtClean="0">
                <a:solidFill>
                  <a:srgbClr val="1369B2"/>
                </a:solidFill>
              </a:rPr>
              <a:t>元素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24488" y="2586087"/>
            <a:ext cx="5965165" cy="1537358"/>
            <a:chOff x="818407" y="2543555"/>
            <a:chExt cx="5965165" cy="1537358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818407" y="2880584"/>
              <a:ext cx="5965165" cy="12003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num_input.addEventListener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('blur', function() 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con.style.display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'none';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>
              <a:spLocks noChangeArrowheads="1"/>
            </p:cNvSpPr>
            <p:nvPr/>
          </p:nvSpPr>
          <p:spPr bwMode="auto">
            <a:xfrm>
              <a:off x="5154788" y="2543555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7.9 </a:t>
            </a:r>
            <a:r>
              <a:rPr lang="zh-CN" altLang="en-US" dirty="0">
                <a:cs typeface="Times New Roman" panose="02020603050405020304" pitchFamily="18" charset="0"/>
              </a:rPr>
              <a:t>键盘</a:t>
            </a:r>
            <a:r>
              <a:rPr lang="zh-CN" altLang="en-US" dirty="0" smtClean="0">
                <a:cs typeface="Times New Roman" panose="02020603050405020304" pitchFamily="18" charset="0"/>
              </a:rPr>
              <a:t>事件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文本框提示信息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" name="TextBox 39"/>
          <p:cNvSpPr txBox="1">
            <a:spLocks noChangeArrowheads="1"/>
          </p:cNvSpPr>
          <p:nvPr/>
        </p:nvSpPr>
        <p:spPr bwMode="auto">
          <a:xfrm>
            <a:off x="522634" y="2001314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4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获得焦点，显示</a:t>
            </a:r>
            <a:r>
              <a:rPr lang="en-US" altLang="zh-CN" b="1" u="sng" dirty="0" smtClean="0">
                <a:solidFill>
                  <a:srgbClr val="1369B2"/>
                </a:solidFill>
              </a:rPr>
              <a:t>con</a:t>
            </a:r>
            <a:r>
              <a:rPr lang="zh-CN" altLang="en-US" b="1" u="sng" dirty="0" smtClean="0">
                <a:solidFill>
                  <a:srgbClr val="1369B2"/>
                </a:solidFill>
              </a:rPr>
              <a:t>元素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168323" y="2525832"/>
            <a:ext cx="6210687" cy="1537358"/>
            <a:chOff x="1193432" y="4992587"/>
            <a:chExt cx="6210687" cy="1537358"/>
          </a:xfrm>
        </p:grpSpPr>
        <p:sp>
          <p:nvSpPr>
            <p:cNvPr id="30" name="矩形 1"/>
            <p:cNvSpPr>
              <a:spLocks noChangeArrowheads="1"/>
            </p:cNvSpPr>
            <p:nvPr/>
          </p:nvSpPr>
          <p:spPr bwMode="auto">
            <a:xfrm>
              <a:off x="1193432" y="5329616"/>
              <a:ext cx="6210687" cy="12003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num_input.addEventListener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('focus',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function() 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con.style.display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'block';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圆角矩形 30"/>
            <p:cNvSpPr>
              <a:spLocks noChangeArrowheads="1"/>
            </p:cNvSpPr>
            <p:nvPr/>
          </p:nvSpPr>
          <p:spPr bwMode="auto">
            <a:xfrm>
              <a:off x="5827537" y="4992587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896616"/>
            <a:ext cx="7907338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zh-CN" dirty="0"/>
              <a:t>本章主要讲解了</a:t>
            </a:r>
            <a:r>
              <a:rPr lang="en-US" altLang="zh-CN" dirty="0"/>
              <a:t>DOM</a:t>
            </a:r>
            <a:r>
              <a:rPr lang="zh-CN" altLang="zh-CN" dirty="0"/>
              <a:t>的一些常用操作，以及事件的进阶内容。通过本章的学习，读者应掌握如何进行排他操作、属性操作、节点操作，学会如何创建节点、添加节点、删除节点、复制节点。在事件进阶部分，要掌握事件对象、鼠标事件对象、键盘事件对象及各事件常用方法和属性，能够通过鼠标及键盘操作元素。</a:t>
            </a:r>
            <a:endParaRPr lang="zh-CN" altLang="zh-CN" dirty="0"/>
          </a:p>
        </p:txBody>
      </p:sp>
      <p:sp>
        <p:nvSpPr>
          <p:cNvPr id="706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6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7.8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鼠标事件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4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鼠标事件的常用方法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鼠标事件对象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2759075" y="383857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椭圆 11"/>
          <p:cNvSpPr>
            <a:spLocks noChangeArrowheads="1"/>
          </p:cNvSpPr>
          <p:nvPr/>
        </p:nvSpPr>
        <p:spPr bwMode="auto">
          <a:xfrm>
            <a:off x="1116013" y="383857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8" name="Line 188"/>
          <p:cNvSpPr>
            <a:spLocks noChangeShapeType="1"/>
          </p:cNvSpPr>
          <p:nvPr/>
        </p:nvSpPr>
        <p:spPr bwMode="auto">
          <a:xfrm flipH="1">
            <a:off x="1695450" y="41084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TextBox 218"/>
          <p:cNvSpPr txBox="1">
            <a:spLocks noChangeArrowheads="1"/>
          </p:cNvSpPr>
          <p:nvPr/>
        </p:nvSpPr>
        <p:spPr bwMode="auto">
          <a:xfrm>
            <a:off x="3063875" y="39544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图片跟随鼠标移动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7.9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键盘事件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4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键盘事件的常用方法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键盘事件对象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2759075" y="383857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椭圆 11"/>
          <p:cNvSpPr>
            <a:spLocks noChangeArrowheads="1"/>
          </p:cNvSpPr>
          <p:nvPr/>
        </p:nvSpPr>
        <p:spPr bwMode="auto">
          <a:xfrm>
            <a:off x="1116013" y="383857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8" name="Line 188"/>
          <p:cNvSpPr>
            <a:spLocks noChangeShapeType="1"/>
          </p:cNvSpPr>
          <p:nvPr/>
        </p:nvSpPr>
        <p:spPr bwMode="auto">
          <a:xfrm flipH="1">
            <a:off x="1695450" y="41084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TextBox 218"/>
          <p:cNvSpPr txBox="1">
            <a:spLocks noChangeArrowheads="1"/>
          </p:cNvSpPr>
          <p:nvPr/>
        </p:nvSpPr>
        <p:spPr bwMode="auto">
          <a:xfrm>
            <a:off x="3063875" y="39544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文本框提示信息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Box 39"/>
          <p:cNvSpPr txBox="1">
            <a:spLocks noChangeArrowheads="1"/>
          </p:cNvSpPr>
          <p:nvPr/>
        </p:nvSpPr>
        <p:spPr bwMode="auto">
          <a:xfrm>
            <a:off x="565150" y="1885983"/>
            <a:ext cx="7907338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b="1" u="sng" dirty="0" smtClean="0">
                <a:solidFill>
                  <a:srgbClr val="1369B2"/>
                </a:solidFill>
              </a:rPr>
              <a:t>排他</a:t>
            </a:r>
            <a:r>
              <a:rPr lang="zh-CN" altLang="zh-CN" b="1" u="sng" dirty="0">
                <a:solidFill>
                  <a:srgbClr val="1369B2"/>
                </a:solidFill>
              </a:rPr>
              <a:t>思想</a:t>
            </a:r>
            <a:r>
              <a:rPr lang="zh-CN" altLang="zh-CN" dirty="0"/>
              <a:t>，简单理解就是排除掉其他的（包括自己），然后再给自己设置想要实现的</a:t>
            </a:r>
            <a:r>
              <a:rPr lang="zh-CN" altLang="zh-CN" dirty="0" smtClean="0"/>
              <a:t>效果</a:t>
            </a:r>
            <a:r>
              <a:rPr lang="zh-CN" altLang="en-US" dirty="0" smtClean="0"/>
              <a:t>。</a:t>
            </a:r>
            <a:r>
              <a:rPr lang="zh-CN" altLang="zh-CN" dirty="0"/>
              <a:t>总而言之，排他思想的实现步骤就是所有元素全部清除与设置当前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。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zh-CN" altLang="en-US" dirty="0" smtClean="0">
                <a:cs typeface="Times New Roman" panose="02020603050405020304" pitchFamily="18" charset="0"/>
              </a:rPr>
              <a:t>排他操作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排他思想简介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14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zh-CN" altLang="en-US" dirty="0" smtClean="0">
                <a:cs typeface="Times New Roman" panose="02020603050405020304" pitchFamily="18" charset="0"/>
              </a:rPr>
              <a:t>排他操作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排他思想简介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75799" y="1857610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案例演示：</a:t>
            </a:r>
            <a:r>
              <a:rPr lang="zh-CN" altLang="en-US" dirty="0"/>
              <a:t>在</a:t>
            </a:r>
            <a:r>
              <a:rPr lang="zh-CN" altLang="zh-CN" dirty="0" smtClean="0"/>
              <a:t>同</a:t>
            </a:r>
            <a:r>
              <a:rPr lang="zh-CN" altLang="zh-CN" dirty="0"/>
              <a:t>一组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中</a:t>
            </a:r>
            <a:r>
              <a:rPr lang="zh-CN" altLang="zh-CN" dirty="0" smtClean="0"/>
              <a:t>，想要某</a:t>
            </a:r>
            <a:r>
              <a:rPr lang="zh-CN" altLang="zh-CN" dirty="0"/>
              <a:t>一个元素实现某种样式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使用</a:t>
            </a:r>
            <a:r>
              <a:rPr lang="zh-CN" altLang="zh-CN" dirty="0" smtClean="0"/>
              <a:t>循环</a:t>
            </a:r>
            <a:r>
              <a:rPr lang="zh-CN" altLang="zh-CN" dirty="0"/>
              <a:t>的排他思想算法</a:t>
            </a:r>
            <a:r>
              <a:rPr lang="zh-CN" altLang="zh-CN" dirty="0" smtClean="0"/>
              <a:t>来实现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20" name="组合 19"/>
          <p:cNvGrpSpPr/>
          <p:nvPr/>
        </p:nvGrpSpPr>
        <p:grpSpPr>
          <a:xfrm>
            <a:off x="2495109" y="3298005"/>
            <a:ext cx="3514081" cy="2918988"/>
            <a:chOff x="2091055" y="2574961"/>
            <a:chExt cx="3514081" cy="2918988"/>
          </a:xfrm>
        </p:grpSpPr>
        <p:sp>
          <p:nvSpPr>
            <p:cNvPr id="21" name="矩形 1"/>
            <p:cNvSpPr>
              <a:spLocks noChangeArrowheads="1"/>
            </p:cNvSpPr>
            <p:nvPr/>
          </p:nvSpPr>
          <p:spPr bwMode="auto">
            <a:xfrm>
              <a:off x="2091055" y="2816293"/>
              <a:ext cx="3514081" cy="26776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&lt;button&gt;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&lt;button&gt;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&lt;button&gt;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&lt;button&gt;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&lt;button&gt;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圆角矩形 15"/>
            <p:cNvSpPr>
              <a:spLocks noChangeArrowheads="1"/>
            </p:cNvSpPr>
            <p:nvPr/>
          </p:nvSpPr>
          <p:spPr bwMode="auto">
            <a:xfrm>
              <a:off x="4031509" y="2574961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50" y="2897822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编写</a:t>
            </a:r>
            <a:r>
              <a:rPr lang="en-US" altLang="zh-CN" b="1" u="sng" dirty="0" smtClean="0">
                <a:solidFill>
                  <a:srgbClr val="1369B2"/>
                </a:solidFill>
              </a:rPr>
              <a:t>HTML</a:t>
            </a:r>
            <a:r>
              <a:rPr lang="zh-CN" altLang="en-US" b="1" u="sng" dirty="0" smtClean="0">
                <a:solidFill>
                  <a:srgbClr val="1369B2"/>
                </a:solidFill>
              </a:rPr>
              <a:t>结构代码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zh-CN" altLang="en-US" dirty="0" smtClean="0">
                <a:cs typeface="Times New Roman" panose="02020603050405020304" pitchFamily="18" charset="0"/>
              </a:rPr>
              <a:t>排他操作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排他思想简介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TextBox 39"/>
          <p:cNvSpPr txBox="1">
            <a:spLocks noChangeArrowheads="1"/>
          </p:cNvSpPr>
          <p:nvPr/>
        </p:nvSpPr>
        <p:spPr bwMode="auto">
          <a:xfrm>
            <a:off x="490735" y="1725529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编写</a:t>
            </a:r>
            <a:r>
              <a:rPr lang="en-US" altLang="zh-CN" b="1" u="sng" dirty="0" smtClean="0">
                <a:solidFill>
                  <a:srgbClr val="1369B2"/>
                </a:solidFill>
              </a:rPr>
              <a:t>JS</a:t>
            </a:r>
            <a:r>
              <a:rPr lang="zh-CN" altLang="en-US" b="1" u="sng" dirty="0" smtClean="0">
                <a:solidFill>
                  <a:srgbClr val="1369B2"/>
                </a:solidFill>
              </a:rPr>
              <a:t>代码，单击按钮，改变当前按钮背景色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95853" y="2123717"/>
            <a:ext cx="7752293" cy="4368911"/>
            <a:chOff x="667806" y="2006787"/>
            <a:chExt cx="7752293" cy="4368911"/>
          </a:xfrm>
        </p:grpSpPr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667806" y="2221528"/>
              <a:ext cx="7752293" cy="415417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// 1.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获取所有按钮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btns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得到的是类数组对象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document.getElementsByTagName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('button');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for (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0;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&lt;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btns.length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++) { //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里面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的每一个元素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onclick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function () 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0;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&lt;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btns.length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++)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// (1)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先把所有的按钮背景颜色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去掉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style.backgroundColor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'';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this.style.backgroundColor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'pink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// (2)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然后设置当前的元素背景颜色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15"/>
            <p:cNvSpPr>
              <a:spLocks noChangeArrowheads="1"/>
            </p:cNvSpPr>
            <p:nvPr/>
          </p:nvSpPr>
          <p:spPr bwMode="auto">
            <a:xfrm>
              <a:off x="6004353" y="2006787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zh-CN" altLang="en-US" dirty="0" smtClean="0">
                <a:cs typeface="Times New Roman" panose="02020603050405020304" pitchFamily="18" charset="0"/>
              </a:rPr>
              <a:t>排他操作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排他思想简介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827" y="1898368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效果图如下所示：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169359" y="2881414"/>
            <a:ext cx="6976731" cy="2175131"/>
            <a:chOff x="1752600" y="3111498"/>
            <a:chExt cx="5299843" cy="1644543"/>
          </a:xfrm>
        </p:grpSpPr>
        <p:pic>
          <p:nvPicPr>
            <p:cNvPr id="2050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3111498"/>
              <a:ext cx="5299843" cy="133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981679" y="4476802"/>
              <a:ext cx="841684" cy="279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排他思想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案例分析</a:t>
            </a:r>
            <a:r>
              <a:rPr lang="zh-CN" altLang="en-US" dirty="0" smtClean="0"/>
              <a:t>：</a:t>
            </a:r>
            <a:r>
              <a:rPr lang="zh-CN" altLang="en-US" dirty="0"/>
              <a:t>当</a:t>
            </a:r>
            <a:r>
              <a:rPr lang="zh-CN" altLang="zh-CN" dirty="0" smtClean="0"/>
              <a:t>表格</a:t>
            </a:r>
            <a:r>
              <a:rPr lang="zh-CN" altLang="zh-CN" dirty="0"/>
              <a:t>中的单元格比较多时，可以在用户鼠标指针经过时把当前行添加背景色，使表格内容显得清晰和一目了然，容易阅读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zh-CN" altLang="en-US" dirty="0" smtClean="0">
                <a:cs typeface="Times New Roman" panose="02020603050405020304" pitchFamily="18" charset="0"/>
              </a:rPr>
              <a:t>排他操作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鼠标指针经过时背景变色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3" name="图表 36"/>
            <p:cNvGraphicFramePr/>
            <p:nvPr/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pSp>
          <p:nvGrpSpPr>
            <p:cNvPr id="62" name="组合 37"/>
            <p:cNvGrpSpPr/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63" name="弧形 62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弧形 63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  <a:endParaRPr lang="zh-CN" altLang="en-US" sz="2000" b="1" kern="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kern="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kern="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学习目标</a:t>
            </a:r>
            <a:endParaRPr lang="zh-CN" altLang="en-US" smtClean="0"/>
          </a:p>
        </p:txBody>
      </p:sp>
      <p:grpSp>
        <p:nvGrpSpPr>
          <p:cNvPr id="45" name="组合 44"/>
          <p:cNvGrpSpPr/>
          <p:nvPr/>
        </p:nvGrpSpPr>
        <p:grpSpPr bwMode="auto">
          <a:xfrm>
            <a:off x="387350" y="1764094"/>
            <a:ext cx="2800015" cy="1140731"/>
            <a:chOff x="153988" y="1614313"/>
            <a:chExt cx="2799200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695460" y="1779286"/>
              <a:ext cx="2257728" cy="437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排他思想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50" name="组合 16"/>
            <p:cNvGrpSpPr/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/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7808"/>
                <a:ext cx="474286" cy="474959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216"/>
                <a:ext cx="334696" cy="52261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 bwMode="auto">
          <a:xfrm>
            <a:off x="6176963" y="1755388"/>
            <a:ext cx="2560637" cy="1152913"/>
            <a:chOff x="6135688" y="2059560"/>
            <a:chExt cx="2560637" cy="1150365"/>
          </a:xfrm>
        </p:grpSpPr>
        <p:grpSp>
          <p:nvGrpSpPr>
            <p:cNvPr id="5142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/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7820"/>
                <a:ext cx="474415" cy="475611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29283"/>
                <a:ext cx="335911" cy="523172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059560"/>
              <a:ext cx="1925366" cy="1128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元素的属性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</a:t>
              </a:r>
              <a:r>
                <a:rPr lang="zh-CN" altLang="en-US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 flipV="1">
            <a:off x="6303963" y="4081463"/>
            <a:ext cx="2443162" cy="1153315"/>
            <a:chOff x="6253163" y="2059932"/>
            <a:chExt cx="2443162" cy="1149993"/>
          </a:xfrm>
        </p:grpSpPr>
        <p:grpSp>
          <p:nvGrpSpPr>
            <p:cNvPr id="5135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/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323013" y="2059932"/>
              <a:ext cx="1890711" cy="1127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 algn="r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事件的绑定和事件对象</a:t>
              </a:r>
              <a:r>
                <a:rPr lang="zh-CN" altLang="en-US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 bwMode="auto">
          <a:xfrm flipH="1" flipV="1">
            <a:off x="398463" y="4068434"/>
            <a:ext cx="2560637" cy="1103785"/>
            <a:chOff x="6135688" y="2109791"/>
            <a:chExt cx="2560637" cy="1100134"/>
          </a:xfrm>
        </p:grpSpPr>
        <p:grpSp>
          <p:nvGrpSpPr>
            <p:cNvPr id="5128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/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671"/>
                <a:ext cx="474415" cy="475088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166"/>
                <a:ext cx="335911" cy="52259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2123010"/>
              <a:ext cx="1925366" cy="750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常用鼠标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键盘事件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zh-CN" altLang="en-US" dirty="0" smtClean="0">
                <a:cs typeface="Times New Roman" panose="02020603050405020304" pitchFamily="18" charset="0"/>
              </a:rPr>
              <a:t>排他操作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鼠标经过时背景变色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97057" y="3197533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编写</a:t>
            </a:r>
            <a:r>
              <a:rPr lang="en-US" altLang="zh-CN" b="1" u="sng" dirty="0" smtClean="0">
                <a:solidFill>
                  <a:srgbClr val="1369B2"/>
                </a:solidFill>
              </a:rPr>
              <a:t>HTML</a:t>
            </a:r>
            <a:r>
              <a:rPr lang="zh-CN" altLang="en-US" b="1" u="sng" dirty="0" smtClean="0">
                <a:solidFill>
                  <a:srgbClr val="1369B2"/>
                </a:solidFill>
              </a:rPr>
              <a:t>结构代码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558350" y="1974584"/>
            <a:ext cx="8436787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</a:t>
            </a:r>
            <a:r>
              <a:rPr lang="zh-CN" altLang="en-US" b="1" u="sng" dirty="0">
                <a:solidFill>
                  <a:srgbClr val="1369B2"/>
                </a:solidFill>
              </a:rPr>
              <a:t>演示</a:t>
            </a:r>
            <a:r>
              <a:rPr lang="zh-CN" altLang="en-US" dirty="0" smtClean="0"/>
              <a:t>：接下来，</a:t>
            </a:r>
            <a:r>
              <a:rPr lang="zh-CN" altLang="zh-CN" dirty="0" smtClean="0"/>
              <a:t>使用</a:t>
            </a:r>
            <a:r>
              <a:rPr lang="zh-CN" altLang="zh-CN" dirty="0"/>
              <a:t>鼠标指针经过事件</a:t>
            </a:r>
            <a:r>
              <a:rPr lang="en-US" altLang="zh-CN" dirty="0" err="1"/>
              <a:t>onmouseover</a:t>
            </a:r>
            <a:r>
              <a:rPr lang="zh-CN" altLang="zh-CN" dirty="0"/>
              <a:t>和鼠标指针离开事件</a:t>
            </a:r>
            <a:r>
              <a:rPr lang="en-US" altLang="zh-CN" dirty="0" err="1"/>
              <a:t>onmouseout</a:t>
            </a:r>
            <a:r>
              <a:rPr lang="zh-CN" altLang="zh-CN" dirty="0"/>
              <a:t>实现案例效果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样式代码请参考本书源代码。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zh-CN" altLang="en-US" dirty="0" smtClean="0">
                <a:cs typeface="Times New Roman" panose="02020603050405020304" pitchFamily="18" charset="0"/>
              </a:rPr>
              <a:t>排他操作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鼠标经过时背景变色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01661" y="1829201"/>
            <a:ext cx="7464477" cy="4733748"/>
            <a:chOff x="801661" y="1829201"/>
            <a:chExt cx="7464477" cy="4733748"/>
          </a:xfrm>
        </p:grpSpPr>
        <p:sp>
          <p:nvSpPr>
            <p:cNvPr id="16" name="矩形 1"/>
            <p:cNvSpPr>
              <a:spLocks noChangeArrowheads="1"/>
            </p:cNvSpPr>
            <p:nvPr/>
          </p:nvSpPr>
          <p:spPr bwMode="auto">
            <a:xfrm>
              <a:off x="801661" y="2038634"/>
              <a:ext cx="7464477" cy="4524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thead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最新公布净值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累计净值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前单位净值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净值增长率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thead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tbody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td&gt;0035**&lt;/td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td&gt;3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个月定期开放债券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&lt;/td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td&gt;1.075&lt;/td&gt;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td&gt;1.079&lt;/td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td&gt;1.074&lt;/td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td&gt;+0.047%&lt;/td&gt;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（此处省略多个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tbody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5"/>
            <p:cNvSpPr>
              <a:spLocks noChangeArrowheads="1"/>
            </p:cNvSpPr>
            <p:nvPr/>
          </p:nvSpPr>
          <p:spPr bwMode="auto">
            <a:xfrm>
              <a:off x="6620222" y="1829201"/>
              <a:ext cx="1143762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zh-CN" altLang="en-US" dirty="0" smtClean="0">
                <a:cs typeface="Times New Roman" panose="02020603050405020304" pitchFamily="18" charset="0"/>
              </a:rPr>
              <a:t>排他操作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鼠标经过时背景变色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628618" y="1762307"/>
            <a:ext cx="790733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编写</a:t>
            </a:r>
            <a:r>
              <a:rPr lang="en-US" altLang="zh-CN" b="1" u="sng" dirty="0" smtClean="0">
                <a:solidFill>
                  <a:srgbClr val="1369B2"/>
                </a:solidFill>
              </a:rPr>
              <a:t>JS</a:t>
            </a:r>
            <a:r>
              <a:rPr lang="zh-CN" altLang="en-US" b="1" u="sng" dirty="0" smtClean="0">
                <a:solidFill>
                  <a:srgbClr val="1369B2"/>
                </a:solidFill>
              </a:rPr>
              <a:t>代码，鼠标指针经过时背景变色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7038" y="2195056"/>
            <a:ext cx="8488362" cy="4038375"/>
            <a:chOff x="427038" y="2428982"/>
            <a:chExt cx="8488362" cy="4038375"/>
          </a:xfrm>
        </p:grpSpPr>
        <p:sp>
          <p:nvSpPr>
            <p:cNvPr id="16" name="矩形 1"/>
            <p:cNvSpPr>
              <a:spLocks noChangeArrowheads="1"/>
            </p:cNvSpPr>
            <p:nvPr/>
          </p:nvSpPr>
          <p:spPr bwMode="auto">
            <a:xfrm>
              <a:off x="427038" y="2681705"/>
              <a:ext cx="8488362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tbody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querySelectorAll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// 1.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for 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0;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&lt;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trs.length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++)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//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2.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利用循环绑定注册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onmouseover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function ()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// 3.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鼠标经过事件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onmouseover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this.className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trs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onmouseout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function ()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// 4.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鼠标离开事件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onmouseout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this.className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5"/>
            <p:cNvSpPr>
              <a:spLocks noChangeArrowheads="1"/>
            </p:cNvSpPr>
            <p:nvPr/>
          </p:nvSpPr>
          <p:spPr bwMode="auto">
            <a:xfrm>
              <a:off x="6775880" y="2428982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7.1 </a:t>
            </a:r>
            <a:r>
              <a:rPr lang="zh-CN" altLang="en-US" dirty="0" smtClean="0">
                <a:cs typeface="Times New Roman" panose="02020603050405020304" pitchFamily="18" charset="0"/>
              </a:rPr>
              <a:t>排他操作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鼠标经过时背景变色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704056" y="1823937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效果图如下所示：</a:t>
            </a:r>
            <a:endParaRPr lang="en-US" altLang="zh-CN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1775639" y="2534907"/>
            <a:ext cx="5914279" cy="2841528"/>
            <a:chOff x="1990724" y="2626406"/>
            <a:chExt cx="5656662" cy="2662130"/>
          </a:xfrm>
        </p:grpSpPr>
        <p:sp>
          <p:nvSpPr>
            <p:cNvPr id="21" name="TextBox 20"/>
            <p:cNvSpPr txBox="1"/>
            <p:nvPr/>
          </p:nvSpPr>
          <p:spPr>
            <a:xfrm>
              <a:off x="4061118" y="4942521"/>
              <a:ext cx="1501288" cy="346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背景</a:t>
              </a:r>
              <a:r>
                <a:rPr lang="zh-CN" altLang="en-US" dirty="0" smtClean="0"/>
                <a:t>变色效果</a:t>
              </a:r>
              <a:endParaRPr lang="zh-CN" altLang="en-US" dirty="0"/>
            </a:p>
          </p:txBody>
        </p:sp>
        <p:pic>
          <p:nvPicPr>
            <p:cNvPr id="3074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24" y="2626406"/>
              <a:ext cx="5656662" cy="229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属性操作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获取属性值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603250" y="1880229"/>
            <a:ext cx="7907338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en-US" altLang="zh-CN" dirty="0"/>
              <a:t>DOM</a:t>
            </a:r>
            <a:r>
              <a:rPr lang="zh-CN" altLang="zh-CN" dirty="0"/>
              <a:t>对象中可以使用“</a:t>
            </a:r>
            <a:r>
              <a:rPr lang="en-US" altLang="zh-CN" dirty="0"/>
              <a:t>element.</a:t>
            </a:r>
            <a:r>
              <a:rPr lang="zh-CN" altLang="zh-CN" dirty="0"/>
              <a:t>属性”的方式来获取内置的属性值，但是</a:t>
            </a:r>
            <a:r>
              <a:rPr lang="en-US" altLang="zh-CN" dirty="0"/>
              <a:t>DOM</a:t>
            </a:r>
            <a:r>
              <a:rPr lang="zh-CN" altLang="zh-CN" dirty="0"/>
              <a:t>对象并不能直接使用点语法获取到自定义属性的值，那么如何获取自定义属性值呢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en-US" altLang="zh-CN" dirty="0"/>
              <a:t>DOM</a:t>
            </a:r>
            <a:r>
              <a:rPr lang="zh-CN" altLang="zh-CN" dirty="0"/>
              <a:t>中，可以使用</a:t>
            </a:r>
            <a:r>
              <a:rPr lang="en-US" altLang="zh-CN" b="1" u="sng" dirty="0" err="1">
                <a:solidFill>
                  <a:srgbClr val="1369B2"/>
                </a:solidFill>
              </a:rPr>
              <a:t>getAttribute</a:t>
            </a:r>
            <a:r>
              <a:rPr lang="en-US" altLang="zh-CN" b="1" u="sng" dirty="0">
                <a:solidFill>
                  <a:srgbClr val="1369B2"/>
                </a:solidFill>
              </a:rPr>
              <a:t>('</a:t>
            </a:r>
            <a:r>
              <a:rPr lang="zh-CN" altLang="zh-CN" b="1" u="sng" dirty="0">
                <a:solidFill>
                  <a:srgbClr val="1369B2"/>
                </a:solidFill>
              </a:rPr>
              <a:t>属性</a:t>
            </a:r>
            <a:r>
              <a:rPr lang="en-US" altLang="zh-CN" b="1" u="sng" dirty="0">
                <a:solidFill>
                  <a:srgbClr val="1369B2"/>
                </a:solidFill>
              </a:rPr>
              <a:t>'</a:t>
            </a:r>
            <a:r>
              <a:rPr lang="en-US" altLang="zh-CN" b="1" u="sng" dirty="0">
                <a:solidFill>
                  <a:srgbClr val="1369B2"/>
                </a:solidFill>
              </a:rPr>
              <a:t>)</a:t>
            </a:r>
            <a:r>
              <a:rPr lang="zh-CN" altLang="zh-CN" dirty="0"/>
              <a:t>方法来返回指定元素的属性</a:t>
            </a:r>
            <a:r>
              <a:rPr lang="zh-CN" altLang="zh-CN" dirty="0" smtClean="0"/>
              <a:t>值</a:t>
            </a:r>
            <a:r>
              <a:rPr lang="zh-CN" altLang="en-US" dirty="0" smtClean="0"/>
              <a:t>。接下来通过案例来演示如何获取属性值。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1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属性操作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获取属性值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15960" y="2023453"/>
            <a:ext cx="7113615" cy="3625753"/>
            <a:chOff x="915960" y="2353076"/>
            <a:chExt cx="7113615" cy="3625753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915960" y="2562509"/>
              <a:ext cx="7113615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&lt;div id="demo" index="1" class="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nav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div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('div'); 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console.log(div.id);                     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结果为：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div.getAttribute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('id'));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结果为：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div.getAttribute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('index'));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结果为：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&lt;/script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6010241" y="2353076"/>
              <a:ext cx="1143762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属性操作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设置属性值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18186" y="1911429"/>
            <a:ext cx="7907338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/>
              <a:t>DOM</a:t>
            </a:r>
            <a:r>
              <a:rPr lang="zh-CN" altLang="zh-CN" dirty="0"/>
              <a:t>对象中可以使用“</a:t>
            </a:r>
            <a:r>
              <a:rPr lang="en-US" altLang="zh-CN" dirty="0"/>
              <a:t>element.</a:t>
            </a:r>
            <a:r>
              <a:rPr lang="zh-CN" altLang="zh-CN" dirty="0"/>
              <a:t>属性</a:t>
            </a:r>
            <a:r>
              <a:rPr lang="en-US" altLang="zh-CN" dirty="0"/>
              <a:t>= </a:t>
            </a:r>
            <a:r>
              <a:rPr lang="en-US" altLang="zh-CN" sz="1800" dirty="0">
                <a:sym typeface="+mn-ea"/>
              </a:rPr>
              <a:t>'</a:t>
            </a:r>
            <a:r>
              <a:rPr lang="en-US" altLang="zh-CN" sz="1800" dirty="0"/>
              <a:t>值</a:t>
            </a:r>
            <a:r>
              <a:rPr lang="en-US" altLang="zh-CN" sz="1800" dirty="0">
                <a:sym typeface="+mn-ea"/>
              </a:rPr>
              <a:t>'</a:t>
            </a:r>
            <a:r>
              <a:rPr lang="zh-CN" altLang="zh-CN" dirty="0" smtClean="0"/>
              <a:t>”</a:t>
            </a:r>
            <a:r>
              <a:rPr lang="zh-CN" altLang="zh-CN" dirty="0"/>
              <a:t>的方式来设置内置的属性值，并且针对于自定义属性，提供了“</a:t>
            </a:r>
            <a:r>
              <a:rPr lang="en-US" altLang="zh-CN" b="1" u="sng" dirty="0" err="1">
                <a:solidFill>
                  <a:srgbClr val="1369B2"/>
                </a:solidFill>
              </a:rPr>
              <a:t>element.setAttribute</a:t>
            </a:r>
            <a:r>
              <a:rPr lang="en-US" altLang="zh-CN" b="1" u="sng" dirty="0" smtClean="0">
                <a:solidFill>
                  <a:srgbClr val="1369B2"/>
                </a:solidFill>
              </a:rPr>
              <a:t>(</a:t>
            </a:r>
            <a:r>
              <a:rPr lang="en-US" altLang="zh-CN" b="1" u="sng" dirty="0">
                <a:solidFill>
                  <a:srgbClr val="1369B2"/>
                </a:solidFill>
                <a:sym typeface="+mn-ea"/>
              </a:rPr>
              <a:t>'</a:t>
            </a:r>
            <a:r>
              <a:rPr lang="zh-CN" altLang="zh-CN" b="1" u="sng" dirty="0" smtClean="0">
                <a:solidFill>
                  <a:srgbClr val="1369B2"/>
                </a:solidFill>
              </a:rPr>
              <a:t>属性</a:t>
            </a:r>
            <a:r>
              <a:rPr lang="en-US" altLang="zh-CN" b="1" u="sng" dirty="0">
                <a:solidFill>
                  <a:srgbClr val="1369B2"/>
                </a:solidFill>
                <a:sym typeface="+mn-ea"/>
              </a:rPr>
              <a:t>'</a:t>
            </a:r>
            <a:r>
              <a:rPr lang="en-US" altLang="zh-CN" b="1" u="sng" dirty="0" smtClean="0">
                <a:solidFill>
                  <a:srgbClr val="1369B2"/>
                </a:solidFill>
              </a:rPr>
              <a:t>,</a:t>
            </a:r>
            <a:r>
              <a:rPr lang="en-US" altLang="zh-CN" b="1" u="sng" dirty="0">
                <a:solidFill>
                  <a:srgbClr val="1369B2"/>
                </a:solidFill>
              </a:rPr>
              <a:t> </a:t>
            </a:r>
            <a:r>
              <a:rPr lang="en-US" altLang="zh-CN" b="1" u="sng" dirty="0">
                <a:solidFill>
                  <a:srgbClr val="1369B2"/>
                </a:solidFill>
                <a:sym typeface="+mn-ea"/>
              </a:rPr>
              <a:t>'</a:t>
            </a:r>
            <a:r>
              <a:rPr lang="zh-CN" altLang="zh-CN" b="1" u="sng" dirty="0" smtClean="0">
                <a:solidFill>
                  <a:srgbClr val="1369B2"/>
                </a:solidFill>
              </a:rPr>
              <a:t>值</a:t>
            </a:r>
            <a:r>
              <a:rPr lang="en-US" altLang="zh-CN" b="1" u="sng" dirty="0">
                <a:solidFill>
                  <a:srgbClr val="1369B2"/>
                </a:solidFill>
                <a:sym typeface="+mn-ea"/>
              </a:rPr>
              <a:t>'</a:t>
            </a:r>
            <a:r>
              <a:rPr lang="en-US" altLang="zh-CN" b="1" u="sng" dirty="0" smtClean="0">
                <a:solidFill>
                  <a:srgbClr val="1369B2"/>
                </a:solidFill>
              </a:rPr>
              <a:t>)</a:t>
            </a:r>
            <a:r>
              <a:rPr lang="zh-CN" altLang="zh-CN" b="1" u="sng" dirty="0">
                <a:solidFill>
                  <a:srgbClr val="1369B2"/>
                </a:solidFill>
              </a:rPr>
              <a:t>”</a:t>
            </a:r>
            <a:r>
              <a:rPr lang="zh-CN" altLang="zh-CN" dirty="0"/>
              <a:t>的方式进行获取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值得一提</a:t>
            </a:r>
            <a:r>
              <a:rPr lang="zh-CN" altLang="zh-CN" dirty="0"/>
              <a:t>的是，设置了自定义属性的标签，在浏览器中的</a:t>
            </a:r>
            <a:r>
              <a:rPr lang="en-US" altLang="zh-CN" dirty="0"/>
              <a:t>HTML</a:t>
            </a:r>
            <a:r>
              <a:rPr lang="zh-CN" altLang="zh-CN" dirty="0"/>
              <a:t>结构中可以看到该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。接下来</a:t>
            </a:r>
            <a:r>
              <a:rPr lang="zh-CN" altLang="en-US" dirty="0"/>
              <a:t>通过案例来演示</a:t>
            </a:r>
            <a:r>
              <a:rPr lang="zh-CN" altLang="en-US" dirty="0" smtClean="0"/>
              <a:t>如何设置属性</a:t>
            </a:r>
            <a:r>
              <a:rPr lang="zh-CN" altLang="en-US" dirty="0"/>
              <a:t>值。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属性操作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设置属性值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15960" y="2044719"/>
            <a:ext cx="7113615" cy="3671919"/>
            <a:chOff x="915960" y="2353076"/>
            <a:chExt cx="7113615" cy="3671919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915960" y="2562509"/>
              <a:ext cx="7113615" cy="346248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&lt;div&gt;&lt;/div&gt;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div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('div');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div.id = 'test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                  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test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div.className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navs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        //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类名为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navs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div.setAttribute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('index',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2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 //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属性名为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index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，值为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6010241" y="2353076"/>
              <a:ext cx="1143762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属性操作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设置属性值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480763" y="1823937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效果图如下所示：</a:t>
            </a:r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2286008" y="2429597"/>
            <a:ext cx="4635791" cy="3567164"/>
            <a:chOff x="2402791" y="2524419"/>
            <a:chExt cx="3854450" cy="2860917"/>
          </a:xfrm>
        </p:grpSpPr>
        <p:sp>
          <p:nvSpPr>
            <p:cNvPr id="21" name="TextBox 20"/>
            <p:cNvSpPr txBox="1"/>
            <p:nvPr/>
          </p:nvSpPr>
          <p:spPr>
            <a:xfrm>
              <a:off x="3405623" y="5053590"/>
              <a:ext cx="1831103" cy="331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查看</a:t>
              </a:r>
              <a:r>
                <a:rPr lang="en-US" altLang="zh-CN" dirty="0" smtClean="0"/>
                <a:t>div</a:t>
              </a:r>
              <a:r>
                <a:rPr lang="zh-CN" altLang="en-US" dirty="0" smtClean="0"/>
                <a:t>元素的属性</a:t>
              </a:r>
              <a:endParaRPr lang="zh-CN" altLang="en-US" dirty="0"/>
            </a:p>
          </p:txBody>
        </p:sp>
        <p:pic>
          <p:nvPicPr>
            <p:cNvPr id="4098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2791" y="2524419"/>
              <a:ext cx="3854450" cy="2473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属性操作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设置属性值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480763" y="1823937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另外，也可以</a:t>
            </a:r>
            <a:r>
              <a:rPr lang="zh-CN" altLang="zh-CN" dirty="0" smtClean="0"/>
              <a:t>使用</a:t>
            </a:r>
            <a:r>
              <a:rPr lang="en-US" altLang="zh-CN" dirty="0" err="1"/>
              <a:t>setAttribute</a:t>
            </a:r>
            <a:r>
              <a:rPr lang="en-US" altLang="zh-CN" dirty="0"/>
              <a:t>()</a:t>
            </a:r>
            <a:r>
              <a:rPr lang="zh-CN" altLang="zh-CN" dirty="0"/>
              <a:t>方式设置元素的类</a:t>
            </a:r>
            <a:r>
              <a:rPr lang="zh-CN" altLang="zh-CN" dirty="0" smtClean="0"/>
              <a:t>名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1568769" y="2473727"/>
            <a:ext cx="5161669" cy="753119"/>
            <a:chOff x="1568769" y="2473727"/>
            <a:chExt cx="5161669" cy="753119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1568769" y="2765181"/>
              <a:ext cx="5161669" cy="46166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div.setAttribute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('class', 'footer');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圆角矩形 15"/>
            <p:cNvSpPr>
              <a:spLocks noChangeArrowheads="1"/>
            </p:cNvSpPr>
            <p:nvPr/>
          </p:nvSpPr>
          <p:spPr bwMode="auto">
            <a:xfrm>
              <a:off x="5204892" y="2473727"/>
              <a:ext cx="1143762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  <p:cxnSp>
        <p:nvCxnSpPr>
          <p:cNvPr id="24" name="直接箭头连接符 21"/>
          <p:cNvCxnSpPr>
            <a:cxnSpLocks noChangeShapeType="1"/>
          </p:cNvCxnSpPr>
          <p:nvPr/>
        </p:nvCxnSpPr>
        <p:spPr bwMode="auto">
          <a:xfrm>
            <a:off x="3662784" y="3226846"/>
            <a:ext cx="0" cy="529579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圆角矩形 15"/>
          <p:cNvSpPr>
            <a:spLocks noChangeArrowheads="1"/>
          </p:cNvSpPr>
          <p:nvPr/>
        </p:nvSpPr>
        <p:spPr bwMode="auto">
          <a:xfrm>
            <a:off x="3300429" y="3756425"/>
            <a:ext cx="739947" cy="4514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属性</a:t>
            </a:r>
            <a:endParaRPr lang="en-US" altLang="zh-CN" dirty="0"/>
          </a:p>
        </p:txBody>
      </p:sp>
      <p:cxnSp>
        <p:nvCxnSpPr>
          <p:cNvPr id="26" name="直接箭头连接符 21"/>
          <p:cNvCxnSpPr>
            <a:cxnSpLocks noChangeShapeType="1"/>
          </p:cNvCxnSpPr>
          <p:nvPr/>
        </p:nvCxnSpPr>
        <p:spPr bwMode="auto">
          <a:xfrm>
            <a:off x="4718748" y="3226845"/>
            <a:ext cx="0" cy="529579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圆角矩形 15"/>
          <p:cNvSpPr>
            <a:spLocks noChangeArrowheads="1"/>
          </p:cNvSpPr>
          <p:nvPr/>
        </p:nvSpPr>
        <p:spPr bwMode="auto">
          <a:xfrm>
            <a:off x="4322231" y="3756424"/>
            <a:ext cx="793033" cy="4514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/>
              <a:t>类名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5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sp>
        <p:nvSpPr>
          <p:cNvPr id="6147" name="TextBox 126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属性操作</a:t>
            </a:r>
            <a:endParaRPr lang="zh-CN" altLang="en-US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1" name="组合 111"/>
          <p:cNvGrpSpPr/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69" name="组合 112"/>
            <p:cNvGrpSpPr/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7.2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81508" y="2060371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/>
          <p:nvPr/>
        </p:nvGrpSpPr>
        <p:grpSpPr bwMode="auto">
          <a:xfrm>
            <a:off x="1711325" y="1271588"/>
            <a:ext cx="4411663" cy="952500"/>
            <a:chOff x="1711765" y="1263328"/>
            <a:chExt cx="4411157" cy="952284"/>
          </a:xfrm>
        </p:grpSpPr>
        <p:grpSp>
          <p:nvGrpSpPr>
            <p:cNvPr id="6162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5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3"/>
                  <a:ext cx="1295789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1" y="1347610"/>
                  <a:ext cx="118877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9" y="2061660"/>
                <a:ext cx="1202732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189" y="1760102"/>
              <a:ext cx="331273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4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41561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排他操作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53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4" name="4.1"/>
          <p:cNvGrpSpPr/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55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58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62"/>
                <a:ext cx="1202830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7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723493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自定义属性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715772" y="5684044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4.1"/>
          <p:cNvGrpSpPr/>
          <p:nvPr/>
        </p:nvGrpSpPr>
        <p:grpSpPr bwMode="auto">
          <a:xfrm>
            <a:off x="2717234" y="5171281"/>
            <a:ext cx="4411663" cy="952500"/>
            <a:chOff x="1711765" y="1263328"/>
            <a:chExt cx="4411519" cy="952284"/>
          </a:xfrm>
        </p:grpSpPr>
        <p:grpSp>
          <p:nvGrpSpPr>
            <p:cNvPr id="43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46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7.4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7" name="圆角矩形 5"/>
              <p:cNvSpPr/>
              <p:nvPr/>
            </p:nvSpPr>
            <p:spPr>
              <a:xfrm>
                <a:off x="1923818" y="2061662"/>
                <a:ext cx="1202830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5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41572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属性操作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设置属性值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480763" y="1823937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效果图如下所示：</a:t>
            </a:r>
            <a:endParaRPr lang="en-US" altLang="zh-CN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2286007" y="2429597"/>
            <a:ext cx="4799169" cy="3522856"/>
            <a:chOff x="2286007" y="2429597"/>
            <a:chExt cx="4799169" cy="3522856"/>
          </a:xfrm>
        </p:grpSpPr>
        <p:sp>
          <p:nvSpPr>
            <p:cNvPr id="21" name="TextBox 20"/>
            <p:cNvSpPr txBox="1"/>
            <p:nvPr/>
          </p:nvSpPr>
          <p:spPr>
            <a:xfrm>
              <a:off x="3605808" y="5583121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div</a:t>
              </a:r>
              <a:r>
                <a:rPr lang="zh-CN" altLang="zh-CN" dirty="0"/>
                <a:t>元素的</a:t>
              </a:r>
              <a:r>
                <a:rPr lang="en-US" altLang="zh-CN" dirty="0" smtClean="0"/>
                <a:t>class</a:t>
              </a:r>
              <a:r>
                <a:rPr lang="zh-CN" altLang="en-US" dirty="0" smtClean="0"/>
                <a:t>属性</a:t>
              </a:r>
              <a:endParaRPr lang="zh-CN" altLang="en-US" dirty="0"/>
            </a:p>
          </p:txBody>
        </p:sp>
        <p:pic>
          <p:nvPicPr>
            <p:cNvPr id="17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7" y="2429597"/>
              <a:ext cx="4799169" cy="3083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属性操作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移除属性值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43755" y="1773899"/>
            <a:ext cx="820051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en-US" altLang="zh-CN" dirty="0"/>
              <a:t>DOM</a:t>
            </a:r>
            <a:r>
              <a:rPr lang="zh-CN" altLang="zh-CN" dirty="0"/>
              <a:t>中使用</a:t>
            </a:r>
            <a:r>
              <a:rPr lang="zh-CN" altLang="zh-CN" b="1" u="sng" dirty="0">
                <a:solidFill>
                  <a:srgbClr val="1369B2"/>
                </a:solidFill>
              </a:rPr>
              <a:t>“</a:t>
            </a:r>
            <a:r>
              <a:rPr lang="en-US" altLang="zh-CN" b="1" u="sng" dirty="0" err="1">
                <a:solidFill>
                  <a:srgbClr val="1369B2"/>
                </a:solidFill>
              </a:rPr>
              <a:t>element.removeAttribute</a:t>
            </a:r>
            <a:r>
              <a:rPr lang="en-US" altLang="zh-CN" b="1" u="sng" dirty="0" smtClean="0">
                <a:solidFill>
                  <a:srgbClr val="1369B2"/>
                </a:solidFill>
              </a:rPr>
              <a:t>(</a:t>
            </a:r>
            <a:r>
              <a:rPr lang="en-US" altLang="zh-CN" b="1" u="sng" dirty="0">
                <a:solidFill>
                  <a:srgbClr val="1369B2"/>
                </a:solidFill>
                <a:sym typeface="+mn-ea"/>
              </a:rPr>
              <a:t>'</a:t>
            </a:r>
            <a:r>
              <a:rPr lang="zh-CN" altLang="zh-CN" b="1" u="sng" dirty="0" smtClean="0">
                <a:solidFill>
                  <a:srgbClr val="1369B2"/>
                </a:solidFill>
              </a:rPr>
              <a:t>属性</a:t>
            </a:r>
            <a:r>
              <a:rPr lang="en-US" altLang="zh-CN" b="1" u="sng" dirty="0">
                <a:solidFill>
                  <a:srgbClr val="1369B2"/>
                </a:solidFill>
                <a:sym typeface="+mn-ea"/>
              </a:rPr>
              <a:t>'</a:t>
            </a:r>
            <a:r>
              <a:rPr lang="en-US" altLang="zh-CN" b="1" u="sng" dirty="0" smtClean="0">
                <a:solidFill>
                  <a:srgbClr val="1369B2"/>
                </a:solidFill>
              </a:rPr>
              <a:t>)</a:t>
            </a:r>
            <a:r>
              <a:rPr lang="zh-CN" altLang="zh-CN" b="1" u="sng" dirty="0">
                <a:solidFill>
                  <a:srgbClr val="1369B2"/>
                </a:solidFill>
              </a:rPr>
              <a:t>”</a:t>
            </a:r>
            <a:r>
              <a:rPr lang="zh-CN" altLang="zh-CN" dirty="0"/>
              <a:t>的方式来移除元素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。</a:t>
            </a:r>
            <a:r>
              <a:rPr lang="zh-CN" altLang="zh-CN" dirty="0"/>
              <a:t>接下来，通过案例演示如何移除属性</a:t>
            </a:r>
            <a:r>
              <a:rPr lang="zh-CN" altLang="zh-CN" dirty="0" smtClean="0"/>
              <a:t>值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15960" y="2672261"/>
            <a:ext cx="7113615" cy="3668732"/>
            <a:chOff x="915960" y="2853022"/>
            <a:chExt cx="7113615" cy="3668732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915960" y="3105434"/>
              <a:ext cx="7113615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&lt;div id="test" class="footer" index="2"&gt;&lt;/div&gt;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div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('div');   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div.removeAttribute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('id');        //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除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div.removeAttribute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('class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   //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除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div.removeAttribute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('index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移除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index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6010241" y="2853022"/>
              <a:ext cx="1143762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属性操作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移除属性值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438231" y="1855836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效果图如下所示：</a:t>
            </a:r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2629219" y="2355319"/>
            <a:ext cx="4324474" cy="3304365"/>
            <a:chOff x="2405926" y="2695575"/>
            <a:chExt cx="3830495" cy="2986206"/>
          </a:xfrm>
        </p:grpSpPr>
        <p:sp>
          <p:nvSpPr>
            <p:cNvPr id="17" name="TextBox 16"/>
            <p:cNvSpPr txBox="1"/>
            <p:nvPr/>
          </p:nvSpPr>
          <p:spPr>
            <a:xfrm>
              <a:off x="3699828" y="5348010"/>
              <a:ext cx="1242691" cy="333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查看</a:t>
              </a:r>
              <a:r>
                <a:rPr lang="en-US" altLang="zh-CN" dirty="0" smtClean="0"/>
                <a:t>div</a:t>
              </a:r>
              <a:r>
                <a:rPr lang="zh-CN" altLang="en-US" dirty="0" smtClean="0"/>
                <a:t>元素</a:t>
              </a:r>
              <a:endParaRPr lang="zh-CN" altLang="en-US" dirty="0"/>
            </a:p>
          </p:txBody>
        </p:sp>
        <p:pic>
          <p:nvPicPr>
            <p:cNvPr id="5122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5926" y="2695575"/>
              <a:ext cx="3830495" cy="2606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属性操作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】Tab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栏切换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603250" y="1985004"/>
            <a:ext cx="812608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案例要求：</a:t>
            </a:r>
            <a:r>
              <a:rPr lang="zh-CN" altLang="zh-CN" dirty="0"/>
              <a:t>标签栏在网站中的使用非常普遍，它的优势在于可以在有限的空间内展示多块的内容，用户可以通过标签在多个内容块之间进行切换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在本案例中要求</a:t>
            </a:r>
            <a:r>
              <a:rPr lang="zh-CN" altLang="zh-CN" dirty="0" smtClean="0"/>
              <a:t>使用</a:t>
            </a:r>
            <a:r>
              <a:rPr lang="zh-CN" altLang="zh-CN" dirty="0"/>
              <a:t>自定义属性相关知识实现</a:t>
            </a:r>
            <a:r>
              <a:rPr lang="en-US" altLang="zh-CN" dirty="0"/>
              <a:t>Tab</a:t>
            </a:r>
            <a:r>
              <a:rPr lang="zh-CN" altLang="zh-CN" dirty="0"/>
              <a:t>栏切换</a:t>
            </a:r>
            <a:r>
              <a:rPr lang="zh-CN" altLang="zh-CN" dirty="0" smtClean="0"/>
              <a:t>效果</a:t>
            </a:r>
            <a:r>
              <a:rPr lang="zh-CN" altLang="en-US" dirty="0" smtClean="0"/>
              <a:t>，</a:t>
            </a:r>
            <a:r>
              <a:rPr lang="zh-CN" altLang="zh-CN" dirty="0"/>
              <a:t>具体的</a:t>
            </a:r>
            <a:r>
              <a:rPr lang="en-US" altLang="zh-CN" dirty="0"/>
              <a:t>CSS</a:t>
            </a:r>
            <a:r>
              <a:rPr lang="zh-CN" altLang="zh-CN" dirty="0"/>
              <a:t>样式请参考本书</a:t>
            </a:r>
            <a:r>
              <a:rPr lang="zh-CN" altLang="zh-CN" dirty="0" smtClean="0"/>
              <a:t>源码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属性操作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】Tab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栏切换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750119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编写</a:t>
            </a:r>
            <a:r>
              <a:rPr lang="en-US" altLang="zh-CN" b="1" u="sng" dirty="0" smtClean="0">
                <a:solidFill>
                  <a:srgbClr val="1369B2"/>
                </a:solidFill>
              </a:rPr>
              <a:t>HTML</a:t>
            </a:r>
            <a:r>
              <a:rPr lang="zh-CN" altLang="en-US" b="1" u="sng" dirty="0" smtClean="0">
                <a:solidFill>
                  <a:srgbClr val="1369B2"/>
                </a:solidFill>
              </a:rPr>
              <a:t>结构代码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25459" y="2213107"/>
            <a:ext cx="7446991" cy="4006166"/>
            <a:chOff x="725459" y="2627794"/>
            <a:chExt cx="7446991" cy="4006166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725459" y="2848308"/>
              <a:ext cx="7446991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 class="tab"&gt;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&lt;div class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tab_list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// 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标签部分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&lt;div class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tab_con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            // 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标签内容部分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&lt;div class="item" style="display: block;"&gt;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商品介绍模块内容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&lt;div class="item"&gt;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规格与包装模块内容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&lt;div class="item"&gt;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售后保障模块内容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&lt;div class="item"&gt;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商品评价（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50000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）模块内容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&lt;div class="item"&gt;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手机社区模块内容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5"/>
            <p:cNvSpPr>
              <a:spLocks noChangeArrowheads="1"/>
            </p:cNvSpPr>
            <p:nvPr/>
          </p:nvSpPr>
          <p:spPr bwMode="auto">
            <a:xfrm>
              <a:off x="6181690" y="2627794"/>
              <a:ext cx="1143762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属性操作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】Tab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栏切换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76460" y="1834570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效果图如下所示：</a:t>
            </a:r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1878370" y="2537847"/>
            <a:ext cx="5234811" cy="3338324"/>
            <a:chOff x="2005966" y="2771773"/>
            <a:chExt cx="4335463" cy="2893425"/>
          </a:xfrm>
        </p:grpSpPr>
        <p:sp>
          <p:nvSpPr>
            <p:cNvPr id="14" name="TextBox 13"/>
            <p:cNvSpPr txBox="1"/>
            <p:nvPr/>
          </p:nvSpPr>
          <p:spPr>
            <a:xfrm>
              <a:off x="3428115" y="5345087"/>
              <a:ext cx="1491166" cy="32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标签</a:t>
              </a:r>
              <a:r>
                <a:rPr lang="zh-CN" altLang="en-US" dirty="0" smtClean="0"/>
                <a:t>栏默认效果</a:t>
              </a:r>
              <a:endParaRPr lang="zh-CN" altLang="en-US" dirty="0"/>
            </a:p>
          </p:txBody>
        </p:sp>
        <p:pic>
          <p:nvPicPr>
            <p:cNvPr id="6146" name="Picture 2" descr="Z3PX4576NP1M145C{$QYU$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5966" y="2771773"/>
              <a:ext cx="4335463" cy="2513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属性操作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】Tab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栏切换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22288" y="1921802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编写</a:t>
            </a:r>
            <a:r>
              <a:rPr lang="en-US" altLang="zh-CN" b="1" u="sng" dirty="0" smtClean="0">
                <a:solidFill>
                  <a:srgbClr val="1369B2"/>
                </a:solidFill>
              </a:rPr>
              <a:t>JS</a:t>
            </a:r>
            <a:r>
              <a:rPr lang="zh-CN" altLang="en-US" b="1" u="sng" dirty="0" smtClean="0">
                <a:solidFill>
                  <a:srgbClr val="1369B2"/>
                </a:solidFill>
              </a:rPr>
              <a:t>代码，获取标签部分和内容部分的对象元素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3752" y="2577844"/>
            <a:ext cx="6790857" cy="2930379"/>
            <a:chOff x="427038" y="2428982"/>
            <a:chExt cx="6790857" cy="2930379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427038" y="2681705"/>
              <a:ext cx="6790857" cy="26776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//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获取标签部分的所有元素对象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tab_list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tab_list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tab_list.querySelectorAll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('li');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获取内容部分的所有内容对象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items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document.querySelectorAll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('.item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15"/>
            <p:cNvSpPr>
              <a:spLocks noChangeArrowheads="1"/>
            </p:cNvSpPr>
            <p:nvPr/>
          </p:nvSpPr>
          <p:spPr bwMode="auto">
            <a:xfrm>
              <a:off x="5478654" y="2428982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属性操作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】Tab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栏切换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4820" y="1741488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编写</a:t>
            </a:r>
            <a:r>
              <a:rPr lang="en-US" altLang="zh-CN" b="1" u="sng" dirty="0" smtClean="0">
                <a:solidFill>
                  <a:srgbClr val="1369B2"/>
                </a:solidFill>
              </a:rPr>
              <a:t>JS</a:t>
            </a:r>
            <a:r>
              <a:rPr lang="zh-CN" altLang="en-US" b="1" u="sng" dirty="0" smtClean="0">
                <a:solidFill>
                  <a:srgbClr val="1369B2"/>
                </a:solidFill>
              </a:rPr>
              <a:t>代码，</a:t>
            </a:r>
            <a:r>
              <a:rPr lang="en-US" altLang="zh-CN" b="1" u="sng" dirty="0" smtClean="0">
                <a:solidFill>
                  <a:srgbClr val="1369B2"/>
                </a:solidFill>
              </a:rPr>
              <a:t>for</a:t>
            </a:r>
            <a:r>
              <a:rPr lang="zh-CN" altLang="en-US" b="1" u="sng" dirty="0" smtClean="0">
                <a:solidFill>
                  <a:srgbClr val="1369B2"/>
                </a:solidFill>
              </a:rPr>
              <a:t>循环绑定单击事件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16156" y="2038993"/>
            <a:ext cx="7656115" cy="4462319"/>
            <a:chOff x="916156" y="2251653"/>
            <a:chExt cx="7656115" cy="4462319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916156" y="2558988"/>
              <a:ext cx="7656115" cy="41549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0;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&lt;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lis.length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++)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       //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循环绑定点击事件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setAttribute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('index',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//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开始给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个小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设置索引号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onclick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function ()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 //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清除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，给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自己设置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current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0;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&lt;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lis.length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++)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className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'';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this.className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'current';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// 2.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下面的显示内容模块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index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this.getAttribute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('index');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0;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&lt;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items.length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++)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items[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style.display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'none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items[index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style.display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'block';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15"/>
            <p:cNvSpPr>
              <a:spLocks noChangeArrowheads="1"/>
            </p:cNvSpPr>
            <p:nvPr/>
          </p:nvSpPr>
          <p:spPr bwMode="auto">
            <a:xfrm>
              <a:off x="6684202" y="2251653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7.2 </a:t>
            </a:r>
            <a:r>
              <a:rPr lang="zh-CN" altLang="en-US" dirty="0" smtClean="0">
                <a:cs typeface="Times New Roman" panose="02020603050405020304" pitchFamily="18" charset="0"/>
              </a:rPr>
              <a:t>属性操作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866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】Tab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栏切换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629625" y="1813304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单击</a:t>
            </a:r>
            <a:r>
              <a:rPr lang="zh-CN" altLang="zh-CN" dirty="0" smtClean="0"/>
              <a:t>“售后保障”</a:t>
            </a:r>
            <a:r>
              <a:rPr lang="zh-CN" altLang="en-US" dirty="0"/>
              <a:t>，</a:t>
            </a:r>
            <a:r>
              <a:rPr lang="zh-CN" altLang="en-US" dirty="0" smtClean="0"/>
              <a:t>效果图如下所示：</a:t>
            </a:r>
            <a:endParaRPr lang="en-US" altLang="zh-CN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1972016" y="2604399"/>
            <a:ext cx="5215593" cy="3163391"/>
            <a:chOff x="2046447" y="2859591"/>
            <a:chExt cx="4254501" cy="2871228"/>
          </a:xfrm>
        </p:grpSpPr>
        <p:sp>
          <p:nvSpPr>
            <p:cNvPr id="14" name="TextBox 13"/>
            <p:cNvSpPr txBox="1"/>
            <p:nvPr/>
          </p:nvSpPr>
          <p:spPr>
            <a:xfrm>
              <a:off x="3439342" y="5395598"/>
              <a:ext cx="1468711" cy="335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标签</a:t>
              </a:r>
              <a:r>
                <a:rPr lang="zh-CN" altLang="en-US" dirty="0" smtClean="0"/>
                <a:t>栏</a:t>
              </a:r>
              <a:r>
                <a:rPr lang="zh-CN" altLang="en-US" dirty="0"/>
                <a:t>切换</a:t>
              </a:r>
              <a:r>
                <a:rPr lang="zh-CN" altLang="en-US" dirty="0" smtClean="0"/>
                <a:t>效果</a:t>
              </a:r>
              <a:endParaRPr lang="zh-CN" altLang="en-US" dirty="0"/>
            </a:p>
          </p:txBody>
        </p:sp>
        <p:pic>
          <p:nvPicPr>
            <p:cNvPr id="7170" name="Picture 2" descr="00LVKNJWT7Y3NO68HGVEZV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6447" y="2859591"/>
              <a:ext cx="4254501" cy="2463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7.3 </a:t>
            </a:r>
            <a:r>
              <a:rPr lang="zh-CN" altLang="en-US" dirty="0" smtClean="0">
                <a:cs typeface="Times New Roman" panose="02020603050405020304" pitchFamily="18" charset="0"/>
              </a:rPr>
              <a:t>自定义属性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设置属性值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496919" y="1995637"/>
            <a:ext cx="8391895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一般</a:t>
            </a:r>
            <a:r>
              <a:rPr lang="zh-CN" altLang="zh-CN" dirty="0"/>
              <a:t>的自定义属性可以通过</a:t>
            </a:r>
            <a:r>
              <a:rPr lang="en-US" altLang="zh-CN" dirty="0" err="1"/>
              <a:t>getAttribute</a:t>
            </a:r>
            <a:r>
              <a:rPr lang="en-US" altLang="zh-CN" sz="1800" dirty="0" err="1"/>
              <a:t>(</a:t>
            </a:r>
            <a:r>
              <a:rPr lang="en-US" altLang="zh-CN" sz="1800" dirty="0" err="1">
                <a:sym typeface="+mn-ea"/>
              </a:rPr>
              <a:t>'</a:t>
            </a:r>
            <a:r>
              <a:rPr lang="en-US" altLang="zh-CN" sz="1800" dirty="0" err="1"/>
              <a:t>属性</a:t>
            </a:r>
            <a:r>
              <a:rPr lang="en-US" altLang="zh-CN" sz="1800" dirty="0" err="1">
                <a:sym typeface="+mn-ea"/>
              </a:rPr>
              <a:t>'</a:t>
            </a:r>
            <a:r>
              <a:rPr lang="en-US" altLang="zh-CN" dirty="0" smtClean="0"/>
              <a:t>)</a:t>
            </a:r>
            <a:r>
              <a:rPr lang="zh-CN" altLang="zh-CN" dirty="0"/>
              <a:t>方法来获取，但是有些自定义属性很容易引起歧义，不容易判断是元素的自带属性还是自定义属性。因此，</a:t>
            </a:r>
            <a:r>
              <a:rPr lang="en-US" altLang="zh-CN" dirty="0"/>
              <a:t>HTML5</a:t>
            </a:r>
            <a:r>
              <a:rPr lang="zh-CN" altLang="zh-CN" dirty="0"/>
              <a:t>新增了自定义属性的规范，在</a:t>
            </a:r>
            <a:r>
              <a:rPr lang="en-US" altLang="zh-CN" dirty="0"/>
              <a:t>HTML5</a:t>
            </a:r>
            <a:r>
              <a:rPr lang="zh-CN" altLang="zh-CN" dirty="0"/>
              <a:t>中规定通过“</a:t>
            </a:r>
            <a:r>
              <a:rPr lang="en-US" altLang="zh-CN" b="1" u="sng" dirty="0">
                <a:solidFill>
                  <a:srgbClr val="1369B2"/>
                </a:solidFill>
              </a:rPr>
              <a:t>data-</a:t>
            </a:r>
            <a:r>
              <a:rPr lang="zh-CN" altLang="zh-CN" b="1" u="sng" dirty="0">
                <a:solidFill>
                  <a:srgbClr val="1369B2"/>
                </a:solidFill>
              </a:rPr>
              <a:t>属性名</a:t>
            </a:r>
            <a:r>
              <a:rPr lang="zh-CN" altLang="zh-CN" dirty="0"/>
              <a:t>”的方式设置自定义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sp>
        <p:nvSpPr>
          <p:cNvPr id="5" name="TextBox 126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4.1"/>
          <p:cNvGrpSpPr/>
          <p:nvPr/>
        </p:nvGrpSpPr>
        <p:grpSpPr bwMode="auto">
          <a:xfrm>
            <a:off x="1711325" y="1271588"/>
            <a:ext cx="4411663" cy="952500"/>
            <a:chOff x="1711765" y="1263328"/>
            <a:chExt cx="4411157" cy="952284"/>
          </a:xfrm>
        </p:grpSpPr>
        <p:grpSp>
          <p:nvGrpSpPr>
            <p:cNvPr id="14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17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19" name="圆角矩形 18"/>
                <p:cNvSpPr/>
                <p:nvPr/>
              </p:nvSpPr>
              <p:spPr>
                <a:xfrm>
                  <a:off x="1907704" y="1275603"/>
                  <a:ext cx="1295789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7.5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0" name="圆角矩形 19"/>
                <p:cNvSpPr/>
                <p:nvPr/>
              </p:nvSpPr>
              <p:spPr>
                <a:xfrm>
                  <a:off x="1961211" y="1347610"/>
                  <a:ext cx="118877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8" name="圆角矩形 5"/>
              <p:cNvSpPr/>
              <p:nvPr/>
            </p:nvSpPr>
            <p:spPr>
              <a:xfrm>
                <a:off x="1923819" y="2061660"/>
                <a:ext cx="1202732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2810189" y="1760102"/>
              <a:ext cx="331273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6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41561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节点操作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事件进阶</a:t>
            </a:r>
            <a:endParaRPr lang="zh-CN" altLang="en-US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111"/>
          <p:cNvGrpSpPr/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23" name="组合 112"/>
            <p:cNvGrpSpPr/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7.6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24" name="圆角矩形 5"/>
            <p:cNvSpPr/>
            <p:nvPr/>
          </p:nvSpPr>
          <p:spPr>
            <a:xfrm>
              <a:off x="1881508" y="2060371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27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4.1"/>
          <p:cNvGrpSpPr/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29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32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7.7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3" name="圆角矩形 5"/>
              <p:cNvSpPr/>
              <p:nvPr/>
            </p:nvSpPr>
            <p:spPr>
              <a:xfrm>
                <a:off x="1923818" y="2061662"/>
                <a:ext cx="1202830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1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41572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事件对象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715772" y="5684044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4.1"/>
          <p:cNvGrpSpPr/>
          <p:nvPr/>
        </p:nvGrpSpPr>
        <p:grpSpPr bwMode="auto">
          <a:xfrm>
            <a:off x="2717234" y="5171281"/>
            <a:ext cx="4411663" cy="952500"/>
            <a:chOff x="1711765" y="1263328"/>
            <a:chExt cx="4411519" cy="952284"/>
          </a:xfrm>
        </p:grpSpPr>
        <p:grpSp>
          <p:nvGrpSpPr>
            <p:cNvPr id="38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41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3" name="圆角矩形 42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7.8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4" name="圆角矩形 43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2" name="圆角矩形 5"/>
              <p:cNvSpPr/>
              <p:nvPr/>
            </p:nvSpPr>
            <p:spPr>
              <a:xfrm>
                <a:off x="1923818" y="2061662"/>
                <a:ext cx="1202830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0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41572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鼠标事件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7.3 </a:t>
            </a:r>
            <a:r>
              <a:rPr lang="zh-CN" altLang="en-US" dirty="0" smtClean="0">
                <a:cs typeface="Times New Roman" panose="02020603050405020304" pitchFamily="18" charset="0"/>
              </a:rPr>
              <a:t>自定义属性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设置属性值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33267" y="1799761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元素</a:t>
            </a:r>
            <a:r>
              <a:rPr lang="zh-CN" altLang="zh-CN" dirty="0"/>
              <a:t>的“</a:t>
            </a:r>
            <a:r>
              <a:rPr lang="en-US" altLang="zh-CN" dirty="0"/>
              <a:t>data-*</a:t>
            </a:r>
            <a:r>
              <a:rPr lang="zh-CN" altLang="zh-CN" dirty="0"/>
              <a:t>”自定义属性有两种设置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，分别如下：</a:t>
            </a:r>
            <a:endParaRPr lang="en-US" altLang="zh-CN" dirty="0" smtClean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32820" y="2259899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zh-CN" b="1" u="sng" dirty="0" smtClean="0">
                <a:solidFill>
                  <a:srgbClr val="1369B2"/>
                </a:solidFill>
              </a:rPr>
              <a:t>在</a:t>
            </a:r>
            <a:r>
              <a:rPr lang="en-US" altLang="zh-CN" b="1" u="sng" dirty="0">
                <a:solidFill>
                  <a:srgbClr val="1369B2"/>
                </a:solidFill>
              </a:rPr>
              <a:t>HTML</a:t>
            </a:r>
            <a:r>
              <a:rPr lang="zh-CN" altLang="zh-CN" b="1" u="sng" dirty="0">
                <a:solidFill>
                  <a:srgbClr val="1369B2"/>
                </a:solidFill>
              </a:rPr>
              <a:t>中设置自定义属性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cxnSp>
        <p:nvCxnSpPr>
          <p:cNvPr id="16" name="直接箭头连接符 21"/>
          <p:cNvCxnSpPr>
            <a:cxnSpLocks noChangeShapeType="1"/>
          </p:cNvCxnSpPr>
          <p:nvPr/>
        </p:nvCxnSpPr>
        <p:spPr bwMode="auto">
          <a:xfrm>
            <a:off x="2748384" y="4061527"/>
            <a:ext cx="0" cy="529579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1858995" y="4582323"/>
            <a:ext cx="1778778" cy="90294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data-</a:t>
            </a:r>
            <a:r>
              <a:rPr lang="zh-CN" altLang="en-US" dirty="0" smtClean="0"/>
              <a:t>表示前缀，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是自己定义的属性名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1546128" y="3027928"/>
            <a:ext cx="5821362" cy="1043124"/>
            <a:chOff x="1227138" y="3371955"/>
            <a:chExt cx="5821362" cy="1043124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1227138" y="3581389"/>
              <a:ext cx="5821362" cy="83369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元素上设置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data-index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endPara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 data-index="2"&gt;&lt;/div&gt;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5"/>
            <p:cNvSpPr>
              <a:spLocks noChangeArrowheads="1"/>
            </p:cNvSpPr>
            <p:nvPr/>
          </p:nvSpPr>
          <p:spPr bwMode="auto">
            <a:xfrm>
              <a:off x="5372100" y="3371955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  <p:sp>
          <p:nvSpPr>
            <p:cNvPr id="21" name="圆角矩形 20"/>
            <p:cNvSpPr>
              <a:spLocks noChangeArrowheads="1"/>
            </p:cNvSpPr>
            <p:nvPr/>
          </p:nvSpPr>
          <p:spPr bwMode="auto">
            <a:xfrm>
              <a:off x="1809626" y="4007758"/>
              <a:ext cx="1138641" cy="352425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FFF00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7.3 </a:t>
            </a:r>
            <a:r>
              <a:rPr lang="zh-CN" altLang="en-US" dirty="0" smtClean="0">
                <a:cs typeface="Times New Roman" panose="02020603050405020304" pitchFamily="18" charset="0"/>
              </a:rPr>
              <a:t>自定义属性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设置属性值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00921" y="1839924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zh-CN" b="1" u="sng" dirty="0" smtClean="0">
                <a:solidFill>
                  <a:srgbClr val="1369B2"/>
                </a:solidFill>
              </a:rPr>
              <a:t>在</a:t>
            </a:r>
            <a:r>
              <a:rPr lang="en-US" altLang="zh-CN" b="1" u="sng" dirty="0" smtClean="0">
                <a:solidFill>
                  <a:srgbClr val="1369B2"/>
                </a:solidFill>
              </a:rPr>
              <a:t>JavaScript</a:t>
            </a:r>
            <a:r>
              <a:rPr lang="zh-CN" altLang="zh-CN" b="1" u="sng" dirty="0">
                <a:solidFill>
                  <a:srgbClr val="1369B2"/>
                </a:solidFill>
              </a:rPr>
              <a:t>中设置自定义属性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539452" y="2442185"/>
            <a:ext cx="8370632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en-US" altLang="zh-CN" dirty="0"/>
              <a:t>JavaScript</a:t>
            </a:r>
            <a:r>
              <a:rPr lang="zh-CN" altLang="zh-CN" dirty="0"/>
              <a:t>代码中，可以通过</a:t>
            </a:r>
            <a:r>
              <a:rPr lang="en-US" altLang="zh-CN" b="1" u="sng" dirty="0" err="1">
                <a:solidFill>
                  <a:srgbClr val="1369B2"/>
                </a:solidFill>
              </a:rPr>
              <a:t>setAttribute</a:t>
            </a:r>
            <a:r>
              <a:rPr lang="en-US" altLang="zh-CN" b="1" u="sng" dirty="0" smtClean="0">
                <a:solidFill>
                  <a:srgbClr val="1369B2"/>
                </a:solidFill>
              </a:rPr>
              <a:t>(</a:t>
            </a:r>
            <a:r>
              <a:rPr lang="en-US" altLang="zh-CN" b="1" u="sng" dirty="0">
                <a:solidFill>
                  <a:srgbClr val="1369B2"/>
                </a:solidFill>
                <a:sym typeface="+mn-ea"/>
              </a:rPr>
              <a:t>'</a:t>
            </a:r>
            <a:r>
              <a:rPr lang="zh-CN" altLang="zh-CN" b="1" u="sng" dirty="0" smtClean="0">
                <a:solidFill>
                  <a:srgbClr val="1369B2"/>
                </a:solidFill>
              </a:rPr>
              <a:t>属性</a:t>
            </a:r>
            <a:r>
              <a:rPr lang="en-US" altLang="zh-CN" b="1" u="sng" dirty="0">
                <a:solidFill>
                  <a:srgbClr val="1369B2"/>
                </a:solidFill>
                <a:sym typeface="+mn-ea"/>
              </a:rPr>
              <a:t>'</a:t>
            </a:r>
            <a:r>
              <a:rPr lang="en-US" altLang="zh-CN" b="1" u="sng" dirty="0" smtClean="0">
                <a:solidFill>
                  <a:srgbClr val="1369B2"/>
                </a:solidFill>
              </a:rPr>
              <a:t>, </a:t>
            </a:r>
            <a:r>
              <a:rPr lang="zh-CN" altLang="zh-CN" b="1" u="sng" dirty="0">
                <a:solidFill>
                  <a:srgbClr val="1369B2"/>
                </a:solidFill>
              </a:rPr>
              <a:t>值</a:t>
            </a:r>
            <a:r>
              <a:rPr lang="en-US" altLang="zh-CN" b="1" u="sng" dirty="0">
                <a:solidFill>
                  <a:srgbClr val="1369B2"/>
                </a:solidFill>
              </a:rPr>
              <a:t>)</a:t>
            </a:r>
            <a:r>
              <a:rPr lang="zh-CN" altLang="zh-CN" dirty="0"/>
              <a:t>或者“</a:t>
            </a:r>
            <a:r>
              <a:rPr lang="zh-CN" altLang="zh-CN" b="1" u="sng" dirty="0">
                <a:solidFill>
                  <a:srgbClr val="1369B2"/>
                </a:solidFill>
              </a:rPr>
              <a:t>元素对象</a:t>
            </a:r>
            <a:r>
              <a:rPr lang="en-US" altLang="zh-CN" b="1" u="sng" dirty="0">
                <a:solidFill>
                  <a:srgbClr val="1369B2"/>
                </a:solidFill>
              </a:rPr>
              <a:t>.dataset.</a:t>
            </a:r>
            <a:r>
              <a:rPr lang="zh-CN" altLang="zh-CN" b="1" u="sng" dirty="0">
                <a:solidFill>
                  <a:srgbClr val="1369B2"/>
                </a:solidFill>
              </a:rPr>
              <a:t>属性名</a:t>
            </a:r>
            <a:r>
              <a:rPr lang="en-US" altLang="zh-CN" b="1" u="sng" dirty="0" smtClean="0">
                <a:solidFill>
                  <a:srgbClr val="1369B2"/>
                </a:solidFill>
              </a:rPr>
              <a:t>='</a:t>
            </a:r>
            <a:r>
              <a:rPr lang="zh-CN" altLang="zh-CN" b="1" u="sng" dirty="0" smtClean="0">
                <a:solidFill>
                  <a:srgbClr val="1369B2"/>
                </a:solidFill>
              </a:rPr>
              <a:t>值</a:t>
            </a:r>
            <a:r>
              <a:rPr lang="en-US" altLang="zh-CN" b="1" u="sng" dirty="0" smtClean="0">
                <a:solidFill>
                  <a:srgbClr val="1369B2"/>
                </a:solidFill>
              </a:rPr>
              <a:t>'</a:t>
            </a:r>
            <a:r>
              <a:rPr lang="zh-CN" altLang="zh-CN" dirty="0" smtClean="0"/>
              <a:t>”</a:t>
            </a:r>
            <a:r>
              <a:rPr lang="zh-CN" altLang="zh-CN" dirty="0"/>
              <a:t>两种方式设置自定义属性。需要</a:t>
            </a:r>
            <a:r>
              <a:rPr lang="zh-CN" altLang="zh-CN" dirty="0"/>
              <a:t>注意</a:t>
            </a:r>
            <a:r>
              <a:rPr lang="zh-CN" altLang="zh-CN" dirty="0"/>
              <a:t>的是，通过后者的方式只能设置以“</a:t>
            </a:r>
            <a:r>
              <a:rPr lang="en-US" altLang="zh-CN" dirty="0"/>
              <a:t>data-</a:t>
            </a:r>
            <a:r>
              <a:rPr lang="zh-CN" altLang="zh-CN" dirty="0"/>
              <a:t>”开头的自定义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7.3 </a:t>
            </a:r>
            <a:r>
              <a:rPr lang="zh-CN" altLang="en-US" dirty="0" smtClean="0">
                <a:cs typeface="Times New Roman" panose="02020603050405020304" pitchFamily="18" charset="0"/>
              </a:rPr>
              <a:t>自定义属性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设置属性值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466837" y="1850063"/>
            <a:ext cx="5821362" cy="3311507"/>
            <a:chOff x="903288" y="1850063"/>
            <a:chExt cx="5821362" cy="3311507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903288" y="2114582"/>
              <a:ext cx="5821362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&lt;div&gt;&lt;/div&gt;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div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('div');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div.dataset.index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'2';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div.setAttribute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('data-name', 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>
              <a:spLocks noChangeArrowheads="1"/>
            </p:cNvSpPr>
            <p:nvPr/>
          </p:nvSpPr>
          <p:spPr bwMode="auto">
            <a:xfrm>
              <a:off x="5191125" y="1850063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  <p:sp>
          <p:nvSpPr>
            <p:cNvPr id="17" name="圆角矩形 16"/>
            <p:cNvSpPr>
              <a:spLocks noChangeArrowheads="1"/>
            </p:cNvSpPr>
            <p:nvPr/>
          </p:nvSpPr>
          <p:spPr bwMode="auto">
            <a:xfrm>
              <a:off x="1171451" y="3680864"/>
              <a:ext cx="1800349" cy="352425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FFF00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1" name="圆角矩形 20"/>
            <p:cNvSpPr>
              <a:spLocks noChangeArrowheads="1"/>
            </p:cNvSpPr>
            <p:nvPr/>
          </p:nvSpPr>
          <p:spPr bwMode="auto">
            <a:xfrm>
              <a:off x="1247649" y="4066078"/>
              <a:ext cx="3740275" cy="267797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FFF00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1466837" y="5759292"/>
            <a:ext cx="5821362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data-index="2" data-name="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andy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"&gt;&lt;/div&gt;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1"/>
          <p:cNvCxnSpPr>
            <a:cxnSpLocks noChangeShapeType="1"/>
          </p:cNvCxnSpPr>
          <p:nvPr/>
        </p:nvCxnSpPr>
        <p:spPr bwMode="auto">
          <a:xfrm>
            <a:off x="3164393" y="5161570"/>
            <a:ext cx="0" cy="597722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15"/>
          <p:cNvSpPr>
            <a:spLocks noChangeArrowheads="1"/>
          </p:cNvSpPr>
          <p:nvPr/>
        </p:nvSpPr>
        <p:spPr bwMode="auto">
          <a:xfrm>
            <a:off x="3257601" y="5281636"/>
            <a:ext cx="1877947" cy="35716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浏览器预览结果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7.3 </a:t>
            </a:r>
            <a:r>
              <a:rPr lang="zh-CN" altLang="en-US" dirty="0" smtClean="0">
                <a:cs typeface="Times New Roman" panose="02020603050405020304" pitchFamily="18" charset="0"/>
              </a:rPr>
              <a:t>自定义属性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获取属性值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63738"/>
            <a:ext cx="7907338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en-US" altLang="zh-CN" dirty="0"/>
              <a:t>DOM</a:t>
            </a:r>
            <a:r>
              <a:rPr lang="zh-CN" altLang="zh-CN" dirty="0"/>
              <a:t>操作中，提供了两种获取属性值的方式，第</a:t>
            </a:r>
            <a:r>
              <a:rPr lang="en-US" altLang="zh-CN" dirty="0"/>
              <a:t>1</a:t>
            </a:r>
            <a:r>
              <a:rPr lang="zh-CN" altLang="zh-CN" dirty="0"/>
              <a:t>种是通过</a:t>
            </a:r>
            <a:r>
              <a:rPr lang="en-US" altLang="zh-CN" b="1" u="sng" dirty="0" err="1">
                <a:solidFill>
                  <a:srgbClr val="1369B2"/>
                </a:solidFill>
              </a:rPr>
              <a:t>getAttribute</a:t>
            </a:r>
            <a:r>
              <a:rPr lang="en-US" altLang="zh-CN" b="1" u="sng" dirty="0">
                <a:solidFill>
                  <a:srgbClr val="1369B2"/>
                </a:solidFill>
              </a:rPr>
              <a:t>()</a:t>
            </a:r>
            <a:r>
              <a:rPr lang="zh-CN" altLang="zh-CN" dirty="0"/>
              <a:t>方式，该方式可以获取内置属性或者自定义属性；第</a:t>
            </a:r>
            <a:r>
              <a:rPr lang="en-US" altLang="zh-CN" dirty="0"/>
              <a:t>2</a:t>
            </a:r>
            <a:r>
              <a:rPr lang="zh-CN" altLang="zh-CN" dirty="0"/>
              <a:t>种是使用</a:t>
            </a:r>
            <a:r>
              <a:rPr lang="en-US" altLang="zh-CN" dirty="0"/>
              <a:t>HTML5</a:t>
            </a:r>
            <a:r>
              <a:rPr lang="zh-CN" altLang="zh-CN" dirty="0"/>
              <a:t>新增的“</a:t>
            </a:r>
            <a:r>
              <a:rPr lang="en-US" altLang="zh-CN" b="1" u="sng" dirty="0" err="1">
                <a:solidFill>
                  <a:srgbClr val="1369B2"/>
                </a:solidFill>
              </a:rPr>
              <a:t>element.dataset</a:t>
            </a:r>
            <a:r>
              <a:rPr lang="en-US" altLang="zh-CN" b="1" u="sng" dirty="0">
                <a:solidFill>
                  <a:srgbClr val="1369B2"/>
                </a:solidFill>
              </a:rPr>
              <a:t>.</a:t>
            </a:r>
            <a:r>
              <a:rPr lang="zh-CN" altLang="zh-CN" b="1" u="sng" dirty="0">
                <a:solidFill>
                  <a:srgbClr val="1369B2"/>
                </a:solidFill>
              </a:rPr>
              <a:t>属性”</a:t>
            </a:r>
            <a:r>
              <a:rPr lang="zh-CN" altLang="zh-CN" dirty="0"/>
              <a:t>或者</a:t>
            </a:r>
            <a:r>
              <a:rPr lang="zh-CN" altLang="zh-CN" b="1" u="sng" dirty="0">
                <a:solidFill>
                  <a:srgbClr val="1369B2"/>
                </a:solidFill>
              </a:rPr>
              <a:t>“</a:t>
            </a:r>
            <a:r>
              <a:rPr lang="en-US" altLang="zh-CN" b="1" u="sng" dirty="0" err="1">
                <a:solidFill>
                  <a:srgbClr val="1369B2"/>
                </a:solidFill>
              </a:rPr>
              <a:t>element.dataset</a:t>
            </a:r>
            <a:r>
              <a:rPr lang="en-US" altLang="zh-CN" b="1" u="sng" dirty="0" smtClean="0">
                <a:solidFill>
                  <a:srgbClr val="1369B2"/>
                </a:solidFill>
              </a:rPr>
              <a:t>[</a:t>
            </a:r>
            <a:r>
              <a:rPr lang="en-US" altLang="zh-CN" b="1" u="sng" dirty="0">
                <a:solidFill>
                  <a:srgbClr val="1369B2"/>
                </a:solidFill>
                <a:sym typeface="+mn-ea"/>
              </a:rPr>
              <a:t>'</a:t>
            </a:r>
            <a:r>
              <a:rPr lang="zh-CN" altLang="zh-CN" b="1" u="sng" dirty="0" smtClean="0">
                <a:solidFill>
                  <a:srgbClr val="1369B2"/>
                </a:solidFill>
              </a:rPr>
              <a:t>属性</a:t>
            </a:r>
            <a:r>
              <a:rPr lang="en-US" altLang="zh-CN" b="1" u="sng" dirty="0">
                <a:solidFill>
                  <a:srgbClr val="1369B2"/>
                </a:solidFill>
                <a:sym typeface="+mn-ea"/>
              </a:rPr>
              <a:t>'</a:t>
            </a:r>
            <a:r>
              <a:rPr lang="en-US" altLang="zh-CN" b="1" u="sng" dirty="0" smtClean="0">
                <a:solidFill>
                  <a:srgbClr val="1369B2"/>
                </a:solidFill>
              </a:rPr>
              <a:t>] </a:t>
            </a:r>
            <a:r>
              <a:rPr lang="zh-CN" altLang="zh-CN" b="1" u="sng" dirty="0">
                <a:solidFill>
                  <a:srgbClr val="1369B2"/>
                </a:solidFill>
              </a:rPr>
              <a:t>”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（有兼容性问题</a:t>
            </a:r>
            <a:r>
              <a:rPr lang="zh-CN" altLang="en-US" dirty="0"/>
              <a:t>）。接下来，</a:t>
            </a:r>
            <a:r>
              <a:rPr lang="zh-CN" altLang="zh-CN" dirty="0"/>
              <a:t>通过案例形式演示如何获取属性值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7.3 </a:t>
            </a:r>
            <a:r>
              <a:rPr lang="zh-CN" altLang="en-US" dirty="0" smtClean="0">
                <a:cs typeface="Times New Roman" panose="02020603050405020304" pitchFamily="18" charset="0"/>
              </a:rPr>
              <a:t>自定义属性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获取属性值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18589" y="1627883"/>
            <a:ext cx="7825692" cy="4860262"/>
            <a:chOff x="542131" y="1723580"/>
            <a:chExt cx="7825692" cy="4860262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542131" y="2059527"/>
              <a:ext cx="7825692" cy="4524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getTime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="20" data-index="2" data-list-name="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div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('div');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div.getAttribute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('data-index'));  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结果为：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div.getAttribute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('data-list-name'));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结果为：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andy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HTML5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新增的获取自定义属性的方法，只能获取“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data-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”开头的属性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div.dataset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//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DOMStringMap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{index:"2",listName:"andy"}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div.dataset.index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    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结果为：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div.dataset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['index']);  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结果为：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div.dataset.listName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 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结果为：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andy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div.dataset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listName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']);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结果为：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andy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>
              <a:spLocks noChangeArrowheads="1"/>
            </p:cNvSpPr>
            <p:nvPr/>
          </p:nvSpPr>
          <p:spPr bwMode="auto">
            <a:xfrm>
              <a:off x="6338343" y="1723580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7.3 </a:t>
            </a:r>
            <a:r>
              <a:rPr lang="zh-CN" altLang="en-US" dirty="0" smtClean="0">
                <a:cs typeface="Times New Roman" panose="02020603050405020304" pitchFamily="18" charset="0"/>
              </a:rPr>
              <a:t>自定义属性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获取属性值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7" name="组合 4"/>
          <p:cNvGrpSpPr/>
          <p:nvPr/>
        </p:nvGrpSpPr>
        <p:grpSpPr bwMode="auto">
          <a:xfrm>
            <a:off x="688484" y="2386383"/>
            <a:ext cx="7229139" cy="1798337"/>
            <a:chOff x="415635" y="2398807"/>
            <a:chExt cx="7920000" cy="2160000"/>
          </a:xfrm>
        </p:grpSpPr>
        <p:sp>
          <p:nvSpPr>
            <p:cNvPr id="21" name="矩形 20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4" name="组合 7"/>
          <p:cNvGrpSpPr/>
          <p:nvPr/>
        </p:nvGrpSpPr>
        <p:grpSpPr bwMode="auto">
          <a:xfrm>
            <a:off x="7205370" y="1985454"/>
            <a:ext cx="1235075" cy="866775"/>
            <a:chOff x="7623958" y="2018805"/>
            <a:chExt cx="1235034" cy="866899"/>
          </a:xfrm>
        </p:grpSpPr>
        <p:sp>
          <p:nvSpPr>
            <p:cNvPr id="25" name="泪滴形 24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7" name="矩形 10"/>
          <p:cNvSpPr>
            <a:spLocks noChangeArrowheads="1"/>
          </p:cNvSpPr>
          <p:nvPr/>
        </p:nvSpPr>
        <p:spPr bwMode="auto">
          <a:xfrm>
            <a:off x="994092" y="2444766"/>
            <a:ext cx="654439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dataset</a:t>
            </a:r>
            <a:r>
              <a:rPr lang="zh-CN" altLang="zh-CN" dirty="0"/>
              <a:t>是一个集合，里面存放了所有以</a:t>
            </a:r>
            <a:r>
              <a:rPr lang="en-US" altLang="zh-CN" dirty="0"/>
              <a:t>data</a:t>
            </a:r>
            <a:r>
              <a:rPr lang="zh-CN" altLang="zh-CN" dirty="0"/>
              <a:t>开头的自定义属性，如果自定义属性里面包含有多个连字符（</a:t>
            </a:r>
            <a:r>
              <a:rPr lang="en-US" altLang="zh-CN" dirty="0"/>
              <a:t>-</a:t>
            </a:r>
            <a:r>
              <a:rPr lang="zh-CN" altLang="zh-CN" dirty="0"/>
              <a:t>）时，获取的时候采取驼峰</a:t>
            </a:r>
            <a:r>
              <a:rPr lang="zh-CN" altLang="zh-CN" dirty="0" smtClean="0"/>
              <a:t>命名法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>
                <a:cs typeface="Times New Roman" panose="02020603050405020304" pitchFamily="18" charset="0"/>
              </a:rPr>
              <a:t>节点</a:t>
            </a:r>
            <a:r>
              <a:rPr lang="zh-CN" altLang="en-US" dirty="0" smtClean="0">
                <a:cs typeface="Times New Roman" panose="02020603050405020304" pitchFamily="18" charset="0"/>
              </a:rPr>
              <a:t>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什么是节点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49" y="1973263"/>
            <a:ext cx="8068487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1" hangingPunct="0">
              <a:lnSpc>
                <a:spcPct val="200000"/>
              </a:lnSpc>
              <a:defRPr/>
            </a:pPr>
            <a:r>
              <a:rPr lang="en-US" altLang="zh-CN" dirty="0" smtClean="0"/>
              <a:t>HTML</a:t>
            </a:r>
            <a:r>
              <a:rPr lang="zh-CN" altLang="zh-CN" dirty="0"/>
              <a:t>文档可以看作是一个节点树，网页中的所有内容都是</a:t>
            </a:r>
            <a:r>
              <a:rPr lang="zh-CN" altLang="zh-CN" b="1" u="sng" dirty="0" smtClean="0">
                <a:solidFill>
                  <a:srgbClr val="1369B2"/>
                </a:solidFill>
              </a:rPr>
              <a:t>节点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一般来说</a:t>
            </a:r>
            <a:r>
              <a:rPr lang="zh-CN" altLang="zh-CN" dirty="0"/>
              <a:t>，节点至少拥有</a:t>
            </a:r>
            <a:r>
              <a:rPr lang="en-US" altLang="zh-CN" dirty="0" err="1"/>
              <a:t>nodeType</a:t>
            </a:r>
            <a:r>
              <a:rPr lang="zh-CN" altLang="zh-CN" dirty="0"/>
              <a:t>（节点类型）、</a:t>
            </a:r>
            <a:r>
              <a:rPr lang="en-US" altLang="zh-CN" dirty="0" err="1"/>
              <a:t>nodeName</a:t>
            </a:r>
            <a:r>
              <a:rPr lang="zh-CN" altLang="zh-CN" dirty="0"/>
              <a:t>（节点名称）和</a:t>
            </a:r>
            <a:r>
              <a:rPr lang="en-US" altLang="zh-CN" dirty="0" err="1"/>
              <a:t>nodeValue</a:t>
            </a:r>
            <a:r>
              <a:rPr lang="zh-CN" altLang="zh-CN" dirty="0"/>
              <a:t>（节点值）这</a:t>
            </a:r>
            <a:r>
              <a:rPr lang="en-US" altLang="zh-CN" dirty="0"/>
              <a:t>3</a:t>
            </a:r>
            <a:r>
              <a:rPr lang="zh-CN" altLang="zh-CN" dirty="0"/>
              <a:t>个基本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。</a:t>
            </a:r>
            <a:r>
              <a:rPr lang="zh-CN" altLang="zh-CN" dirty="0"/>
              <a:t>下面列举常见的节点</a:t>
            </a:r>
            <a:r>
              <a:rPr lang="zh-CN" altLang="zh-CN" dirty="0" smtClean="0"/>
              <a:t>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latinLnBrk="1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元素节点，</a:t>
            </a:r>
            <a:r>
              <a:rPr lang="en-US" altLang="zh-CN" dirty="0" err="1"/>
              <a:t>nodeType</a:t>
            </a:r>
            <a:r>
              <a:rPr lang="zh-CN" altLang="zh-CN" dirty="0"/>
              <a:t>为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marL="285750" indent="-285750" eaLnBrk="0" latinLnBrk="1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属性节点，</a:t>
            </a:r>
            <a:r>
              <a:rPr lang="en-US" altLang="zh-CN" dirty="0" err="1"/>
              <a:t>nodeType</a:t>
            </a:r>
            <a:r>
              <a:rPr lang="zh-CN" altLang="zh-CN" dirty="0"/>
              <a:t>为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marL="285750" indent="-285750" eaLnBrk="0" latinLnBrk="1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文本节点，</a:t>
            </a:r>
            <a:r>
              <a:rPr lang="en-US" altLang="zh-CN" dirty="0" err="1"/>
              <a:t>nodeType</a:t>
            </a:r>
            <a:r>
              <a:rPr lang="zh-CN" altLang="zh-CN" dirty="0"/>
              <a:t>为</a:t>
            </a:r>
            <a:r>
              <a:rPr lang="en-US" altLang="zh-CN" dirty="0"/>
              <a:t>3</a:t>
            </a:r>
            <a:r>
              <a:rPr lang="zh-CN" altLang="zh-CN" dirty="0"/>
              <a:t>，文本节点包含文字、空格、换行等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4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198172" y="1753158"/>
            <a:ext cx="91589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一</a:t>
            </a:r>
            <a:r>
              <a:rPr lang="zh-CN" altLang="zh-CN" dirty="0"/>
              <a:t>个</a:t>
            </a:r>
            <a:r>
              <a:rPr lang="en-US" altLang="zh-CN" dirty="0"/>
              <a:t>HTML</a:t>
            </a:r>
            <a:r>
              <a:rPr lang="zh-CN" altLang="zh-CN" dirty="0"/>
              <a:t>文件可以看作是所有元素组成的一个节点树，各元素节点之间有级别的</a:t>
            </a:r>
            <a:r>
              <a:rPr lang="zh-CN" altLang="zh-CN" dirty="0" smtClean="0"/>
              <a:t>划分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541035" y="2386276"/>
            <a:ext cx="5821362" cy="415498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DOCTYPE html&gt;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&lt;head&gt;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 charset="UTF-8"&gt;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&lt;title&gt;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&lt;/title&gt;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&lt;/head&gt;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&lt;body&gt;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&lt;a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="#"&gt;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&lt;p&gt;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...&lt;/p&gt;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&lt;/body&gt;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&lt;/html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 build="p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49" y="1973263"/>
            <a:ext cx="857885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1" hangingPunct="0">
              <a:lnSpc>
                <a:spcPct val="200000"/>
              </a:lnSpc>
              <a:defRPr/>
            </a:pPr>
            <a:r>
              <a:rPr lang="en-US" altLang="zh-CN" dirty="0" smtClean="0"/>
              <a:t>DOM</a:t>
            </a:r>
            <a:r>
              <a:rPr lang="zh-CN" altLang="zh-CN" dirty="0"/>
              <a:t>根据</a:t>
            </a:r>
            <a:r>
              <a:rPr lang="en-US" altLang="zh-CN" dirty="0"/>
              <a:t>HTML</a:t>
            </a:r>
            <a:r>
              <a:rPr lang="zh-CN" altLang="zh-CN" dirty="0"/>
              <a:t>中各节点的不同作用，可将其分别划分为标签</a:t>
            </a:r>
            <a:r>
              <a:rPr lang="zh-CN" altLang="zh-CN" dirty="0" smtClean="0"/>
              <a:t>节点</a:t>
            </a:r>
            <a:r>
              <a:rPr lang="zh-CN" altLang="en-US" dirty="0" smtClean="0"/>
              <a:t>（元素节点）</a:t>
            </a:r>
            <a:r>
              <a:rPr lang="zh-CN" altLang="zh-CN" dirty="0" smtClean="0"/>
              <a:t>、</a:t>
            </a:r>
            <a:r>
              <a:rPr lang="zh-CN" altLang="zh-CN" dirty="0"/>
              <a:t>文本节点和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节点。</a:t>
            </a:r>
            <a:r>
              <a:rPr lang="zh-CN" altLang="zh-CN" dirty="0"/>
              <a:t>节点之间的层级</a:t>
            </a:r>
            <a:r>
              <a:rPr lang="zh-CN" altLang="zh-CN" dirty="0" smtClean="0"/>
              <a:t>关系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 marL="285750" indent="-285750" eaLnBrk="0" latinLnBrk="1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根节点：</a:t>
            </a:r>
            <a:r>
              <a:rPr lang="en-US" altLang="zh-CN" dirty="0"/>
              <a:t>&lt;html&gt;</a:t>
            </a:r>
            <a:r>
              <a:rPr lang="zh-CN" altLang="zh-CN" dirty="0"/>
              <a:t>标签是整个文档的根节点，有且仅有一个</a:t>
            </a:r>
            <a:endParaRPr lang="en-US" altLang="zh-CN" dirty="0" smtClean="0"/>
          </a:p>
          <a:p>
            <a:pPr marL="285750" indent="-285750" eaLnBrk="0" latinLnBrk="1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父节点：指的是某一个节点的上级</a:t>
            </a:r>
            <a:r>
              <a:rPr lang="zh-CN" altLang="zh-CN" dirty="0" smtClean="0"/>
              <a:t>节点</a:t>
            </a:r>
            <a:endParaRPr lang="en-US" altLang="zh-CN" dirty="0"/>
          </a:p>
          <a:p>
            <a:pPr marL="285750" indent="-285750" eaLnBrk="0" latinLnBrk="1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 smtClean="0"/>
              <a:t>子</a:t>
            </a:r>
            <a:r>
              <a:rPr lang="zh-CN" altLang="zh-CN" dirty="0"/>
              <a:t>节点：指的是某一个节点的下级</a:t>
            </a:r>
            <a:r>
              <a:rPr lang="zh-CN" altLang="zh-CN" dirty="0" smtClean="0"/>
              <a:t>节点</a:t>
            </a:r>
            <a:endParaRPr lang="en-US" altLang="zh-CN" dirty="0"/>
          </a:p>
          <a:p>
            <a:pPr marL="285750" indent="-285750" eaLnBrk="0" latinLnBrk="1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 smtClean="0"/>
              <a:t>兄弟</a:t>
            </a:r>
            <a:r>
              <a:rPr lang="zh-CN" altLang="zh-CN" dirty="0"/>
              <a:t>节点：两个节点同属于一个父</a:t>
            </a:r>
            <a:r>
              <a:rPr lang="zh-CN" altLang="zh-CN" dirty="0" smtClean="0"/>
              <a:t>节点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21355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获取父级节点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2404532"/>
            <a:ext cx="834493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1" hangingPunct="0"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/>
              <a:t>JavaScript</a:t>
            </a:r>
            <a:r>
              <a:rPr lang="zh-CN" altLang="zh-CN" dirty="0"/>
              <a:t>中，可以使用</a:t>
            </a:r>
            <a:r>
              <a:rPr lang="en-US" altLang="zh-CN" dirty="0" err="1"/>
              <a:t>parentNode</a:t>
            </a:r>
            <a:r>
              <a:rPr lang="zh-CN" altLang="zh-CN" dirty="0"/>
              <a:t>属性来获得离当前元素的最近的一个父节点，如果找不到父节点就返回为</a:t>
            </a:r>
            <a:r>
              <a:rPr lang="en-US" altLang="zh-CN" dirty="0"/>
              <a:t> null</a:t>
            </a:r>
            <a:r>
              <a:rPr lang="zh-CN" altLang="zh-CN" dirty="0"/>
              <a:t>，语法格式为：</a:t>
            </a:r>
            <a:r>
              <a:rPr lang="en-US" altLang="zh-CN" b="1" u="sng" dirty="0" err="1">
                <a:solidFill>
                  <a:srgbClr val="1369B2"/>
                </a:solidFill>
              </a:rPr>
              <a:t>obj.parentNode</a:t>
            </a:r>
            <a:r>
              <a:rPr lang="zh-CN" altLang="en-US" dirty="0" smtClean="0"/>
              <a:t>，</a:t>
            </a:r>
            <a:r>
              <a:rPr lang="en-US" altLang="zh-CN" dirty="0" err="1"/>
              <a:t>obj</a:t>
            </a:r>
            <a:r>
              <a:rPr lang="zh-CN" altLang="zh-CN" dirty="0"/>
              <a:t>是一个</a:t>
            </a:r>
            <a:r>
              <a:rPr lang="en-US" altLang="zh-CN" dirty="0"/>
              <a:t>DOM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sp>
        <p:nvSpPr>
          <p:cNvPr id="5" name="TextBox 126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4.1"/>
          <p:cNvGrpSpPr/>
          <p:nvPr/>
        </p:nvGrpSpPr>
        <p:grpSpPr bwMode="auto">
          <a:xfrm>
            <a:off x="1711325" y="1271588"/>
            <a:ext cx="4411663" cy="952500"/>
            <a:chOff x="1711765" y="1263328"/>
            <a:chExt cx="4411157" cy="952284"/>
          </a:xfrm>
        </p:grpSpPr>
        <p:grpSp>
          <p:nvGrpSpPr>
            <p:cNvPr id="14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17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19" name="圆角矩形 18"/>
                <p:cNvSpPr/>
                <p:nvPr/>
              </p:nvSpPr>
              <p:spPr>
                <a:xfrm>
                  <a:off x="1907704" y="1275603"/>
                  <a:ext cx="1295789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7.9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0" name="圆角矩形 19"/>
                <p:cNvSpPr/>
                <p:nvPr/>
              </p:nvSpPr>
              <p:spPr>
                <a:xfrm>
                  <a:off x="1961211" y="1347610"/>
                  <a:ext cx="118877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8" name="圆角矩形 5"/>
              <p:cNvSpPr/>
              <p:nvPr/>
            </p:nvSpPr>
            <p:spPr>
              <a:xfrm>
                <a:off x="1923819" y="2061660"/>
                <a:ext cx="1202732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2810189" y="1760102"/>
              <a:ext cx="331273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6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41561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键盘事件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04193" y="2202922"/>
            <a:ext cx="7971977" cy="3668285"/>
            <a:chOff x="725459" y="2596343"/>
            <a:chExt cx="7971977" cy="3668285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725459" y="2848308"/>
              <a:ext cx="7971977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&lt;div class="demo"&gt;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 class="box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span class="child"&gt;span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&lt;/span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&lt;/div&gt;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child 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('.child'); //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类名为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child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span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child.parentNode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child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元素最近的父级节点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(box) 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6181690" y="2596343"/>
              <a:ext cx="1143762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490719" y="1793759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案例演示：</a:t>
            </a:r>
            <a:r>
              <a:rPr lang="zh-CN" altLang="zh-CN" dirty="0" smtClean="0"/>
              <a:t>如何</a:t>
            </a:r>
            <a:r>
              <a:rPr lang="zh-CN" altLang="zh-CN" dirty="0"/>
              <a:t>获取当前元素的父</a:t>
            </a:r>
            <a:r>
              <a:rPr lang="zh-CN" altLang="zh-CN" dirty="0" smtClean="0"/>
              <a:t>节点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33928" y="1930267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浏览器预览效果图如下所示：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493933" y="2661138"/>
            <a:ext cx="6267833" cy="2550423"/>
            <a:chOff x="1493934" y="3536948"/>
            <a:chExt cx="5359528" cy="2182962"/>
          </a:xfrm>
        </p:grpSpPr>
        <p:sp>
          <p:nvSpPr>
            <p:cNvPr id="17" name="TextBox 16"/>
            <p:cNvSpPr txBox="1"/>
            <p:nvPr/>
          </p:nvSpPr>
          <p:spPr>
            <a:xfrm>
              <a:off x="3699982" y="5403791"/>
              <a:ext cx="947430" cy="31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父级节点</a:t>
              </a:r>
              <a:endParaRPr lang="zh-CN" altLang="en-US" dirty="0"/>
            </a:p>
          </p:txBody>
        </p:sp>
        <p:pic>
          <p:nvPicPr>
            <p:cNvPr id="8194" name="Picture 2" descr="J0(5IOL)00}TP17JWS72QJC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934" y="3536948"/>
              <a:ext cx="5359528" cy="180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21355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获取</a:t>
            </a:r>
            <a:r>
              <a:rPr lang="zh-CN" altLang="en-US" b="1" u="sng" dirty="0">
                <a:solidFill>
                  <a:srgbClr val="1369B2"/>
                </a:solidFill>
              </a:rPr>
              <a:t>子</a:t>
            </a:r>
            <a:r>
              <a:rPr lang="zh-CN" altLang="en-US" b="1" u="sng" dirty="0" smtClean="0">
                <a:solidFill>
                  <a:srgbClr val="1369B2"/>
                </a:solidFill>
              </a:rPr>
              <a:t>级节点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2627630"/>
            <a:ext cx="808799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1" hangingPunct="0"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en-US" altLang="zh-CN" dirty="0"/>
              <a:t>JavaScript</a:t>
            </a:r>
            <a:r>
              <a:rPr lang="zh-CN" altLang="zh-CN" dirty="0"/>
              <a:t>中，可以使用</a:t>
            </a:r>
            <a:r>
              <a:rPr lang="en-US" altLang="zh-CN" b="1" u="sng" dirty="0" err="1">
                <a:solidFill>
                  <a:srgbClr val="1369B2"/>
                </a:solidFill>
              </a:rPr>
              <a:t>childNodes</a:t>
            </a:r>
            <a:r>
              <a:rPr lang="zh-CN" altLang="zh-CN" dirty="0"/>
              <a:t>属性或者</a:t>
            </a:r>
            <a:r>
              <a:rPr lang="en-US" altLang="zh-CN" b="1" u="sng" dirty="0">
                <a:solidFill>
                  <a:srgbClr val="1369B2"/>
                </a:solidFill>
              </a:rPr>
              <a:t>children</a:t>
            </a:r>
            <a:r>
              <a:rPr lang="zh-CN" altLang="zh-CN" dirty="0"/>
              <a:t>属性两种方式来获得当前元素的所有子节点的集合，接下来我们就分别介绍这两种方式的</a:t>
            </a:r>
            <a:r>
              <a:rPr lang="zh-CN" altLang="zh-CN" dirty="0" smtClean="0"/>
              <a:t>用法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618331" y="3843914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1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方式</a:t>
            </a:r>
            <a:r>
              <a:rPr lang="en-US" altLang="zh-CN" b="1" u="sng" dirty="0" smtClean="0">
                <a:solidFill>
                  <a:srgbClr val="1369B2"/>
                </a:solidFill>
              </a:rPr>
              <a:t>1</a:t>
            </a:r>
            <a:r>
              <a:rPr lang="zh-CN" altLang="en-US" b="1" u="sng" dirty="0" smtClean="0">
                <a:solidFill>
                  <a:srgbClr val="1369B2"/>
                </a:solidFill>
              </a:rPr>
              <a:t>：</a:t>
            </a:r>
            <a:r>
              <a:rPr lang="en-US" altLang="zh-CN" dirty="0" err="1"/>
              <a:t>childNodes</a:t>
            </a:r>
            <a:r>
              <a:rPr lang="zh-CN" altLang="zh-CN" dirty="0"/>
              <a:t>属性获得的是当前元素的所有子节点的集合，该集合为即时更新的集合。下面通过案例的形式演示如何获取当前元素子</a:t>
            </a:r>
            <a:r>
              <a:rPr lang="zh-CN" altLang="zh-CN" dirty="0" smtClean="0"/>
              <a:t>节点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build="p"/>
      <p:bldP spid="1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97166" y="2415619"/>
            <a:ext cx="7483585" cy="3733603"/>
            <a:chOff x="597166" y="2660178"/>
            <a:chExt cx="7483585" cy="3733603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597166" y="2977461"/>
              <a:ext cx="7483585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li&lt;/li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li&lt;/li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li&lt;/li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li&lt;/li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ul.querySelectorAll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('li');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console.log(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ul.childNodes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ul.childNodes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[0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nodeType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ul.childNodes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[1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nodeType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6240812" y="2660178"/>
              <a:ext cx="1143762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54517" y="1825658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案例演示：</a:t>
            </a:r>
            <a:r>
              <a:rPr lang="zh-CN" altLang="zh-CN" dirty="0" smtClean="0"/>
              <a:t>如何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childNodes</a:t>
            </a:r>
            <a:r>
              <a:rPr lang="zh-CN" altLang="en-US" dirty="0" smtClean="0"/>
              <a:t>属性</a:t>
            </a:r>
            <a:r>
              <a:rPr lang="zh-CN" altLang="zh-CN" dirty="0" smtClean="0"/>
              <a:t>获取</a:t>
            </a:r>
            <a:r>
              <a:rPr lang="zh-CN" altLang="zh-CN" dirty="0"/>
              <a:t>当前元素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子</a:t>
            </a:r>
            <a:r>
              <a:rPr lang="zh-CN" altLang="zh-CN" dirty="0" smtClean="0"/>
              <a:t>节点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5" name="组合 4"/>
          <p:cNvGrpSpPr/>
          <p:nvPr/>
        </p:nvGrpSpPr>
        <p:grpSpPr bwMode="auto">
          <a:xfrm>
            <a:off x="688484" y="2386383"/>
            <a:ext cx="7229139" cy="1798337"/>
            <a:chOff x="415635" y="2398807"/>
            <a:chExt cx="7920000" cy="2160000"/>
          </a:xfrm>
        </p:grpSpPr>
        <p:sp>
          <p:nvSpPr>
            <p:cNvPr id="16" name="矩形 15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1" name="组合 7"/>
          <p:cNvGrpSpPr/>
          <p:nvPr/>
        </p:nvGrpSpPr>
        <p:grpSpPr bwMode="auto">
          <a:xfrm>
            <a:off x="7205370" y="1985454"/>
            <a:ext cx="1235075" cy="866775"/>
            <a:chOff x="7623958" y="2018805"/>
            <a:chExt cx="1235034" cy="866899"/>
          </a:xfrm>
        </p:grpSpPr>
        <p:sp>
          <p:nvSpPr>
            <p:cNvPr id="22" name="泪滴形 21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" name="矩形 10"/>
          <p:cNvSpPr>
            <a:spLocks noChangeArrowheads="1"/>
          </p:cNvSpPr>
          <p:nvPr/>
        </p:nvSpPr>
        <p:spPr bwMode="auto">
          <a:xfrm>
            <a:off x="994093" y="2559066"/>
            <a:ext cx="63880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err="1"/>
              <a:t>childNodes</a:t>
            </a:r>
            <a:r>
              <a:rPr lang="zh-CN" altLang="zh-CN" dirty="0"/>
              <a:t>属性返回的是</a:t>
            </a:r>
            <a:r>
              <a:rPr lang="en-US" altLang="zh-CN" dirty="0" err="1"/>
              <a:t>NodeList</a:t>
            </a:r>
            <a:r>
              <a:rPr lang="zh-CN" altLang="zh-CN" dirty="0"/>
              <a:t>对象的集合，返回值里面包含了元素节点、文本节点等其他类型的节点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6" name="TextBox 39"/>
          <p:cNvSpPr txBox="1">
            <a:spLocks noChangeArrowheads="1"/>
          </p:cNvSpPr>
          <p:nvPr/>
        </p:nvSpPr>
        <p:spPr bwMode="auto">
          <a:xfrm>
            <a:off x="533928" y="1930267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浏览器预览效果图如下所示：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434060" y="2661138"/>
            <a:ext cx="6929338" cy="2533573"/>
            <a:chOff x="1540390" y="2661138"/>
            <a:chExt cx="6929338" cy="2533573"/>
          </a:xfrm>
        </p:grpSpPr>
        <p:sp>
          <p:nvSpPr>
            <p:cNvPr id="28" name="TextBox 27"/>
            <p:cNvSpPr txBox="1"/>
            <p:nvPr/>
          </p:nvSpPr>
          <p:spPr>
            <a:xfrm>
              <a:off x="4451060" y="4825379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子级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pic>
          <p:nvPicPr>
            <p:cNvPr id="30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0390" y="2661138"/>
              <a:ext cx="6929338" cy="2103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75799" y="1969044"/>
            <a:ext cx="7907338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1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方式</a:t>
            </a:r>
            <a:r>
              <a:rPr lang="en-US" altLang="zh-CN" b="1" u="sng" dirty="0" smtClean="0">
                <a:solidFill>
                  <a:srgbClr val="1369B2"/>
                </a:solidFill>
              </a:rPr>
              <a:t>2</a:t>
            </a:r>
            <a:r>
              <a:rPr lang="zh-CN" altLang="en-US" b="1" u="sng" dirty="0" smtClean="0">
                <a:solidFill>
                  <a:srgbClr val="1369B2"/>
                </a:solidFill>
              </a:rPr>
              <a:t>：</a:t>
            </a:r>
            <a:r>
              <a:rPr lang="en-US" altLang="zh-CN" dirty="0"/>
              <a:t>children</a:t>
            </a:r>
            <a:r>
              <a:rPr lang="zh-CN" altLang="zh-CN" dirty="0"/>
              <a:t>是一个可读的属性，返回所有子元素节点。</a:t>
            </a:r>
            <a:r>
              <a:rPr lang="en-US" altLang="zh-CN" dirty="0">
                <a:sym typeface="+mn-ea"/>
              </a:rPr>
              <a:t>children</a:t>
            </a:r>
            <a:r>
              <a:rPr lang="zh-CN" altLang="zh-CN" dirty="0"/>
              <a:t>只返回子元素节点，其余节点不返回，目前各大浏览器都支持该属性，在实际开发中推荐使用</a:t>
            </a:r>
            <a:r>
              <a:rPr lang="en-US" altLang="zh-CN" dirty="0"/>
              <a:t>children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0" latinLnBrk="1" hangingPunct="0">
              <a:lnSpc>
                <a:spcPct val="200000"/>
              </a:lnSpc>
              <a:defRPr/>
            </a:pPr>
            <a:r>
              <a:rPr lang="zh-CN" altLang="en-US" dirty="0" smtClean="0"/>
              <a:t>接下来，</a:t>
            </a:r>
            <a:r>
              <a:rPr lang="zh-CN" altLang="zh-CN" dirty="0" smtClean="0"/>
              <a:t>通过</a:t>
            </a:r>
            <a:r>
              <a:rPr lang="zh-CN" altLang="zh-CN" dirty="0"/>
              <a:t>案例的形式演示如何获取当前元素子</a:t>
            </a:r>
            <a:r>
              <a:rPr lang="zh-CN" altLang="zh-CN" dirty="0" smtClean="0"/>
              <a:t>节点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162205" y="2694564"/>
            <a:ext cx="3860853" cy="2517757"/>
            <a:chOff x="498475" y="2313390"/>
            <a:chExt cx="3860853" cy="2517757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498475" y="2522823"/>
              <a:ext cx="3860853" cy="23083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li&lt;/li&gt;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li&lt;/li&gt;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li&lt;/li&gt;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li&lt;/li&gt;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ol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2703350" y="2313390"/>
              <a:ext cx="1427661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dirty="0" smtClean="0"/>
                <a:t>HTML</a:t>
              </a:r>
              <a:r>
                <a:rPr lang="zh-CN" altLang="en-US" dirty="0" smtClean="0"/>
                <a:t>代码</a:t>
              </a:r>
              <a:endParaRPr lang="en-US" altLang="zh-CN" dirty="0"/>
            </a:p>
          </p:txBody>
        </p:sp>
      </p:grp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498475" y="1798795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案例演示：</a:t>
            </a:r>
            <a:r>
              <a:rPr lang="zh-CN" altLang="zh-CN" dirty="0" smtClean="0"/>
              <a:t>如何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children</a:t>
            </a:r>
            <a:r>
              <a:rPr lang="zh-CN" altLang="en-US" dirty="0" smtClean="0"/>
              <a:t>属性</a:t>
            </a:r>
            <a:r>
              <a:rPr lang="zh-CN" altLang="zh-CN" dirty="0" smtClean="0"/>
              <a:t>获取</a:t>
            </a:r>
            <a:r>
              <a:rPr lang="zh-CN" altLang="zh-CN" dirty="0"/>
              <a:t>当前元素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子</a:t>
            </a:r>
            <a:r>
              <a:rPr lang="zh-CN" altLang="zh-CN" dirty="0" smtClean="0"/>
              <a:t>节点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98226" y="2280967"/>
            <a:ext cx="6959600" cy="2159582"/>
            <a:chOff x="498475" y="2302233"/>
            <a:chExt cx="6959600" cy="2159582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498475" y="2522823"/>
              <a:ext cx="6959600" cy="19389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ul.querySelectorAll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('li');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ul.children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// 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为：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HTMLCollection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(4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 [li, li, li, li]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5533990" y="2302233"/>
              <a:ext cx="1143762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dirty="0" smtClean="0"/>
                <a:t>JS</a:t>
              </a:r>
              <a:r>
                <a:rPr lang="zh-CN" altLang="en-US" dirty="0" smtClean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22325" y="2001838"/>
            <a:ext cx="7494588" cy="2989262"/>
            <a:chOff x="822325" y="2001838"/>
            <a:chExt cx="7494588" cy="2989262"/>
          </a:xfrm>
        </p:grpSpPr>
        <p:sp>
          <p:nvSpPr>
            <p:cNvPr id="27" name="流程图: 过程 26"/>
            <p:cNvSpPr/>
            <p:nvPr/>
          </p:nvSpPr>
          <p:spPr bwMode="auto">
            <a:xfrm>
              <a:off x="822325" y="2605088"/>
              <a:ext cx="7475538" cy="2386012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278188" y="2001838"/>
              <a:ext cx="2305050" cy="719137"/>
            </a:xfrm>
            <a:prstGeom prst="roundRect">
              <a:avLst/>
            </a:prstGeom>
            <a:solidFill>
              <a:srgbClr val="FBFBFB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流程图: 可选过程 14"/>
            <p:cNvSpPr/>
            <p:nvPr/>
          </p:nvSpPr>
          <p:spPr bwMode="auto">
            <a:xfrm>
              <a:off x="841375" y="2595563"/>
              <a:ext cx="7475538" cy="2386012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3278188" y="2090738"/>
              <a:ext cx="144462" cy="14446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744913" y="2165383"/>
              <a:ext cx="1371600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  <a:endParaRPr lang="zh-CN" altLang="en-US" sz="2000" b="1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TextBox 39"/>
            <p:cNvSpPr txBox="1">
              <a:spLocks noChangeArrowheads="1"/>
            </p:cNvSpPr>
            <p:nvPr/>
          </p:nvSpPr>
          <p:spPr bwMode="auto">
            <a:xfrm>
              <a:off x="1080375" y="2811249"/>
              <a:ext cx="7217488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latinLnBrk="1" hangingPunct="0">
                <a:lnSpc>
                  <a:spcPct val="200000"/>
                </a:lnSpc>
                <a:defRPr/>
              </a:pPr>
              <a:r>
                <a:rPr lang="en-US" altLang="zh-CN" dirty="0" err="1" smtClean="0"/>
                <a:t>childNodes</a:t>
              </a:r>
              <a:r>
                <a:rPr lang="zh-CN" altLang="zh-CN" dirty="0"/>
                <a:t>属性与</a:t>
              </a:r>
              <a:r>
                <a:rPr lang="en-US" altLang="zh-CN" dirty="0"/>
                <a:t>children</a:t>
              </a:r>
              <a:r>
                <a:rPr lang="zh-CN" altLang="zh-CN" dirty="0"/>
                <a:t>属性虽然都可以获取某元素的子元素，但是两者之间有一定的区别。前者用于节点操作，返回值是</a:t>
              </a:r>
              <a:r>
                <a:rPr lang="en-US" altLang="zh-CN" dirty="0" err="1"/>
                <a:t>NodeList</a:t>
              </a:r>
              <a:r>
                <a:rPr lang="zh-CN" altLang="zh-CN" dirty="0"/>
                <a:t>对象集合，后者用于元素操作，返回的是</a:t>
              </a:r>
              <a:r>
                <a:rPr lang="en-US" altLang="zh-CN" dirty="0" err="1"/>
                <a:t>HTMLCollection</a:t>
              </a:r>
              <a:r>
                <a:rPr lang="zh-CN" altLang="zh-CN" dirty="0"/>
                <a:t>对象集合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5449888" y="2071688"/>
              <a:ext cx="144462" cy="14446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7.1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排他操作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176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排他思想简介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鼠标经过时背景变色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86432" y="2011576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1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方式</a:t>
            </a:r>
            <a:r>
              <a:rPr lang="en-US" altLang="zh-CN" b="1" u="sng" dirty="0" smtClean="0">
                <a:solidFill>
                  <a:srgbClr val="1369B2"/>
                </a:solidFill>
              </a:rPr>
              <a:t>3</a:t>
            </a:r>
            <a:r>
              <a:rPr lang="zh-CN" altLang="en-US" b="1" u="sng" dirty="0" smtClean="0">
                <a:solidFill>
                  <a:srgbClr val="1369B2"/>
                </a:solidFill>
              </a:rPr>
              <a:t>：</a:t>
            </a:r>
            <a:r>
              <a:rPr lang="zh-CN" altLang="en-US" dirty="0"/>
              <a:t>使用</a:t>
            </a:r>
            <a:r>
              <a:rPr lang="en-US" altLang="zh-CN" dirty="0" err="1"/>
              <a:t>firstChild</a:t>
            </a:r>
            <a:r>
              <a:rPr lang="zh-CN" altLang="zh-CN" dirty="0"/>
              <a:t>属性和</a:t>
            </a:r>
            <a:r>
              <a:rPr lang="en-US" altLang="zh-CN" dirty="0" err="1"/>
              <a:t>lastChild</a:t>
            </a:r>
            <a:r>
              <a:rPr lang="zh-CN" altLang="zh-CN" dirty="0"/>
              <a:t>属性</a:t>
            </a:r>
            <a:r>
              <a:rPr lang="zh-CN" altLang="en-US" b="1" u="sng" dirty="0">
                <a:solidFill>
                  <a:srgbClr val="1369B2"/>
                </a:solidFill>
              </a:rPr>
              <a:t>获取子节点</a:t>
            </a:r>
            <a:r>
              <a:rPr lang="zh-CN" altLang="en-US" dirty="0" smtClean="0"/>
              <a:t>，</a:t>
            </a:r>
            <a:r>
              <a:rPr lang="zh-CN" altLang="zh-CN" dirty="0"/>
              <a:t>前者返回第一个子节点，后者返回的是最后一个子节点，如果找不到则返回</a:t>
            </a:r>
            <a:r>
              <a:rPr lang="en-US" altLang="zh-CN" dirty="0"/>
              <a:t>null</a:t>
            </a:r>
            <a:r>
              <a:rPr lang="zh-CN" altLang="zh-CN" dirty="0"/>
              <a:t>。需要注意的是它们的返回值包括文本节点和元素节点</a:t>
            </a:r>
            <a:r>
              <a:rPr lang="zh-CN" altLang="zh-CN" dirty="0" smtClean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86432" y="2040367"/>
            <a:ext cx="825985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1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方式</a:t>
            </a:r>
            <a:r>
              <a:rPr lang="en-US" altLang="zh-CN" b="1" u="sng" dirty="0" smtClean="0">
                <a:solidFill>
                  <a:srgbClr val="1369B2"/>
                </a:solidFill>
              </a:rPr>
              <a:t>4</a:t>
            </a:r>
            <a:r>
              <a:rPr lang="zh-CN" altLang="en-US" b="1" u="sng" dirty="0" smtClean="0">
                <a:solidFill>
                  <a:srgbClr val="1369B2"/>
                </a:solidFill>
              </a:rPr>
              <a:t>：</a:t>
            </a:r>
            <a:r>
              <a:rPr lang="zh-CN" altLang="en-US" dirty="0" smtClean="0"/>
              <a:t>使用</a:t>
            </a:r>
            <a:r>
              <a:rPr lang="en-US" altLang="zh-CN" dirty="0" err="1"/>
              <a:t>firstElementChild</a:t>
            </a:r>
            <a:r>
              <a:rPr lang="zh-CN" altLang="zh-CN" dirty="0"/>
              <a:t>属性和</a:t>
            </a:r>
            <a:r>
              <a:rPr lang="en-US" altLang="zh-CN" dirty="0" err="1"/>
              <a:t>lastElementChild</a:t>
            </a:r>
            <a:r>
              <a:rPr lang="zh-CN" altLang="zh-CN" dirty="0"/>
              <a:t>属性</a:t>
            </a:r>
            <a:r>
              <a:rPr lang="zh-CN" altLang="en-US" dirty="0" smtClean="0"/>
              <a:t>获取</a:t>
            </a:r>
            <a:r>
              <a:rPr lang="zh-CN" altLang="en-US" b="1" u="sng" dirty="0">
                <a:solidFill>
                  <a:srgbClr val="1369B2"/>
                </a:solidFill>
              </a:rPr>
              <a:t>子元素</a:t>
            </a:r>
            <a:r>
              <a:rPr lang="zh-CN" altLang="en-US" b="1" u="sng" dirty="0" smtClean="0">
                <a:solidFill>
                  <a:srgbClr val="1369B2"/>
                </a:solidFill>
              </a:rPr>
              <a:t>节点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前者</a:t>
            </a:r>
            <a:r>
              <a:rPr lang="zh-CN" altLang="zh-CN" dirty="0"/>
              <a:t>返回第一个子元素节点，后者返回最后一个子元素节点，如果找不到则返回</a:t>
            </a:r>
            <a:r>
              <a:rPr lang="en-US" altLang="zh-CN" dirty="0"/>
              <a:t>null</a:t>
            </a:r>
            <a:r>
              <a:rPr lang="zh-CN" altLang="zh-CN" dirty="0"/>
              <a:t>。需要注意的是，这两个属性有兼容性问题，</a:t>
            </a:r>
            <a:r>
              <a:rPr lang="en-US" altLang="zh-CN" dirty="0"/>
              <a:t>IE9</a:t>
            </a:r>
            <a:r>
              <a:rPr lang="zh-CN" altLang="zh-CN" dirty="0"/>
              <a:t>以上才支持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4" name="组合 4"/>
          <p:cNvGrpSpPr/>
          <p:nvPr/>
        </p:nvGrpSpPr>
        <p:grpSpPr bwMode="auto">
          <a:xfrm>
            <a:off x="703496" y="2428040"/>
            <a:ext cx="7490585" cy="2642817"/>
            <a:chOff x="415635" y="2398807"/>
            <a:chExt cx="7920000" cy="2160000"/>
          </a:xfrm>
        </p:grpSpPr>
        <p:sp>
          <p:nvSpPr>
            <p:cNvPr id="15" name="矩形 14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7" name="组合 7"/>
          <p:cNvGrpSpPr/>
          <p:nvPr/>
        </p:nvGrpSpPr>
        <p:grpSpPr bwMode="auto">
          <a:xfrm>
            <a:off x="7449929" y="2027111"/>
            <a:ext cx="1235075" cy="866775"/>
            <a:chOff x="7623958" y="2018805"/>
            <a:chExt cx="1235034" cy="866899"/>
          </a:xfrm>
        </p:grpSpPr>
        <p:sp>
          <p:nvSpPr>
            <p:cNvPr id="21" name="泪滴形 20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矩形 10"/>
          <p:cNvSpPr>
            <a:spLocks noChangeArrowheads="1"/>
          </p:cNvSpPr>
          <p:nvPr/>
        </p:nvSpPr>
        <p:spPr bwMode="auto">
          <a:xfrm>
            <a:off x="1118151" y="2629298"/>
            <a:ext cx="659733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zh-CN" altLang="zh-CN" dirty="0"/>
              <a:t>实际开发中，</a:t>
            </a:r>
            <a:r>
              <a:rPr lang="en-US" altLang="zh-CN" dirty="0" err="1"/>
              <a:t>firstChild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 err="1"/>
              <a:t>lastChild</a:t>
            </a:r>
            <a:r>
              <a:rPr lang="en-US" altLang="zh-CN" dirty="0"/>
              <a:t> </a:t>
            </a:r>
            <a:r>
              <a:rPr lang="zh-CN" altLang="zh-CN" dirty="0"/>
              <a:t>包含其他节点，操作不方便，而</a:t>
            </a:r>
            <a:r>
              <a:rPr lang="en-US" altLang="zh-CN" dirty="0" err="1"/>
              <a:t>firstElementChild</a:t>
            </a:r>
            <a:r>
              <a:rPr lang="zh-CN" altLang="zh-CN" dirty="0"/>
              <a:t>和</a:t>
            </a:r>
            <a:r>
              <a:rPr lang="en-US" altLang="zh-CN" dirty="0" err="1"/>
              <a:t>lastElementChild</a:t>
            </a:r>
            <a:r>
              <a:rPr lang="zh-CN" altLang="zh-CN" dirty="0"/>
              <a:t>又有兼容性问题</a:t>
            </a:r>
            <a:r>
              <a:rPr lang="zh-CN" altLang="zh-CN" dirty="0" smtClean="0"/>
              <a:t>，为了</a:t>
            </a:r>
            <a:r>
              <a:rPr lang="zh-CN" altLang="zh-CN" dirty="0"/>
              <a:t>解决兼容性问题，在实际开发中通常使用“</a:t>
            </a:r>
            <a:r>
              <a:rPr lang="en-US" altLang="zh-CN" dirty="0" err="1"/>
              <a:t>obj.children</a:t>
            </a:r>
            <a:r>
              <a:rPr lang="en-US" altLang="zh-CN" dirty="0"/>
              <a:t>[</a:t>
            </a:r>
            <a:r>
              <a:rPr lang="zh-CN" altLang="zh-CN" dirty="0"/>
              <a:t>索引</a:t>
            </a:r>
            <a:r>
              <a:rPr lang="en-US" altLang="zh-CN" dirty="0"/>
              <a:t>] </a:t>
            </a:r>
            <a:r>
              <a:rPr lang="zh-CN" altLang="zh-CN" dirty="0"/>
              <a:t>”的方式来获取子元素节点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792420" y="2292105"/>
            <a:ext cx="6959600" cy="1163070"/>
            <a:chOff x="1079500" y="5124450"/>
            <a:chExt cx="6959600" cy="1163070"/>
          </a:xfrm>
        </p:grpSpPr>
        <p:sp>
          <p:nvSpPr>
            <p:cNvPr id="28" name="矩形 1"/>
            <p:cNvSpPr>
              <a:spLocks noChangeArrowheads="1"/>
            </p:cNvSpPr>
            <p:nvPr/>
          </p:nvSpPr>
          <p:spPr bwMode="auto">
            <a:xfrm>
              <a:off x="1079500" y="5456523"/>
              <a:ext cx="6959600" cy="83099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obj.children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[0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		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获取第一个子元素节点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obj.children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obj.children.length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- 1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获取最后一个子元素节点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15"/>
            <p:cNvSpPr>
              <a:spLocks noChangeArrowheads="1"/>
            </p:cNvSpPr>
            <p:nvPr/>
          </p:nvSpPr>
          <p:spPr bwMode="auto">
            <a:xfrm>
              <a:off x="6486490" y="5124450"/>
              <a:ext cx="1143762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74520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获取</a:t>
            </a:r>
            <a:r>
              <a:rPr lang="zh-CN" altLang="en-US" b="1" u="sng" dirty="0">
                <a:solidFill>
                  <a:srgbClr val="1369B2"/>
                </a:solidFill>
              </a:rPr>
              <a:t>兄弟</a:t>
            </a:r>
            <a:r>
              <a:rPr lang="zh-CN" altLang="en-US" b="1" u="sng" dirty="0" smtClean="0">
                <a:solidFill>
                  <a:srgbClr val="1369B2"/>
                </a:solidFill>
              </a:rPr>
              <a:t>节点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2579231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1" hangingPunct="0"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en-US" altLang="zh-CN" dirty="0"/>
              <a:t>JavaScript</a:t>
            </a:r>
            <a:r>
              <a:rPr lang="zh-CN" altLang="zh-CN" dirty="0"/>
              <a:t>中，可以</a:t>
            </a:r>
            <a:r>
              <a:rPr lang="zh-CN" altLang="zh-CN" dirty="0" smtClean="0"/>
              <a:t>使用</a:t>
            </a:r>
            <a:r>
              <a:rPr lang="en-US" altLang="zh-CN" b="1" u="sng" dirty="0" err="1">
                <a:solidFill>
                  <a:srgbClr val="1369B2"/>
                </a:solidFill>
              </a:rPr>
              <a:t>nextSibling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获得下一个兄弟节点，</a:t>
            </a:r>
            <a:r>
              <a:rPr lang="zh-CN" altLang="zh-CN" dirty="0" smtClean="0"/>
              <a:t>或者</a:t>
            </a:r>
            <a:r>
              <a:rPr lang="zh-CN" altLang="en-US" dirty="0" smtClean="0"/>
              <a:t>使用</a:t>
            </a:r>
            <a:r>
              <a:rPr lang="en-US" altLang="zh-CN" b="1" u="sng" dirty="0" err="1" smtClean="0">
                <a:solidFill>
                  <a:srgbClr val="1369B2"/>
                </a:solidFill>
              </a:rPr>
              <a:t>previousSibling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获得上一个兄弟节点</a:t>
            </a:r>
            <a:r>
              <a:rPr lang="zh-CN" altLang="zh-CN" dirty="0" smtClean="0"/>
              <a:t>，</a:t>
            </a:r>
            <a:r>
              <a:rPr lang="zh-CN" altLang="zh-CN" dirty="0"/>
              <a:t>它们的返回值包含元素节点或者文本节点等。如果找不到，就返回</a:t>
            </a:r>
            <a:r>
              <a:rPr lang="en-US" altLang="zh-CN" dirty="0"/>
              <a:t>null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12005" y="1986440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1" hangingPunct="0">
              <a:lnSpc>
                <a:spcPct val="200000"/>
              </a:lnSpc>
              <a:defRPr/>
            </a:pPr>
            <a:r>
              <a:rPr lang="zh-CN" altLang="zh-CN" dirty="0" smtClean="0"/>
              <a:t>可以</a:t>
            </a:r>
            <a:r>
              <a:rPr lang="zh-CN" altLang="zh-CN" dirty="0"/>
              <a:t>使用</a:t>
            </a:r>
            <a:r>
              <a:rPr lang="en-US" altLang="zh-CN" dirty="0" err="1"/>
              <a:t>nextElementSibling</a:t>
            </a:r>
            <a:r>
              <a:rPr lang="zh-CN" altLang="zh-CN" dirty="0"/>
              <a:t>返回当前元素的下一个兄弟元素节点，</a:t>
            </a:r>
            <a:r>
              <a:rPr lang="en-US" altLang="zh-CN" dirty="0" err="1"/>
              <a:t>previousElementSibling</a:t>
            </a:r>
            <a:r>
              <a:rPr lang="zh-CN" altLang="zh-CN" dirty="0"/>
              <a:t>属性返回当前元素的上一个兄弟元素节点，如果找不到则返回</a:t>
            </a:r>
            <a:r>
              <a:rPr lang="en-US" altLang="zh-CN" dirty="0"/>
              <a:t>null</a:t>
            </a:r>
            <a:r>
              <a:rPr lang="zh-CN" altLang="zh-CN" dirty="0" smtClean="0"/>
              <a:t>。</a:t>
            </a:r>
            <a:r>
              <a:rPr lang="zh-CN" altLang="en-US" dirty="0" smtClean="0"/>
              <a:t>需要</a:t>
            </a:r>
            <a:r>
              <a:rPr lang="zh-CN" altLang="zh-CN" dirty="0" smtClean="0"/>
              <a:t>注意</a:t>
            </a:r>
            <a:r>
              <a:rPr lang="zh-CN" altLang="zh-CN" dirty="0"/>
              <a:t>的是，这两个属性有兼容性问题，</a:t>
            </a:r>
            <a:r>
              <a:rPr lang="en-US" altLang="zh-CN" dirty="0"/>
              <a:t>IE9</a:t>
            </a:r>
            <a:r>
              <a:rPr lang="zh-CN" altLang="zh-CN" dirty="0"/>
              <a:t>以上才</a:t>
            </a:r>
            <a:r>
              <a:rPr lang="zh-CN" altLang="zh-CN" dirty="0" smtClean="0"/>
              <a:t>支持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58337"/>
            <a:ext cx="79073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1" hangingPunct="0">
              <a:lnSpc>
                <a:spcPct val="200000"/>
              </a:lnSpc>
              <a:defRPr/>
            </a:pPr>
            <a:r>
              <a:rPr lang="zh-CN" altLang="zh-CN" dirty="0" smtClean="0"/>
              <a:t>实际</a:t>
            </a:r>
            <a:r>
              <a:rPr lang="zh-CN" altLang="zh-CN" dirty="0"/>
              <a:t>开发中，</a:t>
            </a:r>
            <a:r>
              <a:rPr lang="en-US" altLang="zh-CN" dirty="0" err="1"/>
              <a:t>nextSibling</a:t>
            </a:r>
            <a:r>
              <a:rPr lang="zh-CN" altLang="zh-CN" dirty="0"/>
              <a:t>和</a:t>
            </a:r>
            <a:r>
              <a:rPr lang="en-US" altLang="zh-CN" dirty="0" err="1"/>
              <a:t>previousSibling</a:t>
            </a:r>
            <a:r>
              <a:rPr lang="zh-CN" altLang="zh-CN" dirty="0"/>
              <a:t>属性返回值都包含其他节点，操作不方便，而</a:t>
            </a:r>
            <a:r>
              <a:rPr lang="en-US" altLang="zh-CN" dirty="0" err="1"/>
              <a:t>nextElementSibling</a:t>
            </a:r>
            <a:r>
              <a:rPr lang="zh-CN" altLang="zh-CN" dirty="0"/>
              <a:t>和</a:t>
            </a:r>
            <a:r>
              <a:rPr lang="en-US" altLang="zh-CN" dirty="0" err="1"/>
              <a:t>previousElementSibling</a:t>
            </a:r>
            <a:r>
              <a:rPr lang="zh-CN" altLang="zh-CN" dirty="0"/>
              <a:t>又有兼容性问题。为了解决兼容性问题，在实际开发中通常使用封装函数来处理</a:t>
            </a:r>
            <a:r>
              <a:rPr lang="zh-CN" altLang="zh-CN" dirty="0" smtClean="0"/>
              <a:t>兼容性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节点层级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62819" y="2043143"/>
            <a:ext cx="6959600" cy="3612061"/>
            <a:chOff x="962819" y="3659292"/>
            <a:chExt cx="6959600" cy="3612061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962819" y="3856323"/>
              <a:ext cx="6959600" cy="341503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getNextElementSibling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(element)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el = element;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while (el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el.nextSibling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if 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el.nodeType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=== 1)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 return el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return null;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>
              <a:spLocks noChangeArrowheads="1"/>
            </p:cNvSpPr>
            <p:nvPr/>
          </p:nvSpPr>
          <p:spPr bwMode="auto">
            <a:xfrm>
              <a:off x="6499190" y="3659292"/>
              <a:ext cx="1143762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下拉菜单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678873" y="2744919"/>
            <a:ext cx="5600715" cy="3625753"/>
            <a:chOff x="1676385" y="2887755"/>
            <a:chExt cx="5600715" cy="3625753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1676385" y="3097188"/>
              <a:ext cx="5600715" cy="34163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class="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nav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&lt;li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href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="#"&gt;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微博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&lt;/a&gt;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&lt;/li&gt;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... 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（此处省略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5553040" y="2887755"/>
              <a:ext cx="1143762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276225" y="1735455"/>
            <a:ext cx="9025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案例需求：</a:t>
            </a:r>
            <a:r>
              <a:rPr lang="zh-CN" altLang="zh-CN" dirty="0"/>
              <a:t>鼠标指针</a:t>
            </a:r>
            <a:r>
              <a:rPr lang="zh-CN" altLang="zh-CN" dirty="0" smtClean="0"/>
              <a:t>经过</a:t>
            </a:r>
            <a:r>
              <a:rPr lang="zh-CN" altLang="en-US" dirty="0" smtClean="0"/>
              <a:t>菜单</a:t>
            </a:r>
            <a:r>
              <a:rPr lang="zh-CN" altLang="zh-CN" dirty="0" smtClean="0"/>
              <a:t>时</a:t>
            </a:r>
            <a:r>
              <a:rPr lang="zh-CN" altLang="zh-CN" dirty="0"/>
              <a:t>，显示当前下拉框中的内容同时隐藏其他下拉菜单内容</a:t>
            </a:r>
            <a:endParaRPr lang="en-US" altLang="zh-CN" dirty="0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335753" y="2221436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编写</a:t>
            </a:r>
            <a:r>
              <a:rPr lang="en-US" altLang="zh-CN" b="1" u="sng" dirty="0" smtClean="0">
                <a:solidFill>
                  <a:srgbClr val="1369B2"/>
                </a:solidFill>
              </a:rPr>
              <a:t>HTML</a:t>
            </a:r>
            <a:r>
              <a:rPr lang="zh-CN" altLang="en-US" b="1" u="sng" dirty="0" smtClean="0">
                <a:solidFill>
                  <a:srgbClr val="1369B2"/>
                </a:solidFill>
              </a:rPr>
              <a:t>结构代码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build="p"/>
      <p:bldP spid="14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下拉菜单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33417" y="2297576"/>
            <a:ext cx="7934333" cy="4008287"/>
            <a:chOff x="733417" y="2446438"/>
            <a:chExt cx="7934333" cy="4008287"/>
          </a:xfrm>
        </p:grpSpPr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733417" y="2670125"/>
              <a:ext cx="7934333" cy="378460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nav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nav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 1.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nav.children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 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for 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0;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&lt;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lis.length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++) 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onmouseover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function ()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{// 2.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注册鼠标指针经过和鼠标指针离开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this.children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[1].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style.display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'block';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//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的第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个子元素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onmouseout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function ()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this.children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[1].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style.display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'none';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5"/>
            <p:cNvSpPr>
              <a:spLocks noChangeArrowheads="1"/>
            </p:cNvSpPr>
            <p:nvPr/>
          </p:nvSpPr>
          <p:spPr bwMode="auto">
            <a:xfrm>
              <a:off x="6696802" y="2446438"/>
              <a:ext cx="1143762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</a:t>
              </a:r>
              <a:r>
                <a:rPr lang="zh-CN" altLang="en-US" dirty="0"/>
                <a:t>代码</a:t>
              </a:r>
              <a:endParaRPr lang="en-US" altLang="zh-CN" dirty="0"/>
            </a:p>
          </p:txBody>
        </p:sp>
      </p:grp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80662" y="1795960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zh-CN" b="1" u="sng" dirty="0" smtClean="0">
                <a:solidFill>
                  <a:srgbClr val="1369B2"/>
                </a:solidFill>
              </a:rPr>
              <a:t>鼠标</a:t>
            </a:r>
            <a:r>
              <a:rPr lang="zh-CN" altLang="zh-CN" b="1" u="sng" dirty="0">
                <a:solidFill>
                  <a:srgbClr val="1369B2"/>
                </a:solidFill>
              </a:rPr>
              <a:t>经过，展示当前下拉列表内容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7.2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属性操作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200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054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获取属性值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267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设置属性值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59075" y="383857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6" name="椭圆 11"/>
          <p:cNvSpPr>
            <a:spLocks noChangeArrowheads="1"/>
          </p:cNvSpPr>
          <p:nvPr/>
        </p:nvSpPr>
        <p:spPr bwMode="auto">
          <a:xfrm>
            <a:off x="1116013" y="383857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1084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5" y="39544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除属性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4" y="4550797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0" name="椭圆 7"/>
          <p:cNvSpPr>
            <a:spLocks noChangeArrowheads="1"/>
          </p:cNvSpPr>
          <p:nvPr/>
        </p:nvSpPr>
        <p:spPr bwMode="auto">
          <a:xfrm>
            <a:off x="1116012" y="4550797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49" y="4820672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4" y="4666685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】Tab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栏切换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7.4 </a:t>
            </a:r>
            <a:r>
              <a:rPr lang="zh-CN" altLang="en-US" dirty="0" smtClean="0">
                <a:cs typeface="Times New Roman" panose="02020603050405020304" pitchFamily="18" charset="0"/>
              </a:rPr>
              <a:t>节点基础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下拉菜单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682790" y="1760139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浏览器预览效果图如下所示：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997744" y="2406470"/>
            <a:ext cx="5148511" cy="3194109"/>
            <a:chOff x="2017833" y="2714827"/>
            <a:chExt cx="4311730" cy="2944929"/>
          </a:xfrm>
        </p:grpSpPr>
        <p:sp>
          <p:nvSpPr>
            <p:cNvPr id="17" name="TextBox 16"/>
            <p:cNvSpPr txBox="1"/>
            <p:nvPr/>
          </p:nvSpPr>
          <p:spPr>
            <a:xfrm>
              <a:off x="3518657" y="5319236"/>
              <a:ext cx="1314545" cy="340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下</a:t>
              </a:r>
              <a:r>
                <a:rPr lang="zh-CN" altLang="en-US" dirty="0" smtClean="0"/>
                <a:t>拉菜单效果</a:t>
              </a:r>
              <a:endParaRPr lang="zh-CN" altLang="en-US" dirty="0"/>
            </a:p>
          </p:txBody>
        </p:sp>
        <p:pic>
          <p:nvPicPr>
            <p:cNvPr id="9218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833" y="2714827"/>
              <a:ext cx="4311730" cy="2532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7.5 </a:t>
            </a:r>
            <a:r>
              <a:rPr lang="zh-CN" altLang="en-US" dirty="0" smtClean="0">
                <a:cs typeface="Times New Roman" panose="02020603050405020304" pitchFamily="18" charset="0"/>
              </a:rPr>
              <a:t>节点操作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创建节点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384388" y="2047694"/>
            <a:ext cx="8376831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en-US" altLang="zh-CN" dirty="0"/>
              <a:t>DOM</a:t>
            </a:r>
            <a:r>
              <a:rPr lang="zh-CN" altLang="zh-CN" dirty="0"/>
              <a:t>中，使用</a:t>
            </a:r>
            <a:r>
              <a:rPr lang="en-US" altLang="zh-CN" b="1" u="sng" dirty="0" err="1">
                <a:solidFill>
                  <a:srgbClr val="1369B2"/>
                </a:solidFill>
              </a:rPr>
              <a:t>document.createElement</a:t>
            </a:r>
            <a:r>
              <a:rPr lang="en-US" altLang="zh-CN" b="1" u="sng" dirty="0" smtClean="0">
                <a:solidFill>
                  <a:srgbClr val="1369B2"/>
                </a:solidFill>
              </a:rPr>
              <a:t>(</a:t>
            </a:r>
            <a:r>
              <a:rPr lang="en-US" altLang="zh-CN" b="1" u="sng" dirty="0">
                <a:solidFill>
                  <a:srgbClr val="1369B2"/>
                </a:solidFill>
                <a:sym typeface="+mn-ea"/>
              </a:rPr>
              <a:t>'</a:t>
            </a:r>
            <a:r>
              <a:rPr lang="en-US" altLang="zh-CN" b="1" u="sng" dirty="0" err="1" smtClean="0">
                <a:solidFill>
                  <a:srgbClr val="1369B2"/>
                </a:solidFill>
              </a:rPr>
              <a:t>tagName</a:t>
            </a:r>
            <a:r>
              <a:rPr lang="en-US" altLang="zh-CN" b="1" u="sng" dirty="0">
                <a:solidFill>
                  <a:srgbClr val="1369B2"/>
                </a:solidFill>
                <a:sym typeface="+mn-ea"/>
              </a:rPr>
              <a:t>'</a:t>
            </a:r>
            <a:r>
              <a:rPr lang="en-US" altLang="zh-CN" b="1" u="sng" dirty="0" smtClean="0">
                <a:solidFill>
                  <a:srgbClr val="1369B2"/>
                </a:solidFill>
              </a:rPr>
              <a:t>)</a:t>
            </a:r>
            <a:r>
              <a:rPr lang="zh-CN" altLang="zh-CN" dirty="0"/>
              <a:t>方法创建由</a:t>
            </a:r>
            <a:r>
              <a:rPr lang="en-US" altLang="zh-CN" dirty="0" err="1"/>
              <a:t>tagName</a:t>
            </a:r>
            <a:r>
              <a:rPr lang="zh-CN" altLang="zh-CN" dirty="0"/>
              <a:t>指定的</a:t>
            </a:r>
            <a:r>
              <a:rPr lang="en-US" altLang="zh-CN" dirty="0"/>
              <a:t>HTML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，也</a:t>
            </a:r>
            <a:r>
              <a:rPr lang="zh-CN" altLang="en-US" dirty="0" smtClean="0"/>
              <a:t>称为动态创建元素节点。</a:t>
            </a:r>
            <a:endParaRPr lang="en-US" altLang="zh-CN" dirty="0" smtClean="0"/>
          </a:p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动态创建元素节点的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种常见方式如下：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err="1"/>
              <a:t>document.write</a:t>
            </a:r>
            <a:r>
              <a:rPr lang="en-US" altLang="zh-CN" dirty="0"/>
              <a:t>()</a:t>
            </a:r>
            <a:r>
              <a:rPr lang="zh-CN" altLang="zh-CN" dirty="0"/>
              <a:t>创建元素，如果页面文档流加载完毕，再调用会导致页面重</a:t>
            </a:r>
            <a:r>
              <a:rPr lang="zh-CN" altLang="zh-CN" dirty="0" smtClean="0"/>
              <a:t>绘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err="1" smtClean="0"/>
              <a:t>element.innerHTML</a:t>
            </a:r>
            <a:r>
              <a:rPr lang="zh-CN" altLang="zh-CN" dirty="0" smtClean="0"/>
              <a:t>将</a:t>
            </a:r>
            <a:r>
              <a:rPr lang="zh-CN" altLang="zh-CN" dirty="0"/>
              <a:t>内容写入某个</a:t>
            </a:r>
            <a:r>
              <a:rPr lang="en-US" altLang="zh-CN" dirty="0"/>
              <a:t>DOM</a:t>
            </a:r>
            <a:r>
              <a:rPr lang="zh-CN" altLang="zh-CN" dirty="0"/>
              <a:t>节点，不会导致页面全部重</a:t>
            </a:r>
            <a:r>
              <a:rPr lang="zh-CN" altLang="zh-CN" dirty="0" smtClean="0"/>
              <a:t>绘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err="1" smtClean="0"/>
              <a:t>document.</a:t>
            </a:r>
            <a:r>
              <a:rPr lang="en-US" altLang="zh-CN" dirty="0" err="1" smtClean="0"/>
              <a:t>createElement</a:t>
            </a:r>
            <a:r>
              <a:rPr lang="en-US" altLang="zh-CN" dirty="0"/>
              <a:t>()</a:t>
            </a:r>
            <a:r>
              <a:rPr lang="zh-CN" altLang="zh-CN" dirty="0"/>
              <a:t>创建多个元素效率稍微低一点，但是结构更加清晰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4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7.5 </a:t>
            </a:r>
            <a:r>
              <a:rPr lang="zh-CN" altLang="en-US" dirty="0" smtClean="0">
                <a:cs typeface="Times New Roman" panose="02020603050405020304" pitchFamily="18" charset="0"/>
              </a:rPr>
              <a:t>节点操作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添加和删除节点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448187" y="1983896"/>
            <a:ext cx="842999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 smtClean="0"/>
              <a:t>DOM</a:t>
            </a:r>
            <a:r>
              <a:rPr lang="zh-CN" altLang="zh-CN" dirty="0"/>
              <a:t>中，提供了</a:t>
            </a:r>
            <a:r>
              <a:rPr lang="en-US" altLang="zh-CN" b="1" u="sng" dirty="0" err="1">
                <a:solidFill>
                  <a:srgbClr val="1369B2"/>
                </a:solidFill>
              </a:rPr>
              <a:t>node.appendChild</a:t>
            </a:r>
            <a:r>
              <a:rPr lang="en-US" altLang="zh-CN" b="1" u="sng" dirty="0">
                <a:solidFill>
                  <a:srgbClr val="1369B2"/>
                </a:solidFill>
              </a:rPr>
              <a:t>()</a:t>
            </a:r>
            <a:r>
              <a:rPr lang="zh-CN" altLang="zh-CN" dirty="0"/>
              <a:t>和</a:t>
            </a:r>
            <a:r>
              <a:rPr lang="en-US" altLang="zh-CN" b="1" u="sng" dirty="0" err="1">
                <a:solidFill>
                  <a:srgbClr val="1369B2"/>
                </a:solidFill>
              </a:rPr>
              <a:t>node.insertBefore</a:t>
            </a:r>
            <a:r>
              <a:rPr lang="en-US" altLang="zh-CN" b="1" u="sng" dirty="0">
                <a:solidFill>
                  <a:srgbClr val="1369B2"/>
                </a:solidFill>
              </a:rPr>
              <a:t>()</a:t>
            </a:r>
            <a:r>
              <a:rPr lang="zh-CN" altLang="zh-CN" dirty="0"/>
              <a:t>方法用于添加节点，</a:t>
            </a:r>
            <a:r>
              <a:rPr lang="en-US" altLang="zh-CN" b="1" u="sng" dirty="0">
                <a:solidFill>
                  <a:srgbClr val="1369B2"/>
                </a:solidFill>
              </a:rPr>
              <a:t>node. </a:t>
            </a:r>
            <a:r>
              <a:rPr lang="en-US" altLang="zh-CN" b="1" u="sng" dirty="0" err="1">
                <a:solidFill>
                  <a:srgbClr val="1369B2"/>
                </a:solidFill>
              </a:rPr>
              <a:t>removeChild</a:t>
            </a:r>
            <a:r>
              <a:rPr lang="en-US" altLang="zh-CN" b="1" u="sng" dirty="0">
                <a:solidFill>
                  <a:srgbClr val="1369B2"/>
                </a:solidFill>
              </a:rPr>
              <a:t>(child)</a:t>
            </a:r>
            <a:r>
              <a:rPr lang="zh-CN" altLang="zh-CN" dirty="0"/>
              <a:t>用于删除</a:t>
            </a:r>
            <a:r>
              <a:rPr lang="zh-CN" altLang="zh-CN" dirty="0" smtClean="0"/>
              <a:t>节点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下面</a:t>
            </a:r>
            <a:r>
              <a:rPr lang="zh-CN" altLang="zh-CN" dirty="0" smtClean="0"/>
              <a:t>讲解</a:t>
            </a:r>
            <a:r>
              <a:rPr lang="zh-CN" altLang="zh-CN" dirty="0"/>
              <a:t>这</a:t>
            </a:r>
            <a:r>
              <a:rPr lang="en-US" altLang="zh-CN" dirty="0"/>
              <a:t>3</a:t>
            </a:r>
            <a:r>
              <a:rPr lang="zh-CN" altLang="zh-CN" dirty="0"/>
              <a:t>种方法的</a:t>
            </a:r>
            <a:r>
              <a:rPr lang="zh-CN" altLang="zh-CN" dirty="0" smtClean="0"/>
              <a:t>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err="1" smtClean="0"/>
              <a:t>appendChild</a:t>
            </a:r>
            <a:r>
              <a:rPr lang="en-US" altLang="zh-CN" dirty="0"/>
              <a:t>()</a:t>
            </a:r>
            <a:r>
              <a:rPr lang="zh-CN" altLang="zh-CN" dirty="0"/>
              <a:t>方法，将一个节点添加到指定父节点的子节点列表</a:t>
            </a:r>
            <a:r>
              <a:rPr lang="zh-CN" altLang="zh-CN" dirty="0" smtClean="0"/>
              <a:t>末尾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err="1"/>
              <a:t>insertBefore</a:t>
            </a:r>
            <a:r>
              <a:rPr lang="en-US" altLang="zh-CN" dirty="0"/>
              <a:t>(child, </a:t>
            </a:r>
            <a:r>
              <a:rPr lang="zh-CN" altLang="zh-CN" dirty="0"/>
              <a:t>指定元素</a:t>
            </a:r>
            <a:r>
              <a:rPr lang="en-US" altLang="zh-CN" dirty="0"/>
              <a:t>)</a:t>
            </a:r>
            <a:r>
              <a:rPr lang="zh-CN" altLang="zh-CN" dirty="0"/>
              <a:t>方法，将一个节点添加到父节点的指定子节点</a:t>
            </a:r>
            <a:r>
              <a:rPr lang="zh-CN" altLang="zh-CN" dirty="0" smtClean="0"/>
              <a:t>前面</a:t>
            </a:r>
            <a:endParaRPr lang="en-US" altLang="zh-CN" dirty="0" smtClean="0"/>
          </a:p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err="1"/>
              <a:t>removeChild</a:t>
            </a:r>
            <a:r>
              <a:rPr lang="en-US" altLang="zh-CN" dirty="0"/>
              <a:t>(child)</a:t>
            </a:r>
            <a:r>
              <a:rPr lang="zh-CN" altLang="zh-CN" dirty="0"/>
              <a:t>用于删除节点，该方法从</a:t>
            </a:r>
            <a:r>
              <a:rPr lang="en-US" altLang="zh-CN" dirty="0"/>
              <a:t>DOM</a:t>
            </a:r>
            <a:r>
              <a:rPr lang="zh-CN" altLang="zh-CN" dirty="0"/>
              <a:t>中删除一个子节点，返回删除的</a:t>
            </a:r>
            <a:r>
              <a:rPr lang="zh-CN" altLang="zh-CN" dirty="0" smtClean="0"/>
              <a:t>节点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7.5 </a:t>
            </a:r>
            <a:r>
              <a:rPr lang="zh-CN" altLang="en-US" dirty="0" smtClean="0">
                <a:cs typeface="Times New Roman" panose="02020603050405020304" pitchFamily="18" charset="0"/>
              </a:rPr>
              <a:t>节点操作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简易留言板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27038" y="1954196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案例分析：</a:t>
            </a:r>
            <a:r>
              <a:rPr lang="zh-CN" altLang="zh-CN" dirty="0" smtClean="0"/>
              <a:t>利用</a:t>
            </a:r>
            <a:r>
              <a:rPr lang="zh-CN" altLang="zh-CN" dirty="0"/>
              <a:t>节点的创建、添加和删除相关知识完成一个简易的留言板功能</a:t>
            </a:r>
            <a:r>
              <a:rPr lang="zh-CN" altLang="zh-CN" dirty="0" smtClean="0"/>
              <a:t>。</a:t>
            </a:r>
            <a:r>
              <a:rPr lang="zh-CN" altLang="zh-CN" dirty="0"/>
              <a:t>在页面中实现单击“发布”按钮动态创建一个</a:t>
            </a:r>
            <a:r>
              <a:rPr lang="en-US" altLang="zh-CN" dirty="0" smtClean="0"/>
              <a:t>li</a:t>
            </a:r>
            <a:r>
              <a:rPr lang="zh-CN" altLang="en-US" dirty="0" smtClean="0"/>
              <a:t>元素</a:t>
            </a:r>
            <a:r>
              <a:rPr lang="zh-CN" altLang="zh-CN" dirty="0" smtClean="0"/>
              <a:t>，</a:t>
            </a:r>
            <a:r>
              <a:rPr lang="zh-CN" altLang="zh-CN" dirty="0"/>
              <a:t>添加到</a:t>
            </a:r>
            <a:r>
              <a:rPr lang="en-US" altLang="zh-CN" dirty="0" err="1"/>
              <a:t>ul</a:t>
            </a:r>
            <a:r>
              <a:rPr lang="zh-CN" altLang="zh-CN" dirty="0" smtClean="0"/>
              <a:t>里面</a:t>
            </a:r>
            <a:r>
              <a:rPr lang="zh-CN" altLang="en-US" dirty="0" smtClean="0"/>
              <a:t>。案例</a:t>
            </a:r>
            <a:r>
              <a:rPr lang="zh-CN" altLang="zh-CN" dirty="0" smtClean="0"/>
              <a:t>实现</a:t>
            </a:r>
            <a:r>
              <a:rPr lang="zh-CN" altLang="zh-CN" dirty="0"/>
              <a:t>步骤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7.5 </a:t>
            </a:r>
            <a:r>
              <a:rPr lang="zh-CN" altLang="en-US" dirty="0" smtClean="0">
                <a:cs typeface="Times New Roman" panose="02020603050405020304" pitchFamily="18" charset="0"/>
              </a:rPr>
              <a:t>节点操作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简易留言板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5" name="TextBox 39"/>
          <p:cNvSpPr txBox="1">
            <a:spLocks noChangeArrowheads="1"/>
          </p:cNvSpPr>
          <p:nvPr/>
        </p:nvSpPr>
        <p:spPr bwMode="auto">
          <a:xfrm>
            <a:off x="565150" y="1963659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编写</a:t>
            </a:r>
            <a:r>
              <a:rPr lang="en-US" altLang="zh-CN" b="1" u="sng" dirty="0" smtClean="0">
                <a:solidFill>
                  <a:srgbClr val="1369B2"/>
                </a:solidFill>
              </a:rPr>
              <a:t>HTML</a:t>
            </a:r>
            <a:r>
              <a:rPr lang="zh-CN" altLang="en-US" b="1" u="sng" dirty="0" smtClean="0">
                <a:solidFill>
                  <a:srgbClr val="1369B2"/>
                </a:solidFill>
              </a:rPr>
              <a:t>结构，完成页面布局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91657" y="2691696"/>
            <a:ext cx="6723594" cy="2148425"/>
            <a:chOff x="991657" y="4254685"/>
            <a:chExt cx="6723594" cy="2148425"/>
          </a:xfrm>
        </p:grpSpPr>
        <p:sp>
          <p:nvSpPr>
            <p:cNvPr id="27" name="矩形 1"/>
            <p:cNvSpPr>
              <a:spLocks noChangeArrowheads="1"/>
            </p:cNvSpPr>
            <p:nvPr/>
          </p:nvSpPr>
          <p:spPr bwMode="auto">
            <a:xfrm>
              <a:off x="991657" y="4464118"/>
              <a:ext cx="6723594" cy="19389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textarea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name="" id=""&gt;&lt;/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textarea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// 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输入留言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&lt;button&gt;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// 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用于展示留言模块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圆角矩形 27"/>
            <p:cNvSpPr>
              <a:spLocks noChangeArrowheads="1"/>
            </p:cNvSpPr>
            <p:nvPr/>
          </p:nvSpPr>
          <p:spPr bwMode="auto">
            <a:xfrm>
              <a:off x="5888466" y="4254685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7.5 </a:t>
            </a:r>
            <a:r>
              <a:rPr lang="zh-CN" altLang="en-US" dirty="0" smtClean="0">
                <a:cs typeface="Times New Roman" panose="02020603050405020304" pitchFamily="18" charset="0"/>
              </a:rPr>
              <a:t>节点操作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简易留言板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51038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添加留言功能：</a:t>
            </a:r>
            <a:r>
              <a:rPr lang="zh-CN" altLang="en-US" dirty="0"/>
              <a:t>获取元素</a:t>
            </a: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991657" y="2608396"/>
            <a:ext cx="6723594" cy="2517757"/>
            <a:chOff x="991657" y="2959285"/>
            <a:chExt cx="6723594" cy="2517757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991657" y="3168718"/>
              <a:ext cx="6723594" cy="23083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&lt;script&gt;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//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1.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获取元素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('button');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text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textarea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>
              <a:spLocks noChangeArrowheads="1"/>
            </p:cNvSpPr>
            <p:nvPr/>
          </p:nvSpPr>
          <p:spPr bwMode="auto">
            <a:xfrm>
              <a:off x="5888466" y="2959285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7</a:t>
            </a:r>
            <a:r>
              <a:rPr lang="en-US" altLang="zh-CN" dirty="0" smtClean="0">
                <a:cs typeface="Times New Roman" panose="02020603050405020304" pitchFamily="18" charset="0"/>
              </a:rPr>
              <a:t>.5 </a:t>
            </a:r>
            <a:r>
              <a:rPr lang="zh-CN" altLang="en-US" dirty="0" smtClean="0">
                <a:cs typeface="Times New Roman" panose="02020603050405020304" pitchFamily="18" charset="0"/>
              </a:rPr>
              <a:t>节点操作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简易留言板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45929" y="2141457"/>
            <a:ext cx="6990293" cy="4394100"/>
            <a:chOff x="1045929" y="2247787"/>
            <a:chExt cx="6990293" cy="4394100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1045929" y="2486903"/>
              <a:ext cx="6990293" cy="41549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btn.onclick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function () 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if 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text.value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== '') 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alert('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您没有输入内容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return false;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} else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//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(1)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li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document.createElement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('li'); 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li.innerHTML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text.value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ul.insertBefore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(li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ul.children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[0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]); 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 (2)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// … (3) 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此处编写删除留言功能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>
              <a:spLocks noChangeArrowheads="1"/>
            </p:cNvSpPr>
            <p:nvPr/>
          </p:nvSpPr>
          <p:spPr bwMode="auto">
            <a:xfrm>
              <a:off x="5899099" y="2247787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746581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添加留言功能：</a:t>
            </a:r>
            <a:r>
              <a:rPr lang="zh-CN" altLang="en-US" dirty="0" smtClean="0"/>
              <a:t>注册事件，添加留言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7</a:t>
            </a:r>
            <a:r>
              <a:rPr lang="en-US" altLang="zh-CN" dirty="0" smtClean="0">
                <a:cs typeface="Times New Roman" panose="02020603050405020304" pitchFamily="18" charset="0"/>
              </a:rPr>
              <a:t>.5 </a:t>
            </a:r>
            <a:r>
              <a:rPr lang="zh-CN" altLang="en-US" dirty="0" smtClean="0">
                <a:cs typeface="Times New Roman" panose="02020603050405020304" pitchFamily="18" charset="0"/>
              </a:rPr>
              <a:t>节点操作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简易留言板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704056" y="184520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浏览器预览效果图如下所示：</a:t>
            </a:r>
            <a:endParaRPr lang="en-US" altLang="zh-CN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2257902" y="2491534"/>
            <a:ext cx="4717034" cy="3646922"/>
            <a:chOff x="2778919" y="2491534"/>
            <a:chExt cx="4426392" cy="3395085"/>
          </a:xfrm>
        </p:grpSpPr>
        <p:sp>
          <p:nvSpPr>
            <p:cNvPr id="22" name="TextBox 21"/>
            <p:cNvSpPr txBox="1"/>
            <p:nvPr/>
          </p:nvSpPr>
          <p:spPr>
            <a:xfrm>
              <a:off x="4477281" y="5543752"/>
              <a:ext cx="1029671" cy="342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添加留言</a:t>
              </a:r>
              <a:endParaRPr lang="zh-CN" altLang="en-US" dirty="0"/>
            </a:p>
          </p:txBody>
        </p:sp>
        <p:pic>
          <p:nvPicPr>
            <p:cNvPr id="7170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919" y="2491534"/>
              <a:ext cx="4426392" cy="3052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97049" y="17891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删除</a:t>
            </a:r>
            <a:r>
              <a:rPr lang="zh-CN" altLang="en-US" b="1" u="sng" dirty="0" smtClean="0">
                <a:solidFill>
                  <a:srgbClr val="1369B2"/>
                </a:solidFill>
              </a:rPr>
              <a:t>留言功能</a:t>
            </a:r>
            <a:r>
              <a:rPr lang="zh-CN" altLang="en-US" b="1" u="sng" dirty="0" smtClean="0">
                <a:solidFill>
                  <a:srgbClr val="1369B2"/>
                </a:solidFill>
              </a:rPr>
              <a:t>：</a:t>
            </a:r>
            <a:r>
              <a:rPr lang="zh-CN" altLang="zh-CN" dirty="0" smtClean="0"/>
              <a:t>首先</a:t>
            </a:r>
            <a:r>
              <a:rPr lang="zh-CN" altLang="zh-CN" dirty="0"/>
              <a:t>在添加</a:t>
            </a:r>
            <a:r>
              <a:rPr lang="en-US" altLang="zh-CN" dirty="0"/>
              <a:t>li</a:t>
            </a:r>
            <a:r>
              <a:rPr lang="zh-CN" altLang="zh-CN" dirty="0"/>
              <a:t>时</a:t>
            </a:r>
            <a:r>
              <a:rPr lang="zh-CN" altLang="zh-CN" dirty="0" smtClean="0"/>
              <a:t>，给</a:t>
            </a:r>
            <a:r>
              <a:rPr lang="en-US" altLang="zh-CN" dirty="0"/>
              <a:t>li</a:t>
            </a:r>
            <a:r>
              <a:rPr lang="zh-CN" altLang="zh-CN" dirty="0"/>
              <a:t>中增加一个</a:t>
            </a:r>
            <a:r>
              <a:rPr lang="en-US" altLang="zh-CN" dirty="0"/>
              <a:t>a</a:t>
            </a:r>
            <a:r>
              <a:rPr lang="zh-CN" altLang="zh-CN" dirty="0"/>
              <a:t>链接，给所有的</a:t>
            </a:r>
            <a:r>
              <a:rPr lang="en-US" altLang="zh-CN" dirty="0"/>
              <a:t>a</a:t>
            </a:r>
            <a:r>
              <a:rPr lang="zh-CN" altLang="zh-CN" dirty="0"/>
              <a:t>链接注册单击事件，找到</a:t>
            </a:r>
            <a:r>
              <a:rPr lang="en-US" altLang="zh-CN" dirty="0"/>
              <a:t>a</a:t>
            </a:r>
            <a:r>
              <a:rPr lang="zh-CN" altLang="zh-CN" dirty="0"/>
              <a:t>的父节点</a:t>
            </a:r>
            <a:r>
              <a:rPr lang="en-US" altLang="zh-CN" dirty="0"/>
              <a:t>li</a:t>
            </a:r>
            <a:r>
              <a:rPr lang="zh-CN" altLang="zh-CN" dirty="0"/>
              <a:t>，进行删除即</a:t>
            </a:r>
            <a:r>
              <a:rPr lang="zh-CN" altLang="zh-CN" dirty="0" smtClean="0"/>
              <a:t>可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7</a:t>
            </a:r>
            <a:r>
              <a:rPr lang="en-US" altLang="zh-CN" dirty="0" smtClean="0">
                <a:cs typeface="Times New Roman" panose="02020603050405020304" pitchFamily="18" charset="0"/>
              </a:rPr>
              <a:t>.5 </a:t>
            </a:r>
            <a:r>
              <a:rPr lang="zh-CN" altLang="en-US" dirty="0" smtClean="0">
                <a:cs typeface="Times New Roman" panose="02020603050405020304" pitchFamily="18" charset="0"/>
              </a:rPr>
              <a:t>节点操作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简易留言板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333002" y="3127177"/>
            <a:ext cx="6652044" cy="156845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修改第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步中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代码，找到如下所示代码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li.innerHTML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= 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text.value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修改为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li.innerHTML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= 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text.value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+ '&lt;a 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4" grpId="0" bldLvl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7</a:t>
            </a:r>
            <a:r>
              <a:rPr lang="en-US" altLang="zh-CN" dirty="0" smtClean="0">
                <a:cs typeface="Times New Roman" panose="02020603050405020304" pitchFamily="18" charset="0"/>
              </a:rPr>
              <a:t>.5 </a:t>
            </a:r>
            <a:r>
              <a:rPr lang="zh-CN" altLang="en-US" dirty="0" smtClean="0">
                <a:cs typeface="Times New Roman" panose="02020603050405020304" pitchFamily="18" charset="0"/>
              </a:rPr>
              <a:t>节点操作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简易留言板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908533" y="2477883"/>
            <a:ext cx="5301711" cy="2887089"/>
            <a:chOff x="982131" y="2330635"/>
            <a:chExt cx="5301711" cy="2887089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982131" y="2540068"/>
              <a:ext cx="5301711" cy="26776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(3)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处编写以下代码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as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document.querySelectorAll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('a');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 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0;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&lt;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as.length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++) 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as[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onclick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function () 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ul.removeChild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this.parentNode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>
              <a:spLocks noChangeArrowheads="1"/>
            </p:cNvSpPr>
            <p:nvPr/>
          </p:nvSpPr>
          <p:spPr bwMode="auto">
            <a:xfrm>
              <a:off x="4740150" y="2330635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97049" y="17891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3"/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删除</a:t>
            </a:r>
            <a:r>
              <a:rPr lang="zh-CN" altLang="en-US" b="1" u="sng" dirty="0" smtClean="0">
                <a:solidFill>
                  <a:srgbClr val="1369B2"/>
                </a:solidFill>
              </a:rPr>
              <a:t>留言功能：</a:t>
            </a:r>
            <a:r>
              <a:rPr lang="zh-CN" altLang="en-US" dirty="0" smtClean="0"/>
              <a:t>注册事件，删除留言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7.3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自定义属性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24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设置属性值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获取属性值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7</a:t>
            </a:r>
            <a:r>
              <a:rPr lang="en-US" altLang="zh-CN" dirty="0" smtClean="0">
                <a:cs typeface="Times New Roman" panose="02020603050405020304" pitchFamily="18" charset="0"/>
              </a:rPr>
              <a:t>.5 </a:t>
            </a:r>
            <a:r>
              <a:rPr lang="zh-CN" altLang="en-US" dirty="0" smtClean="0">
                <a:cs typeface="Times New Roman" panose="02020603050405020304" pitchFamily="18" charset="0"/>
              </a:rPr>
              <a:t>节点操作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简易留言板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704056" y="184520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dirty="0" smtClean="0"/>
              <a:t>浏览器预览效果图如下所示：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2125660" y="2594344"/>
            <a:ext cx="4892679" cy="3322892"/>
            <a:chOff x="2624540" y="2816224"/>
            <a:chExt cx="3894920" cy="3136525"/>
          </a:xfrm>
        </p:grpSpPr>
        <p:sp>
          <p:nvSpPr>
            <p:cNvPr id="22" name="TextBox 21"/>
            <p:cNvSpPr txBox="1"/>
            <p:nvPr/>
          </p:nvSpPr>
          <p:spPr>
            <a:xfrm>
              <a:off x="4150027" y="5604131"/>
              <a:ext cx="882044" cy="348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删除留言</a:t>
              </a:r>
              <a:endParaRPr lang="zh-CN" altLang="en-US" dirty="0"/>
            </a:p>
          </p:txBody>
        </p:sp>
        <p:pic>
          <p:nvPicPr>
            <p:cNvPr id="2050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4540" y="2816224"/>
              <a:ext cx="3894920" cy="268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7.5 </a:t>
            </a:r>
            <a:r>
              <a:rPr lang="zh-CN" altLang="en-US" dirty="0" smtClean="0">
                <a:cs typeface="Times New Roman" panose="02020603050405020304" pitchFamily="18" charset="0"/>
              </a:rPr>
              <a:t>节点操作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复制节点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54517" y="1962630"/>
            <a:ext cx="7907338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1" hangingPunct="0"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en-US" altLang="zh-CN" dirty="0"/>
              <a:t>DOM</a:t>
            </a:r>
            <a:r>
              <a:rPr lang="zh-CN" altLang="zh-CN" dirty="0"/>
              <a:t>中，</a:t>
            </a:r>
            <a:r>
              <a:rPr lang="zh-CN" altLang="zh-CN" dirty="0" smtClean="0"/>
              <a:t>提供</a:t>
            </a:r>
            <a:r>
              <a:rPr lang="zh-CN" altLang="zh-CN" dirty="0"/>
              <a:t>了</a:t>
            </a:r>
            <a:r>
              <a:rPr lang="en-US" altLang="zh-CN" b="1" u="sng" dirty="0" err="1">
                <a:solidFill>
                  <a:srgbClr val="1369B2"/>
                </a:solidFill>
              </a:rPr>
              <a:t>node.cloneNode</a:t>
            </a:r>
            <a:r>
              <a:rPr lang="en-US" altLang="zh-CN" b="1" u="sng" dirty="0">
                <a:solidFill>
                  <a:srgbClr val="1369B2"/>
                </a:solidFill>
              </a:rPr>
              <a:t>()</a:t>
            </a:r>
            <a:r>
              <a:rPr lang="zh-CN" altLang="zh-CN" dirty="0"/>
              <a:t>方法，返回调用该方法的节点的一个副本，也称为克隆节点或者拷贝节点。语法为“需要被复制的节点</a:t>
            </a:r>
            <a:r>
              <a:rPr lang="en-US" altLang="zh-CN" dirty="0"/>
              <a:t>.</a:t>
            </a:r>
            <a:r>
              <a:rPr lang="en-US" altLang="zh-CN" dirty="0" err="1"/>
              <a:t>cloneChild</a:t>
            </a:r>
            <a:r>
              <a:rPr lang="en-US" altLang="zh-CN" dirty="0"/>
              <a:t>(true/false) </a:t>
            </a:r>
            <a:r>
              <a:rPr lang="zh-CN" altLang="zh-CN" dirty="0"/>
              <a:t>”。如果参数为空或</a:t>
            </a:r>
            <a:r>
              <a:rPr lang="en-US" altLang="zh-CN" dirty="0"/>
              <a:t>false</a:t>
            </a:r>
            <a:r>
              <a:rPr lang="zh-CN" altLang="zh-CN" dirty="0"/>
              <a:t>，则是浅拷贝，即只复制节点本身，不复制里面的子节点；如果括号参数为</a:t>
            </a:r>
            <a:r>
              <a:rPr lang="en-US" altLang="zh-CN" dirty="0"/>
              <a:t>true</a:t>
            </a:r>
            <a:r>
              <a:rPr lang="zh-CN" altLang="zh-CN" dirty="0"/>
              <a:t>，则是深拷贝，即会复制节点本身及里面所有的子节点。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7.5 </a:t>
            </a:r>
            <a:r>
              <a:rPr lang="zh-CN" altLang="en-US" dirty="0" smtClean="0">
                <a:cs typeface="Times New Roman" panose="02020603050405020304" pitchFamily="18" charset="0"/>
              </a:rPr>
              <a:t>节点操作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复制节点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72581" y="1774414"/>
            <a:ext cx="7047443" cy="4702065"/>
            <a:chOff x="772581" y="1902010"/>
            <a:chExt cx="7047443" cy="4702065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772581" y="2079760"/>
              <a:ext cx="7047443" cy="45243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id="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myList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"&gt;&lt;li&gt;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苹果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&lt;/li&gt;&lt;li&gt;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橙子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&lt;/li&gt;&lt;li&gt;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橘子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li&gt;&lt;/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id="op"&gt;&lt;/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&lt;button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onclick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myFunction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点我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function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myFunction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item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document.getElementById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myList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firstChild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cloneItem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item.cloneNode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(true);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document.getElementById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('op').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appendChild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cloneItem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>
              <a:spLocks noChangeArrowheads="1"/>
            </p:cNvSpPr>
            <p:nvPr/>
          </p:nvSpPr>
          <p:spPr bwMode="auto">
            <a:xfrm>
              <a:off x="5888466" y="1902010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7</a:t>
            </a:r>
            <a:r>
              <a:rPr lang="en-US" altLang="zh-CN" dirty="0" smtClean="0">
                <a:cs typeface="Times New Roman" panose="02020603050405020304" pitchFamily="18" charset="0"/>
              </a:rPr>
              <a:t>.5 </a:t>
            </a:r>
            <a:r>
              <a:rPr lang="zh-CN" altLang="en-US" dirty="0" smtClean="0">
                <a:cs typeface="Times New Roman" panose="02020603050405020304" pitchFamily="18" charset="0"/>
              </a:rPr>
              <a:t>节点操作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复制节点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55194" y="195153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当单击“点我”按钮的</a:t>
            </a:r>
            <a:r>
              <a:rPr lang="zh-CN" altLang="zh-CN" dirty="0" smtClean="0"/>
              <a:t>时候</a:t>
            </a:r>
            <a:r>
              <a:rPr lang="zh-CN" altLang="en-US" dirty="0" smtClean="0"/>
              <a:t>，浏览器预览效果图如下所示：</a:t>
            </a:r>
            <a:endParaRPr lang="en-US" altLang="zh-CN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578462" y="2748721"/>
            <a:ext cx="4021138" cy="2355050"/>
            <a:chOff x="2580481" y="3409950"/>
            <a:chExt cx="4021138" cy="2355050"/>
          </a:xfrm>
        </p:grpSpPr>
        <p:sp>
          <p:nvSpPr>
            <p:cNvPr id="22" name="TextBox 21"/>
            <p:cNvSpPr txBox="1"/>
            <p:nvPr/>
          </p:nvSpPr>
          <p:spPr>
            <a:xfrm>
              <a:off x="3671567" y="5395668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/>
                <a:t>cloneNode</a:t>
              </a:r>
              <a:r>
                <a:rPr lang="en-US" altLang="zh-CN" dirty="0"/>
                <a:t>(true)</a:t>
              </a:r>
              <a:endParaRPr lang="zh-CN" altLang="en-US" dirty="0"/>
            </a:p>
          </p:txBody>
        </p:sp>
        <p:pic>
          <p:nvPicPr>
            <p:cNvPr id="3074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0481" y="3409950"/>
              <a:ext cx="4021138" cy="194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4771230" y="2738087"/>
            <a:ext cx="4029869" cy="2365684"/>
            <a:chOff x="5409405" y="3152774"/>
            <a:chExt cx="4029869" cy="2365684"/>
          </a:xfrm>
        </p:grpSpPr>
        <p:sp>
          <p:nvSpPr>
            <p:cNvPr id="21" name="TextBox 20"/>
            <p:cNvSpPr txBox="1"/>
            <p:nvPr/>
          </p:nvSpPr>
          <p:spPr>
            <a:xfrm>
              <a:off x="6481442" y="5149126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 smtClean="0"/>
                <a:t>cloneNode</a:t>
              </a:r>
              <a:r>
                <a:rPr lang="en-US" altLang="zh-CN" dirty="0" smtClean="0"/>
                <a:t>(false)</a:t>
              </a:r>
              <a:endParaRPr lang="zh-CN" altLang="en-US" dirty="0"/>
            </a:p>
          </p:txBody>
        </p:sp>
        <p:pic>
          <p:nvPicPr>
            <p:cNvPr id="25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9405" y="3152774"/>
              <a:ext cx="4029869" cy="1947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7.6 </a:t>
            </a:r>
            <a:r>
              <a:rPr lang="zh-CN" altLang="en-US" dirty="0" smtClean="0">
                <a:cs typeface="Times New Roman" panose="02020603050405020304" pitchFamily="18" charset="0"/>
              </a:rPr>
              <a:t>事件进阶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注册事件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50" y="1973263"/>
            <a:ext cx="7907338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en-US" altLang="zh-CN" dirty="0"/>
              <a:t>JavaScript</a:t>
            </a:r>
            <a:r>
              <a:rPr lang="zh-CN" altLang="zh-CN" dirty="0"/>
              <a:t>中，注册事件（绑定事件）有两种方式，即</a:t>
            </a:r>
            <a:r>
              <a:rPr lang="zh-CN" altLang="zh-CN" b="1" u="sng" dirty="0">
                <a:solidFill>
                  <a:srgbClr val="1369B2"/>
                </a:solidFill>
              </a:rPr>
              <a:t>传统方式注册事件</a:t>
            </a:r>
            <a:r>
              <a:rPr lang="zh-CN" altLang="zh-CN" dirty="0"/>
              <a:t>和</a:t>
            </a:r>
            <a:r>
              <a:rPr lang="zh-CN" altLang="zh-CN" b="1" u="sng" dirty="0">
                <a:solidFill>
                  <a:srgbClr val="1369B2"/>
                </a:solidFill>
              </a:rPr>
              <a:t>事件监听</a:t>
            </a:r>
            <a:r>
              <a:rPr lang="zh-CN" altLang="zh-CN" dirty="0"/>
              <a:t>方式注册事件。下面</a:t>
            </a:r>
            <a:r>
              <a:rPr lang="zh-CN" altLang="zh-CN" dirty="0" smtClean="0"/>
              <a:t>分别</a:t>
            </a:r>
            <a:r>
              <a:rPr lang="zh-CN" altLang="en-US" dirty="0" smtClean="0"/>
              <a:t>针对这两种方式</a:t>
            </a:r>
            <a:r>
              <a:rPr lang="zh-CN" altLang="zh-CN" dirty="0" smtClean="0"/>
              <a:t>进行</a:t>
            </a:r>
            <a:r>
              <a:rPr lang="zh-CN" altLang="zh-CN" dirty="0"/>
              <a:t>讲解。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4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7.6 </a:t>
            </a:r>
            <a:r>
              <a:rPr lang="zh-CN" altLang="en-US" dirty="0" smtClean="0">
                <a:cs typeface="Times New Roman" panose="02020603050405020304" pitchFamily="18" charset="0"/>
              </a:rPr>
              <a:t>事件进阶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注册事件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8895" y="192454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传统方式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8339" y="2482453"/>
            <a:ext cx="4748819" cy="1407384"/>
            <a:chOff x="982130" y="3704597"/>
            <a:chExt cx="4748819" cy="1407384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982130" y="3911652"/>
              <a:ext cx="4748819" cy="12003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事件的处理程序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oBtn.onclick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function () {  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>
              <a:spLocks noChangeArrowheads="1"/>
            </p:cNvSpPr>
            <p:nvPr/>
          </p:nvSpPr>
          <p:spPr bwMode="auto">
            <a:xfrm>
              <a:off x="4229786" y="3704597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语法结构</a:t>
              </a:r>
              <a:endParaRPr lang="en-US" altLang="zh-CN" dirty="0"/>
            </a:p>
          </p:txBody>
        </p:sp>
      </p:grp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751749" y="3964840"/>
            <a:ext cx="774367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注意：</a:t>
            </a:r>
            <a:r>
              <a:rPr lang="zh-CN" altLang="en-US" dirty="0" smtClean="0"/>
              <a:t>该</a:t>
            </a:r>
            <a:r>
              <a:rPr lang="zh-CN" altLang="zh-CN" dirty="0" smtClean="0"/>
              <a:t>方式</a:t>
            </a:r>
            <a:r>
              <a:rPr lang="zh-CN" altLang="zh-CN" dirty="0"/>
              <a:t>注册事件的特点在于注册事件的</a:t>
            </a:r>
            <a:r>
              <a:rPr lang="zh-CN" altLang="zh-CN" b="1" u="sng" dirty="0">
                <a:solidFill>
                  <a:srgbClr val="1369B2"/>
                </a:solidFill>
              </a:rPr>
              <a:t>唯一性</a:t>
            </a:r>
            <a:r>
              <a:rPr lang="zh-CN" altLang="zh-CN" dirty="0"/>
              <a:t>，即同一个元素同一个事件只能设置一个处理函数，最后注册的处理函数将会覆盖前面注册的处理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2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7.6 </a:t>
            </a:r>
            <a:r>
              <a:rPr lang="zh-CN" altLang="en-US" dirty="0" smtClean="0">
                <a:cs typeface="Times New Roman" panose="02020603050405020304" pitchFamily="18" charset="0"/>
              </a:rPr>
              <a:t>事件进阶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注册事件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01352" y="1924166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事件监听方式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460928" y="2362254"/>
            <a:ext cx="8222143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由于不同浏览器采用的事件流实现方式不同，事件监听的实现存在</a:t>
            </a:r>
            <a:r>
              <a:rPr lang="zh-CN" altLang="zh-CN" b="1" u="sng" dirty="0">
                <a:solidFill>
                  <a:srgbClr val="1369B2"/>
                </a:solidFill>
              </a:rPr>
              <a:t>兼容性</a:t>
            </a:r>
            <a:r>
              <a:rPr lang="zh-CN" altLang="zh-CN" dirty="0"/>
              <a:t>问题。通常根据浏览器的内核，可以把浏览器划分为两大类，一类是</a:t>
            </a:r>
            <a:r>
              <a:rPr lang="zh-CN" altLang="zh-CN" b="1" u="sng" dirty="0">
                <a:solidFill>
                  <a:srgbClr val="1369B2"/>
                </a:solidFill>
              </a:rPr>
              <a:t>早期版本的</a:t>
            </a:r>
            <a:r>
              <a:rPr lang="en-US" altLang="zh-CN" b="1" u="sng" dirty="0">
                <a:solidFill>
                  <a:srgbClr val="1369B2"/>
                </a:solidFill>
              </a:rPr>
              <a:t>IE</a:t>
            </a:r>
            <a:r>
              <a:rPr lang="zh-CN" altLang="zh-CN" b="1" u="sng" dirty="0">
                <a:solidFill>
                  <a:srgbClr val="1369B2"/>
                </a:solidFill>
              </a:rPr>
              <a:t>浏览器</a:t>
            </a:r>
            <a:r>
              <a:rPr lang="zh-CN" altLang="zh-CN" dirty="0"/>
              <a:t>（如</a:t>
            </a:r>
            <a:r>
              <a:rPr lang="en-US" altLang="zh-CN" dirty="0"/>
              <a:t>IE 6~</a:t>
            </a:r>
            <a:r>
              <a:rPr lang="en-US" altLang="zh-CN" dirty="0">
                <a:sym typeface="+mn-ea"/>
              </a:rPr>
              <a:t>IE </a:t>
            </a:r>
            <a:r>
              <a:rPr lang="en-US" altLang="zh-CN" dirty="0"/>
              <a:t>8</a:t>
            </a:r>
            <a:r>
              <a:rPr lang="zh-CN" altLang="zh-CN" dirty="0"/>
              <a:t>），一类是遵循</a:t>
            </a:r>
            <a:r>
              <a:rPr lang="en-US" altLang="zh-CN" b="1" u="sng" dirty="0">
                <a:solidFill>
                  <a:srgbClr val="1369B2"/>
                </a:solidFill>
              </a:rPr>
              <a:t>W3C</a:t>
            </a:r>
            <a:r>
              <a:rPr lang="zh-CN" altLang="zh-CN" b="1" u="sng" dirty="0">
                <a:solidFill>
                  <a:srgbClr val="1369B2"/>
                </a:solidFill>
              </a:rPr>
              <a:t>标准的浏览器</a:t>
            </a:r>
            <a:r>
              <a:rPr lang="zh-CN" altLang="zh-CN" dirty="0"/>
              <a:t>（以下简称标准浏览器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5" name="TextBox 39"/>
          <p:cNvSpPr txBox="1">
            <a:spLocks noChangeArrowheads="1"/>
          </p:cNvSpPr>
          <p:nvPr/>
        </p:nvSpPr>
        <p:spPr bwMode="auto">
          <a:xfrm>
            <a:off x="460927" y="4134331"/>
            <a:ext cx="822214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注意：</a:t>
            </a:r>
            <a:r>
              <a:rPr lang="zh-CN" altLang="en-US" dirty="0" smtClean="0"/>
              <a:t>该</a:t>
            </a:r>
            <a:r>
              <a:rPr lang="zh-CN" altLang="zh-CN" dirty="0" smtClean="0"/>
              <a:t>方式</a:t>
            </a:r>
            <a:r>
              <a:rPr lang="zh-CN" altLang="zh-CN" dirty="0"/>
              <a:t>注册事件的特点</a:t>
            </a:r>
            <a:r>
              <a:rPr lang="zh-CN" altLang="zh-CN" dirty="0" smtClean="0"/>
              <a:t>在于</a:t>
            </a:r>
            <a:r>
              <a:rPr lang="zh-CN" altLang="en-US" dirty="0" smtClean="0"/>
              <a:t>可以</a:t>
            </a:r>
            <a:r>
              <a:rPr lang="zh-CN" altLang="zh-CN" dirty="0" smtClean="0"/>
              <a:t>给</a:t>
            </a:r>
            <a:r>
              <a:rPr lang="zh-CN" altLang="zh-CN" dirty="0"/>
              <a:t>同一个</a:t>
            </a:r>
            <a:r>
              <a:rPr lang="en-US" altLang="zh-CN" dirty="0"/>
              <a:t>DOM</a:t>
            </a:r>
            <a:r>
              <a:rPr lang="zh-CN" altLang="zh-CN" dirty="0"/>
              <a:t>对象的同一个事件添加多个事件处理程序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6" grpId="0" build="p"/>
      <p:bldP spid="3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7.6 </a:t>
            </a:r>
            <a:r>
              <a:rPr lang="zh-CN" altLang="en-US" dirty="0" smtClean="0">
                <a:cs typeface="Times New Roman" panose="02020603050405020304" pitchFamily="18" charset="0"/>
              </a:rPr>
              <a:t>事件进阶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注册事件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427038" y="1970124"/>
            <a:ext cx="8222143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早期</a:t>
            </a:r>
            <a:r>
              <a:rPr lang="en-US" altLang="zh-CN" b="1" u="sng" dirty="0">
                <a:solidFill>
                  <a:srgbClr val="1369B2"/>
                </a:solidFill>
              </a:rPr>
              <a:t>IE</a:t>
            </a:r>
            <a:r>
              <a:rPr lang="zh-CN" altLang="en-US" b="1" u="sng" dirty="0">
                <a:solidFill>
                  <a:srgbClr val="1369B2"/>
                </a:solidFill>
              </a:rPr>
              <a:t>内核的浏览器</a:t>
            </a:r>
            <a:r>
              <a:rPr lang="zh-CN" altLang="en-US" dirty="0" smtClean="0"/>
              <a:t>，事件监听方式如下：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1439355" y="3204041"/>
            <a:ext cx="6197499" cy="805013"/>
            <a:chOff x="801375" y="3618728"/>
            <a:chExt cx="6197499" cy="805013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801375" y="3962076"/>
              <a:ext cx="6197499" cy="46166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attachEvent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(type, callback);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>
              <a:spLocks noChangeArrowheads="1"/>
            </p:cNvSpPr>
            <p:nvPr/>
          </p:nvSpPr>
          <p:spPr bwMode="auto">
            <a:xfrm>
              <a:off x="5000867" y="3618728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语法结构</a:t>
              </a:r>
              <a:endParaRPr lang="en-US" altLang="zh-CN" dirty="0"/>
            </a:p>
          </p:txBody>
        </p:sp>
      </p:grp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>
            <a:off x="4050029" y="3997479"/>
            <a:ext cx="7262" cy="40156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圆角矩形 15"/>
          <p:cNvSpPr>
            <a:spLocks noChangeArrowheads="1"/>
          </p:cNvSpPr>
          <p:nvPr/>
        </p:nvSpPr>
        <p:spPr bwMode="auto">
          <a:xfrm>
            <a:off x="2872711" y="4367140"/>
            <a:ext cx="2369160" cy="5908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DOM</a:t>
            </a:r>
            <a:r>
              <a:rPr lang="zh-CN" altLang="en-US" dirty="0" smtClean="0"/>
              <a:t>对象绑定的事件类型，如</a:t>
            </a:r>
            <a:r>
              <a:rPr lang="en-US" altLang="zh-CN" dirty="0" err="1" smtClean="0"/>
              <a:t>onclick</a:t>
            </a:r>
            <a:endParaRPr lang="en-US" altLang="zh-CN" dirty="0"/>
          </a:p>
        </p:txBody>
      </p:sp>
      <p:cxnSp>
        <p:nvCxnSpPr>
          <p:cNvPr id="27" name="直接箭头连接符 26"/>
          <p:cNvCxnSpPr>
            <a:cxnSpLocks noChangeShapeType="1"/>
          </p:cNvCxnSpPr>
          <p:nvPr/>
        </p:nvCxnSpPr>
        <p:spPr bwMode="auto">
          <a:xfrm flipV="1">
            <a:off x="4721850" y="3083425"/>
            <a:ext cx="0" cy="463964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圆角矩形 15"/>
          <p:cNvSpPr>
            <a:spLocks noChangeArrowheads="1"/>
          </p:cNvSpPr>
          <p:nvPr/>
        </p:nvSpPr>
        <p:spPr bwMode="auto">
          <a:xfrm>
            <a:off x="3804852" y="2699327"/>
            <a:ext cx="1833995" cy="4104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事件的处理程序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5" grpId="0" animBg="1"/>
      <p:bldP spid="2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7.6 </a:t>
            </a:r>
            <a:r>
              <a:rPr lang="zh-CN" altLang="en-US" dirty="0" smtClean="0">
                <a:cs typeface="Times New Roman" panose="02020603050405020304" pitchFamily="18" charset="0"/>
              </a:rPr>
              <a:t>事件进阶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注册事件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01375" y="3336673"/>
            <a:ext cx="6990293" cy="692705"/>
            <a:chOff x="801375" y="3687562"/>
            <a:chExt cx="6990293" cy="692705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801375" y="3962076"/>
              <a:ext cx="6990293" cy="41819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addEventListener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(type, callback, [capture]);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>
              <a:spLocks noChangeArrowheads="1"/>
            </p:cNvSpPr>
            <p:nvPr/>
          </p:nvSpPr>
          <p:spPr bwMode="auto">
            <a:xfrm>
              <a:off x="6341914" y="3687562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语法结构</a:t>
              </a:r>
              <a:endParaRPr lang="en-US" altLang="zh-CN" dirty="0"/>
            </a:p>
          </p:txBody>
        </p:sp>
      </p:grp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>
            <a:off x="3964942" y="4029378"/>
            <a:ext cx="7262" cy="40156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圆角矩形 15"/>
          <p:cNvSpPr>
            <a:spLocks noChangeArrowheads="1"/>
          </p:cNvSpPr>
          <p:nvPr/>
        </p:nvSpPr>
        <p:spPr bwMode="auto">
          <a:xfrm>
            <a:off x="2800185" y="4441571"/>
            <a:ext cx="2369160" cy="5908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DOM</a:t>
            </a:r>
            <a:r>
              <a:rPr lang="zh-CN" altLang="en-US" dirty="0" smtClean="0"/>
              <a:t>对象绑定的事件类型，如</a:t>
            </a:r>
            <a:r>
              <a:rPr lang="en-US" altLang="zh-CN" dirty="0" smtClean="0"/>
              <a:t>click</a:t>
            </a:r>
            <a:endParaRPr lang="en-US" altLang="zh-CN" dirty="0"/>
          </a:p>
        </p:txBody>
      </p:sp>
      <p:cxnSp>
        <p:nvCxnSpPr>
          <p:cNvPr id="27" name="直接箭头连接符 26"/>
          <p:cNvCxnSpPr>
            <a:cxnSpLocks noChangeShapeType="1"/>
          </p:cNvCxnSpPr>
          <p:nvPr/>
        </p:nvCxnSpPr>
        <p:spPr bwMode="auto">
          <a:xfrm flipV="1">
            <a:off x="4721824" y="3147223"/>
            <a:ext cx="0" cy="463964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圆角矩形 15"/>
          <p:cNvSpPr>
            <a:spLocks noChangeArrowheads="1"/>
          </p:cNvSpPr>
          <p:nvPr/>
        </p:nvSpPr>
        <p:spPr bwMode="auto">
          <a:xfrm>
            <a:off x="3804826" y="2756671"/>
            <a:ext cx="1833995" cy="4104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事件的处理程序</a:t>
            </a:r>
            <a:endParaRPr lang="en-US" altLang="zh-CN" dirty="0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455721" y="1959436"/>
            <a:ext cx="8222143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标准浏览器</a:t>
            </a:r>
            <a:r>
              <a:rPr lang="zh-CN" altLang="en-US" dirty="0" smtClean="0"/>
              <a:t>，</a:t>
            </a:r>
            <a:r>
              <a:rPr lang="zh-CN" altLang="zh-CN" dirty="0"/>
              <a:t>包括</a:t>
            </a:r>
            <a:r>
              <a:rPr lang="en-US" altLang="zh-CN" dirty="0"/>
              <a:t>IE8</a:t>
            </a:r>
            <a:r>
              <a:rPr lang="zh-CN" altLang="zh-CN" dirty="0"/>
              <a:t>版本以上的</a:t>
            </a:r>
            <a:r>
              <a:rPr lang="en-US" altLang="zh-CN" dirty="0"/>
              <a:t>IE</a:t>
            </a:r>
            <a:r>
              <a:rPr lang="zh-CN" altLang="zh-CN" dirty="0"/>
              <a:t>浏览器，以及新版的</a:t>
            </a:r>
            <a:r>
              <a:rPr lang="en-US" altLang="zh-CN" dirty="0"/>
              <a:t>Firefox</a:t>
            </a:r>
            <a:r>
              <a:rPr lang="zh-CN" altLang="zh-CN" dirty="0"/>
              <a:t>、</a:t>
            </a:r>
            <a:r>
              <a:rPr lang="en-US" altLang="zh-CN" dirty="0"/>
              <a:t>Chrome</a:t>
            </a:r>
            <a:r>
              <a:rPr lang="zh-CN" altLang="zh-CN" dirty="0"/>
              <a:t>等</a:t>
            </a:r>
            <a:r>
              <a:rPr lang="zh-CN" altLang="zh-CN" dirty="0" smtClean="0"/>
              <a:t>浏览器</a:t>
            </a:r>
            <a:r>
              <a:rPr lang="zh-CN" altLang="en-US" dirty="0" smtClean="0"/>
              <a:t>，事件监听方式如下：</a:t>
            </a:r>
            <a:endParaRPr lang="en-US" altLang="zh-CN" dirty="0"/>
          </a:p>
        </p:txBody>
      </p:sp>
      <p:cxnSp>
        <p:nvCxnSpPr>
          <p:cNvPr id="26" name="直接箭头连接符 25"/>
          <p:cNvCxnSpPr>
            <a:cxnSpLocks noChangeShapeType="1"/>
          </p:cNvCxnSpPr>
          <p:nvPr/>
        </p:nvCxnSpPr>
        <p:spPr bwMode="auto">
          <a:xfrm>
            <a:off x="5945650" y="4019465"/>
            <a:ext cx="7262" cy="1092677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圆角矩形 15"/>
          <p:cNvSpPr>
            <a:spLocks noChangeArrowheads="1"/>
          </p:cNvSpPr>
          <p:nvPr/>
        </p:nvSpPr>
        <p:spPr bwMode="auto">
          <a:xfrm>
            <a:off x="4541080" y="5112142"/>
            <a:ext cx="2870214" cy="980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eaLnBrk="1" latin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默认为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，表示冒泡</a:t>
            </a:r>
            <a:r>
              <a:rPr lang="zh-CN" altLang="en-US" dirty="0" smtClean="0"/>
              <a:t>阶段</a:t>
            </a:r>
            <a:r>
              <a:rPr lang="zh-CN" altLang="en-US" dirty="0" smtClean="0"/>
              <a:t>完成事件处理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为捕获阶段完成事件处理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4" grpId="0" build="p"/>
      <p:bldP spid="3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7.6 </a:t>
            </a:r>
            <a:r>
              <a:rPr lang="zh-CN" altLang="en-US" dirty="0" smtClean="0">
                <a:cs typeface="Times New Roman" panose="02020603050405020304" pitchFamily="18" charset="0"/>
              </a:rPr>
              <a:t>事件进阶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删除事件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48304" y="1954196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b="1" u="sng" dirty="0" smtClean="0">
                <a:solidFill>
                  <a:srgbClr val="1369B2"/>
                </a:solidFill>
              </a:rPr>
              <a:t>事件</a:t>
            </a:r>
            <a:r>
              <a:rPr lang="zh-CN" altLang="zh-CN" b="1" u="sng" dirty="0">
                <a:solidFill>
                  <a:srgbClr val="1369B2"/>
                </a:solidFill>
              </a:rPr>
              <a:t>监听的</a:t>
            </a:r>
            <a:r>
              <a:rPr lang="zh-CN" altLang="zh-CN" b="1" u="sng" dirty="0" smtClean="0">
                <a:solidFill>
                  <a:srgbClr val="1369B2"/>
                </a:solidFill>
              </a:rPr>
              <a:t>移</a:t>
            </a:r>
            <a:r>
              <a:rPr lang="zh-CN" altLang="en-US" b="1" u="sng" dirty="0">
                <a:solidFill>
                  <a:srgbClr val="1369B2"/>
                </a:solidFill>
              </a:rPr>
              <a:t>除</a:t>
            </a:r>
            <a:r>
              <a:rPr lang="zh-CN" altLang="zh-CN" dirty="0" smtClean="0"/>
              <a:t>也</a:t>
            </a:r>
            <a:r>
              <a:rPr lang="zh-CN" altLang="zh-CN" dirty="0" smtClean="0"/>
              <a:t>需</a:t>
            </a:r>
            <a:r>
              <a:rPr lang="zh-CN" altLang="en-US" dirty="0" smtClean="0"/>
              <a:t>要</a:t>
            </a:r>
            <a:r>
              <a:rPr lang="zh-CN" altLang="zh-CN" dirty="0" smtClean="0"/>
              <a:t>考虑</a:t>
            </a:r>
            <a:r>
              <a:rPr lang="zh-CN" altLang="zh-CN" dirty="0"/>
              <a:t>兼容性</a:t>
            </a:r>
            <a:r>
              <a:rPr lang="zh-CN" altLang="zh-CN" dirty="0" smtClean="0"/>
              <a:t>问题</a:t>
            </a:r>
            <a:r>
              <a:rPr lang="zh-CN" altLang="en-US" dirty="0" smtClean="0"/>
              <a:t>，示例代码如下。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801375" y="2688060"/>
            <a:ext cx="6990293" cy="1549274"/>
            <a:chOff x="801375" y="3613131"/>
            <a:chExt cx="6990293" cy="1549274"/>
          </a:xfrm>
        </p:grpSpPr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801375" y="3962076"/>
              <a:ext cx="6990293" cy="12003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onclick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null;                        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传统方式删除事件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detachEvent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(type, callback);	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早期版本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removeEventListener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(type, callback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>
              <a:spLocks noChangeArrowheads="1"/>
            </p:cNvSpPr>
            <p:nvPr/>
          </p:nvSpPr>
          <p:spPr bwMode="auto">
            <a:xfrm>
              <a:off x="6341914" y="3613131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语法结构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7.4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节点基础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48" name="Picture 3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0250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0252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什么是节点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0254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0256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节点层级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59075" y="383857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6" name="椭圆 11"/>
          <p:cNvSpPr>
            <a:spLocks noChangeArrowheads="1"/>
          </p:cNvSpPr>
          <p:nvPr/>
        </p:nvSpPr>
        <p:spPr bwMode="auto">
          <a:xfrm>
            <a:off x="1116013" y="383857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 eaLnBrk="0" hangingPunct="0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1084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5" y="39544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下拉菜单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7.6 </a:t>
            </a:r>
            <a:r>
              <a:rPr lang="zh-CN" altLang="en-US" dirty="0" smtClean="0">
                <a:cs typeface="Times New Roman" panose="02020603050405020304" pitchFamily="18" charset="0"/>
              </a:rPr>
              <a:t>事件进阶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事件流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441325" y="1792605"/>
            <a:ext cx="825055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b="1" u="sng" dirty="0" smtClean="0">
                <a:solidFill>
                  <a:srgbClr val="1369B2"/>
                </a:solidFill>
              </a:rPr>
              <a:t>事件</a:t>
            </a:r>
            <a:r>
              <a:rPr lang="zh-CN" altLang="en-US" b="1" u="sng" dirty="0" smtClean="0">
                <a:solidFill>
                  <a:srgbClr val="1369B2"/>
                </a:solidFill>
              </a:rPr>
              <a:t>流</a:t>
            </a:r>
            <a:r>
              <a:rPr lang="zh-CN" altLang="en-US" dirty="0" smtClean="0"/>
              <a:t>是指当</a:t>
            </a:r>
            <a:r>
              <a:rPr lang="zh-CN" altLang="zh-CN" dirty="0" smtClean="0"/>
              <a:t>事件</a:t>
            </a:r>
            <a:r>
              <a:rPr lang="zh-CN" altLang="zh-CN" dirty="0"/>
              <a:t>发生时，会在发生事件的元素节点与</a:t>
            </a:r>
            <a:r>
              <a:rPr lang="en-US" altLang="zh-CN" dirty="0"/>
              <a:t>DOM</a:t>
            </a:r>
            <a:r>
              <a:rPr lang="zh-CN" altLang="zh-CN" dirty="0"/>
              <a:t>树根节点之间按照特定的顺序进行</a:t>
            </a:r>
            <a:r>
              <a:rPr lang="zh-CN" altLang="zh-CN" dirty="0" smtClean="0"/>
              <a:t>传播</a:t>
            </a:r>
            <a:r>
              <a:rPr lang="zh-CN" altLang="en-US" dirty="0" smtClean="0"/>
              <a:t>，这个过程称之为事件流。</a:t>
            </a:r>
            <a:endParaRPr lang="en-US" altLang="zh-CN" dirty="0" smtClean="0"/>
          </a:p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网景（</a:t>
            </a:r>
            <a:r>
              <a:rPr lang="en-US" altLang="zh-CN" dirty="0"/>
              <a:t>Netscape</a:t>
            </a:r>
            <a:r>
              <a:rPr lang="zh-CN" altLang="zh-CN" dirty="0"/>
              <a:t>）公司团队的事件流采用事件捕获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而</a:t>
            </a:r>
            <a:r>
              <a:rPr lang="zh-CN" altLang="zh-CN" dirty="0"/>
              <a:t>微软（</a:t>
            </a:r>
            <a:r>
              <a:rPr lang="en-US" altLang="zh-CN" dirty="0"/>
              <a:t>Microsoft</a:t>
            </a:r>
            <a:r>
              <a:rPr lang="zh-CN" altLang="zh-CN" dirty="0"/>
              <a:t>）公司的事件流采用事件冒泡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W3C</a:t>
            </a:r>
            <a:r>
              <a:rPr lang="zh-CN" altLang="zh-CN" dirty="0"/>
              <a:t>对网景公司和微软公司提出的方案进行了中和处理，规定了事件发生后，首先实现事件捕获，但不会对事件进行处理；然后进行到目标阶段，执行当前元素对象的事件处理程序，但它会被看成是冒泡阶段的一部分；最后实现事件的冒泡，逐级对事件进行</a:t>
            </a:r>
            <a:r>
              <a:rPr lang="zh-CN" altLang="zh-CN" dirty="0" smtClean="0"/>
              <a:t>处理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7.6 </a:t>
            </a:r>
            <a:r>
              <a:rPr lang="zh-CN" altLang="en-US" dirty="0" smtClean="0">
                <a:cs typeface="Times New Roman" panose="02020603050405020304" pitchFamily="18" charset="0"/>
              </a:rPr>
              <a:t>事件进阶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事件流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23295" y="1887735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en-US" altLang="zh-CN" dirty="0" smtClean="0"/>
              <a:t>W3C</a:t>
            </a:r>
            <a:r>
              <a:rPr lang="zh-CN" altLang="en-US" dirty="0" smtClean="0"/>
              <a:t>规定的</a:t>
            </a:r>
            <a:r>
              <a:rPr lang="zh-CN" altLang="en-US" dirty="0" smtClean="0"/>
              <a:t>事件流的具体过程</a:t>
            </a:r>
            <a:r>
              <a:rPr lang="zh-CN" altLang="en-US" dirty="0"/>
              <a:t>对比如下图所</a:t>
            </a:r>
            <a:r>
              <a:rPr lang="zh-CN" altLang="en-US" dirty="0" smtClean="0"/>
              <a:t>示：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951037" y="2523433"/>
            <a:ext cx="5831996" cy="3368435"/>
            <a:chOff x="1951037" y="3003369"/>
            <a:chExt cx="5576813" cy="3123926"/>
          </a:xfrm>
        </p:grpSpPr>
        <p:sp>
          <p:nvSpPr>
            <p:cNvPr id="21" name="TextBox 20"/>
            <p:cNvSpPr txBox="1"/>
            <p:nvPr/>
          </p:nvSpPr>
          <p:spPr>
            <a:xfrm>
              <a:off x="3562877" y="5784772"/>
              <a:ext cx="2432959" cy="342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W3C</a:t>
              </a:r>
              <a:r>
                <a:rPr lang="zh-CN" altLang="zh-CN" dirty="0"/>
                <a:t>规定的事件流方式</a:t>
              </a:r>
              <a:endParaRPr lang="zh-CN" altLang="en-US" dirty="0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1951037" y="3003369"/>
            <a:ext cx="5576813" cy="2660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" name="Visio" r:id="rId1" imgW="8801100" imgH="4191000" progId="Visio.Drawing.11">
                    <p:embed/>
                  </p:oleObj>
                </mc:Choice>
                <mc:Fallback>
                  <p:oleObj name="Visio" r:id="rId1" imgW="8801100" imgH="4191000" progId="Visio.Drawing.11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037" y="3003369"/>
                          <a:ext cx="5576813" cy="26600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7.7 </a:t>
            </a:r>
            <a:r>
              <a:rPr lang="zh-CN" altLang="en-US" dirty="0" smtClean="0">
                <a:cs typeface="Times New Roman" panose="02020603050405020304" pitchFamily="18" charset="0"/>
              </a:rPr>
              <a:t>事件对象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什么是事件对象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50" y="1973263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当</a:t>
            </a:r>
            <a:r>
              <a:rPr lang="zh-CN" altLang="zh-CN" dirty="0"/>
              <a:t>一个事件发生后，跟事件相关的一系列信息数据的集合都放到这个对象里面，这个对象就是</a:t>
            </a:r>
            <a:r>
              <a:rPr lang="en-US" altLang="zh-CN" b="1" u="sng" dirty="0">
                <a:solidFill>
                  <a:srgbClr val="1369B2"/>
                </a:solidFill>
              </a:rPr>
              <a:t>event</a:t>
            </a:r>
            <a:r>
              <a:rPr lang="zh-CN" altLang="zh-CN" dirty="0"/>
              <a:t>。只有有了事件</a:t>
            </a:r>
            <a:r>
              <a:rPr lang="en-US" altLang="zh-CN" dirty="0"/>
              <a:t>event</a:t>
            </a:r>
            <a:r>
              <a:rPr lang="zh-CN" altLang="zh-CN" dirty="0"/>
              <a:t>才会存在，它是系统自动创建的，不需要传递</a:t>
            </a:r>
            <a:r>
              <a:rPr lang="zh-CN" altLang="zh-CN" dirty="0" smtClean="0"/>
              <a:t>参数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4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7.7 </a:t>
            </a:r>
            <a:r>
              <a:rPr lang="zh-CN" altLang="en-US" dirty="0" smtClean="0">
                <a:cs typeface="Times New Roman" panose="02020603050405020304" pitchFamily="18" charset="0"/>
              </a:rPr>
              <a:t>事件对象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事件对象的使用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27038" y="1954196"/>
            <a:ext cx="7907338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zh-CN" altLang="zh-CN" dirty="0"/>
              <a:t>标准浏览器中会将一个</a:t>
            </a:r>
            <a:r>
              <a:rPr lang="en-US" altLang="zh-CN" b="1" u="sng" dirty="0">
                <a:solidFill>
                  <a:srgbClr val="1369B2"/>
                </a:solidFill>
              </a:rPr>
              <a:t>event</a:t>
            </a:r>
            <a:r>
              <a:rPr lang="zh-CN" altLang="zh-CN" dirty="0"/>
              <a:t>对象直接传入到事件处理程序中，而早期版本的</a:t>
            </a:r>
            <a:r>
              <a:rPr lang="en-US" altLang="zh-CN" dirty="0"/>
              <a:t>IE</a:t>
            </a:r>
            <a:r>
              <a:rPr lang="zh-CN" altLang="zh-CN" dirty="0"/>
              <a:t>浏览器（</a:t>
            </a:r>
            <a:r>
              <a:rPr lang="en-US" altLang="zh-CN" dirty="0"/>
              <a:t>IE 6~IE 8</a:t>
            </a:r>
            <a:r>
              <a:rPr lang="zh-CN" altLang="zh-CN" dirty="0"/>
              <a:t>）中，仅能通过</a:t>
            </a:r>
            <a:r>
              <a:rPr lang="en-US" altLang="zh-CN" b="1" u="sng" dirty="0" err="1">
                <a:solidFill>
                  <a:srgbClr val="1369B2"/>
                </a:solidFill>
              </a:rPr>
              <a:t>window.event</a:t>
            </a:r>
            <a:r>
              <a:rPr lang="zh-CN" altLang="zh-CN" dirty="0"/>
              <a:t>才能获取事件</a:t>
            </a:r>
            <a:r>
              <a:rPr lang="zh-CN" altLang="zh-CN" dirty="0" smtClean="0"/>
              <a:t>对象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875805" y="3068904"/>
            <a:ext cx="6990293" cy="1105511"/>
            <a:chOff x="801374" y="3409160"/>
            <a:chExt cx="6990293" cy="1105511"/>
          </a:xfrm>
        </p:grpSpPr>
        <p:sp>
          <p:nvSpPr>
            <p:cNvPr id="14" name="矩形 1"/>
            <p:cNvSpPr>
              <a:spLocks noChangeArrowheads="1"/>
            </p:cNvSpPr>
            <p:nvPr/>
          </p:nvSpPr>
          <p:spPr bwMode="auto">
            <a:xfrm>
              <a:off x="801374" y="3683674"/>
              <a:ext cx="6990293" cy="83099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事件对象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window.event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	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早期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内核浏览器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function (event) {}	// W3C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</a:t>
              </a:r>
              <a:r>
                <a:rPr lang="zh-CN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>
              <a:spLocks noChangeArrowheads="1"/>
            </p:cNvSpPr>
            <p:nvPr/>
          </p:nvSpPr>
          <p:spPr bwMode="auto">
            <a:xfrm>
              <a:off x="6341913" y="3409160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语法结构</a:t>
              </a:r>
              <a:endParaRPr lang="en-US" altLang="zh-CN" dirty="0"/>
            </a:p>
          </p:txBody>
        </p:sp>
      </p:grp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460927" y="4325725"/>
            <a:ext cx="822214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rgbClr val="1369B2"/>
                </a:solidFill>
              </a:rPr>
              <a:t>注意：</a:t>
            </a:r>
            <a:r>
              <a:rPr lang="zh-CN" altLang="zh-CN" dirty="0"/>
              <a:t>因为在事件触发时就会产生事件对象，并且系统会以实参的形式传给事件处理函数。所以，在事件处理函数中需要用一个形参来接收事件对象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 build="p"/>
      <p:bldP spid="16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7.7 </a:t>
            </a:r>
            <a:r>
              <a:rPr lang="zh-CN" altLang="en-US" dirty="0" smtClean="0">
                <a:cs typeface="Times New Roman" panose="02020603050405020304" pitchFamily="18" charset="0"/>
              </a:rPr>
              <a:t>事件对象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事件对象的使用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72581" y="2146569"/>
            <a:ext cx="7047443" cy="3224738"/>
            <a:chOff x="772581" y="2146569"/>
            <a:chExt cx="7047443" cy="3224738"/>
          </a:xfrm>
        </p:grpSpPr>
        <p:sp>
          <p:nvSpPr>
            <p:cNvPr id="17" name="矩形 1"/>
            <p:cNvSpPr>
              <a:spLocks noChangeArrowheads="1"/>
            </p:cNvSpPr>
            <p:nvPr/>
          </p:nvSpPr>
          <p:spPr bwMode="auto">
            <a:xfrm>
              <a:off x="772581" y="2324319"/>
              <a:ext cx="7047443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button id="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document.getElementById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btn.onclick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function(e) 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event = e ||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window.event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获取事件对象的兼容处理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console.log(event);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};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>
              <a:spLocks noChangeArrowheads="1"/>
            </p:cNvSpPr>
            <p:nvPr/>
          </p:nvSpPr>
          <p:spPr bwMode="auto">
            <a:xfrm>
              <a:off x="5888466" y="2146569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7.7 </a:t>
            </a:r>
            <a:r>
              <a:rPr lang="zh-CN" altLang="en-US" dirty="0" smtClean="0">
                <a:cs typeface="Times New Roman" panose="02020603050405020304" pitchFamily="18" charset="0"/>
              </a:rPr>
              <a:t>事件对象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事件对象的使用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23295" y="1877102"/>
            <a:ext cx="83541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在</a:t>
            </a:r>
            <a:r>
              <a:rPr lang="en-US" altLang="zh-CN" dirty="0"/>
              <a:t>IE11</a:t>
            </a:r>
            <a:r>
              <a:rPr lang="zh-CN" altLang="zh-CN" dirty="0"/>
              <a:t>的开发人员工具中，通过</a:t>
            </a:r>
            <a:r>
              <a:rPr lang="en-US" altLang="zh-CN" dirty="0"/>
              <a:t>IE8</a:t>
            </a:r>
            <a:r>
              <a:rPr lang="zh-CN" altLang="zh-CN" dirty="0"/>
              <a:t>兼容模式测试，效果</a:t>
            </a:r>
            <a:r>
              <a:rPr lang="zh-CN" altLang="zh-CN" dirty="0" smtClean="0"/>
              <a:t>如左</a:t>
            </a:r>
            <a:r>
              <a:rPr lang="zh-CN" altLang="en-US" dirty="0"/>
              <a:t>图</a:t>
            </a:r>
            <a:r>
              <a:rPr lang="zh-CN" altLang="zh-CN" dirty="0" smtClean="0"/>
              <a:t>所</a:t>
            </a:r>
            <a:r>
              <a:rPr lang="zh-CN" altLang="zh-CN" dirty="0"/>
              <a:t>示。在</a:t>
            </a:r>
            <a:r>
              <a:rPr lang="en-US" altLang="zh-CN" dirty="0"/>
              <a:t>Chrome</a:t>
            </a:r>
            <a:r>
              <a:rPr lang="zh-CN" altLang="zh-CN" dirty="0"/>
              <a:t>浏览器中的效果</a:t>
            </a:r>
            <a:r>
              <a:rPr lang="zh-CN" altLang="zh-CN" dirty="0" smtClean="0"/>
              <a:t>如右图所</a:t>
            </a:r>
            <a:r>
              <a:rPr lang="zh-CN" altLang="zh-CN" dirty="0"/>
              <a:t>示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grpSp>
        <p:nvGrpSpPr>
          <p:cNvPr id="12" name="组合 11"/>
          <p:cNvGrpSpPr/>
          <p:nvPr/>
        </p:nvGrpSpPr>
        <p:grpSpPr>
          <a:xfrm>
            <a:off x="536855" y="3157852"/>
            <a:ext cx="8340546" cy="2501826"/>
            <a:chOff x="536855" y="3583172"/>
            <a:chExt cx="8340546" cy="2501826"/>
          </a:xfrm>
        </p:grpSpPr>
        <p:sp>
          <p:nvSpPr>
            <p:cNvPr id="13" name="TextBox 12"/>
            <p:cNvSpPr txBox="1"/>
            <p:nvPr/>
          </p:nvSpPr>
          <p:spPr>
            <a:xfrm>
              <a:off x="3915427" y="571566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zh-CN" dirty="0"/>
                <a:t>获取事件对象</a:t>
              </a:r>
              <a:endParaRPr lang="zh-CN" altLang="en-US" dirty="0"/>
            </a:p>
          </p:txBody>
        </p:sp>
        <p:pic>
          <p:nvPicPr>
            <p:cNvPr id="14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55" y="3583172"/>
              <a:ext cx="4042988" cy="1962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833" y="3584776"/>
              <a:ext cx="4115568" cy="195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7.7 </a:t>
            </a:r>
            <a:r>
              <a:rPr lang="zh-CN" altLang="en-US" dirty="0" smtClean="0">
                <a:cs typeface="Times New Roman" panose="02020603050405020304" pitchFamily="18" charset="0"/>
              </a:rPr>
              <a:t>事件对象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事件对象的常见属性和方法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504510" y="2986351"/>
          <a:ext cx="6134979" cy="2971076"/>
        </p:xfrm>
        <a:graphic>
          <a:graphicData uri="http://schemas.openxmlformats.org/drawingml/2006/table">
            <a:tbl>
              <a:tblPr firstRow="1" bandRow="1"/>
              <a:tblGrid>
                <a:gridCol w="1547629"/>
                <a:gridCol w="2726652"/>
                <a:gridCol w="1860698"/>
              </a:tblGrid>
              <a:tr h="455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说明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+mn-cs"/>
                        </a:rPr>
                        <a:t>浏览器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09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e.target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返回触发事件的对象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标准浏览器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37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e.srcElement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返回触发事件的对象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非标准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IE 6-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sym typeface="+mn-ea"/>
                        </a:rPr>
                        <a:t>IE 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8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使用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6FE"/>
                    </a:solidFill>
                  </a:tcPr>
                </a:tc>
              </a:tr>
              <a:tr h="374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e.type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返回事件的类型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所有浏览器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348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e.stopPropagation</a:t>
                      </a:r>
                      <a:r>
                        <a:rPr 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阻止事件冒泡</a:t>
                      </a:r>
                      <a:endParaRPr lang="zh-CN" altLang="zh-CN" sz="1050" kern="100" dirty="0" smtClean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标准浏览器</a:t>
                      </a:r>
                      <a:endParaRPr lang="zh-CN" altLang="zh-CN" sz="1050" kern="100" dirty="0" smtClean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348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e.cancelBubble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阻止事件冒泡</a:t>
                      </a:r>
                      <a:endParaRPr lang="zh-CN" altLang="zh-CN" sz="1050" kern="100" dirty="0" smtClean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非标准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sym typeface="+mn-ea"/>
                        </a:rPr>
                        <a:t>IE 6-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sym typeface="+mn-ea"/>
                        </a:rPr>
                        <a:t>IE 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sym typeface="+mn-ea"/>
                        </a:rPr>
                        <a:t>8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使用</a:t>
                      </a:r>
                      <a:endParaRPr lang="zh-CN" altLang="zh-CN" sz="1050" kern="100" dirty="0" smtClean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  <a:tr h="348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e.preventDefault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()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阻止默认事件（默认行为）</a:t>
                      </a:r>
                      <a:endParaRPr lang="zh-CN" altLang="zh-CN" sz="1050" kern="100" dirty="0" smtClean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标准浏览器</a:t>
                      </a:r>
                      <a:endParaRPr lang="zh-CN" altLang="zh-CN" sz="1050" kern="100" dirty="0" smtClean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8"/>
                    </a:solidFill>
                  </a:tcPr>
                </a:tc>
              </a:tr>
              <a:tr h="348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Times New Roman" panose="02020603050405020304"/>
                          <a:ea typeface="+mn-ea"/>
                        </a:rPr>
                        <a:t>e.returnValue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阻止默认事件（默认行为）</a:t>
                      </a:r>
                      <a:endParaRPr lang="zh-CN" altLang="zh-CN" sz="1050" kern="100" dirty="0" smtClean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非标准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sym typeface="+mn-ea"/>
                        </a:rPr>
                        <a:t>IE 6-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sym typeface="+mn-ea"/>
                        </a:rPr>
                        <a:t>IE 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/>
                          <a:sym typeface="+mn-ea"/>
                        </a:rPr>
                        <a:t>8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/>
                          <a:ea typeface="+mn-ea"/>
                        </a:rPr>
                        <a:t>使用</a:t>
                      </a:r>
                      <a:endParaRPr lang="zh-CN" altLang="zh-CN" sz="1050" kern="100" dirty="0" smtClean="0">
                        <a:effectLst/>
                        <a:latin typeface="Times New Roman" panose="02020603050405020304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</a:tr>
            </a:tbl>
          </a:graphicData>
        </a:graphic>
      </p:graphicFrame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33928" y="1770772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在事件发生后，事件对象</a:t>
            </a:r>
            <a:r>
              <a:rPr lang="en-US" altLang="zh-CN" dirty="0"/>
              <a:t>event</a:t>
            </a:r>
            <a:r>
              <a:rPr lang="zh-CN" altLang="zh-CN" dirty="0" smtClean="0"/>
              <a:t>中</a:t>
            </a:r>
            <a:r>
              <a:rPr lang="zh-CN" altLang="en-US" dirty="0" smtClean="0"/>
              <a:t>会</a:t>
            </a:r>
            <a:r>
              <a:rPr lang="zh-CN" altLang="zh-CN" dirty="0" smtClean="0"/>
              <a:t>包含</a:t>
            </a:r>
            <a:r>
              <a:rPr lang="zh-CN" altLang="zh-CN" dirty="0"/>
              <a:t>一些所有事件都有的属性和方法。所有事件基本上都包括的常用的属性和方法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下表</a:t>
            </a:r>
            <a:r>
              <a:rPr lang="zh-CN" altLang="zh-CN" dirty="0" smtClean="0"/>
              <a:t>所示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7.7 </a:t>
            </a:r>
            <a:r>
              <a:rPr lang="zh-CN" altLang="en-US" dirty="0" smtClean="0">
                <a:cs typeface="Times New Roman" panose="02020603050405020304" pitchFamily="18" charset="0"/>
              </a:rPr>
              <a:t>事件对象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事件对象的常见属性和方法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31" name="组合 4"/>
          <p:cNvGrpSpPr/>
          <p:nvPr/>
        </p:nvGrpSpPr>
        <p:grpSpPr bwMode="auto">
          <a:xfrm>
            <a:off x="650331" y="2311077"/>
            <a:ext cx="7490585" cy="2642817"/>
            <a:chOff x="415635" y="2398807"/>
            <a:chExt cx="7920000" cy="2160000"/>
          </a:xfrm>
        </p:grpSpPr>
        <p:sp>
          <p:nvSpPr>
            <p:cNvPr id="32" name="矩形 31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4" name="组合 7"/>
          <p:cNvGrpSpPr/>
          <p:nvPr/>
        </p:nvGrpSpPr>
        <p:grpSpPr bwMode="auto">
          <a:xfrm>
            <a:off x="7428663" y="1910148"/>
            <a:ext cx="1235075" cy="866775"/>
            <a:chOff x="7623958" y="2018805"/>
            <a:chExt cx="1235034" cy="866899"/>
          </a:xfrm>
        </p:grpSpPr>
        <p:sp>
          <p:nvSpPr>
            <p:cNvPr id="35" name="泪滴形 34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7" name="矩形 10"/>
          <p:cNvSpPr>
            <a:spLocks noChangeArrowheads="1"/>
          </p:cNvSpPr>
          <p:nvPr/>
        </p:nvSpPr>
        <p:spPr bwMode="auto">
          <a:xfrm>
            <a:off x="1064986" y="2703729"/>
            <a:ext cx="659733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zh-CN" altLang="en-US" dirty="0"/>
              <a:t>表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</a:t>
            </a:r>
            <a:r>
              <a:rPr lang="zh-CN" altLang="zh-CN" dirty="0" smtClean="0"/>
              <a:t>是</a:t>
            </a:r>
            <a:r>
              <a:rPr lang="zh-CN" altLang="zh-CN" dirty="0"/>
              <a:t>标准浏览器和早期版本</a:t>
            </a:r>
            <a:r>
              <a:rPr lang="en-US" altLang="zh-CN" dirty="0"/>
              <a:t>IE</a:t>
            </a:r>
            <a:r>
              <a:rPr lang="zh-CN" altLang="zh-CN" dirty="0"/>
              <a:t>浏览器的事件对象的公有属性，通过该属性可以获取发生事件的类型，如</a:t>
            </a:r>
            <a:r>
              <a:rPr lang="en-US" altLang="zh-CN" dirty="0"/>
              <a:t>click</a:t>
            </a:r>
            <a:r>
              <a:rPr lang="zh-CN" altLang="zh-CN" dirty="0"/>
              <a:t>、</a:t>
            </a:r>
            <a:r>
              <a:rPr lang="en-US" altLang="zh-CN" dirty="0" err="1"/>
              <a:t>mouseover</a:t>
            </a:r>
            <a:r>
              <a:rPr lang="zh-CN" altLang="zh-CN" dirty="0"/>
              <a:t>等（不带</a:t>
            </a:r>
            <a:r>
              <a:rPr lang="en-US" altLang="zh-CN" dirty="0"/>
              <a:t>on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7.7 </a:t>
            </a:r>
            <a:r>
              <a:rPr lang="zh-CN" altLang="en-US" dirty="0" smtClean="0">
                <a:cs typeface="Times New Roman" panose="02020603050405020304" pitchFamily="18" charset="0"/>
              </a:rPr>
              <a:t>事件对象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事件对象的常见属性和方法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矩形 9"/>
          <p:cNvSpPr>
            <a:spLocks noChangeArrowheads="1"/>
          </p:cNvSpPr>
          <p:nvPr/>
        </p:nvSpPr>
        <p:spPr bwMode="auto">
          <a:xfrm>
            <a:off x="7382097" y="2156118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629924" y="2342526"/>
            <a:ext cx="81738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dirty="0"/>
              <a:t>在事件处理函数中，</a:t>
            </a:r>
            <a:r>
              <a:rPr lang="en-US" altLang="zh-CN" b="1" u="sng" dirty="0" err="1">
                <a:solidFill>
                  <a:srgbClr val="1369B2"/>
                </a:solidFill>
              </a:rPr>
              <a:t>e.target</a:t>
            </a:r>
            <a:r>
              <a:rPr lang="zh-CN" altLang="zh-CN" dirty="0"/>
              <a:t>返回的是触发事件的对象，而</a:t>
            </a:r>
            <a:r>
              <a:rPr lang="en-US" altLang="zh-CN" b="1" u="sng" dirty="0">
                <a:solidFill>
                  <a:srgbClr val="1369B2"/>
                </a:solidFill>
              </a:rPr>
              <a:t>this</a:t>
            </a:r>
            <a:r>
              <a:rPr lang="zh-CN" altLang="zh-CN" dirty="0"/>
              <a:t>返回的是绑定事件的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。因为</a:t>
            </a:r>
            <a:r>
              <a:rPr lang="en-US" altLang="zh-CN" dirty="0" err="1" smtClean="0"/>
              <a:t>e.target</a:t>
            </a:r>
            <a:r>
              <a:rPr lang="zh-CN" altLang="zh-CN" dirty="0"/>
              <a:t>支持</a:t>
            </a:r>
            <a:r>
              <a:rPr lang="en-US" altLang="zh-CN" dirty="0" smtClean="0"/>
              <a:t>IE9</a:t>
            </a:r>
            <a:r>
              <a:rPr lang="zh-CN" altLang="zh-CN" dirty="0" smtClean="0"/>
              <a:t>以上，</a:t>
            </a:r>
            <a:r>
              <a:rPr lang="zh-CN" altLang="zh-CN" dirty="0"/>
              <a:t>所以编写以下代码，处理兼容性</a:t>
            </a:r>
            <a:r>
              <a:rPr lang="zh-CN" altLang="zh-CN" dirty="0" smtClean="0"/>
              <a:t>问题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523607" y="1774478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对比</a:t>
            </a:r>
            <a:r>
              <a:rPr lang="en-US" altLang="zh-CN" b="1" u="sng" dirty="0" err="1" smtClean="0">
                <a:solidFill>
                  <a:srgbClr val="1369B2"/>
                </a:solidFill>
              </a:rPr>
              <a:t>e.target</a:t>
            </a:r>
            <a:r>
              <a:rPr lang="zh-CN" altLang="en-US" b="1" u="sng" dirty="0" smtClean="0">
                <a:solidFill>
                  <a:srgbClr val="1369B2"/>
                </a:solidFill>
              </a:rPr>
              <a:t>和</a:t>
            </a:r>
            <a:r>
              <a:rPr lang="en-US" altLang="zh-CN" b="1" u="sng" dirty="0" smtClean="0">
                <a:solidFill>
                  <a:srgbClr val="1369B2"/>
                </a:solidFill>
              </a:rPr>
              <a:t>this</a:t>
            </a:r>
            <a:r>
              <a:rPr lang="zh-CN" altLang="en-US" b="1" u="sng" dirty="0" smtClean="0">
                <a:solidFill>
                  <a:srgbClr val="1369B2"/>
                </a:solidFill>
              </a:rPr>
              <a:t>的区别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23916" y="3587471"/>
            <a:ext cx="4148670" cy="2188742"/>
            <a:chOff x="982131" y="4087222"/>
            <a:chExt cx="4148670" cy="2188742"/>
          </a:xfrm>
        </p:grpSpPr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982131" y="4336972"/>
              <a:ext cx="4148670" cy="19389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div.onclick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= function(e) {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e = e ||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window.event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target =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e.target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|| 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e.srcElement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console.log(target);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圆角矩形 24"/>
            <p:cNvSpPr>
              <a:spLocks noChangeArrowheads="1"/>
            </p:cNvSpPr>
            <p:nvPr/>
          </p:nvSpPr>
          <p:spPr bwMode="auto">
            <a:xfrm>
              <a:off x="3844547" y="4087222"/>
              <a:ext cx="1250123" cy="4188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语法结构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7.7 </a:t>
            </a:r>
            <a:r>
              <a:rPr lang="zh-CN" altLang="en-US" dirty="0" smtClean="0">
                <a:cs typeface="Times New Roman" panose="02020603050405020304" pitchFamily="18" charset="0"/>
              </a:rPr>
              <a:t>事件对象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事件对象的常见属性和方法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矩形 9"/>
          <p:cNvSpPr>
            <a:spLocks noChangeArrowheads="1"/>
          </p:cNvSpPr>
          <p:nvPr/>
        </p:nvSpPr>
        <p:spPr bwMode="auto">
          <a:xfrm>
            <a:off x="7382097" y="230498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459740" y="2299970"/>
            <a:ext cx="868426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1" hangingPunct="0">
              <a:lnSpc>
                <a:spcPct val="200000"/>
              </a:lnSpc>
              <a:defRPr/>
            </a:pPr>
            <a:r>
              <a:rPr lang="zh-CN" altLang="zh-CN" dirty="0" smtClean="0"/>
              <a:t>在</a:t>
            </a:r>
            <a:r>
              <a:rPr lang="zh-CN" altLang="zh-CN" dirty="0"/>
              <a:t>实际开发中，为了使程序更加严谨，想要确定含有默认行为的标签符合要求后，才能执行默认行为时，可利用事件对象的</a:t>
            </a:r>
            <a:r>
              <a:rPr lang="en-US" altLang="zh-CN" b="1" u="sng" dirty="0" err="1">
                <a:solidFill>
                  <a:srgbClr val="1369B2"/>
                </a:solidFill>
              </a:rPr>
              <a:t>preventDefault</a:t>
            </a:r>
            <a:r>
              <a:rPr lang="en-US" altLang="zh-CN" b="1" u="sng" dirty="0">
                <a:solidFill>
                  <a:srgbClr val="1369B2"/>
                </a:solidFill>
              </a:rPr>
              <a:t>()</a:t>
            </a:r>
            <a:r>
              <a:rPr lang="zh-CN" altLang="zh-CN" dirty="0"/>
              <a:t>方法和</a:t>
            </a:r>
            <a:r>
              <a:rPr lang="en-US" altLang="zh-CN" b="1" u="sng" dirty="0" err="1">
                <a:solidFill>
                  <a:srgbClr val="1369B2"/>
                </a:solidFill>
              </a:rPr>
              <a:t>returnValue</a:t>
            </a:r>
            <a:r>
              <a:rPr lang="zh-CN" altLang="zh-CN" dirty="0"/>
              <a:t>属性，禁止所有浏览器执行元素的默认行为。需要注意的是，只有事件对象的</a:t>
            </a:r>
            <a:r>
              <a:rPr lang="en-US" altLang="zh-CN" dirty="0"/>
              <a:t>cancelable</a:t>
            </a:r>
            <a:r>
              <a:rPr lang="zh-CN" altLang="zh-CN" dirty="0"/>
              <a:t>属性设置为</a:t>
            </a:r>
            <a:r>
              <a:rPr lang="en-US" altLang="zh-CN" dirty="0"/>
              <a:t>true</a:t>
            </a:r>
            <a:r>
              <a:rPr lang="zh-CN" altLang="zh-CN" dirty="0"/>
              <a:t>，才可以使用</a:t>
            </a:r>
            <a:r>
              <a:rPr lang="en-US" altLang="zh-CN" dirty="0" err="1"/>
              <a:t>preventDefault</a:t>
            </a:r>
            <a:r>
              <a:rPr lang="en-US" altLang="zh-CN" dirty="0"/>
              <a:t>()</a:t>
            </a:r>
            <a:r>
              <a:rPr lang="zh-CN" altLang="zh-CN" dirty="0"/>
              <a:t>方法取消其默认行为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523607" y="1774478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hangingPunct="0">
              <a:lnSpc>
                <a:spcPct val="200000"/>
              </a:lnSpc>
              <a:buFont typeface="+mj-ea"/>
              <a:buAutoNum type="circleNumDbPlain" startAt="2"/>
              <a:defRPr/>
            </a:pPr>
            <a:r>
              <a:rPr lang="zh-CN" altLang="en-US" b="1" u="sng" dirty="0" smtClean="0">
                <a:solidFill>
                  <a:srgbClr val="1369B2"/>
                </a:solidFill>
              </a:rPr>
              <a:t>阻止默认行为</a:t>
            </a:r>
            <a:endParaRPr lang="en-US" altLang="zh-CN" b="1" u="sng" dirty="0">
              <a:solidFill>
                <a:srgbClr val="1369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/>
    </p:bldLst>
  </p:timing>
</p:sld>
</file>

<file path=ppt/tags/tag1.xml><?xml version="1.0" encoding="utf-8"?>
<p:tagLst xmlns:p="http://schemas.openxmlformats.org/presentationml/2006/main">
  <p:tag name="ISPRING_RESOURCE_PATHS_HASH_PRESENTER" val="f1c08378d51d122013f31b3b31916c4983d5aae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20298</Words>
  <Application>WPS 演示</Application>
  <PresentationFormat>全屏显示(4:3)</PresentationFormat>
  <Paragraphs>1846</Paragraphs>
  <Slides>124</Slides>
  <Notes>108</Notes>
  <HiddenSlides>9</HiddenSlides>
  <MMClips>0</MMClips>
  <ScaleCrop>false</ScaleCrop>
  <HeadingPairs>
    <vt:vector size="10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124</vt:i4>
      </vt:variant>
      <vt:variant>
        <vt:lpstr>自定义放映</vt:lpstr>
      </vt:variant>
      <vt:variant>
        <vt:i4>1</vt:i4>
      </vt:variant>
    </vt:vector>
  </HeadingPairs>
  <TitlesOfParts>
    <vt:vector size="141" baseType="lpstr">
      <vt:lpstr>Arial</vt:lpstr>
      <vt:lpstr>宋体</vt:lpstr>
      <vt:lpstr>Wingdings</vt:lpstr>
      <vt:lpstr>微软雅黑</vt:lpstr>
      <vt:lpstr>Calibri</vt:lpstr>
      <vt:lpstr>Calibri</vt:lpstr>
      <vt:lpstr>Times New Roman</vt:lpstr>
      <vt:lpstr>Cambria Math</vt:lpstr>
      <vt:lpstr>汉仪综艺体简</vt:lpstr>
      <vt:lpstr>Gulim</vt:lpstr>
      <vt:lpstr>Arial</vt:lpstr>
      <vt:lpstr>Arial Unicode MS</vt:lpstr>
      <vt:lpstr>黑体</vt:lpstr>
      <vt:lpstr>Times New Roman</vt:lpstr>
      <vt:lpstr>默认设计模板</vt:lpstr>
      <vt:lpstr>Visio.Drawing.11</vt:lpstr>
      <vt:lpstr>第7章 DOM（下）</vt:lpstr>
      <vt:lpstr>学习目标</vt:lpstr>
      <vt:lpstr>目录</vt:lpstr>
      <vt:lpstr>目录</vt:lpstr>
      <vt:lpstr>目录</vt:lpstr>
      <vt:lpstr>知识架构</vt:lpstr>
      <vt:lpstr>知识架构</vt:lpstr>
      <vt:lpstr>知识架构</vt:lpstr>
      <vt:lpstr>知识架构</vt:lpstr>
      <vt:lpstr>知识架构</vt:lpstr>
      <vt:lpstr>知识架构</vt:lpstr>
      <vt:lpstr>知识架构</vt:lpstr>
      <vt:lpstr>知识架构</vt:lpstr>
      <vt:lpstr>知识架构</vt:lpstr>
      <vt:lpstr>7.1 排他操作</vt:lpstr>
      <vt:lpstr>7.1 排他操作</vt:lpstr>
      <vt:lpstr>7.1 排他操作</vt:lpstr>
      <vt:lpstr>7.1 排他操作</vt:lpstr>
      <vt:lpstr>7.1 排他操作</vt:lpstr>
      <vt:lpstr>7.1 排他操作</vt:lpstr>
      <vt:lpstr>7.1 排他操作</vt:lpstr>
      <vt:lpstr>7.1 排他操作</vt:lpstr>
      <vt:lpstr>7.1 排他操作</vt:lpstr>
      <vt:lpstr>7.2 属性操作</vt:lpstr>
      <vt:lpstr>7.2 属性操作</vt:lpstr>
      <vt:lpstr>7.2 属性操作</vt:lpstr>
      <vt:lpstr>7.2 属性操作</vt:lpstr>
      <vt:lpstr>7.2 属性操作</vt:lpstr>
      <vt:lpstr>7.2 属性操作</vt:lpstr>
      <vt:lpstr>7.2 属性操作</vt:lpstr>
      <vt:lpstr>7.2 属性操作</vt:lpstr>
      <vt:lpstr>7.2 属性操作</vt:lpstr>
      <vt:lpstr>7.2 属性操作</vt:lpstr>
      <vt:lpstr>7.2 属性操作</vt:lpstr>
      <vt:lpstr>7.2 属性操作</vt:lpstr>
      <vt:lpstr>7.2 属性操作</vt:lpstr>
      <vt:lpstr>7.2 属性操作</vt:lpstr>
      <vt:lpstr>7.2 属性操作</vt:lpstr>
      <vt:lpstr>7.3 自定义属性</vt:lpstr>
      <vt:lpstr>7.3 自定义属性</vt:lpstr>
      <vt:lpstr>7.3 自定义属性</vt:lpstr>
      <vt:lpstr>7.3 自定义属性</vt:lpstr>
      <vt:lpstr>7.3 自定义属性</vt:lpstr>
      <vt:lpstr>7.3 自定义属性</vt:lpstr>
      <vt:lpstr>7.3 自定义属性</vt:lpstr>
      <vt:lpstr>7.4 节点基础</vt:lpstr>
      <vt:lpstr>7.4 节点基础</vt:lpstr>
      <vt:lpstr>7.4 节点基础</vt:lpstr>
      <vt:lpstr>7.4 节点基础</vt:lpstr>
      <vt:lpstr>7.4 节点基础</vt:lpstr>
      <vt:lpstr>7.4 节点基础</vt:lpstr>
      <vt:lpstr>7.4 节点基础</vt:lpstr>
      <vt:lpstr>7.4 节点基础</vt:lpstr>
      <vt:lpstr>7.4 节点基础</vt:lpstr>
      <vt:lpstr>7.4 节点基础</vt:lpstr>
      <vt:lpstr>7.4 节点基础</vt:lpstr>
      <vt:lpstr>7.4 节点基础</vt:lpstr>
      <vt:lpstr>7.4 节点基础</vt:lpstr>
      <vt:lpstr>7.4 节点基础</vt:lpstr>
      <vt:lpstr>7.4 节点基础</vt:lpstr>
      <vt:lpstr>7.4 节点基础</vt:lpstr>
      <vt:lpstr>7.4 节点基础</vt:lpstr>
      <vt:lpstr>7.4 节点基础</vt:lpstr>
      <vt:lpstr>7.4 节点基础</vt:lpstr>
      <vt:lpstr>7.4 节点基础</vt:lpstr>
      <vt:lpstr>7.4 节点基础</vt:lpstr>
      <vt:lpstr>7.4 节点基础</vt:lpstr>
      <vt:lpstr>7.4 节点基础</vt:lpstr>
      <vt:lpstr>7.4 节点基础</vt:lpstr>
      <vt:lpstr>7.4 节点基础</vt:lpstr>
      <vt:lpstr>7.5 节点操作</vt:lpstr>
      <vt:lpstr>7.5 节点操作</vt:lpstr>
      <vt:lpstr>7.5 节点操作</vt:lpstr>
      <vt:lpstr>7.5 节点操作</vt:lpstr>
      <vt:lpstr>7.5 节点操作</vt:lpstr>
      <vt:lpstr>7.5 节点操作</vt:lpstr>
      <vt:lpstr>7.5 节点操作</vt:lpstr>
      <vt:lpstr>7.5 节点操作</vt:lpstr>
      <vt:lpstr>7.5 节点操作</vt:lpstr>
      <vt:lpstr>7.5 节点操作</vt:lpstr>
      <vt:lpstr>7.5 节点操作</vt:lpstr>
      <vt:lpstr>7.5 节点操作</vt:lpstr>
      <vt:lpstr>7.5 节点操作</vt:lpstr>
      <vt:lpstr>7.6 事件进阶</vt:lpstr>
      <vt:lpstr>7.6 事件进阶</vt:lpstr>
      <vt:lpstr>7.6 事件进阶</vt:lpstr>
      <vt:lpstr>7.6 事件进阶</vt:lpstr>
      <vt:lpstr>7.6 事件进阶</vt:lpstr>
      <vt:lpstr>7.6 事件进阶</vt:lpstr>
      <vt:lpstr>7.6 事件进阶</vt:lpstr>
      <vt:lpstr>7.6 事件进阶</vt:lpstr>
      <vt:lpstr>7.7 事件对象</vt:lpstr>
      <vt:lpstr>7.7 事件对象</vt:lpstr>
      <vt:lpstr>7.7 事件对象</vt:lpstr>
      <vt:lpstr>7.7 事件对象</vt:lpstr>
      <vt:lpstr>7.7 事件对象</vt:lpstr>
      <vt:lpstr>7.7 事件对象</vt:lpstr>
      <vt:lpstr>7.7 事件对象</vt:lpstr>
      <vt:lpstr>7.7 事件对象</vt:lpstr>
      <vt:lpstr>7.7 事件对象</vt:lpstr>
      <vt:lpstr>7.7 事件对象</vt:lpstr>
      <vt:lpstr>7.7 事件对象</vt:lpstr>
      <vt:lpstr>7.7 事件对象</vt:lpstr>
      <vt:lpstr>7.8 鼠标事件</vt:lpstr>
      <vt:lpstr>7.8 鼠标事件</vt:lpstr>
      <vt:lpstr>7.8 鼠标事件</vt:lpstr>
      <vt:lpstr>7.8 鼠标事件</vt:lpstr>
      <vt:lpstr>7.8 鼠标事件</vt:lpstr>
      <vt:lpstr>7.8 鼠标事件</vt:lpstr>
      <vt:lpstr>7.8 鼠标事件</vt:lpstr>
      <vt:lpstr>7.8 鼠标事件</vt:lpstr>
      <vt:lpstr>7.8 鼠标事件</vt:lpstr>
      <vt:lpstr>7.9 键盘事件</vt:lpstr>
      <vt:lpstr>7.9 键盘事件</vt:lpstr>
      <vt:lpstr>7.9 键盘事件</vt:lpstr>
      <vt:lpstr>7.9 键盘事件</vt:lpstr>
      <vt:lpstr>7.9 键盘事件</vt:lpstr>
      <vt:lpstr>7.9 键盘事件</vt:lpstr>
      <vt:lpstr>7.9 键盘事件</vt:lpstr>
      <vt:lpstr>7.9 键盘事件</vt:lpstr>
      <vt:lpstr>7.9 键盘事件</vt:lpstr>
      <vt:lpstr>7.9 键盘事件</vt:lpstr>
      <vt:lpstr>本章总结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Administrator</cp:lastModifiedBy>
  <cp:revision>1774</cp:revision>
  <dcterms:created xsi:type="dcterms:W3CDTF">2013-01-25T01:44:00Z</dcterms:created>
  <dcterms:modified xsi:type="dcterms:W3CDTF">2020-02-07T10:00:17Z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