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4" r:id="rId2"/>
    <p:sldId id="349" r:id="rId3"/>
    <p:sldId id="351" r:id="rId4"/>
    <p:sldId id="532" r:id="rId5"/>
    <p:sldId id="350" r:id="rId6"/>
    <p:sldId id="353" r:id="rId7"/>
    <p:sldId id="410" r:id="rId8"/>
    <p:sldId id="485" r:id="rId9"/>
    <p:sldId id="533" r:id="rId10"/>
    <p:sldId id="534" r:id="rId11"/>
    <p:sldId id="535" r:id="rId12"/>
    <p:sldId id="352" r:id="rId13"/>
    <p:sldId id="425" r:id="rId14"/>
    <p:sldId id="426" r:id="rId15"/>
    <p:sldId id="427" r:id="rId16"/>
    <p:sldId id="428" r:id="rId17"/>
    <p:sldId id="429" r:id="rId18"/>
    <p:sldId id="413" r:id="rId19"/>
    <p:sldId id="430" r:id="rId20"/>
    <p:sldId id="431" r:id="rId21"/>
    <p:sldId id="414" r:id="rId22"/>
    <p:sldId id="432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5" r:id="rId32"/>
    <p:sldId id="496" r:id="rId33"/>
    <p:sldId id="497" r:id="rId34"/>
    <p:sldId id="531" r:id="rId35"/>
    <p:sldId id="498" r:id="rId36"/>
    <p:sldId id="499" r:id="rId37"/>
    <p:sldId id="530" r:id="rId38"/>
    <p:sldId id="348" r:id="rId39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39"/>
      </p:sldLst>
    </p:custShow>
  </p:custShowLst>
  <p:custDataLst>
    <p:tags r:id="rId4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6E1"/>
    <a:srgbClr val="CBE3F3"/>
    <a:srgbClr val="596B9D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81" autoAdjust="0"/>
    <p:restoredTop sz="94667" autoAdjust="0"/>
  </p:normalViewPr>
  <p:slideViewPr>
    <p:cSldViewPr snapToGrid="0" snapToObjects="1">
      <p:cViewPr>
        <p:scale>
          <a:sx n="50" d="100"/>
          <a:sy n="50" d="100"/>
        </p:scale>
        <p:origin x="187" y="83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675-4F50-9700-777828752D94}"/>
              </c:ext>
            </c:extLst>
          </c:dPt>
          <c:dPt>
            <c:idx val="1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675-4F50-9700-777828752D94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675-4F50-9700-777828752D94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675-4F50-9700-777828752D94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75-4F50-9700-777828752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2020/2/21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628401" y="5554663"/>
            <a:ext cx="793750" cy="792162"/>
            <a:chOff x="847232" y="5631842"/>
            <a:chExt cx="793462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7232" y="5631842"/>
              <a:ext cx="793462" cy="792000"/>
            </a:xfrm>
            <a:prstGeom prst="ellipse">
              <a:avLst/>
            </a:prstGeom>
            <a:solidFill>
              <a:srgbClr val="86D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847232" y="5739770"/>
              <a:ext cx="793461" cy="59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zh-CN" sz="9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JS+jQuery</a:t>
              </a:r>
              <a:endPara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交互式</a:t>
              </a: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Web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前端开发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BOM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zh-CN" dirty="0"/>
              <a:t>定时器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执行机制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window</a:t>
            </a:r>
            <a:r>
              <a:rPr lang="zh-CN" altLang="zh-CN" dirty="0"/>
              <a:t>对象</a:t>
            </a:r>
            <a:r>
              <a:rPr lang="zh-CN" altLang="en-US" dirty="0"/>
              <a:t>的</a:t>
            </a:r>
            <a:r>
              <a:rPr lang="zh-CN" altLang="zh-CN" dirty="0"/>
              <a:t>常见事件</a:t>
            </a:r>
            <a:endParaRPr lang="en-US" altLang="zh-CN" dirty="0"/>
          </a:p>
          <a:p>
            <a:r>
              <a:rPr lang="en-US" altLang="zh-CN" dirty="0"/>
              <a:t>location</a:t>
            </a:r>
            <a:r>
              <a:rPr lang="zh-CN" altLang="zh-CN" dirty="0"/>
              <a:t>对象</a:t>
            </a:r>
            <a:r>
              <a:rPr lang="zh-CN" altLang="en-US" dirty="0"/>
              <a:t>、</a:t>
            </a:r>
            <a:r>
              <a:rPr lang="en-US" altLang="zh-CN" dirty="0"/>
              <a:t>navigator</a:t>
            </a:r>
            <a:r>
              <a:rPr lang="zh-CN" altLang="zh-CN" dirty="0"/>
              <a:t>对象</a:t>
            </a:r>
            <a:r>
              <a:rPr lang="zh-CN" altLang="en-US" dirty="0"/>
              <a:t>、</a:t>
            </a:r>
            <a:r>
              <a:rPr lang="en-US" altLang="zh-CN" dirty="0"/>
              <a:t>history</a:t>
            </a:r>
            <a:r>
              <a:rPr lang="zh-CN" altLang="zh-CN" dirty="0"/>
              <a:t>对象</a:t>
            </a:r>
          </a:p>
          <a:p>
            <a:endParaRPr lang="zh-CN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8.6 navigator</a:t>
            </a:r>
            <a:r>
              <a:rPr lang="zh-CN" altLang="en-US" sz="2800" b="1" kern="0" dirty="0">
                <a:solidFill>
                  <a:srgbClr val="1369B2"/>
                </a:solidFill>
              </a:rPr>
              <a:t>对象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2759074" y="3209353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1" name="椭圆 7"/>
          <p:cNvSpPr>
            <a:spLocks noChangeArrowheads="1"/>
          </p:cNvSpPr>
          <p:nvPr/>
        </p:nvSpPr>
        <p:spPr bwMode="auto">
          <a:xfrm>
            <a:off x="1116012" y="3209353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2" name="Line 188"/>
          <p:cNvSpPr>
            <a:spLocks noChangeShapeType="1"/>
          </p:cNvSpPr>
          <p:nvPr/>
        </p:nvSpPr>
        <p:spPr bwMode="auto">
          <a:xfrm flipH="1">
            <a:off x="1695449" y="347922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3" name="TextBox 218"/>
          <p:cNvSpPr txBox="1">
            <a:spLocks noChangeArrowheads="1"/>
          </p:cNvSpPr>
          <p:nvPr/>
        </p:nvSpPr>
        <p:spPr bwMode="auto">
          <a:xfrm>
            <a:off x="3063874" y="3325241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</a:p>
        </p:txBody>
      </p:sp>
    </p:spTree>
    <p:extLst>
      <p:ext uri="{BB962C8B-B14F-4D97-AF65-F5344CB8AC3E}">
        <p14:creationId xmlns:p14="http://schemas.microsoft.com/office/powerpoint/2010/main" val="14628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8.7 history</a:t>
            </a:r>
            <a:r>
              <a:rPr lang="zh-CN" altLang="en-US" sz="2800" b="1" kern="0" dirty="0">
                <a:solidFill>
                  <a:srgbClr val="1369B2"/>
                </a:solidFill>
              </a:rPr>
              <a:t>对象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任意多边形 7">
            <a:extLst>
              <a:ext uri="{FF2B5EF4-FFF2-40B4-BE49-F238E27FC236}">
                <a16:creationId xmlns:a16="http://schemas.microsoft.com/office/drawing/2014/main" id="{51809CE9-F0B0-4913-9DD0-EA6E3593748F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>
            <a:extLst>
              <a:ext uri="{FF2B5EF4-FFF2-40B4-BE49-F238E27FC236}">
                <a16:creationId xmlns:a16="http://schemas.microsoft.com/office/drawing/2014/main" id="{5A4A1E43-595E-4D18-97DB-30D64594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7" name="Line 188">
            <a:extLst>
              <a:ext uri="{FF2B5EF4-FFF2-40B4-BE49-F238E27FC236}">
                <a16:creationId xmlns:a16="http://schemas.microsoft.com/office/drawing/2014/main" id="{576E76E9-FC87-4930-A24C-944C0AF90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>
            <a:extLst>
              <a:ext uri="{FF2B5EF4-FFF2-40B4-BE49-F238E27FC236}">
                <a16:creationId xmlns:a16="http://schemas.microsoft.com/office/drawing/2014/main" id="{2D7882A2-28C0-4CB5-8F7B-3C96F9B7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</a:p>
        </p:txBody>
      </p:sp>
      <p:sp>
        <p:nvSpPr>
          <p:cNvPr id="19" name="任意多边形 19">
            <a:extLst>
              <a:ext uri="{FF2B5EF4-FFF2-40B4-BE49-F238E27FC236}">
                <a16:creationId xmlns:a16="http://schemas.microsoft.com/office/drawing/2014/main" id="{898B6BB1-9C62-414C-8274-9F886D17348C}"/>
              </a:ext>
            </a:extLst>
          </p:cNvPr>
          <p:cNvSpPr/>
          <p:nvPr/>
        </p:nvSpPr>
        <p:spPr>
          <a:xfrm>
            <a:off x="2759074" y="3209353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7">
            <a:extLst>
              <a:ext uri="{FF2B5EF4-FFF2-40B4-BE49-F238E27FC236}">
                <a16:creationId xmlns:a16="http://schemas.microsoft.com/office/drawing/2014/main" id="{7E45F4E1-3487-422C-9053-851701E34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2" y="3209353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5" name="Line 188">
            <a:extLst>
              <a:ext uri="{FF2B5EF4-FFF2-40B4-BE49-F238E27FC236}">
                <a16:creationId xmlns:a16="http://schemas.microsoft.com/office/drawing/2014/main" id="{E8B8A045-9925-439C-866A-6970FF63E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49" y="347922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>
            <a:extLst>
              <a:ext uri="{FF2B5EF4-FFF2-40B4-BE49-F238E27FC236}">
                <a16:creationId xmlns:a16="http://schemas.microsoft.com/office/drawing/2014/main" id="{4A165E8C-A5B4-4ED2-BC86-8D8275DF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4" y="3325241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</a:p>
        </p:txBody>
      </p:sp>
    </p:spTree>
    <p:extLst>
      <p:ext uri="{BB962C8B-B14F-4D97-AF65-F5344CB8AC3E}">
        <p14:creationId xmlns:p14="http://schemas.microsoft.com/office/powerpoint/2010/main" val="8347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BOM</a:t>
            </a:r>
            <a:r>
              <a:rPr lang="zh-CN" altLang="en-US" dirty="0"/>
              <a:t>：</a:t>
            </a:r>
            <a:r>
              <a:rPr lang="zh-CN" altLang="zh-CN" dirty="0"/>
              <a:t>浏览器对象模型（</a:t>
            </a:r>
            <a:r>
              <a:rPr lang="en-US" altLang="zh-CN" dirty="0"/>
              <a:t>Brower Object Model</a:t>
            </a:r>
            <a:r>
              <a:rPr lang="zh-CN" altLang="zh-CN" dirty="0"/>
              <a:t>，</a:t>
            </a:r>
            <a:r>
              <a:rPr lang="en-US" altLang="zh-CN" dirty="0"/>
              <a:t>BOM</a:t>
            </a:r>
            <a:r>
              <a:rPr lang="zh-CN" altLang="zh-CN" dirty="0"/>
              <a:t>）提供了独立于内容而与浏览器窗口进行交互的对象，其核心对象是</a:t>
            </a:r>
            <a:r>
              <a:rPr lang="en-US" altLang="zh-CN" dirty="0"/>
              <a:t>window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8.1 </a:t>
            </a:r>
            <a:r>
              <a:rPr lang="en-US" altLang="zh-CN" dirty="0">
                <a:latin typeface="+mn-lt"/>
                <a:cs typeface="Times New Roman" pitchFamily="18" charset="0"/>
              </a:rPr>
              <a:t>BOM</a:t>
            </a:r>
            <a:r>
              <a:rPr lang="zh-CN" altLang="en-US" dirty="0">
                <a:latin typeface="+mn-lt"/>
                <a:cs typeface="Times New Roman" pitchFamily="18" charset="0"/>
              </a:rPr>
              <a:t>简介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BOM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区别：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dirty="0"/>
              <a:t>DOM</a:t>
            </a:r>
            <a:r>
              <a:rPr lang="zh-CN" altLang="zh-CN" dirty="0"/>
              <a:t>是文档对象模型，把文档当作一个对象来看待，它的顶级对象是</a:t>
            </a:r>
            <a:r>
              <a:rPr lang="en-US" altLang="zh-CN" dirty="0"/>
              <a:t>document</a:t>
            </a:r>
            <a:r>
              <a:rPr lang="zh-CN" altLang="zh-CN" dirty="0"/>
              <a:t>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dirty="0"/>
              <a:t>BOM</a:t>
            </a:r>
            <a:r>
              <a:rPr lang="zh-CN" altLang="zh-CN" dirty="0"/>
              <a:t>是浏览器对象模型，是把浏览器当做一个对象来看待，它的顶级对象是</a:t>
            </a:r>
            <a:r>
              <a:rPr lang="en-US" altLang="zh-CN" dirty="0"/>
              <a:t>window</a:t>
            </a:r>
            <a:r>
              <a:rPr lang="zh-CN" altLang="zh-CN" dirty="0"/>
              <a:t>。</a:t>
            </a:r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cs typeface="Times New Roman" pitchFamily="18" charset="0"/>
              </a:rPr>
              <a:t>8.1 </a:t>
            </a:r>
            <a:r>
              <a:rPr lang="en-US" altLang="zh-CN" dirty="0">
                <a:latin typeface="+mn-lt"/>
                <a:cs typeface="Times New Roman" pitchFamily="18" charset="0"/>
              </a:rPr>
              <a:t>BOM</a:t>
            </a:r>
            <a:r>
              <a:rPr lang="zh-CN" altLang="en-US" dirty="0">
                <a:latin typeface="+mn-lt"/>
                <a:cs typeface="Times New Roman" pitchFamily="18" charset="0"/>
              </a:rPr>
              <a:t>简介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BOM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DOM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的区别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cs typeface="Times New Roman" pitchFamily="18" charset="0"/>
              </a:rPr>
              <a:t>8.1 </a:t>
            </a:r>
            <a:r>
              <a:rPr lang="en-US" altLang="zh-CN" dirty="0">
                <a:latin typeface="+mn-lt"/>
                <a:cs typeface="Times New Roman" pitchFamily="18" charset="0"/>
              </a:rPr>
              <a:t>BOM</a:t>
            </a:r>
            <a:r>
              <a:rPr lang="zh-CN" altLang="en-US" dirty="0">
                <a:latin typeface="+mn-lt"/>
                <a:cs typeface="Times New Roman" pitchFamily="18" charset="0"/>
              </a:rPr>
              <a:t>简介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BOM</a:t>
            </a:r>
            <a:r>
              <a:rPr lang="zh-CN" altLang="en-US" dirty="0"/>
              <a:t>构成：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BOM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的构成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86040"/>
              </p:ext>
            </p:extLst>
          </p:nvPr>
        </p:nvGraphicFramePr>
        <p:xfrm>
          <a:off x="1337240" y="3128753"/>
          <a:ext cx="6591504" cy="1283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3" name="Visio" r:id="rId6" imgW="4013280" imgH="777995" progId="Visio.Drawing.11">
                  <p:embed/>
                </p:oleObj>
              </mc:Choice>
              <mc:Fallback>
                <p:oleObj name="Visio" r:id="rId6" imgW="4013280" imgH="7779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240" y="3128753"/>
                        <a:ext cx="6591504" cy="1283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dirty="0"/>
              <a:t>8.2 </a:t>
            </a:r>
            <a:r>
              <a:rPr lang="en-US" altLang="zh-CN" dirty="0">
                <a:latin typeface="+mn-lt"/>
                <a:cs typeface="Times New Roman" pitchFamily="18" charset="0"/>
              </a:rPr>
              <a:t>window</a:t>
            </a:r>
            <a:r>
              <a:rPr lang="zh-CN" altLang="en-US" dirty="0"/>
              <a:t>对象的常见事件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窗口加载事件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window.onload</a:t>
            </a:r>
            <a:r>
              <a:rPr lang="zh-CN" altLang="en-US" dirty="0"/>
              <a:t>：</a:t>
            </a:r>
            <a:r>
              <a:rPr lang="zh-CN" altLang="zh-CN" dirty="0"/>
              <a:t>是窗口（页面）加载事件，当文档内容（包括图像、脚本文件、</a:t>
            </a:r>
            <a:r>
              <a:rPr lang="en-US" altLang="zh-CN" dirty="0"/>
              <a:t>CSS</a:t>
            </a:r>
            <a:r>
              <a:rPr lang="zh-CN" altLang="zh-CN" dirty="0"/>
              <a:t>文件等）完全加载完成会触发该事件，调用该事件对应的事件处理函数。</a:t>
            </a:r>
            <a:endParaRPr lang="en-US" altLang="zh-CN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863659" y="3804446"/>
            <a:ext cx="4076700" cy="2451099"/>
            <a:chOff x="1277816" y="3552092"/>
            <a:chExt cx="2271831" cy="2039728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117762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57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window.onload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 () {};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window.addEventListener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('load', function () {});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518819" y="3504409"/>
            <a:ext cx="200402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window.onload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0" grpId="0"/>
      <p:bldP spid="8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8.2 </a:t>
            </a:r>
            <a:r>
              <a:rPr lang="en-US" altLang="zh-CN" dirty="0">
                <a:latin typeface="+mn-lt"/>
                <a:cs typeface="Times New Roman" pitchFamily="18" charset="0"/>
              </a:rPr>
              <a:t>window</a:t>
            </a:r>
            <a:r>
              <a:rPr lang="zh-CN" altLang="en-US" dirty="0"/>
              <a:t>对象的常见事件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窗口加载事件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document.DOMContentLoaded</a:t>
            </a:r>
            <a:r>
              <a:rPr lang="zh-CN" altLang="en-US" dirty="0"/>
              <a:t> ：</a:t>
            </a:r>
            <a:r>
              <a:rPr lang="en-US" altLang="zh-CN" dirty="0"/>
              <a:t> </a:t>
            </a:r>
            <a:r>
              <a:rPr lang="en-US" altLang="zh-CN" dirty="0" err="1"/>
              <a:t>document.DOMContentLoaded</a:t>
            </a:r>
            <a:r>
              <a:rPr lang="zh-CN" altLang="zh-CN" dirty="0"/>
              <a:t>加载事件，会在</a:t>
            </a:r>
            <a:r>
              <a:rPr lang="en-US" altLang="zh-CN" dirty="0"/>
              <a:t>DOM</a:t>
            </a:r>
            <a:r>
              <a:rPr lang="zh-CN" altLang="zh-CN" dirty="0"/>
              <a:t>加载完成时触发，这里所说的加载不包括</a:t>
            </a:r>
            <a:r>
              <a:rPr lang="en-US" altLang="zh-CN" dirty="0"/>
              <a:t>CSS</a:t>
            </a:r>
            <a:r>
              <a:rPr lang="zh-CN" altLang="zh-CN" dirty="0"/>
              <a:t>样式表、图片和</a:t>
            </a:r>
            <a:r>
              <a:rPr lang="en-US" altLang="zh-CN" dirty="0"/>
              <a:t>flash</a:t>
            </a:r>
            <a:r>
              <a:rPr lang="zh-CN" altLang="zh-CN" dirty="0"/>
              <a:t>动画等额外内容的加载。</a:t>
            </a:r>
            <a:endParaRPr lang="zh-CN" altLang="zh-CN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调整窗口大小事件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window.onresize</a:t>
            </a:r>
            <a:r>
              <a:rPr lang="zh-CN" altLang="en-US" dirty="0"/>
              <a:t>：</a:t>
            </a:r>
            <a:r>
              <a:rPr lang="zh-CN" altLang="zh-CN" dirty="0"/>
              <a:t>当调整</a:t>
            </a:r>
            <a:r>
              <a:rPr lang="en-US" altLang="zh-CN" dirty="0"/>
              <a:t>window</a:t>
            </a:r>
            <a:r>
              <a:rPr lang="zh-CN" altLang="zh-CN" dirty="0"/>
              <a:t>窗口大小的时候，就触发</a:t>
            </a:r>
            <a:r>
              <a:rPr lang="en-US" altLang="zh-CN" dirty="0" err="1"/>
              <a:t>window.onresize</a:t>
            </a:r>
            <a:r>
              <a:rPr lang="zh-CN" altLang="zh-CN" dirty="0"/>
              <a:t>事件，调用事件处理函数。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8.2 </a:t>
            </a:r>
            <a:r>
              <a:rPr lang="en-US" altLang="zh-CN" dirty="0">
                <a:latin typeface="+mn-lt"/>
                <a:cs typeface="Times New Roman" pitchFamily="18" charset="0"/>
              </a:rPr>
              <a:t>window</a:t>
            </a:r>
            <a:r>
              <a:rPr lang="zh-CN" altLang="en-US" dirty="0"/>
              <a:t>对象的常见事件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2863659" y="3663774"/>
            <a:ext cx="4076700" cy="2451099"/>
            <a:chOff x="1277816" y="3552092"/>
            <a:chExt cx="2271831" cy="2039728"/>
          </a:xfrm>
        </p:grpSpPr>
        <p:sp>
          <p:nvSpPr>
            <p:cNvPr id="14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117762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57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window.onresize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 () {};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window.addEventListener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('resize', function () {});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518819" y="3363737"/>
            <a:ext cx="200402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window.onresize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定时器方法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定时器方法如下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8.3 </a:t>
            </a:r>
            <a:r>
              <a:rPr lang="zh-CN" altLang="en-US" dirty="0"/>
              <a:t>定时器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01470"/>
              </p:ext>
            </p:extLst>
          </p:nvPr>
        </p:nvGraphicFramePr>
        <p:xfrm>
          <a:off x="760413" y="2882900"/>
          <a:ext cx="7767637" cy="226351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setTimeout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在指定的毫秒数后调用函数或执行一段代码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按照指定的周期（以毫秒计）来调用函数或执行一段代码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clearTimeout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取消由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setTimeout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方法设置的定时器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取消由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设置的定时器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使用</a:t>
            </a: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zh-CN" dirty="0"/>
              <a:t>实现</a:t>
            </a:r>
            <a:r>
              <a:rPr lang="en-US" altLang="zh-CN" dirty="0"/>
              <a:t>3</a:t>
            </a:r>
            <a:r>
              <a:rPr lang="zh-CN" altLang="zh-CN" dirty="0"/>
              <a:t>秒后自动关闭广告的效果。</a:t>
            </a:r>
            <a:r>
              <a:rPr lang="zh-CN" altLang="en-US" dirty="0"/>
              <a:t>案例代码如下：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】3s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后自动关闭广告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8.3 </a:t>
            </a:r>
            <a:r>
              <a:rPr lang="zh-CN" altLang="en-US" dirty="0"/>
              <a:t>定时器</a:t>
            </a:r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2262512" y="2918927"/>
            <a:ext cx="4819815" cy="2672117"/>
            <a:chOff x="1277816" y="3552092"/>
            <a:chExt cx="2271831" cy="2163186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26265" cy="21631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920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&lt;body&gt;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timer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setTimeout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 3000);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function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广告关闭了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&lt;/body&gt;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8509027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931219"/>
              <a:ext cx="2213623" cy="40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了解什么是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BOM</a:t>
              </a: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48332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window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对象的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常见事件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4"/>
            <a:ext cx="2560637" cy="1447785"/>
            <a:chOff x="6135688" y="1766310"/>
            <a:chExt cx="2560637" cy="1443615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1766310"/>
              <a:ext cx="1925366" cy="144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location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对象、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navigator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对象、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history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对象的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03312"/>
            <a:chOff x="6135688" y="2109791"/>
            <a:chExt cx="2560637" cy="110013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248321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掌握两组定时器的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】60s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内只能发送一次短信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2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实现思路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/>
              <a:t>在页面中放一个文本框和一个“发送”按钮。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/>
              <a:t>在文本框中输入手机号码，然后单击“发送”按钮，就可以发送短信。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/>
              <a:t>在按钮单击之后，按钮上的文字会变为“还剩</a:t>
            </a:r>
            <a:r>
              <a:rPr lang="en-US" altLang="zh-CN" dirty="0"/>
              <a:t>x</a:t>
            </a:r>
            <a:r>
              <a:rPr lang="zh-CN" altLang="zh-CN" dirty="0"/>
              <a:t>秒再次单击”。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8.3 </a:t>
            </a:r>
            <a:r>
              <a:rPr lang="zh-CN" altLang="en-US" dirty="0"/>
              <a:t>定时器</a:t>
            </a:r>
          </a:p>
        </p:txBody>
      </p:sp>
      <p:pic>
        <p:nvPicPr>
          <p:cNvPr id="686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00" y="4632291"/>
            <a:ext cx="5183038" cy="68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实现代码如下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8.3 </a:t>
            </a:r>
            <a:r>
              <a:rPr lang="zh-CN" altLang="en-US" dirty="0"/>
              <a:t>定时器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】60s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内只能发送一次短信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2165871" y="2991390"/>
            <a:ext cx="4904471" cy="2426460"/>
            <a:chOff x="1271103" y="3552092"/>
            <a:chExt cx="2278544" cy="2441287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1103" y="3552092"/>
              <a:ext cx="2222413" cy="244128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2322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('button');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time = 60;  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定义剩下的秒数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btn.addEventListener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('click', function 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btn.disabled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true;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//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此处添加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timer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定时器；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定时器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8.3 </a:t>
            </a:r>
            <a:r>
              <a:rPr lang="zh-CN" altLang="en-US" dirty="0"/>
              <a:t>定时器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】60s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内只能发送一次短信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2629001" y="2291066"/>
            <a:ext cx="5491542" cy="4009066"/>
            <a:chOff x="1277816" y="3552092"/>
            <a:chExt cx="2271831" cy="3183495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26265" cy="318349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306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timer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setInterval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 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  if (time == 0)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clearInterval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(timer);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btn.disabled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false;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btn.innerHTML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发送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  } else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btn.innerHTML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还剩下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 + time + 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秒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    time--;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  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}, 1000);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8.4 </a:t>
            </a:r>
            <a:r>
              <a:rPr lang="en-US" altLang="zh-CN" dirty="0">
                <a:latin typeface="+mn-lt"/>
                <a:cs typeface="Times New Roman" pitchFamily="18" charset="0"/>
              </a:rPr>
              <a:t>JavaScript</a:t>
            </a:r>
            <a:r>
              <a:rPr lang="zh-CN" altLang="en-US" dirty="0"/>
              <a:t>执行机制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单线程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单线程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zh-CN" dirty="0"/>
              <a:t>语言的一大特点就是单线程，也就是说，同一个时间只能做一件事。</a:t>
            </a:r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2165871" y="3162206"/>
            <a:ext cx="4904471" cy="2426460"/>
            <a:chOff x="1271103" y="3552092"/>
            <a:chExt cx="2278544" cy="2441287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1103" y="3552092"/>
              <a:ext cx="2222413" cy="244128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95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console.log(1);  //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先输出了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setTimeout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console.log(3); //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，等待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5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秒后输出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}, 5000);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console.log(2);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5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同步和异步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同步</a:t>
            </a:r>
            <a:r>
              <a:rPr lang="zh-CN" altLang="en-US" dirty="0"/>
              <a:t>：</a:t>
            </a:r>
            <a:r>
              <a:rPr lang="zh-CN" altLang="zh-CN" dirty="0"/>
              <a:t>所谓同步，就是前一个任务结束后再执行后一个任务，程序的执行顺序与任务的排列顺序是一致的、同步的。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异步</a:t>
            </a:r>
            <a:r>
              <a:rPr lang="zh-CN" altLang="en-US" dirty="0"/>
              <a:t>：</a:t>
            </a:r>
            <a:r>
              <a:rPr lang="zh-CN" altLang="zh-CN" dirty="0"/>
              <a:t>所谓异步，就是在做一件事件的同时，可以去处理其他的事情。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8.4 </a:t>
            </a:r>
            <a:r>
              <a:rPr lang="en-US" altLang="zh-CN" dirty="0">
                <a:latin typeface="+mn-lt"/>
                <a:cs typeface="Times New Roman" pitchFamily="18" charset="0"/>
              </a:rPr>
              <a:t>JavaScript</a:t>
            </a:r>
            <a:r>
              <a:rPr lang="zh-CN" altLang="en-US" dirty="0"/>
              <a:t>执行机制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执行机制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执行栈和任务队列如下图：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8.4 </a:t>
            </a:r>
            <a:r>
              <a:rPr lang="en-US" altLang="zh-CN" dirty="0">
                <a:latin typeface="+mn-lt"/>
                <a:cs typeface="Times New Roman" pitchFamily="18" charset="0"/>
              </a:rPr>
              <a:t>JavaScript</a:t>
            </a:r>
            <a:r>
              <a:rPr lang="zh-CN" altLang="en-US" dirty="0"/>
              <a:t>执行机制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55083"/>
              </p:ext>
            </p:extLst>
          </p:nvPr>
        </p:nvGraphicFramePr>
        <p:xfrm>
          <a:off x="2451151" y="2915866"/>
          <a:ext cx="4109149" cy="228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7" name="Visio" r:id="rId3" imgW="2905740" imgH="1618801" progId="Visio.Drawing.11">
                  <p:embed/>
                </p:oleObj>
              </mc:Choice>
              <mc:Fallback>
                <p:oleObj name="Visio" r:id="rId3" imgW="2905740" imgH="161880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51" y="2915866"/>
                        <a:ext cx="4109149" cy="2289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执行机制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通过代码演示：</a:t>
            </a:r>
            <a:endParaRPr lang="zh-CN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8.4 </a:t>
            </a:r>
            <a:r>
              <a:rPr lang="en-US" altLang="zh-CN" dirty="0">
                <a:latin typeface="+mn-lt"/>
                <a:cs typeface="Times New Roman" pitchFamily="18" charset="0"/>
              </a:rPr>
              <a:t>JavaScript</a:t>
            </a:r>
            <a:r>
              <a:rPr lang="zh-CN" altLang="en-US" dirty="0"/>
              <a:t>执行机制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534987" y="2591754"/>
            <a:ext cx="4904471" cy="3488804"/>
            <a:chOff x="1271103" y="3552091"/>
            <a:chExt cx="2278544" cy="3510122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1103" y="3552091"/>
              <a:ext cx="2222413" cy="35101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306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console.log(1);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setTimeout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console.log(3);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}, 0);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for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0,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'';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&lt; 900000;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+=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	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利用字符串拼接运算拖慢执行时间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console.log(2);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8.5 </a:t>
            </a:r>
            <a:r>
              <a:rPr lang="en-US" altLang="zh-CN" dirty="0">
                <a:latin typeface="+mn-lt"/>
                <a:cs typeface="Times New Roman" pitchFamily="18" charset="0"/>
              </a:rPr>
              <a:t>location</a:t>
            </a:r>
            <a:r>
              <a:rPr lang="zh-CN" altLang="en-US" dirty="0"/>
              <a:t>对象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的组成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URL</a:t>
            </a:r>
            <a:r>
              <a:rPr lang="zh-CN" altLang="en-US" dirty="0"/>
              <a:t>组成：</a:t>
            </a:r>
            <a:endParaRPr lang="zh-CN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80456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各部分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protocol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网络协议，常用的如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ftp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mailto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host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服务器的主机名，如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www.example.com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port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端口号，可选，省略时使用协议的默认端口，如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默认端口为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80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path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路径，如“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/web/index.html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query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参数，键值对的形式，通过“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”符号分隔，如“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a=3&amp;b=4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6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location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常用属性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8.5 </a:t>
            </a:r>
            <a:r>
              <a:rPr lang="en-US" altLang="zh-CN" dirty="0">
                <a:latin typeface="+mn-lt"/>
                <a:cs typeface="Times New Roman" pitchFamily="18" charset="0"/>
              </a:rPr>
              <a:t>location</a:t>
            </a:r>
            <a:r>
              <a:rPr lang="zh-CN" altLang="en-US" dirty="0"/>
              <a:t>对象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01426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location.search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返回（或设置）当前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的查询部分（“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?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”之后的部分）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location.hash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的锚部分（从“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”开始的部分）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location.host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的主机名和端口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location.hostname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的主机名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location.href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返回完整的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location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常用属性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8.5 </a:t>
            </a:r>
            <a:r>
              <a:rPr lang="en-US" altLang="zh-CN" dirty="0">
                <a:latin typeface="+mn-lt"/>
                <a:cs typeface="Times New Roman" pitchFamily="18" charset="0"/>
              </a:rPr>
              <a:t>location</a:t>
            </a:r>
            <a:r>
              <a:rPr lang="zh-CN" altLang="en-US" dirty="0"/>
              <a:t>对象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44287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location.pathname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的路径名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location.port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服务器使用的端口号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location.protocol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协议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常见事件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8.2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54396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BOM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10796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定时器</a:t>
              </a:r>
            </a:p>
          </p:txBody>
        </p:sp>
      </p:grpSp>
      <p:sp>
        <p:nvSpPr>
          <p:cNvPr id="6155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70313" y="5718175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41750" y="5699125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7" name="矩形 36"/>
          <p:cNvSpPr>
            <a:spLocks noChangeArrowheads="1"/>
          </p:cNvSpPr>
          <p:nvPr/>
        </p:nvSpPr>
        <p:spPr bwMode="auto">
          <a:xfrm flipH="1">
            <a:off x="3644900" y="5195888"/>
            <a:ext cx="2872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执行机制</a:t>
            </a:r>
          </a:p>
        </p:txBody>
      </p:sp>
      <p:grpSp>
        <p:nvGrpSpPr>
          <p:cNvPr id="6158" name="组合 111"/>
          <p:cNvGrpSpPr>
            <a:grpSpLocks/>
          </p:cNvGrpSpPr>
          <p:nvPr/>
        </p:nvGrpSpPr>
        <p:grpSpPr bwMode="auto">
          <a:xfrm rot="-12767">
            <a:off x="2719388" y="5195888"/>
            <a:ext cx="884237" cy="954087"/>
            <a:chOff x="1936217" y="1275606"/>
            <a:chExt cx="1296545" cy="1728192"/>
          </a:xfrm>
        </p:grpSpPr>
        <p:grpSp>
          <p:nvGrpSpPr>
            <p:cNvPr id="615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8.4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7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2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创建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login.html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登录页面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8.5 </a:t>
            </a:r>
            <a:r>
              <a:rPr lang="en-US" altLang="zh-CN" dirty="0">
                <a:latin typeface="+mn-lt"/>
                <a:cs typeface="Times New Roman" pitchFamily="18" charset="0"/>
              </a:rPr>
              <a:t>location</a:t>
            </a:r>
            <a:r>
              <a:rPr lang="zh-CN" altLang="en-US" dirty="0"/>
              <a:t>对象</a:t>
            </a:r>
          </a:p>
        </p:txBody>
      </p:sp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1805736" y="3024194"/>
            <a:ext cx="5426165" cy="1745009"/>
            <a:chOff x="1271103" y="3552090"/>
            <a:chExt cx="2307722" cy="4994283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1271103" y="3552090"/>
              <a:ext cx="2284639" cy="499428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215466" cy="2425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&lt;form action="index.html"&gt;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用户名：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&lt;input type="text" name="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&lt;input type="submit" value="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登录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&lt;/form&gt;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创建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index.html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首页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8.5 </a:t>
            </a:r>
            <a:r>
              <a:rPr lang="en-US" altLang="zh-CN" dirty="0">
                <a:latin typeface="+mn-lt"/>
                <a:cs typeface="Times New Roman" pitchFamily="18" charset="0"/>
              </a:rPr>
              <a:t>location</a:t>
            </a:r>
            <a:r>
              <a:rPr lang="zh-CN" altLang="en-US" dirty="0"/>
              <a:t>对象</a:t>
            </a:r>
          </a:p>
        </p:txBody>
      </p:sp>
      <p:grpSp>
        <p:nvGrpSpPr>
          <p:cNvPr id="16" name="组合 9"/>
          <p:cNvGrpSpPr>
            <a:grpSpLocks/>
          </p:cNvGrpSpPr>
          <p:nvPr/>
        </p:nvGrpSpPr>
        <p:grpSpPr bwMode="auto">
          <a:xfrm>
            <a:off x="1796756" y="2659212"/>
            <a:ext cx="5870781" cy="3873738"/>
            <a:chOff x="1271103" y="3552090"/>
            <a:chExt cx="2307722" cy="5129952"/>
          </a:xfrm>
        </p:grpSpPr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271103" y="3552090"/>
              <a:ext cx="2284639" cy="499428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215466" cy="501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location.search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 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?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// 1.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去掉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search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中的问号“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?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location.search.substr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// 2.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把字符串分割为数组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params.split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('=');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 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 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div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('div');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// 3.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把数据写入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中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div.innerHTML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[1] + 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欢迎您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的常用方法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常用方法：</a:t>
            </a:r>
            <a:endParaRPr lang="zh-CN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8.5 </a:t>
            </a:r>
            <a:r>
              <a:rPr lang="en-US" altLang="zh-CN" dirty="0">
                <a:latin typeface="+mn-lt"/>
                <a:cs typeface="Times New Roman" pitchFamily="18" charset="0"/>
              </a:rPr>
              <a:t>location</a:t>
            </a:r>
            <a:r>
              <a:rPr lang="zh-CN" altLang="en-US" dirty="0"/>
              <a:t>对象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842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assign()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载入一个新的文档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reload()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重新加载当前文档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replace()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用新的文档替换当前文档，覆盖浏览器当前记录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8.6 </a:t>
            </a:r>
            <a:r>
              <a:rPr lang="en-US" altLang="zh-CN" dirty="0">
                <a:latin typeface="+mn-lt"/>
                <a:cs typeface="Times New Roman" pitchFamily="18" charset="0"/>
              </a:rPr>
              <a:t>navigator</a:t>
            </a:r>
            <a:r>
              <a:rPr lang="zh-CN" altLang="en-US" dirty="0"/>
              <a:t>对象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常用方法：</a:t>
            </a:r>
            <a:endParaRPr lang="zh-CN" altLang="zh-CN" dirty="0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63965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appCodeName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返回浏览器的内部名称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appName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返回浏览器的完整名称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appVersion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返回浏览器的平台和版本信息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cookieEnabled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返回指明浏览器中是否启用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的布尔值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platform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返回运行浏览器的操作系统平台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7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8.6 </a:t>
            </a:r>
            <a:r>
              <a:rPr lang="en-US" altLang="zh-CN" dirty="0">
                <a:latin typeface="+mn-lt"/>
                <a:cs typeface="Times New Roman" pitchFamily="18" charset="0"/>
              </a:rPr>
              <a:t>navigator</a:t>
            </a:r>
            <a:r>
              <a:rPr lang="zh-CN" altLang="en-US" dirty="0"/>
              <a:t>对象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73539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常用方法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javaEnabled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zh-CN" dirty="0"/>
              <a:t>指定是否在浏览器中启用</a:t>
            </a:r>
            <a:r>
              <a:rPr lang="en-US" altLang="zh-CN" dirty="0"/>
              <a:t>Java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8.7 </a:t>
            </a:r>
            <a:r>
              <a:rPr lang="en-US" altLang="zh-CN" dirty="0">
                <a:latin typeface="+mn-lt"/>
                <a:cs typeface="Times New Roman" pitchFamily="18" charset="0"/>
              </a:rPr>
              <a:t>history</a:t>
            </a:r>
            <a:r>
              <a:rPr lang="zh-CN" altLang="en-US" dirty="0"/>
              <a:t>对象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history.length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属性</a:t>
            </a:r>
            <a:r>
              <a:rPr lang="zh-CN" altLang="en-US" dirty="0"/>
              <a:t>：</a:t>
            </a:r>
            <a:r>
              <a:rPr lang="zh-CN" altLang="zh-CN" dirty="0"/>
              <a:t>返回历史列表中的网址数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8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7" grpId="0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常用方法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64936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back()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加载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history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列表中的前一个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forward()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加载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history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列表中的下一个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go()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加载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history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列表中的某个具体页面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8.7 </a:t>
            </a:r>
            <a:r>
              <a:rPr lang="en-US" altLang="zh-CN" dirty="0">
                <a:latin typeface="+mn-lt"/>
                <a:cs typeface="Times New Roman" pitchFamily="18" charset="0"/>
              </a:rPr>
              <a:t>history</a:t>
            </a:r>
            <a:r>
              <a:rPr lang="zh-CN" altLang="en-US" dirty="0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本章首先介绍了</a:t>
            </a:r>
            <a:r>
              <a:rPr lang="en-US" altLang="zh-CN" dirty="0"/>
              <a:t>BOM</a:t>
            </a:r>
            <a:r>
              <a:rPr lang="zh-CN" altLang="zh-CN" dirty="0"/>
              <a:t>是</a:t>
            </a:r>
            <a:r>
              <a:rPr lang="en-US" altLang="zh-CN" dirty="0"/>
              <a:t>JavaScript</a:t>
            </a:r>
            <a:r>
              <a:rPr lang="zh-CN" altLang="zh-CN" dirty="0"/>
              <a:t>组成的一部分，讲解了</a:t>
            </a:r>
            <a:r>
              <a:rPr lang="en-US" altLang="zh-CN" dirty="0"/>
              <a:t>BOM</a:t>
            </a:r>
            <a:r>
              <a:rPr lang="zh-CN" altLang="zh-CN" dirty="0"/>
              <a:t>的构成，以及其各属性的</a:t>
            </a:r>
            <a:r>
              <a:rPr lang="zh-CN" altLang="zh-CN"/>
              <a:t>作用。</a:t>
            </a:r>
            <a:r>
              <a:rPr lang="zh-CN" altLang="en-US"/>
              <a:t>然后</a:t>
            </a:r>
            <a:r>
              <a:rPr lang="zh-CN" altLang="zh-CN"/>
              <a:t>通过</a:t>
            </a:r>
            <a:r>
              <a:rPr lang="zh-CN" altLang="zh-CN" dirty="0"/>
              <a:t>案例的形式讲解了定时器的应用，重点讲解了</a:t>
            </a:r>
            <a:r>
              <a:rPr lang="en-US" altLang="zh-CN" dirty="0"/>
              <a:t>window</a:t>
            </a:r>
            <a:r>
              <a:rPr lang="zh-CN" altLang="zh-CN" dirty="0"/>
              <a:t>对象、</a:t>
            </a:r>
            <a:r>
              <a:rPr lang="en-US" altLang="zh-CN" dirty="0"/>
              <a:t>location</a:t>
            </a:r>
            <a:r>
              <a:rPr lang="zh-CN" altLang="zh-CN" dirty="0"/>
              <a:t>对象、</a:t>
            </a:r>
            <a:r>
              <a:rPr lang="en-US" altLang="zh-CN" dirty="0"/>
              <a:t>history</a:t>
            </a:r>
            <a:r>
              <a:rPr lang="zh-CN" altLang="zh-CN" dirty="0"/>
              <a:t>对象的定义、常用的属性和方法。通过本章的学习，读者可以使用</a:t>
            </a:r>
            <a:r>
              <a:rPr lang="en-US" altLang="zh-CN" dirty="0"/>
              <a:t>BOM</a:t>
            </a:r>
            <a:r>
              <a:rPr lang="zh-CN" altLang="zh-CN" dirty="0"/>
              <a:t>对象中的属性和方法实现窗口和</a:t>
            </a:r>
            <a:r>
              <a:rPr lang="en-US" altLang="zh-CN" dirty="0"/>
              <a:t>URL</a:t>
            </a:r>
            <a:r>
              <a:rPr lang="zh-CN" altLang="zh-CN" dirty="0"/>
              <a:t>导航及定时器的相关操作。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4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5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7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2195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navigator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grpSp>
        <p:nvGrpSpPr>
          <p:cNvPr id="8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8.6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0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13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14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17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8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98317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location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</a:p>
          </p:txBody>
        </p:sp>
      </p:grpSp>
      <p:sp>
        <p:nvSpPr>
          <p:cNvPr id="21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22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2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2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8" name="圆角矩形 27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8.7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7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816079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history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46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8.1 BOM</a:t>
            </a:r>
            <a:r>
              <a:rPr lang="zh-CN" altLang="en-US" sz="2800" b="1" kern="0" dirty="0">
                <a:solidFill>
                  <a:srgbClr val="1369B2"/>
                </a:solidFill>
              </a:rPr>
              <a:t>简介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的构成</a:t>
            </a:r>
          </a:p>
        </p:txBody>
      </p:sp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8.2 window</a:t>
            </a:r>
            <a:r>
              <a:rPr lang="zh-CN" altLang="en-US" sz="2800" b="1" kern="0" dirty="0">
                <a:solidFill>
                  <a:srgbClr val="1369B2"/>
                </a:solidFill>
              </a:rPr>
              <a:t>对象的常见事件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窗口加载事件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调整窗口大小事件</a:t>
            </a:r>
          </a:p>
        </p:txBody>
      </p:sp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定时器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定时器方法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】3s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后自动关闭广告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】60s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内只能发送一次短信</a:t>
            </a:r>
          </a:p>
        </p:txBody>
      </p:sp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8.4 JavaScript</a:t>
            </a:r>
            <a:r>
              <a:rPr lang="zh-CN" altLang="en-US" sz="2800" b="1" kern="0" dirty="0">
                <a:solidFill>
                  <a:srgbClr val="1369B2"/>
                </a:solidFill>
              </a:rPr>
              <a:t>执行机制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单线程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339783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同步异步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8126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11"/>
          <p:cNvSpPr>
            <a:spLocks noChangeArrowheads="1"/>
          </p:cNvSpPr>
          <p:nvPr/>
        </p:nvSpPr>
        <p:spPr bwMode="auto">
          <a:xfrm>
            <a:off x="1116013" y="388126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5113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9715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执行机制</a:t>
            </a:r>
          </a:p>
        </p:txBody>
      </p: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9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0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8.5 location</a:t>
            </a:r>
            <a:r>
              <a:rPr lang="zh-CN" altLang="en-US" sz="2800" b="1" kern="0" dirty="0">
                <a:solidFill>
                  <a:srgbClr val="1369B2"/>
                </a:solidFill>
              </a:rPr>
              <a:t>对象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4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任意多边形 42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4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45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6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的组成</a:t>
            </a:r>
          </a:p>
        </p:txBody>
      </p:sp>
      <p:sp>
        <p:nvSpPr>
          <p:cNvPr id="47" name="任意多边形 46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8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49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0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2759075" y="388126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52" name="椭圆 11"/>
          <p:cNvSpPr>
            <a:spLocks noChangeArrowheads="1"/>
          </p:cNvSpPr>
          <p:nvPr/>
        </p:nvSpPr>
        <p:spPr bwMode="auto">
          <a:xfrm>
            <a:off x="1116013" y="388126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53" name="Line 188"/>
          <p:cNvSpPr>
            <a:spLocks noChangeShapeType="1"/>
          </p:cNvSpPr>
          <p:nvPr/>
        </p:nvSpPr>
        <p:spPr bwMode="auto">
          <a:xfrm flipH="1">
            <a:off x="1695450" y="415113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4" name="TextBox 218"/>
          <p:cNvSpPr txBox="1">
            <a:spLocks noChangeArrowheads="1"/>
          </p:cNvSpPr>
          <p:nvPr/>
        </p:nvSpPr>
        <p:spPr bwMode="auto">
          <a:xfrm>
            <a:off x="3063875" y="399715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</a:p>
        </p:txBody>
      </p:sp>
      <p:sp>
        <p:nvSpPr>
          <p:cNvPr id="55" name="任意多边形 54"/>
          <p:cNvSpPr/>
          <p:nvPr/>
        </p:nvSpPr>
        <p:spPr>
          <a:xfrm>
            <a:off x="2759075" y="4683696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56" name="椭圆 11"/>
          <p:cNvSpPr>
            <a:spLocks noChangeArrowheads="1"/>
          </p:cNvSpPr>
          <p:nvPr/>
        </p:nvSpPr>
        <p:spPr bwMode="auto">
          <a:xfrm>
            <a:off x="1116013" y="4683696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57" name="Line 188"/>
          <p:cNvSpPr>
            <a:spLocks noChangeShapeType="1"/>
          </p:cNvSpPr>
          <p:nvPr/>
        </p:nvSpPr>
        <p:spPr bwMode="auto">
          <a:xfrm flipH="1">
            <a:off x="1695450" y="495357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8" name="TextBox 218"/>
          <p:cNvSpPr txBox="1">
            <a:spLocks noChangeArrowheads="1"/>
          </p:cNvSpPr>
          <p:nvPr/>
        </p:nvSpPr>
        <p:spPr bwMode="auto">
          <a:xfrm>
            <a:off x="3063875" y="4799583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26808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5355d0e36746f56a37503f3b45f72dcaf96d3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CFDEF3"/>
    </a:accent1>
    <a:accent2>
      <a:srgbClr val="333399"/>
    </a:accent2>
    <a:accent3>
      <a:srgbClr val="FFFFFF"/>
    </a:accent3>
    <a:accent4>
      <a:srgbClr val="000000"/>
    </a:accent4>
    <a:accent5>
      <a:srgbClr val="E4ECF8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CFDEF3"/>
    </a:accent1>
    <a:accent2>
      <a:srgbClr val="333399"/>
    </a:accent2>
    <a:accent3>
      <a:srgbClr val="FFFFFF"/>
    </a:accent3>
    <a:accent4>
      <a:srgbClr val="000000"/>
    </a:accent4>
    <a:accent5>
      <a:srgbClr val="E4ECF8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CFDEF3"/>
    </a:accent1>
    <a:accent2>
      <a:srgbClr val="333399"/>
    </a:accent2>
    <a:accent3>
      <a:srgbClr val="FFFFFF"/>
    </a:accent3>
    <a:accent4>
      <a:srgbClr val="000000"/>
    </a:accent4>
    <a:accent5>
      <a:srgbClr val="E4ECF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Pages>0</Pages>
  <Words>1937</Words>
  <Characters>0</Characters>
  <Application>Microsoft Office PowerPoint</Application>
  <DocSecurity>0</DocSecurity>
  <PresentationFormat>全屏显示(4:3)</PresentationFormat>
  <Lines>0</Lines>
  <Paragraphs>341</Paragraphs>
  <Slides>38</Slides>
  <Notes>11</Notes>
  <HiddenSlides>7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  <vt:variant>
        <vt:lpstr>自定义放映</vt:lpstr>
      </vt:variant>
      <vt:variant>
        <vt:i4>1</vt:i4>
      </vt:variant>
    </vt:vector>
  </HeadingPairs>
  <TitlesOfParts>
    <vt:vector size="48" baseType="lpstr">
      <vt:lpstr>Gulim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第8章 BOM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8.1 BOM简介</vt:lpstr>
      <vt:lpstr>8.1 BOM简介</vt:lpstr>
      <vt:lpstr>8.1 BOM简介</vt:lpstr>
      <vt:lpstr>8.2 window对象的常见事件</vt:lpstr>
      <vt:lpstr>8.2 window对象的常见事件</vt:lpstr>
      <vt:lpstr>8.2 window对象的常见事件</vt:lpstr>
      <vt:lpstr>8.3 定时器</vt:lpstr>
      <vt:lpstr>8.3 定时器</vt:lpstr>
      <vt:lpstr>8.3 定时器</vt:lpstr>
      <vt:lpstr>8.3 定时器</vt:lpstr>
      <vt:lpstr>8.3 定时器</vt:lpstr>
      <vt:lpstr>8.4 JavaScript执行机制</vt:lpstr>
      <vt:lpstr>8.4 JavaScript执行机制</vt:lpstr>
      <vt:lpstr>8.4 JavaScript执行机制</vt:lpstr>
      <vt:lpstr>8.4 JavaScript执行机制</vt:lpstr>
      <vt:lpstr>8.5 location对象</vt:lpstr>
      <vt:lpstr>8.5 location对象</vt:lpstr>
      <vt:lpstr>8.5 location对象</vt:lpstr>
      <vt:lpstr>8.5 location对象</vt:lpstr>
      <vt:lpstr>8.5 location对象</vt:lpstr>
      <vt:lpstr>8.5 location对象</vt:lpstr>
      <vt:lpstr>8.6 navigator对象</vt:lpstr>
      <vt:lpstr>8.6 navigator对象</vt:lpstr>
      <vt:lpstr>8.7 history对象</vt:lpstr>
      <vt:lpstr>8.7 history对象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df1039507312@163.com</cp:lastModifiedBy>
  <cp:revision>915</cp:revision>
  <dcterms:created xsi:type="dcterms:W3CDTF">2013-01-25T01:44:32Z</dcterms:created>
  <dcterms:modified xsi:type="dcterms:W3CDTF">2020-02-21T07:58:27Z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