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44" r:id="rId2"/>
    <p:sldId id="349" r:id="rId3"/>
    <p:sldId id="351" r:id="rId4"/>
    <p:sldId id="350" r:id="rId5"/>
    <p:sldId id="353" r:id="rId6"/>
    <p:sldId id="410" r:id="rId7"/>
    <p:sldId id="352" r:id="rId8"/>
    <p:sldId id="531" r:id="rId9"/>
    <p:sldId id="532" r:id="rId10"/>
    <p:sldId id="533" r:id="rId11"/>
    <p:sldId id="425" r:id="rId12"/>
    <p:sldId id="426" r:id="rId13"/>
    <p:sldId id="427" r:id="rId14"/>
    <p:sldId id="428" r:id="rId15"/>
    <p:sldId id="429" r:id="rId16"/>
    <p:sldId id="413" r:id="rId17"/>
    <p:sldId id="430" r:id="rId18"/>
    <p:sldId id="431" r:id="rId19"/>
    <p:sldId id="414" r:id="rId20"/>
    <p:sldId id="432" r:id="rId21"/>
    <p:sldId id="486" r:id="rId22"/>
    <p:sldId id="487" r:id="rId23"/>
    <p:sldId id="488" r:id="rId24"/>
    <p:sldId id="489" r:id="rId25"/>
    <p:sldId id="490" r:id="rId26"/>
    <p:sldId id="534" r:id="rId27"/>
    <p:sldId id="535" r:id="rId28"/>
    <p:sldId id="491" r:id="rId29"/>
    <p:sldId id="492" r:id="rId30"/>
    <p:sldId id="493" r:id="rId31"/>
    <p:sldId id="495" r:id="rId32"/>
    <p:sldId id="536" r:id="rId33"/>
    <p:sldId id="496" r:id="rId34"/>
    <p:sldId id="537" r:id="rId35"/>
    <p:sldId id="530" r:id="rId36"/>
    <p:sldId id="348" r:id="rId37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8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37"/>
      </p:sldLst>
    </p:custShow>
  </p:custShowLst>
  <p:custDataLst>
    <p:tags r:id="rId3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3"/>
    <a:srgbClr val="596B9D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66" d="100"/>
          <a:sy n="66" d="100"/>
        </p:scale>
        <p:origin x="58" y="437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420-4D1B-A322-AF777067C8FC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420-4D1B-A322-AF777067C8FC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420-4D1B-A322-AF777067C8FC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420-4D1B-A322-AF777067C8FC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20-4D1B-A322-AF777067C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2020/2/22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636712" y="5554663"/>
            <a:ext cx="793750" cy="792162"/>
            <a:chOff x="847232" y="5631842"/>
            <a:chExt cx="793462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7232" y="5631842"/>
              <a:ext cx="793462" cy="792000"/>
            </a:xfrm>
            <a:prstGeom prst="ellipse">
              <a:avLst/>
            </a:prstGeom>
            <a:solidFill>
              <a:srgbClr val="86D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847232" y="5739772"/>
              <a:ext cx="793462" cy="59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900" b="1" kern="12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微软雅黑" pitchFamily="34" charset="-122"/>
                </a:rPr>
                <a:t>JS+jQuery</a:t>
              </a:r>
              <a:endParaRPr lang="en-US" altLang="zh-CN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endParaRPr>
            </a:p>
            <a:p>
              <a:pPr algn="ctr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900" b="1" kern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微软雅黑" pitchFamily="34" charset="-122"/>
                </a:rPr>
                <a:t>交互式</a:t>
              </a:r>
              <a:r>
                <a:rPr lang="en-US" altLang="zh-CN" sz="900" b="1" kern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微软雅黑" pitchFamily="34" charset="-122"/>
                </a:rPr>
                <a:t>Web</a:t>
              </a:r>
              <a:r>
                <a:rPr lang="zh-CN" altLang="en-US" sz="900" b="1" kern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cs"/>
                  <a:sym typeface="微软雅黑" pitchFamily="34" charset="-122"/>
                </a:rPr>
                <a:t>前端开发</a:t>
              </a:r>
              <a:endPara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</a:t>
            </a:r>
            <a:r>
              <a:rPr lang="en-US" altLang="zh-CN" dirty="0"/>
              <a:t>JavaScript</a:t>
            </a:r>
            <a:r>
              <a:rPr lang="zh-CN" altLang="en-US" dirty="0"/>
              <a:t>网页特效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元素偏移量</a:t>
            </a:r>
            <a:r>
              <a:rPr lang="en-US" altLang="zh-CN" dirty="0"/>
              <a:t>offset</a:t>
            </a:r>
            <a:r>
              <a:rPr lang="zh-CN" altLang="en-US" dirty="0"/>
              <a:t>系列</a:t>
            </a:r>
            <a:endParaRPr lang="en-US" altLang="zh-CN" dirty="0"/>
          </a:p>
          <a:p>
            <a:r>
              <a:rPr lang="zh-CN" altLang="en-US" dirty="0"/>
              <a:t>元素滚动</a:t>
            </a:r>
            <a:r>
              <a:rPr lang="en-US" altLang="zh-CN" dirty="0"/>
              <a:t>scroll</a:t>
            </a:r>
            <a:r>
              <a:rPr lang="zh-CN" altLang="en-US" dirty="0"/>
              <a:t>系列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元素可视区域</a:t>
            </a:r>
            <a:r>
              <a:rPr lang="en-US" altLang="zh-CN" dirty="0"/>
              <a:t>client</a:t>
            </a:r>
            <a:r>
              <a:rPr lang="zh-CN" altLang="en-US" dirty="0"/>
              <a:t>系列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：获取鼠标在盒子内的坐标位置的值。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offset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973575" y="2801778"/>
            <a:ext cx="5333236" cy="3525713"/>
            <a:chOff x="1277816" y="3552092"/>
            <a:chExt cx="2271831" cy="6991440"/>
          </a:xfrm>
        </p:grpSpPr>
        <p:sp>
          <p:nvSpPr>
            <p:cNvPr id="14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699144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371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id="box"&gt;&lt;/div&gt;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box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document.getElementById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('box');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box.offsetWidth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打印盒子的宽度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box.offsetHeight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打印盒子的高度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box.onmousemove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（省略计算鼠标在盒子内的坐标）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928620" y="2580322"/>
            <a:ext cx="222718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获取鼠标坐标位置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81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具体区别见下表：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offset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style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的区别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29648"/>
              </p:ext>
            </p:extLst>
          </p:nvPr>
        </p:nvGraphicFramePr>
        <p:xfrm>
          <a:off x="760413" y="3193293"/>
          <a:ext cx="7767637" cy="2263510"/>
        </p:xfrm>
        <a:graphic>
          <a:graphicData uri="http://schemas.openxmlformats.org/drawingml/2006/table">
            <a:tbl>
              <a:tblPr firstRow="1" bandRow="1"/>
              <a:tblGrid>
                <a:gridCol w="389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Offset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style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offset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可以得到任意样式表中的样式值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style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只能得到行内样式表中的样式值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offset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系列获得的数值是没有单位的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style.width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获得的是带有单位的字符串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offsetWidth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border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width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的值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style.width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获得的是不包含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border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的值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offsetWidth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等属性是只读属性，只能获取不能赋值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style.width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是可读写属性，可以获取也可以赋值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案例展示：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模态框拖曳效果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pic>
        <p:nvPicPr>
          <p:cNvPr id="63491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44" y="3242927"/>
            <a:ext cx="2592388" cy="1662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23" y="3242927"/>
            <a:ext cx="1876425" cy="1804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模态框拖曳效果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案例分析设计图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122028"/>
              </p:ext>
            </p:extLst>
          </p:nvPr>
        </p:nvGraphicFramePr>
        <p:xfrm>
          <a:off x="2658338" y="2087014"/>
          <a:ext cx="5489935" cy="409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5" name="Visio" r:id="rId4" imgW="7148790" imgH="5331664" progId="Visio.Drawing.11">
                  <p:embed/>
                </p:oleObj>
              </mc:Choice>
              <mc:Fallback>
                <p:oleObj name="Visio" r:id="rId4" imgW="7148790" imgH="53316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338" y="2087014"/>
                        <a:ext cx="5489935" cy="4092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模态框拖曳效果</a:t>
            </a:r>
            <a:endParaRPr lang="zh-CN" altLang="en-US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grpSp>
        <p:nvGrpSpPr>
          <p:cNvPr id="12" name="组合 9"/>
          <p:cNvGrpSpPr>
            <a:grpSpLocks/>
          </p:cNvGrpSpPr>
          <p:nvPr/>
        </p:nvGrpSpPr>
        <p:grpSpPr bwMode="auto">
          <a:xfrm>
            <a:off x="1973575" y="2801778"/>
            <a:ext cx="5568127" cy="3255074"/>
            <a:chOff x="1277816" y="3552092"/>
            <a:chExt cx="2271831" cy="3536700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35367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3310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遮罩层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class="login-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模态框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class="modal"&gt;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（．．．省略表单结构代码）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单击弹出遮罩层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class="login-header"&gt;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单击，登录会员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...&lt;/div&gt;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4886676" y="2488305"/>
            <a:ext cx="24467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模态框结构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模态框拖曳效果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2510471" y="2482995"/>
            <a:ext cx="4611783" cy="3525714"/>
            <a:chOff x="1277816" y="3552091"/>
            <a:chExt cx="2271831" cy="3830756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383075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14584" y="3670950"/>
              <a:ext cx="2235063" cy="371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/*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部分，单击弹出遮罩层部分样式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*/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.login-header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width: 100%;text-align: center;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font-size: 20pt;position: absolute;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/*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部分，模态框样式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*/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．．．（省略了样式代码）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423572" y="2169523"/>
            <a:ext cx="148713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模态框样式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模态框拖曳效果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981965" y="2801777"/>
            <a:ext cx="5710740" cy="3238297"/>
            <a:chOff x="1277816" y="3552091"/>
            <a:chExt cx="2271831" cy="4860954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486095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14584" y="3670950"/>
              <a:ext cx="2235063" cy="4505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获取元素对象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modal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('.modal');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close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('.close');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login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('.login-header');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('.login-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   ．．．</a:t>
              </a:r>
              <a:r>
                <a:rPr lang="zh-CN" altLang="en-US" sz="1600" b="1">
                  <a:solidFill>
                    <a:schemeClr val="bg1"/>
                  </a:solidFill>
                </a:rPr>
                <a:t>（省略拖曳逻辑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5767521" y="2488305"/>
            <a:ext cx="148713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9.1 </a:t>
            </a:r>
            <a:r>
              <a:rPr lang="zh-CN" altLang="en-US" dirty="0"/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/>
              <a:t>系列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放大镜效果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65538" name="Picture 2" descr="23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23" y="2855029"/>
            <a:ext cx="3646496" cy="23893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898" name="Picture 2" descr="23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971" y="2855029"/>
            <a:ext cx="3456517" cy="19283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9.1 </a:t>
            </a:r>
            <a:r>
              <a:rPr lang="zh-CN" altLang="en-US" dirty="0"/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/>
              <a:t>系列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放大镜效果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785525"/>
              </p:ext>
            </p:extLst>
          </p:nvPr>
        </p:nvGraphicFramePr>
        <p:xfrm>
          <a:off x="2431332" y="1992313"/>
          <a:ext cx="5366189" cy="441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7" name="Visio" r:id="rId4" imgW="6356610" imgH="5239199" progId="Visio.Drawing.11">
                  <p:embed/>
                </p:oleObj>
              </mc:Choice>
              <mc:Fallback>
                <p:oleObj name="Visio" r:id="rId4" imgW="6356610" imgH="52391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332" y="1992313"/>
                        <a:ext cx="5366189" cy="4419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案例设计分析图</a:t>
            </a:r>
            <a:r>
              <a:rPr lang="zh-CN" altLang="en-US" dirty="0"/>
              <a:t>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9.1 </a:t>
            </a:r>
            <a:r>
              <a:rPr lang="zh-CN" altLang="en-US" dirty="0"/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/>
              <a:t>系列</a:t>
            </a: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放大镜效果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1973575" y="2801778"/>
            <a:ext cx="5568127" cy="3263462"/>
            <a:chOff x="1277816" y="3552091"/>
            <a:chExt cx="2271831" cy="4583723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45837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3310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图片预览区域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 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preview_img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&lt;!--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图片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img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src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="phone.png" alt=""&gt;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&lt;!-- 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放大镜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 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  &lt;div class="mask"&gt;&lt;/div&gt;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  ．．．（省略大图片结构）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4886676" y="2488305"/>
            <a:ext cx="24467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放大镜结构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学习目标</a:t>
            </a:r>
            <a:endParaRPr lang="zh-CN" altLang="en-US" dirty="0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283"/>
              <a:ext cx="2213623" cy="78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了解网页特效的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概念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755000"/>
            <a:ext cx="2560637" cy="1153300"/>
            <a:chOff x="6135688" y="2059947"/>
            <a:chExt cx="2560637" cy="1149978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059947"/>
              <a:ext cx="1925366" cy="112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掌握元素偏移量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offset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系列的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32570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掌握滚动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scroll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系列的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3"/>
            <a:ext cx="2560637" cy="1153306"/>
            <a:chOff x="6135688" y="2059941"/>
            <a:chExt cx="2560637" cy="114998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059941"/>
              <a:ext cx="1925366" cy="1127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掌握可视区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client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系列的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9.1 </a:t>
            </a:r>
            <a:r>
              <a:rPr lang="zh-CN" altLang="en-US" dirty="0"/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/>
              <a:t>系列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放大镜效果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973575" y="2801778"/>
            <a:ext cx="6063078" cy="3500944"/>
            <a:chOff x="1277816" y="3552091"/>
            <a:chExt cx="2271831" cy="7965647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7965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7773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．．．（省略图片预览区）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/*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放大镜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*/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.mask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display: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none;width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200px;height:200px;</a:t>
              </a:r>
            </a:p>
            <a:p>
              <a:pPr lvl="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　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background-color: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red;opacity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0.5;position: absolute;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．．．（省略大图片外部区域样式代码）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4886676" y="2488305"/>
            <a:ext cx="24467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放大镜样式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9.1 </a:t>
            </a:r>
            <a:r>
              <a:rPr lang="zh-CN" altLang="en-US" dirty="0"/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/>
              <a:t>系列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放大镜效果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973575" y="2801779"/>
            <a:ext cx="6063078" cy="3171182"/>
            <a:chOff x="1277816" y="3552093"/>
            <a:chExt cx="2271831" cy="7215346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72153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6932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获取元素对象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mask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('.mask');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preview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preview_img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big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('.big');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bigIMg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bigIMg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．．．（省略了事件逻辑代码）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886676" y="2488305"/>
            <a:ext cx="24467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9.2 </a:t>
            </a:r>
            <a:r>
              <a:rPr lang="zh-CN" altLang="en-US" dirty="0"/>
              <a:t>元素可视区</a:t>
            </a:r>
            <a:r>
              <a:rPr lang="en-US" altLang="zh-CN" dirty="0">
                <a:latin typeface="+mn-lt"/>
                <a:cs typeface="Times New Roman" pitchFamily="18" charset="0"/>
              </a:rPr>
              <a:t>client</a:t>
            </a:r>
            <a:r>
              <a:rPr lang="zh-CN" altLang="en-US" dirty="0"/>
              <a:t>系列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client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系列</a:t>
            </a:r>
            <a:r>
              <a:rPr lang="zh-CN" altLang="en-US" dirty="0"/>
              <a:t>：</a:t>
            </a:r>
            <a:r>
              <a:rPr lang="en-US" altLang="zh-CN" dirty="0"/>
              <a:t>client</a:t>
            </a:r>
            <a:r>
              <a:rPr lang="zh-CN" altLang="en-US" dirty="0"/>
              <a:t>中</a:t>
            </a:r>
            <a:r>
              <a:rPr lang="zh-CN" altLang="zh-CN" dirty="0"/>
              <a:t>文意思是客户端，通过使用</a:t>
            </a:r>
            <a:r>
              <a:rPr lang="en-US" altLang="zh-CN" dirty="0"/>
              <a:t>client</a:t>
            </a:r>
            <a:r>
              <a:rPr lang="zh-CN" altLang="zh-CN" dirty="0"/>
              <a:t>系列的相关属性可以获取元素可视区的相关信息。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69602"/>
              </p:ext>
            </p:extLst>
          </p:nvPr>
        </p:nvGraphicFramePr>
        <p:xfrm>
          <a:off x="760413" y="3335906"/>
          <a:ext cx="7767637" cy="226351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clientLeft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返回元素左边框的大小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clientTop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返回元素上边框的大小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clientWidth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返回自身的宽度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，内容区域的宽度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不含边框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）。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注意返回数值不带单位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clientHeight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返回自身的高度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，内容区域的高度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不含边框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）。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注意返回数值不带单位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5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9.2 </a:t>
            </a:r>
            <a:r>
              <a:rPr lang="zh-CN" altLang="en-US" dirty="0"/>
              <a:t>元素可视区</a:t>
            </a:r>
            <a:r>
              <a:rPr lang="en-US" altLang="zh-CN" dirty="0">
                <a:latin typeface="+mn-lt"/>
                <a:cs typeface="Times New Roman" pitchFamily="18" charset="0"/>
              </a:rPr>
              <a:t>client</a:t>
            </a:r>
            <a:r>
              <a:rPr lang="zh-CN" altLang="en-US" dirty="0"/>
              <a:t>系列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获取元素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client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716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80" y="2997390"/>
            <a:ext cx="3673475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9.2 </a:t>
            </a:r>
            <a:r>
              <a:rPr lang="zh-CN" altLang="en-US" dirty="0"/>
              <a:t>元素可视区</a:t>
            </a:r>
            <a:r>
              <a:rPr lang="en-US" altLang="zh-CN" dirty="0">
                <a:latin typeface="+mn-lt"/>
                <a:cs typeface="Times New Roman" pitchFamily="18" charset="0"/>
              </a:rPr>
              <a:t>client</a:t>
            </a:r>
            <a:r>
              <a:rPr lang="zh-CN" altLang="en-US" dirty="0"/>
              <a:t>系列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1554125" y="3279952"/>
            <a:ext cx="6063078" cy="2726805"/>
            <a:chOff x="1277816" y="3552093"/>
            <a:chExt cx="2271831" cy="7891959"/>
          </a:xfrm>
        </p:grpSpPr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78919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6475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我是内容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．．．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．．．（省略了样式代码）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div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('div');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div.clientHeight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div.clientTop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div.clientLeft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4467226" y="2966478"/>
            <a:ext cx="24467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获取元素</a:t>
            </a:r>
            <a:r>
              <a:rPr lang="en-US" altLang="zh-CN" dirty="0"/>
              <a:t>client</a:t>
            </a:r>
            <a:r>
              <a:rPr lang="zh-CN" altLang="en-US" dirty="0"/>
              <a:t>宽高</a:t>
            </a:r>
            <a:endParaRPr lang="en-US" altLang="zh-CN" dirty="0"/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获取元素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client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代码实现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scroll</a:t>
            </a:r>
            <a:r>
              <a:rPr lang="zh-CN" altLang="en-US" dirty="0"/>
              <a:t>含义：</a:t>
            </a:r>
            <a:r>
              <a:rPr lang="en-US" altLang="zh-CN" dirty="0"/>
              <a:t>scroll</a:t>
            </a:r>
            <a:r>
              <a:rPr lang="zh-CN" altLang="zh-CN" dirty="0"/>
              <a:t>的含义是滚动，使用</a:t>
            </a:r>
            <a:r>
              <a:rPr lang="en-US" altLang="zh-CN" dirty="0"/>
              <a:t>scroll</a:t>
            </a:r>
            <a:r>
              <a:rPr lang="zh-CN" altLang="zh-CN" dirty="0"/>
              <a:t>系列的相关属性可以动态</a:t>
            </a:r>
            <a:r>
              <a:rPr lang="zh-CN" altLang="en-US" dirty="0"/>
              <a:t>地</a:t>
            </a:r>
            <a:r>
              <a:rPr lang="zh-CN" altLang="zh-CN" dirty="0"/>
              <a:t>获取该元素的滚动距离、大小等。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56208"/>
              </p:ext>
            </p:extLst>
          </p:nvPr>
        </p:nvGraphicFramePr>
        <p:xfrm>
          <a:off x="760413" y="3335906"/>
          <a:ext cx="7767637" cy="226351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scrollLeft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返回被卷去的左侧距离，返回数值不带单位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scrollTop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返回被卷去的上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方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距离，返回数值不带单位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scrollWidth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返回自身的宽度，不含边框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注意返回数值不带单位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scrollHeight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返回自身的高度，不含边框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注意返回数值不带单位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6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scrollHeight</a:t>
            </a:r>
            <a:r>
              <a:rPr lang="zh-CN" altLang="en-US" dirty="0"/>
              <a:t>：</a:t>
            </a:r>
            <a:r>
              <a:rPr lang="zh-CN" altLang="zh-CN" dirty="0"/>
              <a:t>返回自身的高度，不含边框</a:t>
            </a:r>
            <a:r>
              <a:rPr lang="zh-CN" altLang="en-US" dirty="0"/>
              <a:t>。</a:t>
            </a:r>
            <a:r>
              <a:rPr lang="zh-CN" altLang="zh-CN" dirty="0"/>
              <a:t>注意返回数值不带单位。</a:t>
            </a:r>
          </a:p>
        </p:txBody>
      </p:sp>
      <p:pic>
        <p:nvPicPr>
          <p:cNvPr id="829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045176"/>
            <a:ext cx="3355975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9"/>
          <p:cNvGrpSpPr>
            <a:grpSpLocks/>
          </p:cNvGrpSpPr>
          <p:nvPr/>
        </p:nvGrpSpPr>
        <p:grpSpPr bwMode="auto">
          <a:xfrm>
            <a:off x="535945" y="3045177"/>
            <a:ext cx="4485948" cy="3204738"/>
            <a:chOff x="1277816" y="3552093"/>
            <a:chExt cx="2271831" cy="14282123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142821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881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（省略了样式代码）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我是内容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（省略重复内容）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div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('div');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div.scrollHeight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2425588" y="2731703"/>
            <a:ext cx="24467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获取元素</a:t>
            </a:r>
            <a:r>
              <a:rPr lang="en-US" altLang="zh-CN" dirty="0"/>
              <a:t>div</a:t>
            </a:r>
            <a:r>
              <a:rPr lang="zh-CN" altLang="en-US" dirty="0"/>
              <a:t>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702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/>
              <a:t>scrollHeight</a:t>
            </a:r>
            <a:r>
              <a:rPr lang="zh-CN" altLang="en-US" dirty="0"/>
              <a:t>：修改</a:t>
            </a:r>
            <a:r>
              <a:rPr lang="en-US" altLang="zh-CN" dirty="0"/>
              <a:t>div</a:t>
            </a:r>
            <a:r>
              <a:rPr lang="zh-CN" altLang="en-US" dirty="0"/>
              <a:t>元素的</a:t>
            </a:r>
            <a:r>
              <a:rPr lang="en-US" altLang="zh-CN" dirty="0"/>
              <a:t>padding</a:t>
            </a:r>
            <a:r>
              <a:rPr lang="zh-CN" altLang="en-US" dirty="0"/>
              <a:t>值为</a:t>
            </a:r>
            <a:r>
              <a:rPr lang="en-US" altLang="zh-CN" dirty="0"/>
              <a:t>10px</a:t>
            </a:r>
            <a:r>
              <a:rPr lang="zh-CN" altLang="en-US" dirty="0"/>
              <a:t>，查看</a:t>
            </a:r>
            <a:r>
              <a:rPr lang="en-US" altLang="zh-CN" dirty="0" err="1"/>
              <a:t>scrollHeight</a:t>
            </a:r>
            <a:r>
              <a:rPr lang="zh-CN" altLang="en-US" dirty="0"/>
              <a:t>的值</a:t>
            </a:r>
            <a:r>
              <a:rPr lang="zh-CN" altLang="zh-CN" dirty="0"/>
              <a:t>。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391622" y="3049053"/>
            <a:ext cx="2517648" cy="2055329"/>
            <a:chOff x="1277816" y="3552093"/>
            <a:chExt cx="2271831" cy="1428212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142821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864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div{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padding:10px;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1980973" y="2660378"/>
            <a:ext cx="192829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添加</a:t>
            </a:r>
            <a:r>
              <a:rPr lang="en-US" altLang="zh-CN" dirty="0"/>
              <a:t>padding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pic>
        <p:nvPicPr>
          <p:cNvPr id="839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61" y="3049053"/>
            <a:ext cx="3402012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4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固定侧边栏效果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案例展示：</a:t>
            </a:r>
            <a:endParaRPr lang="zh-CN" altLang="zh-CN" dirty="0"/>
          </a:p>
        </p:txBody>
      </p:sp>
      <p:pic>
        <p:nvPicPr>
          <p:cNvPr id="72706" name="图片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41" y="2513552"/>
            <a:ext cx="6169454" cy="31235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固定侧边栏效果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案例分析：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1EB705-5D70-4336-ABCD-AB64BC926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07" y="2550223"/>
            <a:ext cx="4488569" cy="2979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3135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元素可视区</a:t>
            </a:r>
            <a:r>
              <a: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9.2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317615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元素偏移量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系列</a:t>
              </a: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9.3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79952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元素滚动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scroll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系列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固定侧边栏效果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案例实现：</a:t>
            </a:r>
            <a:endParaRPr lang="zh-CN" altLang="zh-CN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1973575" y="2801779"/>
            <a:ext cx="5568127" cy="2399395"/>
            <a:chOff x="1277816" y="3552091"/>
            <a:chExt cx="2271831" cy="4583723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458372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3178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class="header w"&gt;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头部区域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class="banner w"&gt;Banner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区域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class="main w"&gt;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主体部分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class="slider-bar"&gt;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&lt;span class="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goBack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返回顶部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&lt;/span&gt;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4886676" y="2488305"/>
            <a:ext cx="24467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固定侧边栏结构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固定侧边栏效果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案例实现：</a:t>
            </a:r>
            <a:endParaRPr lang="zh-CN" altLang="zh-CN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973575" y="2801780"/>
            <a:ext cx="5568127" cy="2477932"/>
            <a:chOff x="1277816" y="3552091"/>
            <a:chExt cx="2271831" cy="9467516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2271831" cy="94675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440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.w {width: 70%;margin: 0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auto;margin-top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10px;}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.header { height: 100px;background-color: red;}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.banner {height: 200px;background-color: pink;}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．．．（省略样式代码）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&lt;/style&gt;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886676" y="2488305"/>
            <a:ext cx="24467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固定侧边栏样式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固定侧边栏效果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案例效果：在浏览器中打开，查看默认页面效果。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49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38" y="2638644"/>
            <a:ext cx="3235325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3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固定侧边栏效果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案例实现：编写</a:t>
            </a:r>
            <a:r>
              <a:rPr lang="en-US" altLang="zh-CN" dirty="0"/>
              <a:t>JavaScript</a:t>
            </a:r>
            <a:r>
              <a:rPr lang="zh-CN" altLang="en-US" dirty="0"/>
              <a:t>代码，实现页面交互效果。</a:t>
            </a:r>
            <a:endParaRPr lang="zh-CN" altLang="zh-CN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973575" y="2801779"/>
            <a:ext cx="5568127" cy="2708766"/>
            <a:chOff x="1277816" y="3552087"/>
            <a:chExt cx="2271831" cy="1034947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1277816" y="3552087"/>
              <a:ext cx="2271831" cy="1034946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1348812" y="3670950"/>
              <a:ext cx="2200835" cy="10230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goBack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goBack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slider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('.slider-bar');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banner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('.banner');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header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document.querySelector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('.header');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．．．（省略逻辑代码）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4886676" y="2488305"/>
            <a:ext cx="244675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9.3 </a:t>
            </a:r>
            <a:r>
              <a:rPr lang="zh-CN" altLang="en-US" dirty="0"/>
              <a:t>元素滚动</a:t>
            </a:r>
            <a:r>
              <a:rPr lang="en-US" altLang="zh-CN" dirty="0">
                <a:latin typeface="+mn-lt"/>
                <a:cs typeface="Times New Roman" pitchFamily="18" charset="0"/>
              </a:rPr>
              <a:t>scroll</a:t>
            </a:r>
            <a:r>
              <a:rPr lang="zh-CN" altLang="en-US" dirty="0"/>
              <a:t>系列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固定侧边栏效果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案例效果查看：刷新浏览器页面，</a:t>
            </a:r>
            <a:r>
              <a:rPr lang="zh-CN" altLang="zh-CN" dirty="0"/>
              <a:t>当页面移动到主体部分时，浏览器预览效果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60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01" y="3242651"/>
            <a:ext cx="4110037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0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32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本章主要讲解了什么是网页特效，</a:t>
            </a:r>
            <a:r>
              <a:rPr lang="en-US" altLang="zh-CN" dirty="0"/>
              <a:t>offset</a:t>
            </a:r>
            <a:r>
              <a:rPr lang="zh-CN" altLang="zh-CN" dirty="0"/>
              <a:t>系列、</a:t>
            </a:r>
            <a:r>
              <a:rPr lang="en-US" altLang="zh-CN" dirty="0"/>
              <a:t>client</a:t>
            </a:r>
            <a:r>
              <a:rPr lang="zh-CN" altLang="zh-CN" dirty="0"/>
              <a:t>系列和</a:t>
            </a:r>
            <a:r>
              <a:rPr lang="en-US" altLang="zh-CN" dirty="0"/>
              <a:t>scroll</a:t>
            </a:r>
            <a:r>
              <a:rPr lang="zh-CN" altLang="zh-CN" dirty="0"/>
              <a:t>系列的属性，以及它们的简单使用，在对这</a:t>
            </a:r>
            <a:r>
              <a:rPr lang="en-US" altLang="zh-CN" dirty="0"/>
              <a:t>3</a:t>
            </a:r>
            <a:r>
              <a:rPr lang="zh-CN" altLang="zh-CN" dirty="0"/>
              <a:t>个系列进行讲解的同时，完成了一些常见的网页特效，包括模态框拖曳、放大镜效果和固定侧边栏效果。在开发网页特效时，前期可以先分析案例效果并绘制设计图，然后根据分析的结果实现代码逻辑。读者在掌握了这</a:t>
            </a:r>
            <a:r>
              <a:rPr lang="en-US" altLang="zh-CN" dirty="0"/>
              <a:t>3</a:t>
            </a:r>
            <a:r>
              <a:rPr lang="zh-CN" altLang="zh-CN" dirty="0"/>
              <a:t>个系列的案例后，还可以尝试开发其他类型的案例，将所学知识灵活运用。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9.1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元素偏移量</a:t>
            </a:r>
            <a:r>
              <a:rPr lang="en-US" altLang="zh-CN" sz="2800" b="1" kern="0" dirty="0">
                <a:solidFill>
                  <a:srgbClr val="1369B2"/>
                </a:solidFill>
              </a:rPr>
              <a:t>offset</a:t>
            </a:r>
            <a:r>
              <a:rPr lang="zh-CN" altLang="en-US" sz="2800" b="1" kern="0" dirty="0">
                <a:solidFill>
                  <a:srgbClr val="1369B2"/>
                </a:solidFill>
              </a:rPr>
              <a:t>系列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模态框拖曳效果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放大镜效果</a:t>
            </a: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9.2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元素可视区</a:t>
            </a:r>
            <a:r>
              <a:rPr lang="en-US" altLang="zh-CN" sz="2800" b="1" kern="0" dirty="0">
                <a:solidFill>
                  <a:srgbClr val="1369B2"/>
                </a:solidFill>
              </a:rPr>
              <a:t>client</a:t>
            </a:r>
            <a:r>
              <a:rPr lang="zh-CN" altLang="en-US" sz="2800" b="1" kern="0" dirty="0">
                <a:solidFill>
                  <a:srgbClr val="1369B2"/>
                </a:solidFill>
              </a:rPr>
              <a:t>系列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9.3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元素滚动</a:t>
            </a:r>
            <a:r>
              <a:rPr lang="en-US" altLang="zh-CN" sz="2800" b="1" kern="0" dirty="0">
                <a:solidFill>
                  <a:srgbClr val="1369B2"/>
                </a:solidFill>
              </a:rPr>
              <a:t>scroll</a:t>
            </a:r>
            <a:r>
              <a:rPr lang="zh-CN" altLang="en-US" sz="2800" b="1" kern="0" dirty="0">
                <a:solidFill>
                  <a:srgbClr val="1369B2"/>
                </a:solidFill>
              </a:rPr>
              <a:t>系列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scroll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固定侧边栏效果</a:t>
            </a:r>
          </a:p>
        </p:txBody>
      </p:sp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offset</a:t>
            </a:r>
            <a:r>
              <a:rPr lang="zh-CN" altLang="en-US" b="1" u="sng" dirty="0">
                <a:solidFill>
                  <a:srgbClr val="0D74C9"/>
                </a:solidFill>
              </a:rPr>
              <a:t>含义</a:t>
            </a:r>
            <a:r>
              <a:rPr lang="zh-CN" altLang="en-US" dirty="0"/>
              <a:t>：</a:t>
            </a:r>
            <a:r>
              <a:rPr lang="en-US" altLang="zh-CN" dirty="0"/>
              <a:t>offset</a:t>
            </a:r>
            <a:r>
              <a:rPr lang="zh-CN" altLang="zh-CN" dirty="0"/>
              <a:t>的含义是偏移量，使用</a:t>
            </a:r>
            <a:r>
              <a:rPr lang="en-US" altLang="zh-CN" dirty="0"/>
              <a:t>offset</a:t>
            </a:r>
            <a:r>
              <a:rPr lang="zh-CN" altLang="zh-CN" dirty="0"/>
              <a:t>的相关属性可以动态</a:t>
            </a:r>
            <a:r>
              <a:rPr lang="zh-CN" altLang="en-US" dirty="0"/>
              <a:t>地</a:t>
            </a:r>
            <a:r>
              <a:rPr lang="zh-CN" altLang="zh-CN" dirty="0"/>
              <a:t>获取该元素的位置、大小等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offset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51879"/>
              </p:ext>
            </p:extLst>
          </p:nvPr>
        </p:nvGraphicFramePr>
        <p:xfrm>
          <a:off x="760413" y="3335906"/>
          <a:ext cx="7767637" cy="2716212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属性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offsetLeft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返回元素相对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其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带有定位的父元素左边框的偏移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offsetTop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返回元素相对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其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带有定位的元素上方的偏移父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offsetWidth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返回自身的宽度（包括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、边框和内容区域的宽度）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注意返回数值不带单位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offsetHeight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返回自身的高度（包括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padding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、边框和内容区域的高度）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。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注意返回数值不带单位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offsetParent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返回作为该元素带有定位元素的父级元素（如果父级都没有定位则返回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body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获取鼠标位置</a:t>
            </a:r>
            <a:r>
              <a:rPr lang="zh-CN" altLang="en-US" dirty="0"/>
              <a:t>：鼠标指针在盒子内的坐标位置示意图分析。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offset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352"/>
              </p:ext>
            </p:extLst>
          </p:nvPr>
        </p:nvGraphicFramePr>
        <p:xfrm>
          <a:off x="2480469" y="2722534"/>
          <a:ext cx="407670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4" name="Visio" r:id="rId3" imgW="5718870" imgH="4617558" progId="Visio.Drawing.11">
                  <p:embed/>
                </p:oleObj>
              </mc:Choice>
              <mc:Fallback>
                <p:oleObj name="Visio" r:id="rId3" imgW="5718870" imgH="46175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469" y="2722534"/>
                        <a:ext cx="4076700" cy="328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4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：获取鼠标指针在盒子内的坐标。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9.1 </a:t>
            </a:r>
            <a:r>
              <a:rPr lang="zh-CN" altLang="en-US" dirty="0">
                <a:latin typeface="+mn-lt"/>
                <a:cs typeface="Times New Roman" pitchFamily="18" charset="0"/>
              </a:rPr>
              <a:t>元素偏移量</a:t>
            </a:r>
            <a:r>
              <a:rPr lang="en-US" altLang="zh-CN" dirty="0">
                <a:latin typeface="+mn-lt"/>
                <a:cs typeface="Times New Roman" pitchFamily="18" charset="0"/>
              </a:rPr>
              <a:t>offset</a:t>
            </a:r>
            <a:r>
              <a:rPr lang="zh-CN" altLang="en-US" dirty="0">
                <a:latin typeface="+mn-lt"/>
                <a:cs typeface="Times New Roman" pitchFamily="18" charset="0"/>
              </a:rPr>
              <a:t>系列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offset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概述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987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799025"/>
            <a:ext cx="4865688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c38fa0624e985cd024be42d5915316d488d97c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Pages>0</Pages>
  <Words>1978</Words>
  <Characters>0</Characters>
  <Application>Microsoft Office PowerPoint</Application>
  <DocSecurity>0</DocSecurity>
  <PresentationFormat>全屏显示(4:3)</PresentationFormat>
  <Lines>0</Lines>
  <Paragraphs>327</Paragraphs>
  <Slides>36</Slides>
  <Notes>11</Notes>
  <HiddenSlides>3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Gulim</vt:lpstr>
      <vt:lpstr>微软雅黑</vt:lpstr>
      <vt:lpstr>Arial</vt:lpstr>
      <vt:lpstr>Calibri</vt:lpstr>
      <vt:lpstr>Cambria Math</vt:lpstr>
      <vt:lpstr>Times New Roman</vt:lpstr>
      <vt:lpstr>默认设计模板</vt:lpstr>
      <vt:lpstr>Visio</vt:lpstr>
      <vt:lpstr>第9章 JavaScript网页特效</vt:lpstr>
      <vt:lpstr>学习目标</vt:lpstr>
      <vt:lpstr>目录</vt:lpstr>
      <vt:lpstr>知识架构</vt:lpstr>
      <vt:lpstr>知识架构</vt:lpstr>
      <vt:lpstr>知识架构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9.1 元素偏移量offset系列</vt:lpstr>
      <vt:lpstr>9.2 元素可视区client系列</vt:lpstr>
      <vt:lpstr>9.2 元素可视区client系列</vt:lpstr>
      <vt:lpstr>9.2 元素可视区client系列</vt:lpstr>
      <vt:lpstr>9.3 元素滚动scroll系列</vt:lpstr>
      <vt:lpstr>9.3 元素滚动scroll系列</vt:lpstr>
      <vt:lpstr>9.3 元素滚动scroll系列</vt:lpstr>
      <vt:lpstr>9.3 元素滚动scroll系列</vt:lpstr>
      <vt:lpstr>9.3 元素滚动scroll系列</vt:lpstr>
      <vt:lpstr>9.3 元素滚动scroll系列</vt:lpstr>
      <vt:lpstr>9.3 元素滚动scroll系列</vt:lpstr>
      <vt:lpstr>9.3 元素滚动scroll系列</vt:lpstr>
      <vt:lpstr>9.3 元素滚动scroll系列</vt:lpstr>
      <vt:lpstr>9.3 元素滚动scroll系列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df1039507312@163.com</cp:lastModifiedBy>
  <cp:revision>740</cp:revision>
  <dcterms:created xsi:type="dcterms:W3CDTF">2013-01-25T01:44:32Z</dcterms:created>
  <dcterms:modified xsi:type="dcterms:W3CDTF">2020-02-22T03:30:10Z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