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56" r:id="rId2"/>
    <p:sldId id="290" r:id="rId3"/>
    <p:sldId id="263" r:id="rId4"/>
    <p:sldId id="261" r:id="rId5"/>
    <p:sldId id="340" r:id="rId6"/>
    <p:sldId id="260" r:id="rId7"/>
    <p:sldId id="338" r:id="rId8"/>
    <p:sldId id="339" r:id="rId9"/>
    <p:sldId id="275" r:id="rId10"/>
    <p:sldId id="257" r:id="rId11"/>
    <p:sldId id="276" r:id="rId12"/>
    <p:sldId id="277" r:id="rId13"/>
    <p:sldId id="278" r:id="rId14"/>
    <p:sldId id="279" r:id="rId15"/>
    <p:sldId id="280" r:id="rId16"/>
    <p:sldId id="335" r:id="rId17"/>
    <p:sldId id="281" r:id="rId18"/>
    <p:sldId id="283" r:id="rId19"/>
    <p:sldId id="266" r:id="rId20"/>
    <p:sldId id="282" r:id="rId21"/>
    <p:sldId id="284" r:id="rId22"/>
    <p:sldId id="285" r:id="rId23"/>
    <p:sldId id="286" r:id="rId24"/>
    <p:sldId id="287" r:id="rId25"/>
    <p:sldId id="288" r:id="rId26"/>
    <p:sldId id="292" r:id="rId27"/>
    <p:sldId id="325" r:id="rId28"/>
    <p:sldId id="324" r:id="rId29"/>
    <p:sldId id="294" r:id="rId30"/>
    <p:sldId id="295" r:id="rId31"/>
    <p:sldId id="298" r:id="rId32"/>
    <p:sldId id="323" r:id="rId33"/>
    <p:sldId id="320" r:id="rId34"/>
    <p:sldId id="293" r:id="rId35"/>
    <p:sldId id="259" r:id="rId36"/>
    <p:sldId id="336" r:id="rId37"/>
    <p:sldId id="316" r:id="rId38"/>
    <p:sldId id="337" r:id="rId39"/>
    <p:sldId id="264" r:id="rId40"/>
    <p:sldId id="270" r:id="rId41"/>
    <p:sldId id="351" r:id="rId42"/>
    <p:sldId id="327" r:id="rId43"/>
    <p:sldId id="328" r:id="rId44"/>
    <p:sldId id="291" r:id="rId45"/>
    <p:sldId id="329" r:id="rId46"/>
    <p:sldId id="330" r:id="rId47"/>
    <p:sldId id="341" r:id="rId48"/>
    <p:sldId id="299" r:id="rId49"/>
    <p:sldId id="301" r:id="rId50"/>
    <p:sldId id="333" r:id="rId51"/>
    <p:sldId id="302" r:id="rId52"/>
    <p:sldId id="303" r:id="rId53"/>
    <p:sldId id="304" r:id="rId54"/>
    <p:sldId id="269" r:id="rId55"/>
    <p:sldId id="350" r:id="rId56"/>
    <p:sldId id="271" r:id="rId57"/>
    <p:sldId id="343" r:id="rId58"/>
    <p:sldId id="342" r:id="rId59"/>
    <p:sldId id="344" r:id="rId60"/>
    <p:sldId id="345" r:id="rId61"/>
    <p:sldId id="348" r:id="rId62"/>
    <p:sldId id="346" r:id="rId63"/>
    <p:sldId id="347" r:id="rId64"/>
    <p:sldId id="273" r:id="rId65"/>
    <p:sldId id="355" r:id="rId66"/>
    <p:sldId id="262" r:id="rId67"/>
    <p:sldId id="352" r:id="rId68"/>
    <p:sldId id="353" r:id="rId69"/>
    <p:sldId id="354" r:id="rId70"/>
    <p:sldId id="357" r:id="rId71"/>
    <p:sldId id="274" r:id="rId72"/>
    <p:sldId id="356" r:id="rId73"/>
    <p:sldId id="358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9D4672-6BC9-46F3-9502-DF84C4BEE78A}">
          <p14:sldIdLst>
            <p14:sldId id="256"/>
            <p14:sldId id="290"/>
            <p14:sldId id="263"/>
            <p14:sldId id="261"/>
            <p14:sldId id="340"/>
            <p14:sldId id="260"/>
            <p14:sldId id="338"/>
            <p14:sldId id="339"/>
            <p14:sldId id="275"/>
            <p14:sldId id="257"/>
            <p14:sldId id="276"/>
            <p14:sldId id="277"/>
            <p14:sldId id="278"/>
            <p14:sldId id="279"/>
            <p14:sldId id="280"/>
            <p14:sldId id="335"/>
            <p14:sldId id="281"/>
            <p14:sldId id="283"/>
            <p14:sldId id="266"/>
            <p14:sldId id="282"/>
            <p14:sldId id="284"/>
            <p14:sldId id="285"/>
            <p14:sldId id="286"/>
            <p14:sldId id="287"/>
            <p14:sldId id="288"/>
            <p14:sldId id="292"/>
            <p14:sldId id="325"/>
            <p14:sldId id="324"/>
            <p14:sldId id="294"/>
            <p14:sldId id="295"/>
            <p14:sldId id="298"/>
            <p14:sldId id="323"/>
            <p14:sldId id="320"/>
            <p14:sldId id="293"/>
            <p14:sldId id="259"/>
            <p14:sldId id="336"/>
            <p14:sldId id="316"/>
            <p14:sldId id="337"/>
            <p14:sldId id="264"/>
            <p14:sldId id="270"/>
            <p14:sldId id="351"/>
            <p14:sldId id="327"/>
            <p14:sldId id="328"/>
            <p14:sldId id="291"/>
            <p14:sldId id="329"/>
            <p14:sldId id="330"/>
            <p14:sldId id="341"/>
            <p14:sldId id="299"/>
            <p14:sldId id="301"/>
            <p14:sldId id="333"/>
            <p14:sldId id="302"/>
            <p14:sldId id="303"/>
            <p14:sldId id="304"/>
            <p14:sldId id="269"/>
            <p14:sldId id="350"/>
            <p14:sldId id="271"/>
            <p14:sldId id="343"/>
            <p14:sldId id="342"/>
            <p14:sldId id="344"/>
            <p14:sldId id="345"/>
            <p14:sldId id="348"/>
            <p14:sldId id="346"/>
            <p14:sldId id="347"/>
            <p14:sldId id="273"/>
            <p14:sldId id="355"/>
            <p14:sldId id="262"/>
            <p14:sldId id="352"/>
            <p14:sldId id="353"/>
            <p14:sldId id="354"/>
            <p14:sldId id="357"/>
            <p14:sldId id="274"/>
            <p14:sldId id="356"/>
            <p14:sldId id="3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BEF273-DFD0-488D-9C11-FC59DE9565A8}" v="64" dt="2019-06-14T00:57:32.0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3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8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ly O'Neal" userId="1dd7ea465f03bee0" providerId="LiveId" clId="{F6BEF273-DFD0-488D-9C11-FC59DE9565A8}"/>
    <pc:docChg chg="undo custSel addSld delSld modSld sldOrd">
      <pc:chgData name="Billy O'Neal" userId="1dd7ea465f03bee0" providerId="LiveId" clId="{F6BEF273-DFD0-488D-9C11-FC59DE9565A8}" dt="2019-06-14T00:57:35.004" v="2020" actId="20577"/>
      <pc:docMkLst>
        <pc:docMk/>
      </pc:docMkLst>
      <pc:sldChg chg="modSp modNotesTx">
        <pc:chgData name="Billy O'Neal" userId="1dd7ea465f03bee0" providerId="LiveId" clId="{F6BEF273-DFD0-488D-9C11-FC59DE9565A8}" dt="2019-06-13T23:24:36.256" v="1165" actId="20577"/>
        <pc:sldMkLst>
          <pc:docMk/>
          <pc:sldMk cId="3091999449" sldId="256"/>
        </pc:sldMkLst>
        <pc:spChg chg="mod">
          <ac:chgData name="Billy O'Neal" userId="1dd7ea465f03bee0" providerId="LiveId" clId="{F6BEF273-DFD0-488D-9C11-FC59DE9565A8}" dt="2019-06-13T23:24:36.256" v="1165" actId="20577"/>
          <ac:spMkLst>
            <pc:docMk/>
            <pc:sldMk cId="3091999449" sldId="256"/>
            <ac:spMk id="3" creationId="{48506B92-C453-4773-B726-B15C6491E919}"/>
          </ac:spMkLst>
        </pc:spChg>
      </pc:sldChg>
      <pc:sldChg chg="addSp delSp modSp">
        <pc:chgData name="Billy O'Neal" userId="1dd7ea465f03bee0" providerId="LiveId" clId="{F6BEF273-DFD0-488D-9C11-FC59DE9565A8}" dt="2019-06-13T22:55:47.564" v="331" actId="20577"/>
        <pc:sldMkLst>
          <pc:docMk/>
          <pc:sldMk cId="833190232" sldId="257"/>
        </pc:sldMkLst>
        <pc:spChg chg="del mod">
          <ac:chgData name="Billy O'Neal" userId="1dd7ea465f03bee0" providerId="LiveId" clId="{F6BEF273-DFD0-488D-9C11-FC59DE9565A8}" dt="2019-06-13T22:53:58.799" v="94" actId="478"/>
          <ac:spMkLst>
            <pc:docMk/>
            <pc:sldMk cId="833190232" sldId="257"/>
            <ac:spMk id="3" creationId="{0552935A-A273-440A-866C-B52745300028}"/>
          </ac:spMkLst>
        </pc:spChg>
        <pc:spChg chg="add mod">
          <ac:chgData name="Billy O'Neal" userId="1dd7ea465f03bee0" providerId="LiveId" clId="{F6BEF273-DFD0-488D-9C11-FC59DE9565A8}" dt="2019-06-13T22:55:47.564" v="331" actId="20577"/>
          <ac:spMkLst>
            <pc:docMk/>
            <pc:sldMk cId="833190232" sldId="257"/>
            <ac:spMk id="4" creationId="{631D22A9-70E6-4721-B9D4-C5C29BEECFC0}"/>
          </ac:spMkLst>
        </pc:spChg>
      </pc:sldChg>
      <pc:sldChg chg="addSp delSp modSp ord">
        <pc:chgData name="Billy O'Neal" userId="1dd7ea465f03bee0" providerId="LiveId" clId="{F6BEF273-DFD0-488D-9C11-FC59DE9565A8}" dt="2019-06-14T00:42:26.048" v="1375" actId="20577"/>
        <pc:sldMkLst>
          <pc:docMk/>
          <pc:sldMk cId="4064674354" sldId="266"/>
        </pc:sldMkLst>
        <pc:spChg chg="del">
          <ac:chgData name="Billy O'Neal" userId="1dd7ea465f03bee0" providerId="LiveId" clId="{F6BEF273-DFD0-488D-9C11-FC59DE9565A8}" dt="2019-06-14T00:40:54.636" v="1354" actId="478"/>
          <ac:spMkLst>
            <pc:docMk/>
            <pc:sldMk cId="4064674354" sldId="266"/>
            <ac:spMk id="3" creationId="{C3FC0E2A-9D8A-47EC-9313-B55491BC9A8C}"/>
          </ac:spMkLst>
        </pc:spChg>
        <pc:spChg chg="add mod">
          <ac:chgData name="Billy O'Neal" userId="1dd7ea465f03bee0" providerId="LiveId" clId="{F6BEF273-DFD0-488D-9C11-FC59DE9565A8}" dt="2019-06-14T00:42:26.048" v="1375" actId="20577"/>
          <ac:spMkLst>
            <pc:docMk/>
            <pc:sldMk cId="4064674354" sldId="266"/>
            <ac:spMk id="4" creationId="{34B4AE5B-D447-4CD4-B670-2550611E081D}"/>
          </ac:spMkLst>
        </pc:spChg>
      </pc:sldChg>
      <pc:sldChg chg="modSp add ord">
        <pc:chgData name="Billy O'Neal" userId="1dd7ea465f03bee0" providerId="LiveId" clId="{F6BEF273-DFD0-488D-9C11-FC59DE9565A8}" dt="2019-06-13T22:55:18.529" v="319" actId="20577"/>
        <pc:sldMkLst>
          <pc:docMk/>
          <pc:sldMk cId="1874425660" sldId="275"/>
        </pc:sldMkLst>
        <pc:spChg chg="mod">
          <ac:chgData name="Billy O'Neal" userId="1dd7ea465f03bee0" providerId="LiveId" clId="{F6BEF273-DFD0-488D-9C11-FC59DE9565A8}" dt="2019-06-13T22:54:49.177" v="143" actId="20577"/>
          <ac:spMkLst>
            <pc:docMk/>
            <pc:sldMk cId="1874425660" sldId="275"/>
            <ac:spMk id="2" creationId="{417E4B43-C50A-4065-9A4F-9DA803BF06AA}"/>
          </ac:spMkLst>
        </pc:spChg>
        <pc:spChg chg="mod">
          <ac:chgData name="Billy O'Neal" userId="1dd7ea465f03bee0" providerId="LiveId" clId="{F6BEF273-DFD0-488D-9C11-FC59DE9565A8}" dt="2019-06-13T22:55:18.529" v="319" actId="20577"/>
          <ac:spMkLst>
            <pc:docMk/>
            <pc:sldMk cId="1874425660" sldId="275"/>
            <ac:spMk id="3" creationId="{AF1DF5AC-8C26-4FB6-93CE-F77175E7B0E8}"/>
          </ac:spMkLst>
        </pc:spChg>
      </pc:sldChg>
      <pc:sldChg chg="modSp add del">
        <pc:chgData name="Billy O'Neal" userId="1dd7ea465f03bee0" providerId="LiveId" clId="{F6BEF273-DFD0-488D-9C11-FC59DE9565A8}" dt="2019-06-13T21:13:58.878" v="84" actId="2696"/>
        <pc:sldMkLst>
          <pc:docMk/>
          <pc:sldMk cId="3530127192" sldId="275"/>
        </pc:sldMkLst>
        <pc:spChg chg="mod">
          <ac:chgData name="Billy O'Neal" userId="1dd7ea465f03bee0" providerId="LiveId" clId="{F6BEF273-DFD0-488D-9C11-FC59DE9565A8}" dt="2019-06-13T21:13:56.708" v="83" actId="20577"/>
          <ac:spMkLst>
            <pc:docMk/>
            <pc:sldMk cId="3530127192" sldId="275"/>
            <ac:spMk id="3" creationId="{8A415E37-E41E-48A1-AF69-59A60C8F141F}"/>
          </ac:spMkLst>
        </pc:spChg>
      </pc:sldChg>
      <pc:sldChg chg="addSp delSp modSp add">
        <pc:chgData name="Billy O'Neal" userId="1dd7ea465f03bee0" providerId="LiveId" clId="{F6BEF273-DFD0-488D-9C11-FC59DE9565A8}" dt="2019-06-13T22:56:57.312" v="358" actId="20577"/>
        <pc:sldMkLst>
          <pc:docMk/>
          <pc:sldMk cId="87214564" sldId="276"/>
        </pc:sldMkLst>
        <pc:spChg chg="add mod">
          <ac:chgData name="Billy O'Neal" userId="1dd7ea465f03bee0" providerId="LiveId" clId="{F6BEF273-DFD0-488D-9C11-FC59DE9565A8}" dt="2019-06-13T22:56:57.312" v="358" actId="20577"/>
          <ac:spMkLst>
            <pc:docMk/>
            <pc:sldMk cId="87214564" sldId="276"/>
            <ac:spMk id="3" creationId="{93559E43-8305-439A-A434-ED283D37CAC0}"/>
          </ac:spMkLst>
        </pc:spChg>
        <pc:spChg chg="del">
          <ac:chgData name="Billy O'Neal" userId="1dd7ea465f03bee0" providerId="LiveId" clId="{F6BEF273-DFD0-488D-9C11-FC59DE9565A8}" dt="2019-06-13T22:56:38.459" v="333" actId="478"/>
          <ac:spMkLst>
            <pc:docMk/>
            <pc:sldMk cId="87214564" sldId="276"/>
            <ac:spMk id="4" creationId="{631D22A9-70E6-4721-B9D4-C5C29BEECFC0}"/>
          </ac:spMkLst>
        </pc:spChg>
      </pc:sldChg>
      <pc:sldChg chg="addSp modSp add">
        <pc:chgData name="Billy O'Neal" userId="1dd7ea465f03bee0" providerId="LiveId" clId="{F6BEF273-DFD0-488D-9C11-FC59DE9565A8}" dt="2019-06-13T23:04:07.249" v="405" actId="1076"/>
        <pc:sldMkLst>
          <pc:docMk/>
          <pc:sldMk cId="3948660682" sldId="277"/>
        </pc:sldMkLst>
        <pc:spChg chg="mod">
          <ac:chgData name="Billy O'Neal" userId="1dd7ea465f03bee0" providerId="LiveId" clId="{F6BEF273-DFD0-488D-9C11-FC59DE9565A8}" dt="2019-06-13T23:04:01.623" v="404" actId="1076"/>
          <ac:spMkLst>
            <pc:docMk/>
            <pc:sldMk cId="3948660682" sldId="277"/>
            <ac:spMk id="3" creationId="{93559E43-8305-439A-A434-ED283D37CAC0}"/>
          </ac:spMkLst>
        </pc:spChg>
        <pc:spChg chg="add mod">
          <ac:chgData name="Billy O'Neal" userId="1dd7ea465f03bee0" providerId="LiveId" clId="{F6BEF273-DFD0-488D-9C11-FC59DE9565A8}" dt="2019-06-13T23:04:07.249" v="405" actId="1076"/>
          <ac:spMkLst>
            <pc:docMk/>
            <pc:sldMk cId="3948660682" sldId="277"/>
            <ac:spMk id="4" creationId="{D8D793E0-A327-47A7-AD6C-FB4518B96101}"/>
          </ac:spMkLst>
        </pc:spChg>
      </pc:sldChg>
      <pc:sldChg chg="addSp delSp modSp add">
        <pc:chgData name="Billy O'Neal" userId="1dd7ea465f03bee0" providerId="LiveId" clId="{F6BEF273-DFD0-488D-9C11-FC59DE9565A8}" dt="2019-06-13T23:08:49.077" v="718" actId="1076"/>
        <pc:sldMkLst>
          <pc:docMk/>
          <pc:sldMk cId="3451418128" sldId="278"/>
        </pc:sldMkLst>
        <pc:spChg chg="mod">
          <ac:chgData name="Billy O'Neal" userId="1dd7ea465f03bee0" providerId="LiveId" clId="{F6BEF273-DFD0-488D-9C11-FC59DE9565A8}" dt="2019-06-13T23:04:38.609" v="427" actId="20577"/>
          <ac:spMkLst>
            <pc:docMk/>
            <pc:sldMk cId="3451418128" sldId="278"/>
            <ac:spMk id="2" creationId="{E780FC5C-8A55-4472-9017-E1B6C53ED32B}"/>
          </ac:spMkLst>
        </pc:spChg>
        <pc:spChg chg="del">
          <ac:chgData name="Billy O'Neal" userId="1dd7ea465f03bee0" providerId="LiveId" clId="{F6BEF273-DFD0-488D-9C11-FC59DE9565A8}" dt="2019-06-13T23:04:48.932" v="429" actId="478"/>
          <ac:spMkLst>
            <pc:docMk/>
            <pc:sldMk cId="3451418128" sldId="278"/>
            <ac:spMk id="3" creationId="{28773FDF-AFB7-41AD-8F19-DEEF8E965D08}"/>
          </ac:spMkLst>
        </pc:spChg>
        <pc:spChg chg="add mod">
          <ac:chgData name="Billy O'Neal" userId="1dd7ea465f03bee0" providerId="LiveId" clId="{F6BEF273-DFD0-488D-9C11-FC59DE9565A8}" dt="2019-06-13T23:08:49.077" v="718" actId="1076"/>
          <ac:spMkLst>
            <pc:docMk/>
            <pc:sldMk cId="3451418128" sldId="278"/>
            <ac:spMk id="4" creationId="{2DD59A5C-3BEF-4680-8DA2-5C14A7C7DA5E}"/>
          </ac:spMkLst>
        </pc:spChg>
        <pc:spChg chg="add del mod">
          <ac:chgData name="Billy O'Neal" userId="1dd7ea465f03bee0" providerId="LiveId" clId="{F6BEF273-DFD0-488D-9C11-FC59DE9565A8}" dt="2019-06-13T23:06:53.966" v="565" actId="478"/>
          <ac:spMkLst>
            <pc:docMk/>
            <pc:sldMk cId="3451418128" sldId="278"/>
            <ac:spMk id="5" creationId="{FAFBA397-7B33-4537-8E03-8A82D829EF2F}"/>
          </ac:spMkLst>
        </pc:spChg>
        <pc:spChg chg="add del mod">
          <ac:chgData name="Billy O'Neal" userId="1dd7ea465f03bee0" providerId="LiveId" clId="{F6BEF273-DFD0-488D-9C11-FC59DE9565A8}" dt="2019-06-13T23:06:55.848" v="566" actId="478"/>
          <ac:spMkLst>
            <pc:docMk/>
            <pc:sldMk cId="3451418128" sldId="278"/>
            <ac:spMk id="6" creationId="{BF793B24-D9F5-48CA-9701-943BB2B00074}"/>
          </ac:spMkLst>
        </pc:spChg>
        <pc:spChg chg="add del mod">
          <ac:chgData name="Billy O'Neal" userId="1dd7ea465f03bee0" providerId="LiveId" clId="{F6BEF273-DFD0-488D-9C11-FC59DE9565A8}" dt="2019-06-13T23:07:07.510" v="571" actId="478"/>
          <ac:spMkLst>
            <pc:docMk/>
            <pc:sldMk cId="3451418128" sldId="278"/>
            <ac:spMk id="7" creationId="{E9E036CF-6111-4017-8C1A-0F303BAAEEAE}"/>
          </ac:spMkLst>
        </pc:spChg>
        <pc:spChg chg="add mod">
          <ac:chgData name="Billy O'Neal" userId="1dd7ea465f03bee0" providerId="LiveId" clId="{F6BEF273-DFD0-488D-9C11-FC59DE9565A8}" dt="2019-06-13T23:08:49.077" v="718" actId="1076"/>
          <ac:spMkLst>
            <pc:docMk/>
            <pc:sldMk cId="3451418128" sldId="278"/>
            <ac:spMk id="8" creationId="{41817E8E-8C99-41F8-A6B3-2A79ACC66404}"/>
          </ac:spMkLst>
        </pc:spChg>
        <pc:spChg chg="add mod">
          <ac:chgData name="Billy O'Neal" userId="1dd7ea465f03bee0" providerId="LiveId" clId="{F6BEF273-DFD0-488D-9C11-FC59DE9565A8}" dt="2019-06-13T23:08:49.077" v="718" actId="1076"/>
          <ac:spMkLst>
            <pc:docMk/>
            <pc:sldMk cId="3451418128" sldId="278"/>
            <ac:spMk id="9" creationId="{AAFC38FB-CDA4-4721-8C51-BAE129943C0F}"/>
          </ac:spMkLst>
        </pc:spChg>
        <pc:spChg chg="add mod">
          <ac:chgData name="Billy O'Neal" userId="1dd7ea465f03bee0" providerId="LiveId" clId="{F6BEF273-DFD0-488D-9C11-FC59DE9565A8}" dt="2019-06-13T23:08:49.077" v="718" actId="1076"/>
          <ac:spMkLst>
            <pc:docMk/>
            <pc:sldMk cId="3451418128" sldId="278"/>
            <ac:spMk id="10" creationId="{20AA6766-AE43-4F5E-A01E-8F3C9F87BAF9}"/>
          </ac:spMkLst>
        </pc:spChg>
      </pc:sldChg>
      <pc:sldChg chg="addSp delSp modSp add">
        <pc:chgData name="Billy O'Neal" userId="1dd7ea465f03bee0" providerId="LiveId" clId="{F6BEF273-DFD0-488D-9C11-FC59DE9565A8}" dt="2019-06-13T23:15:57.894" v="799" actId="20577"/>
        <pc:sldMkLst>
          <pc:docMk/>
          <pc:sldMk cId="383346292" sldId="279"/>
        </pc:sldMkLst>
        <pc:spChg chg="mod">
          <ac:chgData name="Billy O'Neal" userId="1dd7ea465f03bee0" providerId="LiveId" clId="{F6BEF273-DFD0-488D-9C11-FC59DE9565A8}" dt="2019-06-13T23:09:04.140" v="738" actId="20577"/>
          <ac:spMkLst>
            <pc:docMk/>
            <pc:sldMk cId="383346292" sldId="279"/>
            <ac:spMk id="2" creationId="{3CD69146-89AD-4E86-A19B-BD5CDBC59960}"/>
          </ac:spMkLst>
        </pc:spChg>
        <pc:spChg chg="add del">
          <ac:chgData name="Billy O'Neal" userId="1dd7ea465f03bee0" providerId="LiveId" clId="{F6BEF273-DFD0-488D-9C11-FC59DE9565A8}" dt="2019-06-13T23:13:19.429" v="741" actId="478"/>
          <ac:spMkLst>
            <pc:docMk/>
            <pc:sldMk cId="383346292" sldId="279"/>
            <ac:spMk id="3" creationId="{1A0F2826-52BC-4A79-9D52-3C4AB68B3B28}"/>
          </ac:spMkLst>
        </pc:spChg>
        <pc:spChg chg="add mod">
          <ac:chgData name="Billy O'Neal" userId="1dd7ea465f03bee0" providerId="LiveId" clId="{F6BEF273-DFD0-488D-9C11-FC59DE9565A8}" dt="2019-06-13T23:15:57.894" v="799" actId="20577"/>
          <ac:spMkLst>
            <pc:docMk/>
            <pc:sldMk cId="383346292" sldId="279"/>
            <ac:spMk id="4" creationId="{385FACFE-471E-4A67-A683-214811F8D0D0}"/>
          </ac:spMkLst>
        </pc:spChg>
      </pc:sldChg>
      <pc:sldChg chg="addSp delSp modSp add">
        <pc:chgData name="Billy O'Neal" userId="1dd7ea465f03bee0" providerId="LiveId" clId="{F6BEF273-DFD0-488D-9C11-FC59DE9565A8}" dt="2019-06-13T23:18:14.880" v="1064" actId="14100"/>
        <pc:sldMkLst>
          <pc:docMk/>
          <pc:sldMk cId="1358557261" sldId="280"/>
        </pc:sldMkLst>
        <pc:spChg chg="add del mod">
          <ac:chgData name="Billy O'Neal" userId="1dd7ea465f03bee0" providerId="LiveId" clId="{F6BEF273-DFD0-488D-9C11-FC59DE9565A8}" dt="2019-06-13T23:17:09.950" v="903" actId="478"/>
          <ac:spMkLst>
            <pc:docMk/>
            <pc:sldMk cId="1358557261" sldId="280"/>
            <ac:spMk id="3" creationId="{108FC7ED-8798-4991-BEAC-7BD1CBF277AE}"/>
          </ac:spMkLst>
        </pc:spChg>
        <pc:spChg chg="add mod">
          <ac:chgData name="Billy O'Neal" userId="1dd7ea465f03bee0" providerId="LiveId" clId="{F6BEF273-DFD0-488D-9C11-FC59DE9565A8}" dt="2019-06-13T23:18:14.880" v="1064" actId="14100"/>
          <ac:spMkLst>
            <pc:docMk/>
            <pc:sldMk cId="1358557261" sldId="280"/>
            <ac:spMk id="5" creationId="{9AA2EBF5-A2CC-45E2-AB11-3519B91B8D3F}"/>
          </ac:spMkLst>
        </pc:spChg>
      </pc:sldChg>
      <pc:sldChg chg="addSp delSp modSp add">
        <pc:chgData name="Billy O'Neal" userId="1dd7ea465f03bee0" providerId="LiveId" clId="{F6BEF273-DFD0-488D-9C11-FC59DE9565A8}" dt="2019-06-13T23:28:09.825" v="1352" actId="1076"/>
        <pc:sldMkLst>
          <pc:docMk/>
          <pc:sldMk cId="826435567" sldId="281"/>
        </pc:sldMkLst>
        <pc:spChg chg="mod">
          <ac:chgData name="Billy O'Neal" userId="1dd7ea465f03bee0" providerId="LiveId" clId="{F6BEF273-DFD0-488D-9C11-FC59DE9565A8}" dt="2019-06-13T23:27:23.789" v="1185" actId="20577"/>
          <ac:spMkLst>
            <pc:docMk/>
            <pc:sldMk cId="826435567" sldId="281"/>
            <ac:spMk id="2" creationId="{A137934B-1483-4473-AB84-2084774CC7D3}"/>
          </ac:spMkLst>
        </pc:spChg>
        <pc:spChg chg="del">
          <ac:chgData name="Billy O'Neal" userId="1dd7ea465f03bee0" providerId="LiveId" clId="{F6BEF273-DFD0-488D-9C11-FC59DE9565A8}" dt="2019-06-13T23:27:27.148" v="1186" actId="478"/>
          <ac:spMkLst>
            <pc:docMk/>
            <pc:sldMk cId="826435567" sldId="281"/>
            <ac:spMk id="3" creationId="{E5154253-6170-4848-9979-37C2005F2DAB}"/>
          </ac:spMkLst>
        </pc:spChg>
        <pc:picChg chg="add mod">
          <ac:chgData name="Billy O'Neal" userId="1dd7ea465f03bee0" providerId="LiveId" clId="{F6BEF273-DFD0-488D-9C11-FC59DE9565A8}" dt="2019-06-13T23:28:09.825" v="1352" actId="1076"/>
          <ac:picMkLst>
            <pc:docMk/>
            <pc:sldMk cId="826435567" sldId="281"/>
            <ac:picMk id="5" creationId="{CABD0315-B633-4A14-86A5-9BB9511E8974}"/>
          </ac:picMkLst>
        </pc:picChg>
      </pc:sldChg>
      <pc:sldChg chg="modSp add">
        <pc:chgData name="Billy O'Neal" userId="1dd7ea465f03bee0" providerId="LiveId" clId="{F6BEF273-DFD0-488D-9C11-FC59DE9565A8}" dt="2019-06-14T00:44:17.950" v="1420" actId="20577"/>
        <pc:sldMkLst>
          <pc:docMk/>
          <pc:sldMk cId="3552121767" sldId="282"/>
        </pc:sldMkLst>
        <pc:spChg chg="mod">
          <ac:chgData name="Billy O'Neal" userId="1dd7ea465f03bee0" providerId="LiveId" clId="{F6BEF273-DFD0-488D-9C11-FC59DE9565A8}" dt="2019-06-14T00:44:17.950" v="1420" actId="20577"/>
          <ac:spMkLst>
            <pc:docMk/>
            <pc:sldMk cId="3552121767" sldId="282"/>
            <ac:spMk id="4" creationId="{34B4AE5B-D447-4CD4-B670-2550611E081D}"/>
          </ac:spMkLst>
        </pc:spChg>
      </pc:sldChg>
      <pc:sldChg chg="modSp add ord">
        <pc:chgData name="Billy O'Neal" userId="1dd7ea465f03bee0" providerId="LiveId" clId="{F6BEF273-DFD0-488D-9C11-FC59DE9565A8}" dt="2019-06-14T00:45:07.516" v="1671" actId="20577"/>
        <pc:sldMkLst>
          <pc:docMk/>
          <pc:sldMk cId="521069620" sldId="283"/>
        </pc:sldMkLst>
        <pc:spChg chg="mod">
          <ac:chgData name="Billy O'Neal" userId="1dd7ea465f03bee0" providerId="LiveId" clId="{F6BEF273-DFD0-488D-9C11-FC59DE9565A8}" dt="2019-06-14T00:44:31.140" v="1479" actId="20577"/>
          <ac:spMkLst>
            <pc:docMk/>
            <pc:sldMk cId="521069620" sldId="283"/>
            <ac:spMk id="2" creationId="{614E30BE-240D-4CA9-A02D-D207C8D530F7}"/>
          </ac:spMkLst>
        </pc:spChg>
        <pc:spChg chg="mod">
          <ac:chgData name="Billy O'Neal" userId="1dd7ea465f03bee0" providerId="LiveId" clId="{F6BEF273-DFD0-488D-9C11-FC59DE9565A8}" dt="2019-06-14T00:45:07.516" v="1671" actId="20577"/>
          <ac:spMkLst>
            <pc:docMk/>
            <pc:sldMk cId="521069620" sldId="283"/>
            <ac:spMk id="3" creationId="{B430DFBD-AECE-41A1-A518-380652535DCA}"/>
          </ac:spMkLst>
        </pc:spChg>
      </pc:sldChg>
      <pc:sldChg chg="addSp delSp modSp add">
        <pc:chgData name="Billy O'Neal" userId="1dd7ea465f03bee0" providerId="LiveId" clId="{F6BEF273-DFD0-488D-9C11-FC59DE9565A8}" dt="2019-06-14T00:48:29.105" v="1787" actId="1076"/>
        <pc:sldMkLst>
          <pc:docMk/>
          <pc:sldMk cId="2342662362" sldId="284"/>
        </pc:sldMkLst>
        <pc:spChg chg="mod">
          <ac:chgData name="Billy O'Neal" userId="1dd7ea465f03bee0" providerId="LiveId" clId="{F6BEF273-DFD0-488D-9C11-FC59DE9565A8}" dt="2019-06-14T00:47:33.659" v="1722" actId="20577"/>
          <ac:spMkLst>
            <pc:docMk/>
            <pc:sldMk cId="2342662362" sldId="284"/>
            <ac:spMk id="2" creationId="{C4F5ECCC-8ADE-4062-A9D3-533C7C16A7D4}"/>
          </ac:spMkLst>
        </pc:spChg>
        <pc:spChg chg="del">
          <ac:chgData name="Billy O'Neal" userId="1dd7ea465f03bee0" providerId="LiveId" clId="{F6BEF273-DFD0-488D-9C11-FC59DE9565A8}" dt="2019-06-14T00:47:35.774" v="1723" actId="478"/>
          <ac:spMkLst>
            <pc:docMk/>
            <pc:sldMk cId="2342662362" sldId="284"/>
            <ac:spMk id="3" creationId="{583F5AB0-FE61-4CCA-B859-723D46E94238}"/>
          </ac:spMkLst>
        </pc:spChg>
        <pc:spChg chg="add mod">
          <ac:chgData name="Billy O'Neal" userId="1dd7ea465f03bee0" providerId="LiveId" clId="{F6BEF273-DFD0-488D-9C11-FC59DE9565A8}" dt="2019-06-14T00:48:29.105" v="1787" actId="1076"/>
          <ac:spMkLst>
            <pc:docMk/>
            <pc:sldMk cId="2342662362" sldId="284"/>
            <ac:spMk id="4" creationId="{EFA82D0C-8ED6-4CD2-B0A9-51219B0D552C}"/>
          </ac:spMkLst>
        </pc:spChg>
      </pc:sldChg>
      <pc:sldChg chg="addSp delSp modSp add">
        <pc:chgData name="Billy O'Neal" userId="1dd7ea465f03bee0" providerId="LiveId" clId="{F6BEF273-DFD0-488D-9C11-FC59DE9565A8}" dt="2019-06-14T00:55:48.866" v="1862" actId="20577"/>
        <pc:sldMkLst>
          <pc:docMk/>
          <pc:sldMk cId="4271292222" sldId="285"/>
        </pc:sldMkLst>
        <pc:spChg chg="mod">
          <ac:chgData name="Billy O'Neal" userId="1dd7ea465f03bee0" providerId="LiveId" clId="{F6BEF273-DFD0-488D-9C11-FC59DE9565A8}" dt="2019-06-14T00:52:36.676" v="1826" actId="20577"/>
          <ac:spMkLst>
            <pc:docMk/>
            <pc:sldMk cId="4271292222" sldId="285"/>
            <ac:spMk id="2" creationId="{A6F4F18C-3556-44E3-A757-C02FA514D8E2}"/>
          </ac:spMkLst>
        </pc:spChg>
        <pc:spChg chg="del">
          <ac:chgData name="Billy O'Neal" userId="1dd7ea465f03bee0" providerId="LiveId" clId="{F6BEF273-DFD0-488D-9C11-FC59DE9565A8}" dt="2019-06-14T00:52:38.974" v="1827" actId="478"/>
          <ac:spMkLst>
            <pc:docMk/>
            <pc:sldMk cId="4271292222" sldId="285"/>
            <ac:spMk id="3" creationId="{B109F29E-3113-4E38-AC56-79352035346E}"/>
          </ac:spMkLst>
        </pc:spChg>
        <pc:spChg chg="add mod">
          <ac:chgData name="Billy O'Neal" userId="1dd7ea465f03bee0" providerId="LiveId" clId="{F6BEF273-DFD0-488D-9C11-FC59DE9565A8}" dt="2019-06-14T00:55:48.866" v="1862" actId="20577"/>
          <ac:spMkLst>
            <pc:docMk/>
            <pc:sldMk cId="4271292222" sldId="285"/>
            <ac:spMk id="4" creationId="{306B69E4-9A9E-40A1-9981-A5FFA75FF88C}"/>
          </ac:spMkLst>
        </pc:spChg>
      </pc:sldChg>
      <pc:sldChg chg="addSp delSp modSp add">
        <pc:chgData name="Billy O'Neal" userId="1dd7ea465f03bee0" providerId="LiveId" clId="{F6BEF273-DFD0-488D-9C11-FC59DE9565A8}" dt="2019-06-14T00:57:08.736" v="2004" actId="962"/>
        <pc:sldMkLst>
          <pc:docMk/>
          <pc:sldMk cId="457566823" sldId="286"/>
        </pc:sldMkLst>
        <pc:spChg chg="mod">
          <ac:chgData name="Billy O'Neal" userId="1dd7ea465f03bee0" providerId="LiveId" clId="{F6BEF273-DFD0-488D-9C11-FC59DE9565A8}" dt="2019-06-14T00:55:58.129" v="1864"/>
          <ac:spMkLst>
            <pc:docMk/>
            <pc:sldMk cId="457566823" sldId="286"/>
            <ac:spMk id="2" creationId="{A86D5E1B-AF99-4670-9C8E-97D42613FFA6}"/>
          </ac:spMkLst>
        </pc:spChg>
        <pc:spChg chg="del">
          <ac:chgData name="Billy O'Neal" userId="1dd7ea465f03bee0" providerId="LiveId" clId="{F6BEF273-DFD0-488D-9C11-FC59DE9565A8}" dt="2019-06-14T00:56:01.426" v="1865" actId="478"/>
          <ac:spMkLst>
            <pc:docMk/>
            <pc:sldMk cId="457566823" sldId="286"/>
            <ac:spMk id="3" creationId="{32807C8D-3FEE-40A4-A9D7-4C841F01769D}"/>
          </ac:spMkLst>
        </pc:spChg>
        <pc:picChg chg="add mod">
          <ac:chgData name="Billy O'Neal" userId="1dd7ea465f03bee0" providerId="LiveId" clId="{F6BEF273-DFD0-488D-9C11-FC59DE9565A8}" dt="2019-06-14T00:57:08.736" v="2004" actId="962"/>
          <ac:picMkLst>
            <pc:docMk/>
            <pc:sldMk cId="457566823" sldId="286"/>
            <ac:picMk id="5" creationId="{DB5EA21E-1E1D-4EDD-B852-C96CEF3230AF}"/>
          </ac:picMkLst>
        </pc:picChg>
      </pc:sldChg>
      <pc:sldChg chg="modSp add">
        <pc:chgData name="Billy O'Neal" userId="1dd7ea465f03bee0" providerId="LiveId" clId="{F6BEF273-DFD0-488D-9C11-FC59DE9565A8}" dt="2019-06-14T00:57:35.004" v="2020" actId="20577"/>
        <pc:sldMkLst>
          <pc:docMk/>
          <pc:sldMk cId="3515971535" sldId="287"/>
        </pc:sldMkLst>
        <pc:spChg chg="mod">
          <ac:chgData name="Billy O'Neal" userId="1dd7ea465f03bee0" providerId="LiveId" clId="{F6BEF273-DFD0-488D-9C11-FC59DE9565A8}" dt="2019-06-14T00:57:35.004" v="2020" actId="20577"/>
          <ac:spMkLst>
            <pc:docMk/>
            <pc:sldMk cId="3515971535" sldId="287"/>
            <ac:spMk id="2" creationId="{72828CBA-D374-4946-AD38-ED40B826CF2C}"/>
          </ac:spMkLst>
        </pc:spChg>
      </pc:sldChg>
    </pc:docChg>
  </pc:docChgLst>
  <pc:docChgLst>
    <pc:chgData name="Billy O'Neal" userId="1dd7ea465f03bee0" providerId="LiveId" clId="{FB917995-CC61-4B44-A51F-42497CF72BF7}"/>
    <pc:docChg chg="modSld">
      <pc:chgData name="Billy O'Neal" userId="1dd7ea465f03bee0" providerId="LiveId" clId="{FB917995-CC61-4B44-A51F-42497CF72BF7}" dt="2019-06-04T19:53:38.086" v="17" actId="20577"/>
      <pc:docMkLst>
        <pc:docMk/>
      </pc:docMkLst>
      <pc:sldChg chg="modNotesTx">
        <pc:chgData name="Billy O'Neal" userId="1dd7ea465f03bee0" providerId="LiveId" clId="{FB917995-CC61-4B44-A51F-42497CF72BF7}" dt="2019-06-04T19:53:38.086" v="17" actId="20577"/>
        <pc:sldMkLst>
          <pc:docMk/>
          <pc:sldMk cId="3091999449" sldId="25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D983A-E425-4A34-BCDB-40ADE3B9F73D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A996F-349C-4603-9413-4ADFCDC4C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87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35 minutes, code in 28 font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A996F-349C-4603-9413-4ADFCDC4C6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60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7C5E9F-71E3-4814-9D00-B91FF3A9FE4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27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7C5E9F-71E3-4814-9D00-B91FF3A9FE4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45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Let me give you one specific example from windows codebase right away.</a:t>
            </a:r>
          </a:p>
          <a:p>
            <a:r>
              <a:rPr lang="en-US"/>
              <a:t>Let's play a little game. Here's round 1. Who can spot a problem in this code? </a:t>
            </a:r>
          </a:p>
          <a:p>
            <a:r>
              <a:rPr lang="en-US"/>
              <a:t>Don't </a:t>
            </a:r>
            <a:r>
              <a:rPr lang="en-US" err="1"/>
              <a:t>asnwer</a:t>
            </a:r>
            <a:r>
              <a:rPr lang="en-US"/>
              <a:t> or raise your hand, just think of an answer.</a:t>
            </a:r>
          </a:p>
          <a:p>
            <a:r>
              <a:rPr lang="en-US"/>
              <a:t>Yes, you are right, the standard library function that checks emptiness</a:t>
            </a:r>
          </a:p>
          <a:p>
            <a:r>
              <a:rPr lang="en-US"/>
              <a:t>is mistaken for the for the function that clears vector. But there was nothing to catch this error.</a:t>
            </a:r>
          </a:p>
          <a:p>
            <a:r>
              <a:rPr lang="en-US"/>
              <a:t>Now function empty() is marked with </a:t>
            </a:r>
            <a:r>
              <a:rPr lang="en-US" err="1"/>
              <a:t>nodiscard</a:t>
            </a:r>
            <a:r>
              <a:rPr lang="en-US"/>
              <a:t>. [?? ref says </a:t>
            </a:r>
            <a:r>
              <a:rPr lang="en-US" err="1"/>
              <a:t>c++</a:t>
            </a:r>
            <a:r>
              <a:rPr lang="en-US"/>
              <a:t>20]</a:t>
            </a:r>
          </a:p>
          <a:p>
            <a:r>
              <a:rPr lang="en-US"/>
              <a:t>So compiler reports an error when its result is discarded.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C5E9F-71E3-4814-9D00-B91FF3A9FE4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7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Let me give you one specific example from windows codebase right away.</a:t>
            </a:r>
          </a:p>
          <a:p>
            <a:r>
              <a:rPr lang="en-US"/>
              <a:t>Let's play a little game. Here's round 1. Who can spot a problem in this code? </a:t>
            </a:r>
          </a:p>
          <a:p>
            <a:r>
              <a:rPr lang="en-US"/>
              <a:t>Don't </a:t>
            </a:r>
            <a:r>
              <a:rPr lang="en-US" err="1"/>
              <a:t>asnwer</a:t>
            </a:r>
            <a:r>
              <a:rPr lang="en-US"/>
              <a:t> or raise your hand, just think of an answer.</a:t>
            </a:r>
          </a:p>
          <a:p>
            <a:r>
              <a:rPr lang="en-US"/>
              <a:t>Yes, you are right, the standard library function that checks emptiness</a:t>
            </a:r>
          </a:p>
          <a:p>
            <a:r>
              <a:rPr lang="en-US"/>
              <a:t>is mistaken for the for the function that clears vector. But there was nothing to catch this error.</a:t>
            </a:r>
          </a:p>
          <a:p>
            <a:r>
              <a:rPr lang="en-US"/>
              <a:t>Now function empty() is marked with </a:t>
            </a:r>
            <a:r>
              <a:rPr lang="en-US" err="1"/>
              <a:t>nodiscard</a:t>
            </a:r>
            <a:r>
              <a:rPr lang="en-US"/>
              <a:t>. [?? ref says </a:t>
            </a:r>
            <a:r>
              <a:rPr lang="en-US" err="1"/>
              <a:t>c++</a:t>
            </a:r>
            <a:r>
              <a:rPr lang="en-US"/>
              <a:t>20]</a:t>
            </a:r>
          </a:p>
          <a:p>
            <a:r>
              <a:rPr lang="en-US"/>
              <a:t>So compiler reports an error when its result is discarded.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C5E9F-71E3-4814-9D00-B91FF3A9FE4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80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you’re adding your own functions that are likely to be confused this way, you apply the [[</a:t>
            </a:r>
            <a:r>
              <a:rPr lang="en-US" err="1"/>
              <a:t>nodiscard</a:t>
            </a:r>
            <a:r>
              <a:rPr lang="en-US"/>
              <a:t>]] attribute, as shown on empty on line 8 here. [[ ]] is C++’s “attribute” syntax, sort of a portable version of __</a:t>
            </a:r>
            <a:r>
              <a:rPr lang="en-US" err="1"/>
              <a:t>declspec</a:t>
            </a:r>
            <a:r>
              <a:rPr lang="en-US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C5E9F-71E3-4814-9D00-B91FF3A9FE4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7C5E9F-71E3-4814-9D00-B91FF3A9FE4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17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A996F-349C-4603-9413-4ADFCDC4C6C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42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4259F-E2EC-451E-90A1-7C67739E0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7E531C-2FB2-4B57-A4EA-AA22E1EC8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0CC86-B40B-4373-95AF-0A263DE23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BF37-8D16-4179-99C3-318EDB0DC7CB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CD6CF-7B63-4AE8-B33C-3943C8312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5F6CF-85C6-464C-9CF8-F07E0F414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5FD5-D260-4871-B35A-A7C13C63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0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D54F3-189D-40C1-A4AD-E8A85E80F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98603-5EDC-41EE-AFB0-948C74AD7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032DC-0D2F-4022-99DF-80176BAD7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BF37-8D16-4179-99C3-318EDB0DC7CB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5F9CB-5320-41F3-80DE-2CFF78E36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A0670-8DC2-4185-95E8-DBA59E2FF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5FD5-D260-4871-B35A-A7C13C63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88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166B9A-79A8-4590-8FEC-8033C4AEDF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4292F-40C4-4B3C-BC4D-1BE411511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C5137-B56D-4D43-AB55-ED05F2262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BF37-8D16-4179-99C3-318EDB0DC7CB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72169-F5FB-4217-8245-41818BFD6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5D716-A2BE-470F-8D62-5AB8CD6F1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5FD5-D260-4871-B35A-A7C13C63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37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11FA-E737-4402-B536-ACB576B6D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D3D84-7692-4FB4-A98C-619B26F99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C575C-EBD0-4B35-9872-606FFE429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BF37-8D16-4179-99C3-318EDB0DC7CB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308B4-53AC-4BC2-AA7D-7E08C9F87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E0323-882C-4356-9089-4827292E5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5FD5-D260-4871-B35A-A7C13C63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79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AAD72-4027-44EC-8EF6-1E4328EB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73A93-B9E5-43CD-BFFD-900BE9831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7A65F-7BE8-492F-8D08-A93ACE8C0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BF37-8D16-4179-99C3-318EDB0DC7CB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6E926-68A4-4B07-932E-C55AC5E5B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743ED-D08F-4CED-9A4F-601661408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5FD5-D260-4871-B35A-A7C13C63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90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162AF-05F3-4793-B814-88B771CEA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B5817-9E6F-42D1-BCF9-2A49BDF63F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33DE89-B755-46BC-A979-FF9B085D2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1782A-21E5-46E8-918C-5573DD487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BF37-8D16-4179-99C3-318EDB0DC7CB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4B42F-1322-4175-B50B-6B4CD475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9BA7E-E6C4-430B-9110-D39986C81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5FD5-D260-4871-B35A-A7C13C63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24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4C10A-C7FA-475D-BE5F-8880EF953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24C98-ED89-4CDF-BC0F-89C794DB0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73FD5E-DDE1-4960-8338-8D87FCE11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CFEF19-A685-4BE0-B102-2AEEC8071E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6CB116-D98B-48DB-A680-7DAAFD7032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279309-4C2C-4388-B8A7-7C40CCA9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BF37-8D16-4179-99C3-318EDB0DC7CB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FA3D49-89E5-42B1-A997-8A249101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1FC5E-22A2-4510-ACF1-6BDE3906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5FD5-D260-4871-B35A-A7C13C63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97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23ECE-C67B-4D4D-A535-B6AF2AB9B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B4F3B5-B31D-45F3-A7C9-24176DE5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BF37-8D16-4179-99C3-318EDB0DC7CB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07286-7E06-4880-BF93-6EFAE10BE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956306-0EAD-4232-AC41-84D36C324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5FD5-D260-4871-B35A-A7C13C63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10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AD70FD-5975-4C0A-BC61-1A4A7A4A5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BF37-8D16-4179-99C3-318EDB0DC7CB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BC1A90-297D-457D-BF73-D9D5782C1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26AB0-16C2-4D3C-9B49-64042D000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5FD5-D260-4871-B35A-A7C13C63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235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0212F-61C1-4B96-8C5C-7CC1F1E85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49E67-45B6-487E-AEB6-DB64F3142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92396-7910-4E56-B3A5-0DC0CC20A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E9409-2091-488F-AD8C-7C0FB0F2C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BF37-8D16-4179-99C3-318EDB0DC7CB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FD5908-E99E-4625-8730-4B2AA8566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66A01-3004-45D5-B4F8-894932486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5FD5-D260-4871-B35A-A7C13C63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5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FAA4F-D1DE-424A-B25B-22DEBC4A1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651135-132A-4733-B4F5-6BE5E749C8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7A9933-333E-4DA3-96C9-9376E9FB7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C6C0B-3943-4ECB-B839-14A3358D7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BF37-8D16-4179-99C3-318EDB0DC7CB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32EB8-CD33-4D93-AEDD-5A97F54BA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7DF85-47A9-43F8-BE01-2F0E5A87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5FD5-D260-4871-B35A-A7C13C63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3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CE3C09-89F8-4FE4-8766-64CBD20B4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E729A-FF0B-426D-8BEA-05DB4919E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9730C-7CC8-4E17-8171-4C52968A34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3BF37-8D16-4179-99C3-318EDB0DC7CB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0920D-0C0D-43E5-B5ED-BBD1D1F085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66084-3A25-48AE-A58D-A26B4B742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B5FD5-D260-4871-B35A-A7C13C63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09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ion@Microsof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witter.com/MalwareMinigu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-H-ut6j1BYU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el.is/c++draft/support.limits.general" TargetMode="External"/><Relationship Id="rId2" Type="http://schemas.openxmlformats.org/officeDocument/2006/relationships/hyperlink" Target="http://eel.is/c++draft/cpp.predefine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el.is/c++draft/cpp.cond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howardhinnant.github.io/dining_philosophers.html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cppblog/using-c17-parallel-algorithms-for-better-performance/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en-std.org/jtc1/sc22/wg21/docs/papers/2016/p0145r3.pdf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llyONeal/14_cpp_features_in_40_minut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6090E-7A75-4FBF-867C-56FF217271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14 C++ Features in 40 Minutes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506B92-C453-4773-B726-B15C6491E9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Billy O’Neal, Visual C++ Libraries</a:t>
            </a:r>
          </a:p>
          <a:p>
            <a:r>
              <a:rPr lang="en-US" dirty="0">
                <a:hlinkClick r:id="rId3"/>
              </a:rPr>
              <a:t>bion@Microsoft.com</a:t>
            </a:r>
            <a:endParaRPr lang="en-US" dirty="0"/>
          </a:p>
          <a:p>
            <a:r>
              <a:rPr lang="en-US" dirty="0">
                <a:hlinkClick r:id="rId4"/>
              </a:rPr>
              <a:t>@</a:t>
            </a:r>
            <a:r>
              <a:rPr lang="en-US" dirty="0" err="1">
                <a:hlinkClick r:id="rId4"/>
              </a:rPr>
              <a:t>MalwareMinigun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999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7EFA3-1ED3-4AEB-851A-131E7EB67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Bindings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1D22A9-70E6-4721-B9D4-C5C29BEECFC0}"/>
              </a:ext>
            </a:extLst>
          </p:cNvPr>
          <p:cNvSpPr/>
          <p:nvPr/>
        </p:nvSpPr>
        <p:spPr>
          <a:xfrm>
            <a:off x="638175" y="1279114"/>
            <a:ext cx="10375446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example {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a;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b;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c;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print_example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example&amp; ex) 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"a: %d b: %d c: %d"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ex.a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ex.b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ex.c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190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7EFA3-1ED3-4AEB-851A-131E7EB67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Bindings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559E43-8305-439A-A434-ED283D37CAC0}"/>
              </a:ext>
            </a:extLst>
          </p:cNvPr>
          <p:cNvSpPr/>
          <p:nvPr/>
        </p:nvSpPr>
        <p:spPr>
          <a:xfrm>
            <a:off x="1382486" y="1454914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example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ex;</a:t>
            </a:r>
          </a:p>
          <a:p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ex.a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800" dirty="0">
                <a:solidFill>
                  <a:srgbClr val="09885A"/>
                </a:solidFill>
                <a:latin typeface="Consolas" panose="020B0609020204030204" pitchFamily="49" charset="0"/>
              </a:rPr>
              <a:t>42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ex.b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800" dirty="0">
                <a:solidFill>
                  <a:srgbClr val="09885A"/>
                </a:solidFill>
                <a:latin typeface="Consolas" panose="020B0609020204030204" pitchFamily="49" charset="0"/>
              </a:rPr>
              <a:t>1234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ex.c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800" dirty="0">
                <a:solidFill>
                  <a:srgbClr val="09885A"/>
                </a:solidFill>
                <a:latin typeface="Consolas" panose="020B0609020204030204" pitchFamily="49" charset="0"/>
              </a:rPr>
              <a:t>1729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print_example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(ex);</a:t>
            </a:r>
          </a:p>
          <a:p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fr-FR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14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7EFA3-1ED3-4AEB-851A-131E7EB67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Bindings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559E43-8305-439A-A434-ED283D37CAC0}"/>
              </a:ext>
            </a:extLst>
          </p:cNvPr>
          <p:cNvSpPr/>
          <p:nvPr/>
        </p:nvSpPr>
        <p:spPr>
          <a:xfrm>
            <a:off x="782411" y="1467160"/>
            <a:ext cx="462642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example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ex;</a:t>
            </a:r>
          </a:p>
          <a:p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ex.a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800" dirty="0">
                <a:solidFill>
                  <a:srgbClr val="09885A"/>
                </a:solidFill>
                <a:latin typeface="Consolas" panose="020B0609020204030204" pitchFamily="49" charset="0"/>
              </a:rPr>
              <a:t>42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ex.b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800" dirty="0">
                <a:solidFill>
                  <a:srgbClr val="09885A"/>
                </a:solidFill>
                <a:latin typeface="Consolas" panose="020B0609020204030204" pitchFamily="49" charset="0"/>
              </a:rPr>
              <a:t>1234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ex.c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800" dirty="0">
                <a:solidFill>
                  <a:srgbClr val="09885A"/>
                </a:solidFill>
                <a:latin typeface="Consolas" panose="020B0609020204030204" pitchFamily="49" charset="0"/>
              </a:rPr>
              <a:t>1729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print_example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(ex);</a:t>
            </a:r>
          </a:p>
          <a:p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fr-FR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D793E0-A327-47A7-AD6C-FB4518B96101}"/>
              </a:ext>
            </a:extLst>
          </p:cNvPr>
          <p:cNvSpPr/>
          <p:nvPr/>
        </p:nvSpPr>
        <p:spPr>
          <a:xfrm>
            <a:off x="5645603" y="1284825"/>
            <a:ext cx="522922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example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ex;</a:t>
            </a:r>
            <a:b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&amp; [d, e, f] = ex;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d = 42;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e = 1234;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f = 1729;</a:t>
            </a:r>
          </a:p>
          <a:p>
            <a:b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print_example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(ex);</a:t>
            </a:r>
          </a:p>
          <a:p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fr-FR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660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0FC5C-8A55-4472-9017-E1B6C53ED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Bindings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D59A5C-3BEF-4680-8DA2-5C14A7C7DA5E}"/>
              </a:ext>
            </a:extLst>
          </p:cNvPr>
          <p:cNvSpPr/>
          <p:nvPr/>
        </p:nvSpPr>
        <p:spPr>
          <a:xfrm>
            <a:off x="1943021" y="3334138"/>
            <a:ext cx="74703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&amp; [d, e, f] = ex;</a:t>
            </a:r>
          </a:p>
        </p:txBody>
      </p:sp>
      <p:sp>
        <p:nvSpPr>
          <p:cNvPr id="8" name="Callout: Down Arrow 7">
            <a:extLst>
              <a:ext uri="{FF2B5EF4-FFF2-40B4-BE49-F238E27FC236}">
                <a16:creationId xmlns:a16="http://schemas.microsoft.com/office/drawing/2014/main" id="{41817E8E-8C99-41F8-A6B3-2A79ACC66404}"/>
              </a:ext>
            </a:extLst>
          </p:cNvPr>
          <p:cNvSpPr/>
          <p:nvPr/>
        </p:nvSpPr>
        <p:spPr>
          <a:xfrm>
            <a:off x="1820556" y="2163536"/>
            <a:ext cx="2237093" cy="1265464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of unnamed tuple-like object</a:t>
            </a:r>
          </a:p>
        </p:txBody>
      </p:sp>
      <p:sp>
        <p:nvSpPr>
          <p:cNvPr id="9" name="Callout: Down Arrow 8">
            <a:extLst>
              <a:ext uri="{FF2B5EF4-FFF2-40B4-BE49-F238E27FC236}">
                <a16:creationId xmlns:a16="http://schemas.microsoft.com/office/drawing/2014/main" id="{AAFC38FB-CDA4-4721-8C51-BAE129943C0F}"/>
              </a:ext>
            </a:extLst>
          </p:cNvPr>
          <p:cNvSpPr/>
          <p:nvPr/>
        </p:nvSpPr>
        <p:spPr>
          <a:xfrm>
            <a:off x="4306661" y="2163536"/>
            <a:ext cx="2592160" cy="1265464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Names of aliases for “members”</a:t>
            </a:r>
          </a:p>
        </p:txBody>
      </p:sp>
      <p:sp>
        <p:nvSpPr>
          <p:cNvPr id="10" name="Callout: Down Arrow 9">
            <a:extLst>
              <a:ext uri="{FF2B5EF4-FFF2-40B4-BE49-F238E27FC236}">
                <a16:creationId xmlns:a16="http://schemas.microsoft.com/office/drawing/2014/main" id="{20AA6766-AE43-4F5E-A01E-8F3C9F87BAF9}"/>
              </a:ext>
            </a:extLst>
          </p:cNvPr>
          <p:cNvSpPr/>
          <p:nvPr/>
        </p:nvSpPr>
        <p:spPr>
          <a:xfrm>
            <a:off x="7124023" y="2163536"/>
            <a:ext cx="2592160" cy="1265464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Any initializing expression</a:t>
            </a:r>
          </a:p>
        </p:txBody>
      </p:sp>
    </p:spTree>
    <p:extLst>
      <p:ext uri="{BB962C8B-B14F-4D97-AF65-F5344CB8AC3E}">
        <p14:creationId xmlns:p14="http://schemas.microsoft.com/office/powerpoint/2010/main" val="3451418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69146-89AD-4E86-A19B-BD5CDBC59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Bindings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5FACFE-471E-4A67-A683-214811F8D0D0}"/>
              </a:ext>
            </a:extLst>
          </p:cNvPr>
          <p:cNvSpPr/>
          <p:nvPr/>
        </p:nvSpPr>
        <p:spPr>
          <a:xfrm>
            <a:off x="595993" y="1166843"/>
            <a:ext cx="1124630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make a vector of 1000 random unsigned integers: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random_device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rd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std::vector&lt;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 examples(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1000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std::generate(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examples.begin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examples.end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std::ref(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rd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print the lowest and highest values: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[lowest, highest] =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std::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minmax_element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examples.begin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examples.end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"Low: %u High: %u\n"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*lowest, *highest);</a:t>
            </a:r>
          </a:p>
        </p:txBody>
      </p:sp>
    </p:spTree>
    <p:extLst>
      <p:ext uri="{BB962C8B-B14F-4D97-AF65-F5344CB8AC3E}">
        <p14:creationId xmlns:p14="http://schemas.microsoft.com/office/powerpoint/2010/main" val="383346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69146-89AD-4E86-A19B-BD5CDBC59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Bindings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5FACFE-471E-4A67-A683-214811F8D0D0}"/>
              </a:ext>
            </a:extLst>
          </p:cNvPr>
          <p:cNvSpPr/>
          <p:nvPr/>
        </p:nvSpPr>
        <p:spPr>
          <a:xfrm>
            <a:off x="595993" y="1166843"/>
            <a:ext cx="1124630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make a vector of 1000 random unsigned integers: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random_device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rd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std::vector&lt;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 examples(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1000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std::generate(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examples.begin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examples.end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std::ref(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rd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print the lowest and highest values: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[lowest, highest] =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std::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minmax_element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examples.begin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examples.end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"Low: %u High: %u\n"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*lowest, *highest);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9AA2EBF5-A2CC-45E2-AB11-3519B91B8D3F}"/>
              </a:ext>
            </a:extLst>
          </p:cNvPr>
          <p:cNvSpPr/>
          <p:nvPr/>
        </p:nvSpPr>
        <p:spPr>
          <a:xfrm>
            <a:off x="779690" y="2028825"/>
            <a:ext cx="7915274" cy="1787655"/>
          </a:xfrm>
          <a:prstGeom prst="wedgeRectCallout">
            <a:avLst>
              <a:gd name="adj1" fmla="val -23245"/>
              <a:gd name="adj2" fmla="val 714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std::pair&lt;std::vector&lt;unsigned&gt;::iterator, std::vector&lt;unsigned&gt;::iterator&gt;, where .first is lowest, and .second is highest</a:t>
            </a:r>
          </a:p>
        </p:txBody>
      </p:sp>
    </p:spTree>
    <p:extLst>
      <p:ext uri="{BB962C8B-B14F-4D97-AF65-F5344CB8AC3E}">
        <p14:creationId xmlns:p14="http://schemas.microsoft.com/office/powerpoint/2010/main" val="1358557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A0B7B-890B-4ABF-A96B-4A436A645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Bindings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3AEFA3-1B1D-4E61-A939-4B968F39A48A}"/>
              </a:ext>
            </a:extLst>
          </p:cNvPr>
          <p:cNvSpPr/>
          <p:nvPr/>
        </p:nvSpPr>
        <p:spPr>
          <a:xfrm>
            <a:off x="923409" y="1325636"/>
            <a:ext cx="11481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err="1">
                <a:solidFill>
                  <a:srgbClr val="A31515"/>
                </a:solidFill>
                <a:latin typeface="Consolas" panose="020B0609020204030204" pitchFamily="49" charset="0"/>
              </a:rPr>
              <a:t>ntdef.h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err="1">
                <a:solidFill>
                  <a:srgbClr val="A31515"/>
                </a:solidFill>
                <a:latin typeface="Consolas" panose="020B0609020204030204" pitchFamily="49" charset="0"/>
              </a:rPr>
              <a:t>windows.h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UNICODE_STRING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get_str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   auto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[Length,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MaxLength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Buffer] =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get_str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DWORD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charsWritten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WriteConsoleW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GetStdHandle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(STD_OUTPUT_HANDLE),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         Buffer, Length, &amp;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charsWritten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    ||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charsWritten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!= Length) {</a:t>
            </a:r>
          </a:p>
          <a:p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        // Writing that failed for some reason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919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7934B-1483-4473-AB84-2084774CC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Bindings</a:t>
            </a:r>
          </a:p>
        </p:txBody>
      </p:sp>
      <p:pic>
        <p:nvPicPr>
          <p:cNvPr id="5" name="Picture 4" descr="Command line output for the 3 structured bindings examples.">
            <a:extLst>
              <a:ext uri="{FF2B5EF4-FFF2-40B4-BE49-F238E27FC236}">
                <a16:creationId xmlns:a16="http://schemas.microsoft.com/office/drawing/2014/main" id="{CABD0315-B633-4A14-86A5-9BB9511E8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71" y="1347925"/>
            <a:ext cx="10959693" cy="478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435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E30BE-240D-4CA9-A02D-D207C8D53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Statements with Initializers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0DFBD-AECE-41A1-A518-380652535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for (initializer; while-true; increment), but for all control flow statements like if.</a:t>
            </a:r>
          </a:p>
          <a:p>
            <a:r>
              <a:rPr lang="en-US" dirty="0"/>
              <a:t>For example: if (initializer; condition)</a:t>
            </a:r>
          </a:p>
        </p:txBody>
      </p:sp>
    </p:spTree>
    <p:extLst>
      <p:ext uri="{BB962C8B-B14F-4D97-AF65-F5344CB8AC3E}">
        <p14:creationId xmlns:p14="http://schemas.microsoft.com/office/powerpoint/2010/main" val="521069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A0844-EF70-4198-8372-7FBE76AE2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Statements with Initializers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B4AE5B-D447-4CD4-B670-2550611E081D}"/>
              </a:ext>
            </a:extLst>
          </p:cNvPr>
          <p:cNvSpPr/>
          <p:nvPr/>
        </p:nvSpPr>
        <p:spPr>
          <a:xfrm>
            <a:off x="914400" y="1512193"/>
            <a:ext cx="822551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a();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var =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get_val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(); var &lt; 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42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var);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b();</a:t>
            </a:r>
          </a:p>
          <a:p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674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5FD1E-148E-44A8-98C5-9568B72A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talk – C++17 features unless noted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BEAA4-E066-4080-800C-B8DEF9054C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/>
              <a:t>Core features:</a:t>
            </a:r>
          </a:p>
          <a:p>
            <a:pPr lvl="1"/>
            <a:r>
              <a:rPr lang="en-US" dirty="0"/>
              <a:t>Feature test macros (C++20)</a:t>
            </a:r>
          </a:p>
          <a:p>
            <a:pPr lvl="1"/>
            <a:r>
              <a:rPr lang="en-US" dirty="0"/>
              <a:t>Expression evaluation order</a:t>
            </a:r>
          </a:p>
          <a:p>
            <a:pPr lvl="1"/>
            <a:r>
              <a:rPr lang="en-US" dirty="0"/>
              <a:t>Structured Bindings</a:t>
            </a:r>
          </a:p>
          <a:p>
            <a:pPr lvl="1"/>
            <a:r>
              <a:rPr lang="en-US" dirty="0"/>
              <a:t>Initializers in Selection Statements</a:t>
            </a:r>
          </a:p>
          <a:p>
            <a:pPr lvl="1"/>
            <a:r>
              <a:rPr lang="en-US" dirty="0"/>
              <a:t>Class Template Argument Deduction (CTAD)</a:t>
            </a:r>
          </a:p>
          <a:p>
            <a:pPr lvl="1"/>
            <a:r>
              <a:rPr lang="en-US" dirty="0"/>
              <a:t>[[</a:t>
            </a:r>
            <a:r>
              <a:rPr lang="en-US" dirty="0" err="1"/>
              <a:t>nodiscard</a:t>
            </a:r>
            <a:r>
              <a:rPr lang="en-US" dirty="0"/>
              <a:t>]]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25035-944A-43F2-9ADE-0EB6F3E059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Library Features</a:t>
            </a:r>
          </a:p>
          <a:p>
            <a:pPr lvl="1"/>
            <a:r>
              <a:rPr lang="en-US" dirty="0" err="1"/>
              <a:t>string_view</a:t>
            </a:r>
            <a:endParaRPr lang="en-US" dirty="0"/>
          </a:p>
          <a:p>
            <a:pPr lvl="1"/>
            <a:r>
              <a:rPr lang="en-US" dirty="0"/>
              <a:t>optional</a:t>
            </a:r>
          </a:p>
          <a:p>
            <a:pPr lvl="1"/>
            <a:r>
              <a:rPr lang="en-US" dirty="0"/>
              <a:t>variant</a:t>
            </a:r>
          </a:p>
          <a:p>
            <a:pPr lvl="1"/>
            <a:r>
              <a:rPr lang="en-US" dirty="0"/>
              <a:t>Variadic </a:t>
            </a:r>
            <a:r>
              <a:rPr lang="en-US" dirty="0" err="1"/>
              <a:t>lock_guard</a:t>
            </a:r>
            <a:endParaRPr lang="en-US" dirty="0"/>
          </a:p>
          <a:p>
            <a:pPr lvl="1"/>
            <a:r>
              <a:rPr lang="en-US" dirty="0"/>
              <a:t>Parallel Algorithms</a:t>
            </a:r>
          </a:p>
          <a:p>
            <a:pPr lvl="1"/>
            <a:r>
              <a:rPr lang="en-US" dirty="0"/>
              <a:t>Associative contains (C++20)</a:t>
            </a:r>
          </a:p>
          <a:p>
            <a:pPr lvl="1"/>
            <a:r>
              <a:rPr lang="en-US" dirty="0"/>
              <a:t>Splicing Maps and Sets</a:t>
            </a:r>
          </a:p>
          <a:p>
            <a:pPr lvl="1"/>
            <a:r>
              <a:rPr lang="en-US" dirty="0"/>
              <a:t>Unordered transparency (C++20)</a:t>
            </a:r>
          </a:p>
        </p:txBody>
      </p:sp>
    </p:spTree>
    <p:extLst>
      <p:ext uri="{BB962C8B-B14F-4D97-AF65-F5344CB8AC3E}">
        <p14:creationId xmlns:p14="http://schemas.microsoft.com/office/powerpoint/2010/main" val="3600018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A0844-EF70-4198-8372-7FBE76AE2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Statements with Initializers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B4AE5B-D447-4CD4-B670-2550611E081D}"/>
              </a:ext>
            </a:extLst>
          </p:cNvPr>
          <p:cNvSpPr/>
          <p:nvPr/>
        </p:nvSpPr>
        <p:spPr>
          <a:xfrm>
            <a:off x="914400" y="1512193"/>
            <a:ext cx="1098504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a();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var =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get_val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(var &lt; 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42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var);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    // var doesn't 'escape' into the enclosing scope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b();</a:t>
            </a:r>
          </a:p>
        </p:txBody>
      </p:sp>
    </p:spTree>
    <p:extLst>
      <p:ext uri="{BB962C8B-B14F-4D97-AF65-F5344CB8AC3E}">
        <p14:creationId xmlns:p14="http://schemas.microsoft.com/office/powerpoint/2010/main" val="3552121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5ECCC-8ADE-4062-A9D3-533C7C16A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Statements with Initializers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A82D0C-8ED6-4CD2-B0A9-51219B0D552C}"/>
              </a:ext>
            </a:extLst>
          </p:cNvPr>
          <p:cNvSpPr/>
          <p:nvPr/>
        </p:nvSpPr>
        <p:spPr>
          <a:xfrm>
            <a:off x="315685" y="1690688"/>
            <a:ext cx="1156062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example from the compiler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symbol =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thisArg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-&gt;Symbol(); symbol-&gt;Kind()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== SY_FORMALPARAMETER)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varToDestroy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(symbol);</a:t>
            </a:r>
            <a:endParaRPr lang="en-U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662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4F18C-3556-44E3-A757-C02FA514D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Statements with Initializers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6B69E4-9A9E-40A1-9981-A5FFA75FF88C}"/>
              </a:ext>
            </a:extLst>
          </p:cNvPr>
          <p:cNvSpPr/>
          <p:nvPr/>
        </p:nvSpPr>
        <p:spPr>
          <a:xfrm>
            <a:off x="941613" y="1560463"/>
            <a:ext cx="1166404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(std::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unique_ptr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 p =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get_value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p.get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"The value was %</a:t>
            </a:r>
            <a:r>
              <a:rPr lang="en-US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*p);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puts(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"The value was null"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292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D5E1B-AF99-4670-9C8E-97D42613F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Statements with Initializers</a:t>
            </a:r>
          </a:p>
        </p:txBody>
      </p:sp>
      <p:pic>
        <p:nvPicPr>
          <p:cNvPr id="5" name="Picture 4" descr="Selection statements with initializers example command line output">
            <a:extLst>
              <a:ext uri="{FF2B5EF4-FFF2-40B4-BE49-F238E27FC236}">
                <a16:creationId xmlns:a16="http://schemas.microsoft.com/office/drawing/2014/main" id="{DB5EA21E-1E1D-4EDD-B852-C96CEF323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60" y="1585888"/>
            <a:ext cx="9523911" cy="416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566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28CBA-D374-4946-AD38-ED40B826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Together now!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280F49-ED0C-4E42-9231-C7C5020F34AD}"/>
              </a:ext>
            </a:extLst>
          </p:cNvPr>
          <p:cNvSpPr/>
          <p:nvPr/>
        </p:nvSpPr>
        <p:spPr>
          <a:xfrm>
            <a:off x="303439" y="1439466"/>
            <a:ext cx="1277574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[success, temporary] = 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ExpressionContainsATemporary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skippedExtractTree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 success)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Replace the temporary with our target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PerformCallConstructor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(target);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9715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28CBA-D374-4946-AD38-ED40B826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Together now!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280F49-ED0C-4E42-9231-C7C5020F34AD}"/>
              </a:ext>
            </a:extLst>
          </p:cNvPr>
          <p:cNvSpPr/>
          <p:nvPr/>
        </p:nvSpPr>
        <p:spPr>
          <a:xfrm>
            <a:off x="303439" y="1439466"/>
            <a:ext cx="1277574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[success, temporary] = 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ExpressionContainsATemporary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skippedExtractTree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 success)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Replace the temporary with our target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PerformCallConstructor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(target);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Callout: Up Arrow 2">
            <a:extLst>
              <a:ext uri="{FF2B5EF4-FFF2-40B4-BE49-F238E27FC236}">
                <a16:creationId xmlns:a16="http://schemas.microsoft.com/office/drawing/2014/main" id="{F8C49F05-86B6-4850-AD47-76B65DC3E2CB}"/>
              </a:ext>
            </a:extLst>
          </p:cNvPr>
          <p:cNvSpPr/>
          <p:nvPr/>
        </p:nvSpPr>
        <p:spPr>
          <a:xfrm>
            <a:off x="1452283" y="1905352"/>
            <a:ext cx="4613376" cy="1824662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Structured Bindings!</a:t>
            </a:r>
          </a:p>
        </p:txBody>
      </p:sp>
      <p:sp>
        <p:nvSpPr>
          <p:cNvPr id="5" name="Callout: Up Arrow 4">
            <a:extLst>
              <a:ext uri="{FF2B5EF4-FFF2-40B4-BE49-F238E27FC236}">
                <a16:creationId xmlns:a16="http://schemas.microsoft.com/office/drawing/2014/main" id="{F07697C9-4431-4622-BCC5-51CD1221C14B}"/>
              </a:ext>
            </a:extLst>
          </p:cNvPr>
          <p:cNvSpPr/>
          <p:nvPr/>
        </p:nvSpPr>
        <p:spPr>
          <a:xfrm>
            <a:off x="8556467" y="2339106"/>
            <a:ext cx="3483134" cy="1824662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Initializer!</a:t>
            </a:r>
          </a:p>
        </p:txBody>
      </p:sp>
    </p:spTree>
    <p:extLst>
      <p:ext uri="{BB962C8B-B14F-4D97-AF65-F5344CB8AC3E}">
        <p14:creationId xmlns:p14="http://schemas.microsoft.com/office/powerpoint/2010/main" val="27938327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4C4A1-50BF-4405-A874-C929F1FC5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template argument deduction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A44D3-4C0C-4981-9107-593BAE348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C++14 and earlier can only do template argument deduction for functions, for example max(1, 2) calls max&lt;int&gt;.</a:t>
            </a:r>
          </a:p>
        </p:txBody>
      </p:sp>
    </p:spTree>
    <p:extLst>
      <p:ext uri="{BB962C8B-B14F-4D97-AF65-F5344CB8AC3E}">
        <p14:creationId xmlns:p14="http://schemas.microsoft.com/office/powerpoint/2010/main" val="13125113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9AA08-B258-42B0-B96B-6571BA6AD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template argument deduction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A08A7C-5B77-4E8F-A06D-17BD92A1D849}"/>
              </a:ext>
            </a:extLst>
          </p:cNvPr>
          <p:cNvSpPr/>
          <p:nvPr/>
        </p:nvSpPr>
        <p:spPr>
          <a:xfrm>
            <a:off x="1211705" y="1779524"/>
            <a:ext cx="89066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T&gt;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T max(T a, T b) {</a:t>
            </a:r>
          </a:p>
          <a:p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a &lt; b ? b : a;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max(</a:t>
            </a:r>
            <a:r>
              <a:rPr lang="en-US" sz="240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400">
                <a:solidFill>
                  <a:srgbClr val="008000"/>
                </a:solidFill>
                <a:latin typeface="Consolas" panose="020B0609020204030204" pitchFamily="49" charset="0"/>
              </a:rPr>
              <a:t>// calls max&lt;int&gt;(int, int); int deduced</a:t>
            </a:r>
            <a:endParaRPr lang="en-US" sz="2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8184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7A48A-B844-4E7B-9C95-247BCCCC5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template argument deduction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C9634-8E68-4607-80A8-C4873251B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Factory functions are the standard workaround (e.g. std::</a:t>
            </a:r>
            <a:r>
              <a:rPr lang="en-US" err="1"/>
              <a:t>make_pair</a:t>
            </a:r>
            <a:r>
              <a:rPr lang="en-US"/>
              <a:t>), but have both cognitive and performance overheads.</a:t>
            </a:r>
          </a:p>
        </p:txBody>
      </p:sp>
    </p:spTree>
    <p:extLst>
      <p:ext uri="{BB962C8B-B14F-4D97-AF65-F5344CB8AC3E}">
        <p14:creationId xmlns:p14="http://schemas.microsoft.com/office/powerpoint/2010/main" val="21752173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AFE57-FBAE-431A-9F17-2406B286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template argument deduction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1069B3-732C-4FE3-ADF7-5A3E5FDCAEA3}"/>
              </a:ext>
            </a:extLst>
          </p:cNvPr>
          <p:cNvSpPr txBox="1"/>
          <p:nvPr/>
        </p:nvSpPr>
        <p:spPr>
          <a:xfrm>
            <a:off x="838200" y="1560168"/>
            <a:ext cx="77511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class 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First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,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class 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Second&gt;</a:t>
            </a:r>
          </a:p>
          <a:p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pair {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First </a:t>
            </a:r>
            <a:r>
              <a:rPr lang="en-US" sz="2400" err="1">
                <a:solidFill>
                  <a:srgbClr val="000000"/>
                </a:solidFill>
                <a:latin typeface="Consolas" panose="020B0609020204030204" pitchFamily="49" charset="0"/>
              </a:rPr>
              <a:t>first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Second </a:t>
            </a:r>
            <a:r>
              <a:rPr lang="en-US" sz="2400" err="1">
                <a:solidFill>
                  <a:srgbClr val="000000"/>
                </a:solidFill>
                <a:latin typeface="Consolas" panose="020B0609020204030204" pitchFamily="49" charset="0"/>
              </a:rPr>
              <a:t>second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pair(First </a:t>
            </a:r>
            <a:r>
              <a:rPr lang="en-US" sz="2400" err="1">
                <a:solidFill>
                  <a:srgbClr val="000000"/>
                </a:solidFill>
                <a:latin typeface="Consolas" panose="020B0609020204030204" pitchFamily="49" charset="0"/>
              </a:rPr>
              <a:t>first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_, Second second_)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    : first(first_)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    , second(second_)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{ }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762343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3E36E8-CD5F-4812-80C2-62DA177C0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Features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FB3246-3C73-43A0-B9D1-629A23FABC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194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62EC3-6269-48D9-BAF1-B6ADD0AE8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template argument deduction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D6162-92B8-4ABA-88AB-D49C875D8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11" y="1690688"/>
            <a:ext cx="10515600" cy="4351338"/>
          </a:xfrm>
        </p:spPr>
        <p:txBody>
          <a:bodyPr>
            <a:normAutofit/>
          </a:bodyPr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8000"/>
                </a:solidFill>
                <a:latin typeface="Consolas" panose="020B0609020204030204" pitchFamily="49" charset="0"/>
              </a:rPr>
              <a:t>// Workaround for C++14:</a:t>
            </a:r>
            <a:endParaRPr lang="en-US" sz="2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class 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First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,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class 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Second&gt;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pair&lt;First, Second&gt; 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make_pair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First&amp; f,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Second&amp; s) {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>
                <a:solidFill>
                  <a:srgbClr val="008000"/>
                </a:solidFill>
                <a:latin typeface="Consolas" panose="020B0609020204030204" pitchFamily="49" charset="0"/>
              </a:rPr>
              <a:t>// maybe extra temporaries for params</a:t>
            </a:r>
            <a:endParaRPr lang="en-US" sz="2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{f, s}; </a:t>
            </a:r>
            <a:r>
              <a:rPr lang="en-US" sz="2000">
                <a:solidFill>
                  <a:srgbClr val="008000"/>
                </a:solidFill>
                <a:latin typeface="Consolas" panose="020B0609020204030204" pitchFamily="49" charset="0"/>
              </a:rPr>
              <a:t>// extra copy of result</a:t>
            </a:r>
            <a:endParaRPr lang="en-US" sz="2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SomeReallyLongStructNameItGoesOnForeverHelp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8000"/>
                </a:solidFill>
                <a:latin typeface="Consolas" panose="020B0609020204030204" pitchFamily="49" charset="0"/>
              </a:rPr>
              <a:t>    // C++14</a:t>
            </a:r>
            <a:endParaRPr lang="en-US" sz="2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    auto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p = 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make_pair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(x, x); </a:t>
            </a:r>
            <a:r>
              <a:rPr lang="en-US" sz="2000">
                <a:solidFill>
                  <a:srgbClr val="008000"/>
                </a:solidFill>
                <a:latin typeface="Consolas" panose="020B0609020204030204" pitchFamily="49" charset="0"/>
              </a:rPr>
              <a:t>// use function template to get deduction</a:t>
            </a:r>
            <a:endParaRPr lang="en-US" sz="2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0279571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9D0E2-56DF-4670-BE85-87B7FBA2A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template argument deduction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A4170-B505-4199-9560-31891C295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455" y="1690688"/>
            <a:ext cx="12135787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>
                <a:solidFill>
                  <a:srgbClr val="008000"/>
                </a:solidFill>
                <a:latin typeface="Consolas" panose="020B0609020204030204" pitchFamily="49" charset="0"/>
              </a:rPr>
              <a:t>// No longer needed in C++17:</a:t>
            </a:r>
            <a:endParaRPr lang="en-US" sz="2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>
                <a:solidFill>
                  <a:srgbClr val="008000"/>
                </a:solidFill>
                <a:latin typeface="Consolas" panose="020B0609020204030204" pitchFamily="49" charset="0"/>
              </a:rPr>
              <a:t>// template&lt;class First, class Second&gt;</a:t>
            </a:r>
            <a:endParaRPr lang="en-US" sz="2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>
                <a:solidFill>
                  <a:srgbClr val="008000"/>
                </a:solidFill>
                <a:latin typeface="Consolas" panose="020B0609020204030204" pitchFamily="49" charset="0"/>
              </a:rPr>
              <a:t>// pair&lt;First, Second&gt; </a:t>
            </a:r>
            <a:r>
              <a:rPr lang="en-US" sz="2400" err="1">
                <a:solidFill>
                  <a:srgbClr val="008000"/>
                </a:solidFill>
                <a:latin typeface="Consolas" panose="020B0609020204030204" pitchFamily="49" charset="0"/>
              </a:rPr>
              <a:t>make_pair</a:t>
            </a:r>
            <a:r>
              <a:rPr lang="en-US" sz="2400">
                <a:solidFill>
                  <a:srgbClr val="008000"/>
                </a:solidFill>
                <a:latin typeface="Consolas" panose="020B0609020204030204" pitchFamily="49" charset="0"/>
              </a:rPr>
              <a:t>(const First&amp; f, const Second&amp; s);</a:t>
            </a:r>
            <a:endParaRPr lang="en-US" sz="2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err="1">
                <a:solidFill>
                  <a:srgbClr val="000000"/>
                </a:solidFill>
                <a:latin typeface="Consolas" panose="020B0609020204030204" pitchFamily="49" charset="0"/>
              </a:rPr>
              <a:t>SomeReallyLongStructNameItGoesOnForeverHelp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marL="0" indent="0">
              <a:buNone/>
            </a:pPr>
            <a:b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pair p{x, x}; </a:t>
            </a:r>
            <a:r>
              <a:rPr lang="en-US" sz="2400">
                <a:solidFill>
                  <a:srgbClr val="008000"/>
                </a:solidFill>
                <a:latin typeface="Consolas" panose="020B0609020204030204" pitchFamily="49" charset="0"/>
              </a:rPr>
              <a:t>// class template can deduce by itself</a:t>
            </a:r>
            <a:endParaRPr lang="en-US" sz="2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C493E7-29BB-4559-B38F-4700DFE6FDA2}"/>
              </a:ext>
            </a:extLst>
          </p:cNvPr>
          <p:cNvSpPr txBox="1"/>
          <p:nvPr/>
        </p:nvSpPr>
        <p:spPr>
          <a:xfrm>
            <a:off x="5030671" y="5494805"/>
            <a:ext cx="114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No &lt;&gt;s!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E98BDD6-F1B5-4782-A86A-73ACC9B1784E}"/>
              </a:ext>
            </a:extLst>
          </p:cNvPr>
          <p:cNvCxnSpPr>
            <a:cxnSpLocks/>
          </p:cNvCxnSpPr>
          <p:nvPr/>
        </p:nvCxnSpPr>
        <p:spPr>
          <a:xfrm flipH="1" flipV="1">
            <a:off x="1768839" y="5014210"/>
            <a:ext cx="3261832" cy="7114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7884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AFE57-FBAE-431A-9F17-2406B286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template argument deduction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1069B3-732C-4FE3-ADF7-5A3E5FDCAEA3}"/>
              </a:ext>
            </a:extLst>
          </p:cNvPr>
          <p:cNvSpPr txBox="1"/>
          <p:nvPr/>
        </p:nvSpPr>
        <p:spPr>
          <a:xfrm>
            <a:off x="838200" y="1560168"/>
            <a:ext cx="77511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class 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First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,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class 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Second&gt;</a:t>
            </a:r>
          </a:p>
          <a:p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pair {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First </a:t>
            </a:r>
            <a:r>
              <a:rPr lang="en-US" sz="2400" err="1">
                <a:solidFill>
                  <a:srgbClr val="000000"/>
                </a:solidFill>
                <a:latin typeface="Consolas" panose="020B0609020204030204" pitchFamily="49" charset="0"/>
              </a:rPr>
              <a:t>first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Second </a:t>
            </a:r>
            <a:r>
              <a:rPr lang="en-US" sz="2400" err="1">
                <a:solidFill>
                  <a:srgbClr val="000000"/>
                </a:solidFill>
                <a:latin typeface="Consolas" panose="020B0609020204030204" pitchFamily="49" charset="0"/>
              </a:rPr>
              <a:t>second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pair(First </a:t>
            </a:r>
            <a:r>
              <a:rPr lang="en-US" sz="2400" err="1">
                <a:solidFill>
                  <a:srgbClr val="000000"/>
                </a:solidFill>
                <a:latin typeface="Consolas" panose="020B0609020204030204" pitchFamily="49" charset="0"/>
              </a:rPr>
              <a:t>first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_, Second second_)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    : first(first_)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    , second(second_)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{ }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98AA78E-20F4-41DD-A3EB-B1CDB324DE8B}"/>
              </a:ext>
            </a:extLst>
          </p:cNvPr>
          <p:cNvCxnSpPr/>
          <p:nvPr/>
        </p:nvCxnSpPr>
        <p:spPr>
          <a:xfrm flipH="1">
            <a:off x="2915587" y="2023672"/>
            <a:ext cx="734518" cy="1405328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C96B594-C369-432D-A02D-C61DB89B58DC}"/>
              </a:ext>
            </a:extLst>
          </p:cNvPr>
          <p:cNvCxnSpPr/>
          <p:nvPr/>
        </p:nvCxnSpPr>
        <p:spPr>
          <a:xfrm flipH="1">
            <a:off x="5385216" y="2023672"/>
            <a:ext cx="734518" cy="1405328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4126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29E87-AAAD-4561-8B9B-A457D1CB5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Also works with the standard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D13E1-E755-4222-8C2B-F4250B073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std::vector x = {1, 2, 3, 4}; // std::vector&lt;int&gt;</a:t>
            </a:r>
          </a:p>
          <a:p>
            <a:pPr marL="0" indent="0">
              <a:buNone/>
            </a:pPr>
            <a:endParaRPr lang="en-US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std::array a = {1, 2, 3, 4}; // std::array&lt;int, 4&gt;</a:t>
            </a:r>
          </a:p>
          <a:p>
            <a:pPr marL="0" indent="0">
              <a:buNone/>
            </a:pPr>
            <a:endParaRPr lang="en-US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using namespace std::literals;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std::vector v = {</a:t>
            </a:r>
            <a:r>
              <a:rPr lang="en-US" err="1">
                <a:latin typeface="Consolas" panose="020B0609020204030204" pitchFamily="49" charset="0"/>
              </a:rPr>
              <a:t>L"abc"s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err="1">
                <a:latin typeface="Consolas" panose="020B0609020204030204" pitchFamily="49" charset="0"/>
              </a:rPr>
              <a:t>L"def"s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err="1">
                <a:latin typeface="Consolas" panose="020B0609020204030204" pitchFamily="49" charset="0"/>
              </a:rPr>
              <a:t>L"hij"s</a:t>
            </a:r>
            <a:r>
              <a:rPr lang="en-US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    // std::vector&lt;std::</a:t>
            </a:r>
            <a:r>
              <a:rPr lang="en-US" err="1">
                <a:latin typeface="Consolas" panose="020B0609020204030204" pitchFamily="49" charset="0"/>
              </a:rPr>
              <a:t>wstring</a:t>
            </a:r>
            <a:r>
              <a:rPr lang="en-US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829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E7834-7B21-456B-9D9C-05FC7ECC3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template argument deduction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51988-99A7-4ABF-B5AF-3985786FB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Stephan T. Lavavej gave a talk with more CTAD edge cases at </a:t>
            </a:r>
            <a:r>
              <a:rPr lang="en-US" err="1"/>
              <a:t>CppCon</a:t>
            </a:r>
            <a:r>
              <a:rPr lang="en-US"/>
              <a:t>, available at </a:t>
            </a:r>
            <a:r>
              <a:rPr lang="en-US">
                <a:hlinkClick r:id="rId2"/>
              </a:rPr>
              <a:t>https://www.youtube.com/watch?v=-H-ut6j1BYU</a:t>
            </a:r>
            <a:endParaRPr lang="en-US"/>
          </a:p>
          <a:p>
            <a:r>
              <a:rPr lang="en-US"/>
              <a:t>Some factory functions still have uses; don’t assume </a:t>
            </a:r>
            <a:r>
              <a:rPr lang="en-US" err="1"/>
              <a:t>make_xxx</a:t>
            </a:r>
            <a:r>
              <a:rPr lang="en-US"/>
              <a:t> is always for type deduction. A standard library example is </a:t>
            </a:r>
            <a:r>
              <a:rPr lang="en-US" err="1"/>
              <a:t>make_shared</a:t>
            </a:r>
            <a:r>
              <a:rPr lang="en-US"/>
              <a:t>&lt;T&gt;, for stapling the reference count control block to a given T.</a:t>
            </a:r>
          </a:p>
        </p:txBody>
      </p:sp>
    </p:spTree>
    <p:extLst>
      <p:ext uri="{BB962C8B-B14F-4D97-AF65-F5344CB8AC3E}">
        <p14:creationId xmlns:p14="http://schemas.microsoft.com/office/powerpoint/2010/main" val="31498442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DC9B9-FF40-43B3-926B-464779557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[[</a:t>
            </a:r>
            <a:r>
              <a:rPr lang="en-US" dirty="0" err="1"/>
              <a:t>nodiscard</a:t>
            </a:r>
            <a:r>
              <a:rPr lang="en-US" dirty="0"/>
              <a:t>]]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54AA5-7194-4034-A4FF-B82B4B768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Morally equivalent to our _</a:t>
            </a:r>
            <a:r>
              <a:rPr lang="en-US" dirty="0" err="1"/>
              <a:t>Check_return</a:t>
            </a:r>
            <a:r>
              <a:rPr lang="en-US" dirty="0"/>
              <a:t>_, but works with all compilers and/or with </a:t>
            </a:r>
            <a:r>
              <a:rPr lang="en-US" dirty="0" err="1"/>
              <a:t>preFAST</a:t>
            </a:r>
            <a:r>
              <a:rPr lang="en-US" dirty="0"/>
              <a:t> / OACR disabled.</a:t>
            </a:r>
          </a:p>
        </p:txBody>
      </p:sp>
    </p:spTree>
    <p:extLst>
      <p:ext uri="{BB962C8B-B14F-4D97-AF65-F5344CB8AC3E}">
        <p14:creationId xmlns:p14="http://schemas.microsoft.com/office/powerpoint/2010/main" val="248905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BB383-C4FB-40DA-8043-4F3B11F57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[[</a:t>
            </a:r>
            <a:r>
              <a:rPr lang="en-US" dirty="0" err="1"/>
              <a:t>nodiscard</a:t>
            </a:r>
            <a:r>
              <a:rPr lang="en-US" dirty="0"/>
              <a:t>]]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0D2B2A-E4AF-4AB9-B2FB-9F16B48D374C}"/>
              </a:ext>
            </a:extLst>
          </p:cNvPr>
          <p:cNvSpPr/>
          <p:nvPr/>
        </p:nvSpPr>
        <p:spPr>
          <a:xfrm>
            <a:off x="6657975" y="587829"/>
            <a:ext cx="4306661" cy="1743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example from actual Windows code, provided by Dmitry </a:t>
            </a:r>
            <a:r>
              <a:rPr lang="en-US" dirty="0" err="1"/>
              <a:t>Vasilevsky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9433BD-8E40-440C-A12E-915F11469FAD}"/>
              </a:ext>
            </a:extLst>
          </p:cNvPr>
          <p:cNvSpPr txBox="1">
            <a:spLocks/>
          </p:cNvSpPr>
          <p:nvPr/>
        </p:nvSpPr>
        <p:spPr>
          <a:xfrm>
            <a:off x="593270" y="1690688"/>
            <a:ext cx="11314339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!= sampleData)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m_sampleData = sampleData;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m_validSampleIndices = GetValidIndices(m_sampleData);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m_sampleData =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m_validSampleIndices.empty();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138444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BB383-C4FB-40DA-8043-4F3B11F57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[[</a:t>
            </a:r>
            <a:r>
              <a:rPr lang="en-US" err="1"/>
              <a:t>nodiscard</a:t>
            </a:r>
            <a:r>
              <a:rPr lang="en-US"/>
              <a:t>]]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58C4C-CD1E-4AB2-8181-68ED984BE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270" y="1690688"/>
            <a:ext cx="11314339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sampleData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m_sampleData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sampleData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m_validSampleIndices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GetValidIndices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m_sampleData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m_sampleData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m_validSampleIndices.empty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30682" y="3743040"/>
            <a:ext cx="2711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.clear() intended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7260773" y="4272642"/>
            <a:ext cx="1670010" cy="8001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9884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BB383-C4FB-40DA-8043-4F3B11F57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[[</a:t>
            </a:r>
            <a:r>
              <a:rPr lang="en-US" err="1"/>
              <a:t>nodiscard</a:t>
            </a:r>
            <a:r>
              <a:rPr lang="en-US"/>
              <a:t>]]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7146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[[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nodiscard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]]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operator==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)(a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a); // suppress compilation error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79886" y="4883318"/>
            <a:ext cx="5313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Get compilation warning here!</a:t>
            </a:r>
          </a:p>
        </p:txBody>
      </p:sp>
      <p:cxnSp>
        <p:nvCxnSpPr>
          <p:cNvPr id="7" name="Straight Arrow Connector 6"/>
          <p:cNvCxnSpPr>
            <a:cxnSpLocks/>
            <a:stCxn id="6" idx="1"/>
          </p:cNvCxnSpPr>
          <p:nvPr/>
        </p:nvCxnSpPr>
        <p:spPr>
          <a:xfrm flipH="1">
            <a:off x="2359479" y="5114151"/>
            <a:ext cx="2120407" cy="4567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6427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643172-7D2C-4F81-B7E8-73ACDF377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C++17 Library Features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7C8E18-CC81-41D2-9F92-6E1736FD9C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50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F971-4D47-4F3E-AC9E-9D315AE92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Test Macros (C++20)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2ED0E-DF75-456B-AA2C-E23DF3814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if the compiler or standard library implements a given feature for the current build mode</a:t>
            </a:r>
          </a:p>
          <a:p>
            <a:r>
              <a:rPr lang="en-US" dirty="0"/>
              <a:t>Core features: </a:t>
            </a:r>
            <a:r>
              <a:rPr lang="en-US" dirty="0">
                <a:hlinkClick r:id="rId2"/>
              </a:rPr>
              <a:t>http://eel.is/c++draft/cpp.predefined</a:t>
            </a:r>
            <a:endParaRPr lang="en-US" dirty="0"/>
          </a:p>
          <a:p>
            <a:r>
              <a:rPr lang="en-US" dirty="0"/>
              <a:t>Library features: </a:t>
            </a:r>
            <a:r>
              <a:rPr lang="en-US" dirty="0">
                <a:hlinkClick r:id="rId3"/>
              </a:rPr>
              <a:t>http://eel.is/c++draft/support.limits.general</a:t>
            </a:r>
            <a:endParaRPr lang="en-US" dirty="0"/>
          </a:p>
          <a:p>
            <a:r>
              <a:rPr lang="en-US" dirty="0"/>
              <a:t>Examples of proper use from </a:t>
            </a:r>
            <a:r>
              <a:rPr lang="en-US" dirty="0">
                <a:hlinkClick r:id="rId4"/>
              </a:rPr>
              <a:t>http://eel.is/c++draft/cpp.cond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4207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D7F2A-2CB8-4AD2-BBD4-6E84635DD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string_view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A08E6-2FBB-4095-BCC5-46489BCB2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Duct tape of string types – just a pointer and a size. Avoids </a:t>
            </a:r>
            <a:r>
              <a:rPr lang="en-US" dirty="0" err="1"/>
              <a:t>strlen</a:t>
            </a:r>
            <a:r>
              <a:rPr lang="en-US" dirty="0"/>
              <a:t>.</a:t>
            </a:r>
          </a:p>
          <a:p>
            <a:r>
              <a:rPr lang="en-US" dirty="0"/>
              <a:t>Used to erase the string type in use on interfaces that only need read-only access.</a:t>
            </a:r>
          </a:p>
          <a:p>
            <a:r>
              <a:rPr lang="en-US" dirty="0"/>
              <a:t>Implicitly convertible from character literals, or use </a:t>
            </a:r>
            <a:r>
              <a:rPr lang="en-US" dirty="0" err="1"/>
              <a:t>sv</a:t>
            </a:r>
            <a:r>
              <a:rPr lang="en-US" dirty="0"/>
              <a:t> user defined literal.</a:t>
            </a:r>
          </a:p>
          <a:p>
            <a:r>
              <a:rPr lang="en-US" dirty="0"/>
              <a:t>Implicitly convertible from std::strings.</a:t>
            </a:r>
          </a:p>
          <a:p>
            <a:r>
              <a:rPr lang="en-US" dirty="0"/>
              <a:t>Implicitly convertible from </a:t>
            </a:r>
            <a:r>
              <a:rPr lang="en-US" dirty="0" err="1"/>
              <a:t>winrt</a:t>
            </a:r>
            <a:r>
              <a:rPr lang="en-US" dirty="0"/>
              <a:t>::</a:t>
            </a:r>
            <a:r>
              <a:rPr lang="en-US" dirty="0" err="1"/>
              <a:t>hstring</a:t>
            </a:r>
            <a:r>
              <a:rPr lang="en-US" dirty="0"/>
              <a:t>.</a:t>
            </a:r>
          </a:p>
          <a:p>
            <a:r>
              <a:rPr lang="en-US" dirty="0"/>
              <a:t>Does not extend the lifetime of the string data – be careful to avoid use-after-free.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2300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74C90-D93D-493D-AEC7-055865CE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string_view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CF1258-BFA6-4E87-BE5C-4B962A6A18FC}"/>
              </a:ext>
            </a:extLst>
          </p:cNvPr>
          <p:cNvSpPr/>
          <p:nvPr/>
        </p:nvSpPr>
        <p:spPr>
          <a:xfrm>
            <a:off x="304802" y="1320320"/>
            <a:ext cx="1217333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f(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wstring_view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string_view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that uses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wchar_t’s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pass a std::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wstring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: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wstring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 s; f(s);</a:t>
            </a:r>
          </a:p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pass a C-style null-terminated string (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string_view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is not null-terminated):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wchar_t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ns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f(ns);</a:t>
            </a:r>
          </a:p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pass a C-style character array of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len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characters (excluding null terminator):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wchar_t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cs,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f({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cs,len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pass a WinRT string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winrt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hstring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hs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f(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hs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3424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C2B5-2A11-406C-92EF-A580C7595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Optional values without memory allocation: std::optional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26F14-108C-490A-BAF9-EA9ADB328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std::optional&lt;int&gt; models int*, except the memory for the int is inside the optional itself.</a:t>
            </a:r>
          </a:p>
        </p:txBody>
      </p:sp>
    </p:spTree>
    <p:extLst>
      <p:ext uri="{BB962C8B-B14F-4D97-AF65-F5344CB8AC3E}">
        <p14:creationId xmlns:p14="http://schemas.microsoft.com/office/powerpoint/2010/main" val="7624558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25C0F-1DE1-4FED-A8B7-E641B7DED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std::optional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4E0D26-E609-42A0-838D-4F01E2E73C1E}"/>
              </a:ext>
            </a:extLst>
          </p:cNvPr>
          <p:cNvSpPr/>
          <p:nvPr/>
        </p:nvSpPr>
        <p:spPr>
          <a:xfrm>
            <a:off x="300297" y="1397674"/>
            <a:ext cx="11891703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&lt;optional&gt;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UserSettings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std::optional&lt;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indentWidth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LoadUserSettings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UserSettings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&amp;) {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   // load the settings from a file or similar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UserSettings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settings;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LoadUserSettings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(settings);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settings.indentWidth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{}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convert to bool to test if the optional is engaged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settings.indentWidth.has_value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alternately, call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has_value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settings.indentWidth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get the value, dereference like a pointer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settings.indentWidth.value_or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value_or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gets value, or supplied default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513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7D1F7-7F12-4E79-8B5A-03ED613A0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Increasing safety of unions: std::variant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EDEE7-7174-4711-8342-F7980B0E0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Tagged / discriminated union which keeps track of which union member is active.</a:t>
            </a:r>
          </a:p>
          <a:p>
            <a:r>
              <a:rPr lang="en-US"/>
              <a:t>Multiples of the same type are allowed: variant&lt;int, int, int&gt;.</a:t>
            </a:r>
          </a:p>
          <a:p>
            <a:r>
              <a:rPr lang="en-US"/>
              <a:t>Supports visitation scenarios, useful in cases like collision modeling.</a:t>
            </a:r>
          </a:p>
        </p:txBody>
      </p:sp>
    </p:spTree>
    <p:extLst>
      <p:ext uri="{BB962C8B-B14F-4D97-AF65-F5344CB8AC3E}">
        <p14:creationId xmlns:p14="http://schemas.microsoft.com/office/powerpoint/2010/main" val="40884660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5B2D-4976-4550-9396-F8F2F2F7E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Increasing the safety of unions: std::variant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A1754A-851F-4729-8856-3CBFEA8C7653}"/>
              </a:ext>
            </a:extLst>
          </p:cNvPr>
          <p:cNvSpPr/>
          <p:nvPr/>
        </p:nvSpPr>
        <p:spPr>
          <a:xfrm>
            <a:off x="652450" y="1305341"/>
            <a:ext cx="1080030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JsonArray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{};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JsonObject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{};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JsonNumber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{};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std::variant&lt;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JsonArray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JsonObject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JsonNumber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parse_json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 char*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endParaRPr lang="en-US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expected the user to say "42", but said "{42}":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v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parse_json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"{42}"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v.index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gets the active variant member index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std::get&lt;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JsonNumber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&gt;(v);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throws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bad_variant_access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std::get&lt;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JsonObject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&gt;(v);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returns reference to the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JsonObject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std::get&lt;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&gt;(v);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also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bad_variant_access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std::get&lt;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&gt;(v);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ok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destructor of the active variant member called automatically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0128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B650C-FDE0-4C17-9A21-6690F4BD8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Increasing the safety of unions: std::variant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865340-616A-4D10-9861-43D55A676124}"/>
              </a:ext>
            </a:extLst>
          </p:cNvPr>
          <p:cNvSpPr/>
          <p:nvPr/>
        </p:nvSpPr>
        <p:spPr>
          <a:xfrm>
            <a:off x="670999" y="1405196"/>
            <a:ext cx="1145204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std::variant&lt;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JsonArray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JsonObject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JsonNumber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parse_json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* c) {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(c[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'{'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        // parse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JsonObject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{};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(c[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'['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        // parse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JsonArray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{};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parse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JsonNumber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{};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1974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84-41F6-48D1-A342-AD2DF13C1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Increasing the safety of unions: std::variant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00D08-5121-40AF-A3BE-FCF68D3F0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Conversions are handled for you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D1A512-D4C5-49CA-9857-8C0C54000409}"/>
              </a:ext>
            </a:extLst>
          </p:cNvPr>
          <p:cNvSpPr/>
          <p:nvPr/>
        </p:nvSpPr>
        <p:spPr>
          <a:xfrm>
            <a:off x="876580" y="3134867"/>
            <a:ext cx="881058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std::variant&lt;std::string,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 g() {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"hello world"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49956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30421-84B6-4EEF-8395-80F3EABF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Increasing safety of unions: std::variant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F19438-18FB-443D-84A3-F64E1E9526DB}"/>
              </a:ext>
            </a:extLst>
          </p:cNvPr>
          <p:cNvSpPr/>
          <p:nvPr/>
        </p:nvSpPr>
        <p:spPr>
          <a:xfrm>
            <a:off x="1018373" y="1333486"/>
            <a:ext cx="807435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&lt;variant&gt;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Success {};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Failure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std::string message;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std::variant&lt;Success, Failure&gt;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do_thing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for large values of 2?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Failure{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"Math is broken"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Success{};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425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0955FC-ABF9-4AF5-BAD6-54B144E6E2D8}"/>
              </a:ext>
            </a:extLst>
          </p:cNvPr>
          <p:cNvSpPr txBox="1"/>
          <p:nvPr/>
        </p:nvSpPr>
        <p:spPr>
          <a:xfrm>
            <a:off x="658738" y="1687731"/>
            <a:ext cx="10874523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    auto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do_thing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    switch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result.index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        case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000">
                <a:solidFill>
                  <a:srgbClr val="008000"/>
                </a:solidFill>
                <a:latin typeface="Consolas" panose="020B0609020204030204" pitchFamily="49" charset="0"/>
              </a:rPr>
              <a:t>// active member is Success</a:t>
            </a:r>
            <a:endParaRPr lang="en-US" sz="2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           puts(</a:t>
            </a:r>
            <a:r>
              <a:rPr lang="en-US" sz="2000">
                <a:solidFill>
                  <a:srgbClr val="A31515"/>
                </a:solidFill>
                <a:latin typeface="Consolas" panose="020B0609020204030204" pitchFamily="49" charset="0"/>
              </a:rPr>
              <a:t>"Success"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        case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           puts(</a:t>
            </a:r>
            <a:r>
              <a:rPr lang="en-US" sz="2000">
                <a:solidFill>
                  <a:srgbClr val="A31515"/>
                </a:solidFill>
                <a:latin typeface="Consolas" panose="020B0609020204030204" pitchFamily="49" charset="0"/>
              </a:rPr>
              <a:t>"Failure:"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           puts(std::get&lt;Failure&gt;(result).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message.c_str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>
                <a:solidFill>
                  <a:srgbClr val="008000"/>
                </a:solidFill>
                <a:latin typeface="Consolas" panose="020B0609020204030204" pitchFamily="49" charset="0"/>
              </a:rPr>
              <a:t>// variant took care of destroying the string inside</a:t>
            </a:r>
            <a:endParaRPr lang="en-US" sz="2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            break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BA44958-B44E-4743-A138-934AC2D60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Increasing safety of unions: std::variant</a:t>
            </a:r>
          </a:p>
        </p:txBody>
      </p:sp>
    </p:spTree>
    <p:extLst>
      <p:ext uri="{BB962C8B-B14F-4D97-AF65-F5344CB8AC3E}">
        <p14:creationId xmlns:p14="http://schemas.microsoft.com/office/powerpoint/2010/main" val="981726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0A70B-EBD5-47AF-BD93-A438D44E3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Test Macros (C++20)</a:t>
            </a:r>
          </a:p>
        </p:txBody>
      </p:sp>
      <p:pic>
        <p:nvPicPr>
          <p:cNvPr id="4" name="Picture 3" descr="How to use Library feature test macros">
            <a:extLst>
              <a:ext uri="{FF2B5EF4-FFF2-40B4-BE49-F238E27FC236}">
                <a16:creationId xmlns:a16="http://schemas.microsoft.com/office/drawing/2014/main" id="{1115FBEF-565B-49AD-B74F-C777914D8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58" y="1316309"/>
            <a:ext cx="10366192" cy="497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9989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DB63E-473C-47DD-86C1-CC6F75C6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Behavior for each type: std::visit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C86C4A-3B91-44ED-BD70-94EF0D9C47A4}"/>
              </a:ext>
            </a:extLst>
          </p:cNvPr>
          <p:cNvSpPr/>
          <p:nvPr/>
        </p:nvSpPr>
        <p:spPr>
          <a:xfrm>
            <a:off x="561898" y="1227488"/>
            <a:ext cx="1141102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Visitor {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void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operator()(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Success&amp;)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puts(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"Success"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operator()(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Failure&amp; f)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puts(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"Failure"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puts(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f.message.c_str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std::visit(Visitor{},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do_thing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0336878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05307-F8AE-477B-BD06-47CB5D8FF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std::visit passing through return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92BF2C-E82F-49F2-A5FA-451DF5832E38}"/>
              </a:ext>
            </a:extLst>
          </p:cNvPr>
          <p:cNvSpPr/>
          <p:nvPr/>
        </p:nvSpPr>
        <p:spPr>
          <a:xfrm>
            <a:off x="907278" y="1416149"/>
            <a:ext cx="895456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err="1">
                <a:solidFill>
                  <a:srgbClr val="A31515"/>
                </a:solidFill>
                <a:latin typeface="Consolas" panose="020B0609020204030204" pitchFamily="49" charset="0"/>
              </a:rPr>
              <a:t>Windows.h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HResultVisitor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HRESULT operator()([[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maybe_unused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]]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Success&amp; s)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S_OK;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HRESULT operator()([[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maybe_unused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]]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Failure&amp; f)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E_FAIL;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extern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"C"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HRESULT __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stdcall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some_c_api_wrapper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std::visit(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HResultVisitor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{},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do_thing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7526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D72E-F781-4A00-8440-15B1A83C3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variants: collision modeling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FEAEE7-D4DC-4875-A6AA-8581194C8265}"/>
              </a:ext>
            </a:extLst>
          </p:cNvPr>
          <p:cNvSpPr/>
          <p:nvPr/>
        </p:nvSpPr>
        <p:spPr>
          <a:xfrm>
            <a:off x="950006" y="1547131"/>
            <a:ext cx="1083037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sz="200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200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200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2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sz="2000">
                <a:solidFill>
                  <a:srgbClr val="A31515"/>
                </a:solidFill>
                <a:latin typeface="Consolas" panose="020B0609020204030204" pitchFamily="49" charset="0"/>
              </a:rPr>
              <a:t>&lt;variant&gt;</a:t>
            </a:r>
            <a:endParaRPr lang="en-US" sz="2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LeftClick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{};</a:t>
            </a:r>
          </a:p>
          <a:p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RightClick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{};</a:t>
            </a:r>
          </a:p>
          <a:p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ClickType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= std::variant&lt;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LeftClick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RightClick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</a:p>
          <a:p>
            <a:b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Button {};</a:t>
            </a:r>
          </a:p>
          <a:p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Widget {};</a:t>
            </a:r>
          </a:p>
          <a:p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TextBox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{};</a:t>
            </a:r>
          </a:p>
          <a:p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TargetType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= std::variant&lt;Button, Widget, 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TextBox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</a:p>
          <a:p>
            <a:b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HandleCollision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ClickType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&amp; click,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TargetType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&amp; target);</a:t>
            </a:r>
            <a:endParaRPr 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1003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7EEF16-D335-48C5-BE8E-9994A97B5706}"/>
              </a:ext>
            </a:extLst>
          </p:cNvPr>
          <p:cNvSpPr/>
          <p:nvPr/>
        </p:nvSpPr>
        <p:spPr>
          <a:xfrm>
            <a:off x="215069" y="781542"/>
            <a:ext cx="576698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HandleCollision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ClickType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&amp; click,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TargetType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&amp; target) {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Visitor {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operator()(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LeftClick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Button)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puts(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"Button was left clicked"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operator()(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LeftClick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Widget)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puts(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"Widget was left clicked"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operator()(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LeftClick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TextBox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puts(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err="1">
                <a:solidFill>
                  <a:srgbClr val="A31515"/>
                </a:solidFill>
                <a:latin typeface="Consolas" panose="020B0609020204030204" pitchFamily="49" charset="0"/>
              </a:rPr>
              <a:t>TextBox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 was left clicked"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7484E5-BD2C-4B05-9E4E-CB464DAF8516}"/>
              </a:ext>
            </a:extLst>
          </p:cNvPr>
          <p:cNvSpPr/>
          <p:nvPr/>
        </p:nvSpPr>
        <p:spPr>
          <a:xfrm>
            <a:off x="6034755" y="698591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operator()(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RightClick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Button)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puts(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"Button was right clicked"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operator()(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RightClick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Widget)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puts(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"Widget was right clicked"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operator()(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RightClick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TextBox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puts(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err="1">
                <a:solidFill>
                  <a:srgbClr val="A31515"/>
                </a:solidFill>
                <a:latin typeface="Consolas" panose="020B0609020204030204" pitchFamily="49" charset="0"/>
              </a:rPr>
              <a:t>TextBox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 was right clicked"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std::visit(Visitor{}, click, target);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3848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E5D3C-E403-4BC0-BE37-33108E87C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Variadic </a:t>
            </a:r>
            <a:r>
              <a:rPr lang="en-US" dirty="0" err="1"/>
              <a:t>lock_guard</a:t>
            </a:r>
            <a:r>
              <a:rPr lang="en-US" dirty="0"/>
              <a:t>: </a:t>
            </a:r>
            <a:r>
              <a:rPr lang="en-US" dirty="0" err="1"/>
              <a:t>scoped_lock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A8636-D376-4BF1-926B-4BBA27C09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53470" cy="4351338"/>
          </a:xfrm>
        </p:spPr>
        <p:txBody>
          <a:bodyPr/>
          <a:lstStyle/>
          <a:p>
            <a:r>
              <a:rPr lang="en-US" dirty="0"/>
              <a:t>Takes multiple locks using a deadlock avoidance algorithm</a:t>
            </a:r>
          </a:p>
          <a:p>
            <a:r>
              <a:rPr lang="en-US" dirty="0"/>
              <a:t>Oblivious to mutex type, scheduler, etc.</a:t>
            </a:r>
          </a:p>
          <a:p>
            <a:r>
              <a:rPr lang="en-US" dirty="0"/>
              <a:t>More efficient than defining a lock ordering, see </a:t>
            </a:r>
            <a:r>
              <a:rPr lang="en-US" dirty="0">
                <a:hlinkClick r:id="rId2"/>
              </a:rPr>
              <a:t>http://howardhinnant.github.io/dining_philosophers.html</a:t>
            </a:r>
            <a:endParaRPr lang="en-US" dirty="0"/>
          </a:p>
        </p:txBody>
      </p:sp>
      <p:pic>
        <p:nvPicPr>
          <p:cNvPr id="4098" name="Picture 2" descr="http://howardhinnant.github.io/d2p4.jpg">
            <a:extLst>
              <a:ext uri="{FF2B5EF4-FFF2-40B4-BE49-F238E27FC236}">
                <a16:creationId xmlns:a16="http://schemas.microsoft.com/office/drawing/2014/main" id="{ACEAAC23-8684-4631-BD17-4393F302D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827" y="2461246"/>
            <a:ext cx="4052757" cy="308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3BE4D80-4F33-4241-9536-729A1B911CDA}"/>
              </a:ext>
            </a:extLst>
          </p:cNvPr>
          <p:cNvSpPr/>
          <p:nvPr/>
        </p:nvSpPr>
        <p:spPr>
          <a:xfrm>
            <a:off x="691627" y="4965737"/>
            <a:ext cx="68848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MutexTypes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scoped_lock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9990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E2B32-99D6-4356-9640-5D4F165ED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scoped_lock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ED2D91-5FC9-4893-9252-3775C9897715}"/>
              </a:ext>
            </a:extLst>
          </p:cNvPr>
          <p:cNvSpPr/>
          <p:nvPr/>
        </p:nvSpPr>
        <p:spPr>
          <a:xfrm>
            <a:off x="702906" y="1352568"/>
            <a:ext cx="1112831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DataValue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mutable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shared_mutex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m;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theValue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modify_both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DataValue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&amp; a,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DataValue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&amp; b) {</a:t>
            </a:r>
          </a:p>
          <a:p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    // class template argument deduction!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std::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scoped_lock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lock(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a.m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b.m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takes both</a:t>
            </a:r>
          </a:p>
          <a:p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        // mutexes without deadlock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std::swap(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a.theValue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b.theValue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    // both mutexes are unlocked upon exiting the scope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08169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B6F1F-AC8B-4094-A57C-78CDF8325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5AABA-83AF-4626-89C0-B37C0DB70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std::sort(a, b, </a:t>
            </a:r>
            <a:r>
              <a:rPr lang="en-US" dirty="0" err="1"/>
              <a:t>pred</a:t>
            </a:r>
            <a:r>
              <a:rPr lang="en-US" dirty="0"/>
              <a:t>) =&gt;</a:t>
            </a:r>
          </a:p>
          <a:p>
            <a:pPr marL="0" indent="0">
              <a:buNone/>
            </a:pPr>
            <a:r>
              <a:rPr lang="en-US" dirty="0"/>
              <a:t>       std::sort(</a:t>
            </a:r>
            <a:r>
              <a:rPr lang="en-US" dirty="0">
                <a:solidFill>
                  <a:srgbClr val="FF0000"/>
                </a:solidFill>
              </a:rPr>
              <a:t>std::execution::par</a:t>
            </a:r>
            <a:r>
              <a:rPr lang="en-US" dirty="0"/>
              <a:t>, a, b, </a:t>
            </a:r>
            <a:r>
              <a:rPr lang="en-US" dirty="0" err="1"/>
              <a:t>pred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See blog post for more nitty gritty: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https://devblogs.microsoft.com/cppblog/using-c17-parallel-algorithms-for-better-performance/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4607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15AC-2624-4A1C-9A13-39B35E811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Algorithms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459C16-9CC1-445C-A7F8-FF644454DC80}"/>
              </a:ext>
            </a:extLst>
          </p:cNvPr>
          <p:cNvSpPr/>
          <p:nvPr/>
        </p:nvSpPr>
        <p:spPr>
          <a:xfrm>
            <a:off x="148788" y="1366013"/>
            <a:ext cx="1273081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class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T&gt;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parallel_sort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(benchmark::State&amp; state) {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size_t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r0 =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size_t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state.range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_ : state) 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state.PauseTiming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vector&lt;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 data(r0);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fill_with_random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(data);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state.ResumeTiming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sort(execution::par,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data.begin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data.end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(), less&lt;&gt;{});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5971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D185F-5613-4386-BB9B-C96F0ADBA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Algorithms</a:t>
            </a:r>
          </a:p>
        </p:txBody>
      </p:sp>
      <p:pic>
        <p:nvPicPr>
          <p:cNvPr id="4" name="Picture 3" descr="Release parallel algorithms benchmark results.">
            <a:extLst>
              <a:ext uri="{FF2B5EF4-FFF2-40B4-BE49-F238E27FC236}">
                <a16:creationId xmlns:a16="http://schemas.microsoft.com/office/drawing/2014/main" id="{DF59F43E-E299-44E3-A65B-9744E2DCB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393" y="1441265"/>
            <a:ext cx="4509681" cy="4976949"/>
          </a:xfrm>
          <a:prstGeom prst="rect">
            <a:avLst/>
          </a:prstGeom>
        </p:spPr>
      </p:pic>
      <p:pic>
        <p:nvPicPr>
          <p:cNvPr id="5" name="Picture 4" descr="Debug parallel algorithm benchmark results">
            <a:extLst>
              <a:ext uri="{FF2B5EF4-FFF2-40B4-BE49-F238E27FC236}">
                <a16:creationId xmlns:a16="http://schemas.microsoft.com/office/drawing/2014/main" id="{7DCCFA6F-224E-46FE-864B-F56478ED9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21" y="1441266"/>
            <a:ext cx="4509680" cy="497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5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9B49E-D56E-4679-96A0-3C389A0B3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Algorithms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04F8453-8745-4812-B00F-DCC1B8AE8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016322"/>
              </p:ext>
            </p:extLst>
          </p:nvPr>
        </p:nvGraphicFramePr>
        <p:xfrm>
          <a:off x="566057" y="1530219"/>
          <a:ext cx="11374154" cy="42543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1058">
                  <a:extLst>
                    <a:ext uri="{9D8B030D-6E8A-4147-A177-3AD203B41FA5}">
                      <a16:colId xmlns:a16="http://schemas.microsoft.com/office/drawing/2014/main" val="3561272847"/>
                    </a:ext>
                  </a:extLst>
                </a:gridCol>
                <a:gridCol w="1176637">
                  <a:extLst>
                    <a:ext uri="{9D8B030D-6E8A-4147-A177-3AD203B41FA5}">
                      <a16:colId xmlns:a16="http://schemas.microsoft.com/office/drawing/2014/main" val="270833289"/>
                    </a:ext>
                  </a:extLst>
                </a:gridCol>
                <a:gridCol w="1176637">
                  <a:extLst>
                    <a:ext uri="{9D8B030D-6E8A-4147-A177-3AD203B41FA5}">
                      <a16:colId xmlns:a16="http://schemas.microsoft.com/office/drawing/2014/main" val="895315289"/>
                    </a:ext>
                  </a:extLst>
                </a:gridCol>
                <a:gridCol w="1176637">
                  <a:extLst>
                    <a:ext uri="{9D8B030D-6E8A-4147-A177-3AD203B41FA5}">
                      <a16:colId xmlns:a16="http://schemas.microsoft.com/office/drawing/2014/main" val="2471536021"/>
                    </a:ext>
                  </a:extLst>
                </a:gridCol>
                <a:gridCol w="1176637">
                  <a:extLst>
                    <a:ext uri="{9D8B030D-6E8A-4147-A177-3AD203B41FA5}">
                      <a16:colId xmlns:a16="http://schemas.microsoft.com/office/drawing/2014/main" val="249622559"/>
                    </a:ext>
                  </a:extLst>
                </a:gridCol>
                <a:gridCol w="1176637">
                  <a:extLst>
                    <a:ext uri="{9D8B030D-6E8A-4147-A177-3AD203B41FA5}">
                      <a16:colId xmlns:a16="http://schemas.microsoft.com/office/drawing/2014/main" val="3098749787"/>
                    </a:ext>
                  </a:extLst>
                </a:gridCol>
                <a:gridCol w="1176637">
                  <a:extLst>
                    <a:ext uri="{9D8B030D-6E8A-4147-A177-3AD203B41FA5}">
                      <a16:colId xmlns:a16="http://schemas.microsoft.com/office/drawing/2014/main" val="4144242678"/>
                    </a:ext>
                  </a:extLst>
                </a:gridCol>
                <a:gridCol w="1176637">
                  <a:extLst>
                    <a:ext uri="{9D8B030D-6E8A-4147-A177-3AD203B41FA5}">
                      <a16:colId xmlns:a16="http://schemas.microsoft.com/office/drawing/2014/main" val="2263656066"/>
                    </a:ext>
                  </a:extLst>
                </a:gridCol>
                <a:gridCol w="1176637">
                  <a:extLst>
                    <a:ext uri="{9D8B030D-6E8A-4147-A177-3AD203B41FA5}">
                      <a16:colId xmlns:a16="http://schemas.microsoft.com/office/drawing/2014/main" val="2291806459"/>
                    </a:ext>
                  </a:extLst>
                </a:gridCol>
              </a:tblGrid>
              <a:tr h="283459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Debug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347982"/>
                  </a:ext>
                </a:extLst>
              </a:tr>
              <a:tr h="28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element count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1024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2048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4096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32768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262144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1000000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33869582"/>
                  </a:ext>
                </a:extLst>
              </a:tr>
              <a:tr h="28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serial, unsigned int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81454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182987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404768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891912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1958092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19727433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188767225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808893000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3407275"/>
                  </a:ext>
                </a:extLst>
              </a:tr>
              <a:tr h="5200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parallel, unsigned int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153574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246906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397775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644769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1022056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5174765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35919358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125173900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2536969"/>
                  </a:ext>
                </a:extLst>
              </a:tr>
              <a:tr h="5200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Relative Time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1.885407715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1.349308967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0.982723437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0.72290652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0.52196526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0.262313145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0.190283869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0.154747167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0879936"/>
                  </a:ext>
                </a:extLst>
              </a:tr>
              <a:tr h="5200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Win, Times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0.530389259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0.741120102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1.01758029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1.383304718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1.915836314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3.812237464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5.255306206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6.462153852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2506482"/>
                  </a:ext>
                </a:extLst>
              </a:tr>
              <a:tr h="283459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6088904"/>
                  </a:ext>
                </a:extLst>
              </a:tr>
              <a:tr h="5200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ppl, unsigned int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82301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184560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411068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904653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3873746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131355250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3121075100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33218766400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412022"/>
                  </a:ext>
                </a:extLst>
              </a:tr>
              <a:tr h="5200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Relative Time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1.010398507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1.008596239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1.015564471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1.014285042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1.978326861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6.658506963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16.53398836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41.06694754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7264755"/>
                  </a:ext>
                </a:extLst>
              </a:tr>
              <a:tr h="5200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Win, Times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0.989708509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0.991477026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0.984674069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0.985916147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0.505477644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0.150183818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0.060481475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0.024350483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7688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7521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AA8F1-F1AB-4F45-A9DD-47FD831B2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Evaluation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2E81B-A8B1-45C1-9091-502F3D3F6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most part, just does what you expect. Folks are surprised this didn’t work before!</a:t>
            </a:r>
          </a:p>
          <a:p>
            <a:r>
              <a:rPr lang="en-US" dirty="0"/>
              <a:t>Examples here are from the original paper: </a:t>
            </a:r>
            <a:r>
              <a:rPr lang="en-US" dirty="0">
                <a:hlinkClick r:id="rId2"/>
              </a:rPr>
              <a:t>http://www.open-std.org/jtc1/sc22/wg21/docs/papers/2016/p0145r3.pdf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142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9B49E-D56E-4679-96A0-3C389A0B3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Algorithms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04F8453-8745-4812-B00F-DCC1B8AE8D7A}"/>
              </a:ext>
            </a:extLst>
          </p:cNvPr>
          <p:cNvGraphicFramePr>
            <a:graphicFrameLocks noGrp="1"/>
          </p:cNvGraphicFramePr>
          <p:nvPr/>
        </p:nvGraphicFramePr>
        <p:xfrm>
          <a:off x="566057" y="1530219"/>
          <a:ext cx="11374154" cy="42543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1058">
                  <a:extLst>
                    <a:ext uri="{9D8B030D-6E8A-4147-A177-3AD203B41FA5}">
                      <a16:colId xmlns:a16="http://schemas.microsoft.com/office/drawing/2014/main" val="3561272847"/>
                    </a:ext>
                  </a:extLst>
                </a:gridCol>
                <a:gridCol w="1176637">
                  <a:extLst>
                    <a:ext uri="{9D8B030D-6E8A-4147-A177-3AD203B41FA5}">
                      <a16:colId xmlns:a16="http://schemas.microsoft.com/office/drawing/2014/main" val="270833289"/>
                    </a:ext>
                  </a:extLst>
                </a:gridCol>
                <a:gridCol w="1176637">
                  <a:extLst>
                    <a:ext uri="{9D8B030D-6E8A-4147-A177-3AD203B41FA5}">
                      <a16:colId xmlns:a16="http://schemas.microsoft.com/office/drawing/2014/main" val="895315289"/>
                    </a:ext>
                  </a:extLst>
                </a:gridCol>
                <a:gridCol w="1176637">
                  <a:extLst>
                    <a:ext uri="{9D8B030D-6E8A-4147-A177-3AD203B41FA5}">
                      <a16:colId xmlns:a16="http://schemas.microsoft.com/office/drawing/2014/main" val="2471536021"/>
                    </a:ext>
                  </a:extLst>
                </a:gridCol>
                <a:gridCol w="1176637">
                  <a:extLst>
                    <a:ext uri="{9D8B030D-6E8A-4147-A177-3AD203B41FA5}">
                      <a16:colId xmlns:a16="http://schemas.microsoft.com/office/drawing/2014/main" val="249622559"/>
                    </a:ext>
                  </a:extLst>
                </a:gridCol>
                <a:gridCol w="1176637">
                  <a:extLst>
                    <a:ext uri="{9D8B030D-6E8A-4147-A177-3AD203B41FA5}">
                      <a16:colId xmlns:a16="http://schemas.microsoft.com/office/drawing/2014/main" val="3098749787"/>
                    </a:ext>
                  </a:extLst>
                </a:gridCol>
                <a:gridCol w="1176637">
                  <a:extLst>
                    <a:ext uri="{9D8B030D-6E8A-4147-A177-3AD203B41FA5}">
                      <a16:colId xmlns:a16="http://schemas.microsoft.com/office/drawing/2014/main" val="4144242678"/>
                    </a:ext>
                  </a:extLst>
                </a:gridCol>
                <a:gridCol w="1176637">
                  <a:extLst>
                    <a:ext uri="{9D8B030D-6E8A-4147-A177-3AD203B41FA5}">
                      <a16:colId xmlns:a16="http://schemas.microsoft.com/office/drawing/2014/main" val="2263656066"/>
                    </a:ext>
                  </a:extLst>
                </a:gridCol>
                <a:gridCol w="1176637">
                  <a:extLst>
                    <a:ext uri="{9D8B030D-6E8A-4147-A177-3AD203B41FA5}">
                      <a16:colId xmlns:a16="http://schemas.microsoft.com/office/drawing/2014/main" val="2291806459"/>
                    </a:ext>
                  </a:extLst>
                </a:gridCol>
              </a:tblGrid>
              <a:tr h="283459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Debug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347982"/>
                  </a:ext>
                </a:extLst>
              </a:tr>
              <a:tr h="28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element count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1024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2048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4096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32768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262144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1000000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33869582"/>
                  </a:ext>
                </a:extLst>
              </a:tr>
              <a:tr h="28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serial, unsigned int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81454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182987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404768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891912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1958092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19727433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188767225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808893000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3407275"/>
                  </a:ext>
                </a:extLst>
              </a:tr>
              <a:tr h="5200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parallel, unsigned int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153574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246906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397775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644769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1022056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5174765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35919358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125173900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2536969"/>
                  </a:ext>
                </a:extLst>
              </a:tr>
              <a:tr h="5200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Relative Time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1.885407715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1.349308967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0.982723437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0.72290652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0.52196526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0.262313145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0.190283869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0.154747167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0879936"/>
                  </a:ext>
                </a:extLst>
              </a:tr>
              <a:tr h="5200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Win, Times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0.530389259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0.741120102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1.01758029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1.383304718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1.915836314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3.812237464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5.255306206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6.462153852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2506482"/>
                  </a:ext>
                </a:extLst>
              </a:tr>
              <a:tr h="283459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6088904"/>
                  </a:ext>
                </a:extLst>
              </a:tr>
              <a:tr h="5200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ppl, unsigned int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82301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184560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411068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904653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3873746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131355250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3121075100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33218766400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412022"/>
                  </a:ext>
                </a:extLst>
              </a:tr>
              <a:tr h="5200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Relative Time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1.010398507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1.008596239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1.015564471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1.014285042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1.978326861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6.658506963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16.53398836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41.06694754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7264755"/>
                  </a:ext>
                </a:extLst>
              </a:tr>
              <a:tr h="5200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Win, Times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0.989708509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0.991477026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0.984674069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0.985916147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0.505477644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0.150183818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0.060481475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0.024350483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768879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9CB82FA-9637-4C32-9FFC-993912DC55E6}"/>
              </a:ext>
            </a:extLst>
          </p:cNvPr>
          <p:cNvSpPr/>
          <p:nvPr/>
        </p:nvSpPr>
        <p:spPr>
          <a:xfrm>
            <a:off x="4739951" y="1735494"/>
            <a:ext cx="1449355" cy="233265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798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9B49E-D56E-4679-96A0-3C389A0B3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Algorithms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04F8453-8745-4812-B00F-DCC1B8AE8D7A}"/>
              </a:ext>
            </a:extLst>
          </p:cNvPr>
          <p:cNvGraphicFramePr>
            <a:graphicFrameLocks noGrp="1"/>
          </p:cNvGraphicFramePr>
          <p:nvPr/>
        </p:nvGraphicFramePr>
        <p:xfrm>
          <a:off x="566057" y="1530219"/>
          <a:ext cx="11374154" cy="42543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1058">
                  <a:extLst>
                    <a:ext uri="{9D8B030D-6E8A-4147-A177-3AD203B41FA5}">
                      <a16:colId xmlns:a16="http://schemas.microsoft.com/office/drawing/2014/main" val="3561272847"/>
                    </a:ext>
                  </a:extLst>
                </a:gridCol>
                <a:gridCol w="1176637">
                  <a:extLst>
                    <a:ext uri="{9D8B030D-6E8A-4147-A177-3AD203B41FA5}">
                      <a16:colId xmlns:a16="http://schemas.microsoft.com/office/drawing/2014/main" val="270833289"/>
                    </a:ext>
                  </a:extLst>
                </a:gridCol>
                <a:gridCol w="1176637">
                  <a:extLst>
                    <a:ext uri="{9D8B030D-6E8A-4147-A177-3AD203B41FA5}">
                      <a16:colId xmlns:a16="http://schemas.microsoft.com/office/drawing/2014/main" val="895315289"/>
                    </a:ext>
                  </a:extLst>
                </a:gridCol>
                <a:gridCol w="1176637">
                  <a:extLst>
                    <a:ext uri="{9D8B030D-6E8A-4147-A177-3AD203B41FA5}">
                      <a16:colId xmlns:a16="http://schemas.microsoft.com/office/drawing/2014/main" val="2471536021"/>
                    </a:ext>
                  </a:extLst>
                </a:gridCol>
                <a:gridCol w="1176637">
                  <a:extLst>
                    <a:ext uri="{9D8B030D-6E8A-4147-A177-3AD203B41FA5}">
                      <a16:colId xmlns:a16="http://schemas.microsoft.com/office/drawing/2014/main" val="249622559"/>
                    </a:ext>
                  </a:extLst>
                </a:gridCol>
                <a:gridCol w="1176637">
                  <a:extLst>
                    <a:ext uri="{9D8B030D-6E8A-4147-A177-3AD203B41FA5}">
                      <a16:colId xmlns:a16="http://schemas.microsoft.com/office/drawing/2014/main" val="3098749787"/>
                    </a:ext>
                  </a:extLst>
                </a:gridCol>
                <a:gridCol w="1176637">
                  <a:extLst>
                    <a:ext uri="{9D8B030D-6E8A-4147-A177-3AD203B41FA5}">
                      <a16:colId xmlns:a16="http://schemas.microsoft.com/office/drawing/2014/main" val="4144242678"/>
                    </a:ext>
                  </a:extLst>
                </a:gridCol>
                <a:gridCol w="1176637">
                  <a:extLst>
                    <a:ext uri="{9D8B030D-6E8A-4147-A177-3AD203B41FA5}">
                      <a16:colId xmlns:a16="http://schemas.microsoft.com/office/drawing/2014/main" val="2263656066"/>
                    </a:ext>
                  </a:extLst>
                </a:gridCol>
                <a:gridCol w="1176637">
                  <a:extLst>
                    <a:ext uri="{9D8B030D-6E8A-4147-A177-3AD203B41FA5}">
                      <a16:colId xmlns:a16="http://schemas.microsoft.com/office/drawing/2014/main" val="2291806459"/>
                    </a:ext>
                  </a:extLst>
                </a:gridCol>
              </a:tblGrid>
              <a:tr h="283459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Debug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347982"/>
                  </a:ext>
                </a:extLst>
              </a:tr>
              <a:tr h="28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element count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1024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2048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4096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32768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262144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1000000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33869582"/>
                  </a:ext>
                </a:extLst>
              </a:tr>
              <a:tr h="28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serial, unsigned int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81454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182987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404768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891912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1958092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19727433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188767225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808893000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3407275"/>
                  </a:ext>
                </a:extLst>
              </a:tr>
              <a:tr h="5200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parallel, unsigned int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153574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246906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397775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644769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1022056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5174765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35919358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125173900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2536969"/>
                  </a:ext>
                </a:extLst>
              </a:tr>
              <a:tr h="5200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Relative Time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1.885407715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1.349308967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0.982723437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0.72290652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0.52196526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0.262313145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0.190283869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0.154747167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0879936"/>
                  </a:ext>
                </a:extLst>
              </a:tr>
              <a:tr h="5200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Win, Times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0.530389259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0.741120102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1.01758029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1.383304718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1.915836314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3.812237464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5.255306206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6.462153852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2506482"/>
                  </a:ext>
                </a:extLst>
              </a:tr>
              <a:tr h="283459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6088904"/>
                  </a:ext>
                </a:extLst>
              </a:tr>
              <a:tr h="5200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ppl, unsigned int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82301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184560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411068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904653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3873746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131355250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3121075100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33218766400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412022"/>
                  </a:ext>
                </a:extLst>
              </a:tr>
              <a:tr h="5200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Relative Time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1.010398507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1.008596239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1.015564471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1.014285042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1.978326861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6.658506963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16.53398836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41.06694754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7264755"/>
                  </a:ext>
                </a:extLst>
              </a:tr>
              <a:tr h="5200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Win, Times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0.989708509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0.991477026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0.984674069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0.985916147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0.505477644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0.150183818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0.060481475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0.024350483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768879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FA3CD5A-AB2A-4541-AABB-499D5AF7A96E}"/>
              </a:ext>
            </a:extLst>
          </p:cNvPr>
          <p:cNvSpPr/>
          <p:nvPr/>
        </p:nvSpPr>
        <p:spPr>
          <a:xfrm>
            <a:off x="5909388" y="4049486"/>
            <a:ext cx="2662334" cy="200919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998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00616-AA65-4AC6-A5ED-D92A8A9AF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Algorithms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28F25B-2C28-4353-9D21-6818C8BD2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533225"/>
              </p:ext>
            </p:extLst>
          </p:nvPr>
        </p:nvGraphicFramePr>
        <p:xfrm>
          <a:off x="569944" y="1373397"/>
          <a:ext cx="11068436" cy="5119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56542">
                  <a:extLst>
                    <a:ext uri="{9D8B030D-6E8A-4147-A177-3AD203B41FA5}">
                      <a16:colId xmlns:a16="http://schemas.microsoft.com/office/drawing/2014/main" val="880853667"/>
                    </a:ext>
                  </a:extLst>
                </a:gridCol>
                <a:gridCol w="1173925">
                  <a:extLst>
                    <a:ext uri="{9D8B030D-6E8A-4147-A177-3AD203B41FA5}">
                      <a16:colId xmlns:a16="http://schemas.microsoft.com/office/drawing/2014/main" val="2145110362"/>
                    </a:ext>
                  </a:extLst>
                </a:gridCol>
                <a:gridCol w="1173925">
                  <a:extLst>
                    <a:ext uri="{9D8B030D-6E8A-4147-A177-3AD203B41FA5}">
                      <a16:colId xmlns:a16="http://schemas.microsoft.com/office/drawing/2014/main" val="2290136699"/>
                    </a:ext>
                  </a:extLst>
                </a:gridCol>
                <a:gridCol w="1173925">
                  <a:extLst>
                    <a:ext uri="{9D8B030D-6E8A-4147-A177-3AD203B41FA5}">
                      <a16:colId xmlns:a16="http://schemas.microsoft.com/office/drawing/2014/main" val="3694370861"/>
                    </a:ext>
                  </a:extLst>
                </a:gridCol>
                <a:gridCol w="1173925">
                  <a:extLst>
                    <a:ext uri="{9D8B030D-6E8A-4147-A177-3AD203B41FA5}">
                      <a16:colId xmlns:a16="http://schemas.microsoft.com/office/drawing/2014/main" val="1838282490"/>
                    </a:ext>
                  </a:extLst>
                </a:gridCol>
                <a:gridCol w="1173925">
                  <a:extLst>
                    <a:ext uri="{9D8B030D-6E8A-4147-A177-3AD203B41FA5}">
                      <a16:colId xmlns:a16="http://schemas.microsoft.com/office/drawing/2014/main" val="3521720918"/>
                    </a:ext>
                  </a:extLst>
                </a:gridCol>
                <a:gridCol w="894419">
                  <a:extLst>
                    <a:ext uri="{9D8B030D-6E8A-4147-A177-3AD203B41FA5}">
                      <a16:colId xmlns:a16="http://schemas.microsoft.com/office/drawing/2014/main" val="1917054952"/>
                    </a:ext>
                  </a:extLst>
                </a:gridCol>
                <a:gridCol w="1173925">
                  <a:extLst>
                    <a:ext uri="{9D8B030D-6E8A-4147-A177-3AD203B41FA5}">
                      <a16:colId xmlns:a16="http://schemas.microsoft.com/office/drawing/2014/main" val="2558002283"/>
                    </a:ext>
                  </a:extLst>
                </a:gridCol>
                <a:gridCol w="1173925">
                  <a:extLst>
                    <a:ext uri="{9D8B030D-6E8A-4147-A177-3AD203B41FA5}">
                      <a16:colId xmlns:a16="http://schemas.microsoft.com/office/drawing/2014/main" val="3144351134"/>
                    </a:ext>
                  </a:extLst>
                </a:gridCol>
              </a:tblGrid>
              <a:tr h="288722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Release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561182"/>
                  </a:ext>
                </a:extLst>
              </a:tr>
              <a:tr h="5677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element count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1024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2048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4096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32768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262144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1000000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6513564"/>
                  </a:ext>
                </a:extLst>
              </a:tr>
              <a:tr h="5677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serial, unsigned int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6507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14750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32990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73314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161539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1648073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16091407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68745680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459162"/>
                  </a:ext>
                </a:extLst>
              </a:tr>
              <a:tr h="5677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parallel, unsigned int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25388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32662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46212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70736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102167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607018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3443112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12243628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404390"/>
                  </a:ext>
                </a:extLst>
              </a:tr>
              <a:tr h="5677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Relative Time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3.901644383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2.214372881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1.400788118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0.964836184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0.632460273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0.36832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0.213972091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0.178100326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3906877"/>
                  </a:ext>
                </a:extLst>
              </a:tr>
              <a:tr h="5677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Win, Times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0.25630219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0.451595126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0.71388384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1.036445374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1.581126978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2.715032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4.6735067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5.614812864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4154169"/>
                  </a:ext>
                </a:extLst>
              </a:tr>
              <a:tr h="28872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3284585"/>
                  </a:ext>
                </a:extLst>
              </a:tr>
              <a:tr h="5677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ppl, unsigned int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6550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14779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33122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73492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118934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524965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2944961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13092986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4960615"/>
                  </a:ext>
                </a:extLst>
              </a:tr>
              <a:tr h="567754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1.006608268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1.001966102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1.004001212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1.002427913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0.736255641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0.318533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0.183014512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0.1904554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7892453"/>
                  </a:ext>
                </a:extLst>
              </a:tr>
              <a:tr h="567754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0.993435115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0.998037756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0.996014733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0.997577968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1.358223889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3.139396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5.464047571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5.250573093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106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088416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00616-AA65-4AC6-A5ED-D92A8A9AF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Algorithms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28F25B-2C28-4353-9D21-6818C8BD2D61}"/>
              </a:ext>
            </a:extLst>
          </p:cNvPr>
          <p:cNvGraphicFramePr>
            <a:graphicFrameLocks noGrp="1"/>
          </p:cNvGraphicFramePr>
          <p:nvPr/>
        </p:nvGraphicFramePr>
        <p:xfrm>
          <a:off x="569944" y="1373397"/>
          <a:ext cx="11068436" cy="5119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56542">
                  <a:extLst>
                    <a:ext uri="{9D8B030D-6E8A-4147-A177-3AD203B41FA5}">
                      <a16:colId xmlns:a16="http://schemas.microsoft.com/office/drawing/2014/main" val="880853667"/>
                    </a:ext>
                  </a:extLst>
                </a:gridCol>
                <a:gridCol w="1173925">
                  <a:extLst>
                    <a:ext uri="{9D8B030D-6E8A-4147-A177-3AD203B41FA5}">
                      <a16:colId xmlns:a16="http://schemas.microsoft.com/office/drawing/2014/main" val="2145110362"/>
                    </a:ext>
                  </a:extLst>
                </a:gridCol>
                <a:gridCol w="1173925">
                  <a:extLst>
                    <a:ext uri="{9D8B030D-6E8A-4147-A177-3AD203B41FA5}">
                      <a16:colId xmlns:a16="http://schemas.microsoft.com/office/drawing/2014/main" val="2290136699"/>
                    </a:ext>
                  </a:extLst>
                </a:gridCol>
                <a:gridCol w="1173925">
                  <a:extLst>
                    <a:ext uri="{9D8B030D-6E8A-4147-A177-3AD203B41FA5}">
                      <a16:colId xmlns:a16="http://schemas.microsoft.com/office/drawing/2014/main" val="3694370861"/>
                    </a:ext>
                  </a:extLst>
                </a:gridCol>
                <a:gridCol w="1173925">
                  <a:extLst>
                    <a:ext uri="{9D8B030D-6E8A-4147-A177-3AD203B41FA5}">
                      <a16:colId xmlns:a16="http://schemas.microsoft.com/office/drawing/2014/main" val="1838282490"/>
                    </a:ext>
                  </a:extLst>
                </a:gridCol>
                <a:gridCol w="1173925">
                  <a:extLst>
                    <a:ext uri="{9D8B030D-6E8A-4147-A177-3AD203B41FA5}">
                      <a16:colId xmlns:a16="http://schemas.microsoft.com/office/drawing/2014/main" val="3521720918"/>
                    </a:ext>
                  </a:extLst>
                </a:gridCol>
                <a:gridCol w="894419">
                  <a:extLst>
                    <a:ext uri="{9D8B030D-6E8A-4147-A177-3AD203B41FA5}">
                      <a16:colId xmlns:a16="http://schemas.microsoft.com/office/drawing/2014/main" val="1917054952"/>
                    </a:ext>
                  </a:extLst>
                </a:gridCol>
                <a:gridCol w="1173925">
                  <a:extLst>
                    <a:ext uri="{9D8B030D-6E8A-4147-A177-3AD203B41FA5}">
                      <a16:colId xmlns:a16="http://schemas.microsoft.com/office/drawing/2014/main" val="2558002283"/>
                    </a:ext>
                  </a:extLst>
                </a:gridCol>
                <a:gridCol w="1173925">
                  <a:extLst>
                    <a:ext uri="{9D8B030D-6E8A-4147-A177-3AD203B41FA5}">
                      <a16:colId xmlns:a16="http://schemas.microsoft.com/office/drawing/2014/main" val="3144351134"/>
                    </a:ext>
                  </a:extLst>
                </a:gridCol>
              </a:tblGrid>
              <a:tr h="288722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Release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561182"/>
                  </a:ext>
                </a:extLst>
              </a:tr>
              <a:tr h="5677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element count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1024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2048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4096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32768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262144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1000000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6513564"/>
                  </a:ext>
                </a:extLst>
              </a:tr>
              <a:tr h="5677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serial, unsigned int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6507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14750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32990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73314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161539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1648073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16091407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68745680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459162"/>
                  </a:ext>
                </a:extLst>
              </a:tr>
              <a:tr h="5677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parallel, unsigned int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25388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32662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46212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70736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102167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607018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3443112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12243628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404390"/>
                  </a:ext>
                </a:extLst>
              </a:tr>
              <a:tr h="5677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Relative Time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3.901644383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2.214372881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1.400788118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0.964836184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0.632460273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0.36832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0.213972091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0.178100326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3906877"/>
                  </a:ext>
                </a:extLst>
              </a:tr>
              <a:tr h="5677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Win, Times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0.25630219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0.451595126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0.71388384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1.036445374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1.581126978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2.715032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4.6735067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5.614812864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4154169"/>
                  </a:ext>
                </a:extLst>
              </a:tr>
              <a:tr h="28872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3284585"/>
                  </a:ext>
                </a:extLst>
              </a:tr>
              <a:tr h="5677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ppl, unsigned int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6550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14779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33122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73492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118934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524965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2944961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13092986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4960615"/>
                  </a:ext>
                </a:extLst>
              </a:tr>
              <a:tr h="567754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1.006608268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1.001966102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1.004001212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1.002427913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0.736255641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0.318533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0.183014512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0.1904554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7892453"/>
                  </a:ext>
                </a:extLst>
              </a:tr>
              <a:tr h="567754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0.993435115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0.998037756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0.996014733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0.997577968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1.358223889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3.139396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5.464047571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5.250573093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10627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C8EFCA1-21A9-4014-B821-9177F0200DD4}"/>
              </a:ext>
            </a:extLst>
          </p:cNvPr>
          <p:cNvSpPr/>
          <p:nvPr/>
        </p:nvSpPr>
        <p:spPr>
          <a:xfrm>
            <a:off x="5934270" y="1841241"/>
            <a:ext cx="1449355" cy="233265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034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783A78-4F67-4C3F-B309-9CD718588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Contains (C++20)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47E23A-D48F-4632-ABAD-49B79CCED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member of maps and sets that does just what it says – bool to ask if an element is in the container</a:t>
            </a:r>
          </a:p>
          <a:p>
            <a:r>
              <a:rPr lang="en-US" dirty="0"/>
              <a:t>Alternative to find() != end() or count() != 0</a:t>
            </a:r>
          </a:p>
        </p:txBody>
      </p:sp>
    </p:spTree>
    <p:extLst>
      <p:ext uri="{BB962C8B-B14F-4D97-AF65-F5344CB8AC3E}">
        <p14:creationId xmlns:p14="http://schemas.microsoft.com/office/powerpoint/2010/main" val="415744175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DC0D8-0DF9-408D-B9A7-81E3386B8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Contains (C++20)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ECBA80-9E21-4863-87E2-156122E15DC6}"/>
              </a:ext>
            </a:extLst>
          </p:cNvPr>
          <p:cNvSpPr/>
          <p:nvPr/>
        </p:nvSpPr>
        <p:spPr>
          <a:xfrm>
            <a:off x="195943" y="1443841"/>
            <a:ext cx="1163247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"find != end 24: %s\n"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s.find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24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!=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s.end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?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"true"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"false"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"find != end 67: %s\n"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s.find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67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!=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s.end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?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"true"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"false"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"count 24: %s\n"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s.count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24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!=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?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"true"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"false"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"count 67: %s\n"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s.count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67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!=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?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"true"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"false"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"contains 24: %s\n"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s.contains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24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?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"true"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"false"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"contains 67: %s\n"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s.contains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67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?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"true"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"false"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37176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6A3EB-E713-44FC-A95E-8B9E1F611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Splicing Maps and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48F7B-3DA2-400A-AC92-EB4FA4FD0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 elements from maps or sets, and mutate them or reinsert them later</a:t>
            </a:r>
          </a:p>
          <a:p>
            <a:r>
              <a:rPr lang="en-US" dirty="0"/>
              <a:t>Combine maps and sets into each other with the merge member</a:t>
            </a:r>
          </a:p>
          <a:p>
            <a:r>
              <a:rPr lang="en-US" dirty="0"/>
              <a:t>No allocations</a:t>
            </a:r>
          </a:p>
        </p:txBody>
      </p:sp>
    </p:spTree>
    <p:extLst>
      <p:ext uri="{BB962C8B-B14F-4D97-AF65-F5344CB8AC3E}">
        <p14:creationId xmlns:p14="http://schemas.microsoft.com/office/powerpoint/2010/main" val="7510573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82638-CA68-4CD8-B237-5F1E3BD42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Splicing Maps and Sets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BEE08C-C92E-45F7-8D03-844804167324}"/>
              </a:ext>
            </a:extLst>
          </p:cNvPr>
          <p:cNvSpPr/>
          <p:nvPr/>
        </p:nvSpPr>
        <p:spPr>
          <a:xfrm>
            <a:off x="447870" y="1420992"/>
            <a:ext cx="1164460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UnwindMapData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UtcPool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::map&lt;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T_ALLOC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EHSTATE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UWentry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</a:p>
          <a:p>
            <a:endParaRPr lang="en-US" sz="2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UWEntry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funcInfo.UnwindMap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Change entry to be keyed off new state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auto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movedEntry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funcInfo.UnwindMap.extract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UWEntry.first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movedEntry.key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 =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newState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funcInfo.UnwindMap.insert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(move(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movedEntry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60547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F963C-96DD-41C4-903D-810458DDA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Splicing Maps and Sets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5C8AB2-04EC-4FA5-BEAB-BDF684E665C1}"/>
              </a:ext>
            </a:extLst>
          </p:cNvPr>
          <p:cNvSpPr/>
          <p:nvPr/>
        </p:nvSpPr>
        <p:spPr>
          <a:xfrm>
            <a:off x="838199" y="1545400"/>
            <a:ext cx="1106766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std::set set1 = {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1000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1234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-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67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1729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std::set set2 = {-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-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1000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1234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-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1729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print_ints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"set1"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set1);</a:t>
            </a:r>
          </a:p>
          <a:p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print_ints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"set2"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set2);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set1.merge(set2);</a:t>
            </a:r>
          </a:p>
          <a:p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print_ints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"set1, after merge"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set1);</a:t>
            </a:r>
          </a:p>
          <a:p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print_ints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"set2, after merge"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set2);</a:t>
            </a:r>
            <a:endParaRPr lang="en-U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22656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05DC7-B938-49D9-9354-9AD79F6AD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Splicing Maps and Sets</a:t>
            </a:r>
          </a:p>
        </p:txBody>
      </p:sp>
      <p:pic>
        <p:nvPicPr>
          <p:cNvPr id="4" name="Picture 3" descr="Merging sets output">
            <a:extLst>
              <a:ext uri="{FF2B5EF4-FFF2-40B4-BE49-F238E27FC236}">
                <a16:creationId xmlns:a16="http://schemas.microsoft.com/office/drawing/2014/main" id="{35610D39-55AB-49AE-A150-5DEE8CDAA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09" y="1559002"/>
            <a:ext cx="8644591" cy="384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571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9CF8A-D08E-4E08-A16E-544110577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Evaluation Order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4CCA6B-F9BD-4850-8A80-39C926B8710E}"/>
              </a:ext>
            </a:extLst>
          </p:cNvPr>
          <p:cNvSpPr/>
          <p:nvPr/>
        </p:nvSpPr>
        <p:spPr>
          <a:xfrm>
            <a:off x="1406978" y="1801016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&lt;map&gt;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std::map&lt;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 m;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m[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m.size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897491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81F6-477E-41E8-8483-27B1051D3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Transparency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8E39C6-7B23-4F0D-9D6A-35D3AEC1223A}"/>
              </a:ext>
            </a:extLst>
          </p:cNvPr>
          <p:cNvSpPr/>
          <p:nvPr/>
        </p:nvSpPr>
        <p:spPr>
          <a:xfrm>
            <a:off x="267788" y="1374509"/>
            <a:ext cx="1180229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example(std::set&lt;std::string&gt;&amp; s)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s.find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 world"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implicitly allocates memory :(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s.find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world"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doesn't compile X(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s.find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(std::string(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world"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allocates memory :(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example(std::set&lt;std::string, std::less&lt;&gt;&gt;&amp; s)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s.find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 world"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doesn't allocate memory but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strlen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:/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s.find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world"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doesn't allocate memory :D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041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1672C-232F-4C79-9459-3B7ADAE55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Transparency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3C850-E5A9-4A77-A5E7-42571957A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C++14 transparent ordered associative containers extended to unordered containers</a:t>
            </a:r>
          </a:p>
          <a:p>
            <a:pPr marL="457200" lvl="1" indent="0">
              <a:buNone/>
            </a:pPr>
            <a:r>
              <a:rPr lang="en-US" dirty="0"/>
              <a:t>Then: std::map&lt;std::string, int, std::less&lt;&gt;&gt;</a:t>
            </a:r>
          </a:p>
          <a:p>
            <a:pPr marL="457200" lvl="1" indent="0">
              <a:buNone/>
            </a:pPr>
            <a:r>
              <a:rPr lang="en-US" dirty="0"/>
              <a:t>Now: std::</a:t>
            </a:r>
            <a:r>
              <a:rPr lang="en-US" dirty="0" err="1"/>
              <a:t>unordered_map</a:t>
            </a:r>
            <a:r>
              <a:rPr lang="en-US" dirty="0"/>
              <a:t>&lt;std::string, int, </a:t>
            </a:r>
            <a:r>
              <a:rPr lang="en-US" dirty="0" err="1"/>
              <a:t>ASpecialHash</a:t>
            </a:r>
            <a:r>
              <a:rPr lang="en-US" dirty="0"/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58970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186F0-C214-4845-8EED-0507528B8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Transparency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DAE53F-68D0-4605-8410-43CBD62E1486}"/>
              </a:ext>
            </a:extLst>
          </p:cNvPr>
          <p:cNvSpPr/>
          <p:nvPr/>
        </p:nvSpPr>
        <p:spPr>
          <a:xfrm>
            <a:off x="435427" y="1279216"/>
            <a:ext cx="1148878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hasher {</a:t>
            </a: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equal_to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has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is_transparent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transparent_key_equal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std::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equal_to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&lt;&gt;;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std::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()(std::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string_view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std::hash&lt;std::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string_view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&gt;{}(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example(std::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unordered_set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&lt;std::string, hasher&gt;&amp; s)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s.find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 world"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doesn't allocate memory but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strlen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:/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s.find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world"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doesn't allocate memory :D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1050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2D33F-2C56-4557-89BE-C8AD6497C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35E24-0A3F-40F4-B77A-BD86A2DDE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Talk materials at </a:t>
            </a:r>
            <a:r>
              <a:rPr lang="en-US" dirty="0">
                <a:hlinkClick r:id="rId2"/>
              </a:rPr>
              <a:t>https://github.com/BillyONeal/14_cpp_features_in_40_minutes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557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307DF-8330-4DFC-BAF1-87B19E180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Evaluation Order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9B82C1-528D-4213-AB02-134AA7B72AC8}"/>
              </a:ext>
            </a:extLst>
          </p:cNvPr>
          <p:cNvSpPr/>
          <p:nvPr/>
        </p:nvSpPr>
        <p:spPr>
          <a:xfrm>
            <a:off x="481693" y="1374151"/>
            <a:ext cx="11430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assert.h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f()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std::string s =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"but I have heard it works even if you don’t believe in it"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s.replace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).replace(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s.find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"even"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"only"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).replace(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s.find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 don’t"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assert(s ==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"I have heard it works only if you believe in it"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36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4B43-C50A-4065-9A4F-9DA803BF0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Bindings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DF5AC-8C26-4FB6-93CE-F77175E7B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access to all the members of a tuple-like type</a:t>
            </a:r>
          </a:p>
          <a:p>
            <a:r>
              <a:rPr lang="en-US" dirty="0"/>
              <a:t>Tuple-like types include:</a:t>
            </a:r>
          </a:p>
          <a:p>
            <a:pPr lvl="1"/>
            <a:r>
              <a:rPr lang="en-US" dirty="0"/>
              <a:t>Plain structs</a:t>
            </a:r>
          </a:p>
          <a:p>
            <a:pPr lvl="1"/>
            <a:r>
              <a:rPr lang="en-US" dirty="0"/>
              <a:t>std::array</a:t>
            </a:r>
          </a:p>
          <a:p>
            <a:pPr lvl="1"/>
            <a:r>
              <a:rPr lang="en-US" dirty="0"/>
              <a:t>std::tuple</a:t>
            </a:r>
          </a:p>
          <a:p>
            <a:pPr lvl="1"/>
            <a:r>
              <a:rPr lang="en-US" dirty="0"/>
              <a:t>std::pair</a:t>
            </a:r>
          </a:p>
        </p:txBody>
      </p:sp>
    </p:spTree>
    <p:extLst>
      <p:ext uri="{BB962C8B-B14F-4D97-AF65-F5344CB8AC3E}">
        <p14:creationId xmlns:p14="http://schemas.microsoft.com/office/powerpoint/2010/main" val="1874425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3894</Words>
  <Application>Microsoft Office PowerPoint</Application>
  <PresentationFormat>Widescreen</PresentationFormat>
  <Paragraphs>949</Paragraphs>
  <Slides>73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8" baseType="lpstr">
      <vt:lpstr>Arial</vt:lpstr>
      <vt:lpstr>Calibri</vt:lpstr>
      <vt:lpstr>Calibri Light</vt:lpstr>
      <vt:lpstr>Consolas</vt:lpstr>
      <vt:lpstr>Office Theme</vt:lpstr>
      <vt:lpstr>14 C++ Features in 40 Minutes</vt:lpstr>
      <vt:lpstr>In this talk – C++17 features unless noted</vt:lpstr>
      <vt:lpstr>Core Features</vt:lpstr>
      <vt:lpstr>Feature Test Macros (C++20)</vt:lpstr>
      <vt:lpstr>Feature Test Macros (C++20)</vt:lpstr>
      <vt:lpstr>Expression Evaluation Order</vt:lpstr>
      <vt:lpstr>Expression Evaluation Order</vt:lpstr>
      <vt:lpstr>Expression Evaluation Order</vt:lpstr>
      <vt:lpstr>Structured Bindings</vt:lpstr>
      <vt:lpstr>Structured Bindings</vt:lpstr>
      <vt:lpstr>Structured Bindings</vt:lpstr>
      <vt:lpstr>Structured Bindings</vt:lpstr>
      <vt:lpstr>Structured Bindings</vt:lpstr>
      <vt:lpstr>Structured Bindings</vt:lpstr>
      <vt:lpstr>Structured Bindings</vt:lpstr>
      <vt:lpstr>Structured Bindings</vt:lpstr>
      <vt:lpstr>Structured Bindings</vt:lpstr>
      <vt:lpstr>Selection Statements with Initializers</vt:lpstr>
      <vt:lpstr>Selection Statements with Initializers </vt:lpstr>
      <vt:lpstr>Selection Statements with Initializers </vt:lpstr>
      <vt:lpstr>Selection Statements with Initializers</vt:lpstr>
      <vt:lpstr>Selection Statements with Initializers</vt:lpstr>
      <vt:lpstr>Selection Statements with Initializers</vt:lpstr>
      <vt:lpstr>Together now!</vt:lpstr>
      <vt:lpstr>Together now!</vt:lpstr>
      <vt:lpstr>Class template argument deduction</vt:lpstr>
      <vt:lpstr>Class template argument deduction</vt:lpstr>
      <vt:lpstr>Class template argument deduction</vt:lpstr>
      <vt:lpstr>Class template argument deduction</vt:lpstr>
      <vt:lpstr>Class template argument deduction</vt:lpstr>
      <vt:lpstr>Class template argument deduction</vt:lpstr>
      <vt:lpstr>Class template argument deduction</vt:lpstr>
      <vt:lpstr>Also works with the standard library</vt:lpstr>
      <vt:lpstr>Class template argument deduction</vt:lpstr>
      <vt:lpstr>[[nodiscard]]</vt:lpstr>
      <vt:lpstr>[[nodiscard]]</vt:lpstr>
      <vt:lpstr>[[nodiscard]]</vt:lpstr>
      <vt:lpstr>[[nodiscard]]</vt:lpstr>
      <vt:lpstr>C++17 Library Features</vt:lpstr>
      <vt:lpstr>string_view</vt:lpstr>
      <vt:lpstr>string_view</vt:lpstr>
      <vt:lpstr>Optional values without memory allocation: std::optional</vt:lpstr>
      <vt:lpstr>std::optional</vt:lpstr>
      <vt:lpstr>Increasing safety of unions: std::variant</vt:lpstr>
      <vt:lpstr>Increasing the safety of unions: std::variant</vt:lpstr>
      <vt:lpstr>Increasing the safety of unions: std::variant</vt:lpstr>
      <vt:lpstr>Increasing the safety of unions: std::variant</vt:lpstr>
      <vt:lpstr>Increasing safety of unions: std::variant</vt:lpstr>
      <vt:lpstr>Increasing safety of unions: std::variant</vt:lpstr>
      <vt:lpstr>Behavior for each type: std::visit</vt:lpstr>
      <vt:lpstr>std::visit passing through return types</vt:lpstr>
      <vt:lpstr>Multiple variants: collision modeling</vt:lpstr>
      <vt:lpstr>PowerPoint Presentation</vt:lpstr>
      <vt:lpstr>Variadic lock_guard: scoped_lock</vt:lpstr>
      <vt:lpstr>scoped_lock</vt:lpstr>
      <vt:lpstr>Parallel Algorithms</vt:lpstr>
      <vt:lpstr>Parallel Algorithms</vt:lpstr>
      <vt:lpstr>Parallel Algorithms</vt:lpstr>
      <vt:lpstr>Parallel Algorithms</vt:lpstr>
      <vt:lpstr>Parallel Algorithms</vt:lpstr>
      <vt:lpstr>Parallel Algorithms</vt:lpstr>
      <vt:lpstr>Parallel Algorithms</vt:lpstr>
      <vt:lpstr>Parallel Algorithms</vt:lpstr>
      <vt:lpstr>Contains (C++20)</vt:lpstr>
      <vt:lpstr>Contains (C++20)</vt:lpstr>
      <vt:lpstr>Splicing Maps and Sets</vt:lpstr>
      <vt:lpstr>Splicing Maps and Sets</vt:lpstr>
      <vt:lpstr>Splicing Maps and Sets</vt:lpstr>
      <vt:lpstr>Splicing Maps and Sets</vt:lpstr>
      <vt:lpstr>Unordered Transparency</vt:lpstr>
      <vt:lpstr>Unordered Transparency</vt:lpstr>
      <vt:lpstr>Unordered Transparency</vt:lpstr>
      <vt:lpstr>Thanks all!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 C++ Features in 40 Minutes</dc:title>
  <dc:creator>Billy O'Neal (VC LIBS)</dc:creator>
  <cp:lastModifiedBy>Billy O'Neal</cp:lastModifiedBy>
  <cp:revision>22</cp:revision>
  <dcterms:created xsi:type="dcterms:W3CDTF">2019-06-04T02:05:45Z</dcterms:created>
  <dcterms:modified xsi:type="dcterms:W3CDTF">2019-06-14T07:00:53Z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bion@microsoft.com</vt:lpwstr>
  </property>
  <property fmtid="{D5CDD505-2E9C-101B-9397-08002B2CF9AE}" pid="5" name="MSIP_Label_f42aa342-8706-4288-bd11-ebb85995028c_SetDate">
    <vt:lpwstr>2019-06-04T02:11:44.7754037Z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696460cb-64bc-4efa-ba87-07ce489aa05b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