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2"/>
  </p:notesMasterIdLst>
  <p:sldIdLst>
    <p:sldId id="256" r:id="rId2"/>
    <p:sldId id="378" r:id="rId3"/>
    <p:sldId id="361" r:id="rId4"/>
    <p:sldId id="290" r:id="rId5"/>
    <p:sldId id="261" r:id="rId6"/>
    <p:sldId id="340" r:id="rId7"/>
    <p:sldId id="376" r:id="rId8"/>
    <p:sldId id="377" r:id="rId9"/>
    <p:sldId id="374" r:id="rId10"/>
    <p:sldId id="375" r:id="rId11"/>
    <p:sldId id="269" r:id="rId12"/>
    <p:sldId id="350" r:id="rId13"/>
    <p:sldId id="271" r:id="rId14"/>
    <p:sldId id="343" r:id="rId15"/>
    <p:sldId id="342" r:id="rId16"/>
    <p:sldId id="344" r:id="rId17"/>
    <p:sldId id="345" r:id="rId18"/>
    <p:sldId id="348" r:id="rId19"/>
    <p:sldId id="346" r:id="rId20"/>
    <p:sldId id="347" r:id="rId21"/>
    <p:sldId id="273" r:id="rId22"/>
    <p:sldId id="355" r:id="rId23"/>
    <p:sldId id="262" r:id="rId24"/>
    <p:sldId id="359" r:id="rId25"/>
    <p:sldId id="365" r:id="rId26"/>
    <p:sldId id="367" r:id="rId27"/>
    <p:sldId id="364" r:id="rId28"/>
    <p:sldId id="372" r:id="rId29"/>
    <p:sldId id="373" r:id="rId30"/>
    <p:sldId id="368" r:id="rId31"/>
    <p:sldId id="370" r:id="rId32"/>
    <p:sldId id="369" r:id="rId33"/>
    <p:sldId id="352" r:id="rId34"/>
    <p:sldId id="360" r:id="rId35"/>
    <p:sldId id="353" r:id="rId36"/>
    <p:sldId id="357" r:id="rId37"/>
    <p:sldId id="274" r:id="rId38"/>
    <p:sldId id="356" r:id="rId39"/>
    <p:sldId id="362" r:id="rId40"/>
    <p:sldId id="358" r:id="rId41"/>
    <p:sldId id="363" r:id="rId42"/>
    <p:sldId id="291" r:id="rId43"/>
    <p:sldId id="329" r:id="rId44"/>
    <p:sldId id="341" r:id="rId45"/>
    <p:sldId id="299" r:id="rId46"/>
    <p:sldId id="301" r:id="rId47"/>
    <p:sldId id="333" r:id="rId48"/>
    <p:sldId id="302" r:id="rId49"/>
    <p:sldId id="303" r:id="rId50"/>
    <p:sldId id="30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EF273-DFD0-488D-9C11-FC59DE9565A8}" v="64" dt="2019-06-14T00:57:32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5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983A-E425-4A34-BCDB-40ADE3B9F73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996F-349C-4603-9413-4ADFCDC4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8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owardhinnant.github.io/dining_philosophers.html#Explanat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 minutes, code in 28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996F-349C-4603-9413-4ADFCDC4C6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6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http://howardhinnant.github.io/dining_philosophers.html#Explanation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996F-349C-4603-9413-4ADFCDC4C6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996F-349C-4603-9413-4ADFCDC4C6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259F-E2EC-451E-90A1-7C67739E0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E531C-2FB2-4B57-A4EA-AA22E1EC8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CC86-B40B-4373-95AF-0A263DE2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D6CF-7B63-4AE8-B33C-3943C831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5F6CF-85C6-464C-9CF8-F07E0F41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4F3-189D-40C1-A4AD-E8A85E80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98603-5EDC-41EE-AFB0-948C74AD7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32DC-0D2F-4022-99DF-80176BAD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F9CB-5320-41F3-80DE-2CFF78E3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A0670-8DC2-4185-95E8-DBA59E2F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66B9A-79A8-4590-8FEC-8033C4AED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4292F-40C4-4B3C-BC4D-1BE411511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C5137-B56D-4D43-AB55-ED05F226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2169-F5FB-4217-8245-41818BFD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D716-A2BE-470F-8D62-5AB8CD6F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3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11FA-E737-4402-B536-ACB576B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3D84-7692-4FB4-A98C-619B26F9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575C-EBD0-4B35-9872-606FFE42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308B4-53AC-4BC2-AA7D-7E08C9F8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0323-882C-4356-9089-4827292E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AD72-4027-44EC-8EF6-1E4328E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3A93-B9E5-43CD-BFFD-900BE983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A65F-7BE8-492F-8D08-A93ACE8C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E926-68A4-4B07-932E-C55AC5E5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43ED-D08F-4CED-9A4F-60166140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9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62AF-05F3-4793-B814-88B771CE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5817-9E6F-42D1-BCF9-2A49BDF63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3DE89-B755-46BC-A979-FF9B085D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1782A-21E5-46E8-918C-5573DD48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4B42F-1322-4175-B50B-6B4CD475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9BA7E-E6C4-430B-9110-D39986C8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C10A-C7FA-475D-BE5F-8880EF95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4C98-ED89-4CDF-BC0F-89C794DB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3FD5E-DDE1-4960-8338-8D87FCE11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EF19-A685-4BE0-B102-2AEEC8071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CB116-D98B-48DB-A680-7DAAFD703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79309-4C2C-4388-B8A7-7C40CCA9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A3D49-89E5-42B1-A997-8A24910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1FC5E-22A2-4510-ACF1-6BDE3906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3ECE-C67B-4D4D-A535-B6AF2AB9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4F3B5-B31D-45F3-A7C9-24176DE5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07286-7E06-4880-BF93-6EFAE10B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56306-0EAD-4232-AC41-84D36C32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1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D70FD-5975-4C0A-BC61-1A4A7A4A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C1A90-297D-457D-BF73-D9D5782C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26AB0-16C2-4D3C-9B49-64042D00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3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12F-61C1-4B96-8C5C-7CC1F1E8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9E67-45B6-487E-AEB6-DB64F314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92396-7910-4E56-B3A5-0DC0CC20A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9409-2091-488F-AD8C-7C0FB0F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D5908-E99E-4625-8730-4B2AA856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66A01-3004-45D5-B4F8-8949324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AA4F-D1DE-424A-B25B-22DEBC4A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51135-132A-4733-B4F5-6BE5E749C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A9933-333E-4DA3-96C9-9376E9FB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6C0B-3943-4ECB-B839-14A3358D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2EB8-CD33-4D93-AEDD-5A97F54B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7DF85-47A9-43F8-BE01-2F0E5A87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3C09-89F8-4FE4-8766-64CBD20B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E729A-FF0B-426D-8BEA-05DB4919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730C-7CC8-4E17-8171-4C52968A3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3BF37-8D16-4179-99C3-318EDB0DC7CB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920D-0C0D-43E5-B5ED-BBD1D1F08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6084-3A25-48AE-A58D-A26B4B742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0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n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MalwareMinigu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owardhinnant.github.io/dining_philosopher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ppblog/using-c17-parallel-algorithms-for-better-performanc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ONeal/14_cpp_features_in_40_minute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el.is/c++draft/support.limits.general" TargetMode="External"/><Relationship Id="rId2" Type="http://schemas.openxmlformats.org/officeDocument/2006/relationships/hyperlink" Target="http://eel.is/c++draft/cpp.predefin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el.is/c++draft/cpp.cond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090E-7A75-4FBF-867C-56FF21727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Standard Library</a:t>
            </a:r>
            <a:br>
              <a:rPr lang="en-US" dirty="0"/>
            </a:br>
            <a:r>
              <a:rPr lang="en-US" dirty="0"/>
              <a:t>‘Little Things’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06B92-C453-4773-B726-B15C6491E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Billy O’Neal, Visual C++ Libraries</a:t>
            </a:r>
          </a:p>
          <a:p>
            <a:r>
              <a:rPr lang="en-US" dirty="0">
                <a:hlinkClick r:id="rId3"/>
              </a:rPr>
              <a:t>bion@Microsoft.com</a:t>
            </a:r>
            <a:endParaRPr lang="en-US" dirty="0"/>
          </a:p>
          <a:p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MalwareMinigun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9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2C3F4B-6C5E-4465-832A-7FC8BDF7AA5A}"/>
              </a:ext>
            </a:extLst>
          </p:cNvPr>
          <p:cNvSpPr/>
          <p:nvPr/>
        </p:nvSpPr>
        <p:spPr>
          <a:xfrm>
            <a:off x="937234" y="2463766"/>
            <a:ext cx="104629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T,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 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Other =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 exchange(T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 Other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   T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old_val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&lt;T&amp;&amp;&gt;(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= 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&lt;Other&amp;&amp;&gt;(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old_val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E9DEC-5B4B-4F78-AC90-22321153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std::exchange (C++14)</a:t>
            </a:r>
          </a:p>
        </p:txBody>
      </p:sp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8767A8F8-EF96-427C-A6F2-9E2C536CBC9F}"/>
              </a:ext>
            </a:extLst>
          </p:cNvPr>
          <p:cNvSpPr/>
          <p:nvPr/>
        </p:nvSpPr>
        <p:spPr>
          <a:xfrm>
            <a:off x="4793022" y="4254896"/>
            <a:ext cx="2751401" cy="150245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== std::forward</a:t>
            </a:r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F7257FE1-114F-4C8E-B7B5-48F204CA2A33}"/>
              </a:ext>
            </a:extLst>
          </p:cNvPr>
          <p:cNvSpPr/>
          <p:nvPr/>
        </p:nvSpPr>
        <p:spPr>
          <a:xfrm>
            <a:off x="951328" y="4724903"/>
            <a:ext cx="2751401" cy="150245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== std::move!</a:t>
            </a:r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937C651A-4444-49D0-8AC2-D3F54755CE48}"/>
              </a:ext>
            </a:extLst>
          </p:cNvPr>
          <p:cNvSpPr/>
          <p:nvPr/>
        </p:nvSpPr>
        <p:spPr>
          <a:xfrm>
            <a:off x="4575050" y="1690688"/>
            <a:ext cx="2356486" cy="158581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== std::move</a:t>
            </a:r>
          </a:p>
        </p:txBody>
      </p:sp>
    </p:spTree>
    <p:extLst>
      <p:ext uri="{BB962C8B-B14F-4D97-AF65-F5344CB8AC3E}">
        <p14:creationId xmlns:p14="http://schemas.microsoft.com/office/powerpoint/2010/main" val="115482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5D3C-E403-4BC0-BE37-33108E87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</a:t>
            </a:r>
            <a:r>
              <a:rPr lang="en-US" dirty="0" err="1"/>
              <a:t>lock_guard</a:t>
            </a:r>
            <a:r>
              <a:rPr lang="en-US" dirty="0"/>
              <a:t>: </a:t>
            </a:r>
            <a:r>
              <a:rPr lang="en-US" dirty="0" err="1"/>
              <a:t>scoped_lock</a:t>
            </a:r>
            <a:r>
              <a:rPr lang="en-US" dirty="0"/>
              <a:t> (C++17)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8636-D376-4BF1-926B-4BBA27C09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470" cy="4351338"/>
          </a:xfrm>
        </p:spPr>
        <p:txBody>
          <a:bodyPr/>
          <a:lstStyle/>
          <a:p>
            <a:r>
              <a:rPr lang="en-US" dirty="0"/>
              <a:t>Takes multiple locks using a deadlock avoidance algorithm</a:t>
            </a:r>
          </a:p>
          <a:p>
            <a:r>
              <a:rPr lang="en-US" dirty="0"/>
              <a:t>Oblivious to mutex type, scheduler, etc.</a:t>
            </a:r>
          </a:p>
          <a:p>
            <a:r>
              <a:rPr lang="en-US" dirty="0"/>
              <a:t>More efficient than defining a lock ordering, see </a:t>
            </a:r>
            <a:r>
              <a:rPr lang="en-US" dirty="0">
                <a:hlinkClick r:id="rId3"/>
              </a:rPr>
              <a:t>http://howardhinnant.github.io/dining_philosophers.html</a:t>
            </a:r>
            <a:endParaRPr lang="en-US" dirty="0"/>
          </a:p>
        </p:txBody>
      </p:sp>
      <p:pic>
        <p:nvPicPr>
          <p:cNvPr id="4098" name="Picture 2" descr="http://howardhinnant.github.io/d2p4.jpg">
            <a:extLst>
              <a:ext uri="{FF2B5EF4-FFF2-40B4-BE49-F238E27FC236}">
                <a16:creationId xmlns:a16="http://schemas.microsoft.com/office/drawing/2014/main" id="{ACEAAC23-8684-4631-BD17-4393F302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827" y="2461246"/>
            <a:ext cx="4052757" cy="308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BE4D80-4F33-4241-9536-729A1B911CDA}"/>
              </a:ext>
            </a:extLst>
          </p:cNvPr>
          <p:cNvSpPr/>
          <p:nvPr/>
        </p:nvSpPr>
        <p:spPr>
          <a:xfrm>
            <a:off x="691627" y="4965737"/>
            <a:ext cx="68848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MutexTypes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scoped_lock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9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2B32-99D6-4356-9640-5D4F165E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scoped_lock</a:t>
            </a:r>
            <a:r>
              <a:rPr lang="en-US" dirty="0"/>
              <a:t> (C++17)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D2D91-5FC9-4893-9252-3775C9897715}"/>
              </a:ext>
            </a:extLst>
          </p:cNvPr>
          <p:cNvSpPr/>
          <p:nvPr/>
        </p:nvSpPr>
        <p:spPr>
          <a:xfrm>
            <a:off x="702906" y="1352568"/>
            <a:ext cx="111283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mutable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shared_mutex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modify_both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a,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b)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scoped_lock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lock(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takes both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    // mutexes without deadlock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std::swap(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a.theValue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b.theValue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// both mutexes are unlocked upon exiting the scope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81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6F1F-AC8B-4094-A57C-78CDF832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 (C++17)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AABA-83AF-4626-89C0-B37C0DB7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std::sort(a, b, </a:t>
            </a:r>
            <a:r>
              <a:rPr lang="en-US" dirty="0" err="1"/>
              <a:t>pred</a:t>
            </a:r>
            <a:r>
              <a:rPr lang="en-US" dirty="0"/>
              <a:t>) =&gt; std::sort(</a:t>
            </a:r>
            <a:r>
              <a:rPr lang="en-US" dirty="0">
                <a:solidFill>
                  <a:srgbClr val="FF0000"/>
                </a:solidFill>
              </a:rPr>
              <a:t>std::execution::par</a:t>
            </a:r>
            <a:r>
              <a:rPr lang="en-US" dirty="0"/>
              <a:t>, a, b, 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blog post for more nitty gritty: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https://devblogs.microsoft.com/cppblog/using-c17-parallel-algorithms-for-better-performance/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6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15AC-2624-4A1C-9A13-39B35E81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 (C++17)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459C16-9CC1-445C-A7F8-FF644454DC80}"/>
              </a:ext>
            </a:extLst>
          </p:cNvPr>
          <p:cNvSpPr/>
          <p:nvPr/>
        </p:nvSpPr>
        <p:spPr>
          <a:xfrm>
            <a:off x="838200" y="1417169"/>
            <a:ext cx="107153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state.PauseTiming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&gt; data(r0);</a:t>
            </a:r>
          </a:p>
          <a:p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fill_with_random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state.ResumeTiming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sort(execution::par,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(), less&lt;&gt;{});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9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185F-5613-4386-BB9B-C96F0ADB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 (C++17)</a:t>
            </a:r>
          </a:p>
        </p:txBody>
      </p:sp>
      <p:pic>
        <p:nvPicPr>
          <p:cNvPr id="4" name="Picture 3" descr="Release parallel algorithms benchmark results.">
            <a:extLst>
              <a:ext uri="{FF2B5EF4-FFF2-40B4-BE49-F238E27FC236}">
                <a16:creationId xmlns:a16="http://schemas.microsoft.com/office/drawing/2014/main" id="{DF59F43E-E299-44E3-A65B-9744E2DC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93" y="1441265"/>
            <a:ext cx="4509681" cy="4976949"/>
          </a:xfrm>
          <a:prstGeom prst="rect">
            <a:avLst/>
          </a:prstGeom>
        </p:spPr>
      </p:pic>
      <p:pic>
        <p:nvPicPr>
          <p:cNvPr id="5" name="Picture 4" descr="Debug parallel algorithm benchmark results">
            <a:extLst>
              <a:ext uri="{FF2B5EF4-FFF2-40B4-BE49-F238E27FC236}">
                <a16:creationId xmlns:a16="http://schemas.microsoft.com/office/drawing/2014/main" id="{7DCCFA6F-224E-46FE-864B-F56478ED9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21" y="1441266"/>
            <a:ext cx="4509680" cy="49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B49E-D56E-4679-96A0-3C389A0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 (C++17)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F8453-8745-4812-B00F-DCC1B8AE8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16322"/>
              </p:ext>
            </p:extLst>
          </p:nvPr>
        </p:nvGraphicFramePr>
        <p:xfrm>
          <a:off x="566057" y="1530219"/>
          <a:ext cx="11374154" cy="4254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058">
                  <a:extLst>
                    <a:ext uri="{9D8B030D-6E8A-4147-A177-3AD203B41FA5}">
                      <a16:colId xmlns:a16="http://schemas.microsoft.com/office/drawing/2014/main" val="356127284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70833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895315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71536021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962255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309874978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4144242678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63656066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91806459"/>
                    </a:ext>
                  </a:extLst>
                </a:gridCol>
              </a:tblGrid>
              <a:tr h="283459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Debug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479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8695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serial, unsigned 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81454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182987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1958092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19727433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188767225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808893000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40727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153574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246906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397775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644769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1022056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5174765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35919358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125173900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36969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1.885407715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1.349308967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0.982723437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0.72290652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0.52196526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0.262313145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0.190283869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0.154747167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879936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0.530389259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0.741120102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1.01758029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1.383304718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1.915836314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3.812237464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5.255306206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6.462153852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5064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088904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82301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184560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411068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904653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3873746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131355250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3121075100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33218766400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12022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1.010398507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1.008596239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1.015564471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1.014285042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1.978326861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6.658506963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16.53398836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41.06694754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26475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0.989708509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0.991477026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0.984674069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0.985916147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0.505477644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0.150183818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0.060481475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0.024350483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768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52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B49E-D56E-4679-96A0-3C389A0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 (C++17)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F8453-8745-4812-B00F-DCC1B8AE8D7A}"/>
              </a:ext>
            </a:extLst>
          </p:cNvPr>
          <p:cNvGraphicFramePr>
            <a:graphicFrameLocks noGrp="1"/>
          </p:cNvGraphicFramePr>
          <p:nvPr/>
        </p:nvGraphicFramePr>
        <p:xfrm>
          <a:off x="566057" y="1530219"/>
          <a:ext cx="11374154" cy="4254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058">
                  <a:extLst>
                    <a:ext uri="{9D8B030D-6E8A-4147-A177-3AD203B41FA5}">
                      <a16:colId xmlns:a16="http://schemas.microsoft.com/office/drawing/2014/main" val="356127284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70833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895315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71536021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962255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309874978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4144242678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63656066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91806459"/>
                    </a:ext>
                  </a:extLst>
                </a:gridCol>
              </a:tblGrid>
              <a:tr h="283459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Debug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479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8695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serial, unsigned 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81454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182987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1958092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19727433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188767225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808893000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40727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153574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246906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397775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644769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1022056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5174765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35919358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125173900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36969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1.885407715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1.349308967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0.982723437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0.72290652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0.52196526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0.262313145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0.190283869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0.154747167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879936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0.530389259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0.741120102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1.01758029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1.383304718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1.915836314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3.812237464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5.255306206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6.462153852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5064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088904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82301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184560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411068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904653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3873746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131355250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3121075100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33218766400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12022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1.010398507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1.008596239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1.015564471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1.014285042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1.978326861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6.658506963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16.53398836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41.06694754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26475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0.989708509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0.991477026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0.984674069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0.985916147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0.505477644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0.150183818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0.060481475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0.024350483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76887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9CB82FA-9637-4C32-9FFC-993912DC55E6}"/>
              </a:ext>
            </a:extLst>
          </p:cNvPr>
          <p:cNvSpPr/>
          <p:nvPr/>
        </p:nvSpPr>
        <p:spPr>
          <a:xfrm>
            <a:off x="4739951" y="1735494"/>
            <a:ext cx="1449355" cy="23326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7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B49E-D56E-4679-96A0-3C389A0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 (C++17)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F8453-8745-4812-B00F-DCC1B8AE8D7A}"/>
              </a:ext>
            </a:extLst>
          </p:cNvPr>
          <p:cNvGraphicFramePr>
            <a:graphicFrameLocks noGrp="1"/>
          </p:cNvGraphicFramePr>
          <p:nvPr/>
        </p:nvGraphicFramePr>
        <p:xfrm>
          <a:off x="566057" y="1530219"/>
          <a:ext cx="11374154" cy="4254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058">
                  <a:extLst>
                    <a:ext uri="{9D8B030D-6E8A-4147-A177-3AD203B41FA5}">
                      <a16:colId xmlns:a16="http://schemas.microsoft.com/office/drawing/2014/main" val="356127284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70833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895315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71536021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962255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309874978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4144242678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63656066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91806459"/>
                    </a:ext>
                  </a:extLst>
                </a:gridCol>
              </a:tblGrid>
              <a:tr h="283459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Debug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479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8695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serial, unsigned 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81454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182987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1958092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19727433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188767225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808893000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40727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153574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246906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397775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644769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1022056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5174765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35919358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125173900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36969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1.885407715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1.349308967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0.982723437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0.72290652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0.52196526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0.262313145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0.190283869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0.154747167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879936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0.530389259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0.741120102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1.01758029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1.383304718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1.915836314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3.812237464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5.255306206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6.462153852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5064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088904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82301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184560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411068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904653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3873746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131355250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3121075100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33218766400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12022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1.010398507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1.008596239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1.015564471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1.014285042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1.978326861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6.658506963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16.53398836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41.06694754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26475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0.989708509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0.991477026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0.984674069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0.985916147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0.505477644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0.150183818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0.060481475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0.024350483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768879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FA3CD5A-AB2A-4541-AABB-499D5AF7A96E}"/>
              </a:ext>
            </a:extLst>
          </p:cNvPr>
          <p:cNvSpPr/>
          <p:nvPr/>
        </p:nvSpPr>
        <p:spPr>
          <a:xfrm>
            <a:off x="5909388" y="4049486"/>
            <a:ext cx="2662334" cy="20091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0616-AA65-4AC6-A5ED-D92A8A9A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 (C++17)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28F25B-2C28-4353-9D21-6818C8BD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33225"/>
              </p:ext>
            </p:extLst>
          </p:nvPr>
        </p:nvGraphicFramePr>
        <p:xfrm>
          <a:off x="569944" y="1373397"/>
          <a:ext cx="11068436" cy="5119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6542">
                  <a:extLst>
                    <a:ext uri="{9D8B030D-6E8A-4147-A177-3AD203B41FA5}">
                      <a16:colId xmlns:a16="http://schemas.microsoft.com/office/drawing/2014/main" val="880853667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14511036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290136699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694370861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1838282490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521720918"/>
                    </a:ext>
                  </a:extLst>
                </a:gridCol>
                <a:gridCol w="894419">
                  <a:extLst>
                    <a:ext uri="{9D8B030D-6E8A-4147-A177-3AD203B41FA5}">
                      <a16:colId xmlns:a16="http://schemas.microsoft.com/office/drawing/2014/main" val="191705495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558002283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144351134"/>
                    </a:ext>
                  </a:extLst>
                </a:gridCol>
              </a:tblGrid>
              <a:tr h="288722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Release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6118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513564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serial,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32990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161539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1648073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16091407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68745680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5916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25388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32662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46212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70736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607018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3443112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12243628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04390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3.901644383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2.214372881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1.400788118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0.964836184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0.632460273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0.36832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0.213972091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0.178100326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906877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0.25630219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0.451595126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0.71388384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1.036445374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1.581126978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2.715032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4.6735067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5.614812864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4154169"/>
                  </a:ext>
                </a:extLst>
              </a:tr>
              <a:tr h="28872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28458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73492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118934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524965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2944961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13092986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496061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1.006608268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1.001966102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1.004001212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1.002427913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0.736255641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0.318533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0.183014512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0.1904554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892453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0.993435115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0.998037756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0.996014733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0.997577968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1.358223889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3.139396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5.464047571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5.250573093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88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5D47-38F5-46B4-8DA0-322D3CBE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 giveaway stuff on this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0F33-83A4-4866-9319-53E12ACE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87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0616-AA65-4AC6-A5ED-D92A8A9A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 (C++17)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28F25B-2C28-4353-9D21-6818C8BD2D61}"/>
              </a:ext>
            </a:extLst>
          </p:cNvPr>
          <p:cNvGraphicFramePr>
            <a:graphicFrameLocks noGrp="1"/>
          </p:cNvGraphicFramePr>
          <p:nvPr/>
        </p:nvGraphicFramePr>
        <p:xfrm>
          <a:off x="569944" y="1373397"/>
          <a:ext cx="11068436" cy="5119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6542">
                  <a:extLst>
                    <a:ext uri="{9D8B030D-6E8A-4147-A177-3AD203B41FA5}">
                      <a16:colId xmlns:a16="http://schemas.microsoft.com/office/drawing/2014/main" val="880853667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14511036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290136699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694370861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1838282490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521720918"/>
                    </a:ext>
                  </a:extLst>
                </a:gridCol>
                <a:gridCol w="894419">
                  <a:extLst>
                    <a:ext uri="{9D8B030D-6E8A-4147-A177-3AD203B41FA5}">
                      <a16:colId xmlns:a16="http://schemas.microsoft.com/office/drawing/2014/main" val="191705495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558002283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144351134"/>
                    </a:ext>
                  </a:extLst>
                </a:gridCol>
              </a:tblGrid>
              <a:tr h="288722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Release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6118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513564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serial,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32990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161539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1648073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16091407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68745680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5916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25388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32662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46212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70736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607018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3443112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12243628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04390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3.901644383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2.214372881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1.400788118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0.964836184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0.632460273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0.36832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0.213972091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0.178100326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906877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0.25630219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0.451595126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0.71388384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1.036445374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1.581126978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2.715032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4.6735067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5.614812864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4154169"/>
                  </a:ext>
                </a:extLst>
              </a:tr>
              <a:tr h="28872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28458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73492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118934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524965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2944961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13092986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496061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1.006608268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1.001966102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1.004001212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1.002427913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0.736255641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0.318533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0.183014512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0.1904554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892453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0.993435115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0.998037756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0.996014733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0.997577968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1.358223889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3.139396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5.464047571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5.250573093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62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8EFCA1-21A9-4014-B821-9177F0200DD4}"/>
              </a:ext>
            </a:extLst>
          </p:cNvPr>
          <p:cNvSpPr/>
          <p:nvPr/>
        </p:nvSpPr>
        <p:spPr>
          <a:xfrm>
            <a:off x="5934270" y="1841241"/>
            <a:ext cx="1449355" cy="23326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03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783A78-4F67-4C3F-B309-9CD71858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 (C++20)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7E23A-D48F-4632-ABAD-49B79CCE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member of maps and sets that does just what it says – bool to ask if an element is in the container</a:t>
            </a:r>
          </a:p>
          <a:p>
            <a:r>
              <a:rPr lang="en-US" dirty="0"/>
              <a:t>Alternative to find() != end() or count() != 0</a:t>
            </a:r>
          </a:p>
        </p:txBody>
      </p:sp>
    </p:spTree>
    <p:extLst>
      <p:ext uri="{BB962C8B-B14F-4D97-AF65-F5344CB8AC3E}">
        <p14:creationId xmlns:p14="http://schemas.microsoft.com/office/powerpoint/2010/main" val="4157441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C0D8-0DF9-408D-B9A7-81E3386B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 (C++20)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CBA80-9E21-4863-87E2-156122E15DC6}"/>
              </a:ext>
            </a:extLst>
          </p:cNvPr>
          <p:cNvSpPr/>
          <p:nvPr/>
        </p:nvSpPr>
        <p:spPr>
          <a:xfrm>
            <a:off x="195943" y="1443841"/>
            <a:ext cx="116324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"find != end 24: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"find != end 67: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"count 24: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"count 67: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"contains 24: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s.contains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"contains 67: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s.contains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71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A3EB-E713-44FC-A95E-8B9E1F61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 (C++17)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48F7B-3DA2-400A-AC92-EB4FA4FD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elements from maps or sets, and mutate them or reinsert them later</a:t>
            </a:r>
          </a:p>
          <a:p>
            <a:r>
              <a:rPr lang="en-US" dirty="0"/>
              <a:t>Combine maps and sets into each other with the merge member</a:t>
            </a:r>
          </a:p>
          <a:p>
            <a:r>
              <a:rPr lang="en-US" dirty="0"/>
              <a:t>No allocations</a:t>
            </a:r>
          </a:p>
        </p:txBody>
      </p:sp>
    </p:spTree>
    <p:extLst>
      <p:ext uri="{BB962C8B-B14F-4D97-AF65-F5344CB8AC3E}">
        <p14:creationId xmlns:p14="http://schemas.microsoft.com/office/powerpoint/2010/main" val="75105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CC6C-001B-42ED-84C4-B2F784D9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 (C++17)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06812-9B92-4E29-8A71-DEF7C2185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Node-based containers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C53BFE-313E-4055-A598-9AFF2632D7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list (C++98/03)</a:t>
            </a:r>
          </a:p>
          <a:p>
            <a:r>
              <a:rPr lang="en-US" dirty="0" err="1"/>
              <a:t>forward_list</a:t>
            </a:r>
            <a:r>
              <a:rPr lang="en-US" dirty="0"/>
              <a:t> (C++11)</a:t>
            </a:r>
          </a:p>
          <a:p>
            <a:r>
              <a:rPr lang="en-US" dirty="0"/>
              <a:t>(multi)set</a:t>
            </a:r>
          </a:p>
          <a:p>
            <a:r>
              <a:rPr lang="en-US" dirty="0"/>
              <a:t>(multi)map</a:t>
            </a:r>
          </a:p>
          <a:p>
            <a:r>
              <a:rPr lang="en-US" dirty="0"/>
              <a:t>unordered_(multi)set</a:t>
            </a:r>
          </a:p>
          <a:p>
            <a:r>
              <a:rPr lang="en-US" dirty="0"/>
              <a:t>unordered_(multi)map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544BD9-2661-4A27-B0EA-F951613C7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Not node-based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B6C4C5-FBEA-4AE9-9A26-435E725FCA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  <a:p>
            <a:r>
              <a:rPr lang="en-US" dirty="0"/>
              <a:t>deque*</a:t>
            </a:r>
          </a:p>
          <a:p>
            <a:r>
              <a:rPr lang="en-US" dirty="0"/>
              <a:t>vector</a:t>
            </a:r>
          </a:p>
          <a:p>
            <a:r>
              <a:rPr lang="en-US" dirty="0"/>
              <a:t>vector&lt;bool&gt;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bitset</a:t>
            </a:r>
            <a:endParaRPr lang="en-US" dirty="0"/>
          </a:p>
          <a:p>
            <a:r>
              <a:rPr lang="en-US" dirty="0" err="1"/>
              <a:t>valarray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95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87D130-86CF-4F6A-805F-88B01379320B}"/>
              </a:ext>
            </a:extLst>
          </p:cNvPr>
          <p:cNvSpPr/>
          <p:nvPr/>
        </p:nvSpPr>
        <p:spPr>
          <a:xfrm>
            <a:off x="1890306" y="2592508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E7E5F-0CFE-45C4-8A0C-11CB49026CEE}"/>
              </a:ext>
            </a:extLst>
          </p:cNvPr>
          <p:cNvSpPr/>
          <p:nvPr/>
        </p:nvSpPr>
        <p:spPr>
          <a:xfrm>
            <a:off x="3957616" y="2592508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84C3DF-2936-463E-B745-EC2CDA159D13}"/>
              </a:ext>
            </a:extLst>
          </p:cNvPr>
          <p:cNvSpPr/>
          <p:nvPr/>
        </p:nvSpPr>
        <p:spPr>
          <a:xfrm>
            <a:off x="6024926" y="2592508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76ABC-6C29-45C5-930D-1BEEE7968E60}"/>
              </a:ext>
            </a:extLst>
          </p:cNvPr>
          <p:cNvSpPr/>
          <p:nvPr/>
        </p:nvSpPr>
        <p:spPr>
          <a:xfrm>
            <a:off x="8058748" y="2592508"/>
            <a:ext cx="1566372" cy="836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83F8E2-36CB-4A14-9F28-7F2C7732BFF0}"/>
              </a:ext>
            </a:extLst>
          </p:cNvPr>
          <p:cNvCxnSpPr/>
          <p:nvPr/>
        </p:nvCxnSpPr>
        <p:spPr>
          <a:xfrm>
            <a:off x="3456678" y="2678618"/>
            <a:ext cx="500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BDFB74-992C-422F-81CE-B1FB5F2224CE}"/>
              </a:ext>
            </a:extLst>
          </p:cNvPr>
          <p:cNvCxnSpPr/>
          <p:nvPr/>
        </p:nvCxnSpPr>
        <p:spPr>
          <a:xfrm>
            <a:off x="5523988" y="2678618"/>
            <a:ext cx="500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5787D4-04D8-4719-82DA-46BEEBC601AE}"/>
              </a:ext>
            </a:extLst>
          </p:cNvPr>
          <p:cNvCxnSpPr/>
          <p:nvPr/>
        </p:nvCxnSpPr>
        <p:spPr>
          <a:xfrm>
            <a:off x="7557810" y="2678618"/>
            <a:ext cx="500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63284A-CB80-480A-8A77-48E3310B4407}"/>
              </a:ext>
            </a:extLst>
          </p:cNvPr>
          <p:cNvCxnSpPr/>
          <p:nvPr/>
        </p:nvCxnSpPr>
        <p:spPr>
          <a:xfrm flipV="1">
            <a:off x="9258812" y="2006144"/>
            <a:ext cx="0" cy="586364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949AE-9F7D-4AB3-A588-1132BD5A70BA}"/>
              </a:ext>
            </a:extLst>
          </p:cNvPr>
          <p:cNvCxnSpPr>
            <a:cxnSpLocks/>
          </p:cNvCxnSpPr>
          <p:nvPr/>
        </p:nvCxnSpPr>
        <p:spPr>
          <a:xfrm flipH="1">
            <a:off x="2353657" y="1989742"/>
            <a:ext cx="6884653" cy="16402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892AE7-53EB-4A25-8A7A-81A9D4376DFD}"/>
              </a:ext>
            </a:extLst>
          </p:cNvPr>
          <p:cNvCxnSpPr/>
          <p:nvPr/>
        </p:nvCxnSpPr>
        <p:spPr>
          <a:xfrm>
            <a:off x="2341356" y="2006144"/>
            <a:ext cx="0" cy="53510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4F2879-F5F3-4EC5-900A-D4943A958759}"/>
              </a:ext>
            </a:extLst>
          </p:cNvPr>
          <p:cNvCxnSpPr>
            <a:cxnSpLocks/>
          </p:cNvCxnSpPr>
          <p:nvPr/>
        </p:nvCxnSpPr>
        <p:spPr>
          <a:xfrm flipH="1">
            <a:off x="2341356" y="4015364"/>
            <a:ext cx="6884653" cy="16402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10C61A-A20B-4905-8CF9-1E163E51137C}"/>
              </a:ext>
            </a:extLst>
          </p:cNvPr>
          <p:cNvCxnSpPr/>
          <p:nvPr/>
        </p:nvCxnSpPr>
        <p:spPr>
          <a:xfrm flipV="1">
            <a:off x="2341356" y="3445402"/>
            <a:ext cx="0" cy="586364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069E40-CC30-4430-A900-71458D88DF86}"/>
              </a:ext>
            </a:extLst>
          </p:cNvPr>
          <p:cNvCxnSpPr/>
          <p:nvPr/>
        </p:nvCxnSpPr>
        <p:spPr>
          <a:xfrm flipV="1">
            <a:off x="9226009" y="3429000"/>
            <a:ext cx="0" cy="594565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ACF294-B278-48AE-98F8-2E09E57B3380}"/>
              </a:ext>
            </a:extLst>
          </p:cNvPr>
          <p:cNvCxnSpPr/>
          <p:nvPr/>
        </p:nvCxnSpPr>
        <p:spPr>
          <a:xfrm flipH="1">
            <a:off x="7591298" y="3285484"/>
            <a:ext cx="4674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4561E7-AF9F-4186-95BE-BF0CE0B4111C}"/>
              </a:ext>
            </a:extLst>
          </p:cNvPr>
          <p:cNvCxnSpPr/>
          <p:nvPr/>
        </p:nvCxnSpPr>
        <p:spPr>
          <a:xfrm flipH="1">
            <a:off x="5523988" y="3253364"/>
            <a:ext cx="4674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9C37C6-86B0-4B7F-B7F2-1556C9E66502}"/>
              </a:ext>
            </a:extLst>
          </p:cNvPr>
          <p:cNvCxnSpPr/>
          <p:nvPr/>
        </p:nvCxnSpPr>
        <p:spPr>
          <a:xfrm flipH="1">
            <a:off x="3490166" y="3253364"/>
            <a:ext cx="4674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A460AEEF-E241-4D55-9BA3-FA58AC3F1F81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Splicing Maps and Sets (C++17)</a:t>
            </a:r>
          </a:p>
        </p:txBody>
      </p:sp>
    </p:spTree>
    <p:extLst>
      <p:ext uri="{BB962C8B-B14F-4D97-AF65-F5344CB8AC3E}">
        <p14:creationId xmlns:p14="http://schemas.microsoft.com/office/powerpoint/2010/main" val="1206647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87D130-86CF-4F6A-805F-88B01379320B}"/>
              </a:ext>
            </a:extLst>
          </p:cNvPr>
          <p:cNvSpPr/>
          <p:nvPr/>
        </p:nvSpPr>
        <p:spPr>
          <a:xfrm>
            <a:off x="1890306" y="2592508"/>
            <a:ext cx="1566372" cy="836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E7E5F-0CFE-45C4-8A0C-11CB49026CEE}"/>
              </a:ext>
            </a:extLst>
          </p:cNvPr>
          <p:cNvSpPr/>
          <p:nvPr/>
        </p:nvSpPr>
        <p:spPr>
          <a:xfrm>
            <a:off x="3957616" y="2592508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84C3DF-2936-463E-B745-EC2CDA159D13}"/>
              </a:ext>
            </a:extLst>
          </p:cNvPr>
          <p:cNvSpPr/>
          <p:nvPr/>
        </p:nvSpPr>
        <p:spPr>
          <a:xfrm>
            <a:off x="6024926" y="2592508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76ABC-6C29-45C5-930D-1BEEE7968E60}"/>
              </a:ext>
            </a:extLst>
          </p:cNvPr>
          <p:cNvSpPr/>
          <p:nvPr/>
        </p:nvSpPr>
        <p:spPr>
          <a:xfrm>
            <a:off x="8058748" y="2592508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83F8E2-36CB-4A14-9F28-7F2C7732BFF0}"/>
              </a:ext>
            </a:extLst>
          </p:cNvPr>
          <p:cNvCxnSpPr/>
          <p:nvPr/>
        </p:nvCxnSpPr>
        <p:spPr>
          <a:xfrm>
            <a:off x="3456678" y="2678618"/>
            <a:ext cx="500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BDFB74-992C-422F-81CE-B1FB5F2224CE}"/>
              </a:ext>
            </a:extLst>
          </p:cNvPr>
          <p:cNvCxnSpPr/>
          <p:nvPr/>
        </p:nvCxnSpPr>
        <p:spPr>
          <a:xfrm>
            <a:off x="5523988" y="2678618"/>
            <a:ext cx="500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5787D4-04D8-4719-82DA-46BEEBC601AE}"/>
              </a:ext>
            </a:extLst>
          </p:cNvPr>
          <p:cNvCxnSpPr/>
          <p:nvPr/>
        </p:nvCxnSpPr>
        <p:spPr>
          <a:xfrm>
            <a:off x="7557810" y="2678618"/>
            <a:ext cx="500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A460AEEF-E241-4D55-9BA3-FA58AC3F1F81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Splicing Maps and Sets (C++17)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DD39D4-72B5-447E-BC4E-8346FAE81AB7}"/>
              </a:ext>
            </a:extLst>
          </p:cNvPr>
          <p:cNvCxnSpPr/>
          <p:nvPr/>
        </p:nvCxnSpPr>
        <p:spPr>
          <a:xfrm>
            <a:off x="9625120" y="2688527"/>
            <a:ext cx="500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871CAAF-2096-4BB3-99F1-08AE8E67F879}"/>
              </a:ext>
            </a:extLst>
          </p:cNvPr>
          <p:cNvSpPr/>
          <p:nvPr/>
        </p:nvSpPr>
        <p:spPr>
          <a:xfrm>
            <a:off x="10130157" y="2471205"/>
            <a:ext cx="446949" cy="434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64CE5C-922C-46BD-9914-8C55A76B94BF}"/>
              </a:ext>
            </a:extLst>
          </p:cNvPr>
          <p:cNvSpPr/>
          <p:nvPr/>
        </p:nvSpPr>
        <p:spPr>
          <a:xfrm>
            <a:off x="5420793" y="1394153"/>
            <a:ext cx="1910808" cy="803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9C1F56-20C3-47AE-A4CF-2E20F1A5BDB5}"/>
              </a:ext>
            </a:extLst>
          </p:cNvPr>
          <p:cNvSpPr/>
          <p:nvPr/>
        </p:nvSpPr>
        <p:spPr>
          <a:xfrm>
            <a:off x="3871507" y="2502641"/>
            <a:ext cx="1910808" cy="803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684E9D-FA77-4D85-B7B7-5C27CAC2FB62}"/>
              </a:ext>
            </a:extLst>
          </p:cNvPr>
          <p:cNvSpPr/>
          <p:nvPr/>
        </p:nvSpPr>
        <p:spPr>
          <a:xfrm>
            <a:off x="6836132" y="2502641"/>
            <a:ext cx="1910808" cy="803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48A105-DD6E-415E-B0F4-DA619ED58B40}"/>
              </a:ext>
            </a:extLst>
          </p:cNvPr>
          <p:cNvSpPr/>
          <p:nvPr/>
        </p:nvSpPr>
        <p:spPr>
          <a:xfrm>
            <a:off x="1808982" y="3703388"/>
            <a:ext cx="1910808" cy="803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15E1B8-9459-4342-9331-CAF35FD024AC}"/>
              </a:ext>
            </a:extLst>
          </p:cNvPr>
          <p:cNvSpPr/>
          <p:nvPr/>
        </p:nvSpPr>
        <p:spPr>
          <a:xfrm>
            <a:off x="4060127" y="3703388"/>
            <a:ext cx="1910808" cy="803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4C0F9C-7462-4CF1-BF9F-76C1BE06C8D0}"/>
              </a:ext>
            </a:extLst>
          </p:cNvPr>
          <p:cNvSpPr/>
          <p:nvPr/>
        </p:nvSpPr>
        <p:spPr>
          <a:xfrm>
            <a:off x="6569605" y="3703388"/>
            <a:ext cx="1910808" cy="803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70AA15-B1CA-4933-9966-F088CA15CAEB}"/>
              </a:ext>
            </a:extLst>
          </p:cNvPr>
          <p:cNvSpPr/>
          <p:nvPr/>
        </p:nvSpPr>
        <p:spPr>
          <a:xfrm>
            <a:off x="8919159" y="3703388"/>
            <a:ext cx="1910808" cy="803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C6466A-4938-4F62-A797-D91F0D7C3DC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826911" y="2197841"/>
            <a:ext cx="1549286" cy="304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513E32-F610-4C19-81A7-331E3FEA91F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376197" y="2197841"/>
            <a:ext cx="1415339" cy="304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88D4D3-B967-44C3-A2F3-570AFC30D629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764386" y="3306329"/>
            <a:ext cx="2062525" cy="397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EAD341-5F2C-443E-BADA-562C61246D1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826911" y="3306329"/>
            <a:ext cx="188620" cy="397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D45CC5-1CD4-4425-8CAF-E1304CA9DC2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7525009" y="3306329"/>
            <a:ext cx="266527" cy="397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0F9FE9-8D0C-4181-BE0B-0FD80B4A6804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7791536" y="3306329"/>
            <a:ext cx="2083027" cy="397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185401D-059E-42E9-9432-210D5800CB80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Splicing Maps and Sets (C++17)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DF58F44-B314-4FB7-826D-A1864FAE2309}"/>
              </a:ext>
            </a:extLst>
          </p:cNvPr>
          <p:cNvSpPr/>
          <p:nvPr/>
        </p:nvSpPr>
        <p:spPr>
          <a:xfrm>
            <a:off x="5140596" y="5213037"/>
            <a:ext cx="1910808" cy="803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7F7FC3-F0B8-4181-AEBD-5ACC88354CFE}"/>
              </a:ext>
            </a:extLst>
          </p:cNvPr>
          <p:cNvCxnSpPr>
            <a:endCxn id="27" idx="1"/>
          </p:cNvCxnSpPr>
          <p:nvPr/>
        </p:nvCxnSpPr>
        <p:spPr>
          <a:xfrm>
            <a:off x="2415164" y="4507076"/>
            <a:ext cx="2725432" cy="11078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AB9B30-F881-4596-BC52-A0A712AEEB20}"/>
              </a:ext>
            </a:extLst>
          </p:cNvPr>
          <p:cNvCxnSpPr>
            <a:endCxn id="27" idx="1"/>
          </p:cNvCxnSpPr>
          <p:nvPr/>
        </p:nvCxnSpPr>
        <p:spPr>
          <a:xfrm>
            <a:off x="3272842" y="4507076"/>
            <a:ext cx="1867754" cy="11078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EFEC34-019D-4E07-84CE-43757781AD6A}"/>
              </a:ext>
            </a:extLst>
          </p:cNvPr>
          <p:cNvCxnSpPr>
            <a:endCxn id="27" idx="1"/>
          </p:cNvCxnSpPr>
          <p:nvPr/>
        </p:nvCxnSpPr>
        <p:spPr>
          <a:xfrm>
            <a:off x="4559699" y="4515341"/>
            <a:ext cx="580897" cy="1099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77DFD7-FE55-4663-9889-1D0B0F5D1E6D}"/>
              </a:ext>
            </a:extLst>
          </p:cNvPr>
          <p:cNvCxnSpPr>
            <a:endCxn id="27" idx="1"/>
          </p:cNvCxnSpPr>
          <p:nvPr/>
        </p:nvCxnSpPr>
        <p:spPr>
          <a:xfrm flipH="1">
            <a:off x="5140596" y="4507076"/>
            <a:ext cx="349904" cy="11078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CC4B7F-7C2D-428F-B291-3E8DF0795D5B}"/>
              </a:ext>
            </a:extLst>
          </p:cNvPr>
          <p:cNvCxnSpPr>
            <a:endCxn id="27" idx="3"/>
          </p:cNvCxnSpPr>
          <p:nvPr/>
        </p:nvCxnSpPr>
        <p:spPr>
          <a:xfrm>
            <a:off x="7051404" y="4507076"/>
            <a:ext cx="0" cy="11078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B1534F-AE43-4F12-996D-5FAC8D0DDE62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7051404" y="4515341"/>
            <a:ext cx="960872" cy="1099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9899C-600E-4C5E-AA66-49E81B0EBAED}"/>
              </a:ext>
            </a:extLst>
          </p:cNvPr>
          <p:cNvCxnSpPr>
            <a:endCxn id="27" idx="3"/>
          </p:cNvCxnSpPr>
          <p:nvPr/>
        </p:nvCxnSpPr>
        <p:spPr>
          <a:xfrm flipH="1">
            <a:off x="7051404" y="4515341"/>
            <a:ext cx="2445235" cy="1099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A170F3-4EC4-42F9-80CD-371425B49E3A}"/>
              </a:ext>
            </a:extLst>
          </p:cNvPr>
          <p:cNvCxnSpPr>
            <a:endCxn id="27" idx="3"/>
          </p:cNvCxnSpPr>
          <p:nvPr/>
        </p:nvCxnSpPr>
        <p:spPr>
          <a:xfrm flipH="1">
            <a:off x="7051404" y="4507076"/>
            <a:ext cx="3289927" cy="11078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1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05A-2870-4D09-8AD1-8259D9E9B54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Splicing Maps and Sets (C++17)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AF2B76-D5C5-4EA4-A3A7-08B238AEFB17}"/>
              </a:ext>
            </a:extLst>
          </p:cNvPr>
          <p:cNvSpPr/>
          <p:nvPr/>
        </p:nvSpPr>
        <p:spPr>
          <a:xfrm>
            <a:off x="1656701" y="1924818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buckets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8BCD5B-6537-416A-A4CF-8C0AED564AD7}"/>
              </a:ext>
            </a:extLst>
          </p:cNvPr>
          <p:cNvSpPr/>
          <p:nvPr/>
        </p:nvSpPr>
        <p:spPr>
          <a:xfrm>
            <a:off x="1656701" y="2100250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39ACE-4C82-4B37-A9D3-FB41E29352AC}"/>
              </a:ext>
            </a:extLst>
          </p:cNvPr>
          <p:cNvSpPr/>
          <p:nvPr/>
        </p:nvSpPr>
        <p:spPr>
          <a:xfrm>
            <a:off x="1656701" y="2287163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4A783-B144-4ED5-8766-007E694AF31C}"/>
              </a:ext>
            </a:extLst>
          </p:cNvPr>
          <p:cNvSpPr/>
          <p:nvPr/>
        </p:nvSpPr>
        <p:spPr>
          <a:xfrm>
            <a:off x="1656701" y="2462595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3318A3-422C-4016-8695-B1E5DFB98C57}"/>
              </a:ext>
            </a:extLst>
          </p:cNvPr>
          <p:cNvSpPr/>
          <p:nvPr/>
        </p:nvSpPr>
        <p:spPr>
          <a:xfrm>
            <a:off x="1656701" y="2638027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79036-12CA-4A33-AAB7-D3B9F0A64DC8}"/>
              </a:ext>
            </a:extLst>
          </p:cNvPr>
          <p:cNvSpPr/>
          <p:nvPr/>
        </p:nvSpPr>
        <p:spPr>
          <a:xfrm>
            <a:off x="1656701" y="2813459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EFB751-B362-4BCC-802B-0FFA9BCCBF5B}"/>
              </a:ext>
            </a:extLst>
          </p:cNvPr>
          <p:cNvSpPr/>
          <p:nvPr/>
        </p:nvSpPr>
        <p:spPr>
          <a:xfrm>
            <a:off x="1656701" y="3000372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026CC-B3D8-43A8-B180-2CCB5D9FEC90}"/>
              </a:ext>
            </a:extLst>
          </p:cNvPr>
          <p:cNvSpPr/>
          <p:nvPr/>
        </p:nvSpPr>
        <p:spPr>
          <a:xfrm>
            <a:off x="1656701" y="3175804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5A137-AF4F-487B-A053-201FC2F3E194}"/>
              </a:ext>
            </a:extLst>
          </p:cNvPr>
          <p:cNvSpPr/>
          <p:nvPr/>
        </p:nvSpPr>
        <p:spPr>
          <a:xfrm>
            <a:off x="1656701" y="3362717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4CF6BF-4B87-40A3-9866-EC844AD1A4CE}"/>
              </a:ext>
            </a:extLst>
          </p:cNvPr>
          <p:cNvSpPr/>
          <p:nvPr/>
        </p:nvSpPr>
        <p:spPr>
          <a:xfrm>
            <a:off x="1656701" y="3538149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62AA2-871F-4D7B-9B4B-AF27C9F97D6B}"/>
              </a:ext>
            </a:extLst>
          </p:cNvPr>
          <p:cNvSpPr/>
          <p:nvPr/>
        </p:nvSpPr>
        <p:spPr>
          <a:xfrm>
            <a:off x="1656701" y="3725062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FE3E52-FF5E-45FF-ACCC-664443856FF7}"/>
              </a:ext>
            </a:extLst>
          </p:cNvPr>
          <p:cNvSpPr/>
          <p:nvPr/>
        </p:nvSpPr>
        <p:spPr>
          <a:xfrm>
            <a:off x="1656701" y="3900494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70B3A-73CA-49CE-BF76-4D6E2AF2280E}"/>
              </a:ext>
            </a:extLst>
          </p:cNvPr>
          <p:cNvSpPr/>
          <p:nvPr/>
        </p:nvSpPr>
        <p:spPr>
          <a:xfrm>
            <a:off x="1656701" y="4075926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826E70-2270-48EB-BBF8-3A46417A91B4}"/>
              </a:ext>
            </a:extLst>
          </p:cNvPr>
          <p:cNvSpPr/>
          <p:nvPr/>
        </p:nvSpPr>
        <p:spPr>
          <a:xfrm>
            <a:off x="1656701" y="4251358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79A6DF-952D-4FD5-B020-F4AE85BE90E4}"/>
              </a:ext>
            </a:extLst>
          </p:cNvPr>
          <p:cNvSpPr/>
          <p:nvPr/>
        </p:nvSpPr>
        <p:spPr>
          <a:xfrm>
            <a:off x="1656701" y="4438271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F884AE-79DF-448E-ABAC-5E7AB4532388}"/>
              </a:ext>
            </a:extLst>
          </p:cNvPr>
          <p:cNvSpPr/>
          <p:nvPr/>
        </p:nvSpPr>
        <p:spPr>
          <a:xfrm>
            <a:off x="1656701" y="4613703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98330-3120-4828-96D9-804960B574C2}"/>
              </a:ext>
            </a:extLst>
          </p:cNvPr>
          <p:cNvSpPr/>
          <p:nvPr/>
        </p:nvSpPr>
        <p:spPr>
          <a:xfrm>
            <a:off x="4711414" y="1916280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A3570B-321D-445A-8FF6-174A90DFBCDF}"/>
              </a:ext>
            </a:extLst>
          </p:cNvPr>
          <p:cNvSpPr/>
          <p:nvPr/>
        </p:nvSpPr>
        <p:spPr>
          <a:xfrm>
            <a:off x="7106076" y="1916280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BAD0B1-43D2-4905-B2F7-CD8C879329AB}"/>
              </a:ext>
            </a:extLst>
          </p:cNvPr>
          <p:cNvSpPr/>
          <p:nvPr/>
        </p:nvSpPr>
        <p:spPr>
          <a:xfrm>
            <a:off x="4711414" y="3695235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F55CB5-E1E2-4621-9AD3-D16CD606CF9A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3227052" y="2334526"/>
            <a:ext cx="1484362" cy="221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B5F95-A91F-4CC0-958C-6A6A4D35B5AD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3227052" y="4113481"/>
            <a:ext cx="1484362" cy="559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56E8C-7549-49BA-BFF8-A8F12BF0D3B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277786" y="2334526"/>
            <a:ext cx="82829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7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05A-2870-4D09-8AD1-8259D9E9B54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Splicing Maps and Sets (C++17)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AF2B76-D5C5-4EA4-A3A7-08B238AEFB17}"/>
              </a:ext>
            </a:extLst>
          </p:cNvPr>
          <p:cNvSpPr/>
          <p:nvPr/>
        </p:nvSpPr>
        <p:spPr>
          <a:xfrm>
            <a:off x="1656701" y="1924818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buckets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8BCD5B-6537-416A-A4CF-8C0AED564AD7}"/>
              </a:ext>
            </a:extLst>
          </p:cNvPr>
          <p:cNvSpPr/>
          <p:nvPr/>
        </p:nvSpPr>
        <p:spPr>
          <a:xfrm>
            <a:off x="1656701" y="2100250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39ACE-4C82-4B37-A9D3-FB41E29352AC}"/>
              </a:ext>
            </a:extLst>
          </p:cNvPr>
          <p:cNvSpPr/>
          <p:nvPr/>
        </p:nvSpPr>
        <p:spPr>
          <a:xfrm>
            <a:off x="1656701" y="2287163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4A783-B144-4ED5-8766-007E694AF31C}"/>
              </a:ext>
            </a:extLst>
          </p:cNvPr>
          <p:cNvSpPr/>
          <p:nvPr/>
        </p:nvSpPr>
        <p:spPr>
          <a:xfrm>
            <a:off x="1656701" y="2462595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3318A3-422C-4016-8695-B1E5DFB98C57}"/>
              </a:ext>
            </a:extLst>
          </p:cNvPr>
          <p:cNvSpPr/>
          <p:nvPr/>
        </p:nvSpPr>
        <p:spPr>
          <a:xfrm>
            <a:off x="1656701" y="2638027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79036-12CA-4A33-AAB7-D3B9F0A64DC8}"/>
              </a:ext>
            </a:extLst>
          </p:cNvPr>
          <p:cNvSpPr/>
          <p:nvPr/>
        </p:nvSpPr>
        <p:spPr>
          <a:xfrm>
            <a:off x="1656701" y="2813459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EFB751-B362-4BCC-802B-0FFA9BCCBF5B}"/>
              </a:ext>
            </a:extLst>
          </p:cNvPr>
          <p:cNvSpPr/>
          <p:nvPr/>
        </p:nvSpPr>
        <p:spPr>
          <a:xfrm>
            <a:off x="1656701" y="3000372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026CC-B3D8-43A8-B180-2CCB5D9FEC90}"/>
              </a:ext>
            </a:extLst>
          </p:cNvPr>
          <p:cNvSpPr/>
          <p:nvPr/>
        </p:nvSpPr>
        <p:spPr>
          <a:xfrm>
            <a:off x="1656701" y="3175804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5A137-AF4F-487B-A053-201FC2F3E194}"/>
              </a:ext>
            </a:extLst>
          </p:cNvPr>
          <p:cNvSpPr/>
          <p:nvPr/>
        </p:nvSpPr>
        <p:spPr>
          <a:xfrm>
            <a:off x="1656701" y="3362717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4CF6BF-4B87-40A3-9866-EC844AD1A4CE}"/>
              </a:ext>
            </a:extLst>
          </p:cNvPr>
          <p:cNvSpPr/>
          <p:nvPr/>
        </p:nvSpPr>
        <p:spPr>
          <a:xfrm>
            <a:off x="1656701" y="3538149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62AA2-871F-4D7B-9B4B-AF27C9F97D6B}"/>
              </a:ext>
            </a:extLst>
          </p:cNvPr>
          <p:cNvSpPr/>
          <p:nvPr/>
        </p:nvSpPr>
        <p:spPr>
          <a:xfrm>
            <a:off x="1656701" y="3725062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FE3E52-FF5E-45FF-ACCC-664443856FF7}"/>
              </a:ext>
            </a:extLst>
          </p:cNvPr>
          <p:cNvSpPr/>
          <p:nvPr/>
        </p:nvSpPr>
        <p:spPr>
          <a:xfrm>
            <a:off x="1656701" y="3900494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70B3A-73CA-49CE-BF76-4D6E2AF2280E}"/>
              </a:ext>
            </a:extLst>
          </p:cNvPr>
          <p:cNvSpPr/>
          <p:nvPr/>
        </p:nvSpPr>
        <p:spPr>
          <a:xfrm>
            <a:off x="1656701" y="4075926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826E70-2270-48EB-BBF8-3A46417A91B4}"/>
              </a:ext>
            </a:extLst>
          </p:cNvPr>
          <p:cNvSpPr/>
          <p:nvPr/>
        </p:nvSpPr>
        <p:spPr>
          <a:xfrm>
            <a:off x="1656701" y="4251358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79A6DF-952D-4FD5-B020-F4AE85BE90E4}"/>
              </a:ext>
            </a:extLst>
          </p:cNvPr>
          <p:cNvSpPr/>
          <p:nvPr/>
        </p:nvSpPr>
        <p:spPr>
          <a:xfrm>
            <a:off x="1656701" y="4438271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F884AE-79DF-448E-ABAC-5E7AB4532388}"/>
              </a:ext>
            </a:extLst>
          </p:cNvPr>
          <p:cNvSpPr/>
          <p:nvPr/>
        </p:nvSpPr>
        <p:spPr>
          <a:xfrm>
            <a:off x="1656701" y="4613703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98330-3120-4828-96D9-804960B574C2}"/>
              </a:ext>
            </a:extLst>
          </p:cNvPr>
          <p:cNvSpPr/>
          <p:nvPr/>
        </p:nvSpPr>
        <p:spPr>
          <a:xfrm>
            <a:off x="4711414" y="1916280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A3570B-321D-445A-8FF6-174A90DFBCDF}"/>
              </a:ext>
            </a:extLst>
          </p:cNvPr>
          <p:cNvSpPr/>
          <p:nvPr/>
        </p:nvSpPr>
        <p:spPr>
          <a:xfrm>
            <a:off x="7106076" y="1916280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BAD0B1-43D2-4905-B2F7-CD8C879329AB}"/>
              </a:ext>
            </a:extLst>
          </p:cNvPr>
          <p:cNvSpPr/>
          <p:nvPr/>
        </p:nvSpPr>
        <p:spPr>
          <a:xfrm>
            <a:off x="4711414" y="3695235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F55CB5-E1E2-4621-9AD3-D16CD606CF9A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3227052" y="2334526"/>
            <a:ext cx="1484362" cy="221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B5F95-A91F-4CC0-958C-6A6A4D35B5AD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3227052" y="4113481"/>
            <a:ext cx="1484362" cy="559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56E8C-7549-49BA-BFF8-A8F12BF0D3B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277786" y="2334526"/>
            <a:ext cx="82829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E0415BC7-6F6D-4000-BB18-DCD2C67EA184}"/>
              </a:ext>
            </a:extLst>
          </p:cNvPr>
          <p:cNvSpPr/>
          <p:nvPr/>
        </p:nvSpPr>
        <p:spPr>
          <a:xfrm>
            <a:off x="2452068" y="796099"/>
            <a:ext cx="5482298" cy="5320147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9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4AD4C5-3192-49B9-9F09-5F6B710C7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01" y="151717"/>
            <a:ext cx="8900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34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87D130-86CF-4F6A-805F-88B01379320B}"/>
              </a:ext>
            </a:extLst>
          </p:cNvPr>
          <p:cNvSpPr/>
          <p:nvPr/>
        </p:nvSpPr>
        <p:spPr>
          <a:xfrm>
            <a:off x="4006137" y="2805731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E7E5F-0CFE-45C4-8A0C-11CB49026CEE}"/>
              </a:ext>
            </a:extLst>
          </p:cNvPr>
          <p:cNvSpPr/>
          <p:nvPr/>
        </p:nvSpPr>
        <p:spPr>
          <a:xfrm>
            <a:off x="6073447" y="2805731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84C3DF-2936-463E-B745-EC2CDA159D13}"/>
              </a:ext>
            </a:extLst>
          </p:cNvPr>
          <p:cNvSpPr/>
          <p:nvPr/>
        </p:nvSpPr>
        <p:spPr>
          <a:xfrm>
            <a:off x="8140757" y="2805731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76ABC-6C29-45C5-930D-1BEEE7968E60}"/>
              </a:ext>
            </a:extLst>
          </p:cNvPr>
          <p:cNvSpPr/>
          <p:nvPr/>
        </p:nvSpPr>
        <p:spPr>
          <a:xfrm>
            <a:off x="10174579" y="2805731"/>
            <a:ext cx="1566372" cy="836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83F8E2-36CB-4A14-9F28-7F2C7732BFF0}"/>
              </a:ext>
            </a:extLst>
          </p:cNvPr>
          <p:cNvCxnSpPr/>
          <p:nvPr/>
        </p:nvCxnSpPr>
        <p:spPr>
          <a:xfrm>
            <a:off x="5572509" y="2891841"/>
            <a:ext cx="500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BDFB74-992C-422F-81CE-B1FB5F2224CE}"/>
              </a:ext>
            </a:extLst>
          </p:cNvPr>
          <p:cNvCxnSpPr/>
          <p:nvPr/>
        </p:nvCxnSpPr>
        <p:spPr>
          <a:xfrm>
            <a:off x="7639819" y="2891841"/>
            <a:ext cx="500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5787D4-04D8-4719-82DA-46BEEBC601AE}"/>
              </a:ext>
            </a:extLst>
          </p:cNvPr>
          <p:cNvCxnSpPr/>
          <p:nvPr/>
        </p:nvCxnSpPr>
        <p:spPr>
          <a:xfrm>
            <a:off x="9673641" y="2891841"/>
            <a:ext cx="500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63284A-CB80-480A-8A77-48E3310B4407}"/>
              </a:ext>
            </a:extLst>
          </p:cNvPr>
          <p:cNvCxnSpPr/>
          <p:nvPr/>
        </p:nvCxnSpPr>
        <p:spPr>
          <a:xfrm flipV="1">
            <a:off x="11374643" y="2219367"/>
            <a:ext cx="0" cy="586364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949AE-9F7D-4AB3-A588-1132BD5A70BA}"/>
              </a:ext>
            </a:extLst>
          </p:cNvPr>
          <p:cNvCxnSpPr>
            <a:cxnSpLocks/>
          </p:cNvCxnSpPr>
          <p:nvPr/>
        </p:nvCxnSpPr>
        <p:spPr>
          <a:xfrm flipH="1">
            <a:off x="4469488" y="2202965"/>
            <a:ext cx="6884653" cy="16402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892AE7-53EB-4A25-8A7A-81A9D4376DFD}"/>
              </a:ext>
            </a:extLst>
          </p:cNvPr>
          <p:cNvCxnSpPr/>
          <p:nvPr/>
        </p:nvCxnSpPr>
        <p:spPr>
          <a:xfrm>
            <a:off x="4457187" y="2219367"/>
            <a:ext cx="0" cy="53510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4F2879-F5F3-4EC5-900A-D4943A958759}"/>
              </a:ext>
            </a:extLst>
          </p:cNvPr>
          <p:cNvCxnSpPr>
            <a:cxnSpLocks/>
          </p:cNvCxnSpPr>
          <p:nvPr/>
        </p:nvCxnSpPr>
        <p:spPr>
          <a:xfrm flipH="1">
            <a:off x="4457187" y="4228587"/>
            <a:ext cx="6884653" cy="16402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10C61A-A20B-4905-8CF9-1E163E51137C}"/>
              </a:ext>
            </a:extLst>
          </p:cNvPr>
          <p:cNvCxnSpPr/>
          <p:nvPr/>
        </p:nvCxnSpPr>
        <p:spPr>
          <a:xfrm flipV="1">
            <a:off x="4457187" y="3658625"/>
            <a:ext cx="0" cy="586364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069E40-CC30-4430-A900-71458D88DF86}"/>
              </a:ext>
            </a:extLst>
          </p:cNvPr>
          <p:cNvCxnSpPr/>
          <p:nvPr/>
        </p:nvCxnSpPr>
        <p:spPr>
          <a:xfrm flipV="1">
            <a:off x="11341840" y="3642223"/>
            <a:ext cx="0" cy="594565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ACF294-B278-48AE-98F8-2E09E57B3380}"/>
              </a:ext>
            </a:extLst>
          </p:cNvPr>
          <p:cNvCxnSpPr/>
          <p:nvPr/>
        </p:nvCxnSpPr>
        <p:spPr>
          <a:xfrm flipH="1">
            <a:off x="9707129" y="3498707"/>
            <a:ext cx="46745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4561E7-AF9F-4186-95BE-BF0CE0B4111C}"/>
              </a:ext>
            </a:extLst>
          </p:cNvPr>
          <p:cNvCxnSpPr/>
          <p:nvPr/>
        </p:nvCxnSpPr>
        <p:spPr>
          <a:xfrm flipH="1">
            <a:off x="7639819" y="3466587"/>
            <a:ext cx="46745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9C37C6-86B0-4B7F-B7F2-1556C9E66502}"/>
              </a:ext>
            </a:extLst>
          </p:cNvPr>
          <p:cNvCxnSpPr/>
          <p:nvPr/>
        </p:nvCxnSpPr>
        <p:spPr>
          <a:xfrm flipH="1">
            <a:off x="5605997" y="3466587"/>
            <a:ext cx="46745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A460AEEF-E241-4D55-9BA3-FA58AC3F1F81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Splicing Maps and Sets (C++17)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14B0F-68BE-4A39-9E36-2630532E47A0}"/>
              </a:ext>
            </a:extLst>
          </p:cNvPr>
          <p:cNvSpPr/>
          <p:nvPr/>
        </p:nvSpPr>
        <p:spPr>
          <a:xfrm>
            <a:off x="836611" y="1584481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buckets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A4C0FA-452F-4D97-AE79-5A45A7277F35}"/>
              </a:ext>
            </a:extLst>
          </p:cNvPr>
          <p:cNvSpPr/>
          <p:nvPr/>
        </p:nvSpPr>
        <p:spPr>
          <a:xfrm>
            <a:off x="836611" y="1759913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949DAB-1C9A-4BC4-B6A7-0562EA8B8AE2}"/>
              </a:ext>
            </a:extLst>
          </p:cNvPr>
          <p:cNvSpPr/>
          <p:nvPr/>
        </p:nvSpPr>
        <p:spPr>
          <a:xfrm>
            <a:off x="836611" y="1946826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3CB0D-B182-4031-ABC9-75A8F143ED2F}"/>
              </a:ext>
            </a:extLst>
          </p:cNvPr>
          <p:cNvSpPr/>
          <p:nvPr/>
        </p:nvSpPr>
        <p:spPr>
          <a:xfrm>
            <a:off x="836611" y="2122258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111E06-07C8-4D7D-BBFA-1FCB196D411C}"/>
              </a:ext>
            </a:extLst>
          </p:cNvPr>
          <p:cNvSpPr/>
          <p:nvPr/>
        </p:nvSpPr>
        <p:spPr>
          <a:xfrm>
            <a:off x="836611" y="2297690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0D762D-D8D6-4CB5-82C0-F7E272229733}"/>
              </a:ext>
            </a:extLst>
          </p:cNvPr>
          <p:cNvSpPr/>
          <p:nvPr/>
        </p:nvSpPr>
        <p:spPr>
          <a:xfrm>
            <a:off x="836611" y="2473122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2EC82-8A10-426D-875D-2CEC2BE20FB0}"/>
              </a:ext>
            </a:extLst>
          </p:cNvPr>
          <p:cNvSpPr/>
          <p:nvPr/>
        </p:nvSpPr>
        <p:spPr>
          <a:xfrm>
            <a:off x="836611" y="2660035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F5733C-917B-47E1-AF6C-C5DBF6D80373}"/>
              </a:ext>
            </a:extLst>
          </p:cNvPr>
          <p:cNvSpPr/>
          <p:nvPr/>
        </p:nvSpPr>
        <p:spPr>
          <a:xfrm>
            <a:off x="836611" y="2835467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D580A7-E903-4635-BF32-23F57C6B37E3}"/>
              </a:ext>
            </a:extLst>
          </p:cNvPr>
          <p:cNvSpPr/>
          <p:nvPr/>
        </p:nvSpPr>
        <p:spPr>
          <a:xfrm>
            <a:off x="836611" y="3022380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A69CCA-BEDA-4843-AC8B-2CB20F092DE6}"/>
              </a:ext>
            </a:extLst>
          </p:cNvPr>
          <p:cNvSpPr/>
          <p:nvPr/>
        </p:nvSpPr>
        <p:spPr>
          <a:xfrm>
            <a:off x="836611" y="3197812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CC9DF8-62BB-4EA8-B105-FA08C1C960DB}"/>
              </a:ext>
            </a:extLst>
          </p:cNvPr>
          <p:cNvSpPr/>
          <p:nvPr/>
        </p:nvSpPr>
        <p:spPr>
          <a:xfrm>
            <a:off x="836611" y="3384725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7A3AE2-2F7E-4B9B-9746-B35724451504}"/>
              </a:ext>
            </a:extLst>
          </p:cNvPr>
          <p:cNvSpPr/>
          <p:nvPr/>
        </p:nvSpPr>
        <p:spPr>
          <a:xfrm>
            <a:off x="836611" y="3560157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7C30FA-BF4E-4BFE-B617-FBE41DCEB924}"/>
              </a:ext>
            </a:extLst>
          </p:cNvPr>
          <p:cNvSpPr/>
          <p:nvPr/>
        </p:nvSpPr>
        <p:spPr>
          <a:xfrm>
            <a:off x="836611" y="3735589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D4A355-2565-4AC8-B202-562D43B4B605}"/>
              </a:ext>
            </a:extLst>
          </p:cNvPr>
          <p:cNvSpPr/>
          <p:nvPr/>
        </p:nvSpPr>
        <p:spPr>
          <a:xfrm>
            <a:off x="836611" y="3911021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B85035-4D88-4900-82F0-F060074D3057}"/>
              </a:ext>
            </a:extLst>
          </p:cNvPr>
          <p:cNvSpPr/>
          <p:nvPr/>
        </p:nvSpPr>
        <p:spPr>
          <a:xfrm>
            <a:off x="836611" y="4097934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3E618-B514-40DF-BCE5-4E7E8B28F62E}"/>
              </a:ext>
            </a:extLst>
          </p:cNvPr>
          <p:cNvSpPr/>
          <p:nvPr/>
        </p:nvSpPr>
        <p:spPr>
          <a:xfrm>
            <a:off x="836611" y="4273366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EFD5A8D-7A9F-44A4-B6DC-01FB64C84D4F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2406962" y="1677938"/>
            <a:ext cx="2382361" cy="112779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4156B28-B03F-41F1-8E5E-4C220AA841F2}"/>
              </a:ext>
            </a:extLst>
          </p:cNvPr>
          <p:cNvCxnSpPr>
            <a:cxnSpLocks/>
            <a:stCxn id="42" idx="3"/>
            <a:endCxn id="8" idx="2"/>
          </p:cNvCxnSpPr>
          <p:nvPr/>
        </p:nvCxnSpPr>
        <p:spPr>
          <a:xfrm flipV="1">
            <a:off x="2406962" y="3642223"/>
            <a:ext cx="4449671" cy="36225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A52E99A-9734-495F-A1A4-6205594C5AA2}"/>
              </a:ext>
            </a:extLst>
          </p:cNvPr>
          <p:cNvCxnSpPr>
            <a:cxnSpLocks/>
            <a:stCxn id="28" idx="3"/>
            <a:endCxn id="9" idx="0"/>
          </p:cNvCxnSpPr>
          <p:nvPr/>
        </p:nvCxnSpPr>
        <p:spPr>
          <a:xfrm flipV="1">
            <a:off x="2406962" y="2805731"/>
            <a:ext cx="6516981" cy="123193"/>
          </a:xfrm>
          <a:prstGeom prst="bentConnector4">
            <a:avLst>
              <a:gd name="adj1" fmla="val 13727"/>
              <a:gd name="adj2" fmla="val 43534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81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959503D-DBED-4DED-8D42-2E362282A8E5}"/>
              </a:ext>
            </a:extLst>
          </p:cNvPr>
          <p:cNvSpPr/>
          <p:nvPr/>
        </p:nvSpPr>
        <p:spPr>
          <a:xfrm>
            <a:off x="3632721" y="1287540"/>
            <a:ext cx="8262679" cy="3735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std::list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792AF7-0E54-43FD-8858-DCC4A4F6B442}"/>
              </a:ext>
            </a:extLst>
          </p:cNvPr>
          <p:cNvSpPr/>
          <p:nvPr/>
        </p:nvSpPr>
        <p:spPr>
          <a:xfrm>
            <a:off x="496154" y="1283440"/>
            <a:ext cx="2890812" cy="3735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std::vector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87D130-86CF-4F6A-805F-88B01379320B}"/>
              </a:ext>
            </a:extLst>
          </p:cNvPr>
          <p:cNvSpPr/>
          <p:nvPr/>
        </p:nvSpPr>
        <p:spPr>
          <a:xfrm>
            <a:off x="4006137" y="2805731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E7E5F-0CFE-45C4-8A0C-11CB49026CEE}"/>
              </a:ext>
            </a:extLst>
          </p:cNvPr>
          <p:cNvSpPr/>
          <p:nvPr/>
        </p:nvSpPr>
        <p:spPr>
          <a:xfrm>
            <a:off x="6073447" y="2805731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84C3DF-2936-463E-B745-EC2CDA159D13}"/>
              </a:ext>
            </a:extLst>
          </p:cNvPr>
          <p:cNvSpPr/>
          <p:nvPr/>
        </p:nvSpPr>
        <p:spPr>
          <a:xfrm>
            <a:off x="8140757" y="2805731"/>
            <a:ext cx="1566372" cy="8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76ABC-6C29-45C5-930D-1BEEE7968E60}"/>
              </a:ext>
            </a:extLst>
          </p:cNvPr>
          <p:cNvSpPr/>
          <p:nvPr/>
        </p:nvSpPr>
        <p:spPr>
          <a:xfrm>
            <a:off x="10174579" y="2805731"/>
            <a:ext cx="1566372" cy="836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83F8E2-36CB-4A14-9F28-7F2C7732BFF0}"/>
              </a:ext>
            </a:extLst>
          </p:cNvPr>
          <p:cNvCxnSpPr/>
          <p:nvPr/>
        </p:nvCxnSpPr>
        <p:spPr>
          <a:xfrm>
            <a:off x="5572509" y="2891841"/>
            <a:ext cx="500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BDFB74-992C-422F-81CE-B1FB5F2224CE}"/>
              </a:ext>
            </a:extLst>
          </p:cNvPr>
          <p:cNvCxnSpPr/>
          <p:nvPr/>
        </p:nvCxnSpPr>
        <p:spPr>
          <a:xfrm>
            <a:off x="7639819" y="2891841"/>
            <a:ext cx="500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5787D4-04D8-4719-82DA-46BEEBC601AE}"/>
              </a:ext>
            </a:extLst>
          </p:cNvPr>
          <p:cNvCxnSpPr/>
          <p:nvPr/>
        </p:nvCxnSpPr>
        <p:spPr>
          <a:xfrm>
            <a:off x="9673641" y="2891841"/>
            <a:ext cx="500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63284A-CB80-480A-8A77-48E3310B4407}"/>
              </a:ext>
            </a:extLst>
          </p:cNvPr>
          <p:cNvCxnSpPr/>
          <p:nvPr/>
        </p:nvCxnSpPr>
        <p:spPr>
          <a:xfrm flipV="1">
            <a:off x="11374643" y="2219367"/>
            <a:ext cx="0" cy="586364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949AE-9F7D-4AB3-A588-1132BD5A70BA}"/>
              </a:ext>
            </a:extLst>
          </p:cNvPr>
          <p:cNvCxnSpPr>
            <a:cxnSpLocks/>
          </p:cNvCxnSpPr>
          <p:nvPr/>
        </p:nvCxnSpPr>
        <p:spPr>
          <a:xfrm flipH="1">
            <a:off x="4469488" y="2202965"/>
            <a:ext cx="6884653" cy="16402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892AE7-53EB-4A25-8A7A-81A9D4376DFD}"/>
              </a:ext>
            </a:extLst>
          </p:cNvPr>
          <p:cNvCxnSpPr/>
          <p:nvPr/>
        </p:nvCxnSpPr>
        <p:spPr>
          <a:xfrm>
            <a:off x="4457187" y="2219367"/>
            <a:ext cx="0" cy="53510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4F2879-F5F3-4EC5-900A-D4943A958759}"/>
              </a:ext>
            </a:extLst>
          </p:cNvPr>
          <p:cNvCxnSpPr>
            <a:cxnSpLocks/>
          </p:cNvCxnSpPr>
          <p:nvPr/>
        </p:nvCxnSpPr>
        <p:spPr>
          <a:xfrm flipH="1">
            <a:off x="4457187" y="4228587"/>
            <a:ext cx="6884653" cy="16402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10C61A-A20B-4905-8CF9-1E163E51137C}"/>
              </a:ext>
            </a:extLst>
          </p:cNvPr>
          <p:cNvCxnSpPr/>
          <p:nvPr/>
        </p:nvCxnSpPr>
        <p:spPr>
          <a:xfrm flipV="1">
            <a:off x="4457187" y="3658625"/>
            <a:ext cx="0" cy="586364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069E40-CC30-4430-A900-71458D88DF86}"/>
              </a:ext>
            </a:extLst>
          </p:cNvPr>
          <p:cNvCxnSpPr/>
          <p:nvPr/>
        </p:nvCxnSpPr>
        <p:spPr>
          <a:xfrm flipV="1">
            <a:off x="11341840" y="3642223"/>
            <a:ext cx="0" cy="594565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ACF294-B278-48AE-98F8-2E09E57B3380}"/>
              </a:ext>
            </a:extLst>
          </p:cNvPr>
          <p:cNvCxnSpPr/>
          <p:nvPr/>
        </p:nvCxnSpPr>
        <p:spPr>
          <a:xfrm flipH="1">
            <a:off x="9707129" y="3498707"/>
            <a:ext cx="46745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4561E7-AF9F-4186-95BE-BF0CE0B4111C}"/>
              </a:ext>
            </a:extLst>
          </p:cNvPr>
          <p:cNvCxnSpPr/>
          <p:nvPr/>
        </p:nvCxnSpPr>
        <p:spPr>
          <a:xfrm flipH="1">
            <a:off x="7639819" y="3466587"/>
            <a:ext cx="46745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9C37C6-86B0-4B7F-B7F2-1556C9E66502}"/>
              </a:ext>
            </a:extLst>
          </p:cNvPr>
          <p:cNvCxnSpPr/>
          <p:nvPr/>
        </p:nvCxnSpPr>
        <p:spPr>
          <a:xfrm flipH="1">
            <a:off x="5605997" y="3466587"/>
            <a:ext cx="46745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A460AEEF-E241-4D55-9BA3-FA58AC3F1F81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Splicing Maps and Sets (C++17)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14B0F-68BE-4A39-9E36-2630532E47A0}"/>
              </a:ext>
            </a:extLst>
          </p:cNvPr>
          <p:cNvSpPr/>
          <p:nvPr/>
        </p:nvSpPr>
        <p:spPr>
          <a:xfrm>
            <a:off x="836611" y="1584481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buckets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A4C0FA-452F-4D97-AE79-5A45A7277F35}"/>
              </a:ext>
            </a:extLst>
          </p:cNvPr>
          <p:cNvSpPr/>
          <p:nvPr/>
        </p:nvSpPr>
        <p:spPr>
          <a:xfrm>
            <a:off x="836611" y="1759913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949DAB-1C9A-4BC4-B6A7-0562EA8B8AE2}"/>
              </a:ext>
            </a:extLst>
          </p:cNvPr>
          <p:cNvSpPr/>
          <p:nvPr/>
        </p:nvSpPr>
        <p:spPr>
          <a:xfrm>
            <a:off x="836611" y="1946826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3CB0D-B182-4031-ABC9-75A8F143ED2F}"/>
              </a:ext>
            </a:extLst>
          </p:cNvPr>
          <p:cNvSpPr/>
          <p:nvPr/>
        </p:nvSpPr>
        <p:spPr>
          <a:xfrm>
            <a:off x="836611" y="2122258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111E06-07C8-4D7D-BBFA-1FCB196D411C}"/>
              </a:ext>
            </a:extLst>
          </p:cNvPr>
          <p:cNvSpPr/>
          <p:nvPr/>
        </p:nvSpPr>
        <p:spPr>
          <a:xfrm>
            <a:off x="836611" y="2297690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0D762D-D8D6-4CB5-82C0-F7E272229733}"/>
              </a:ext>
            </a:extLst>
          </p:cNvPr>
          <p:cNvSpPr/>
          <p:nvPr/>
        </p:nvSpPr>
        <p:spPr>
          <a:xfrm>
            <a:off x="836611" y="2473122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2EC82-8A10-426D-875D-2CEC2BE20FB0}"/>
              </a:ext>
            </a:extLst>
          </p:cNvPr>
          <p:cNvSpPr/>
          <p:nvPr/>
        </p:nvSpPr>
        <p:spPr>
          <a:xfrm>
            <a:off x="836611" y="2660035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F5733C-917B-47E1-AF6C-C5DBF6D80373}"/>
              </a:ext>
            </a:extLst>
          </p:cNvPr>
          <p:cNvSpPr/>
          <p:nvPr/>
        </p:nvSpPr>
        <p:spPr>
          <a:xfrm>
            <a:off x="836611" y="2835467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D580A7-E903-4635-BF32-23F57C6B37E3}"/>
              </a:ext>
            </a:extLst>
          </p:cNvPr>
          <p:cNvSpPr/>
          <p:nvPr/>
        </p:nvSpPr>
        <p:spPr>
          <a:xfrm>
            <a:off x="836611" y="3022380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A69CCA-BEDA-4843-AC8B-2CB20F092DE6}"/>
              </a:ext>
            </a:extLst>
          </p:cNvPr>
          <p:cNvSpPr/>
          <p:nvPr/>
        </p:nvSpPr>
        <p:spPr>
          <a:xfrm>
            <a:off x="836611" y="3197812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CC9DF8-62BB-4EA8-B105-FA08C1C960DB}"/>
              </a:ext>
            </a:extLst>
          </p:cNvPr>
          <p:cNvSpPr/>
          <p:nvPr/>
        </p:nvSpPr>
        <p:spPr>
          <a:xfrm>
            <a:off x="836611" y="3384725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7A3AE2-2F7E-4B9B-9746-B35724451504}"/>
              </a:ext>
            </a:extLst>
          </p:cNvPr>
          <p:cNvSpPr/>
          <p:nvPr/>
        </p:nvSpPr>
        <p:spPr>
          <a:xfrm>
            <a:off x="836611" y="3560157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7C30FA-BF4E-4BFE-B617-FBE41DCEB924}"/>
              </a:ext>
            </a:extLst>
          </p:cNvPr>
          <p:cNvSpPr/>
          <p:nvPr/>
        </p:nvSpPr>
        <p:spPr>
          <a:xfrm>
            <a:off x="836611" y="3735589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D4A355-2565-4AC8-B202-562D43B4B605}"/>
              </a:ext>
            </a:extLst>
          </p:cNvPr>
          <p:cNvSpPr/>
          <p:nvPr/>
        </p:nvSpPr>
        <p:spPr>
          <a:xfrm>
            <a:off x="836611" y="3911021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B85035-4D88-4900-82F0-F060074D3057}"/>
              </a:ext>
            </a:extLst>
          </p:cNvPr>
          <p:cNvSpPr/>
          <p:nvPr/>
        </p:nvSpPr>
        <p:spPr>
          <a:xfrm>
            <a:off x="836611" y="4097934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3E618-B514-40DF-BCE5-4E7E8B28F62E}"/>
              </a:ext>
            </a:extLst>
          </p:cNvPr>
          <p:cNvSpPr/>
          <p:nvPr/>
        </p:nvSpPr>
        <p:spPr>
          <a:xfrm>
            <a:off x="836611" y="4273366"/>
            <a:ext cx="1570351" cy="1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EFD5A8D-7A9F-44A4-B6DC-01FB64C84D4F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2406962" y="1677938"/>
            <a:ext cx="2382361" cy="112779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4156B28-B03F-41F1-8E5E-4C220AA841F2}"/>
              </a:ext>
            </a:extLst>
          </p:cNvPr>
          <p:cNvCxnSpPr>
            <a:cxnSpLocks/>
            <a:stCxn id="42" idx="3"/>
            <a:endCxn id="8" idx="2"/>
          </p:cNvCxnSpPr>
          <p:nvPr/>
        </p:nvCxnSpPr>
        <p:spPr>
          <a:xfrm flipV="1">
            <a:off x="2406962" y="3642223"/>
            <a:ext cx="4449671" cy="36225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A52E99A-9734-495F-A1A4-6205594C5AA2}"/>
              </a:ext>
            </a:extLst>
          </p:cNvPr>
          <p:cNvCxnSpPr>
            <a:cxnSpLocks/>
            <a:stCxn id="28" idx="3"/>
            <a:endCxn id="9" idx="0"/>
          </p:cNvCxnSpPr>
          <p:nvPr/>
        </p:nvCxnSpPr>
        <p:spPr>
          <a:xfrm flipV="1">
            <a:off x="2406962" y="2805731"/>
            <a:ext cx="6516981" cy="123193"/>
          </a:xfrm>
          <a:prstGeom prst="bentConnector4">
            <a:avLst>
              <a:gd name="adj1" fmla="val 13727"/>
              <a:gd name="adj2" fmla="val 43534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016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03A3F9-F094-4FE0-B335-D63B6D23746C}"/>
              </a:ext>
            </a:extLst>
          </p:cNvPr>
          <p:cNvSpPr/>
          <p:nvPr/>
        </p:nvSpPr>
        <p:spPr>
          <a:xfrm>
            <a:off x="1451559" y="1809601"/>
            <a:ext cx="3239354" cy="2370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container::</a:t>
            </a:r>
            <a:r>
              <a:rPr lang="en-US" dirty="0" err="1"/>
              <a:t>node_type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78F29-D93C-446E-BF4E-7622FF394A50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Splicing Maps and Sets (C++17)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7F47B-68FB-4E3D-8B04-1D61951E8E29}"/>
              </a:ext>
            </a:extLst>
          </p:cNvPr>
          <p:cNvSpPr/>
          <p:nvPr/>
        </p:nvSpPr>
        <p:spPr>
          <a:xfrm>
            <a:off x="1906708" y="2534077"/>
            <a:ext cx="2329055" cy="59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4A1D70-AAAA-48F2-A4D9-920CCCE3F9F1}"/>
              </a:ext>
            </a:extLst>
          </p:cNvPr>
          <p:cNvSpPr/>
          <p:nvPr/>
        </p:nvSpPr>
        <p:spPr>
          <a:xfrm>
            <a:off x="1906707" y="3132743"/>
            <a:ext cx="2329055" cy="59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304E3-324B-4940-9792-6723707F46A9}"/>
              </a:ext>
            </a:extLst>
          </p:cNvPr>
          <p:cNvSpPr/>
          <p:nvPr/>
        </p:nvSpPr>
        <p:spPr>
          <a:xfrm>
            <a:off x="6712434" y="2415164"/>
            <a:ext cx="2554579" cy="109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B5AAA7-E59D-473B-B453-06A0BFFD0BB2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4235763" y="2833410"/>
            <a:ext cx="2476671" cy="1291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31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2638-CA68-4CD8-B237-5F1E3BD4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 (C++17)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BEE08C-C92E-45F7-8D03-844804167324}"/>
              </a:ext>
            </a:extLst>
          </p:cNvPr>
          <p:cNvSpPr/>
          <p:nvPr/>
        </p:nvSpPr>
        <p:spPr>
          <a:xfrm>
            <a:off x="447870" y="1420992"/>
            <a:ext cx="116446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UnwindMapData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UtcPool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T_ALLOC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EHSTATE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UWentry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UWEntry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funcInfo.UnwindMap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Change entry to be keyed off new state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&lt;T&amp;&gt;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UWEntry.first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05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2638-CA68-4CD8-B237-5F1E3BD4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 (C++17)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BEE08C-C92E-45F7-8D03-844804167324}"/>
              </a:ext>
            </a:extLst>
          </p:cNvPr>
          <p:cNvSpPr/>
          <p:nvPr/>
        </p:nvSpPr>
        <p:spPr>
          <a:xfrm>
            <a:off x="447870" y="1420992"/>
            <a:ext cx="116446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UnwindMapData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UtcPool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T_ALLOC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EHSTATE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UWentry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UWEntry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funcInfo.UnwindMap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Change entry to be keyed off new state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funcInfo.UnwindMap.extract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UWEntry.first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movedEntry.key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funcInfo.UnwindMap.insert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(move(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62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963C-96DD-41C4-903D-810458DD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 (C++17)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C8AB2-04EC-4FA5-BEAB-BDF684E665C1}"/>
              </a:ext>
            </a:extLst>
          </p:cNvPr>
          <p:cNvSpPr/>
          <p:nvPr/>
        </p:nvSpPr>
        <p:spPr>
          <a:xfrm>
            <a:off x="838199" y="1545400"/>
            <a:ext cx="110676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std::set set1 = {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1234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1729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std::set set2 = {-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1234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1729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"set1"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set1);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"set2"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set2);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set1.merge(set2);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set1 == {-1729, -1000, -67, -1, 1, 2, 4, 7, 1000,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         1234, 1729}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set2 == {2, 3, 1234}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"set1, after merge"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set1);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"set2, after merge"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set2);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26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81F6-477E-41E8-8483-27B1051D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Transparency (C++20)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E39C6-7B23-4F0D-9D6A-35D3AEC1223A}"/>
              </a:ext>
            </a:extLst>
          </p:cNvPr>
          <p:cNvSpPr/>
          <p:nvPr/>
        </p:nvSpPr>
        <p:spPr>
          <a:xfrm>
            <a:off x="267788" y="1374509"/>
            <a:ext cx="118022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example(std::set&lt;std::string&gt;&amp; s)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implicitly allocates memory :(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compile X(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(std::string(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allocates memory :(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example(std::set&lt;std::string, std::less&lt;&gt;&gt;&amp; s)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but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:/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:D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04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672C-232F-4C79-9459-3B7ADAE5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Transparency (C++20)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C850-E5A9-4A77-A5E7-42571957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C++14 transparent ordered associative containers extended to unordered containers</a:t>
            </a:r>
          </a:p>
          <a:p>
            <a:pPr marL="457200" lvl="1" indent="0">
              <a:buNone/>
            </a:pPr>
            <a:r>
              <a:rPr lang="en-US" dirty="0"/>
              <a:t>Then: std::map&lt;std::string, int, std::less&lt;&gt;&gt;</a:t>
            </a:r>
          </a:p>
          <a:p>
            <a:pPr marL="457200" lvl="1" indent="0">
              <a:buNone/>
            </a:pPr>
            <a:r>
              <a:rPr lang="en-US" dirty="0"/>
              <a:t>Now: std::</a:t>
            </a:r>
            <a:r>
              <a:rPr lang="en-US" dirty="0" err="1"/>
              <a:t>unordered_map</a:t>
            </a:r>
            <a:r>
              <a:rPr lang="en-US" dirty="0"/>
              <a:t>&lt;std::string, int, </a:t>
            </a:r>
            <a:r>
              <a:rPr lang="en-US" dirty="0" err="1"/>
              <a:t>ASpecialHash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9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86F0-C214-4845-8EED-0507528B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Transparency (C++20)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AE53F-68D0-4605-8410-43CBD62E1486}"/>
              </a:ext>
            </a:extLst>
          </p:cNvPr>
          <p:cNvSpPr/>
          <p:nvPr/>
        </p:nvSpPr>
        <p:spPr>
          <a:xfrm>
            <a:off x="435427" y="1279216"/>
            <a:ext cx="114887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hasher {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equal_to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has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is_transparent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transparent_key_equal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equal_to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&lt;&gt;;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()(std::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std::hash&lt;std::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&gt;{}(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example(std::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&lt;std::string, hasher&gt;&amp; s)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but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:/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:D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0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76E5-8C9D-4B3E-90C9-0AF7A129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(Insert other MS cppcon talks on this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07E7-6804-47D2-9506-B73AD992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3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FD1E-148E-44A8-98C5-9568B72A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talk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E9D6A-B65C-4D1C-A8D0-CCF42952A3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Feature test macros (C++20)</a:t>
            </a:r>
          </a:p>
          <a:p>
            <a:pPr lvl="1"/>
            <a:r>
              <a:rPr lang="en-US" dirty="0" err="1"/>
              <a:t>starts_with</a:t>
            </a:r>
            <a:r>
              <a:rPr lang="en-US" dirty="0"/>
              <a:t> + </a:t>
            </a:r>
            <a:r>
              <a:rPr lang="en-US" dirty="0" err="1"/>
              <a:t>ends_with</a:t>
            </a:r>
            <a:r>
              <a:rPr lang="en-US" dirty="0"/>
              <a:t> (C++20)</a:t>
            </a:r>
          </a:p>
          <a:p>
            <a:pPr lvl="1"/>
            <a:r>
              <a:rPr lang="en-US" dirty="0"/>
              <a:t>std::clamp (C++17)</a:t>
            </a:r>
          </a:p>
          <a:p>
            <a:pPr lvl="1"/>
            <a:r>
              <a:rPr lang="en-US" dirty="0"/>
              <a:t>std::exchange (C++14)</a:t>
            </a:r>
          </a:p>
          <a:p>
            <a:pPr lvl="1"/>
            <a:r>
              <a:rPr lang="en-US" dirty="0"/>
              <a:t>Variadic </a:t>
            </a:r>
            <a:r>
              <a:rPr lang="en-US" dirty="0" err="1"/>
              <a:t>lock_guard</a:t>
            </a:r>
            <a:r>
              <a:rPr lang="en-US" dirty="0"/>
              <a:t> (C++17)</a:t>
            </a:r>
          </a:p>
          <a:p>
            <a:pPr lvl="1"/>
            <a:r>
              <a:rPr lang="en-US" dirty="0"/>
              <a:t>Parallel Algorithms (C++17)</a:t>
            </a:r>
          </a:p>
          <a:p>
            <a:pPr lvl="1"/>
            <a:r>
              <a:rPr lang="en-US" dirty="0"/>
              <a:t>Associative contains (C++20)</a:t>
            </a:r>
          </a:p>
          <a:p>
            <a:pPr lvl="1"/>
            <a:r>
              <a:rPr lang="en-US" dirty="0"/>
              <a:t>Splicing Maps and Sets (C++17)</a:t>
            </a:r>
          </a:p>
          <a:p>
            <a:pPr lvl="1"/>
            <a:r>
              <a:rPr lang="en-US" dirty="0"/>
              <a:t>Unordered transparency (C++20)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18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D33F-2C56-4557-89BE-C8AD6497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5E24-0A3F-40F4-B77A-BD86A2DD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Talk materials at </a:t>
            </a:r>
            <a:r>
              <a:rPr lang="en-US" dirty="0">
                <a:hlinkClick r:id="rId2"/>
              </a:rPr>
              <a:t>https://github.com/BillyONeal/14_cpp_features_in_40_minutes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57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011B-7186-4BAB-AB33-8D5E4B87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2B7C-B1C4-494A-A82A-3C7D7847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54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D1F7-7F12-4E79-8B5A-03ED613A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422" cy="1325563"/>
          </a:xfrm>
        </p:spPr>
        <p:txBody>
          <a:bodyPr/>
          <a:lstStyle/>
          <a:p>
            <a:r>
              <a:rPr lang="en-US" dirty="0"/>
              <a:t>Increasing safety of unions: std::variant (C++17)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DEE7-7174-4711-8342-F7980B0E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Tagged / discriminated union which keeps track of which union member is active.</a:t>
            </a:r>
          </a:p>
          <a:p>
            <a:r>
              <a:rPr lang="en-US"/>
              <a:t>Multiples of the same type are allowed: variant&lt;int, int, int&gt;.</a:t>
            </a:r>
          </a:p>
          <a:p>
            <a:r>
              <a:rPr lang="en-US"/>
              <a:t>Supports visitation scenarios, useful in cases like collision modeling.</a:t>
            </a:r>
          </a:p>
        </p:txBody>
      </p:sp>
    </p:spTree>
    <p:extLst>
      <p:ext uri="{BB962C8B-B14F-4D97-AF65-F5344CB8AC3E}">
        <p14:creationId xmlns:p14="http://schemas.microsoft.com/office/powerpoint/2010/main" val="4088466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A1754A-851F-4729-8856-3CBFEA8C7653}"/>
              </a:ext>
            </a:extLst>
          </p:cNvPr>
          <p:cNvSpPr/>
          <p:nvPr/>
        </p:nvSpPr>
        <p:spPr>
          <a:xfrm>
            <a:off x="652450" y="1305341"/>
            <a:ext cx="108003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std::variant&lt;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parse_json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 char*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expected the user to say "42", but said "{42}":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parse_json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"{42}"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gets the active variant member index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throws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bad_variant_access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reference to the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JsonObject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also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bad_variant_access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destructor of the active variant member called automatically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F8DE1A-0AA3-4301-A9FB-2B23EFD1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4916" cy="1325563"/>
          </a:xfrm>
        </p:spPr>
        <p:txBody>
          <a:bodyPr/>
          <a:lstStyle/>
          <a:p>
            <a:r>
              <a:rPr lang="en-US" dirty="0"/>
              <a:t>Increasing safety of unions: std::variant (C++17)</a:t>
            </a:r>
          </a:p>
        </p:txBody>
      </p:sp>
    </p:spTree>
    <p:extLst>
      <p:ext uri="{BB962C8B-B14F-4D97-AF65-F5344CB8AC3E}">
        <p14:creationId xmlns:p14="http://schemas.microsoft.com/office/powerpoint/2010/main" val="620012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84-41F6-48D1-A342-AD2DF13C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6071" cy="1325563"/>
          </a:xfrm>
        </p:spPr>
        <p:txBody>
          <a:bodyPr/>
          <a:lstStyle/>
          <a:p>
            <a:r>
              <a:rPr lang="en-US" dirty="0"/>
              <a:t>Increasing safety of unions: std::variant (C++17)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0D08-5121-40AF-A3BE-FCF68D3F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Conversions are handled for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1A512-D4C5-49CA-9857-8C0C54000409}"/>
              </a:ext>
            </a:extLst>
          </p:cNvPr>
          <p:cNvSpPr/>
          <p:nvPr/>
        </p:nvSpPr>
        <p:spPr>
          <a:xfrm>
            <a:off x="876580" y="3134867"/>
            <a:ext cx="88105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std::variant&lt;std::string,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g()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4995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0421-84B6-4EEF-8395-80F3EABF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6071" cy="1325563"/>
          </a:xfrm>
        </p:spPr>
        <p:txBody>
          <a:bodyPr/>
          <a:lstStyle/>
          <a:p>
            <a:r>
              <a:rPr lang="en-US" dirty="0"/>
              <a:t>Increasing safety of unions: std::variant (C++17)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19438-18FB-443D-84A3-F64E1E9526DB}"/>
              </a:ext>
            </a:extLst>
          </p:cNvPr>
          <p:cNvSpPr/>
          <p:nvPr/>
        </p:nvSpPr>
        <p:spPr>
          <a:xfrm>
            <a:off x="1018373" y="1333486"/>
            <a:ext cx="80743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&lt;variant&gt;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 {};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Failure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std::string message;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std::variant&lt;Success, Failure&gt;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for large values of 2?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Failure{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"Math is broken"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Success{};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42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955FC-ABF9-4AF5-BAD6-54B144E6E2D8}"/>
              </a:ext>
            </a:extLst>
          </p:cNvPr>
          <p:cNvSpPr txBox="1"/>
          <p:nvPr/>
        </p:nvSpPr>
        <p:spPr>
          <a:xfrm>
            <a:off x="658738" y="1687731"/>
            <a:ext cx="1087452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switch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result.index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active member is Success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puts(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puts(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"Failure:"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puts(std::get&lt;Failure&gt;(result).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message.c_str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variant took care of destroying the string inside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        break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A44958-B44E-4743-A138-934AC2D6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9338" cy="1325563"/>
          </a:xfrm>
        </p:spPr>
        <p:txBody>
          <a:bodyPr/>
          <a:lstStyle/>
          <a:p>
            <a:r>
              <a:rPr lang="en-US" dirty="0"/>
              <a:t>Increasing safety of unions: std::variant (C++17)</a:t>
            </a:r>
          </a:p>
        </p:txBody>
      </p:sp>
    </p:spTree>
    <p:extLst>
      <p:ext uri="{BB962C8B-B14F-4D97-AF65-F5344CB8AC3E}">
        <p14:creationId xmlns:p14="http://schemas.microsoft.com/office/powerpoint/2010/main" val="981726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B63E-473C-47DD-86C1-CC6F75C6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for each type: std::visit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86C4A-3B91-44ED-BD70-94EF0D9C47A4}"/>
              </a:ext>
            </a:extLst>
          </p:cNvPr>
          <p:cNvSpPr/>
          <p:nvPr/>
        </p:nvSpPr>
        <p:spPr>
          <a:xfrm>
            <a:off x="561898" y="1227488"/>
            <a:ext cx="1141102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Visitor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Success&amp;)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puts(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Failure&amp; f)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puts(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"Failure"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puts(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f.message.c_str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std::visit(Visitor{},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33687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5307-F8AE-477B-BD06-47CB5D8F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std::visit passing through return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2BF2C-E82F-49F2-A5FA-451DF5832E38}"/>
              </a:ext>
            </a:extLst>
          </p:cNvPr>
          <p:cNvSpPr/>
          <p:nvPr/>
        </p:nvSpPr>
        <p:spPr>
          <a:xfrm>
            <a:off x="907278" y="1416149"/>
            <a:ext cx="89545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HResultVisitor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HRESULT operator()([[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maybe_unused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Success&amp; s)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S_OK;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HRESULT operator()([[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maybe_unused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Failure&amp; f)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E_FAIL;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HRESULT __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stdcall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some_c_api_wrapper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std::visit(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HResultVisitor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{},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52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D72E-F781-4A00-8440-15B1A83C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variants: collision modeling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FEAEE7-D4DC-4875-A6AA-8581194C8265}"/>
              </a:ext>
            </a:extLst>
          </p:cNvPr>
          <p:cNvSpPr/>
          <p:nvPr/>
        </p:nvSpPr>
        <p:spPr>
          <a:xfrm>
            <a:off x="950006" y="1547131"/>
            <a:ext cx="108303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&lt;variant&gt;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ClickType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= std::variant&lt;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Button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Widget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= std::variant&lt;Button, Widget,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HandleCollision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ClickType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&amp; click,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&amp; target);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0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F971-4D47-4F3E-AC9E-9D315AE9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Macros (C++20)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ED0E-DF75-456B-AA2C-E23DF381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if the compiler or standard library implements a given feature for the current build mode</a:t>
            </a:r>
          </a:p>
          <a:p>
            <a:r>
              <a:rPr lang="en-US" dirty="0"/>
              <a:t>Core features: </a:t>
            </a:r>
            <a:r>
              <a:rPr lang="en-US" dirty="0">
                <a:hlinkClick r:id="rId2"/>
              </a:rPr>
              <a:t>http://eel.is/c++draft/cpp.predefined</a:t>
            </a:r>
            <a:endParaRPr lang="en-US" dirty="0"/>
          </a:p>
          <a:p>
            <a:r>
              <a:rPr lang="en-US" dirty="0"/>
              <a:t>Library features: </a:t>
            </a:r>
            <a:r>
              <a:rPr lang="en-US" dirty="0">
                <a:hlinkClick r:id="rId3"/>
              </a:rPr>
              <a:t>http://eel.is/c++draft/support.limits.general</a:t>
            </a:r>
            <a:endParaRPr lang="en-US" dirty="0"/>
          </a:p>
          <a:p>
            <a:r>
              <a:rPr lang="en-US" dirty="0"/>
              <a:t>Examples of proper use from </a:t>
            </a:r>
            <a:r>
              <a:rPr lang="en-US" dirty="0">
                <a:hlinkClick r:id="rId4"/>
              </a:rPr>
              <a:t>http://eel.is/c++draft/cpp.cond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207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7EEF16-D335-48C5-BE8E-9994A97B5706}"/>
              </a:ext>
            </a:extLst>
          </p:cNvPr>
          <p:cNvSpPr/>
          <p:nvPr/>
        </p:nvSpPr>
        <p:spPr>
          <a:xfrm>
            <a:off x="215069" y="781542"/>
            <a:ext cx="57669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HandleCollision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ClickType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&amp; click,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&amp; target)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Visitor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Button)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"Button was left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Widget)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"Widget was left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 was left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484E5-BD2C-4B05-9E4E-CB464DAF8516}"/>
              </a:ext>
            </a:extLst>
          </p:cNvPr>
          <p:cNvSpPr/>
          <p:nvPr/>
        </p:nvSpPr>
        <p:spPr>
          <a:xfrm>
            <a:off x="6034755" y="69859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Button)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"Button was right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Widget)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"Widget was right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 was right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std::visit(Visitor{}, click, target);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8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A70B-EBD5-47AF-BD93-A438D44E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Macros (C++20)</a:t>
            </a:r>
          </a:p>
        </p:txBody>
      </p:sp>
      <p:pic>
        <p:nvPicPr>
          <p:cNvPr id="4" name="Picture 3" descr="How to use Library feature test macros">
            <a:extLst>
              <a:ext uri="{FF2B5EF4-FFF2-40B4-BE49-F238E27FC236}">
                <a16:creationId xmlns:a16="http://schemas.microsoft.com/office/drawing/2014/main" id="{1115FBEF-565B-49AD-B74F-C777914D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8" y="1316309"/>
            <a:ext cx="10366192" cy="49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9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1F1E-733A-4851-8D79-01BE9BF7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starts_with</a:t>
            </a:r>
            <a:r>
              <a:rPr lang="en-US" dirty="0"/>
              <a:t> and </a:t>
            </a:r>
            <a:r>
              <a:rPr lang="en-US" dirty="0" err="1"/>
              <a:t>ends_with</a:t>
            </a:r>
            <a:r>
              <a:rPr lang="en-US" dirty="0"/>
              <a:t> (C++20)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A34B-16DB-4F24-BC69-91FC64746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Exactly what it says: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F5C312-2885-4F03-8BF0-2E2112862E58}"/>
              </a:ext>
            </a:extLst>
          </p:cNvPr>
          <p:cNvSpPr/>
          <p:nvPr/>
        </p:nvSpPr>
        <p:spPr>
          <a:xfrm>
            <a:off x="915425" y="2351832"/>
            <a:ext cx="104383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string_view_literals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world"sv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s.starts_with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hello"sv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s.ends_with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hello"sv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s.starts_with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world"sv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s.ends_with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world"sv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10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2065-39B0-4E5D-ADE5-4EE8B057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std::clamp (C++17)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F79DAF-756F-4B49-BDD2-6695CB14ADF0}"/>
              </a:ext>
            </a:extLst>
          </p:cNvPr>
          <p:cNvSpPr/>
          <p:nvPr/>
        </p:nvSpPr>
        <p:spPr>
          <a:xfrm>
            <a:off x="796853" y="1409643"/>
            <a:ext cx="100734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a = std::clamp(1234, 10, 20);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b = std::clamp(11, 10, 20);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 = std::clamp(0, 10, 20);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 == 20);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(b == 11);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 == 10);</a:t>
            </a:r>
          </a:p>
        </p:txBody>
      </p:sp>
    </p:spTree>
    <p:extLst>
      <p:ext uri="{BB962C8B-B14F-4D97-AF65-F5344CB8AC3E}">
        <p14:creationId xmlns:p14="http://schemas.microsoft.com/office/powerpoint/2010/main" val="202780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9DEC-5B4B-4F78-AC90-22321153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std::exchange (C++14)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4FF6-1E42-4E1B-812F-6E73F7C7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Equivalent to moving out a T, and move assigning over 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A0A4A-0780-4DD8-931D-B8D1B8D41C04}"/>
              </a:ext>
            </a:extLst>
          </p:cNvPr>
          <p:cNvSpPr/>
          <p:nvPr/>
        </p:nvSpPr>
        <p:spPr>
          <a:xfrm>
            <a:off x="937234" y="2463766"/>
            <a:ext cx="104629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T,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 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Other =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 exchange(T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 Other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   T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old_val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&lt;T&amp;&amp;&gt;(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= 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&lt;Other&amp;&amp;&gt;(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old_val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4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2445</Words>
  <Application>Microsoft Office PowerPoint</Application>
  <PresentationFormat>Widescreen</PresentationFormat>
  <Paragraphs>691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Office Theme</vt:lpstr>
      <vt:lpstr>C++ Standard Library ‘Little Things’</vt:lpstr>
      <vt:lpstr>Announce giveaway stuff on this slide</vt:lpstr>
      <vt:lpstr>PowerPoint Presentation</vt:lpstr>
      <vt:lpstr>In this talk</vt:lpstr>
      <vt:lpstr>Feature Test Macros (C++20)</vt:lpstr>
      <vt:lpstr>Feature Test Macros (C++20)</vt:lpstr>
      <vt:lpstr>starts_with and ends_with (C++20)</vt:lpstr>
      <vt:lpstr>std::clamp (C++17)</vt:lpstr>
      <vt:lpstr>std::exchange (C++14)</vt:lpstr>
      <vt:lpstr>std::exchange (C++14)</vt:lpstr>
      <vt:lpstr>Variadic lock_guard: scoped_lock (C++17)</vt:lpstr>
      <vt:lpstr>scoped_lock (C++17)</vt:lpstr>
      <vt:lpstr>Parallel Algorithms (C++17)</vt:lpstr>
      <vt:lpstr>Parallel Algorithms (C++17)</vt:lpstr>
      <vt:lpstr>Parallel Algorithms (C++17)</vt:lpstr>
      <vt:lpstr>Parallel Algorithms (C++17)</vt:lpstr>
      <vt:lpstr>Parallel Algorithms (C++17)</vt:lpstr>
      <vt:lpstr>Parallel Algorithms (C++17)</vt:lpstr>
      <vt:lpstr>Parallel Algorithms (C++17)</vt:lpstr>
      <vt:lpstr>Parallel Algorithms (C++17)</vt:lpstr>
      <vt:lpstr>Contains (C++20)</vt:lpstr>
      <vt:lpstr>Contains (C++20)</vt:lpstr>
      <vt:lpstr>Splicing Maps and Sets (C++17)</vt:lpstr>
      <vt:lpstr>Splicing Maps and Sets (C++17)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Splicing Maps and Sets (C++17)</vt:lpstr>
      <vt:lpstr>Splicing Maps and Sets (C++17)</vt:lpstr>
      <vt:lpstr>Splicing Maps and Sets (C++17)</vt:lpstr>
      <vt:lpstr>Unordered Transparency (C++20)</vt:lpstr>
      <vt:lpstr>Unordered Transparency (C++20)</vt:lpstr>
      <vt:lpstr>Unordered Transparency (C++20)</vt:lpstr>
      <vt:lpstr>(Insert other MS cppcon talks on this slide)</vt:lpstr>
      <vt:lpstr>Thanks all!</vt:lpstr>
      <vt:lpstr>Backup Slides</vt:lpstr>
      <vt:lpstr>Increasing safety of unions: std::variant (C++17)</vt:lpstr>
      <vt:lpstr>Increasing safety of unions: std::variant (C++17)</vt:lpstr>
      <vt:lpstr>Increasing safety of unions: std::variant (C++17)</vt:lpstr>
      <vt:lpstr>Increasing safety of unions: std::variant (C++17)</vt:lpstr>
      <vt:lpstr>Increasing safety of unions: std::variant (C++17)</vt:lpstr>
      <vt:lpstr>Behavior for each type: std::visit</vt:lpstr>
      <vt:lpstr>std::visit passing through return types</vt:lpstr>
      <vt:lpstr>Multiple variants: collision modeling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2019-09-09T09:25:56Z</dcterms:created>
  <dcterms:modified xsi:type="dcterms:W3CDTF">2019-09-11T04:50:11Z</dcterms:modified>
</cp:coreProperties>
</file>