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1"/>
  </p:notesMasterIdLst>
  <p:sldIdLst>
    <p:sldId id="256" r:id="rId2"/>
    <p:sldId id="307" r:id="rId3"/>
    <p:sldId id="260" r:id="rId4"/>
    <p:sldId id="262" r:id="rId5"/>
    <p:sldId id="261" r:id="rId6"/>
    <p:sldId id="263" r:id="rId7"/>
    <p:sldId id="264" r:id="rId8"/>
    <p:sldId id="265" r:id="rId9"/>
    <p:sldId id="266" r:id="rId10"/>
    <p:sldId id="272" r:id="rId11"/>
    <p:sldId id="271" r:id="rId12"/>
    <p:sldId id="267" r:id="rId13"/>
    <p:sldId id="268" r:id="rId14"/>
    <p:sldId id="270" r:id="rId15"/>
    <p:sldId id="269" r:id="rId16"/>
    <p:sldId id="273" r:id="rId17"/>
    <p:sldId id="274" r:id="rId18"/>
    <p:sldId id="280" r:id="rId19"/>
    <p:sldId id="278" r:id="rId20"/>
    <p:sldId id="279" r:id="rId21"/>
    <p:sldId id="284" r:id="rId22"/>
    <p:sldId id="281" r:id="rId23"/>
    <p:sldId id="282" r:id="rId24"/>
    <p:sldId id="283" r:id="rId25"/>
    <p:sldId id="286" r:id="rId26"/>
    <p:sldId id="277" r:id="rId27"/>
    <p:sldId id="285" r:id="rId28"/>
    <p:sldId id="287" r:id="rId29"/>
    <p:sldId id="288" r:id="rId30"/>
    <p:sldId id="289" r:id="rId31"/>
    <p:sldId id="300" r:id="rId32"/>
    <p:sldId id="290" r:id="rId33"/>
    <p:sldId id="293" r:id="rId34"/>
    <p:sldId id="294" r:id="rId35"/>
    <p:sldId id="292" r:id="rId36"/>
    <p:sldId id="296" r:id="rId37"/>
    <p:sldId id="305" r:id="rId38"/>
    <p:sldId id="297" r:id="rId39"/>
    <p:sldId id="298" r:id="rId40"/>
    <p:sldId id="299" r:id="rId41"/>
    <p:sldId id="304" r:id="rId42"/>
    <p:sldId id="302" r:id="rId43"/>
    <p:sldId id="303" r:id="rId44"/>
    <p:sldId id="306" r:id="rId45"/>
    <p:sldId id="301" r:id="rId46"/>
    <p:sldId id="275" r:id="rId47"/>
    <p:sldId id="276" r:id="rId48"/>
    <p:sldId id="295" r:id="rId49"/>
    <p:sldId id="25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745B41-55FA-4715-A610-6B2A56999C65}">
          <p14:sldIdLst>
            <p14:sldId id="256"/>
            <p14:sldId id="307"/>
            <p14:sldId id="260"/>
            <p14:sldId id="262"/>
            <p14:sldId id="261"/>
            <p14:sldId id="263"/>
            <p14:sldId id="264"/>
            <p14:sldId id="265"/>
            <p14:sldId id="266"/>
            <p14:sldId id="272"/>
            <p14:sldId id="271"/>
            <p14:sldId id="267"/>
            <p14:sldId id="268"/>
            <p14:sldId id="270"/>
            <p14:sldId id="269"/>
            <p14:sldId id="273"/>
            <p14:sldId id="274"/>
            <p14:sldId id="280"/>
            <p14:sldId id="278"/>
            <p14:sldId id="279"/>
            <p14:sldId id="284"/>
            <p14:sldId id="281"/>
            <p14:sldId id="282"/>
            <p14:sldId id="283"/>
            <p14:sldId id="286"/>
            <p14:sldId id="277"/>
            <p14:sldId id="285"/>
            <p14:sldId id="287"/>
            <p14:sldId id="288"/>
            <p14:sldId id="289"/>
            <p14:sldId id="300"/>
            <p14:sldId id="290"/>
            <p14:sldId id="293"/>
            <p14:sldId id="294"/>
            <p14:sldId id="292"/>
            <p14:sldId id="296"/>
            <p14:sldId id="305"/>
            <p14:sldId id="297"/>
            <p14:sldId id="298"/>
            <p14:sldId id="299"/>
            <p14:sldId id="304"/>
            <p14:sldId id="302"/>
            <p14:sldId id="303"/>
            <p14:sldId id="306"/>
            <p14:sldId id="301"/>
            <p14:sldId id="275"/>
            <p14:sldId id="276"/>
            <p14:sldId id="295"/>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20E9A-E482-4184-8EC8-F5F61AE21C52}" v="21016" dt="2018-09-24T21:39:48.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60371" autoAdjust="0"/>
  </p:normalViewPr>
  <p:slideViewPr>
    <p:cSldViewPr snapToGrid="0">
      <p:cViewPr varScale="1">
        <p:scale>
          <a:sx n="60" d="100"/>
          <a:sy n="60" d="100"/>
        </p:scale>
        <p:origin x="18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91C34-3845-4CF5-9E87-F8B2A6FCE7C1}" type="datetimeFigureOut">
              <a:rPr lang="en-US" smtClean="0"/>
              <a:t>9/24/2018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A3AE6-6229-431A-865E-BA8AFF8DB2FB}" type="slidenum">
              <a:rPr lang="en-US" smtClean="0"/>
              <a:t>‹#›</a:t>
            </a:fld>
            <a:endParaRPr lang="en-US"/>
          </a:p>
        </p:txBody>
      </p:sp>
    </p:spTree>
    <p:extLst>
      <p:ext uri="{BB962C8B-B14F-4D97-AF65-F5344CB8AC3E}">
        <p14:creationId xmlns:p14="http://schemas.microsoft.com/office/powerpoint/2010/main" val="190281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going to discuss how the standard algorithms can be parallelized with C++17’s parallel algorithm interface, and how that’s done in Visual 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describe the ideas that the library implements, and then we’ll debug into the real implementation so you can see what that looks like, and hopefully better understand why you see performance that you do.</a:t>
            </a:r>
          </a:p>
          <a:p>
            <a:endParaRPr lang="en-US" dirty="0"/>
          </a:p>
          <a:p>
            <a:r>
              <a:rPr lang="en-US" dirty="0"/>
              <a:t>Don't take everything here as "gospel" -- standard library maintainers are mostly machines that transform spec into a concrete implementation, and the specific mechanism by which parallelism is applied is not specified in the standard. We've been looking at this problem domain for a few months -- maybe a year, and are first to ship this. We are interested in feedback because there are likely folks here who have been doing this for their entire professional careers.</a:t>
            </a:r>
          </a:p>
        </p:txBody>
      </p:sp>
      <p:sp>
        <p:nvSpPr>
          <p:cNvPr id="4" name="Slide Number Placeholder 3"/>
          <p:cNvSpPr>
            <a:spLocks noGrp="1"/>
          </p:cNvSpPr>
          <p:nvPr>
            <p:ph type="sldNum" sz="quarter" idx="5"/>
          </p:nvPr>
        </p:nvSpPr>
        <p:spPr/>
        <p:txBody>
          <a:bodyPr/>
          <a:lstStyle/>
          <a:p>
            <a:fld id="{5A0A3AE6-6229-431A-865E-BA8AFF8DB2FB}" type="slidenum">
              <a:rPr lang="en-US" smtClean="0"/>
              <a:t>1</a:t>
            </a:fld>
            <a:endParaRPr lang="en-US"/>
          </a:p>
        </p:txBody>
      </p:sp>
    </p:spTree>
    <p:extLst>
      <p:ext uri="{BB962C8B-B14F-4D97-AF65-F5344CB8AC3E}">
        <p14:creationId xmlns:p14="http://schemas.microsoft.com/office/powerpoint/2010/main" val="4006260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that we don’t really have std::accumulate anymore. We’re requiring that we can construct a new copy on all these partitions. We’re also assuming that we can change the order things are passed to the + operator. As part of merging this into the standard, the version of the algorithm parallelizable like this is called reduce. Note that, technically speaking, floating point addition isn’t associative or commutative, but an explicit call to reduce means the caller doesn’t care. In the MSVC++ implementation, this is implemented by turning on fast math when we detect a vectorizable case with reduce, as we’ll see.</a:t>
            </a:r>
          </a:p>
        </p:txBody>
      </p:sp>
      <p:sp>
        <p:nvSpPr>
          <p:cNvPr id="4" name="Slide Number Placeholder 3"/>
          <p:cNvSpPr>
            <a:spLocks noGrp="1"/>
          </p:cNvSpPr>
          <p:nvPr>
            <p:ph type="sldNum" sz="quarter" idx="5"/>
          </p:nvPr>
        </p:nvSpPr>
        <p:spPr/>
        <p:txBody>
          <a:bodyPr/>
          <a:lstStyle/>
          <a:p>
            <a:fld id="{5A0A3AE6-6229-431A-865E-BA8AFF8DB2FB}" type="slidenum">
              <a:rPr lang="en-US" smtClean="0"/>
              <a:t>10</a:t>
            </a:fld>
            <a:endParaRPr lang="en-US"/>
          </a:p>
        </p:txBody>
      </p:sp>
    </p:spTree>
    <p:extLst>
      <p:ext uri="{BB962C8B-B14F-4D97-AF65-F5344CB8AC3E}">
        <p14:creationId xmlns:p14="http://schemas.microsoft.com/office/powerpoint/2010/main" val="415585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guess we should go back and fix that up….</a:t>
            </a:r>
          </a:p>
        </p:txBody>
      </p:sp>
      <p:sp>
        <p:nvSpPr>
          <p:cNvPr id="4" name="Slide Number Placeholder 3"/>
          <p:cNvSpPr>
            <a:spLocks noGrp="1"/>
          </p:cNvSpPr>
          <p:nvPr>
            <p:ph type="sldNum" sz="quarter" idx="5"/>
          </p:nvPr>
        </p:nvSpPr>
        <p:spPr/>
        <p:txBody>
          <a:bodyPr/>
          <a:lstStyle/>
          <a:p>
            <a:fld id="{5A0A3AE6-6229-431A-865E-BA8AFF8DB2FB}" type="slidenum">
              <a:rPr lang="en-US" smtClean="0"/>
              <a:t>11</a:t>
            </a:fld>
            <a:endParaRPr lang="en-US"/>
          </a:p>
        </p:txBody>
      </p:sp>
    </p:spTree>
    <p:extLst>
      <p:ext uri="{BB962C8B-B14F-4D97-AF65-F5344CB8AC3E}">
        <p14:creationId xmlns:p14="http://schemas.microsoft.com/office/powerpoint/2010/main" val="149205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have noticed that I started this discussion saying we needed to solve the partitioning problem, the scheduling problem, and the merge problem, but in the discussion of the algorithm I didn’t mention scheduling at all. Well, that’s because the parallel algorithms library mostly doesn’t deal with scheduling. From our prospective, the way scheduling works is “magic”</a:t>
            </a:r>
          </a:p>
        </p:txBody>
      </p:sp>
      <p:sp>
        <p:nvSpPr>
          <p:cNvPr id="4" name="Slide Number Placeholder 3"/>
          <p:cNvSpPr>
            <a:spLocks noGrp="1"/>
          </p:cNvSpPr>
          <p:nvPr>
            <p:ph type="sldNum" sz="quarter" idx="5"/>
          </p:nvPr>
        </p:nvSpPr>
        <p:spPr/>
        <p:txBody>
          <a:bodyPr/>
          <a:lstStyle/>
          <a:p>
            <a:fld id="{5A0A3AE6-6229-431A-865E-BA8AFF8DB2FB}" type="slidenum">
              <a:rPr lang="en-US" smtClean="0"/>
              <a:t>12</a:t>
            </a:fld>
            <a:endParaRPr lang="en-US"/>
          </a:p>
        </p:txBody>
      </p:sp>
    </p:spTree>
    <p:extLst>
      <p:ext uri="{BB962C8B-B14F-4D97-AF65-F5344CB8AC3E}">
        <p14:creationId xmlns:p14="http://schemas.microsoft.com/office/powerpoint/2010/main" val="3339267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Scheduling is taking these partitions we’ve made and mapping them onto various physical compute resources. Scheduling techniques vary quite a lot – one could create threads to run each of the partitions, one could implement a work stealing scheduler like those that come with HPX, one could use </a:t>
            </a:r>
            <a:r>
              <a:rPr lang="en-US" dirty="0" err="1"/>
              <a:t>threadpooling</a:t>
            </a:r>
            <a:r>
              <a:rPr lang="en-US" dirty="0"/>
              <a:t>, etc.</a:t>
            </a:r>
          </a:p>
        </p:txBody>
      </p:sp>
      <p:sp>
        <p:nvSpPr>
          <p:cNvPr id="4" name="Slide Number Placeholder 3"/>
          <p:cNvSpPr>
            <a:spLocks noGrp="1"/>
          </p:cNvSpPr>
          <p:nvPr>
            <p:ph type="sldNum" sz="quarter" idx="5"/>
          </p:nvPr>
        </p:nvSpPr>
        <p:spPr/>
        <p:txBody>
          <a:bodyPr/>
          <a:lstStyle/>
          <a:p>
            <a:fld id="{5A0A3AE6-6229-431A-865E-BA8AFF8DB2FB}" type="slidenum">
              <a:rPr lang="en-US" smtClean="0"/>
              <a:t>13</a:t>
            </a:fld>
            <a:endParaRPr lang="en-US"/>
          </a:p>
        </p:txBody>
      </p:sp>
    </p:spTree>
    <p:extLst>
      <p:ext uri="{BB962C8B-B14F-4D97-AF65-F5344CB8AC3E}">
        <p14:creationId xmlns:p14="http://schemas.microsoft.com/office/powerpoint/2010/main" val="1336554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scheduling magic may result in an execution like this.</a:t>
            </a:r>
          </a:p>
        </p:txBody>
      </p:sp>
      <p:sp>
        <p:nvSpPr>
          <p:cNvPr id="4" name="Slide Number Placeholder 3"/>
          <p:cNvSpPr>
            <a:spLocks noGrp="1"/>
          </p:cNvSpPr>
          <p:nvPr>
            <p:ph type="sldNum" sz="quarter" idx="5"/>
          </p:nvPr>
        </p:nvSpPr>
        <p:spPr/>
        <p:txBody>
          <a:bodyPr/>
          <a:lstStyle/>
          <a:p>
            <a:fld id="{5A0A3AE6-6229-431A-865E-BA8AFF8DB2FB}" type="slidenum">
              <a:rPr lang="en-US" smtClean="0"/>
              <a:t>14</a:t>
            </a:fld>
            <a:endParaRPr lang="en-US"/>
          </a:p>
        </p:txBody>
      </p:sp>
    </p:spTree>
    <p:extLst>
      <p:ext uri="{BB962C8B-B14F-4D97-AF65-F5344CB8AC3E}">
        <p14:creationId xmlns:p14="http://schemas.microsoft.com/office/powerpoint/2010/main" val="1983669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C++’s implementation relies on Windows’ thread pool to do scheduling. The 4 functions we use are </a:t>
            </a:r>
            <a:r>
              <a:rPr lang="en-US" dirty="0" err="1"/>
              <a:t>CreateThreadpoolWork</a:t>
            </a:r>
            <a:r>
              <a:rPr lang="en-US" dirty="0"/>
              <a:t>, </a:t>
            </a:r>
            <a:r>
              <a:rPr lang="en-US" dirty="0" err="1"/>
              <a:t>SubmitThreadpoolWork</a:t>
            </a:r>
            <a:r>
              <a:rPr lang="en-US" dirty="0"/>
              <a:t>, </a:t>
            </a:r>
            <a:r>
              <a:rPr lang="en-US" dirty="0" err="1"/>
              <a:t>WaitForThreadpoolWorkCallbacks</a:t>
            </a:r>
            <a:r>
              <a:rPr lang="en-US" dirty="0"/>
              <a:t>, and </a:t>
            </a:r>
            <a:r>
              <a:rPr lang="en-US" dirty="0" err="1"/>
              <a:t>CloseThreadpoolWork</a:t>
            </a:r>
            <a:r>
              <a:rPr lang="en-US" dirty="0"/>
              <a:t>. </a:t>
            </a:r>
            <a:r>
              <a:rPr lang="en-US" dirty="0" err="1"/>
              <a:t>CreateThreadpoolWork</a:t>
            </a:r>
            <a:r>
              <a:rPr lang="en-US" dirty="0"/>
              <a:t> effectively allocates a linked list node that stores work we want to execute in a queue. </a:t>
            </a:r>
            <a:r>
              <a:rPr lang="en-US" dirty="0" err="1"/>
              <a:t>SubmitThreadpoolWork</a:t>
            </a:r>
            <a:r>
              <a:rPr lang="en-US" dirty="0"/>
              <a:t> effective bumps a counter in that linked list node requesting that a callback registered with </a:t>
            </a:r>
            <a:r>
              <a:rPr lang="en-US" dirty="0" err="1"/>
              <a:t>CreateThreadpoolWork</a:t>
            </a:r>
            <a:r>
              <a:rPr lang="en-US" dirty="0"/>
              <a:t> be executed again. This means the parallel algorithms library usually ends up calling that function once for each partition, </a:t>
            </a:r>
            <a:r>
              <a:rPr lang="en-US" dirty="0" err="1"/>
              <a:t>WaitForThreadpoolWorkCallbacks</a:t>
            </a:r>
            <a:r>
              <a:rPr lang="en-US" dirty="0"/>
              <a:t> blocks until any callbacks associated with the work have completed, optionally cancelling any callback requests that have not yet started. </a:t>
            </a:r>
            <a:r>
              <a:rPr lang="en-US" dirty="0" err="1"/>
              <a:t>CloseThreadpoolWork</a:t>
            </a:r>
            <a:r>
              <a:rPr lang="en-US" dirty="0"/>
              <a:t> morally destroys the resources allocated by </a:t>
            </a:r>
            <a:r>
              <a:rPr lang="en-US" dirty="0" err="1"/>
              <a:t>CreateThreadpoolWork</a:t>
            </a:r>
            <a:r>
              <a:rPr lang="en-US" dirty="0"/>
              <a:t>. An important feature of this API is that only the </a:t>
            </a:r>
            <a:r>
              <a:rPr lang="en-US" dirty="0" err="1"/>
              <a:t>CreateThreadpoolWork</a:t>
            </a:r>
            <a:r>
              <a:rPr lang="en-US" dirty="0"/>
              <a:t> API can fail. This lets the parallel algorithms library fall back to serial execution in the event parallelism resources cannot be acquired.</a:t>
            </a:r>
          </a:p>
          <a:p>
            <a:r>
              <a:rPr lang="en-US" dirty="0"/>
              <a:t>I’m not going to talk much about </a:t>
            </a:r>
            <a:r>
              <a:rPr lang="en-US" dirty="0" err="1"/>
              <a:t>threadpool</a:t>
            </a:r>
            <a:r>
              <a:rPr lang="en-US" dirty="0"/>
              <a:t> internals because truth be told I don’t understand them much myself. Pedro’s talk I’ll link to in the slides has a great deep dive into why the system </a:t>
            </a:r>
            <a:r>
              <a:rPr lang="en-US" dirty="0" err="1"/>
              <a:t>threadpool</a:t>
            </a:r>
            <a:r>
              <a:rPr lang="en-US" dirty="0"/>
              <a:t> is smarter than the standard library could be. For example, the system thread pool, being a shared resource, serves as a common clearing house for the number of threads created. You don’t have different libraries each trying to create their own number of cores threads with their attendant memory consumption and context switching overhead. On Windows it is quite common to not link with the standard library at all, or to statically link the standard library into a DLL, so the standard library can’t be that shared resource. Plus, if a thread blocks, the system thread pool has kernel components that know exactly why a thread is blocked that informs thread creation policy. Even if the standard library could observe all the obvious places that would cause blocking like synchronous file I/O, cases like page faults, where a thread may block for a page to come in from the disk, or memory mapped I/O create hidden blocking the standard library implementation has no good means of handling.</a:t>
            </a:r>
          </a:p>
        </p:txBody>
      </p:sp>
      <p:sp>
        <p:nvSpPr>
          <p:cNvPr id="4" name="Slide Number Placeholder 3"/>
          <p:cNvSpPr>
            <a:spLocks noGrp="1"/>
          </p:cNvSpPr>
          <p:nvPr>
            <p:ph type="sldNum" sz="quarter" idx="5"/>
          </p:nvPr>
        </p:nvSpPr>
        <p:spPr/>
        <p:txBody>
          <a:bodyPr/>
          <a:lstStyle/>
          <a:p>
            <a:fld id="{5A0A3AE6-6229-431A-865E-BA8AFF8DB2FB}" type="slidenum">
              <a:rPr lang="en-US" smtClean="0"/>
              <a:t>15</a:t>
            </a:fld>
            <a:endParaRPr lang="en-US"/>
          </a:p>
        </p:txBody>
      </p:sp>
    </p:spTree>
    <p:extLst>
      <p:ext uri="{BB962C8B-B14F-4D97-AF65-F5344CB8AC3E}">
        <p14:creationId xmlns:p14="http://schemas.microsoft.com/office/powerpoint/2010/main" val="90233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minute checkpoint</a:t>
            </a:r>
          </a:p>
        </p:txBody>
      </p:sp>
      <p:sp>
        <p:nvSpPr>
          <p:cNvPr id="4" name="Slide Number Placeholder 3"/>
          <p:cNvSpPr>
            <a:spLocks noGrp="1"/>
          </p:cNvSpPr>
          <p:nvPr>
            <p:ph type="sldNum" sz="quarter" idx="5"/>
          </p:nvPr>
        </p:nvSpPr>
        <p:spPr/>
        <p:txBody>
          <a:bodyPr/>
          <a:lstStyle/>
          <a:p>
            <a:fld id="{5A0A3AE6-6229-431A-865E-BA8AFF8DB2FB}" type="slidenum">
              <a:rPr lang="en-US" smtClean="0"/>
              <a:t>16</a:t>
            </a:fld>
            <a:endParaRPr lang="en-US"/>
          </a:p>
        </p:txBody>
      </p:sp>
    </p:spTree>
    <p:extLst>
      <p:ext uri="{BB962C8B-B14F-4D97-AF65-F5344CB8AC3E}">
        <p14:creationId xmlns:p14="http://schemas.microsoft.com/office/powerpoint/2010/main" val="3688844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little benchmark application that we’re going to use to debug into std::reduce. I’m going to breeze through a lot of code in the demo application because it’s not relevant for discussing how the parallel algorithms work; it’ll be included with the slides later if you want to play. We’ve got a function that calls reduce with the indicated execution policy, records the execution time with </a:t>
            </a:r>
            <a:r>
              <a:rPr lang="en-US" dirty="0" err="1"/>
              <a:t>high_resolution_clock</a:t>
            </a:r>
            <a:r>
              <a:rPr lang="en-US" dirty="0"/>
              <a:t>, and prints the result to the console. We have another function which takes two times, and prints their relative difference, in times. Then in main we parse a test count from the command line, create a vector of that size, call the serial and parallel versions, and print their differences.</a:t>
            </a:r>
          </a:p>
          <a:p>
            <a:endParaRPr lang="en-US" dirty="0"/>
          </a:p>
          <a:p>
            <a:r>
              <a:rPr lang="en-US" dirty="0"/>
              <a:t>Just to make sure everything’s working, let’s run this demo outside of the debugger. We see about 4.9x speedup on this i7-8650U machine, which has 4 cores and 8 threads. That speedup sounds impressive, but it’s kind of a lie, as we’ll soon see.</a:t>
            </a:r>
          </a:p>
          <a:p>
            <a:endParaRPr lang="en-US" dirty="0"/>
          </a:p>
          <a:p>
            <a:r>
              <a:rPr lang="en-US" dirty="0"/>
              <a:t>Before we look at the parallel implementation of reduce, let’s look at the serial implementation, because there’s an interesting bit there.</a:t>
            </a:r>
          </a:p>
          <a:p>
            <a:endParaRPr lang="en-US" dirty="0"/>
          </a:p>
          <a:p>
            <a:r>
              <a:rPr lang="en-US" dirty="0"/>
              <a:t>GOTO &lt;numeric&gt; line 39</a:t>
            </a:r>
          </a:p>
          <a:p>
            <a:endParaRPr lang="en-US" dirty="0"/>
          </a:p>
          <a:p>
            <a:r>
              <a:rPr lang="en-US" dirty="0"/>
              <a:t>Remember how reduce requires that the supplied functor be commutative and associative? That actually lets us vectorize std::reduce even when you haven’t explicitly asked to vectorize it. Here we detect if the input is actually a plus operation on a basic type, with pointers. We special case this and turn on “fast math” with a pragma, which lets the compiler interpret floating point math as commutative and associative in this place. That means you may actually get different answers with reduce vs. accumulate, even without a customized execution policy. We don’t support other iterator types because we don’t know if you would have some kind of floating operation in there.</a:t>
            </a:r>
          </a:p>
          <a:p>
            <a:endParaRPr lang="en-US" dirty="0"/>
          </a:p>
          <a:p>
            <a:r>
              <a:rPr lang="en-US" dirty="0"/>
              <a:t>We have this guarded by </a:t>
            </a:r>
            <a:r>
              <a:rPr lang="en-US" sz="1200" kern="1200" dirty="0">
                <a:solidFill>
                  <a:schemeClr val="tx1"/>
                </a:solidFill>
                <a:latin typeface="+mn-lt"/>
                <a:ea typeface="+mn-ea"/>
                <a:cs typeface="+mn-cs"/>
              </a:rPr>
              <a:t>_STD_VECTORIZE_WITH_FLOAT_CONTROL to avoid compiler errors when /</a:t>
            </a:r>
            <a:r>
              <a:rPr lang="en-US" sz="1200" kern="1200" dirty="0" err="1">
                <a:solidFill>
                  <a:schemeClr val="tx1"/>
                </a:solidFill>
                <a:latin typeface="+mn-lt"/>
                <a:ea typeface="+mn-ea"/>
                <a:cs typeface="+mn-cs"/>
              </a:rPr>
              <a:t>fp:except</a:t>
            </a:r>
            <a:r>
              <a:rPr lang="en-US" sz="1200" kern="1200" dirty="0">
                <a:solidFill>
                  <a:schemeClr val="tx1"/>
                </a:solidFill>
                <a:latin typeface="+mn-lt"/>
                <a:ea typeface="+mn-ea"/>
                <a:cs typeface="+mn-cs"/>
              </a:rPr>
              <a:t> is turned on.</a:t>
            </a:r>
            <a:endParaRPr lang="en-US" dirty="0"/>
          </a:p>
          <a:p>
            <a:endParaRPr lang="en-US" dirty="0"/>
          </a:p>
          <a:p>
            <a:r>
              <a:rPr lang="en-US" dirty="0"/>
              <a:t>BREAKPOINT &lt;execution&gt; AT LINE 5087</a:t>
            </a:r>
          </a:p>
          <a:p>
            <a:endParaRPr lang="en-US" dirty="0"/>
          </a:p>
          <a:p>
            <a:r>
              <a:rPr lang="en-US" dirty="0"/>
              <a:t>I’m going to turn on a breakpoint inside the parallel implementation of std::reduce and run the benchmark again.</a:t>
            </a:r>
          </a:p>
          <a:p>
            <a:endParaRPr lang="en-US" dirty="0"/>
          </a:p>
          <a:p>
            <a:r>
              <a:rPr lang="en-US" dirty="0"/>
              <a:t>I’m going to go over the structure of the algorithm here without going into each piece first, just to give you an idea of the structure of the algorithms. Basically all our algorithms follow this pattern except for std::sort, which has its own work stealing thing to deal with unevenly sized quicksort partitions.</a:t>
            </a:r>
          </a:p>
          <a:p>
            <a:endParaRPr lang="en-US" dirty="0"/>
          </a:p>
          <a:p>
            <a:r>
              <a:rPr lang="en-US" dirty="0"/>
              <a:t>First you can see that because the serial reduce accepts input iterators, we have an assertion that forward iterators are supplied behind this _REQUIRE_PARALLEL_ITERATOR macro.</a:t>
            </a:r>
          </a:p>
          <a:p>
            <a:endParaRPr lang="en-US" dirty="0"/>
          </a:p>
          <a:p>
            <a:r>
              <a:rPr lang="en-US" dirty="0"/>
              <a:t>The verify range and </a:t>
            </a:r>
            <a:r>
              <a:rPr lang="en-US" dirty="0" err="1"/>
              <a:t>get_unwrapped</a:t>
            </a:r>
            <a:r>
              <a:rPr lang="en-US" dirty="0"/>
              <a:t> function calls are related to iterator debugging. Verify range checks that the supplied iterators are from the same container, and for random-access iterators, that the last iterator is after the first iterator. These kinds of checks consistently find bugs when codebases are ported to MSVC++, even cases like range-v3’s test harness had a transposed iterator call. Then, now that we know the range is valid, we unwrap the debugging iterator into a raw iterator. For example, this will change vector&lt;double&gt;::iterator into double*.</a:t>
            </a:r>
          </a:p>
          <a:p>
            <a:endParaRPr lang="en-US" dirty="0"/>
          </a:p>
          <a:p>
            <a:r>
              <a:rPr lang="en-US" dirty="0"/>
              <a:t>Next we need to know if the supplied execution policy allows the library to use parallelism at all. If it doesn’t, we want to fall down to the serial algorithm call, you can see below.</a:t>
            </a:r>
          </a:p>
          <a:p>
            <a:endParaRPr lang="en-US" dirty="0"/>
          </a:p>
          <a:p>
            <a:r>
              <a:rPr lang="en-US" dirty="0"/>
              <a:t>GOTO LINE 97</a:t>
            </a:r>
          </a:p>
          <a:p>
            <a:endParaRPr lang="en-US" dirty="0"/>
          </a:p>
          <a:p>
            <a:r>
              <a:rPr lang="en-US" dirty="0"/>
              <a:t>Here are the execution policies. In our implementation, they’re empty tag types that have static constexpr bools inside that indicate whether we can parallelize. Note that we don’t do anything different for the </a:t>
            </a:r>
            <a:r>
              <a:rPr lang="en-US" dirty="0" err="1"/>
              <a:t>unsequenced</a:t>
            </a:r>
            <a:r>
              <a:rPr lang="en-US" dirty="0"/>
              <a:t> version; as far as we can tell this isn’t helpful for an implementation targeting CPUs, as the standard only changes forward progress guarantees here in service of warp-like GPU scenarios. For example, if a GPU thread tries to acquire a spinlock, and the warp decides to take the “spinlock not acquired” branch, the program deadlocks because the losing threads in the warp will run forever. But for CPU vectorization, a </a:t>
            </a:r>
            <a:r>
              <a:rPr lang="en-US" dirty="0" err="1"/>
              <a:t>paddd</a:t>
            </a:r>
            <a:r>
              <a:rPr lang="en-US" dirty="0"/>
              <a:t> instruction can’t change forward progress guarantees. Perhaps some optimizer folks can explain differently, but our optimizer only has switches to indicate whether loop bodies are independent, and the parallel policy already tells us that they are.</a:t>
            </a:r>
          </a:p>
          <a:p>
            <a:endParaRPr lang="en-US" dirty="0"/>
          </a:p>
          <a:p>
            <a:r>
              <a:rPr lang="en-US" dirty="0"/>
              <a:t>GO BACK TO 5087</a:t>
            </a:r>
          </a:p>
          <a:p>
            <a:endParaRPr lang="en-US" dirty="0"/>
          </a:p>
          <a:p>
            <a:r>
              <a:rPr lang="en-US" dirty="0"/>
              <a:t>Now that we know the programmer asked for parallelism, we need to ask the machine if it can do parallelism. We could be running on Windows XP, where the thread pool APIs are not available. Or we could actually be running on a machine with only one hardware thread. I mean, they theoretically exist, but they’re more likely VMs that only get one virtual core. In the XP case we just return 1 thread here to cause the serial implementation to get used.</a:t>
            </a:r>
          </a:p>
          <a:p>
            <a:endParaRPr lang="en-US" dirty="0"/>
          </a:p>
          <a:p>
            <a:r>
              <a:rPr lang="en-US" dirty="0"/>
              <a:t>Next we do partitioning. We need to know how big to make each partition, so that forces us to distance() the range. That means that if you don’t use random-access iterators, we’ll still parallelize, but we will do 2 single threaded trips over the input range before starting. The first is this distance, and the second is in the chunking step we’ll see shortly.</a:t>
            </a:r>
          </a:p>
          <a:p>
            <a:endParaRPr lang="en-US" dirty="0"/>
          </a:p>
          <a:p>
            <a:r>
              <a:rPr lang="en-US" dirty="0"/>
              <a:t>Now that we know how big the input is, now we need to decide how many partitions to use. We’re constrained here that we need each partition to have at least 2 elements to form that initial value, which is a constraint specific to the reduce-like algorithms here. We again need to check if we can parallelize, because if the length of the input was 2 elements or less, the resulting chunk count will be 1, which means no parallelism. Note that up to now we haven’t attempted to acquire any new resources, and have only asked questions about the input.</a:t>
            </a:r>
          </a:p>
          <a:p>
            <a:endParaRPr lang="en-US" dirty="0"/>
          </a:p>
          <a:p>
            <a:r>
              <a:rPr lang="en-US" dirty="0"/>
              <a:t>Constructing the _Static_partitioned_reduce2 object, and the _</a:t>
            </a:r>
            <a:r>
              <a:rPr lang="en-US" dirty="0" err="1"/>
              <a:t>Work_ptr</a:t>
            </a:r>
            <a:r>
              <a:rPr lang="en-US" dirty="0"/>
              <a:t> object later, do all the resource acquisition that the algorithm will need. You’ll also see that we are using exception handling. The standard requires that any exceptions thrown by any “element access function” – basically anything you can supply to the algorithm – that throws results in going to terminate. We implement that by marking this function noexcept and letting user exceptions slam into that. But we also need to acquire parallelism resources – at a minimum, the call to </a:t>
            </a:r>
            <a:r>
              <a:rPr lang="en-US" dirty="0" err="1"/>
              <a:t>CreateThreadpoolWork</a:t>
            </a:r>
            <a:r>
              <a:rPr lang="en-US" dirty="0"/>
              <a:t>. To distinguish failures to acquire memory for parallelism from any user use of a std::vector or similar that may throw bad </a:t>
            </a:r>
            <a:r>
              <a:rPr lang="en-US" dirty="0" err="1"/>
              <a:t>alloc</a:t>
            </a:r>
            <a:r>
              <a:rPr lang="en-US" dirty="0"/>
              <a:t>, we have our own exception type _</a:t>
            </a:r>
            <a:r>
              <a:rPr lang="en-US" dirty="0" err="1"/>
              <a:t>Parallelism_resources_exhausted</a:t>
            </a:r>
            <a:r>
              <a:rPr lang="en-US" dirty="0"/>
              <a:t>. We get containers to throw this rather than </a:t>
            </a:r>
            <a:r>
              <a:rPr lang="en-US" dirty="0" err="1"/>
              <a:t>bad_alloc</a:t>
            </a:r>
            <a:r>
              <a:rPr lang="en-US" dirty="0"/>
              <a:t> by passing in a customized allocator. In the event we fail to acquire parallelism resources, the standard allows us to throw a std::</a:t>
            </a:r>
            <a:r>
              <a:rPr lang="en-US" dirty="0" err="1"/>
              <a:t>bad_alloc</a:t>
            </a:r>
            <a:r>
              <a:rPr lang="en-US" dirty="0"/>
              <a:t> exception, but that creates problems in that we would need to distinguish our own </a:t>
            </a:r>
            <a:r>
              <a:rPr lang="en-US" dirty="0" err="1"/>
              <a:t>bad_alloc</a:t>
            </a:r>
            <a:r>
              <a:rPr lang="en-US" dirty="0"/>
              <a:t> emission from a user’s </a:t>
            </a:r>
            <a:r>
              <a:rPr lang="en-US" dirty="0" err="1"/>
              <a:t>bad_alloc</a:t>
            </a:r>
            <a:r>
              <a:rPr lang="en-US" dirty="0"/>
              <a:t> emission, as the latter must go to terminate. Additionally, we don’t agree with such behavior; the algorithms library has a long history of falling back to slightly less efficient implementations when resources can’t be acquired – std::</a:t>
            </a:r>
            <a:r>
              <a:rPr lang="en-US" dirty="0" err="1"/>
              <a:t>stable_partition</a:t>
            </a:r>
            <a:r>
              <a:rPr lang="en-US" dirty="0"/>
              <a:t>, std::</a:t>
            </a:r>
            <a:r>
              <a:rPr lang="en-US" dirty="0" err="1"/>
              <a:t>inplace_merge</a:t>
            </a:r>
            <a:r>
              <a:rPr lang="en-US" dirty="0"/>
              <a:t>, and std::</a:t>
            </a:r>
            <a:r>
              <a:rPr lang="en-US" dirty="0" err="1"/>
              <a:t>stable_sort</a:t>
            </a:r>
            <a:r>
              <a:rPr lang="en-US" dirty="0"/>
              <a:t> all attempt to acquire temporary space and fall back to a divide and conquer strategy when storage is not available.</a:t>
            </a:r>
          </a:p>
          <a:p>
            <a:endParaRPr lang="en-US" dirty="0"/>
          </a:p>
          <a:p>
            <a:r>
              <a:rPr lang="en-US" dirty="0"/>
              <a:t>_</a:t>
            </a:r>
            <a:r>
              <a:rPr lang="en-US" dirty="0" err="1"/>
              <a:t>Work_ptr</a:t>
            </a:r>
            <a:r>
              <a:rPr lang="en-US" dirty="0"/>
              <a:t> is an RAII type which owns the PTP_WORK that comes out of </a:t>
            </a:r>
            <a:r>
              <a:rPr lang="en-US" dirty="0" err="1"/>
              <a:t>CreateThreadpoolWork</a:t>
            </a:r>
            <a:r>
              <a:rPr lang="en-US" dirty="0"/>
              <a:t>. We ask the threadpool to run the number of partitions, and start using the current thread to process partitions. The standard requires that, even if no additional threads are available, the thread that calls the parallel algorithm “blocks with forward progress delegation”, which means that any work scheduled by the algorithm must have at least the forward progress guarantee of the calling thread. If you hear me talking about “the foreground thread” I’m referring to the thread that called the parallel algorithm, and if you hear me say “a background thread” it refers to one of the threads we borrowed from the thread pool. This while loop acquires partition keys (which I’ll describe when we get into how partitioning works) and retires those partitions, and gets an additional optimization in that we can touch the initial value directly.</a:t>
            </a:r>
          </a:p>
          <a:p>
            <a:endParaRPr lang="en-US" dirty="0"/>
          </a:p>
          <a:p>
            <a:r>
              <a:rPr lang="en-US" dirty="0"/>
              <a:t>Lastly, after each of the partitions have run, we need to reduce the per-partition reduced values together to produce the final result. Because the reduction type need not be </a:t>
            </a:r>
            <a:r>
              <a:rPr lang="en-US" dirty="0" err="1"/>
              <a:t>copyable</a:t>
            </a:r>
            <a:r>
              <a:rPr lang="en-US" dirty="0"/>
              <a:t>, we need to have a version of reduce that moves from the input range here.</a:t>
            </a:r>
          </a:p>
          <a:p>
            <a:endParaRPr lang="en-US" dirty="0"/>
          </a:p>
          <a:p>
            <a:r>
              <a:rPr lang="en-US" dirty="0"/>
              <a:t>GOTO LINE 5052</a:t>
            </a:r>
          </a:p>
          <a:p>
            <a:endParaRPr lang="en-US" dirty="0"/>
          </a:p>
          <a:p>
            <a:r>
              <a:rPr lang="en-US" dirty="0"/>
              <a:t>This _</a:t>
            </a:r>
            <a:r>
              <a:rPr lang="en-US" dirty="0" err="1"/>
              <a:t>Threadpool_callback</a:t>
            </a:r>
            <a:r>
              <a:rPr lang="en-US" dirty="0"/>
              <a:t> function is the function the threadpool calls when it wants to execute our work. First, we try to acquire one of the remaining partitions, and just return if none are available. Given that the main thread is also trying to retire partitions, usually that’s going to be false at least once. Next, we process one partition using the “create initial value” described in the slides. Subsequent partitions are processed without creating that initial value; we just reduce into the initial value this thread already owns. Once we can’t acquire any additional partitions because the work is complete, we store the temporary we created in the vector of background thread results.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 BACK TO 5087</a:t>
            </a:r>
          </a:p>
          <a:p>
            <a:endParaRPr lang="en-US" dirty="0"/>
          </a:p>
          <a:p>
            <a:r>
              <a:rPr lang="en-US" dirty="0"/>
              <a:t>Any questions about this general structure before we go into how partitioning works?</a:t>
            </a:r>
          </a:p>
          <a:p>
            <a:endParaRPr lang="en-US" dirty="0"/>
          </a:p>
          <a:p>
            <a:endParaRPr lang="en-US" dirty="0"/>
          </a:p>
          <a:p>
            <a:r>
              <a:rPr lang="en-US" dirty="0"/>
              <a:t>----------------------------</a:t>
            </a:r>
          </a:p>
          <a:p>
            <a:endParaRPr lang="en-US" dirty="0"/>
          </a:p>
          <a:p>
            <a:r>
              <a:rPr lang="en-US" dirty="0"/>
              <a:t>GOTO &lt;execution&gt; line 935</a:t>
            </a:r>
          </a:p>
          <a:p>
            <a:endParaRPr lang="en-US" dirty="0"/>
          </a:p>
          <a:p>
            <a:r>
              <a:rPr lang="en-US" dirty="0"/>
              <a:t>Partitioning is broken into what we’ve called a static partition team and a static partition range. This is necessary to support algorithms like std::equal, where there are multiple input ranges of the same length, or to support algorithms like transform where we have an input range and an output range that need be partitioned. The team contains information which is common to all our partitioning operations – basically anything that’s a function of the input distance() and the thread count. _Count is the length of the input, _</a:t>
            </a:r>
            <a:r>
              <a:rPr lang="en-US" dirty="0" err="1"/>
              <a:t>Chunk_size</a:t>
            </a:r>
            <a:r>
              <a:rPr lang="en-US" dirty="0"/>
              <a:t> is how many elements are in each chunk, and _</a:t>
            </a:r>
            <a:r>
              <a:rPr lang="en-US" dirty="0" err="1"/>
              <a:t>Unchunked_items</a:t>
            </a:r>
            <a:r>
              <a:rPr lang="en-US" dirty="0"/>
              <a:t> is the number of items left over – and also the number of chunks that get an extra item. When the input size does not divide evenly we don’t create a partition with a smaller number of items; we spread that small partition out over the other partitions so that the partitions are as close to the same size as possible. When partitions have differing sizes the static partitioning we do here is likely to result in some of the cores becoming idle, as the largest partition would dominate the running time. Technically that means this implementation isn’t resilient to predicates or iterators that take very different amounts of time, but that’s an unusual scenario for the standard algorithms. We do have a more complex work-stealing scheme we use for std::sort because we use quicksort (which really should be called </a:t>
            </a:r>
            <a:r>
              <a:rPr lang="en-US" dirty="0" err="1"/>
              <a:t>patitionsort</a:t>
            </a:r>
            <a:r>
              <a:rPr lang="en-US" dirty="0"/>
              <a:t>)’s partitions.</a:t>
            </a:r>
          </a:p>
          <a:p>
            <a:endParaRPr lang="en-US" dirty="0"/>
          </a:p>
          <a:p>
            <a:r>
              <a:rPr lang="en-US" dirty="0"/>
              <a:t>Partitions are identified by the _</a:t>
            </a:r>
            <a:r>
              <a:rPr lang="en-US" dirty="0" err="1"/>
              <a:t>Static_partition_key</a:t>
            </a:r>
            <a:r>
              <a:rPr lang="en-US" dirty="0"/>
              <a:t> structure, which indicates the offsets in the input that will be used as well as the partition number.</a:t>
            </a:r>
          </a:p>
          <a:p>
            <a:endParaRPr lang="en-US" dirty="0"/>
          </a:p>
          <a:p>
            <a:r>
              <a:rPr lang="en-US" dirty="0"/>
              <a:t>Each input or output range of a standard algorithm gets their own _</a:t>
            </a:r>
            <a:r>
              <a:rPr lang="en-US" dirty="0" err="1"/>
              <a:t>Static_partition_range</a:t>
            </a:r>
            <a:r>
              <a:rPr lang="en-US" dirty="0"/>
              <a:t> instance.</a:t>
            </a:r>
          </a:p>
          <a:p>
            <a:endParaRPr lang="en-US" dirty="0"/>
          </a:p>
          <a:p>
            <a:r>
              <a:rPr lang="en-US" dirty="0"/>
              <a:t>GOTO line 1009</a:t>
            </a:r>
          </a:p>
          <a:p>
            <a:endParaRPr lang="en-US" dirty="0"/>
          </a:p>
          <a:p>
            <a:r>
              <a:rPr lang="en-US" dirty="0"/>
              <a:t>For random access iterators, getting the first and last iterator of the partition is easy – we just add the offset and size from the _</a:t>
            </a:r>
            <a:r>
              <a:rPr lang="en-US" dirty="0" err="1"/>
              <a:t>Static_partition_key</a:t>
            </a:r>
            <a:r>
              <a:rPr lang="en-US" dirty="0"/>
              <a:t> to the iterator from which we started. The _Populate call sets up the _</a:t>
            </a:r>
            <a:r>
              <a:rPr lang="en-US" dirty="0" err="1"/>
              <a:t>Static_partition_range</a:t>
            </a:r>
            <a:r>
              <a:rPr lang="en-US" dirty="0"/>
              <a:t>; the first form is used for algorithms like </a:t>
            </a:r>
            <a:r>
              <a:rPr lang="en-US" dirty="0" err="1"/>
              <a:t>for_each_n</a:t>
            </a:r>
            <a:r>
              <a:rPr lang="en-US" dirty="0"/>
              <a:t>, where we need to return last out of the algorithm. The second form is used for algorithms like std::equal – in equal, we do the partition calculations using the distance of the first range, and check whether the second range has the same distance(). We need to avoid incrementing the first iterator from the second range off the end, and also find out whether they have equal distance()s.</a:t>
            </a:r>
          </a:p>
          <a:p>
            <a:endParaRPr lang="en-US" dirty="0"/>
          </a:p>
          <a:p>
            <a:r>
              <a:rPr lang="en-US" dirty="0"/>
              <a:t>Below that you can see the version for forward iterators, which is a little more complex. We don’t want the last partition to need to increment the forward iterator its offset number of times – that would be quadradic time and make the last partition far longer running than the first. Instead, we do a single pass in the calling thread and build a vector of iterator containing the division points between each partition – so a given partition knows its bounds using its first iterator, and the first iterator of the partition after it is its last.</a:t>
            </a:r>
          </a:p>
        </p:txBody>
      </p:sp>
      <p:sp>
        <p:nvSpPr>
          <p:cNvPr id="4" name="Slide Number Placeholder 3"/>
          <p:cNvSpPr>
            <a:spLocks noGrp="1"/>
          </p:cNvSpPr>
          <p:nvPr>
            <p:ph type="sldNum" sz="quarter" idx="5"/>
          </p:nvPr>
        </p:nvSpPr>
        <p:spPr/>
        <p:txBody>
          <a:bodyPr/>
          <a:lstStyle/>
          <a:p>
            <a:fld id="{5A0A3AE6-6229-431A-865E-BA8AFF8DB2FB}" type="slidenum">
              <a:rPr lang="en-US" smtClean="0"/>
              <a:t>17</a:t>
            </a:fld>
            <a:endParaRPr lang="en-US"/>
          </a:p>
        </p:txBody>
      </p:sp>
    </p:spTree>
    <p:extLst>
      <p:ext uri="{BB962C8B-B14F-4D97-AF65-F5344CB8AC3E}">
        <p14:creationId xmlns:p14="http://schemas.microsoft.com/office/powerpoint/2010/main" val="778481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minute checkpoint</a:t>
            </a:r>
          </a:p>
        </p:txBody>
      </p:sp>
      <p:sp>
        <p:nvSpPr>
          <p:cNvPr id="4" name="Slide Number Placeholder 3"/>
          <p:cNvSpPr>
            <a:spLocks noGrp="1"/>
          </p:cNvSpPr>
          <p:nvPr>
            <p:ph type="sldNum" sz="quarter" idx="5"/>
          </p:nvPr>
        </p:nvSpPr>
        <p:spPr/>
        <p:txBody>
          <a:bodyPr/>
          <a:lstStyle/>
          <a:p>
            <a:fld id="{5A0A3AE6-6229-431A-865E-BA8AFF8DB2FB}" type="slidenum">
              <a:rPr lang="en-US" smtClean="0"/>
              <a:t>18</a:t>
            </a:fld>
            <a:endParaRPr lang="en-US"/>
          </a:p>
        </p:txBody>
      </p:sp>
    </p:spTree>
    <p:extLst>
      <p:ext uri="{BB962C8B-B14F-4D97-AF65-F5344CB8AC3E}">
        <p14:creationId xmlns:p14="http://schemas.microsoft.com/office/powerpoint/2010/main" val="3913936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19</a:t>
            </a:fld>
            <a:endParaRPr lang="en-US"/>
          </a:p>
        </p:txBody>
      </p:sp>
    </p:spTree>
    <p:extLst>
      <p:ext uri="{BB962C8B-B14F-4D97-AF65-F5344CB8AC3E}">
        <p14:creationId xmlns:p14="http://schemas.microsoft.com/office/powerpoint/2010/main" val="45996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2</a:t>
            </a:fld>
            <a:endParaRPr lang="en-US"/>
          </a:p>
        </p:txBody>
      </p:sp>
    </p:spTree>
    <p:extLst>
      <p:ext uri="{BB962C8B-B14F-4D97-AF65-F5344CB8AC3E}">
        <p14:creationId xmlns:p14="http://schemas.microsoft.com/office/powerpoint/2010/main" val="3850573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20</a:t>
            </a:fld>
            <a:endParaRPr lang="en-US"/>
          </a:p>
        </p:txBody>
      </p:sp>
    </p:spTree>
    <p:extLst>
      <p:ext uri="{BB962C8B-B14F-4D97-AF65-F5344CB8AC3E}">
        <p14:creationId xmlns:p14="http://schemas.microsoft.com/office/powerpoint/2010/main" val="1092364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23</a:t>
            </a:fld>
            <a:endParaRPr lang="en-US"/>
          </a:p>
        </p:txBody>
      </p:sp>
    </p:spTree>
    <p:extLst>
      <p:ext uri="{BB962C8B-B14F-4D97-AF65-F5344CB8AC3E}">
        <p14:creationId xmlns:p14="http://schemas.microsoft.com/office/powerpoint/2010/main" val="4231782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24</a:t>
            </a:fld>
            <a:endParaRPr lang="en-US"/>
          </a:p>
        </p:txBody>
      </p:sp>
    </p:spTree>
    <p:extLst>
      <p:ext uri="{BB962C8B-B14F-4D97-AF65-F5344CB8AC3E}">
        <p14:creationId xmlns:p14="http://schemas.microsoft.com/office/powerpoint/2010/main" val="1821979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25</a:t>
            </a:fld>
            <a:endParaRPr lang="en-US"/>
          </a:p>
        </p:txBody>
      </p:sp>
    </p:spTree>
    <p:extLst>
      <p:ext uri="{BB962C8B-B14F-4D97-AF65-F5344CB8AC3E}">
        <p14:creationId xmlns:p14="http://schemas.microsoft.com/office/powerpoint/2010/main" val="3061075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GOAL, 30 minutes</a:t>
            </a:r>
          </a:p>
        </p:txBody>
      </p:sp>
      <p:sp>
        <p:nvSpPr>
          <p:cNvPr id="4" name="Slide Number Placeholder 3"/>
          <p:cNvSpPr>
            <a:spLocks noGrp="1"/>
          </p:cNvSpPr>
          <p:nvPr>
            <p:ph type="sldNum" sz="quarter" idx="5"/>
          </p:nvPr>
        </p:nvSpPr>
        <p:spPr/>
        <p:txBody>
          <a:bodyPr/>
          <a:lstStyle/>
          <a:p>
            <a:fld id="{5A0A3AE6-6229-431A-865E-BA8AFF8DB2FB}" type="slidenum">
              <a:rPr lang="en-US" smtClean="0"/>
              <a:t>26</a:t>
            </a:fld>
            <a:endParaRPr lang="en-US"/>
          </a:p>
        </p:txBody>
      </p:sp>
    </p:spTree>
    <p:extLst>
      <p:ext uri="{BB962C8B-B14F-4D97-AF65-F5344CB8AC3E}">
        <p14:creationId xmlns:p14="http://schemas.microsoft.com/office/powerpoint/2010/main" val="4006001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actually found a problem with the serial </a:t>
            </a:r>
            <a:r>
              <a:rPr lang="en-US" dirty="0" err="1"/>
              <a:t>stable_sort</a:t>
            </a:r>
            <a:r>
              <a:rPr lang="en-US" dirty="0"/>
              <a:t> here because we were destroying the elements and then recreating them on each merge instead of using assignment.</a:t>
            </a:r>
          </a:p>
        </p:txBody>
      </p:sp>
      <p:sp>
        <p:nvSpPr>
          <p:cNvPr id="4" name="Slide Number Placeholder 3"/>
          <p:cNvSpPr>
            <a:spLocks noGrp="1"/>
          </p:cNvSpPr>
          <p:nvPr>
            <p:ph type="sldNum" sz="quarter" idx="5"/>
          </p:nvPr>
        </p:nvSpPr>
        <p:spPr/>
        <p:txBody>
          <a:bodyPr/>
          <a:lstStyle/>
          <a:p>
            <a:fld id="{5A0A3AE6-6229-431A-865E-BA8AFF8DB2FB}" type="slidenum">
              <a:rPr lang="en-US" smtClean="0"/>
              <a:t>29</a:t>
            </a:fld>
            <a:endParaRPr lang="en-US"/>
          </a:p>
        </p:txBody>
      </p:sp>
    </p:spTree>
    <p:extLst>
      <p:ext uri="{BB962C8B-B14F-4D97-AF65-F5344CB8AC3E}">
        <p14:creationId xmlns:p14="http://schemas.microsoft.com/office/powerpoint/2010/main" val="796093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40</a:t>
            </a:fld>
            <a:endParaRPr lang="en-US"/>
          </a:p>
        </p:txBody>
      </p:sp>
    </p:spTree>
    <p:extLst>
      <p:ext uri="{BB962C8B-B14F-4D97-AF65-F5344CB8AC3E}">
        <p14:creationId xmlns:p14="http://schemas.microsoft.com/office/powerpoint/2010/main" val="1949926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41</a:t>
            </a:fld>
            <a:endParaRPr lang="en-US"/>
          </a:p>
        </p:txBody>
      </p:sp>
    </p:spTree>
    <p:extLst>
      <p:ext uri="{BB962C8B-B14F-4D97-AF65-F5344CB8AC3E}">
        <p14:creationId xmlns:p14="http://schemas.microsoft.com/office/powerpoint/2010/main" val="638721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42</a:t>
            </a:fld>
            <a:endParaRPr lang="en-US"/>
          </a:p>
        </p:txBody>
      </p:sp>
    </p:spTree>
    <p:extLst>
      <p:ext uri="{BB962C8B-B14F-4D97-AF65-F5344CB8AC3E}">
        <p14:creationId xmlns:p14="http://schemas.microsoft.com/office/powerpoint/2010/main" val="1465810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43</a:t>
            </a:fld>
            <a:endParaRPr lang="en-US"/>
          </a:p>
        </p:txBody>
      </p:sp>
    </p:spTree>
    <p:extLst>
      <p:ext uri="{BB962C8B-B14F-4D97-AF65-F5344CB8AC3E}">
        <p14:creationId xmlns:p14="http://schemas.microsoft.com/office/powerpoint/2010/main" val="3329235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look at MSVC++’s implementation specifically, let’s look at parallelizing an algorithm call from the ground up. Usually, in addition to the normal work the algorithm needs to accomplish, a parallel algorithm needs to do 3 things: partitioning, scheduling the work to execute, and merging any results.</a:t>
            </a:r>
          </a:p>
        </p:txBody>
      </p:sp>
      <p:sp>
        <p:nvSpPr>
          <p:cNvPr id="4" name="Slide Number Placeholder 3"/>
          <p:cNvSpPr>
            <a:spLocks noGrp="1"/>
          </p:cNvSpPr>
          <p:nvPr>
            <p:ph type="sldNum" sz="quarter" idx="5"/>
          </p:nvPr>
        </p:nvSpPr>
        <p:spPr/>
        <p:txBody>
          <a:bodyPr/>
          <a:lstStyle/>
          <a:p>
            <a:fld id="{5A0A3AE6-6229-431A-865E-BA8AFF8DB2FB}" type="slidenum">
              <a:rPr lang="en-US" smtClean="0"/>
              <a:t>3</a:t>
            </a:fld>
            <a:endParaRPr lang="en-US"/>
          </a:p>
        </p:txBody>
      </p:sp>
    </p:spTree>
    <p:extLst>
      <p:ext uri="{BB962C8B-B14F-4D97-AF65-F5344CB8AC3E}">
        <p14:creationId xmlns:p14="http://schemas.microsoft.com/office/powerpoint/2010/main" val="2048360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44</a:t>
            </a:fld>
            <a:endParaRPr lang="en-US"/>
          </a:p>
        </p:txBody>
      </p:sp>
    </p:spTree>
    <p:extLst>
      <p:ext uri="{BB962C8B-B14F-4D97-AF65-F5344CB8AC3E}">
        <p14:creationId xmlns:p14="http://schemas.microsoft.com/office/powerpoint/2010/main" val="1441263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45</a:t>
            </a:fld>
            <a:endParaRPr lang="en-US"/>
          </a:p>
        </p:txBody>
      </p:sp>
    </p:spTree>
    <p:extLst>
      <p:ext uri="{BB962C8B-B14F-4D97-AF65-F5344CB8AC3E}">
        <p14:creationId xmlns:p14="http://schemas.microsoft.com/office/powerpoint/2010/main" val="3284651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A3AE6-6229-431A-865E-BA8AFF8DB2FB}" type="slidenum">
              <a:rPr lang="en-US" smtClean="0"/>
              <a:t>47</a:t>
            </a:fld>
            <a:endParaRPr lang="en-US"/>
          </a:p>
        </p:txBody>
      </p:sp>
    </p:spTree>
    <p:extLst>
      <p:ext uri="{BB962C8B-B14F-4D97-AF65-F5344CB8AC3E}">
        <p14:creationId xmlns:p14="http://schemas.microsoft.com/office/powerpoint/2010/main" val="331809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why we need to think of these steps, let’s look at a real world example. Imagine for the sake of discussion that we have a program that just effectively calculates a sum over some input, just like std::accumulate. </a:t>
            </a:r>
          </a:p>
        </p:txBody>
      </p:sp>
      <p:sp>
        <p:nvSpPr>
          <p:cNvPr id="4" name="Slide Number Placeholder 3"/>
          <p:cNvSpPr>
            <a:spLocks noGrp="1"/>
          </p:cNvSpPr>
          <p:nvPr>
            <p:ph type="sldNum" sz="quarter" idx="5"/>
          </p:nvPr>
        </p:nvSpPr>
        <p:spPr/>
        <p:txBody>
          <a:bodyPr/>
          <a:lstStyle/>
          <a:p>
            <a:fld id="{5A0A3AE6-6229-431A-865E-BA8AFF8DB2FB}" type="slidenum">
              <a:rPr lang="en-US" smtClean="0"/>
              <a:t>4</a:t>
            </a:fld>
            <a:endParaRPr lang="en-US"/>
          </a:p>
        </p:txBody>
      </p:sp>
    </p:spTree>
    <p:extLst>
      <p:ext uri="{BB962C8B-B14F-4D97-AF65-F5344CB8AC3E}">
        <p14:creationId xmlns:p14="http://schemas.microsoft.com/office/powerpoint/2010/main" val="405240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set this up, we have the work that accumulate needs to accomplish on the left, and a set of compute resources. Because this is slideware I’ve drawn this having two processors and 11 elements to sum, but on a real machine you probably have at least 4 CPUs and thousands of elements to sum. And of course you could parallelize on GPUs too, though the Visual C++ implementation only targets CPUs at present. Of course, if we want multiple compute resources to do this work we need to break it up into subproblems, so that the compute resources can work on those subproblems. And that’s partitioning!</a:t>
            </a:r>
          </a:p>
        </p:txBody>
      </p:sp>
      <p:sp>
        <p:nvSpPr>
          <p:cNvPr id="4" name="Slide Number Placeholder 3"/>
          <p:cNvSpPr>
            <a:spLocks noGrp="1"/>
          </p:cNvSpPr>
          <p:nvPr>
            <p:ph type="sldNum" sz="quarter" idx="5"/>
          </p:nvPr>
        </p:nvSpPr>
        <p:spPr/>
        <p:txBody>
          <a:bodyPr/>
          <a:lstStyle/>
          <a:p>
            <a:fld id="{5A0A3AE6-6229-431A-865E-BA8AFF8DB2FB}" type="slidenum">
              <a:rPr lang="en-US" smtClean="0"/>
              <a:t>5</a:t>
            </a:fld>
            <a:endParaRPr lang="en-US"/>
          </a:p>
        </p:txBody>
      </p:sp>
    </p:spTree>
    <p:extLst>
      <p:ext uri="{BB962C8B-B14F-4D97-AF65-F5344CB8AC3E}">
        <p14:creationId xmlns:p14="http://schemas.microsoft.com/office/powerpoint/2010/main" val="1680773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first it may seem like partitioning in this algorithm is easy – it’s just a single for loop and it doesn’t matter in which order the values from the range are calculated. And indeed, there are some algorithms, like std::</a:t>
            </a:r>
            <a:r>
              <a:rPr lang="en-US" dirty="0" err="1"/>
              <a:t>for_each</a:t>
            </a:r>
            <a:r>
              <a:rPr lang="en-US" dirty="0"/>
              <a:t>, std::transform, std::replace, and std::</a:t>
            </a:r>
            <a:r>
              <a:rPr lang="en-US" dirty="0" err="1"/>
              <a:t>replace_if</a:t>
            </a:r>
            <a:r>
              <a:rPr lang="en-US" dirty="0"/>
              <a:t> for which that is safe. But here? Just breaking the input into chunks of course results in a data race on X</a:t>
            </a:r>
          </a:p>
        </p:txBody>
      </p:sp>
      <p:sp>
        <p:nvSpPr>
          <p:cNvPr id="4" name="Slide Number Placeholder 3"/>
          <p:cNvSpPr>
            <a:spLocks noGrp="1"/>
          </p:cNvSpPr>
          <p:nvPr>
            <p:ph type="sldNum" sz="quarter" idx="5"/>
          </p:nvPr>
        </p:nvSpPr>
        <p:spPr/>
        <p:txBody>
          <a:bodyPr/>
          <a:lstStyle/>
          <a:p>
            <a:fld id="{5A0A3AE6-6229-431A-865E-BA8AFF8DB2FB}" type="slidenum">
              <a:rPr lang="en-US" smtClean="0"/>
              <a:t>6</a:t>
            </a:fld>
            <a:endParaRPr lang="en-US"/>
          </a:p>
        </p:txBody>
      </p:sp>
    </p:spTree>
    <p:extLst>
      <p:ext uri="{BB962C8B-B14F-4D97-AF65-F5344CB8AC3E}">
        <p14:creationId xmlns:p14="http://schemas.microsoft.com/office/powerpoint/2010/main" val="409577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were to execute each of these partitions in parallel, they’d all be trying to party on the X and It variables. We can’t fix this with locks, because that would result in no realized parallelism. We can’t fix it with atomics, because we don’t in general know if X or It are trivially </a:t>
            </a:r>
            <a:r>
              <a:rPr lang="en-US" dirty="0" err="1"/>
              <a:t>copyable</a:t>
            </a:r>
            <a:r>
              <a:rPr lang="en-US" dirty="0"/>
              <a:t>. We can fix it, though, by giving each hunk its own copy of X and It.</a:t>
            </a:r>
          </a:p>
        </p:txBody>
      </p:sp>
      <p:sp>
        <p:nvSpPr>
          <p:cNvPr id="4" name="Slide Number Placeholder 3"/>
          <p:cNvSpPr>
            <a:spLocks noGrp="1"/>
          </p:cNvSpPr>
          <p:nvPr>
            <p:ph type="sldNum" sz="quarter" idx="5"/>
          </p:nvPr>
        </p:nvSpPr>
        <p:spPr/>
        <p:txBody>
          <a:bodyPr/>
          <a:lstStyle/>
          <a:p>
            <a:fld id="{5A0A3AE6-6229-431A-865E-BA8AFF8DB2FB}" type="slidenum">
              <a:rPr lang="en-US" smtClean="0"/>
              <a:t>7</a:t>
            </a:fld>
            <a:endParaRPr lang="en-US"/>
          </a:p>
        </p:txBody>
      </p:sp>
    </p:spTree>
    <p:extLst>
      <p:ext uri="{BB962C8B-B14F-4D97-AF65-F5344CB8AC3E}">
        <p14:creationId xmlns:p14="http://schemas.microsoft.com/office/powerpoint/2010/main" val="3555563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the standard doesn’t require that X is </a:t>
            </a:r>
            <a:r>
              <a:rPr lang="en-US" dirty="0" err="1"/>
              <a:t>copyable</a:t>
            </a:r>
            <a:r>
              <a:rPr lang="en-US" dirty="0"/>
              <a:t> for accumulate – the caller could be passing around </a:t>
            </a:r>
            <a:r>
              <a:rPr lang="en-US" dirty="0" err="1"/>
              <a:t>unique_ptr</a:t>
            </a:r>
            <a:r>
              <a:rPr lang="en-US" dirty="0"/>
              <a:t> or something like that. So we need each of our partitions to synthesize their first element with a call to the sum function, and then do the remaining sums as before. Giving them their own values creates a problem though – somehow A, B, and C now need to get combined into X. We can effectively think of that as a new partition – the merge results step.</a:t>
            </a:r>
          </a:p>
        </p:txBody>
      </p:sp>
      <p:sp>
        <p:nvSpPr>
          <p:cNvPr id="4" name="Slide Number Placeholder 3"/>
          <p:cNvSpPr>
            <a:spLocks noGrp="1"/>
          </p:cNvSpPr>
          <p:nvPr>
            <p:ph type="sldNum" sz="quarter" idx="5"/>
          </p:nvPr>
        </p:nvSpPr>
        <p:spPr/>
        <p:txBody>
          <a:bodyPr/>
          <a:lstStyle/>
          <a:p>
            <a:fld id="{5A0A3AE6-6229-431A-865E-BA8AFF8DB2FB}" type="slidenum">
              <a:rPr lang="en-US" smtClean="0"/>
              <a:t>8</a:t>
            </a:fld>
            <a:endParaRPr lang="en-US"/>
          </a:p>
        </p:txBody>
      </p:sp>
    </p:spTree>
    <p:extLst>
      <p:ext uri="{BB962C8B-B14F-4D97-AF65-F5344CB8AC3E}">
        <p14:creationId xmlns:p14="http://schemas.microsoft.com/office/powerpoint/2010/main" val="1604243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here we need to wait for the previous steps to be complete because this merge step needs to touch all the variables A, B, C, and X.</a:t>
            </a:r>
          </a:p>
        </p:txBody>
      </p:sp>
      <p:sp>
        <p:nvSpPr>
          <p:cNvPr id="4" name="Slide Number Placeholder 3"/>
          <p:cNvSpPr>
            <a:spLocks noGrp="1"/>
          </p:cNvSpPr>
          <p:nvPr>
            <p:ph type="sldNum" sz="quarter" idx="5"/>
          </p:nvPr>
        </p:nvSpPr>
        <p:spPr/>
        <p:txBody>
          <a:bodyPr/>
          <a:lstStyle/>
          <a:p>
            <a:fld id="{5A0A3AE6-6229-431A-865E-BA8AFF8DB2FB}" type="slidenum">
              <a:rPr lang="en-US" smtClean="0"/>
              <a:t>9</a:t>
            </a:fld>
            <a:endParaRPr lang="en-US"/>
          </a:p>
        </p:txBody>
      </p:sp>
    </p:spTree>
    <p:extLst>
      <p:ext uri="{BB962C8B-B14F-4D97-AF65-F5344CB8AC3E}">
        <p14:creationId xmlns:p14="http://schemas.microsoft.com/office/powerpoint/2010/main" val="188904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291D-8409-4B0B-8C17-6D9CB42E20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312EBA-FFE3-4B92-9AA9-C46584E33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1878A5-F868-489B-ACDD-39E05CD829CF}"/>
              </a:ext>
            </a:extLst>
          </p:cNvPr>
          <p:cNvSpPr>
            <a:spLocks noGrp="1"/>
          </p:cNvSpPr>
          <p:nvPr>
            <p:ph type="dt" sz="half" idx="10"/>
          </p:nvPr>
        </p:nvSpPr>
        <p:spPr/>
        <p:txBody>
          <a:bodyPr/>
          <a:lstStyle/>
          <a:p>
            <a:fld id="{91955309-E10E-4A45-8CCF-7C3F005B76CE}" type="datetime1">
              <a:rPr lang="en-US" smtClean="0"/>
              <a:t>9/24/2018</a:t>
            </a:fld>
            <a:endParaRPr lang="en-US"/>
          </a:p>
        </p:txBody>
      </p:sp>
      <p:sp>
        <p:nvSpPr>
          <p:cNvPr id="5" name="Footer Placeholder 4">
            <a:extLst>
              <a:ext uri="{FF2B5EF4-FFF2-40B4-BE49-F238E27FC236}">
                <a16:creationId xmlns:a16="http://schemas.microsoft.com/office/drawing/2014/main" id="{D621CF66-4904-4F3C-94E6-8D6713599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24F2A-6C11-4C27-A4F8-0E9C5D7F4C63}"/>
              </a:ext>
            </a:extLst>
          </p:cNvPr>
          <p:cNvSpPr>
            <a:spLocks noGrp="1"/>
          </p:cNvSpPr>
          <p:nvPr>
            <p:ph type="sldNum" sz="quarter" idx="12"/>
          </p:nvPr>
        </p:nvSpPr>
        <p:spPr/>
        <p:txBody>
          <a:bodyPr/>
          <a:lstStyle/>
          <a:p>
            <a:fld id="{0143F48C-C7AB-4612-9AE8-35222C1A6E94}" type="slidenum">
              <a:rPr lang="en-US" smtClean="0"/>
              <a:t>‹#›</a:t>
            </a:fld>
            <a:endParaRPr lang="en-US"/>
          </a:p>
        </p:txBody>
      </p:sp>
    </p:spTree>
    <p:extLst>
      <p:ext uri="{BB962C8B-B14F-4D97-AF65-F5344CB8AC3E}">
        <p14:creationId xmlns:p14="http://schemas.microsoft.com/office/powerpoint/2010/main" val="372196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AEB2-D8F7-47BF-933C-F96E3BA9E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158113-B7B5-4867-8C2B-668EB927E2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6C96F-A227-4ECB-B11D-CE71715F5CBD}"/>
              </a:ext>
            </a:extLst>
          </p:cNvPr>
          <p:cNvSpPr>
            <a:spLocks noGrp="1"/>
          </p:cNvSpPr>
          <p:nvPr>
            <p:ph type="dt" sz="half" idx="10"/>
          </p:nvPr>
        </p:nvSpPr>
        <p:spPr/>
        <p:txBody>
          <a:bodyPr/>
          <a:lstStyle/>
          <a:p>
            <a:fld id="{DDE8DAD9-C54E-4CED-AB83-1BBDA0D02911}" type="datetime1">
              <a:rPr lang="en-US" smtClean="0"/>
              <a:t>9/24/2018</a:t>
            </a:fld>
            <a:endParaRPr lang="en-US"/>
          </a:p>
        </p:txBody>
      </p:sp>
      <p:sp>
        <p:nvSpPr>
          <p:cNvPr id="5" name="Footer Placeholder 4">
            <a:extLst>
              <a:ext uri="{FF2B5EF4-FFF2-40B4-BE49-F238E27FC236}">
                <a16:creationId xmlns:a16="http://schemas.microsoft.com/office/drawing/2014/main" id="{22058051-CCE0-4868-A72D-46D66F9D9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82B20-7109-41A4-9EB0-F1F2F521B018}"/>
              </a:ext>
            </a:extLst>
          </p:cNvPr>
          <p:cNvSpPr>
            <a:spLocks noGrp="1"/>
          </p:cNvSpPr>
          <p:nvPr>
            <p:ph type="sldNum" sz="quarter" idx="12"/>
          </p:nvPr>
        </p:nvSpPr>
        <p:spPr/>
        <p:txBody>
          <a:bodyPr/>
          <a:lstStyle/>
          <a:p>
            <a:fld id="{0143F48C-C7AB-4612-9AE8-35222C1A6E94}" type="slidenum">
              <a:rPr lang="en-US" smtClean="0"/>
              <a:t>‹#›</a:t>
            </a:fld>
            <a:endParaRPr lang="en-US"/>
          </a:p>
        </p:txBody>
      </p:sp>
    </p:spTree>
    <p:extLst>
      <p:ext uri="{BB962C8B-B14F-4D97-AF65-F5344CB8AC3E}">
        <p14:creationId xmlns:p14="http://schemas.microsoft.com/office/powerpoint/2010/main" val="51805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6C365-779B-40F1-A3DB-1006FD0BF2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5060A1-7989-405D-AE18-22573AB2E3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4F76A-EC73-4652-B557-0A1971D60155}"/>
              </a:ext>
            </a:extLst>
          </p:cNvPr>
          <p:cNvSpPr>
            <a:spLocks noGrp="1"/>
          </p:cNvSpPr>
          <p:nvPr>
            <p:ph type="dt" sz="half" idx="10"/>
          </p:nvPr>
        </p:nvSpPr>
        <p:spPr/>
        <p:txBody>
          <a:bodyPr/>
          <a:lstStyle/>
          <a:p>
            <a:fld id="{3E0F7428-7E38-4BC4-999A-A1801046CFA7}" type="datetime1">
              <a:rPr lang="en-US" smtClean="0"/>
              <a:t>9/24/2018</a:t>
            </a:fld>
            <a:endParaRPr lang="en-US"/>
          </a:p>
        </p:txBody>
      </p:sp>
      <p:sp>
        <p:nvSpPr>
          <p:cNvPr id="5" name="Footer Placeholder 4">
            <a:extLst>
              <a:ext uri="{FF2B5EF4-FFF2-40B4-BE49-F238E27FC236}">
                <a16:creationId xmlns:a16="http://schemas.microsoft.com/office/drawing/2014/main" id="{7BC39284-B7FB-48CB-8E39-FF503807D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828BF-9A5E-404B-A989-695D4B5B9185}"/>
              </a:ext>
            </a:extLst>
          </p:cNvPr>
          <p:cNvSpPr>
            <a:spLocks noGrp="1"/>
          </p:cNvSpPr>
          <p:nvPr>
            <p:ph type="sldNum" sz="quarter" idx="12"/>
          </p:nvPr>
        </p:nvSpPr>
        <p:spPr/>
        <p:txBody>
          <a:bodyPr/>
          <a:lstStyle/>
          <a:p>
            <a:fld id="{0143F48C-C7AB-4612-9AE8-35222C1A6E94}" type="slidenum">
              <a:rPr lang="en-US" smtClean="0"/>
              <a:t>‹#›</a:t>
            </a:fld>
            <a:endParaRPr lang="en-US"/>
          </a:p>
        </p:txBody>
      </p:sp>
    </p:spTree>
    <p:extLst>
      <p:ext uri="{BB962C8B-B14F-4D97-AF65-F5344CB8AC3E}">
        <p14:creationId xmlns:p14="http://schemas.microsoft.com/office/powerpoint/2010/main" val="220242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6921-DA9C-407E-92F6-F2F2A264C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AE66C-F23B-448D-ADFD-E823F72856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9F602-4426-4580-8BD2-F908D784F453}"/>
              </a:ext>
            </a:extLst>
          </p:cNvPr>
          <p:cNvSpPr>
            <a:spLocks noGrp="1"/>
          </p:cNvSpPr>
          <p:nvPr>
            <p:ph type="dt" sz="half" idx="10"/>
          </p:nvPr>
        </p:nvSpPr>
        <p:spPr/>
        <p:txBody>
          <a:bodyPr/>
          <a:lstStyle/>
          <a:p>
            <a:fld id="{7EF79D77-C9C2-4A5D-85F1-CEB89CADF326}" type="datetime1">
              <a:rPr lang="en-US" smtClean="0"/>
              <a:t>9/24/2018</a:t>
            </a:fld>
            <a:endParaRPr lang="en-US"/>
          </a:p>
        </p:txBody>
      </p:sp>
      <p:sp>
        <p:nvSpPr>
          <p:cNvPr id="5" name="Footer Placeholder 4">
            <a:extLst>
              <a:ext uri="{FF2B5EF4-FFF2-40B4-BE49-F238E27FC236}">
                <a16:creationId xmlns:a16="http://schemas.microsoft.com/office/drawing/2014/main" id="{10727246-25D3-43EB-A20B-19EC6C4D6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3F016-8ADC-4900-84D9-05FACDD75756}"/>
              </a:ext>
            </a:extLst>
          </p:cNvPr>
          <p:cNvSpPr>
            <a:spLocks noGrp="1"/>
          </p:cNvSpPr>
          <p:nvPr>
            <p:ph type="sldNum" sz="quarter" idx="12"/>
          </p:nvPr>
        </p:nvSpPr>
        <p:spPr/>
        <p:txBody>
          <a:bodyPr/>
          <a:lstStyle/>
          <a:p>
            <a:fld id="{0143F48C-C7AB-4612-9AE8-35222C1A6E94}" type="slidenum">
              <a:rPr lang="en-US" smtClean="0"/>
              <a:t>‹#›</a:t>
            </a:fld>
            <a:endParaRPr lang="en-US"/>
          </a:p>
        </p:txBody>
      </p:sp>
    </p:spTree>
    <p:extLst>
      <p:ext uri="{BB962C8B-B14F-4D97-AF65-F5344CB8AC3E}">
        <p14:creationId xmlns:p14="http://schemas.microsoft.com/office/powerpoint/2010/main" val="69858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D7B4-9DEB-4A99-8C2A-1A836E3773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28F38-DFB6-4417-BC00-5ABB955F7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E22B68-E76B-4772-BA68-A79BD35371CB}"/>
              </a:ext>
            </a:extLst>
          </p:cNvPr>
          <p:cNvSpPr>
            <a:spLocks noGrp="1"/>
          </p:cNvSpPr>
          <p:nvPr>
            <p:ph type="dt" sz="half" idx="10"/>
          </p:nvPr>
        </p:nvSpPr>
        <p:spPr/>
        <p:txBody>
          <a:bodyPr/>
          <a:lstStyle/>
          <a:p>
            <a:fld id="{8F071F0E-3C94-4563-9B60-890A9D85F8AD}" type="datetime1">
              <a:rPr lang="en-US" smtClean="0"/>
              <a:t>9/24/2018</a:t>
            </a:fld>
            <a:endParaRPr lang="en-US"/>
          </a:p>
        </p:txBody>
      </p:sp>
      <p:sp>
        <p:nvSpPr>
          <p:cNvPr id="5" name="Footer Placeholder 4">
            <a:extLst>
              <a:ext uri="{FF2B5EF4-FFF2-40B4-BE49-F238E27FC236}">
                <a16:creationId xmlns:a16="http://schemas.microsoft.com/office/drawing/2014/main" id="{805BB4F4-9C3C-4E41-8C08-CE35FCEC0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4B3C8-3CF3-4956-A32C-55A14C5E1727}"/>
              </a:ext>
            </a:extLst>
          </p:cNvPr>
          <p:cNvSpPr>
            <a:spLocks noGrp="1"/>
          </p:cNvSpPr>
          <p:nvPr>
            <p:ph type="sldNum" sz="quarter" idx="12"/>
          </p:nvPr>
        </p:nvSpPr>
        <p:spPr/>
        <p:txBody>
          <a:bodyPr/>
          <a:lstStyle/>
          <a:p>
            <a:fld id="{0143F48C-C7AB-4612-9AE8-35222C1A6E94}" type="slidenum">
              <a:rPr lang="en-US" smtClean="0"/>
              <a:t>‹#›</a:t>
            </a:fld>
            <a:endParaRPr lang="en-US"/>
          </a:p>
        </p:txBody>
      </p:sp>
    </p:spTree>
    <p:extLst>
      <p:ext uri="{BB962C8B-B14F-4D97-AF65-F5344CB8AC3E}">
        <p14:creationId xmlns:p14="http://schemas.microsoft.com/office/powerpoint/2010/main" val="210766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A71F-FAFA-4B0E-888B-00B84EDA2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BA5C9-7855-4C71-B40F-49B90BB6FB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D01DAF-D93D-4B51-8EAC-C08BF16849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3946A-DA08-4C04-B62E-E6C8E26294EA}"/>
              </a:ext>
            </a:extLst>
          </p:cNvPr>
          <p:cNvSpPr>
            <a:spLocks noGrp="1"/>
          </p:cNvSpPr>
          <p:nvPr>
            <p:ph type="dt" sz="half" idx="10"/>
          </p:nvPr>
        </p:nvSpPr>
        <p:spPr/>
        <p:txBody>
          <a:bodyPr/>
          <a:lstStyle/>
          <a:p>
            <a:fld id="{3A0EF43E-2F45-4E3F-84E4-914FA013DA8A}" type="datetime1">
              <a:rPr lang="en-US" smtClean="0"/>
              <a:t>9/24/2018</a:t>
            </a:fld>
            <a:endParaRPr lang="en-US"/>
          </a:p>
        </p:txBody>
      </p:sp>
      <p:sp>
        <p:nvSpPr>
          <p:cNvPr id="6" name="Footer Placeholder 5">
            <a:extLst>
              <a:ext uri="{FF2B5EF4-FFF2-40B4-BE49-F238E27FC236}">
                <a16:creationId xmlns:a16="http://schemas.microsoft.com/office/drawing/2014/main" id="{8AFB78EF-9FB5-47E3-8818-1AD858F8DF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F8721-4056-4361-B81C-B38835524D31}"/>
              </a:ext>
            </a:extLst>
          </p:cNvPr>
          <p:cNvSpPr>
            <a:spLocks noGrp="1"/>
          </p:cNvSpPr>
          <p:nvPr>
            <p:ph type="sldNum" sz="quarter" idx="12"/>
          </p:nvPr>
        </p:nvSpPr>
        <p:spPr/>
        <p:txBody>
          <a:bodyPr/>
          <a:lstStyle/>
          <a:p>
            <a:fld id="{0143F48C-C7AB-4612-9AE8-35222C1A6E94}" type="slidenum">
              <a:rPr lang="en-US" smtClean="0"/>
              <a:t>‹#›</a:t>
            </a:fld>
            <a:endParaRPr lang="en-US"/>
          </a:p>
        </p:txBody>
      </p:sp>
    </p:spTree>
    <p:extLst>
      <p:ext uri="{BB962C8B-B14F-4D97-AF65-F5344CB8AC3E}">
        <p14:creationId xmlns:p14="http://schemas.microsoft.com/office/powerpoint/2010/main" val="28355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04D6-3507-4D17-BFF6-37EF704F9D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CFE61A-A708-4AE2-B1C0-DAA649481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A1CBED-A1A0-428D-A7B5-E9B83F3B50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03AA1C-EC84-4675-84E4-66874DF117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97EAAA-D92F-42D4-8415-BD37A8B17D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A7F2A-2C97-422C-8663-86AFF484D5DD}"/>
              </a:ext>
            </a:extLst>
          </p:cNvPr>
          <p:cNvSpPr>
            <a:spLocks noGrp="1"/>
          </p:cNvSpPr>
          <p:nvPr>
            <p:ph type="dt" sz="half" idx="10"/>
          </p:nvPr>
        </p:nvSpPr>
        <p:spPr/>
        <p:txBody>
          <a:bodyPr/>
          <a:lstStyle/>
          <a:p>
            <a:fld id="{8E3E04F8-D9D2-43C6-A517-2CA9E8D0071C}" type="datetime1">
              <a:rPr lang="en-US" smtClean="0"/>
              <a:t>9/24/2018</a:t>
            </a:fld>
            <a:endParaRPr lang="en-US"/>
          </a:p>
        </p:txBody>
      </p:sp>
      <p:sp>
        <p:nvSpPr>
          <p:cNvPr id="8" name="Footer Placeholder 7">
            <a:extLst>
              <a:ext uri="{FF2B5EF4-FFF2-40B4-BE49-F238E27FC236}">
                <a16:creationId xmlns:a16="http://schemas.microsoft.com/office/drawing/2014/main" id="{F7603D5F-16AE-4804-81AA-4A06885CA6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11DEA6-05A7-4496-9106-8AD7454DE8A7}"/>
              </a:ext>
            </a:extLst>
          </p:cNvPr>
          <p:cNvSpPr>
            <a:spLocks noGrp="1"/>
          </p:cNvSpPr>
          <p:nvPr>
            <p:ph type="sldNum" sz="quarter" idx="12"/>
          </p:nvPr>
        </p:nvSpPr>
        <p:spPr/>
        <p:txBody>
          <a:bodyPr/>
          <a:lstStyle/>
          <a:p>
            <a:fld id="{0143F48C-C7AB-4612-9AE8-35222C1A6E94}" type="slidenum">
              <a:rPr lang="en-US" smtClean="0"/>
              <a:t>‹#›</a:t>
            </a:fld>
            <a:endParaRPr lang="en-US"/>
          </a:p>
        </p:txBody>
      </p:sp>
    </p:spTree>
    <p:extLst>
      <p:ext uri="{BB962C8B-B14F-4D97-AF65-F5344CB8AC3E}">
        <p14:creationId xmlns:p14="http://schemas.microsoft.com/office/powerpoint/2010/main" val="53514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24F0-01F4-497D-ABB8-1DF51E809F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46A7A-E9F1-444F-8646-4CB3E0E52363}"/>
              </a:ext>
            </a:extLst>
          </p:cNvPr>
          <p:cNvSpPr>
            <a:spLocks noGrp="1"/>
          </p:cNvSpPr>
          <p:nvPr>
            <p:ph type="dt" sz="half" idx="10"/>
          </p:nvPr>
        </p:nvSpPr>
        <p:spPr/>
        <p:txBody>
          <a:bodyPr/>
          <a:lstStyle/>
          <a:p>
            <a:fld id="{CBE7DAE1-8E91-46A6-B3A6-C1CCAB815EEC}" type="datetime1">
              <a:rPr lang="en-US" smtClean="0"/>
              <a:t>9/24/2018</a:t>
            </a:fld>
            <a:endParaRPr lang="en-US"/>
          </a:p>
        </p:txBody>
      </p:sp>
      <p:sp>
        <p:nvSpPr>
          <p:cNvPr id="4" name="Footer Placeholder 3">
            <a:extLst>
              <a:ext uri="{FF2B5EF4-FFF2-40B4-BE49-F238E27FC236}">
                <a16:creationId xmlns:a16="http://schemas.microsoft.com/office/drawing/2014/main" id="{CF80F527-C1F4-4923-B4C6-6F91776073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FBF1F-5B90-496F-8B09-7B15103B0228}"/>
              </a:ext>
            </a:extLst>
          </p:cNvPr>
          <p:cNvSpPr>
            <a:spLocks noGrp="1"/>
          </p:cNvSpPr>
          <p:nvPr>
            <p:ph type="sldNum" sz="quarter" idx="12"/>
          </p:nvPr>
        </p:nvSpPr>
        <p:spPr/>
        <p:txBody>
          <a:bodyPr/>
          <a:lstStyle/>
          <a:p>
            <a:fld id="{0143F48C-C7AB-4612-9AE8-35222C1A6E94}" type="slidenum">
              <a:rPr lang="en-US" smtClean="0"/>
              <a:t>‹#›</a:t>
            </a:fld>
            <a:endParaRPr lang="en-US"/>
          </a:p>
        </p:txBody>
      </p:sp>
    </p:spTree>
    <p:extLst>
      <p:ext uri="{BB962C8B-B14F-4D97-AF65-F5344CB8AC3E}">
        <p14:creationId xmlns:p14="http://schemas.microsoft.com/office/powerpoint/2010/main" val="362888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BB576-7211-4DA6-9D7F-F342B891F033}"/>
              </a:ext>
            </a:extLst>
          </p:cNvPr>
          <p:cNvSpPr>
            <a:spLocks noGrp="1"/>
          </p:cNvSpPr>
          <p:nvPr>
            <p:ph type="dt" sz="half" idx="10"/>
          </p:nvPr>
        </p:nvSpPr>
        <p:spPr/>
        <p:txBody>
          <a:bodyPr/>
          <a:lstStyle/>
          <a:p>
            <a:fld id="{67688083-9DEB-4533-83DA-9A524C0FD6D4}" type="datetime1">
              <a:rPr lang="en-US" smtClean="0"/>
              <a:t>9/24/2018</a:t>
            </a:fld>
            <a:endParaRPr lang="en-US"/>
          </a:p>
        </p:txBody>
      </p:sp>
      <p:sp>
        <p:nvSpPr>
          <p:cNvPr id="3" name="Footer Placeholder 2">
            <a:extLst>
              <a:ext uri="{FF2B5EF4-FFF2-40B4-BE49-F238E27FC236}">
                <a16:creationId xmlns:a16="http://schemas.microsoft.com/office/drawing/2014/main" id="{7066AA39-3739-4117-B4F4-7012ED22F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1C559A-025E-4217-9B3C-E8ED70C6DA4B}"/>
              </a:ext>
            </a:extLst>
          </p:cNvPr>
          <p:cNvSpPr>
            <a:spLocks noGrp="1"/>
          </p:cNvSpPr>
          <p:nvPr>
            <p:ph type="sldNum" sz="quarter" idx="12"/>
          </p:nvPr>
        </p:nvSpPr>
        <p:spPr/>
        <p:txBody>
          <a:bodyPr/>
          <a:lstStyle/>
          <a:p>
            <a:fld id="{0143F48C-C7AB-4612-9AE8-35222C1A6E94}" type="slidenum">
              <a:rPr lang="en-US" smtClean="0"/>
              <a:t>‹#›</a:t>
            </a:fld>
            <a:endParaRPr lang="en-US"/>
          </a:p>
        </p:txBody>
      </p:sp>
    </p:spTree>
    <p:extLst>
      <p:ext uri="{BB962C8B-B14F-4D97-AF65-F5344CB8AC3E}">
        <p14:creationId xmlns:p14="http://schemas.microsoft.com/office/powerpoint/2010/main" val="547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4DA1-5AEE-4A6E-9745-544BBD39C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C4DE7B-7B76-4488-898E-E0298448EA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DC3885-E4AF-4F39-8248-79B4C8E17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68C880-F2C0-489C-A611-A4FB2F6E4DD9}"/>
              </a:ext>
            </a:extLst>
          </p:cNvPr>
          <p:cNvSpPr>
            <a:spLocks noGrp="1"/>
          </p:cNvSpPr>
          <p:nvPr>
            <p:ph type="dt" sz="half" idx="10"/>
          </p:nvPr>
        </p:nvSpPr>
        <p:spPr/>
        <p:txBody>
          <a:bodyPr/>
          <a:lstStyle/>
          <a:p>
            <a:fld id="{C54CA473-6B4E-40C2-9481-A2E8395A0BBF}" type="datetime1">
              <a:rPr lang="en-US" smtClean="0"/>
              <a:t>9/24/2018</a:t>
            </a:fld>
            <a:endParaRPr lang="en-US"/>
          </a:p>
        </p:txBody>
      </p:sp>
      <p:sp>
        <p:nvSpPr>
          <p:cNvPr id="6" name="Footer Placeholder 5">
            <a:extLst>
              <a:ext uri="{FF2B5EF4-FFF2-40B4-BE49-F238E27FC236}">
                <a16:creationId xmlns:a16="http://schemas.microsoft.com/office/drawing/2014/main" id="{7A56C93F-7D83-4371-A769-704DD6652E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CDE67-F247-48CE-9098-2606A9C7723E}"/>
              </a:ext>
            </a:extLst>
          </p:cNvPr>
          <p:cNvSpPr>
            <a:spLocks noGrp="1"/>
          </p:cNvSpPr>
          <p:nvPr>
            <p:ph type="sldNum" sz="quarter" idx="12"/>
          </p:nvPr>
        </p:nvSpPr>
        <p:spPr/>
        <p:txBody>
          <a:bodyPr/>
          <a:lstStyle/>
          <a:p>
            <a:fld id="{0143F48C-C7AB-4612-9AE8-35222C1A6E94}" type="slidenum">
              <a:rPr lang="en-US" smtClean="0"/>
              <a:t>‹#›</a:t>
            </a:fld>
            <a:endParaRPr lang="en-US"/>
          </a:p>
        </p:txBody>
      </p:sp>
    </p:spTree>
    <p:extLst>
      <p:ext uri="{BB962C8B-B14F-4D97-AF65-F5344CB8AC3E}">
        <p14:creationId xmlns:p14="http://schemas.microsoft.com/office/powerpoint/2010/main" val="379580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9D77-17CB-45A8-836A-E57D61AE0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2AA86-FD9D-4322-9D86-35F019A06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883877-D15E-4D7C-9BF4-3548BF278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86A13C-75DF-4068-937D-7DD0208B6D4E}"/>
              </a:ext>
            </a:extLst>
          </p:cNvPr>
          <p:cNvSpPr>
            <a:spLocks noGrp="1"/>
          </p:cNvSpPr>
          <p:nvPr>
            <p:ph type="dt" sz="half" idx="10"/>
          </p:nvPr>
        </p:nvSpPr>
        <p:spPr/>
        <p:txBody>
          <a:bodyPr/>
          <a:lstStyle/>
          <a:p>
            <a:fld id="{E38FD6F1-0043-4B5E-89A8-CA24BF4C786F}" type="datetime1">
              <a:rPr lang="en-US" smtClean="0"/>
              <a:t>9/24/2018</a:t>
            </a:fld>
            <a:endParaRPr lang="en-US"/>
          </a:p>
        </p:txBody>
      </p:sp>
      <p:sp>
        <p:nvSpPr>
          <p:cNvPr id="6" name="Footer Placeholder 5">
            <a:extLst>
              <a:ext uri="{FF2B5EF4-FFF2-40B4-BE49-F238E27FC236}">
                <a16:creationId xmlns:a16="http://schemas.microsoft.com/office/drawing/2014/main" id="{46EC52B3-6244-491D-8E5A-5E4EE1769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DC72D-3AFE-4AC2-A17B-AB9DF2D11476}"/>
              </a:ext>
            </a:extLst>
          </p:cNvPr>
          <p:cNvSpPr>
            <a:spLocks noGrp="1"/>
          </p:cNvSpPr>
          <p:nvPr>
            <p:ph type="sldNum" sz="quarter" idx="12"/>
          </p:nvPr>
        </p:nvSpPr>
        <p:spPr/>
        <p:txBody>
          <a:bodyPr/>
          <a:lstStyle/>
          <a:p>
            <a:fld id="{0143F48C-C7AB-4612-9AE8-35222C1A6E94}" type="slidenum">
              <a:rPr lang="en-US" smtClean="0"/>
              <a:t>‹#›</a:t>
            </a:fld>
            <a:endParaRPr lang="en-US"/>
          </a:p>
        </p:txBody>
      </p:sp>
    </p:spTree>
    <p:extLst>
      <p:ext uri="{BB962C8B-B14F-4D97-AF65-F5344CB8AC3E}">
        <p14:creationId xmlns:p14="http://schemas.microsoft.com/office/powerpoint/2010/main" val="44122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BC64BB-D4E4-42BE-A4C2-F672C491C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882A49-09AA-48C6-BDC1-4082B3AE6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A5B88-B948-466A-A032-1F73413AC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0E6EA-DB26-440C-996D-CB86CA841974}" type="datetime1">
              <a:rPr lang="en-US" smtClean="0"/>
              <a:t>9/24/2018</a:t>
            </a:fld>
            <a:endParaRPr lang="en-US"/>
          </a:p>
        </p:txBody>
      </p:sp>
      <p:sp>
        <p:nvSpPr>
          <p:cNvPr id="5" name="Footer Placeholder 4">
            <a:extLst>
              <a:ext uri="{FF2B5EF4-FFF2-40B4-BE49-F238E27FC236}">
                <a16:creationId xmlns:a16="http://schemas.microsoft.com/office/drawing/2014/main" id="{E785506C-EF2C-42CC-BCAC-84C664EF3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4D9E4F-A21C-4505-8FF7-D204F90A2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3F48C-C7AB-4612-9AE8-35222C1A6E94}" type="slidenum">
              <a:rPr lang="en-US" smtClean="0"/>
              <a:t>‹#›</a:t>
            </a:fld>
            <a:endParaRPr lang="en-US"/>
          </a:p>
        </p:txBody>
      </p:sp>
    </p:spTree>
    <p:extLst>
      <p:ext uri="{BB962C8B-B14F-4D97-AF65-F5344CB8AC3E}">
        <p14:creationId xmlns:p14="http://schemas.microsoft.com/office/powerpoint/2010/main" val="2394067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illyONeal/InsideParallelAlgorithm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bion@Microsoft.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windows/desktop/api/threadpoolapiset/nf-threadpoolapiset-createthreadpoolwork" TargetMode="External"/><Relationship Id="rId7" Type="http://schemas.openxmlformats.org/officeDocument/2006/relationships/hyperlink" Target="https://channel9.msdn.com/Shows/Going+Deep/Inside-Windows-8-Pedro-Teixeira-Thread-poo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ocs.microsoft.com/en-us/windows/desktop/api/threadpoolapiset/nf-threadpoolapiset-closethreadpoolwork" TargetMode="External"/><Relationship Id="rId5" Type="http://schemas.openxmlformats.org/officeDocument/2006/relationships/hyperlink" Target="https://docs.microsoft.com/en-us/windows/desktop/api/threadpoolapiset/nf-threadpoolapiset-waitforthreadpoolworkcallbacks" TargetMode="External"/><Relationship Id="rId4" Type="http://schemas.openxmlformats.org/officeDocument/2006/relationships/hyperlink" Target="https://docs.microsoft.com/en-us/windows/desktop/api/threadpoolapiset/nf-threadpoolapiset-submitthreadpoolwork"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logs.msdn.microsoft.com/vcblog/2018/09/11/using-c17-parallel-algorithms-for-better-performan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aka.ms/cppcon"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1734-C973-4229-8023-1AD3B1064B73}"/>
              </a:ext>
            </a:extLst>
          </p:cNvPr>
          <p:cNvSpPr>
            <a:spLocks noGrp="1"/>
          </p:cNvSpPr>
          <p:nvPr>
            <p:ph type="ctrTitle"/>
          </p:nvPr>
        </p:nvSpPr>
        <p:spPr/>
        <p:txBody>
          <a:bodyPr/>
          <a:lstStyle/>
          <a:p>
            <a:r>
              <a:rPr lang="en-US" dirty="0"/>
              <a:t>Inside Visual C++’s Parallel Algorithms</a:t>
            </a:r>
          </a:p>
        </p:txBody>
      </p:sp>
      <p:sp>
        <p:nvSpPr>
          <p:cNvPr id="3" name="Subtitle 2">
            <a:extLst>
              <a:ext uri="{FF2B5EF4-FFF2-40B4-BE49-F238E27FC236}">
                <a16:creationId xmlns:a16="http://schemas.microsoft.com/office/drawing/2014/main" id="{08BE7354-B406-4AEE-A052-A3EBB10C2493}"/>
              </a:ext>
            </a:extLst>
          </p:cNvPr>
          <p:cNvSpPr>
            <a:spLocks noGrp="1"/>
          </p:cNvSpPr>
          <p:nvPr>
            <p:ph type="subTitle" idx="1"/>
          </p:nvPr>
        </p:nvSpPr>
        <p:spPr>
          <a:xfrm>
            <a:off x="1524000" y="3602037"/>
            <a:ext cx="9144000" cy="2511683"/>
          </a:xfrm>
        </p:spPr>
        <p:txBody>
          <a:bodyPr>
            <a:normAutofit/>
          </a:bodyPr>
          <a:lstStyle/>
          <a:p>
            <a:r>
              <a:rPr lang="en-US" dirty="0"/>
              <a:t>What happens when you throw std::execution::par…</a:t>
            </a:r>
          </a:p>
          <a:p>
            <a:r>
              <a:rPr lang="en-US" dirty="0">
                <a:hlinkClick r:id="rId3"/>
              </a:rPr>
              <a:t>https://github.com/BillyONeal/InsideParallelAlgorithms</a:t>
            </a:r>
            <a:endParaRPr lang="en-US" dirty="0"/>
          </a:p>
          <a:p>
            <a:r>
              <a:rPr lang="en-US" dirty="0"/>
              <a:t>Billy O’Neal</a:t>
            </a:r>
          </a:p>
          <a:p>
            <a:r>
              <a:rPr lang="en-US" dirty="0"/>
              <a:t>Sr. SDE / Standard Library Maintainer @ Microsoft</a:t>
            </a:r>
          </a:p>
          <a:p>
            <a:r>
              <a:rPr lang="en-US" dirty="0">
                <a:hlinkClick r:id="rId4"/>
              </a:rPr>
              <a:t>bion@Microsoft.com</a:t>
            </a:r>
            <a:r>
              <a:rPr lang="en-US" dirty="0"/>
              <a:t> @MalwareMinigun</a:t>
            </a:r>
          </a:p>
        </p:txBody>
      </p:sp>
      <p:sp>
        <p:nvSpPr>
          <p:cNvPr id="4" name="Slide Number Placeholder 3">
            <a:extLst>
              <a:ext uri="{FF2B5EF4-FFF2-40B4-BE49-F238E27FC236}">
                <a16:creationId xmlns:a16="http://schemas.microsoft.com/office/drawing/2014/main" id="{CA2E59A0-9501-4197-AF81-8AF53C0C5350}"/>
              </a:ext>
            </a:extLst>
          </p:cNvPr>
          <p:cNvSpPr>
            <a:spLocks noGrp="1"/>
          </p:cNvSpPr>
          <p:nvPr>
            <p:ph type="sldNum" sz="quarter" idx="12"/>
          </p:nvPr>
        </p:nvSpPr>
        <p:spPr/>
        <p:txBody>
          <a:bodyPr/>
          <a:lstStyle/>
          <a:p>
            <a:fld id="{0143F48C-C7AB-4612-9AE8-35222C1A6E94}" type="slidenum">
              <a:rPr lang="en-US" smtClean="0"/>
              <a:t>1</a:t>
            </a:fld>
            <a:endParaRPr lang="en-US"/>
          </a:p>
        </p:txBody>
      </p:sp>
    </p:spTree>
    <p:extLst>
      <p:ext uri="{BB962C8B-B14F-4D97-AF65-F5344CB8AC3E}">
        <p14:creationId xmlns:p14="http://schemas.microsoft.com/office/powerpoint/2010/main" val="52946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2AD67210-2AA8-4891-B562-DA6BF343F589}"/>
              </a:ext>
            </a:extLst>
          </p:cNvPr>
          <p:cNvSpPr>
            <a:spLocks noGrp="1"/>
          </p:cNvSpPr>
          <p:nvPr>
            <p:ph type="sldNum" sz="quarter" idx="12"/>
          </p:nvPr>
        </p:nvSpPr>
        <p:spPr>
          <a:xfrm>
            <a:off x="8610600" y="6356350"/>
            <a:ext cx="2743200" cy="365125"/>
          </a:xfrm>
        </p:spPr>
        <p:txBody>
          <a:bodyPr/>
          <a:lstStyle/>
          <a:p>
            <a:fld id="{0143F48C-C7AB-4612-9AE8-35222C1A6E94}" type="slidenum">
              <a:rPr lang="en-US" smtClean="0"/>
              <a:t>10</a:t>
            </a:fld>
            <a:endParaRPr lang="en-US"/>
          </a:p>
        </p:txBody>
      </p:sp>
      <p:sp>
        <p:nvSpPr>
          <p:cNvPr id="32" name="Rectangle: Rounded Corners 31">
            <a:extLst>
              <a:ext uri="{FF2B5EF4-FFF2-40B4-BE49-F238E27FC236}">
                <a16:creationId xmlns:a16="http://schemas.microsoft.com/office/drawing/2014/main" id="{ED85BD34-EB7A-40EA-8999-C969E758D135}"/>
              </a:ext>
            </a:extLst>
          </p:cNvPr>
          <p:cNvSpPr/>
          <p:nvPr/>
        </p:nvSpPr>
        <p:spPr>
          <a:xfrm>
            <a:off x="5982996" y="3143559"/>
            <a:ext cx="5240933" cy="2456517"/>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34" name="Rectangle: Rounded Corners 33">
            <a:extLst>
              <a:ext uri="{FF2B5EF4-FFF2-40B4-BE49-F238E27FC236}">
                <a16:creationId xmlns:a16="http://schemas.microsoft.com/office/drawing/2014/main" id="{D32E870E-61ED-4EE7-A5B1-EA97E3A9E976}"/>
              </a:ext>
            </a:extLst>
          </p:cNvPr>
          <p:cNvSpPr/>
          <p:nvPr/>
        </p:nvSpPr>
        <p:spPr>
          <a:xfrm>
            <a:off x="5942221" y="365690"/>
            <a:ext cx="5240933" cy="2456516"/>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36" name="Oval 35">
            <a:extLst>
              <a:ext uri="{FF2B5EF4-FFF2-40B4-BE49-F238E27FC236}">
                <a16:creationId xmlns:a16="http://schemas.microsoft.com/office/drawing/2014/main" id="{29FFF571-7628-491D-82F3-866BCB01A28F}"/>
              </a:ext>
            </a:extLst>
          </p:cNvPr>
          <p:cNvSpPr/>
          <p:nvPr/>
        </p:nvSpPr>
        <p:spPr>
          <a:xfrm>
            <a:off x="8557745" y="5871930"/>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96EDE48-98AE-4B21-AB91-8D648B5E3D4F}"/>
              </a:ext>
            </a:extLst>
          </p:cNvPr>
          <p:cNvSpPr/>
          <p:nvPr/>
        </p:nvSpPr>
        <p:spPr>
          <a:xfrm>
            <a:off x="8557745" y="6033391"/>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D5161EB-DB3F-4268-BCA0-A8EC0F3392F1}"/>
              </a:ext>
            </a:extLst>
          </p:cNvPr>
          <p:cNvSpPr/>
          <p:nvPr/>
        </p:nvSpPr>
        <p:spPr>
          <a:xfrm>
            <a:off x="8557744" y="6194852"/>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C00937DB-09A0-4142-962D-C91D987CFA10}"/>
              </a:ext>
            </a:extLst>
          </p:cNvPr>
          <p:cNvSpPr/>
          <p:nvPr/>
        </p:nvSpPr>
        <p:spPr>
          <a:xfrm>
            <a:off x="660347" y="5039391"/>
            <a:ext cx="1571981" cy="1336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9C933186-15B7-4972-AC18-2960E3A99CC0}"/>
              </a:ext>
            </a:extLst>
          </p:cNvPr>
          <p:cNvSpPr txBox="1"/>
          <p:nvPr/>
        </p:nvSpPr>
        <p:spPr>
          <a:xfrm>
            <a:off x="660347" y="5842226"/>
            <a:ext cx="1571981" cy="534146"/>
          </a:xfrm>
          <a:prstGeom prst="rect">
            <a:avLst/>
          </a:prstGeom>
          <a:noFill/>
        </p:spPr>
        <p:txBody>
          <a:bodyPr wrap="square" rtlCol="0">
            <a:spAutoFit/>
          </a:bodyPr>
          <a:lstStyle/>
          <a:p>
            <a:r>
              <a:rPr lang="en-US" sz="2800" dirty="0"/>
              <a:t>X = X + B</a:t>
            </a:r>
          </a:p>
        </p:txBody>
      </p:sp>
      <p:sp>
        <p:nvSpPr>
          <p:cNvPr id="69" name="TextBox 68">
            <a:extLst>
              <a:ext uri="{FF2B5EF4-FFF2-40B4-BE49-F238E27FC236}">
                <a16:creationId xmlns:a16="http://schemas.microsoft.com/office/drawing/2014/main" id="{DBE0F347-A094-442B-9D1A-173C6AFEEDB7}"/>
              </a:ext>
            </a:extLst>
          </p:cNvPr>
          <p:cNvSpPr txBox="1"/>
          <p:nvPr/>
        </p:nvSpPr>
        <p:spPr>
          <a:xfrm>
            <a:off x="660353" y="5331627"/>
            <a:ext cx="1571981" cy="534146"/>
          </a:xfrm>
          <a:prstGeom prst="rect">
            <a:avLst/>
          </a:prstGeom>
          <a:noFill/>
        </p:spPr>
        <p:txBody>
          <a:bodyPr wrap="square" rtlCol="0">
            <a:spAutoFit/>
          </a:bodyPr>
          <a:lstStyle/>
          <a:p>
            <a:r>
              <a:rPr lang="en-US" sz="2800" dirty="0"/>
              <a:t>X = X + A</a:t>
            </a:r>
          </a:p>
        </p:txBody>
      </p:sp>
      <p:sp>
        <p:nvSpPr>
          <p:cNvPr id="70" name="TextBox 69">
            <a:extLst>
              <a:ext uri="{FF2B5EF4-FFF2-40B4-BE49-F238E27FC236}">
                <a16:creationId xmlns:a16="http://schemas.microsoft.com/office/drawing/2014/main" id="{1461B82D-D625-4FC1-914E-2BB19183036B}"/>
              </a:ext>
            </a:extLst>
          </p:cNvPr>
          <p:cNvSpPr txBox="1"/>
          <p:nvPr/>
        </p:nvSpPr>
        <p:spPr>
          <a:xfrm>
            <a:off x="660350" y="5599009"/>
            <a:ext cx="1571981" cy="534146"/>
          </a:xfrm>
          <a:prstGeom prst="rect">
            <a:avLst/>
          </a:prstGeom>
          <a:noFill/>
        </p:spPr>
        <p:txBody>
          <a:bodyPr wrap="square" rtlCol="0">
            <a:spAutoFit/>
          </a:bodyPr>
          <a:lstStyle/>
          <a:p>
            <a:r>
              <a:rPr lang="en-US" sz="2800" dirty="0"/>
              <a:t>X = X + C</a:t>
            </a:r>
          </a:p>
        </p:txBody>
      </p:sp>
      <p:sp>
        <p:nvSpPr>
          <p:cNvPr id="71" name="TextBox 70">
            <a:extLst>
              <a:ext uri="{FF2B5EF4-FFF2-40B4-BE49-F238E27FC236}">
                <a16:creationId xmlns:a16="http://schemas.microsoft.com/office/drawing/2014/main" id="{92CE9666-56C2-4BCD-945F-6B698C4680D9}"/>
              </a:ext>
            </a:extLst>
          </p:cNvPr>
          <p:cNvSpPr txBox="1"/>
          <p:nvPr/>
        </p:nvSpPr>
        <p:spPr>
          <a:xfrm>
            <a:off x="660347" y="5025679"/>
            <a:ext cx="1571981" cy="534146"/>
          </a:xfrm>
          <a:prstGeom prst="rect">
            <a:avLst/>
          </a:prstGeom>
          <a:noFill/>
        </p:spPr>
        <p:txBody>
          <a:bodyPr wrap="square" rtlCol="0">
            <a:spAutoFit/>
          </a:bodyPr>
          <a:lstStyle/>
          <a:p>
            <a:r>
              <a:rPr lang="en-US" sz="2800" dirty="0"/>
              <a:t>(wait)</a:t>
            </a:r>
          </a:p>
        </p:txBody>
      </p:sp>
      <p:sp>
        <p:nvSpPr>
          <p:cNvPr id="72" name="Rectangle: Rounded Corners 71">
            <a:extLst>
              <a:ext uri="{FF2B5EF4-FFF2-40B4-BE49-F238E27FC236}">
                <a16:creationId xmlns:a16="http://schemas.microsoft.com/office/drawing/2014/main" id="{9B8301EE-5905-4808-B438-7B6AA0C82A4C}"/>
              </a:ext>
            </a:extLst>
          </p:cNvPr>
          <p:cNvSpPr/>
          <p:nvPr/>
        </p:nvSpPr>
        <p:spPr>
          <a:xfrm>
            <a:off x="648080" y="756312"/>
            <a:ext cx="2015986" cy="132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F1D9796-856D-4B48-A613-7BAB77997EC6}"/>
              </a:ext>
            </a:extLst>
          </p:cNvPr>
          <p:cNvSpPr txBox="1"/>
          <p:nvPr/>
        </p:nvSpPr>
        <p:spPr>
          <a:xfrm>
            <a:off x="660347" y="1547291"/>
            <a:ext cx="2015986" cy="534146"/>
          </a:xfrm>
          <a:prstGeom prst="rect">
            <a:avLst/>
          </a:prstGeom>
          <a:noFill/>
        </p:spPr>
        <p:txBody>
          <a:bodyPr wrap="square" rtlCol="0">
            <a:spAutoFit/>
          </a:bodyPr>
          <a:lstStyle/>
          <a:p>
            <a:r>
              <a:rPr lang="en-US" sz="2800" dirty="0"/>
              <a:t>X = X + *Ix++</a:t>
            </a:r>
          </a:p>
        </p:txBody>
      </p:sp>
      <p:sp>
        <p:nvSpPr>
          <p:cNvPr id="74" name="Rectangle: Rounded Corners 73">
            <a:extLst>
              <a:ext uri="{FF2B5EF4-FFF2-40B4-BE49-F238E27FC236}">
                <a16:creationId xmlns:a16="http://schemas.microsoft.com/office/drawing/2014/main" id="{CAC5F7E2-C340-47FD-9430-BE2FD6005BDB}"/>
              </a:ext>
            </a:extLst>
          </p:cNvPr>
          <p:cNvSpPr/>
          <p:nvPr/>
        </p:nvSpPr>
        <p:spPr>
          <a:xfrm>
            <a:off x="648084" y="2162003"/>
            <a:ext cx="2643474" cy="964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47A55ADE-F2F3-4CB8-8D9F-59C3CD43D30F}"/>
              </a:ext>
            </a:extLst>
          </p:cNvPr>
          <p:cNvSpPr txBox="1"/>
          <p:nvPr/>
        </p:nvSpPr>
        <p:spPr>
          <a:xfrm>
            <a:off x="648080" y="2602994"/>
            <a:ext cx="2209430" cy="523220"/>
          </a:xfrm>
          <a:prstGeom prst="rect">
            <a:avLst/>
          </a:prstGeom>
          <a:noFill/>
        </p:spPr>
        <p:txBody>
          <a:bodyPr wrap="square" rtlCol="0">
            <a:spAutoFit/>
          </a:bodyPr>
          <a:lstStyle/>
          <a:p>
            <a:r>
              <a:rPr lang="en-US" sz="2800" dirty="0"/>
              <a:t>A = A + *</a:t>
            </a:r>
            <a:r>
              <a:rPr lang="en-US" sz="2800" dirty="0" err="1"/>
              <a:t>Ia</a:t>
            </a:r>
            <a:r>
              <a:rPr lang="en-US" sz="2800" dirty="0"/>
              <a:t>++</a:t>
            </a:r>
          </a:p>
        </p:txBody>
      </p:sp>
      <p:sp>
        <p:nvSpPr>
          <p:cNvPr id="77" name="TextBox 76">
            <a:extLst>
              <a:ext uri="{FF2B5EF4-FFF2-40B4-BE49-F238E27FC236}">
                <a16:creationId xmlns:a16="http://schemas.microsoft.com/office/drawing/2014/main" id="{822D8482-3883-4878-8053-D6FEEE956CFF}"/>
              </a:ext>
            </a:extLst>
          </p:cNvPr>
          <p:cNvSpPr txBox="1"/>
          <p:nvPr/>
        </p:nvSpPr>
        <p:spPr>
          <a:xfrm>
            <a:off x="660350" y="1298175"/>
            <a:ext cx="2015986" cy="534146"/>
          </a:xfrm>
          <a:prstGeom prst="rect">
            <a:avLst/>
          </a:prstGeom>
          <a:noFill/>
        </p:spPr>
        <p:txBody>
          <a:bodyPr wrap="square" rtlCol="0">
            <a:spAutoFit/>
          </a:bodyPr>
          <a:lstStyle/>
          <a:p>
            <a:r>
              <a:rPr lang="en-US" sz="2800" dirty="0"/>
              <a:t>X = X + *Ix++</a:t>
            </a:r>
          </a:p>
        </p:txBody>
      </p:sp>
      <p:sp>
        <p:nvSpPr>
          <p:cNvPr id="76" name="TextBox 75">
            <a:extLst>
              <a:ext uri="{FF2B5EF4-FFF2-40B4-BE49-F238E27FC236}">
                <a16:creationId xmlns:a16="http://schemas.microsoft.com/office/drawing/2014/main" id="{A7E6CCEB-201B-40BC-89C6-0316AE5AB5F6}"/>
              </a:ext>
            </a:extLst>
          </p:cNvPr>
          <p:cNvSpPr txBox="1"/>
          <p:nvPr/>
        </p:nvSpPr>
        <p:spPr>
          <a:xfrm>
            <a:off x="660353" y="1036692"/>
            <a:ext cx="2015986" cy="523220"/>
          </a:xfrm>
          <a:prstGeom prst="rect">
            <a:avLst/>
          </a:prstGeom>
          <a:noFill/>
        </p:spPr>
        <p:txBody>
          <a:bodyPr wrap="square" rtlCol="0">
            <a:spAutoFit/>
          </a:bodyPr>
          <a:lstStyle/>
          <a:p>
            <a:r>
              <a:rPr lang="en-US" sz="2800" dirty="0"/>
              <a:t>X = X + *Ix++</a:t>
            </a:r>
          </a:p>
        </p:txBody>
      </p:sp>
      <p:sp>
        <p:nvSpPr>
          <p:cNvPr id="78" name="TextBox 77">
            <a:extLst>
              <a:ext uri="{FF2B5EF4-FFF2-40B4-BE49-F238E27FC236}">
                <a16:creationId xmlns:a16="http://schemas.microsoft.com/office/drawing/2014/main" id="{AA84DE98-4A3A-45A1-AF3A-5FACFE05E0F0}"/>
              </a:ext>
            </a:extLst>
          </p:cNvPr>
          <p:cNvSpPr txBox="1"/>
          <p:nvPr/>
        </p:nvSpPr>
        <p:spPr>
          <a:xfrm>
            <a:off x="648084" y="2359777"/>
            <a:ext cx="2767652" cy="523220"/>
          </a:xfrm>
          <a:prstGeom prst="rect">
            <a:avLst/>
          </a:prstGeom>
          <a:noFill/>
        </p:spPr>
        <p:txBody>
          <a:bodyPr wrap="square" rtlCol="0">
            <a:spAutoFit/>
          </a:bodyPr>
          <a:lstStyle/>
          <a:p>
            <a:r>
              <a:rPr lang="en-US" sz="2800" dirty="0"/>
              <a:t>A = *</a:t>
            </a:r>
            <a:r>
              <a:rPr lang="en-US" sz="2800" dirty="0" err="1"/>
              <a:t>Ia</a:t>
            </a:r>
            <a:r>
              <a:rPr lang="en-US" sz="2800" dirty="0"/>
              <a:t>++ + *</a:t>
            </a:r>
            <a:r>
              <a:rPr lang="en-US" sz="2800" dirty="0" err="1"/>
              <a:t>Ia</a:t>
            </a:r>
            <a:r>
              <a:rPr lang="en-US" sz="2800" dirty="0"/>
              <a:t>++</a:t>
            </a:r>
          </a:p>
        </p:txBody>
      </p:sp>
      <p:sp>
        <p:nvSpPr>
          <p:cNvPr id="79" name="TextBox 78">
            <a:extLst>
              <a:ext uri="{FF2B5EF4-FFF2-40B4-BE49-F238E27FC236}">
                <a16:creationId xmlns:a16="http://schemas.microsoft.com/office/drawing/2014/main" id="{4F72EBEF-7379-4712-9BD9-26FD4ACCCFA2}"/>
              </a:ext>
            </a:extLst>
          </p:cNvPr>
          <p:cNvSpPr txBox="1"/>
          <p:nvPr/>
        </p:nvSpPr>
        <p:spPr>
          <a:xfrm>
            <a:off x="648080" y="2081310"/>
            <a:ext cx="2596288" cy="523220"/>
          </a:xfrm>
          <a:prstGeom prst="rect">
            <a:avLst/>
          </a:prstGeom>
          <a:noFill/>
        </p:spPr>
        <p:txBody>
          <a:bodyPr wrap="square" rtlCol="0">
            <a:spAutoFit/>
          </a:bodyPr>
          <a:lstStyle/>
          <a:p>
            <a:r>
              <a:rPr lang="en-US" sz="2800" dirty="0" err="1"/>
              <a:t>Ia</a:t>
            </a:r>
            <a:r>
              <a:rPr lang="en-US" sz="2800" dirty="0"/>
              <a:t> = next(It, 3)</a:t>
            </a:r>
          </a:p>
        </p:txBody>
      </p:sp>
      <p:sp>
        <p:nvSpPr>
          <p:cNvPr id="80" name="Rectangle: Rounded Corners 79">
            <a:extLst>
              <a:ext uri="{FF2B5EF4-FFF2-40B4-BE49-F238E27FC236}">
                <a16:creationId xmlns:a16="http://schemas.microsoft.com/office/drawing/2014/main" id="{8118A853-25E0-470E-9A6B-74D2651906A3}"/>
              </a:ext>
            </a:extLst>
          </p:cNvPr>
          <p:cNvSpPr/>
          <p:nvPr/>
        </p:nvSpPr>
        <p:spPr>
          <a:xfrm>
            <a:off x="642233" y="3218288"/>
            <a:ext cx="2643474" cy="964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4A2E2670-B980-42FF-8004-BCB952476A2D}"/>
              </a:ext>
            </a:extLst>
          </p:cNvPr>
          <p:cNvSpPr txBox="1"/>
          <p:nvPr/>
        </p:nvSpPr>
        <p:spPr>
          <a:xfrm>
            <a:off x="642229" y="3659279"/>
            <a:ext cx="2209430" cy="523220"/>
          </a:xfrm>
          <a:prstGeom prst="rect">
            <a:avLst/>
          </a:prstGeom>
          <a:noFill/>
        </p:spPr>
        <p:txBody>
          <a:bodyPr wrap="square" rtlCol="0">
            <a:spAutoFit/>
          </a:bodyPr>
          <a:lstStyle/>
          <a:p>
            <a:r>
              <a:rPr lang="en-US" sz="2800" dirty="0"/>
              <a:t>B = B + *</a:t>
            </a:r>
            <a:r>
              <a:rPr lang="en-US" sz="2800" dirty="0" err="1"/>
              <a:t>Ib</a:t>
            </a:r>
            <a:r>
              <a:rPr lang="en-US" sz="2800" dirty="0"/>
              <a:t>++</a:t>
            </a:r>
          </a:p>
        </p:txBody>
      </p:sp>
      <p:sp>
        <p:nvSpPr>
          <p:cNvPr id="82" name="TextBox 81">
            <a:extLst>
              <a:ext uri="{FF2B5EF4-FFF2-40B4-BE49-F238E27FC236}">
                <a16:creationId xmlns:a16="http://schemas.microsoft.com/office/drawing/2014/main" id="{487EF5D8-0140-4A12-BBB6-EAEA24CAE348}"/>
              </a:ext>
            </a:extLst>
          </p:cNvPr>
          <p:cNvSpPr txBox="1"/>
          <p:nvPr/>
        </p:nvSpPr>
        <p:spPr>
          <a:xfrm>
            <a:off x="642233" y="3416062"/>
            <a:ext cx="2767652" cy="523220"/>
          </a:xfrm>
          <a:prstGeom prst="rect">
            <a:avLst/>
          </a:prstGeom>
          <a:noFill/>
        </p:spPr>
        <p:txBody>
          <a:bodyPr wrap="square" rtlCol="0">
            <a:spAutoFit/>
          </a:bodyPr>
          <a:lstStyle/>
          <a:p>
            <a:r>
              <a:rPr lang="en-US" sz="2800" dirty="0"/>
              <a:t>B = *</a:t>
            </a:r>
            <a:r>
              <a:rPr lang="en-US" sz="2800" dirty="0" err="1"/>
              <a:t>Ib</a:t>
            </a:r>
            <a:r>
              <a:rPr lang="en-US" sz="2800" dirty="0"/>
              <a:t>++ + *</a:t>
            </a:r>
            <a:r>
              <a:rPr lang="en-US" sz="2800" dirty="0" err="1"/>
              <a:t>Ib</a:t>
            </a:r>
            <a:r>
              <a:rPr lang="en-US" sz="2800" dirty="0"/>
              <a:t>++</a:t>
            </a:r>
          </a:p>
        </p:txBody>
      </p:sp>
      <p:sp>
        <p:nvSpPr>
          <p:cNvPr id="83" name="TextBox 82">
            <a:extLst>
              <a:ext uri="{FF2B5EF4-FFF2-40B4-BE49-F238E27FC236}">
                <a16:creationId xmlns:a16="http://schemas.microsoft.com/office/drawing/2014/main" id="{A771D84C-3C3D-4EAA-B4C7-CE05A95CEFB5}"/>
              </a:ext>
            </a:extLst>
          </p:cNvPr>
          <p:cNvSpPr txBox="1"/>
          <p:nvPr/>
        </p:nvSpPr>
        <p:spPr>
          <a:xfrm>
            <a:off x="642229" y="3137595"/>
            <a:ext cx="2596288" cy="523220"/>
          </a:xfrm>
          <a:prstGeom prst="rect">
            <a:avLst/>
          </a:prstGeom>
          <a:noFill/>
        </p:spPr>
        <p:txBody>
          <a:bodyPr wrap="square" rtlCol="0">
            <a:spAutoFit/>
          </a:bodyPr>
          <a:lstStyle/>
          <a:p>
            <a:r>
              <a:rPr lang="en-US" sz="2800" dirty="0" err="1"/>
              <a:t>Ib</a:t>
            </a:r>
            <a:r>
              <a:rPr lang="en-US" sz="2800" dirty="0"/>
              <a:t> = next(It, 6)</a:t>
            </a:r>
          </a:p>
        </p:txBody>
      </p:sp>
      <p:sp>
        <p:nvSpPr>
          <p:cNvPr id="84" name="Rectangle: Rounded Corners 83">
            <a:extLst>
              <a:ext uri="{FF2B5EF4-FFF2-40B4-BE49-F238E27FC236}">
                <a16:creationId xmlns:a16="http://schemas.microsoft.com/office/drawing/2014/main" id="{9DDA6696-FD6A-4BD2-BC21-642D7DDBD975}"/>
              </a:ext>
            </a:extLst>
          </p:cNvPr>
          <p:cNvSpPr/>
          <p:nvPr/>
        </p:nvSpPr>
        <p:spPr>
          <a:xfrm>
            <a:off x="642233" y="4244800"/>
            <a:ext cx="2643474" cy="720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E32F548D-BB5A-41F5-BEB5-93D2F4517A56}"/>
              </a:ext>
            </a:extLst>
          </p:cNvPr>
          <p:cNvSpPr txBox="1"/>
          <p:nvPr/>
        </p:nvSpPr>
        <p:spPr>
          <a:xfrm>
            <a:off x="642233" y="4442573"/>
            <a:ext cx="2767652" cy="523220"/>
          </a:xfrm>
          <a:prstGeom prst="rect">
            <a:avLst/>
          </a:prstGeom>
          <a:noFill/>
        </p:spPr>
        <p:txBody>
          <a:bodyPr wrap="square" rtlCol="0">
            <a:spAutoFit/>
          </a:bodyPr>
          <a:lstStyle/>
          <a:p>
            <a:r>
              <a:rPr lang="en-US" sz="2800" dirty="0"/>
              <a:t>C = *</a:t>
            </a:r>
            <a:r>
              <a:rPr lang="en-US" sz="2800" dirty="0" err="1"/>
              <a:t>Ic</a:t>
            </a:r>
            <a:r>
              <a:rPr lang="en-US" sz="2800" dirty="0"/>
              <a:t>++ + *</a:t>
            </a:r>
            <a:r>
              <a:rPr lang="en-US" sz="2800" dirty="0" err="1"/>
              <a:t>Ic</a:t>
            </a:r>
            <a:r>
              <a:rPr lang="en-US" sz="2800" dirty="0"/>
              <a:t>++</a:t>
            </a:r>
          </a:p>
        </p:txBody>
      </p:sp>
      <p:sp>
        <p:nvSpPr>
          <p:cNvPr id="87" name="TextBox 86">
            <a:extLst>
              <a:ext uri="{FF2B5EF4-FFF2-40B4-BE49-F238E27FC236}">
                <a16:creationId xmlns:a16="http://schemas.microsoft.com/office/drawing/2014/main" id="{8D5A9E67-6269-48EA-8FF0-CC48B89A856D}"/>
              </a:ext>
            </a:extLst>
          </p:cNvPr>
          <p:cNvSpPr txBox="1"/>
          <p:nvPr/>
        </p:nvSpPr>
        <p:spPr>
          <a:xfrm>
            <a:off x="660347" y="764076"/>
            <a:ext cx="2015986" cy="534146"/>
          </a:xfrm>
          <a:prstGeom prst="rect">
            <a:avLst/>
          </a:prstGeom>
          <a:noFill/>
        </p:spPr>
        <p:txBody>
          <a:bodyPr wrap="square" rtlCol="0">
            <a:spAutoFit/>
          </a:bodyPr>
          <a:lstStyle/>
          <a:p>
            <a:r>
              <a:rPr lang="en-US" sz="2800" dirty="0"/>
              <a:t>Ix = It</a:t>
            </a:r>
          </a:p>
        </p:txBody>
      </p:sp>
      <p:sp>
        <p:nvSpPr>
          <p:cNvPr id="86" name="TextBox 85">
            <a:extLst>
              <a:ext uri="{FF2B5EF4-FFF2-40B4-BE49-F238E27FC236}">
                <a16:creationId xmlns:a16="http://schemas.microsoft.com/office/drawing/2014/main" id="{4BD5367A-28AE-42A9-A9A1-3D48E2F4D8DF}"/>
              </a:ext>
            </a:extLst>
          </p:cNvPr>
          <p:cNvSpPr txBox="1"/>
          <p:nvPr/>
        </p:nvSpPr>
        <p:spPr>
          <a:xfrm>
            <a:off x="642229" y="4164106"/>
            <a:ext cx="2596288" cy="523220"/>
          </a:xfrm>
          <a:prstGeom prst="rect">
            <a:avLst/>
          </a:prstGeom>
          <a:noFill/>
        </p:spPr>
        <p:txBody>
          <a:bodyPr wrap="square" rtlCol="0">
            <a:spAutoFit/>
          </a:bodyPr>
          <a:lstStyle/>
          <a:p>
            <a:r>
              <a:rPr lang="en-US" sz="2800" dirty="0" err="1"/>
              <a:t>Ic</a:t>
            </a:r>
            <a:r>
              <a:rPr lang="en-US" sz="2800" dirty="0"/>
              <a:t> = next(It, 9)</a:t>
            </a:r>
          </a:p>
        </p:txBody>
      </p:sp>
    </p:spTree>
    <p:extLst>
      <p:ext uri="{BB962C8B-B14F-4D97-AF65-F5344CB8AC3E}">
        <p14:creationId xmlns:p14="http://schemas.microsoft.com/office/powerpoint/2010/main" val="108085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F64C3-7FE9-4A4F-AF69-3A68ABC9711E}"/>
              </a:ext>
            </a:extLst>
          </p:cNvPr>
          <p:cNvSpPr>
            <a:spLocks noGrp="1"/>
          </p:cNvSpPr>
          <p:nvPr>
            <p:ph type="title"/>
          </p:nvPr>
        </p:nvSpPr>
        <p:spPr/>
        <p:txBody>
          <a:bodyPr/>
          <a:lstStyle/>
          <a:p>
            <a:r>
              <a:rPr lang="en-US" dirty="0"/>
              <a:t>Let’s look at </a:t>
            </a:r>
            <a:r>
              <a:rPr lang="en-US" strike="sngStrike" dirty="0"/>
              <a:t>accumulate</a:t>
            </a:r>
            <a:r>
              <a:rPr lang="en-US" dirty="0"/>
              <a:t> reduce…</a:t>
            </a:r>
          </a:p>
        </p:txBody>
      </p:sp>
      <p:sp>
        <p:nvSpPr>
          <p:cNvPr id="5" name="Text Placeholder 4">
            <a:extLst>
              <a:ext uri="{FF2B5EF4-FFF2-40B4-BE49-F238E27FC236}">
                <a16:creationId xmlns:a16="http://schemas.microsoft.com/office/drawing/2014/main" id="{A2F8845B-3B65-4E85-A020-64A0824480CF}"/>
              </a:ext>
            </a:extLst>
          </p:cNvPr>
          <p:cNvSpPr>
            <a:spLocks noGrp="1"/>
          </p:cNvSpPr>
          <p:nvPr>
            <p:ph type="body" idx="1"/>
          </p:nvPr>
        </p:nvSpPr>
        <p:spPr/>
        <p:txBody>
          <a:bodyPr/>
          <a:lstStyle/>
          <a:p>
            <a:endParaRPr lang="en-US" dirty="0"/>
          </a:p>
        </p:txBody>
      </p:sp>
      <p:sp>
        <p:nvSpPr>
          <p:cNvPr id="2" name="Slide Number Placeholder 1">
            <a:extLst>
              <a:ext uri="{FF2B5EF4-FFF2-40B4-BE49-F238E27FC236}">
                <a16:creationId xmlns:a16="http://schemas.microsoft.com/office/drawing/2014/main" id="{2E277364-7D07-45AC-BA7C-AEFD6AB77995}"/>
              </a:ext>
            </a:extLst>
          </p:cNvPr>
          <p:cNvSpPr>
            <a:spLocks noGrp="1"/>
          </p:cNvSpPr>
          <p:nvPr>
            <p:ph type="sldNum" sz="quarter" idx="12"/>
          </p:nvPr>
        </p:nvSpPr>
        <p:spPr/>
        <p:txBody>
          <a:bodyPr/>
          <a:lstStyle/>
          <a:p>
            <a:fld id="{0143F48C-C7AB-4612-9AE8-35222C1A6E94}" type="slidenum">
              <a:rPr lang="en-US" smtClean="0"/>
              <a:t>11</a:t>
            </a:fld>
            <a:endParaRPr lang="en-US"/>
          </a:p>
        </p:txBody>
      </p:sp>
    </p:spTree>
    <p:extLst>
      <p:ext uri="{BB962C8B-B14F-4D97-AF65-F5344CB8AC3E}">
        <p14:creationId xmlns:p14="http://schemas.microsoft.com/office/powerpoint/2010/main" val="243548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B6A152-A433-4ED0-A2A1-B9F177C6BDE9}"/>
              </a:ext>
            </a:extLst>
          </p:cNvPr>
          <p:cNvSpPr>
            <a:spLocks noGrp="1"/>
          </p:cNvSpPr>
          <p:nvPr>
            <p:ph type="title"/>
          </p:nvPr>
        </p:nvSpPr>
        <p:spPr/>
        <p:txBody>
          <a:bodyPr/>
          <a:lstStyle/>
          <a:p>
            <a:r>
              <a:rPr lang="en-US" dirty="0"/>
              <a:t>What happened to scheduling?</a:t>
            </a:r>
          </a:p>
        </p:txBody>
      </p:sp>
      <p:sp>
        <p:nvSpPr>
          <p:cNvPr id="4" name="Text Placeholder 3">
            <a:extLst>
              <a:ext uri="{FF2B5EF4-FFF2-40B4-BE49-F238E27FC236}">
                <a16:creationId xmlns:a16="http://schemas.microsoft.com/office/drawing/2014/main" id="{FFF97B61-2AD0-4073-BD40-6926F106218F}"/>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A7B2EDD9-C7F6-452F-AADE-EB75147A42EB}"/>
              </a:ext>
            </a:extLst>
          </p:cNvPr>
          <p:cNvSpPr>
            <a:spLocks noGrp="1"/>
          </p:cNvSpPr>
          <p:nvPr>
            <p:ph type="sldNum" sz="quarter" idx="12"/>
          </p:nvPr>
        </p:nvSpPr>
        <p:spPr/>
        <p:txBody>
          <a:bodyPr/>
          <a:lstStyle/>
          <a:p>
            <a:fld id="{0143F48C-C7AB-4612-9AE8-35222C1A6E94}" type="slidenum">
              <a:rPr lang="en-US" smtClean="0"/>
              <a:t>12</a:t>
            </a:fld>
            <a:endParaRPr lang="en-US"/>
          </a:p>
        </p:txBody>
      </p:sp>
    </p:spTree>
    <p:extLst>
      <p:ext uri="{BB962C8B-B14F-4D97-AF65-F5344CB8AC3E}">
        <p14:creationId xmlns:p14="http://schemas.microsoft.com/office/powerpoint/2010/main" val="3035031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2AD67210-2AA8-4891-B562-DA6BF343F589}"/>
              </a:ext>
            </a:extLst>
          </p:cNvPr>
          <p:cNvSpPr>
            <a:spLocks noGrp="1"/>
          </p:cNvSpPr>
          <p:nvPr>
            <p:ph type="sldNum" sz="quarter" idx="12"/>
          </p:nvPr>
        </p:nvSpPr>
        <p:spPr>
          <a:xfrm>
            <a:off x="8610600" y="6356350"/>
            <a:ext cx="2743200" cy="365125"/>
          </a:xfrm>
        </p:spPr>
        <p:txBody>
          <a:bodyPr/>
          <a:lstStyle/>
          <a:p>
            <a:fld id="{0143F48C-C7AB-4612-9AE8-35222C1A6E94}" type="slidenum">
              <a:rPr lang="en-US" smtClean="0"/>
              <a:t>13</a:t>
            </a:fld>
            <a:endParaRPr lang="en-US"/>
          </a:p>
        </p:txBody>
      </p:sp>
      <p:sp>
        <p:nvSpPr>
          <p:cNvPr id="62" name="Rectangle: Rounded Corners 61">
            <a:extLst>
              <a:ext uri="{FF2B5EF4-FFF2-40B4-BE49-F238E27FC236}">
                <a16:creationId xmlns:a16="http://schemas.microsoft.com/office/drawing/2014/main" id="{0E89C726-2DAB-4DF8-BCB0-68575563DB4F}"/>
              </a:ext>
            </a:extLst>
          </p:cNvPr>
          <p:cNvSpPr/>
          <p:nvPr/>
        </p:nvSpPr>
        <p:spPr>
          <a:xfrm>
            <a:off x="5982996" y="3143559"/>
            <a:ext cx="5240933" cy="2456517"/>
          </a:xfrm>
          <a:prstGeom prst="round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63" name="Rectangle: Rounded Corners 62">
            <a:extLst>
              <a:ext uri="{FF2B5EF4-FFF2-40B4-BE49-F238E27FC236}">
                <a16:creationId xmlns:a16="http://schemas.microsoft.com/office/drawing/2014/main" id="{29B4F153-F52C-4939-9503-2BA8DEE35CEB}"/>
              </a:ext>
            </a:extLst>
          </p:cNvPr>
          <p:cNvSpPr/>
          <p:nvPr/>
        </p:nvSpPr>
        <p:spPr>
          <a:xfrm>
            <a:off x="5942221" y="365690"/>
            <a:ext cx="5240933" cy="2456516"/>
          </a:xfrm>
          <a:prstGeom prst="round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31" name="Oval 30">
            <a:extLst>
              <a:ext uri="{FF2B5EF4-FFF2-40B4-BE49-F238E27FC236}">
                <a16:creationId xmlns:a16="http://schemas.microsoft.com/office/drawing/2014/main" id="{2197015B-2399-4577-8328-22393EB29AC2}"/>
              </a:ext>
            </a:extLst>
          </p:cNvPr>
          <p:cNvSpPr/>
          <p:nvPr/>
        </p:nvSpPr>
        <p:spPr>
          <a:xfrm>
            <a:off x="8557745" y="5871930"/>
            <a:ext cx="45719" cy="49427"/>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C596EFC-F100-4DA2-BDC8-5F51A4393C96}"/>
              </a:ext>
            </a:extLst>
          </p:cNvPr>
          <p:cNvSpPr/>
          <p:nvPr/>
        </p:nvSpPr>
        <p:spPr>
          <a:xfrm>
            <a:off x="8557745" y="6033391"/>
            <a:ext cx="45719" cy="49427"/>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7A6FF9F-08D5-43B5-BD02-3ADB0F83E1CD}"/>
              </a:ext>
            </a:extLst>
          </p:cNvPr>
          <p:cNvSpPr/>
          <p:nvPr/>
        </p:nvSpPr>
        <p:spPr>
          <a:xfrm>
            <a:off x="8557744" y="6194852"/>
            <a:ext cx="45719" cy="49427"/>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B07D29DE-2217-4A0A-A0AD-FBA0F18E5391}"/>
              </a:ext>
            </a:extLst>
          </p:cNvPr>
          <p:cNvSpPr/>
          <p:nvPr/>
        </p:nvSpPr>
        <p:spPr>
          <a:xfrm>
            <a:off x="660347" y="5039391"/>
            <a:ext cx="1571981" cy="1336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446928EB-7F08-4137-982C-F2BA22035BB4}"/>
              </a:ext>
            </a:extLst>
          </p:cNvPr>
          <p:cNvSpPr txBox="1"/>
          <p:nvPr/>
        </p:nvSpPr>
        <p:spPr>
          <a:xfrm>
            <a:off x="660347" y="5842226"/>
            <a:ext cx="1571981" cy="534146"/>
          </a:xfrm>
          <a:prstGeom prst="rect">
            <a:avLst/>
          </a:prstGeom>
          <a:noFill/>
        </p:spPr>
        <p:txBody>
          <a:bodyPr wrap="square" rtlCol="0">
            <a:spAutoFit/>
          </a:bodyPr>
          <a:lstStyle/>
          <a:p>
            <a:r>
              <a:rPr lang="en-US" sz="2800" dirty="0"/>
              <a:t>X = X + C</a:t>
            </a:r>
          </a:p>
        </p:txBody>
      </p:sp>
      <p:sp>
        <p:nvSpPr>
          <p:cNvPr id="72" name="TextBox 71">
            <a:extLst>
              <a:ext uri="{FF2B5EF4-FFF2-40B4-BE49-F238E27FC236}">
                <a16:creationId xmlns:a16="http://schemas.microsoft.com/office/drawing/2014/main" id="{829634B6-FC09-4208-BD01-180620724B25}"/>
              </a:ext>
            </a:extLst>
          </p:cNvPr>
          <p:cNvSpPr txBox="1"/>
          <p:nvPr/>
        </p:nvSpPr>
        <p:spPr>
          <a:xfrm>
            <a:off x="660353" y="5331627"/>
            <a:ext cx="1571981" cy="534146"/>
          </a:xfrm>
          <a:prstGeom prst="rect">
            <a:avLst/>
          </a:prstGeom>
          <a:noFill/>
        </p:spPr>
        <p:txBody>
          <a:bodyPr wrap="square" rtlCol="0">
            <a:spAutoFit/>
          </a:bodyPr>
          <a:lstStyle/>
          <a:p>
            <a:r>
              <a:rPr lang="en-US" sz="2800" dirty="0"/>
              <a:t>X = X + A</a:t>
            </a:r>
          </a:p>
        </p:txBody>
      </p:sp>
      <p:sp>
        <p:nvSpPr>
          <p:cNvPr id="73" name="TextBox 72">
            <a:extLst>
              <a:ext uri="{FF2B5EF4-FFF2-40B4-BE49-F238E27FC236}">
                <a16:creationId xmlns:a16="http://schemas.microsoft.com/office/drawing/2014/main" id="{CEBCC644-5E8F-43B4-A320-58335B1C180F}"/>
              </a:ext>
            </a:extLst>
          </p:cNvPr>
          <p:cNvSpPr txBox="1"/>
          <p:nvPr/>
        </p:nvSpPr>
        <p:spPr>
          <a:xfrm>
            <a:off x="660350" y="5599009"/>
            <a:ext cx="1571981" cy="534146"/>
          </a:xfrm>
          <a:prstGeom prst="rect">
            <a:avLst/>
          </a:prstGeom>
          <a:noFill/>
        </p:spPr>
        <p:txBody>
          <a:bodyPr wrap="square" rtlCol="0">
            <a:spAutoFit/>
          </a:bodyPr>
          <a:lstStyle/>
          <a:p>
            <a:r>
              <a:rPr lang="en-US" sz="2800" dirty="0"/>
              <a:t>X = X + B</a:t>
            </a:r>
          </a:p>
        </p:txBody>
      </p:sp>
      <p:sp>
        <p:nvSpPr>
          <p:cNvPr id="74" name="TextBox 73">
            <a:extLst>
              <a:ext uri="{FF2B5EF4-FFF2-40B4-BE49-F238E27FC236}">
                <a16:creationId xmlns:a16="http://schemas.microsoft.com/office/drawing/2014/main" id="{C5928F68-B467-4631-9244-2DFB0A400267}"/>
              </a:ext>
            </a:extLst>
          </p:cNvPr>
          <p:cNvSpPr txBox="1"/>
          <p:nvPr/>
        </p:nvSpPr>
        <p:spPr>
          <a:xfrm>
            <a:off x="660347" y="5025679"/>
            <a:ext cx="1571981" cy="534146"/>
          </a:xfrm>
          <a:prstGeom prst="rect">
            <a:avLst/>
          </a:prstGeom>
          <a:noFill/>
        </p:spPr>
        <p:txBody>
          <a:bodyPr wrap="square" rtlCol="0">
            <a:spAutoFit/>
          </a:bodyPr>
          <a:lstStyle/>
          <a:p>
            <a:r>
              <a:rPr lang="en-US" sz="2800" dirty="0"/>
              <a:t>(wait)</a:t>
            </a:r>
          </a:p>
        </p:txBody>
      </p:sp>
      <p:sp>
        <p:nvSpPr>
          <p:cNvPr id="77" name="Rectangle: Rounded Corners 76">
            <a:extLst>
              <a:ext uri="{FF2B5EF4-FFF2-40B4-BE49-F238E27FC236}">
                <a16:creationId xmlns:a16="http://schemas.microsoft.com/office/drawing/2014/main" id="{28B27F23-AB92-4FB9-A592-5202B1689318}"/>
              </a:ext>
            </a:extLst>
          </p:cNvPr>
          <p:cNvSpPr/>
          <p:nvPr/>
        </p:nvSpPr>
        <p:spPr>
          <a:xfrm>
            <a:off x="648084" y="2162003"/>
            <a:ext cx="2643474" cy="964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717DBDA4-71CC-45AB-BBF5-161813DFCBA7}"/>
              </a:ext>
            </a:extLst>
          </p:cNvPr>
          <p:cNvSpPr txBox="1"/>
          <p:nvPr/>
        </p:nvSpPr>
        <p:spPr>
          <a:xfrm>
            <a:off x="648080" y="2602994"/>
            <a:ext cx="2209430" cy="523220"/>
          </a:xfrm>
          <a:prstGeom prst="rect">
            <a:avLst/>
          </a:prstGeom>
          <a:noFill/>
        </p:spPr>
        <p:txBody>
          <a:bodyPr wrap="square" rtlCol="0">
            <a:spAutoFit/>
          </a:bodyPr>
          <a:lstStyle/>
          <a:p>
            <a:r>
              <a:rPr lang="en-US" sz="2800" dirty="0"/>
              <a:t>A = A + *</a:t>
            </a:r>
            <a:r>
              <a:rPr lang="en-US" sz="2800" dirty="0" err="1"/>
              <a:t>Ia</a:t>
            </a:r>
            <a:r>
              <a:rPr lang="en-US" sz="2800" dirty="0"/>
              <a:t>++</a:t>
            </a:r>
          </a:p>
        </p:txBody>
      </p:sp>
      <p:sp>
        <p:nvSpPr>
          <p:cNvPr id="81" name="TextBox 80">
            <a:extLst>
              <a:ext uri="{FF2B5EF4-FFF2-40B4-BE49-F238E27FC236}">
                <a16:creationId xmlns:a16="http://schemas.microsoft.com/office/drawing/2014/main" id="{B5E3EB70-AE37-46A6-8527-1AC3E9846D03}"/>
              </a:ext>
            </a:extLst>
          </p:cNvPr>
          <p:cNvSpPr txBox="1"/>
          <p:nvPr/>
        </p:nvSpPr>
        <p:spPr>
          <a:xfrm>
            <a:off x="648084" y="2359777"/>
            <a:ext cx="2767652" cy="523220"/>
          </a:xfrm>
          <a:prstGeom prst="rect">
            <a:avLst/>
          </a:prstGeom>
          <a:noFill/>
        </p:spPr>
        <p:txBody>
          <a:bodyPr wrap="square" rtlCol="0">
            <a:spAutoFit/>
          </a:bodyPr>
          <a:lstStyle/>
          <a:p>
            <a:r>
              <a:rPr lang="en-US" sz="2800" dirty="0"/>
              <a:t>A = *</a:t>
            </a:r>
            <a:r>
              <a:rPr lang="en-US" sz="2800" dirty="0" err="1"/>
              <a:t>Ia</a:t>
            </a:r>
            <a:r>
              <a:rPr lang="en-US" sz="2800" dirty="0"/>
              <a:t>++ + *</a:t>
            </a:r>
            <a:r>
              <a:rPr lang="en-US" sz="2800" dirty="0" err="1"/>
              <a:t>Ia</a:t>
            </a:r>
            <a:r>
              <a:rPr lang="en-US" sz="2800" dirty="0"/>
              <a:t>++</a:t>
            </a:r>
          </a:p>
        </p:txBody>
      </p:sp>
      <p:sp>
        <p:nvSpPr>
          <p:cNvPr id="82" name="TextBox 81">
            <a:extLst>
              <a:ext uri="{FF2B5EF4-FFF2-40B4-BE49-F238E27FC236}">
                <a16:creationId xmlns:a16="http://schemas.microsoft.com/office/drawing/2014/main" id="{3133DB5A-DED4-4D36-9B75-CD75A7E1DE7E}"/>
              </a:ext>
            </a:extLst>
          </p:cNvPr>
          <p:cNvSpPr txBox="1"/>
          <p:nvPr/>
        </p:nvSpPr>
        <p:spPr>
          <a:xfrm>
            <a:off x="648080" y="2081310"/>
            <a:ext cx="2596288" cy="523220"/>
          </a:xfrm>
          <a:prstGeom prst="rect">
            <a:avLst/>
          </a:prstGeom>
          <a:noFill/>
        </p:spPr>
        <p:txBody>
          <a:bodyPr wrap="square" rtlCol="0">
            <a:spAutoFit/>
          </a:bodyPr>
          <a:lstStyle/>
          <a:p>
            <a:r>
              <a:rPr lang="en-US" sz="2800" dirty="0" err="1"/>
              <a:t>Ia</a:t>
            </a:r>
            <a:r>
              <a:rPr lang="en-US" sz="2800" dirty="0"/>
              <a:t> = next(It, 3)</a:t>
            </a:r>
          </a:p>
        </p:txBody>
      </p:sp>
      <p:sp>
        <p:nvSpPr>
          <p:cNvPr id="83" name="Rectangle: Rounded Corners 82">
            <a:extLst>
              <a:ext uri="{FF2B5EF4-FFF2-40B4-BE49-F238E27FC236}">
                <a16:creationId xmlns:a16="http://schemas.microsoft.com/office/drawing/2014/main" id="{0BCDE519-1D51-4960-A270-225EB9E32A61}"/>
              </a:ext>
            </a:extLst>
          </p:cNvPr>
          <p:cNvSpPr/>
          <p:nvPr/>
        </p:nvSpPr>
        <p:spPr>
          <a:xfrm>
            <a:off x="642233" y="3218288"/>
            <a:ext cx="2643474" cy="964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8D367159-5865-422C-A5FB-A9A4197A80ED}"/>
              </a:ext>
            </a:extLst>
          </p:cNvPr>
          <p:cNvSpPr txBox="1"/>
          <p:nvPr/>
        </p:nvSpPr>
        <p:spPr>
          <a:xfrm>
            <a:off x="642229" y="3659279"/>
            <a:ext cx="2209430" cy="523220"/>
          </a:xfrm>
          <a:prstGeom prst="rect">
            <a:avLst/>
          </a:prstGeom>
          <a:noFill/>
        </p:spPr>
        <p:txBody>
          <a:bodyPr wrap="square" rtlCol="0">
            <a:spAutoFit/>
          </a:bodyPr>
          <a:lstStyle/>
          <a:p>
            <a:r>
              <a:rPr lang="en-US" sz="2800" dirty="0"/>
              <a:t>B = B + *</a:t>
            </a:r>
            <a:r>
              <a:rPr lang="en-US" sz="2800" dirty="0" err="1"/>
              <a:t>Ib</a:t>
            </a:r>
            <a:r>
              <a:rPr lang="en-US" sz="2800" dirty="0"/>
              <a:t>++</a:t>
            </a:r>
          </a:p>
        </p:txBody>
      </p:sp>
      <p:sp>
        <p:nvSpPr>
          <p:cNvPr id="85" name="TextBox 84">
            <a:extLst>
              <a:ext uri="{FF2B5EF4-FFF2-40B4-BE49-F238E27FC236}">
                <a16:creationId xmlns:a16="http://schemas.microsoft.com/office/drawing/2014/main" id="{DF87A49E-8E99-4AC5-A9D1-3A6A5588018A}"/>
              </a:ext>
            </a:extLst>
          </p:cNvPr>
          <p:cNvSpPr txBox="1"/>
          <p:nvPr/>
        </p:nvSpPr>
        <p:spPr>
          <a:xfrm>
            <a:off x="642233" y="3416062"/>
            <a:ext cx="2767652" cy="523220"/>
          </a:xfrm>
          <a:prstGeom prst="rect">
            <a:avLst/>
          </a:prstGeom>
          <a:noFill/>
        </p:spPr>
        <p:txBody>
          <a:bodyPr wrap="square" rtlCol="0">
            <a:spAutoFit/>
          </a:bodyPr>
          <a:lstStyle/>
          <a:p>
            <a:r>
              <a:rPr lang="en-US" sz="2800" dirty="0"/>
              <a:t>B = *</a:t>
            </a:r>
            <a:r>
              <a:rPr lang="en-US" sz="2800" dirty="0" err="1"/>
              <a:t>Ib</a:t>
            </a:r>
            <a:r>
              <a:rPr lang="en-US" sz="2800" dirty="0"/>
              <a:t>++ + *</a:t>
            </a:r>
            <a:r>
              <a:rPr lang="en-US" sz="2800" dirty="0" err="1"/>
              <a:t>Ib</a:t>
            </a:r>
            <a:r>
              <a:rPr lang="en-US" sz="2800" dirty="0"/>
              <a:t>++</a:t>
            </a:r>
          </a:p>
        </p:txBody>
      </p:sp>
      <p:sp>
        <p:nvSpPr>
          <p:cNvPr id="86" name="TextBox 85">
            <a:extLst>
              <a:ext uri="{FF2B5EF4-FFF2-40B4-BE49-F238E27FC236}">
                <a16:creationId xmlns:a16="http://schemas.microsoft.com/office/drawing/2014/main" id="{D97BF63D-ACCB-4D0F-94A0-170AF8B45723}"/>
              </a:ext>
            </a:extLst>
          </p:cNvPr>
          <p:cNvSpPr txBox="1"/>
          <p:nvPr/>
        </p:nvSpPr>
        <p:spPr>
          <a:xfrm>
            <a:off x="642229" y="3137595"/>
            <a:ext cx="2596288" cy="523220"/>
          </a:xfrm>
          <a:prstGeom prst="rect">
            <a:avLst/>
          </a:prstGeom>
          <a:noFill/>
        </p:spPr>
        <p:txBody>
          <a:bodyPr wrap="square" rtlCol="0">
            <a:spAutoFit/>
          </a:bodyPr>
          <a:lstStyle/>
          <a:p>
            <a:r>
              <a:rPr lang="en-US" sz="2800" dirty="0" err="1"/>
              <a:t>Ib</a:t>
            </a:r>
            <a:r>
              <a:rPr lang="en-US" sz="2800" dirty="0"/>
              <a:t> = next(It, 6)</a:t>
            </a:r>
          </a:p>
        </p:txBody>
      </p:sp>
      <p:sp>
        <p:nvSpPr>
          <p:cNvPr id="87" name="Rectangle: Rounded Corners 86">
            <a:extLst>
              <a:ext uri="{FF2B5EF4-FFF2-40B4-BE49-F238E27FC236}">
                <a16:creationId xmlns:a16="http://schemas.microsoft.com/office/drawing/2014/main" id="{5F2A47FA-863C-4D24-8F59-5521662CFF1C}"/>
              </a:ext>
            </a:extLst>
          </p:cNvPr>
          <p:cNvSpPr/>
          <p:nvPr/>
        </p:nvSpPr>
        <p:spPr>
          <a:xfrm>
            <a:off x="642233" y="4244800"/>
            <a:ext cx="2643474" cy="720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C99976A6-545D-480B-B25C-9D4549E7110F}"/>
              </a:ext>
            </a:extLst>
          </p:cNvPr>
          <p:cNvSpPr txBox="1"/>
          <p:nvPr/>
        </p:nvSpPr>
        <p:spPr>
          <a:xfrm>
            <a:off x="642233" y="4442573"/>
            <a:ext cx="2767652" cy="523220"/>
          </a:xfrm>
          <a:prstGeom prst="rect">
            <a:avLst/>
          </a:prstGeom>
          <a:noFill/>
        </p:spPr>
        <p:txBody>
          <a:bodyPr wrap="square" rtlCol="0">
            <a:spAutoFit/>
          </a:bodyPr>
          <a:lstStyle/>
          <a:p>
            <a:r>
              <a:rPr lang="en-US" sz="2800" dirty="0"/>
              <a:t>C = *</a:t>
            </a:r>
            <a:r>
              <a:rPr lang="en-US" sz="2800" dirty="0" err="1"/>
              <a:t>Ic</a:t>
            </a:r>
            <a:r>
              <a:rPr lang="en-US" sz="2800" dirty="0"/>
              <a:t>++ + *</a:t>
            </a:r>
            <a:r>
              <a:rPr lang="en-US" sz="2800" dirty="0" err="1"/>
              <a:t>Ic</a:t>
            </a:r>
            <a:r>
              <a:rPr lang="en-US" sz="2800" dirty="0"/>
              <a:t>++</a:t>
            </a:r>
          </a:p>
        </p:txBody>
      </p:sp>
      <p:sp>
        <p:nvSpPr>
          <p:cNvPr id="89" name="TextBox 88">
            <a:extLst>
              <a:ext uri="{FF2B5EF4-FFF2-40B4-BE49-F238E27FC236}">
                <a16:creationId xmlns:a16="http://schemas.microsoft.com/office/drawing/2014/main" id="{77CE9246-1788-412E-9A97-25A739512043}"/>
              </a:ext>
            </a:extLst>
          </p:cNvPr>
          <p:cNvSpPr txBox="1"/>
          <p:nvPr/>
        </p:nvSpPr>
        <p:spPr>
          <a:xfrm>
            <a:off x="642229" y="4164106"/>
            <a:ext cx="2596288" cy="523220"/>
          </a:xfrm>
          <a:prstGeom prst="rect">
            <a:avLst/>
          </a:prstGeom>
          <a:noFill/>
        </p:spPr>
        <p:txBody>
          <a:bodyPr wrap="square" rtlCol="0">
            <a:spAutoFit/>
          </a:bodyPr>
          <a:lstStyle/>
          <a:p>
            <a:r>
              <a:rPr lang="en-US" sz="2800" dirty="0" err="1"/>
              <a:t>Ic</a:t>
            </a:r>
            <a:r>
              <a:rPr lang="en-US" sz="2800" dirty="0"/>
              <a:t> = next(It, 9)</a:t>
            </a:r>
          </a:p>
        </p:txBody>
      </p:sp>
      <p:sp>
        <p:nvSpPr>
          <p:cNvPr id="30" name="Rectangle: Rounded Corners 29">
            <a:extLst>
              <a:ext uri="{FF2B5EF4-FFF2-40B4-BE49-F238E27FC236}">
                <a16:creationId xmlns:a16="http://schemas.microsoft.com/office/drawing/2014/main" id="{B707142B-8F7A-482B-B5EF-335D5F1F3006}"/>
              </a:ext>
            </a:extLst>
          </p:cNvPr>
          <p:cNvSpPr/>
          <p:nvPr/>
        </p:nvSpPr>
        <p:spPr>
          <a:xfrm>
            <a:off x="648080" y="756312"/>
            <a:ext cx="2015986" cy="132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4599797-C0E9-45B4-B5E2-4B7EE0E33272}"/>
              </a:ext>
            </a:extLst>
          </p:cNvPr>
          <p:cNvSpPr txBox="1"/>
          <p:nvPr/>
        </p:nvSpPr>
        <p:spPr>
          <a:xfrm>
            <a:off x="660347" y="1547291"/>
            <a:ext cx="2015986" cy="534146"/>
          </a:xfrm>
          <a:prstGeom prst="rect">
            <a:avLst/>
          </a:prstGeom>
          <a:noFill/>
        </p:spPr>
        <p:txBody>
          <a:bodyPr wrap="square" rtlCol="0">
            <a:spAutoFit/>
          </a:bodyPr>
          <a:lstStyle/>
          <a:p>
            <a:r>
              <a:rPr lang="en-US" sz="2800" dirty="0"/>
              <a:t>X = X + *Ix++</a:t>
            </a:r>
          </a:p>
        </p:txBody>
      </p:sp>
      <p:sp>
        <p:nvSpPr>
          <p:cNvPr id="35" name="TextBox 34">
            <a:extLst>
              <a:ext uri="{FF2B5EF4-FFF2-40B4-BE49-F238E27FC236}">
                <a16:creationId xmlns:a16="http://schemas.microsoft.com/office/drawing/2014/main" id="{08754CDC-2E27-459C-BE9C-DC72F9DA3A84}"/>
              </a:ext>
            </a:extLst>
          </p:cNvPr>
          <p:cNvSpPr txBox="1"/>
          <p:nvPr/>
        </p:nvSpPr>
        <p:spPr>
          <a:xfrm>
            <a:off x="660350" y="1298175"/>
            <a:ext cx="2015986" cy="534146"/>
          </a:xfrm>
          <a:prstGeom prst="rect">
            <a:avLst/>
          </a:prstGeom>
          <a:noFill/>
        </p:spPr>
        <p:txBody>
          <a:bodyPr wrap="square" rtlCol="0">
            <a:spAutoFit/>
          </a:bodyPr>
          <a:lstStyle/>
          <a:p>
            <a:r>
              <a:rPr lang="en-US" sz="2800" dirty="0"/>
              <a:t>X = X + *Ix++</a:t>
            </a:r>
          </a:p>
        </p:txBody>
      </p:sp>
      <p:sp>
        <p:nvSpPr>
          <p:cNvPr id="36" name="TextBox 35">
            <a:extLst>
              <a:ext uri="{FF2B5EF4-FFF2-40B4-BE49-F238E27FC236}">
                <a16:creationId xmlns:a16="http://schemas.microsoft.com/office/drawing/2014/main" id="{F70DEEE4-F689-4F60-A47E-87B59FBF6391}"/>
              </a:ext>
            </a:extLst>
          </p:cNvPr>
          <p:cNvSpPr txBox="1"/>
          <p:nvPr/>
        </p:nvSpPr>
        <p:spPr>
          <a:xfrm>
            <a:off x="660353" y="1036692"/>
            <a:ext cx="2015986" cy="523220"/>
          </a:xfrm>
          <a:prstGeom prst="rect">
            <a:avLst/>
          </a:prstGeom>
          <a:noFill/>
        </p:spPr>
        <p:txBody>
          <a:bodyPr wrap="square" rtlCol="0">
            <a:spAutoFit/>
          </a:bodyPr>
          <a:lstStyle/>
          <a:p>
            <a:r>
              <a:rPr lang="en-US" sz="2800" dirty="0"/>
              <a:t>X = X + *Ix++</a:t>
            </a:r>
          </a:p>
        </p:txBody>
      </p:sp>
      <p:sp>
        <p:nvSpPr>
          <p:cNvPr id="37" name="TextBox 36">
            <a:extLst>
              <a:ext uri="{FF2B5EF4-FFF2-40B4-BE49-F238E27FC236}">
                <a16:creationId xmlns:a16="http://schemas.microsoft.com/office/drawing/2014/main" id="{DDE0D014-3333-4DF6-AA94-38A9E3BBDC71}"/>
              </a:ext>
            </a:extLst>
          </p:cNvPr>
          <p:cNvSpPr txBox="1"/>
          <p:nvPr/>
        </p:nvSpPr>
        <p:spPr>
          <a:xfrm>
            <a:off x="660347" y="764076"/>
            <a:ext cx="2015986" cy="534146"/>
          </a:xfrm>
          <a:prstGeom prst="rect">
            <a:avLst/>
          </a:prstGeom>
          <a:noFill/>
        </p:spPr>
        <p:txBody>
          <a:bodyPr wrap="square" rtlCol="0">
            <a:spAutoFit/>
          </a:bodyPr>
          <a:lstStyle/>
          <a:p>
            <a:r>
              <a:rPr lang="en-US" sz="2800" dirty="0"/>
              <a:t>Ix = It</a:t>
            </a:r>
          </a:p>
        </p:txBody>
      </p:sp>
      <p:sp>
        <p:nvSpPr>
          <p:cNvPr id="6" name="Cloud 5">
            <a:extLst>
              <a:ext uri="{FF2B5EF4-FFF2-40B4-BE49-F238E27FC236}">
                <a16:creationId xmlns:a16="http://schemas.microsoft.com/office/drawing/2014/main" id="{D0E3CFF3-AB10-4856-8E6A-0FB17FD8F061}"/>
              </a:ext>
            </a:extLst>
          </p:cNvPr>
          <p:cNvSpPr/>
          <p:nvPr/>
        </p:nvSpPr>
        <p:spPr>
          <a:xfrm>
            <a:off x="1854438" y="268303"/>
            <a:ext cx="7956134" cy="58291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Scheduling Magic</a:t>
            </a:r>
          </a:p>
        </p:txBody>
      </p:sp>
    </p:spTree>
    <p:extLst>
      <p:ext uri="{BB962C8B-B14F-4D97-AF65-F5344CB8AC3E}">
        <p14:creationId xmlns:p14="http://schemas.microsoft.com/office/powerpoint/2010/main" val="360430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495C7E-4EDE-4836-AD10-E163E265D814}"/>
              </a:ext>
            </a:extLst>
          </p:cNvPr>
          <p:cNvSpPr>
            <a:spLocks noGrp="1"/>
          </p:cNvSpPr>
          <p:nvPr>
            <p:ph type="sldNum" sz="quarter" idx="12"/>
          </p:nvPr>
        </p:nvSpPr>
        <p:spPr/>
        <p:txBody>
          <a:bodyPr/>
          <a:lstStyle/>
          <a:p>
            <a:fld id="{0143F48C-C7AB-4612-9AE8-35222C1A6E94}" type="slidenum">
              <a:rPr lang="en-US" smtClean="0"/>
              <a:t>14</a:t>
            </a:fld>
            <a:endParaRPr lang="en-US"/>
          </a:p>
        </p:txBody>
      </p:sp>
      <p:sp>
        <p:nvSpPr>
          <p:cNvPr id="3" name="Rectangle: Rounded Corners 2">
            <a:extLst>
              <a:ext uri="{FF2B5EF4-FFF2-40B4-BE49-F238E27FC236}">
                <a16:creationId xmlns:a16="http://schemas.microsoft.com/office/drawing/2014/main" id="{0C78BEF7-FAE3-4BF6-91C7-0361CF8389A1}"/>
              </a:ext>
            </a:extLst>
          </p:cNvPr>
          <p:cNvSpPr/>
          <p:nvPr/>
        </p:nvSpPr>
        <p:spPr>
          <a:xfrm>
            <a:off x="5982996" y="3143559"/>
            <a:ext cx="5240933" cy="2456517"/>
          </a:xfrm>
          <a:prstGeom prst="round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4" name="Rectangle: Rounded Corners 3">
            <a:extLst>
              <a:ext uri="{FF2B5EF4-FFF2-40B4-BE49-F238E27FC236}">
                <a16:creationId xmlns:a16="http://schemas.microsoft.com/office/drawing/2014/main" id="{BA1E8AC6-3506-40AF-9176-E3E6E6F9A750}"/>
              </a:ext>
            </a:extLst>
          </p:cNvPr>
          <p:cNvSpPr/>
          <p:nvPr/>
        </p:nvSpPr>
        <p:spPr>
          <a:xfrm>
            <a:off x="5942221" y="365690"/>
            <a:ext cx="5240933" cy="2456516"/>
          </a:xfrm>
          <a:prstGeom prst="round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25" name="Oval 24">
            <a:extLst>
              <a:ext uri="{FF2B5EF4-FFF2-40B4-BE49-F238E27FC236}">
                <a16:creationId xmlns:a16="http://schemas.microsoft.com/office/drawing/2014/main" id="{071633D2-08E2-4CE2-BCB1-770EBC7E1FFF}"/>
              </a:ext>
            </a:extLst>
          </p:cNvPr>
          <p:cNvSpPr/>
          <p:nvPr/>
        </p:nvSpPr>
        <p:spPr>
          <a:xfrm>
            <a:off x="8557745" y="5871930"/>
            <a:ext cx="45719" cy="49427"/>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669D34F-ECCD-45AB-855C-74889F6A5B1E}"/>
              </a:ext>
            </a:extLst>
          </p:cNvPr>
          <p:cNvSpPr/>
          <p:nvPr/>
        </p:nvSpPr>
        <p:spPr>
          <a:xfrm>
            <a:off x="8557745" y="6033391"/>
            <a:ext cx="45719" cy="49427"/>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257C073-CC20-4F92-B5F7-3A8B9D229427}"/>
              </a:ext>
            </a:extLst>
          </p:cNvPr>
          <p:cNvSpPr/>
          <p:nvPr/>
        </p:nvSpPr>
        <p:spPr>
          <a:xfrm>
            <a:off x="8557744" y="6194852"/>
            <a:ext cx="45719" cy="49427"/>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368D87AA-DC0C-4B67-99B1-062A82AEF3EF}"/>
              </a:ext>
            </a:extLst>
          </p:cNvPr>
          <p:cNvSpPr/>
          <p:nvPr/>
        </p:nvSpPr>
        <p:spPr>
          <a:xfrm>
            <a:off x="9084625" y="852197"/>
            <a:ext cx="1571981" cy="1336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9E7D1ACF-B9DE-4D6D-9961-0D1EE9838BE0}"/>
              </a:ext>
            </a:extLst>
          </p:cNvPr>
          <p:cNvSpPr txBox="1"/>
          <p:nvPr/>
        </p:nvSpPr>
        <p:spPr>
          <a:xfrm>
            <a:off x="9084625" y="1655032"/>
            <a:ext cx="1571981" cy="534146"/>
          </a:xfrm>
          <a:prstGeom prst="rect">
            <a:avLst/>
          </a:prstGeom>
          <a:noFill/>
        </p:spPr>
        <p:txBody>
          <a:bodyPr wrap="square" rtlCol="0">
            <a:spAutoFit/>
          </a:bodyPr>
          <a:lstStyle/>
          <a:p>
            <a:r>
              <a:rPr lang="en-US" sz="2800" dirty="0"/>
              <a:t>X = X + C</a:t>
            </a:r>
          </a:p>
        </p:txBody>
      </p:sp>
      <p:sp>
        <p:nvSpPr>
          <p:cNvPr id="70" name="TextBox 69">
            <a:extLst>
              <a:ext uri="{FF2B5EF4-FFF2-40B4-BE49-F238E27FC236}">
                <a16:creationId xmlns:a16="http://schemas.microsoft.com/office/drawing/2014/main" id="{18EF7A7D-BE11-4210-B82C-9D71BB4EF4CF}"/>
              </a:ext>
            </a:extLst>
          </p:cNvPr>
          <p:cNvSpPr txBox="1"/>
          <p:nvPr/>
        </p:nvSpPr>
        <p:spPr>
          <a:xfrm>
            <a:off x="9084631" y="1144433"/>
            <a:ext cx="1571981" cy="534146"/>
          </a:xfrm>
          <a:prstGeom prst="rect">
            <a:avLst/>
          </a:prstGeom>
          <a:noFill/>
        </p:spPr>
        <p:txBody>
          <a:bodyPr wrap="square" rtlCol="0">
            <a:spAutoFit/>
          </a:bodyPr>
          <a:lstStyle/>
          <a:p>
            <a:r>
              <a:rPr lang="en-US" sz="2800" dirty="0"/>
              <a:t>X = X + A</a:t>
            </a:r>
          </a:p>
        </p:txBody>
      </p:sp>
      <p:sp>
        <p:nvSpPr>
          <p:cNvPr id="71" name="TextBox 70">
            <a:extLst>
              <a:ext uri="{FF2B5EF4-FFF2-40B4-BE49-F238E27FC236}">
                <a16:creationId xmlns:a16="http://schemas.microsoft.com/office/drawing/2014/main" id="{D789E242-9045-46A8-B9E4-0C8F2D4EE6D6}"/>
              </a:ext>
            </a:extLst>
          </p:cNvPr>
          <p:cNvSpPr txBox="1"/>
          <p:nvPr/>
        </p:nvSpPr>
        <p:spPr>
          <a:xfrm>
            <a:off x="9084628" y="1411815"/>
            <a:ext cx="1571981" cy="534146"/>
          </a:xfrm>
          <a:prstGeom prst="rect">
            <a:avLst/>
          </a:prstGeom>
          <a:noFill/>
        </p:spPr>
        <p:txBody>
          <a:bodyPr wrap="square" rtlCol="0">
            <a:spAutoFit/>
          </a:bodyPr>
          <a:lstStyle/>
          <a:p>
            <a:r>
              <a:rPr lang="en-US" sz="2800" dirty="0"/>
              <a:t>X = X + B</a:t>
            </a:r>
          </a:p>
        </p:txBody>
      </p:sp>
      <p:sp>
        <p:nvSpPr>
          <p:cNvPr id="72" name="TextBox 71">
            <a:extLst>
              <a:ext uri="{FF2B5EF4-FFF2-40B4-BE49-F238E27FC236}">
                <a16:creationId xmlns:a16="http://schemas.microsoft.com/office/drawing/2014/main" id="{509B6F92-67EA-4D18-A391-834B538961C2}"/>
              </a:ext>
            </a:extLst>
          </p:cNvPr>
          <p:cNvSpPr txBox="1"/>
          <p:nvPr/>
        </p:nvSpPr>
        <p:spPr>
          <a:xfrm>
            <a:off x="9084625" y="838485"/>
            <a:ext cx="1571981" cy="534146"/>
          </a:xfrm>
          <a:prstGeom prst="rect">
            <a:avLst/>
          </a:prstGeom>
          <a:noFill/>
        </p:spPr>
        <p:txBody>
          <a:bodyPr wrap="square" rtlCol="0">
            <a:spAutoFit/>
          </a:bodyPr>
          <a:lstStyle/>
          <a:p>
            <a:r>
              <a:rPr lang="en-US" sz="2800" dirty="0"/>
              <a:t>(wait)</a:t>
            </a:r>
          </a:p>
        </p:txBody>
      </p:sp>
      <p:sp>
        <p:nvSpPr>
          <p:cNvPr id="75" name="Rectangle: Rounded Corners 74">
            <a:extLst>
              <a:ext uri="{FF2B5EF4-FFF2-40B4-BE49-F238E27FC236}">
                <a16:creationId xmlns:a16="http://schemas.microsoft.com/office/drawing/2014/main" id="{084EAFBB-03A7-4B1E-AB36-AED348AF20EE}"/>
              </a:ext>
            </a:extLst>
          </p:cNvPr>
          <p:cNvSpPr/>
          <p:nvPr/>
        </p:nvSpPr>
        <p:spPr>
          <a:xfrm>
            <a:off x="6030190" y="3659173"/>
            <a:ext cx="2643474" cy="964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B6A550C7-E2D9-4314-926A-8C8D12B5D819}"/>
              </a:ext>
            </a:extLst>
          </p:cNvPr>
          <p:cNvSpPr txBox="1"/>
          <p:nvPr/>
        </p:nvSpPr>
        <p:spPr>
          <a:xfrm>
            <a:off x="6030186" y="4100164"/>
            <a:ext cx="2209430" cy="523220"/>
          </a:xfrm>
          <a:prstGeom prst="rect">
            <a:avLst/>
          </a:prstGeom>
          <a:noFill/>
        </p:spPr>
        <p:txBody>
          <a:bodyPr wrap="square" rtlCol="0">
            <a:spAutoFit/>
          </a:bodyPr>
          <a:lstStyle/>
          <a:p>
            <a:r>
              <a:rPr lang="en-US" sz="2800" dirty="0"/>
              <a:t>A = A + *</a:t>
            </a:r>
            <a:r>
              <a:rPr lang="en-US" sz="2800" dirty="0" err="1"/>
              <a:t>Ia</a:t>
            </a:r>
            <a:r>
              <a:rPr lang="en-US" sz="2800" dirty="0"/>
              <a:t>++</a:t>
            </a:r>
          </a:p>
        </p:txBody>
      </p:sp>
      <p:sp>
        <p:nvSpPr>
          <p:cNvPr id="79" name="TextBox 78">
            <a:extLst>
              <a:ext uri="{FF2B5EF4-FFF2-40B4-BE49-F238E27FC236}">
                <a16:creationId xmlns:a16="http://schemas.microsoft.com/office/drawing/2014/main" id="{F97FDFDA-927E-4BD8-B443-67796EB1A318}"/>
              </a:ext>
            </a:extLst>
          </p:cNvPr>
          <p:cNvSpPr txBox="1"/>
          <p:nvPr/>
        </p:nvSpPr>
        <p:spPr>
          <a:xfrm>
            <a:off x="6030190" y="3856947"/>
            <a:ext cx="2767652" cy="523220"/>
          </a:xfrm>
          <a:prstGeom prst="rect">
            <a:avLst/>
          </a:prstGeom>
          <a:noFill/>
        </p:spPr>
        <p:txBody>
          <a:bodyPr wrap="square" rtlCol="0">
            <a:spAutoFit/>
          </a:bodyPr>
          <a:lstStyle/>
          <a:p>
            <a:r>
              <a:rPr lang="en-US" sz="2800" dirty="0"/>
              <a:t>A = *</a:t>
            </a:r>
            <a:r>
              <a:rPr lang="en-US" sz="2800" dirty="0" err="1"/>
              <a:t>Ia</a:t>
            </a:r>
            <a:r>
              <a:rPr lang="en-US" sz="2800" dirty="0"/>
              <a:t>++ + *</a:t>
            </a:r>
            <a:r>
              <a:rPr lang="en-US" sz="2800" dirty="0" err="1"/>
              <a:t>Ia</a:t>
            </a:r>
            <a:r>
              <a:rPr lang="en-US" sz="2800" dirty="0"/>
              <a:t>++</a:t>
            </a:r>
          </a:p>
        </p:txBody>
      </p:sp>
      <p:sp>
        <p:nvSpPr>
          <p:cNvPr id="80" name="TextBox 79">
            <a:extLst>
              <a:ext uri="{FF2B5EF4-FFF2-40B4-BE49-F238E27FC236}">
                <a16:creationId xmlns:a16="http://schemas.microsoft.com/office/drawing/2014/main" id="{F49BEB52-FD66-49F6-967F-63B1B7B4FF0D}"/>
              </a:ext>
            </a:extLst>
          </p:cNvPr>
          <p:cNvSpPr txBox="1"/>
          <p:nvPr/>
        </p:nvSpPr>
        <p:spPr>
          <a:xfrm>
            <a:off x="6030186" y="3578480"/>
            <a:ext cx="2596288" cy="523220"/>
          </a:xfrm>
          <a:prstGeom prst="rect">
            <a:avLst/>
          </a:prstGeom>
          <a:noFill/>
        </p:spPr>
        <p:txBody>
          <a:bodyPr wrap="square" rtlCol="0">
            <a:spAutoFit/>
          </a:bodyPr>
          <a:lstStyle/>
          <a:p>
            <a:r>
              <a:rPr lang="en-US" sz="2800" dirty="0" err="1"/>
              <a:t>Ia</a:t>
            </a:r>
            <a:r>
              <a:rPr lang="en-US" sz="2800" dirty="0"/>
              <a:t> = next(It, 3)</a:t>
            </a:r>
          </a:p>
        </p:txBody>
      </p:sp>
      <p:sp>
        <p:nvSpPr>
          <p:cNvPr id="81" name="Rectangle: Rounded Corners 80">
            <a:extLst>
              <a:ext uri="{FF2B5EF4-FFF2-40B4-BE49-F238E27FC236}">
                <a16:creationId xmlns:a16="http://schemas.microsoft.com/office/drawing/2014/main" id="{D9C64BCC-1A24-4D4E-B582-DE31E4AE55D6}"/>
              </a:ext>
            </a:extLst>
          </p:cNvPr>
          <p:cNvSpPr/>
          <p:nvPr/>
        </p:nvSpPr>
        <p:spPr>
          <a:xfrm>
            <a:off x="8216443" y="4409981"/>
            <a:ext cx="2643474" cy="964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B6313638-54A6-4672-8F75-09A948E6E985}"/>
              </a:ext>
            </a:extLst>
          </p:cNvPr>
          <p:cNvSpPr txBox="1"/>
          <p:nvPr/>
        </p:nvSpPr>
        <p:spPr>
          <a:xfrm>
            <a:off x="8216439" y="4850972"/>
            <a:ext cx="2209430" cy="523220"/>
          </a:xfrm>
          <a:prstGeom prst="rect">
            <a:avLst/>
          </a:prstGeom>
          <a:noFill/>
        </p:spPr>
        <p:txBody>
          <a:bodyPr wrap="square" rtlCol="0">
            <a:spAutoFit/>
          </a:bodyPr>
          <a:lstStyle/>
          <a:p>
            <a:r>
              <a:rPr lang="en-US" sz="2800" dirty="0"/>
              <a:t>B = B + *</a:t>
            </a:r>
            <a:r>
              <a:rPr lang="en-US" sz="2800" dirty="0" err="1"/>
              <a:t>Ib</a:t>
            </a:r>
            <a:r>
              <a:rPr lang="en-US" sz="2800" dirty="0"/>
              <a:t>++</a:t>
            </a:r>
          </a:p>
        </p:txBody>
      </p:sp>
      <p:sp>
        <p:nvSpPr>
          <p:cNvPr id="83" name="TextBox 82">
            <a:extLst>
              <a:ext uri="{FF2B5EF4-FFF2-40B4-BE49-F238E27FC236}">
                <a16:creationId xmlns:a16="http://schemas.microsoft.com/office/drawing/2014/main" id="{7E8E7414-22F2-4055-9FA4-32F12A8CDB73}"/>
              </a:ext>
            </a:extLst>
          </p:cNvPr>
          <p:cNvSpPr txBox="1"/>
          <p:nvPr/>
        </p:nvSpPr>
        <p:spPr>
          <a:xfrm>
            <a:off x="8216443" y="4607755"/>
            <a:ext cx="2767652" cy="523220"/>
          </a:xfrm>
          <a:prstGeom prst="rect">
            <a:avLst/>
          </a:prstGeom>
          <a:noFill/>
        </p:spPr>
        <p:txBody>
          <a:bodyPr wrap="square" rtlCol="0">
            <a:spAutoFit/>
          </a:bodyPr>
          <a:lstStyle/>
          <a:p>
            <a:r>
              <a:rPr lang="en-US" sz="2800" dirty="0"/>
              <a:t>B = *</a:t>
            </a:r>
            <a:r>
              <a:rPr lang="en-US" sz="2800" dirty="0" err="1"/>
              <a:t>Ib</a:t>
            </a:r>
            <a:r>
              <a:rPr lang="en-US" sz="2800" dirty="0"/>
              <a:t>++ + *</a:t>
            </a:r>
            <a:r>
              <a:rPr lang="en-US" sz="2800" dirty="0" err="1"/>
              <a:t>Ib</a:t>
            </a:r>
            <a:r>
              <a:rPr lang="en-US" sz="2800" dirty="0"/>
              <a:t>++</a:t>
            </a:r>
          </a:p>
        </p:txBody>
      </p:sp>
      <p:sp>
        <p:nvSpPr>
          <p:cNvPr id="84" name="TextBox 83">
            <a:extLst>
              <a:ext uri="{FF2B5EF4-FFF2-40B4-BE49-F238E27FC236}">
                <a16:creationId xmlns:a16="http://schemas.microsoft.com/office/drawing/2014/main" id="{752FCE5B-B799-400D-8D54-B1BA838A0961}"/>
              </a:ext>
            </a:extLst>
          </p:cNvPr>
          <p:cNvSpPr txBox="1"/>
          <p:nvPr/>
        </p:nvSpPr>
        <p:spPr>
          <a:xfrm>
            <a:off x="8216439" y="4329288"/>
            <a:ext cx="2596288" cy="523220"/>
          </a:xfrm>
          <a:prstGeom prst="rect">
            <a:avLst/>
          </a:prstGeom>
          <a:noFill/>
        </p:spPr>
        <p:txBody>
          <a:bodyPr wrap="square" rtlCol="0">
            <a:spAutoFit/>
          </a:bodyPr>
          <a:lstStyle/>
          <a:p>
            <a:r>
              <a:rPr lang="en-US" sz="2800" dirty="0" err="1"/>
              <a:t>Ib</a:t>
            </a:r>
            <a:r>
              <a:rPr lang="en-US" sz="2800" dirty="0"/>
              <a:t> = next(It, 6)</a:t>
            </a:r>
          </a:p>
        </p:txBody>
      </p:sp>
      <p:sp>
        <p:nvSpPr>
          <p:cNvPr id="85" name="Rectangle: Rounded Corners 84">
            <a:extLst>
              <a:ext uri="{FF2B5EF4-FFF2-40B4-BE49-F238E27FC236}">
                <a16:creationId xmlns:a16="http://schemas.microsoft.com/office/drawing/2014/main" id="{69AF0012-BAF1-448E-AD93-D6ABB5980C1A}"/>
              </a:ext>
            </a:extLst>
          </p:cNvPr>
          <p:cNvSpPr/>
          <p:nvPr/>
        </p:nvSpPr>
        <p:spPr>
          <a:xfrm>
            <a:off x="6559286" y="2021923"/>
            <a:ext cx="2643474" cy="720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DBFE3D94-CA65-4211-8804-D36946A48A2B}"/>
              </a:ext>
            </a:extLst>
          </p:cNvPr>
          <p:cNvSpPr txBox="1"/>
          <p:nvPr/>
        </p:nvSpPr>
        <p:spPr>
          <a:xfrm>
            <a:off x="6559286" y="2219696"/>
            <a:ext cx="2767652" cy="523220"/>
          </a:xfrm>
          <a:prstGeom prst="rect">
            <a:avLst/>
          </a:prstGeom>
          <a:noFill/>
        </p:spPr>
        <p:txBody>
          <a:bodyPr wrap="square" rtlCol="0">
            <a:spAutoFit/>
          </a:bodyPr>
          <a:lstStyle/>
          <a:p>
            <a:r>
              <a:rPr lang="en-US" sz="2800" dirty="0"/>
              <a:t>C = *</a:t>
            </a:r>
            <a:r>
              <a:rPr lang="en-US" sz="2800" dirty="0" err="1"/>
              <a:t>Ic</a:t>
            </a:r>
            <a:r>
              <a:rPr lang="en-US" sz="2800" dirty="0"/>
              <a:t>++ + *</a:t>
            </a:r>
            <a:r>
              <a:rPr lang="en-US" sz="2800" dirty="0" err="1"/>
              <a:t>Ic</a:t>
            </a:r>
            <a:r>
              <a:rPr lang="en-US" sz="2800" dirty="0"/>
              <a:t>++</a:t>
            </a:r>
          </a:p>
        </p:txBody>
      </p:sp>
      <p:sp>
        <p:nvSpPr>
          <p:cNvPr id="87" name="TextBox 86">
            <a:extLst>
              <a:ext uri="{FF2B5EF4-FFF2-40B4-BE49-F238E27FC236}">
                <a16:creationId xmlns:a16="http://schemas.microsoft.com/office/drawing/2014/main" id="{F427724F-7142-467C-B7FC-BD252BA67930}"/>
              </a:ext>
            </a:extLst>
          </p:cNvPr>
          <p:cNvSpPr txBox="1"/>
          <p:nvPr/>
        </p:nvSpPr>
        <p:spPr>
          <a:xfrm>
            <a:off x="6559282" y="1941229"/>
            <a:ext cx="2596288" cy="523220"/>
          </a:xfrm>
          <a:prstGeom prst="rect">
            <a:avLst/>
          </a:prstGeom>
          <a:noFill/>
        </p:spPr>
        <p:txBody>
          <a:bodyPr wrap="square" rtlCol="0">
            <a:spAutoFit/>
          </a:bodyPr>
          <a:lstStyle/>
          <a:p>
            <a:r>
              <a:rPr lang="en-US" sz="2800" dirty="0" err="1"/>
              <a:t>Ic</a:t>
            </a:r>
            <a:r>
              <a:rPr lang="en-US" sz="2800" dirty="0"/>
              <a:t> = next(It, 9)</a:t>
            </a:r>
          </a:p>
        </p:txBody>
      </p:sp>
      <p:sp>
        <p:nvSpPr>
          <p:cNvPr id="29" name="Rectangle: Rounded Corners 28">
            <a:extLst>
              <a:ext uri="{FF2B5EF4-FFF2-40B4-BE49-F238E27FC236}">
                <a16:creationId xmlns:a16="http://schemas.microsoft.com/office/drawing/2014/main" id="{5B4666C3-5E4E-4F49-AE06-05E355381B86}"/>
              </a:ext>
            </a:extLst>
          </p:cNvPr>
          <p:cNvSpPr/>
          <p:nvPr/>
        </p:nvSpPr>
        <p:spPr>
          <a:xfrm>
            <a:off x="6017919" y="746023"/>
            <a:ext cx="2015986" cy="132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03404F8-D1FF-4852-97F7-14B88A9DE941}"/>
              </a:ext>
            </a:extLst>
          </p:cNvPr>
          <p:cNvSpPr txBox="1"/>
          <p:nvPr/>
        </p:nvSpPr>
        <p:spPr>
          <a:xfrm>
            <a:off x="6030186" y="1537002"/>
            <a:ext cx="2015986" cy="534146"/>
          </a:xfrm>
          <a:prstGeom prst="rect">
            <a:avLst/>
          </a:prstGeom>
          <a:noFill/>
        </p:spPr>
        <p:txBody>
          <a:bodyPr wrap="square" rtlCol="0">
            <a:spAutoFit/>
          </a:bodyPr>
          <a:lstStyle/>
          <a:p>
            <a:r>
              <a:rPr lang="en-US" sz="2800" dirty="0"/>
              <a:t>X = X + *Ix++</a:t>
            </a:r>
          </a:p>
        </p:txBody>
      </p:sp>
      <p:sp>
        <p:nvSpPr>
          <p:cNvPr id="31" name="TextBox 30">
            <a:extLst>
              <a:ext uri="{FF2B5EF4-FFF2-40B4-BE49-F238E27FC236}">
                <a16:creationId xmlns:a16="http://schemas.microsoft.com/office/drawing/2014/main" id="{21E988A3-633C-4EAB-B2A9-D04CCE76FBF0}"/>
              </a:ext>
            </a:extLst>
          </p:cNvPr>
          <p:cNvSpPr txBox="1"/>
          <p:nvPr/>
        </p:nvSpPr>
        <p:spPr>
          <a:xfrm>
            <a:off x="6030189" y="1287886"/>
            <a:ext cx="2015986" cy="534146"/>
          </a:xfrm>
          <a:prstGeom prst="rect">
            <a:avLst/>
          </a:prstGeom>
          <a:noFill/>
        </p:spPr>
        <p:txBody>
          <a:bodyPr wrap="square" rtlCol="0">
            <a:spAutoFit/>
          </a:bodyPr>
          <a:lstStyle/>
          <a:p>
            <a:r>
              <a:rPr lang="en-US" sz="2800" dirty="0"/>
              <a:t>X = X + *Ix++</a:t>
            </a:r>
          </a:p>
        </p:txBody>
      </p:sp>
      <p:sp>
        <p:nvSpPr>
          <p:cNvPr id="32" name="TextBox 31">
            <a:extLst>
              <a:ext uri="{FF2B5EF4-FFF2-40B4-BE49-F238E27FC236}">
                <a16:creationId xmlns:a16="http://schemas.microsoft.com/office/drawing/2014/main" id="{BC0D5A9A-03C8-4FF4-94AE-563664E16684}"/>
              </a:ext>
            </a:extLst>
          </p:cNvPr>
          <p:cNvSpPr txBox="1"/>
          <p:nvPr/>
        </p:nvSpPr>
        <p:spPr>
          <a:xfrm>
            <a:off x="6030192" y="1026403"/>
            <a:ext cx="2015986" cy="523220"/>
          </a:xfrm>
          <a:prstGeom prst="rect">
            <a:avLst/>
          </a:prstGeom>
          <a:noFill/>
        </p:spPr>
        <p:txBody>
          <a:bodyPr wrap="square" rtlCol="0">
            <a:spAutoFit/>
          </a:bodyPr>
          <a:lstStyle/>
          <a:p>
            <a:r>
              <a:rPr lang="en-US" sz="2800" dirty="0"/>
              <a:t>X = X + *Ix++</a:t>
            </a:r>
          </a:p>
        </p:txBody>
      </p:sp>
      <p:sp>
        <p:nvSpPr>
          <p:cNvPr id="33" name="TextBox 32">
            <a:extLst>
              <a:ext uri="{FF2B5EF4-FFF2-40B4-BE49-F238E27FC236}">
                <a16:creationId xmlns:a16="http://schemas.microsoft.com/office/drawing/2014/main" id="{ED814A32-A712-4C8D-B099-38B880ECCCD1}"/>
              </a:ext>
            </a:extLst>
          </p:cNvPr>
          <p:cNvSpPr txBox="1"/>
          <p:nvPr/>
        </p:nvSpPr>
        <p:spPr>
          <a:xfrm>
            <a:off x="6030186" y="753787"/>
            <a:ext cx="2015986" cy="534146"/>
          </a:xfrm>
          <a:prstGeom prst="rect">
            <a:avLst/>
          </a:prstGeom>
          <a:noFill/>
        </p:spPr>
        <p:txBody>
          <a:bodyPr wrap="square" rtlCol="0">
            <a:spAutoFit/>
          </a:bodyPr>
          <a:lstStyle/>
          <a:p>
            <a:r>
              <a:rPr lang="en-US" sz="2800" dirty="0"/>
              <a:t>Ix = It</a:t>
            </a:r>
          </a:p>
        </p:txBody>
      </p:sp>
    </p:spTree>
    <p:extLst>
      <p:ext uri="{BB962C8B-B14F-4D97-AF65-F5344CB8AC3E}">
        <p14:creationId xmlns:p14="http://schemas.microsoft.com/office/powerpoint/2010/main" val="137594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3C222-57C6-4506-811B-00B7A0FB09D9}"/>
              </a:ext>
            </a:extLst>
          </p:cNvPr>
          <p:cNvSpPr>
            <a:spLocks noGrp="1"/>
          </p:cNvSpPr>
          <p:nvPr>
            <p:ph type="title"/>
          </p:nvPr>
        </p:nvSpPr>
        <p:spPr/>
        <p:txBody>
          <a:bodyPr/>
          <a:lstStyle/>
          <a:p>
            <a:r>
              <a:rPr lang="en-US" dirty="0"/>
              <a:t>Scheduling, really – Windows’ Thread Pool</a:t>
            </a:r>
          </a:p>
        </p:txBody>
      </p:sp>
      <p:sp>
        <p:nvSpPr>
          <p:cNvPr id="4" name="Content Placeholder 3">
            <a:extLst>
              <a:ext uri="{FF2B5EF4-FFF2-40B4-BE49-F238E27FC236}">
                <a16:creationId xmlns:a16="http://schemas.microsoft.com/office/drawing/2014/main" id="{9E657830-8CCD-4977-B60B-88C75B7EBB6C}"/>
              </a:ext>
            </a:extLst>
          </p:cNvPr>
          <p:cNvSpPr>
            <a:spLocks noGrp="1"/>
          </p:cNvSpPr>
          <p:nvPr>
            <p:ph idx="1"/>
          </p:nvPr>
        </p:nvSpPr>
        <p:spPr/>
        <p:txBody>
          <a:bodyPr/>
          <a:lstStyle/>
          <a:p>
            <a:r>
              <a:rPr lang="en-US" dirty="0" err="1">
                <a:hlinkClick r:id="rId3"/>
              </a:rPr>
              <a:t>CreateThreadpoolWork</a:t>
            </a:r>
            <a:endParaRPr lang="en-US" dirty="0"/>
          </a:p>
          <a:p>
            <a:r>
              <a:rPr lang="en-US" dirty="0" err="1">
                <a:hlinkClick r:id="rId4"/>
              </a:rPr>
              <a:t>SubmitThreadpoolWork</a:t>
            </a:r>
            <a:endParaRPr lang="en-US" dirty="0"/>
          </a:p>
          <a:p>
            <a:r>
              <a:rPr lang="en-US" dirty="0" err="1">
                <a:hlinkClick r:id="rId5"/>
              </a:rPr>
              <a:t>WaitForThreadpoolWorkCallbacks</a:t>
            </a:r>
            <a:endParaRPr lang="en-US" dirty="0"/>
          </a:p>
          <a:p>
            <a:r>
              <a:rPr lang="en-US" dirty="0" err="1">
                <a:hlinkClick r:id="rId6"/>
              </a:rPr>
              <a:t>CloseThreadpoolWork</a:t>
            </a:r>
            <a:endParaRPr lang="en-US" dirty="0"/>
          </a:p>
          <a:p>
            <a:endParaRPr lang="en-US" dirty="0"/>
          </a:p>
          <a:p>
            <a:r>
              <a:rPr lang="en-US" dirty="0">
                <a:hlinkClick r:id="rId7"/>
              </a:rPr>
              <a:t>Pedro Teixeira’s talk</a:t>
            </a:r>
            <a:r>
              <a:rPr lang="en-US" dirty="0"/>
              <a:t> (Pedro works on the kernel) discusses threadpool internals</a:t>
            </a:r>
          </a:p>
        </p:txBody>
      </p:sp>
      <p:sp>
        <p:nvSpPr>
          <p:cNvPr id="2" name="Slide Number Placeholder 1">
            <a:extLst>
              <a:ext uri="{FF2B5EF4-FFF2-40B4-BE49-F238E27FC236}">
                <a16:creationId xmlns:a16="http://schemas.microsoft.com/office/drawing/2014/main" id="{37901779-9476-4E74-A20E-FA209EF2C19C}"/>
              </a:ext>
            </a:extLst>
          </p:cNvPr>
          <p:cNvSpPr>
            <a:spLocks noGrp="1"/>
          </p:cNvSpPr>
          <p:nvPr>
            <p:ph type="sldNum" sz="quarter" idx="12"/>
          </p:nvPr>
        </p:nvSpPr>
        <p:spPr/>
        <p:txBody>
          <a:bodyPr/>
          <a:lstStyle/>
          <a:p>
            <a:fld id="{0143F48C-C7AB-4612-9AE8-35222C1A6E94}" type="slidenum">
              <a:rPr lang="en-US" smtClean="0"/>
              <a:t>15</a:t>
            </a:fld>
            <a:endParaRPr lang="en-US"/>
          </a:p>
        </p:txBody>
      </p:sp>
    </p:spTree>
    <p:extLst>
      <p:ext uri="{BB962C8B-B14F-4D97-AF65-F5344CB8AC3E}">
        <p14:creationId xmlns:p14="http://schemas.microsoft.com/office/powerpoint/2010/main" val="4139987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6456-BF18-4F0F-98D4-ED056A23A52B}"/>
              </a:ext>
            </a:extLst>
          </p:cNvPr>
          <p:cNvSpPr>
            <a:spLocks noGrp="1"/>
          </p:cNvSpPr>
          <p:nvPr>
            <p:ph type="title"/>
          </p:nvPr>
        </p:nvSpPr>
        <p:spPr/>
        <p:txBody>
          <a:bodyPr/>
          <a:lstStyle/>
          <a:p>
            <a:r>
              <a:rPr lang="en-US" dirty="0"/>
              <a:t>Questions on the mental model of reduce?</a:t>
            </a:r>
          </a:p>
        </p:txBody>
      </p:sp>
      <p:sp>
        <p:nvSpPr>
          <p:cNvPr id="3" name="Content Placeholder 2">
            <a:extLst>
              <a:ext uri="{FF2B5EF4-FFF2-40B4-BE49-F238E27FC236}">
                <a16:creationId xmlns:a16="http://schemas.microsoft.com/office/drawing/2014/main" id="{AF1E962A-14A4-48E4-BFF5-C7045BA7609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74B2CF7-7861-471A-97BA-FEB5544CF547}"/>
              </a:ext>
            </a:extLst>
          </p:cNvPr>
          <p:cNvSpPr>
            <a:spLocks noGrp="1"/>
          </p:cNvSpPr>
          <p:nvPr>
            <p:ph type="sldNum" sz="quarter" idx="12"/>
          </p:nvPr>
        </p:nvSpPr>
        <p:spPr/>
        <p:txBody>
          <a:bodyPr/>
          <a:lstStyle/>
          <a:p>
            <a:fld id="{0143F48C-C7AB-4612-9AE8-35222C1A6E94}" type="slidenum">
              <a:rPr lang="en-US" smtClean="0"/>
              <a:t>16</a:t>
            </a:fld>
            <a:endParaRPr lang="en-US"/>
          </a:p>
        </p:txBody>
      </p:sp>
    </p:spTree>
    <p:extLst>
      <p:ext uri="{BB962C8B-B14F-4D97-AF65-F5344CB8AC3E}">
        <p14:creationId xmlns:p14="http://schemas.microsoft.com/office/powerpoint/2010/main" val="137724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6529-5AAF-4DA9-8B3A-2BA67F3150EE}"/>
              </a:ext>
            </a:extLst>
          </p:cNvPr>
          <p:cNvSpPr>
            <a:spLocks noGrp="1"/>
          </p:cNvSpPr>
          <p:nvPr>
            <p:ph type="title"/>
          </p:nvPr>
        </p:nvSpPr>
        <p:spPr/>
        <p:txBody>
          <a:bodyPr/>
          <a:lstStyle/>
          <a:p>
            <a:r>
              <a:rPr lang="en-US" dirty="0"/>
              <a:t>Demo </a:t>
            </a:r>
            <a:r>
              <a:rPr lang="en-US"/>
              <a:t>– Debugging into </a:t>
            </a:r>
            <a:r>
              <a:rPr lang="en-US" dirty="0"/>
              <a:t>std::reduce</a:t>
            </a:r>
          </a:p>
        </p:txBody>
      </p:sp>
      <p:sp>
        <p:nvSpPr>
          <p:cNvPr id="3" name="Content Placeholder 2">
            <a:extLst>
              <a:ext uri="{FF2B5EF4-FFF2-40B4-BE49-F238E27FC236}">
                <a16:creationId xmlns:a16="http://schemas.microsoft.com/office/drawing/2014/main" id="{33E696A2-69D7-4C18-8D7F-DD396EF8D7C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FFE9576-7B70-4F24-8743-C04BA060FCD9}"/>
              </a:ext>
            </a:extLst>
          </p:cNvPr>
          <p:cNvSpPr>
            <a:spLocks noGrp="1"/>
          </p:cNvSpPr>
          <p:nvPr>
            <p:ph type="sldNum" sz="quarter" idx="12"/>
          </p:nvPr>
        </p:nvSpPr>
        <p:spPr/>
        <p:txBody>
          <a:bodyPr/>
          <a:lstStyle/>
          <a:p>
            <a:fld id="{0143F48C-C7AB-4612-9AE8-35222C1A6E94}" type="slidenum">
              <a:rPr lang="en-US" smtClean="0"/>
              <a:t>17</a:t>
            </a:fld>
            <a:endParaRPr lang="en-US"/>
          </a:p>
        </p:txBody>
      </p:sp>
    </p:spTree>
    <p:extLst>
      <p:ext uri="{BB962C8B-B14F-4D97-AF65-F5344CB8AC3E}">
        <p14:creationId xmlns:p14="http://schemas.microsoft.com/office/powerpoint/2010/main" val="325261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5A9-E8B8-4ED4-9A46-8BCDAD1AE242}"/>
              </a:ext>
            </a:extLst>
          </p:cNvPr>
          <p:cNvSpPr>
            <a:spLocks noGrp="1"/>
          </p:cNvSpPr>
          <p:nvPr>
            <p:ph type="title"/>
          </p:nvPr>
        </p:nvSpPr>
        <p:spPr/>
        <p:txBody>
          <a:bodyPr/>
          <a:lstStyle/>
          <a:p>
            <a:r>
              <a:rPr lang="en-US" dirty="0"/>
              <a:t>Benchmark </a:t>
            </a:r>
            <a:r>
              <a:rPr lang="en-US" dirty="0" err="1"/>
              <a:t>benchmark</a:t>
            </a:r>
            <a:r>
              <a:rPr lang="en-US" dirty="0"/>
              <a:t> </a:t>
            </a:r>
            <a:r>
              <a:rPr lang="en-US" dirty="0" err="1"/>
              <a:t>benchmark</a:t>
            </a:r>
            <a:r>
              <a:rPr lang="en-US" dirty="0"/>
              <a:t>!</a:t>
            </a:r>
          </a:p>
        </p:txBody>
      </p:sp>
      <p:sp>
        <p:nvSpPr>
          <p:cNvPr id="3" name="Content Placeholder 2">
            <a:extLst>
              <a:ext uri="{FF2B5EF4-FFF2-40B4-BE49-F238E27FC236}">
                <a16:creationId xmlns:a16="http://schemas.microsoft.com/office/drawing/2014/main" id="{98C7DBEA-A1D0-4BE3-9F9E-324EE223413C}"/>
              </a:ext>
            </a:extLst>
          </p:cNvPr>
          <p:cNvSpPr>
            <a:spLocks noGrp="1"/>
          </p:cNvSpPr>
          <p:nvPr>
            <p:ph idx="1"/>
          </p:nvPr>
        </p:nvSpPr>
        <p:spPr/>
        <p:txBody>
          <a:bodyPr/>
          <a:lstStyle/>
          <a:p>
            <a:r>
              <a:rPr lang="en-US" dirty="0"/>
              <a:t>The hardware and the input you care about are important</a:t>
            </a:r>
          </a:p>
          <a:p>
            <a:r>
              <a:rPr lang="en-US" dirty="0"/>
              <a:t>Parallel algorithms generally do more work, even for </a:t>
            </a:r>
            <a:r>
              <a:rPr lang="en-US" dirty="0" err="1"/>
              <a:t>for_each</a:t>
            </a:r>
            <a:r>
              <a:rPr lang="en-US" dirty="0"/>
              <a:t>(random-access), to acquire threads, wait for background threads to complete, etc.</a:t>
            </a:r>
          </a:p>
          <a:p>
            <a:r>
              <a:rPr lang="en-US" dirty="0"/>
              <a:t>Following numbers are from this ThinkPad X1 Carbon, i7-8650U 4c8t, 2133MHz DDR3L</a:t>
            </a:r>
          </a:p>
          <a:p>
            <a:pPr lvl="1"/>
            <a:endParaRPr lang="en-US" dirty="0"/>
          </a:p>
        </p:txBody>
      </p:sp>
      <p:sp>
        <p:nvSpPr>
          <p:cNvPr id="4" name="Slide Number Placeholder 3">
            <a:extLst>
              <a:ext uri="{FF2B5EF4-FFF2-40B4-BE49-F238E27FC236}">
                <a16:creationId xmlns:a16="http://schemas.microsoft.com/office/drawing/2014/main" id="{00F18B75-CAE4-4A36-8848-D50E508E06F4}"/>
              </a:ext>
            </a:extLst>
          </p:cNvPr>
          <p:cNvSpPr>
            <a:spLocks noGrp="1"/>
          </p:cNvSpPr>
          <p:nvPr>
            <p:ph type="sldNum" sz="quarter" idx="12"/>
          </p:nvPr>
        </p:nvSpPr>
        <p:spPr/>
        <p:txBody>
          <a:bodyPr/>
          <a:lstStyle/>
          <a:p>
            <a:fld id="{0143F48C-C7AB-4612-9AE8-35222C1A6E94}" type="slidenum">
              <a:rPr lang="en-US" smtClean="0"/>
              <a:t>18</a:t>
            </a:fld>
            <a:endParaRPr lang="en-US"/>
          </a:p>
        </p:txBody>
      </p:sp>
    </p:spTree>
    <p:extLst>
      <p:ext uri="{BB962C8B-B14F-4D97-AF65-F5344CB8AC3E}">
        <p14:creationId xmlns:p14="http://schemas.microsoft.com/office/powerpoint/2010/main" val="1818780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E4D0-43EB-4CD1-9A03-623D936316FA}"/>
              </a:ext>
            </a:extLst>
          </p:cNvPr>
          <p:cNvSpPr>
            <a:spLocks noGrp="1"/>
          </p:cNvSpPr>
          <p:nvPr>
            <p:ph type="title"/>
          </p:nvPr>
        </p:nvSpPr>
        <p:spPr/>
        <p:txBody>
          <a:bodyPr/>
          <a:lstStyle/>
          <a:p>
            <a:r>
              <a:rPr lang="en-US" dirty="0"/>
              <a:t>Benchmark </a:t>
            </a:r>
            <a:r>
              <a:rPr lang="en-US" dirty="0" err="1"/>
              <a:t>benchmark</a:t>
            </a:r>
            <a:r>
              <a:rPr lang="en-US" dirty="0"/>
              <a:t> </a:t>
            </a:r>
            <a:r>
              <a:rPr lang="en-US" dirty="0" err="1"/>
              <a:t>benchmark</a:t>
            </a:r>
            <a:r>
              <a:rPr lang="en-US" dirty="0"/>
              <a:t> - Debug</a:t>
            </a:r>
          </a:p>
        </p:txBody>
      </p:sp>
      <p:sp>
        <p:nvSpPr>
          <p:cNvPr id="3" name="Content Placeholder 2">
            <a:extLst>
              <a:ext uri="{FF2B5EF4-FFF2-40B4-BE49-F238E27FC236}">
                <a16:creationId xmlns:a16="http://schemas.microsoft.com/office/drawing/2014/main" id="{A21A91A2-0D65-4C1A-A893-B96E17EC459E}"/>
              </a:ext>
            </a:extLst>
          </p:cNvPr>
          <p:cNvSpPr>
            <a:spLocks noGrp="1"/>
          </p:cNvSpPr>
          <p:nvPr>
            <p:ph idx="1"/>
          </p:nvPr>
        </p:nvSpPr>
        <p:spPr/>
        <p:txBody>
          <a:bodyPr/>
          <a:lstStyle/>
          <a:p>
            <a:r>
              <a:rPr lang="en-US" dirty="0"/>
              <a:t>.\DemoReduce.exe 100000000 (762mb) – Parallel 4.9 times faster</a:t>
            </a:r>
          </a:p>
          <a:p>
            <a:r>
              <a:rPr lang="en-US" dirty="0"/>
              <a:t>.\DemoReduce.exe 10000000 (76mb) – Parallel 4.6 times faster</a:t>
            </a:r>
          </a:p>
          <a:p>
            <a:r>
              <a:rPr lang="en-US" dirty="0"/>
              <a:t>.\DemoReduce.exe 1000000 (7.6mb) – Parallel 3.8 times faster</a:t>
            </a:r>
          </a:p>
          <a:p>
            <a:pPr marL="0" indent="0">
              <a:buNone/>
            </a:pPr>
            <a:r>
              <a:rPr lang="en-US" dirty="0"/>
              <a:t>(fits in cache on this chip below here)</a:t>
            </a:r>
          </a:p>
          <a:p>
            <a:r>
              <a:rPr lang="en-US" dirty="0"/>
              <a:t>.\DemoReduce.exe 100000 (.76mb) – Parallel 1.5 times faster</a:t>
            </a:r>
          </a:p>
          <a:p>
            <a:r>
              <a:rPr lang="en-US" dirty="0"/>
              <a:t>.\DemoReduce.exe 1000 – Parallel 13 times slower</a:t>
            </a:r>
          </a:p>
          <a:p>
            <a:endParaRPr lang="en-US" dirty="0"/>
          </a:p>
        </p:txBody>
      </p:sp>
      <p:sp>
        <p:nvSpPr>
          <p:cNvPr id="4" name="Slide Number Placeholder 3">
            <a:extLst>
              <a:ext uri="{FF2B5EF4-FFF2-40B4-BE49-F238E27FC236}">
                <a16:creationId xmlns:a16="http://schemas.microsoft.com/office/drawing/2014/main" id="{92081A75-46A3-497C-A9B6-B29C649E3904}"/>
              </a:ext>
            </a:extLst>
          </p:cNvPr>
          <p:cNvSpPr>
            <a:spLocks noGrp="1"/>
          </p:cNvSpPr>
          <p:nvPr>
            <p:ph type="sldNum" sz="quarter" idx="12"/>
          </p:nvPr>
        </p:nvSpPr>
        <p:spPr/>
        <p:txBody>
          <a:bodyPr/>
          <a:lstStyle/>
          <a:p>
            <a:fld id="{0143F48C-C7AB-4612-9AE8-35222C1A6E94}" type="slidenum">
              <a:rPr lang="en-US" smtClean="0"/>
              <a:t>19</a:t>
            </a:fld>
            <a:endParaRPr lang="en-US"/>
          </a:p>
        </p:txBody>
      </p:sp>
    </p:spTree>
    <p:extLst>
      <p:ext uri="{BB962C8B-B14F-4D97-AF65-F5344CB8AC3E}">
        <p14:creationId xmlns:p14="http://schemas.microsoft.com/office/powerpoint/2010/main" val="100116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61AF-04EE-4616-A5EC-6C77BEE5FD80}"/>
              </a:ext>
            </a:extLst>
          </p:cNvPr>
          <p:cNvSpPr>
            <a:spLocks noGrp="1"/>
          </p:cNvSpPr>
          <p:nvPr>
            <p:ph type="title"/>
          </p:nvPr>
        </p:nvSpPr>
        <p:spPr/>
        <p:txBody>
          <a:bodyPr/>
          <a:lstStyle/>
          <a:p>
            <a:r>
              <a:rPr lang="en-US" dirty="0"/>
              <a:t>Hello Parallel World – Not This Talk</a:t>
            </a:r>
          </a:p>
        </p:txBody>
      </p:sp>
      <p:sp>
        <p:nvSpPr>
          <p:cNvPr id="3" name="Content Placeholder 2">
            <a:extLst>
              <a:ext uri="{FF2B5EF4-FFF2-40B4-BE49-F238E27FC236}">
                <a16:creationId xmlns:a16="http://schemas.microsoft.com/office/drawing/2014/main" id="{22EE3179-EDEA-4BE8-BD6B-556330F0DC38}"/>
              </a:ext>
            </a:extLst>
          </p:cNvPr>
          <p:cNvSpPr>
            <a:spLocks noGrp="1"/>
          </p:cNvSpPr>
          <p:nvPr>
            <p:ph idx="1"/>
          </p:nvPr>
        </p:nvSpPr>
        <p:spPr/>
        <p:txBody>
          <a:bodyPr/>
          <a:lstStyle/>
          <a:p>
            <a:r>
              <a:rPr lang="en-US" dirty="0"/>
              <a:t>See blog post </a:t>
            </a:r>
            <a:r>
              <a:rPr lang="en-US" dirty="0">
                <a:hlinkClick r:id="rId3"/>
              </a:rPr>
              <a:t>https://blogs.msdn.microsoft.com/vcblog/2018/09/11/using-c17-parallel-algorithms-for-better-performance/</a:t>
            </a:r>
            <a:endParaRPr lang="en-US" dirty="0"/>
          </a:p>
          <a:p>
            <a:r>
              <a:rPr lang="en-US" dirty="0"/>
              <a:t>std::sort(a, b) -&gt; std::sort(std::execution::par, a, b)</a:t>
            </a:r>
          </a:p>
          <a:p>
            <a:r>
              <a:rPr lang="en-US" dirty="0"/>
              <a:t>75ms -&gt; 20ms (1000000 doubles on 7980XE)</a:t>
            </a:r>
          </a:p>
        </p:txBody>
      </p:sp>
      <p:sp>
        <p:nvSpPr>
          <p:cNvPr id="4" name="Slide Number Placeholder 3">
            <a:extLst>
              <a:ext uri="{FF2B5EF4-FFF2-40B4-BE49-F238E27FC236}">
                <a16:creationId xmlns:a16="http://schemas.microsoft.com/office/drawing/2014/main" id="{D45DBF06-912F-46E8-BA36-AFCEFEBC3FA9}"/>
              </a:ext>
            </a:extLst>
          </p:cNvPr>
          <p:cNvSpPr>
            <a:spLocks noGrp="1"/>
          </p:cNvSpPr>
          <p:nvPr>
            <p:ph type="sldNum" sz="quarter" idx="12"/>
          </p:nvPr>
        </p:nvSpPr>
        <p:spPr/>
        <p:txBody>
          <a:bodyPr/>
          <a:lstStyle/>
          <a:p>
            <a:fld id="{0143F48C-C7AB-4612-9AE8-35222C1A6E94}" type="slidenum">
              <a:rPr lang="en-US" smtClean="0"/>
              <a:t>2</a:t>
            </a:fld>
            <a:endParaRPr lang="en-US"/>
          </a:p>
        </p:txBody>
      </p:sp>
    </p:spTree>
    <p:extLst>
      <p:ext uri="{BB962C8B-B14F-4D97-AF65-F5344CB8AC3E}">
        <p14:creationId xmlns:p14="http://schemas.microsoft.com/office/powerpoint/2010/main" val="34194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E4D0-43EB-4CD1-9A03-623D936316FA}"/>
              </a:ext>
            </a:extLst>
          </p:cNvPr>
          <p:cNvSpPr>
            <a:spLocks noGrp="1"/>
          </p:cNvSpPr>
          <p:nvPr>
            <p:ph type="title"/>
          </p:nvPr>
        </p:nvSpPr>
        <p:spPr/>
        <p:txBody>
          <a:bodyPr/>
          <a:lstStyle/>
          <a:p>
            <a:r>
              <a:rPr lang="en-US" dirty="0"/>
              <a:t>Benchmark </a:t>
            </a:r>
            <a:r>
              <a:rPr lang="en-US" dirty="0" err="1"/>
              <a:t>benchmark</a:t>
            </a:r>
            <a:r>
              <a:rPr lang="en-US" dirty="0"/>
              <a:t> </a:t>
            </a:r>
            <a:r>
              <a:rPr lang="en-US" dirty="0" err="1"/>
              <a:t>benchmark</a:t>
            </a:r>
            <a:r>
              <a:rPr lang="en-US" dirty="0"/>
              <a:t> - Release</a:t>
            </a:r>
          </a:p>
        </p:txBody>
      </p:sp>
      <p:sp>
        <p:nvSpPr>
          <p:cNvPr id="3" name="Content Placeholder 2">
            <a:extLst>
              <a:ext uri="{FF2B5EF4-FFF2-40B4-BE49-F238E27FC236}">
                <a16:creationId xmlns:a16="http://schemas.microsoft.com/office/drawing/2014/main" id="{A21A91A2-0D65-4C1A-A893-B96E17EC459E}"/>
              </a:ext>
            </a:extLst>
          </p:cNvPr>
          <p:cNvSpPr>
            <a:spLocks noGrp="1"/>
          </p:cNvSpPr>
          <p:nvPr>
            <p:ph idx="1"/>
          </p:nvPr>
        </p:nvSpPr>
        <p:spPr/>
        <p:txBody>
          <a:bodyPr/>
          <a:lstStyle/>
          <a:p>
            <a:r>
              <a:rPr lang="en-US" dirty="0"/>
              <a:t>.\DemoReduce.exe 100000000 (762mb) – Parallel 1.3 times faster</a:t>
            </a:r>
          </a:p>
          <a:p>
            <a:r>
              <a:rPr lang="en-US" dirty="0"/>
              <a:t>.\DemoReduce.exe 10000000 (76mb) – Parallel 1.3 times faster</a:t>
            </a:r>
          </a:p>
          <a:p>
            <a:r>
              <a:rPr lang="en-US" dirty="0"/>
              <a:t>.\DemoReduce.exe 1000000 (7.6mb) – Parallel 1.6 times faster</a:t>
            </a:r>
          </a:p>
          <a:p>
            <a:pPr marL="0" indent="0">
              <a:buNone/>
            </a:pPr>
            <a:r>
              <a:rPr lang="en-US" dirty="0"/>
              <a:t>(fits in cache on this chip below here)</a:t>
            </a:r>
          </a:p>
          <a:p>
            <a:r>
              <a:rPr lang="en-US" dirty="0"/>
              <a:t>.\DemoReduce.exe 100000 (.76mb) – Parallel 2 times slower</a:t>
            </a:r>
          </a:p>
          <a:p>
            <a:r>
              <a:rPr lang="en-US" dirty="0"/>
              <a:t>.\DemoReduce.exe 1000 – Parallel 96 times slower</a:t>
            </a:r>
          </a:p>
          <a:p>
            <a:endParaRPr lang="en-US" dirty="0"/>
          </a:p>
        </p:txBody>
      </p:sp>
      <p:sp>
        <p:nvSpPr>
          <p:cNvPr id="4" name="Slide Number Placeholder 3">
            <a:extLst>
              <a:ext uri="{FF2B5EF4-FFF2-40B4-BE49-F238E27FC236}">
                <a16:creationId xmlns:a16="http://schemas.microsoft.com/office/drawing/2014/main" id="{92081A75-46A3-497C-A9B6-B29C649E3904}"/>
              </a:ext>
            </a:extLst>
          </p:cNvPr>
          <p:cNvSpPr>
            <a:spLocks noGrp="1"/>
          </p:cNvSpPr>
          <p:nvPr>
            <p:ph type="sldNum" sz="quarter" idx="12"/>
          </p:nvPr>
        </p:nvSpPr>
        <p:spPr/>
        <p:txBody>
          <a:bodyPr/>
          <a:lstStyle/>
          <a:p>
            <a:fld id="{0143F48C-C7AB-4612-9AE8-35222C1A6E94}" type="slidenum">
              <a:rPr lang="en-US" smtClean="0"/>
              <a:t>20</a:t>
            </a:fld>
            <a:endParaRPr lang="en-US"/>
          </a:p>
        </p:txBody>
      </p:sp>
    </p:spTree>
    <p:extLst>
      <p:ext uri="{BB962C8B-B14F-4D97-AF65-F5344CB8AC3E}">
        <p14:creationId xmlns:p14="http://schemas.microsoft.com/office/powerpoint/2010/main" val="2634158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17C6-C9CC-46E0-981A-4FCCFE2A5265}"/>
              </a:ext>
            </a:extLst>
          </p:cNvPr>
          <p:cNvSpPr>
            <a:spLocks noGrp="1"/>
          </p:cNvSpPr>
          <p:nvPr>
            <p:ph type="title"/>
          </p:nvPr>
        </p:nvSpPr>
        <p:spPr/>
        <p:txBody>
          <a:bodyPr/>
          <a:lstStyle/>
          <a:p>
            <a:r>
              <a:rPr lang="en-US" dirty="0"/>
              <a:t>Demo - Why isn’t it any faster?</a:t>
            </a:r>
          </a:p>
        </p:txBody>
      </p:sp>
      <p:sp>
        <p:nvSpPr>
          <p:cNvPr id="3" name="Content Placeholder 2">
            <a:extLst>
              <a:ext uri="{FF2B5EF4-FFF2-40B4-BE49-F238E27FC236}">
                <a16:creationId xmlns:a16="http://schemas.microsoft.com/office/drawing/2014/main" id="{75C4D6F7-674C-4B03-9AF5-746DA771B13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D146F55-7B00-4A08-81FB-48399BAE2AD4}"/>
              </a:ext>
            </a:extLst>
          </p:cNvPr>
          <p:cNvSpPr>
            <a:spLocks noGrp="1"/>
          </p:cNvSpPr>
          <p:nvPr>
            <p:ph type="sldNum" sz="quarter" idx="12"/>
          </p:nvPr>
        </p:nvSpPr>
        <p:spPr/>
        <p:txBody>
          <a:bodyPr/>
          <a:lstStyle/>
          <a:p>
            <a:fld id="{0143F48C-C7AB-4612-9AE8-35222C1A6E94}" type="slidenum">
              <a:rPr lang="en-US" smtClean="0"/>
              <a:t>21</a:t>
            </a:fld>
            <a:endParaRPr lang="en-US"/>
          </a:p>
        </p:txBody>
      </p:sp>
    </p:spTree>
    <p:extLst>
      <p:ext uri="{BB962C8B-B14F-4D97-AF65-F5344CB8AC3E}">
        <p14:creationId xmlns:p14="http://schemas.microsoft.com/office/powerpoint/2010/main" val="379336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C982-204F-4D7E-A683-015AC2A5E13E}"/>
              </a:ext>
            </a:extLst>
          </p:cNvPr>
          <p:cNvSpPr>
            <a:spLocks noGrp="1"/>
          </p:cNvSpPr>
          <p:nvPr>
            <p:ph type="title"/>
          </p:nvPr>
        </p:nvSpPr>
        <p:spPr/>
        <p:txBody>
          <a:bodyPr/>
          <a:lstStyle/>
          <a:p>
            <a:r>
              <a:rPr lang="en-US" dirty="0"/>
              <a:t>Hardware matters!</a:t>
            </a:r>
          </a:p>
        </p:txBody>
      </p:sp>
      <p:sp>
        <p:nvSpPr>
          <p:cNvPr id="3" name="Content Placeholder 2">
            <a:extLst>
              <a:ext uri="{FF2B5EF4-FFF2-40B4-BE49-F238E27FC236}">
                <a16:creationId xmlns:a16="http://schemas.microsoft.com/office/drawing/2014/main" id="{FCCC6725-E34F-4407-8094-1907A09742F9}"/>
              </a:ext>
            </a:extLst>
          </p:cNvPr>
          <p:cNvSpPr>
            <a:spLocks noGrp="1"/>
          </p:cNvSpPr>
          <p:nvPr>
            <p:ph idx="1"/>
          </p:nvPr>
        </p:nvSpPr>
        <p:spPr/>
        <p:txBody>
          <a:bodyPr/>
          <a:lstStyle/>
          <a:p>
            <a:r>
              <a:rPr lang="en-US" dirty="0"/>
              <a:t>Next from the 7980XE 18c36t; 3200MHz DDR4</a:t>
            </a:r>
          </a:p>
        </p:txBody>
      </p:sp>
      <p:sp>
        <p:nvSpPr>
          <p:cNvPr id="4" name="Slide Number Placeholder 3">
            <a:extLst>
              <a:ext uri="{FF2B5EF4-FFF2-40B4-BE49-F238E27FC236}">
                <a16:creationId xmlns:a16="http://schemas.microsoft.com/office/drawing/2014/main" id="{1D477539-B933-4582-8D19-CA710014AF11}"/>
              </a:ext>
            </a:extLst>
          </p:cNvPr>
          <p:cNvSpPr>
            <a:spLocks noGrp="1"/>
          </p:cNvSpPr>
          <p:nvPr>
            <p:ph type="sldNum" sz="quarter" idx="12"/>
          </p:nvPr>
        </p:nvSpPr>
        <p:spPr/>
        <p:txBody>
          <a:bodyPr/>
          <a:lstStyle/>
          <a:p>
            <a:fld id="{0143F48C-C7AB-4612-9AE8-35222C1A6E94}" type="slidenum">
              <a:rPr lang="en-US" smtClean="0"/>
              <a:t>22</a:t>
            </a:fld>
            <a:endParaRPr lang="en-US"/>
          </a:p>
        </p:txBody>
      </p:sp>
    </p:spTree>
    <p:extLst>
      <p:ext uri="{BB962C8B-B14F-4D97-AF65-F5344CB8AC3E}">
        <p14:creationId xmlns:p14="http://schemas.microsoft.com/office/powerpoint/2010/main" val="302967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E4D0-43EB-4CD1-9A03-623D936316FA}"/>
              </a:ext>
            </a:extLst>
          </p:cNvPr>
          <p:cNvSpPr>
            <a:spLocks noGrp="1"/>
          </p:cNvSpPr>
          <p:nvPr>
            <p:ph type="title"/>
          </p:nvPr>
        </p:nvSpPr>
        <p:spPr/>
        <p:txBody>
          <a:bodyPr/>
          <a:lstStyle/>
          <a:p>
            <a:r>
              <a:rPr lang="en-US" dirty="0"/>
              <a:t>Benchmark </a:t>
            </a:r>
            <a:r>
              <a:rPr lang="en-US" dirty="0" err="1"/>
              <a:t>benchmark</a:t>
            </a:r>
            <a:r>
              <a:rPr lang="en-US" dirty="0"/>
              <a:t> </a:t>
            </a:r>
            <a:r>
              <a:rPr lang="en-US" dirty="0" err="1"/>
              <a:t>benchmark</a:t>
            </a:r>
            <a:r>
              <a:rPr lang="en-US" dirty="0"/>
              <a:t> - Debug</a:t>
            </a:r>
          </a:p>
        </p:txBody>
      </p:sp>
      <p:sp>
        <p:nvSpPr>
          <p:cNvPr id="3" name="Content Placeholder 2">
            <a:extLst>
              <a:ext uri="{FF2B5EF4-FFF2-40B4-BE49-F238E27FC236}">
                <a16:creationId xmlns:a16="http://schemas.microsoft.com/office/drawing/2014/main" id="{A21A91A2-0D65-4C1A-A893-B96E17EC459E}"/>
              </a:ext>
            </a:extLst>
          </p:cNvPr>
          <p:cNvSpPr>
            <a:spLocks noGrp="1"/>
          </p:cNvSpPr>
          <p:nvPr>
            <p:ph idx="1"/>
          </p:nvPr>
        </p:nvSpPr>
        <p:spPr/>
        <p:txBody>
          <a:bodyPr/>
          <a:lstStyle/>
          <a:p>
            <a:r>
              <a:rPr lang="en-US" dirty="0"/>
              <a:t>.\DemoReduce.exe 100000000 (762mb) – Parallel 16.6 times faster</a:t>
            </a:r>
          </a:p>
          <a:p>
            <a:r>
              <a:rPr lang="en-US" dirty="0"/>
              <a:t>.\DemoReduce.exe 10000000 (76mb) – Parallel 8.8 times faster</a:t>
            </a:r>
          </a:p>
          <a:p>
            <a:r>
              <a:rPr lang="en-US" dirty="0"/>
              <a:t>(fits in cache on this chip below here)</a:t>
            </a:r>
          </a:p>
          <a:p>
            <a:r>
              <a:rPr lang="en-US" dirty="0"/>
              <a:t>.\DemoReduce.exe 1000000 (7.6mb) – Parallel 3.8 times faster</a:t>
            </a:r>
          </a:p>
          <a:p>
            <a:r>
              <a:rPr lang="en-US" dirty="0"/>
              <a:t>.\DemoReduce.exe 100000 (.76mb) – Parallel 2.8 times faster</a:t>
            </a:r>
          </a:p>
          <a:p>
            <a:r>
              <a:rPr lang="en-US" dirty="0"/>
              <a:t>.\DemoReduce.exe 1000 – Parallel 15 times slower</a:t>
            </a:r>
          </a:p>
          <a:p>
            <a:endParaRPr lang="en-US" dirty="0"/>
          </a:p>
        </p:txBody>
      </p:sp>
      <p:sp>
        <p:nvSpPr>
          <p:cNvPr id="4" name="Slide Number Placeholder 3">
            <a:extLst>
              <a:ext uri="{FF2B5EF4-FFF2-40B4-BE49-F238E27FC236}">
                <a16:creationId xmlns:a16="http://schemas.microsoft.com/office/drawing/2014/main" id="{92081A75-46A3-497C-A9B6-B29C649E3904}"/>
              </a:ext>
            </a:extLst>
          </p:cNvPr>
          <p:cNvSpPr>
            <a:spLocks noGrp="1"/>
          </p:cNvSpPr>
          <p:nvPr>
            <p:ph type="sldNum" sz="quarter" idx="12"/>
          </p:nvPr>
        </p:nvSpPr>
        <p:spPr/>
        <p:txBody>
          <a:bodyPr/>
          <a:lstStyle/>
          <a:p>
            <a:fld id="{0143F48C-C7AB-4612-9AE8-35222C1A6E94}" type="slidenum">
              <a:rPr lang="en-US" smtClean="0"/>
              <a:t>23</a:t>
            </a:fld>
            <a:endParaRPr lang="en-US"/>
          </a:p>
        </p:txBody>
      </p:sp>
    </p:spTree>
    <p:extLst>
      <p:ext uri="{BB962C8B-B14F-4D97-AF65-F5344CB8AC3E}">
        <p14:creationId xmlns:p14="http://schemas.microsoft.com/office/powerpoint/2010/main" val="861701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E4D0-43EB-4CD1-9A03-623D936316FA}"/>
              </a:ext>
            </a:extLst>
          </p:cNvPr>
          <p:cNvSpPr>
            <a:spLocks noGrp="1"/>
          </p:cNvSpPr>
          <p:nvPr>
            <p:ph type="title"/>
          </p:nvPr>
        </p:nvSpPr>
        <p:spPr/>
        <p:txBody>
          <a:bodyPr/>
          <a:lstStyle/>
          <a:p>
            <a:r>
              <a:rPr lang="en-US" dirty="0"/>
              <a:t>Benchmark </a:t>
            </a:r>
            <a:r>
              <a:rPr lang="en-US" dirty="0" err="1"/>
              <a:t>benchmark</a:t>
            </a:r>
            <a:r>
              <a:rPr lang="en-US" dirty="0"/>
              <a:t> </a:t>
            </a:r>
            <a:r>
              <a:rPr lang="en-US" dirty="0" err="1"/>
              <a:t>benchmark</a:t>
            </a:r>
            <a:r>
              <a:rPr lang="en-US" dirty="0"/>
              <a:t> - Release</a:t>
            </a:r>
          </a:p>
        </p:txBody>
      </p:sp>
      <p:sp>
        <p:nvSpPr>
          <p:cNvPr id="3" name="Content Placeholder 2">
            <a:extLst>
              <a:ext uri="{FF2B5EF4-FFF2-40B4-BE49-F238E27FC236}">
                <a16:creationId xmlns:a16="http://schemas.microsoft.com/office/drawing/2014/main" id="{A21A91A2-0D65-4C1A-A893-B96E17EC459E}"/>
              </a:ext>
            </a:extLst>
          </p:cNvPr>
          <p:cNvSpPr>
            <a:spLocks noGrp="1"/>
          </p:cNvSpPr>
          <p:nvPr>
            <p:ph idx="1"/>
          </p:nvPr>
        </p:nvSpPr>
        <p:spPr/>
        <p:txBody>
          <a:bodyPr/>
          <a:lstStyle/>
          <a:p>
            <a:r>
              <a:rPr lang="en-US" dirty="0"/>
              <a:t>.\DemoReduce.exe 100000000 (762mb) – Parallel 4.7 times faster</a:t>
            </a:r>
          </a:p>
          <a:p>
            <a:r>
              <a:rPr lang="en-US" dirty="0"/>
              <a:t>.\DemoReduce.exe 10000000 (76mb) – Parallel 5.3 times faster</a:t>
            </a:r>
          </a:p>
          <a:p>
            <a:r>
              <a:rPr lang="en-US" dirty="0"/>
              <a:t>(fits in cache on this chip below here)</a:t>
            </a:r>
          </a:p>
          <a:p>
            <a:r>
              <a:rPr lang="en-US" dirty="0"/>
              <a:t>.\DemoReduce.exe 1000000 (7.6mb) – Parallel 2.1 times faster</a:t>
            </a:r>
          </a:p>
          <a:p>
            <a:r>
              <a:rPr lang="en-US" dirty="0"/>
              <a:t>.\DemoReduce.exe 100000 (.76mb) – Parallel 3.9 times slower</a:t>
            </a:r>
          </a:p>
          <a:p>
            <a:r>
              <a:rPr lang="en-US" dirty="0"/>
              <a:t>.\DemoReduce.exe 1000 – Parallel 157 times slower</a:t>
            </a:r>
          </a:p>
          <a:p>
            <a:endParaRPr lang="en-US" dirty="0"/>
          </a:p>
        </p:txBody>
      </p:sp>
      <p:sp>
        <p:nvSpPr>
          <p:cNvPr id="4" name="Slide Number Placeholder 3">
            <a:extLst>
              <a:ext uri="{FF2B5EF4-FFF2-40B4-BE49-F238E27FC236}">
                <a16:creationId xmlns:a16="http://schemas.microsoft.com/office/drawing/2014/main" id="{92081A75-46A3-497C-A9B6-B29C649E3904}"/>
              </a:ext>
            </a:extLst>
          </p:cNvPr>
          <p:cNvSpPr>
            <a:spLocks noGrp="1"/>
          </p:cNvSpPr>
          <p:nvPr>
            <p:ph type="sldNum" sz="quarter" idx="12"/>
          </p:nvPr>
        </p:nvSpPr>
        <p:spPr/>
        <p:txBody>
          <a:bodyPr/>
          <a:lstStyle/>
          <a:p>
            <a:fld id="{0143F48C-C7AB-4612-9AE8-35222C1A6E94}" type="slidenum">
              <a:rPr lang="en-US" smtClean="0"/>
              <a:t>24</a:t>
            </a:fld>
            <a:endParaRPr lang="en-US"/>
          </a:p>
        </p:txBody>
      </p:sp>
    </p:spTree>
    <p:extLst>
      <p:ext uri="{BB962C8B-B14F-4D97-AF65-F5344CB8AC3E}">
        <p14:creationId xmlns:p14="http://schemas.microsoft.com/office/powerpoint/2010/main" val="3026305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A4D1-B853-4288-B0F3-FB32DD615481}"/>
              </a:ext>
            </a:extLst>
          </p:cNvPr>
          <p:cNvSpPr>
            <a:spLocks noGrp="1"/>
          </p:cNvSpPr>
          <p:nvPr>
            <p:ph type="title"/>
          </p:nvPr>
        </p:nvSpPr>
        <p:spPr/>
        <p:txBody>
          <a:bodyPr/>
          <a:lstStyle/>
          <a:p>
            <a:r>
              <a:rPr lang="en-US" dirty="0"/>
              <a:t>Questions about Benchmarks?</a:t>
            </a:r>
          </a:p>
        </p:txBody>
      </p:sp>
      <p:sp>
        <p:nvSpPr>
          <p:cNvPr id="3" name="Content Placeholder 2">
            <a:extLst>
              <a:ext uri="{FF2B5EF4-FFF2-40B4-BE49-F238E27FC236}">
                <a16:creationId xmlns:a16="http://schemas.microsoft.com/office/drawing/2014/main" id="{DE853B3F-0F25-4E28-B071-13AC5A1D696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65BD943-8439-49E6-A684-DDF27AF62F2B}"/>
              </a:ext>
            </a:extLst>
          </p:cNvPr>
          <p:cNvSpPr>
            <a:spLocks noGrp="1"/>
          </p:cNvSpPr>
          <p:nvPr>
            <p:ph type="sldNum" sz="quarter" idx="12"/>
          </p:nvPr>
        </p:nvSpPr>
        <p:spPr/>
        <p:txBody>
          <a:bodyPr/>
          <a:lstStyle/>
          <a:p>
            <a:fld id="{0143F48C-C7AB-4612-9AE8-35222C1A6E94}" type="slidenum">
              <a:rPr lang="en-US" smtClean="0"/>
              <a:t>25</a:t>
            </a:fld>
            <a:endParaRPr lang="en-US"/>
          </a:p>
        </p:txBody>
      </p:sp>
    </p:spTree>
    <p:extLst>
      <p:ext uri="{BB962C8B-B14F-4D97-AF65-F5344CB8AC3E}">
        <p14:creationId xmlns:p14="http://schemas.microsoft.com/office/powerpoint/2010/main" val="1431427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2494-48F3-4159-A44D-66213E12CE40}"/>
              </a:ext>
            </a:extLst>
          </p:cNvPr>
          <p:cNvSpPr>
            <a:spLocks noGrp="1"/>
          </p:cNvSpPr>
          <p:nvPr>
            <p:ph type="title"/>
          </p:nvPr>
        </p:nvSpPr>
        <p:spPr/>
        <p:txBody>
          <a:bodyPr/>
          <a:lstStyle/>
          <a:p>
            <a:r>
              <a:rPr lang="en-US" dirty="0"/>
              <a:t>A more “interesting” algorithm – </a:t>
            </a:r>
            <a:r>
              <a:rPr lang="en-US" dirty="0" err="1"/>
              <a:t>stable_sort</a:t>
            </a:r>
            <a:endParaRPr lang="en-US" dirty="0"/>
          </a:p>
        </p:txBody>
      </p:sp>
      <p:sp>
        <p:nvSpPr>
          <p:cNvPr id="5" name="Text Placeholder 4">
            <a:extLst>
              <a:ext uri="{FF2B5EF4-FFF2-40B4-BE49-F238E27FC236}">
                <a16:creationId xmlns:a16="http://schemas.microsoft.com/office/drawing/2014/main" id="{ACDBFD51-9AB1-4FBB-B960-0CCADDE8EC6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9EC124C-BB25-4C9D-9C57-98B6775C5851}"/>
              </a:ext>
            </a:extLst>
          </p:cNvPr>
          <p:cNvSpPr>
            <a:spLocks noGrp="1"/>
          </p:cNvSpPr>
          <p:nvPr>
            <p:ph type="sldNum" sz="quarter" idx="12"/>
          </p:nvPr>
        </p:nvSpPr>
        <p:spPr/>
        <p:txBody>
          <a:bodyPr/>
          <a:lstStyle/>
          <a:p>
            <a:fld id="{0143F48C-C7AB-4612-9AE8-35222C1A6E94}" type="slidenum">
              <a:rPr lang="en-US" smtClean="0"/>
              <a:t>26</a:t>
            </a:fld>
            <a:endParaRPr lang="en-US"/>
          </a:p>
        </p:txBody>
      </p:sp>
    </p:spTree>
    <p:extLst>
      <p:ext uri="{BB962C8B-B14F-4D97-AF65-F5344CB8AC3E}">
        <p14:creationId xmlns:p14="http://schemas.microsoft.com/office/powerpoint/2010/main" val="3193435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3E925F-F885-49D1-9101-B08475657113}"/>
              </a:ext>
            </a:extLst>
          </p:cNvPr>
          <p:cNvSpPr>
            <a:spLocks noGrp="1"/>
          </p:cNvSpPr>
          <p:nvPr>
            <p:ph type="sldNum" sz="quarter" idx="12"/>
          </p:nvPr>
        </p:nvSpPr>
        <p:spPr/>
        <p:txBody>
          <a:bodyPr/>
          <a:lstStyle/>
          <a:p>
            <a:fld id="{0143F48C-C7AB-4612-9AE8-35222C1A6E94}" type="slidenum">
              <a:rPr lang="en-US" smtClean="0"/>
              <a:t>27</a:t>
            </a:fld>
            <a:endParaRPr lang="en-US"/>
          </a:p>
        </p:txBody>
      </p:sp>
      <p:sp>
        <p:nvSpPr>
          <p:cNvPr id="5" name="Rectangle 4">
            <a:extLst>
              <a:ext uri="{FF2B5EF4-FFF2-40B4-BE49-F238E27FC236}">
                <a16:creationId xmlns:a16="http://schemas.microsoft.com/office/drawing/2014/main" id="{949F70D6-5BE2-45B3-892A-FB6AF0116759}"/>
              </a:ext>
            </a:extLst>
          </p:cNvPr>
          <p:cNvSpPr/>
          <p:nvPr/>
        </p:nvSpPr>
        <p:spPr>
          <a:xfrm>
            <a:off x="723900" y="1514168"/>
            <a:ext cx="10744200"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Unsorted</a:t>
            </a:r>
          </a:p>
        </p:txBody>
      </p:sp>
      <p:sp>
        <p:nvSpPr>
          <p:cNvPr id="6" name="TextBox 5">
            <a:extLst>
              <a:ext uri="{FF2B5EF4-FFF2-40B4-BE49-F238E27FC236}">
                <a16:creationId xmlns:a16="http://schemas.microsoft.com/office/drawing/2014/main" id="{51DE510D-EB43-40DF-A7B8-D56F44C43F08}"/>
              </a:ext>
            </a:extLst>
          </p:cNvPr>
          <p:cNvSpPr txBox="1"/>
          <p:nvPr/>
        </p:nvSpPr>
        <p:spPr>
          <a:xfrm>
            <a:off x="806245" y="373626"/>
            <a:ext cx="6341807" cy="769441"/>
          </a:xfrm>
          <a:prstGeom prst="rect">
            <a:avLst/>
          </a:prstGeom>
          <a:noFill/>
        </p:spPr>
        <p:txBody>
          <a:bodyPr wrap="square" rtlCol="0">
            <a:spAutoFit/>
          </a:bodyPr>
          <a:lstStyle/>
          <a:p>
            <a:r>
              <a:rPr lang="en-US" sz="4400" dirty="0" err="1"/>
              <a:t>stable_sort</a:t>
            </a:r>
            <a:endParaRPr lang="en-US" sz="4400" dirty="0"/>
          </a:p>
        </p:txBody>
      </p:sp>
    </p:spTree>
    <p:extLst>
      <p:ext uri="{BB962C8B-B14F-4D97-AF65-F5344CB8AC3E}">
        <p14:creationId xmlns:p14="http://schemas.microsoft.com/office/powerpoint/2010/main" val="84819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3E925F-F885-49D1-9101-B08475657113}"/>
              </a:ext>
            </a:extLst>
          </p:cNvPr>
          <p:cNvSpPr>
            <a:spLocks noGrp="1"/>
          </p:cNvSpPr>
          <p:nvPr>
            <p:ph type="sldNum" sz="quarter" idx="12"/>
          </p:nvPr>
        </p:nvSpPr>
        <p:spPr>
          <a:xfrm>
            <a:off x="8630265" y="6287524"/>
            <a:ext cx="2743200" cy="365125"/>
          </a:xfrm>
        </p:spPr>
        <p:txBody>
          <a:bodyPr/>
          <a:lstStyle/>
          <a:p>
            <a:fld id="{0143F48C-C7AB-4612-9AE8-35222C1A6E94}" type="slidenum">
              <a:rPr lang="en-US" smtClean="0"/>
              <a:t>28</a:t>
            </a:fld>
            <a:endParaRPr lang="en-US"/>
          </a:p>
        </p:txBody>
      </p:sp>
      <p:sp>
        <p:nvSpPr>
          <p:cNvPr id="2" name="Rectangle 1">
            <a:extLst>
              <a:ext uri="{FF2B5EF4-FFF2-40B4-BE49-F238E27FC236}">
                <a16:creationId xmlns:a16="http://schemas.microsoft.com/office/drawing/2014/main" id="{310E312E-BD30-4B80-AF61-6D10BC78D19B}"/>
              </a:ext>
            </a:extLst>
          </p:cNvPr>
          <p:cNvSpPr/>
          <p:nvPr/>
        </p:nvSpPr>
        <p:spPr>
          <a:xfrm>
            <a:off x="723900" y="1501945"/>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6" name="Rectangle 5">
            <a:extLst>
              <a:ext uri="{FF2B5EF4-FFF2-40B4-BE49-F238E27FC236}">
                <a16:creationId xmlns:a16="http://schemas.microsoft.com/office/drawing/2014/main" id="{AC1369BB-4C28-4968-9A73-04306B2FC9A8}"/>
              </a:ext>
            </a:extLst>
          </p:cNvPr>
          <p:cNvSpPr/>
          <p:nvPr/>
        </p:nvSpPr>
        <p:spPr>
          <a:xfrm>
            <a:off x="3415473" y="1501945"/>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7" name="Rectangle 6">
            <a:extLst>
              <a:ext uri="{FF2B5EF4-FFF2-40B4-BE49-F238E27FC236}">
                <a16:creationId xmlns:a16="http://schemas.microsoft.com/office/drawing/2014/main" id="{AE4FEA5D-9051-40A7-B968-77249C37DDCC}"/>
              </a:ext>
            </a:extLst>
          </p:cNvPr>
          <p:cNvSpPr/>
          <p:nvPr/>
        </p:nvSpPr>
        <p:spPr>
          <a:xfrm>
            <a:off x="6099682" y="1501945"/>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8" name="Rectangle 7">
            <a:extLst>
              <a:ext uri="{FF2B5EF4-FFF2-40B4-BE49-F238E27FC236}">
                <a16:creationId xmlns:a16="http://schemas.microsoft.com/office/drawing/2014/main" id="{3A82F0A8-FF3D-4F3F-9F4D-74C6B65C7089}"/>
              </a:ext>
            </a:extLst>
          </p:cNvPr>
          <p:cNvSpPr/>
          <p:nvPr/>
        </p:nvSpPr>
        <p:spPr>
          <a:xfrm>
            <a:off x="8783891" y="1501945"/>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10" name="TextBox 9">
            <a:extLst>
              <a:ext uri="{FF2B5EF4-FFF2-40B4-BE49-F238E27FC236}">
                <a16:creationId xmlns:a16="http://schemas.microsoft.com/office/drawing/2014/main" id="{7040DBD6-610F-494F-B525-C9F6EFB75FA8}"/>
              </a:ext>
            </a:extLst>
          </p:cNvPr>
          <p:cNvSpPr txBox="1"/>
          <p:nvPr/>
        </p:nvSpPr>
        <p:spPr>
          <a:xfrm>
            <a:off x="806245" y="373626"/>
            <a:ext cx="7610168" cy="769441"/>
          </a:xfrm>
          <a:prstGeom prst="rect">
            <a:avLst/>
          </a:prstGeom>
          <a:noFill/>
        </p:spPr>
        <p:txBody>
          <a:bodyPr wrap="square" rtlCol="0">
            <a:spAutoFit/>
          </a:bodyPr>
          <a:lstStyle/>
          <a:p>
            <a:r>
              <a:rPr lang="en-US" sz="4400" dirty="0"/>
              <a:t>Insertion sort element chunks</a:t>
            </a:r>
          </a:p>
        </p:txBody>
      </p:sp>
    </p:spTree>
    <p:extLst>
      <p:ext uri="{BB962C8B-B14F-4D97-AF65-F5344CB8AC3E}">
        <p14:creationId xmlns:p14="http://schemas.microsoft.com/office/powerpoint/2010/main" val="3610768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70DCBB-93B5-459E-A09A-2F4E85F95009}"/>
              </a:ext>
            </a:extLst>
          </p:cNvPr>
          <p:cNvSpPr/>
          <p:nvPr/>
        </p:nvSpPr>
        <p:spPr>
          <a:xfrm>
            <a:off x="3415473" y="1501945"/>
            <a:ext cx="2684209"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moved-from</a:t>
            </a:r>
          </a:p>
          <a:p>
            <a:pPr algn="ctr"/>
            <a:r>
              <a:rPr lang="en-US" sz="2800" dirty="0">
                <a:solidFill>
                  <a:schemeClr val="tx1"/>
                </a:solidFill>
              </a:rPr>
              <a:t>Insertion Sorted</a:t>
            </a:r>
          </a:p>
        </p:txBody>
      </p:sp>
      <p:sp>
        <p:nvSpPr>
          <p:cNvPr id="14" name="Rectangle 13">
            <a:extLst>
              <a:ext uri="{FF2B5EF4-FFF2-40B4-BE49-F238E27FC236}">
                <a16:creationId xmlns:a16="http://schemas.microsoft.com/office/drawing/2014/main" id="{0139C81D-8A94-4CB3-85F6-E65BE7E6192A}"/>
              </a:ext>
            </a:extLst>
          </p:cNvPr>
          <p:cNvSpPr/>
          <p:nvPr/>
        </p:nvSpPr>
        <p:spPr>
          <a:xfrm>
            <a:off x="723900" y="1501945"/>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15" name="Rectangle 14">
            <a:extLst>
              <a:ext uri="{FF2B5EF4-FFF2-40B4-BE49-F238E27FC236}">
                <a16:creationId xmlns:a16="http://schemas.microsoft.com/office/drawing/2014/main" id="{927728EE-2F42-4F61-969F-16875F7E5C3D}"/>
              </a:ext>
            </a:extLst>
          </p:cNvPr>
          <p:cNvSpPr/>
          <p:nvPr/>
        </p:nvSpPr>
        <p:spPr>
          <a:xfrm>
            <a:off x="1989186" y="3819832"/>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16" name="Rectangle 15">
            <a:extLst>
              <a:ext uri="{FF2B5EF4-FFF2-40B4-BE49-F238E27FC236}">
                <a16:creationId xmlns:a16="http://schemas.microsoft.com/office/drawing/2014/main" id="{F0C237F5-CEA9-4A82-84C0-312A33809BCF}"/>
              </a:ext>
            </a:extLst>
          </p:cNvPr>
          <p:cNvSpPr/>
          <p:nvPr/>
        </p:nvSpPr>
        <p:spPr>
          <a:xfrm>
            <a:off x="6099682" y="1501945"/>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17" name="Rectangle 16">
            <a:extLst>
              <a:ext uri="{FF2B5EF4-FFF2-40B4-BE49-F238E27FC236}">
                <a16:creationId xmlns:a16="http://schemas.microsoft.com/office/drawing/2014/main" id="{6ED34D4C-D75B-4C18-A689-898E7ABAB2A4}"/>
              </a:ext>
            </a:extLst>
          </p:cNvPr>
          <p:cNvSpPr/>
          <p:nvPr/>
        </p:nvSpPr>
        <p:spPr>
          <a:xfrm>
            <a:off x="8783891" y="1501945"/>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4" name="Slide Number Placeholder 3">
            <a:extLst>
              <a:ext uri="{FF2B5EF4-FFF2-40B4-BE49-F238E27FC236}">
                <a16:creationId xmlns:a16="http://schemas.microsoft.com/office/drawing/2014/main" id="{DE3E925F-F885-49D1-9101-B08475657113}"/>
              </a:ext>
            </a:extLst>
          </p:cNvPr>
          <p:cNvSpPr>
            <a:spLocks noGrp="1"/>
          </p:cNvSpPr>
          <p:nvPr>
            <p:ph type="sldNum" sz="quarter" idx="12"/>
          </p:nvPr>
        </p:nvSpPr>
        <p:spPr>
          <a:xfrm>
            <a:off x="8630265" y="6287524"/>
            <a:ext cx="2743200" cy="365125"/>
          </a:xfrm>
        </p:spPr>
        <p:txBody>
          <a:bodyPr/>
          <a:lstStyle/>
          <a:p>
            <a:fld id="{0143F48C-C7AB-4612-9AE8-35222C1A6E94}" type="slidenum">
              <a:rPr lang="en-US" smtClean="0"/>
              <a:t>29</a:t>
            </a:fld>
            <a:endParaRPr lang="en-US"/>
          </a:p>
        </p:txBody>
      </p:sp>
      <p:sp>
        <p:nvSpPr>
          <p:cNvPr id="10" name="TextBox 9">
            <a:extLst>
              <a:ext uri="{FF2B5EF4-FFF2-40B4-BE49-F238E27FC236}">
                <a16:creationId xmlns:a16="http://schemas.microsoft.com/office/drawing/2014/main" id="{6C2E00DB-0D9E-44FE-801B-06692D1451E8}"/>
              </a:ext>
            </a:extLst>
          </p:cNvPr>
          <p:cNvSpPr txBox="1"/>
          <p:nvPr/>
        </p:nvSpPr>
        <p:spPr>
          <a:xfrm>
            <a:off x="806245" y="373626"/>
            <a:ext cx="6754761" cy="769441"/>
          </a:xfrm>
          <a:prstGeom prst="rect">
            <a:avLst/>
          </a:prstGeom>
          <a:noFill/>
        </p:spPr>
        <p:txBody>
          <a:bodyPr wrap="square" rtlCol="0">
            <a:spAutoFit/>
          </a:bodyPr>
          <a:lstStyle/>
          <a:p>
            <a:r>
              <a:rPr lang="en-US" sz="4400" dirty="0" err="1"/>
              <a:t>inplace_merge</a:t>
            </a:r>
            <a:r>
              <a:rPr lang="en-US" sz="4400" dirty="0"/>
              <a:t> elementwise</a:t>
            </a:r>
          </a:p>
        </p:txBody>
      </p:sp>
      <p:cxnSp>
        <p:nvCxnSpPr>
          <p:cNvPr id="5" name="Straight Arrow Connector 4">
            <a:extLst>
              <a:ext uri="{FF2B5EF4-FFF2-40B4-BE49-F238E27FC236}">
                <a16:creationId xmlns:a16="http://schemas.microsoft.com/office/drawing/2014/main" id="{7473B94E-A30C-4BAE-B20A-1981B2503614}"/>
              </a:ext>
            </a:extLst>
          </p:cNvPr>
          <p:cNvCxnSpPr>
            <a:cxnSpLocks/>
          </p:cNvCxnSpPr>
          <p:nvPr/>
        </p:nvCxnSpPr>
        <p:spPr>
          <a:xfrm flipV="1">
            <a:off x="3716594" y="2077132"/>
            <a:ext cx="2153264" cy="201308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4C4BE7C-9233-4A67-9C9C-2AF4650A9EFF}"/>
              </a:ext>
            </a:extLst>
          </p:cNvPr>
          <p:cNvCxnSpPr>
            <a:cxnSpLocks/>
          </p:cNvCxnSpPr>
          <p:nvPr/>
        </p:nvCxnSpPr>
        <p:spPr>
          <a:xfrm flipV="1">
            <a:off x="3086105" y="2036541"/>
            <a:ext cx="2863641" cy="19538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23DBC27-DE77-4CA8-9B3C-1DF365D3067A}"/>
              </a:ext>
            </a:extLst>
          </p:cNvPr>
          <p:cNvSpPr txBox="1"/>
          <p:nvPr/>
        </p:nvSpPr>
        <p:spPr>
          <a:xfrm>
            <a:off x="2945987" y="2703871"/>
            <a:ext cx="1478529" cy="584775"/>
          </a:xfrm>
          <a:prstGeom prst="rect">
            <a:avLst/>
          </a:prstGeom>
          <a:noFill/>
        </p:spPr>
        <p:txBody>
          <a:bodyPr wrap="square" rtlCol="0">
            <a:spAutoFit/>
          </a:bodyPr>
          <a:lstStyle/>
          <a:p>
            <a:r>
              <a:rPr lang="en-US" sz="3200" dirty="0"/>
              <a:t>Merge</a:t>
            </a:r>
          </a:p>
        </p:txBody>
      </p:sp>
    </p:spTree>
    <p:extLst>
      <p:ext uri="{BB962C8B-B14F-4D97-AF65-F5344CB8AC3E}">
        <p14:creationId xmlns:p14="http://schemas.microsoft.com/office/powerpoint/2010/main" val="106620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AD27B-36CA-40AF-98FB-3715B7C99E72}"/>
              </a:ext>
            </a:extLst>
          </p:cNvPr>
          <p:cNvSpPr>
            <a:spLocks noGrp="1"/>
          </p:cNvSpPr>
          <p:nvPr>
            <p:ph type="title"/>
          </p:nvPr>
        </p:nvSpPr>
        <p:spPr/>
        <p:txBody>
          <a:bodyPr/>
          <a:lstStyle/>
          <a:p>
            <a:r>
              <a:rPr lang="en-US" dirty="0"/>
              <a:t>So you want to parallelize an algorithm….</a:t>
            </a:r>
          </a:p>
        </p:txBody>
      </p:sp>
      <p:sp>
        <p:nvSpPr>
          <p:cNvPr id="3" name="Content Placeholder 2">
            <a:extLst>
              <a:ext uri="{FF2B5EF4-FFF2-40B4-BE49-F238E27FC236}">
                <a16:creationId xmlns:a16="http://schemas.microsoft.com/office/drawing/2014/main" id="{48C3B7AE-E06A-4E66-9F37-B61B4036F92A}"/>
              </a:ext>
            </a:extLst>
          </p:cNvPr>
          <p:cNvSpPr>
            <a:spLocks noGrp="1"/>
          </p:cNvSpPr>
          <p:nvPr>
            <p:ph idx="1"/>
          </p:nvPr>
        </p:nvSpPr>
        <p:spPr/>
        <p:txBody>
          <a:bodyPr/>
          <a:lstStyle/>
          <a:p>
            <a:r>
              <a:rPr lang="en-US" dirty="0"/>
              <a:t>Partitioning (not std::partition!)</a:t>
            </a:r>
          </a:p>
          <a:p>
            <a:r>
              <a:rPr lang="en-US" dirty="0"/>
              <a:t>Schedule on compute resources</a:t>
            </a:r>
          </a:p>
          <a:p>
            <a:r>
              <a:rPr lang="en-US" dirty="0"/>
              <a:t>Merge results</a:t>
            </a:r>
          </a:p>
        </p:txBody>
      </p:sp>
      <p:sp>
        <p:nvSpPr>
          <p:cNvPr id="4" name="Slide Number Placeholder 3">
            <a:extLst>
              <a:ext uri="{FF2B5EF4-FFF2-40B4-BE49-F238E27FC236}">
                <a16:creationId xmlns:a16="http://schemas.microsoft.com/office/drawing/2014/main" id="{9F65378E-B8FA-44A2-B41E-5F715ED336CB}"/>
              </a:ext>
            </a:extLst>
          </p:cNvPr>
          <p:cNvSpPr>
            <a:spLocks noGrp="1"/>
          </p:cNvSpPr>
          <p:nvPr>
            <p:ph type="sldNum" sz="quarter" idx="12"/>
          </p:nvPr>
        </p:nvSpPr>
        <p:spPr/>
        <p:txBody>
          <a:bodyPr/>
          <a:lstStyle/>
          <a:p>
            <a:fld id="{0143F48C-C7AB-4612-9AE8-35222C1A6E94}" type="slidenum">
              <a:rPr lang="en-US" smtClean="0"/>
              <a:t>3</a:t>
            </a:fld>
            <a:endParaRPr lang="en-US"/>
          </a:p>
        </p:txBody>
      </p:sp>
    </p:spTree>
    <p:extLst>
      <p:ext uri="{BB962C8B-B14F-4D97-AF65-F5344CB8AC3E}">
        <p14:creationId xmlns:p14="http://schemas.microsoft.com/office/powerpoint/2010/main" val="2257213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3E925F-F885-49D1-9101-B08475657113}"/>
              </a:ext>
            </a:extLst>
          </p:cNvPr>
          <p:cNvSpPr>
            <a:spLocks noGrp="1"/>
          </p:cNvSpPr>
          <p:nvPr>
            <p:ph type="sldNum" sz="quarter" idx="12"/>
          </p:nvPr>
        </p:nvSpPr>
        <p:spPr>
          <a:xfrm>
            <a:off x="8630265" y="6287524"/>
            <a:ext cx="2743200" cy="365125"/>
          </a:xfrm>
        </p:spPr>
        <p:txBody>
          <a:bodyPr/>
          <a:lstStyle/>
          <a:p>
            <a:fld id="{0143F48C-C7AB-4612-9AE8-35222C1A6E94}" type="slidenum">
              <a:rPr lang="en-US" smtClean="0"/>
              <a:t>30</a:t>
            </a:fld>
            <a:endParaRPr lang="en-US"/>
          </a:p>
        </p:txBody>
      </p:sp>
      <p:sp>
        <p:nvSpPr>
          <p:cNvPr id="11" name="TextBox 10">
            <a:extLst>
              <a:ext uri="{FF2B5EF4-FFF2-40B4-BE49-F238E27FC236}">
                <a16:creationId xmlns:a16="http://schemas.microsoft.com/office/drawing/2014/main" id="{BB15A058-DCC0-44B4-B626-880E51FEB220}"/>
              </a:ext>
            </a:extLst>
          </p:cNvPr>
          <p:cNvSpPr txBox="1"/>
          <p:nvPr/>
        </p:nvSpPr>
        <p:spPr>
          <a:xfrm>
            <a:off x="806245" y="373626"/>
            <a:ext cx="6754761" cy="769441"/>
          </a:xfrm>
          <a:prstGeom prst="rect">
            <a:avLst/>
          </a:prstGeom>
          <a:noFill/>
        </p:spPr>
        <p:txBody>
          <a:bodyPr wrap="square" rtlCol="0">
            <a:spAutoFit/>
          </a:bodyPr>
          <a:lstStyle/>
          <a:p>
            <a:r>
              <a:rPr lang="en-US" sz="4400" dirty="0" err="1"/>
              <a:t>inplace_merge</a:t>
            </a:r>
            <a:r>
              <a:rPr lang="en-US" sz="4400" dirty="0"/>
              <a:t> elementwise</a:t>
            </a:r>
          </a:p>
        </p:txBody>
      </p:sp>
      <p:sp>
        <p:nvSpPr>
          <p:cNvPr id="15" name="Rectangle 14">
            <a:extLst>
              <a:ext uri="{FF2B5EF4-FFF2-40B4-BE49-F238E27FC236}">
                <a16:creationId xmlns:a16="http://schemas.microsoft.com/office/drawing/2014/main" id="{9DF7A750-DCEA-4502-8CA7-2AF93D407A14}"/>
              </a:ext>
            </a:extLst>
          </p:cNvPr>
          <p:cNvSpPr/>
          <p:nvPr/>
        </p:nvSpPr>
        <p:spPr>
          <a:xfrm>
            <a:off x="723900" y="1501945"/>
            <a:ext cx="536841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Merged</a:t>
            </a:r>
          </a:p>
        </p:txBody>
      </p:sp>
      <p:sp>
        <p:nvSpPr>
          <p:cNvPr id="7" name="Rectangle 6">
            <a:extLst>
              <a:ext uri="{FF2B5EF4-FFF2-40B4-BE49-F238E27FC236}">
                <a16:creationId xmlns:a16="http://schemas.microsoft.com/office/drawing/2014/main" id="{4B827584-9EF0-41E9-97E6-1C20935D8D1C}"/>
              </a:ext>
            </a:extLst>
          </p:cNvPr>
          <p:cNvSpPr/>
          <p:nvPr/>
        </p:nvSpPr>
        <p:spPr>
          <a:xfrm>
            <a:off x="6099682" y="1501945"/>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8" name="Rectangle 7">
            <a:extLst>
              <a:ext uri="{FF2B5EF4-FFF2-40B4-BE49-F238E27FC236}">
                <a16:creationId xmlns:a16="http://schemas.microsoft.com/office/drawing/2014/main" id="{783871BE-1E80-4E4D-8A46-F719FD53A261}"/>
              </a:ext>
            </a:extLst>
          </p:cNvPr>
          <p:cNvSpPr/>
          <p:nvPr/>
        </p:nvSpPr>
        <p:spPr>
          <a:xfrm>
            <a:off x="8791254" y="1501945"/>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Tree>
    <p:extLst>
      <p:ext uri="{BB962C8B-B14F-4D97-AF65-F5344CB8AC3E}">
        <p14:creationId xmlns:p14="http://schemas.microsoft.com/office/powerpoint/2010/main" val="241682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3E925F-F885-49D1-9101-B08475657113}"/>
              </a:ext>
            </a:extLst>
          </p:cNvPr>
          <p:cNvSpPr>
            <a:spLocks noGrp="1"/>
          </p:cNvSpPr>
          <p:nvPr>
            <p:ph type="sldNum" sz="quarter" idx="12"/>
          </p:nvPr>
        </p:nvSpPr>
        <p:spPr>
          <a:xfrm>
            <a:off x="8630265" y="6287524"/>
            <a:ext cx="2743200" cy="365125"/>
          </a:xfrm>
        </p:spPr>
        <p:txBody>
          <a:bodyPr/>
          <a:lstStyle/>
          <a:p>
            <a:fld id="{0143F48C-C7AB-4612-9AE8-35222C1A6E94}" type="slidenum">
              <a:rPr lang="en-US" smtClean="0"/>
              <a:t>31</a:t>
            </a:fld>
            <a:endParaRPr lang="en-US"/>
          </a:p>
        </p:txBody>
      </p:sp>
      <p:sp>
        <p:nvSpPr>
          <p:cNvPr id="11" name="TextBox 10">
            <a:extLst>
              <a:ext uri="{FF2B5EF4-FFF2-40B4-BE49-F238E27FC236}">
                <a16:creationId xmlns:a16="http://schemas.microsoft.com/office/drawing/2014/main" id="{BB15A058-DCC0-44B4-B626-880E51FEB220}"/>
              </a:ext>
            </a:extLst>
          </p:cNvPr>
          <p:cNvSpPr txBox="1"/>
          <p:nvPr/>
        </p:nvSpPr>
        <p:spPr>
          <a:xfrm>
            <a:off x="806245" y="373626"/>
            <a:ext cx="6754761" cy="769441"/>
          </a:xfrm>
          <a:prstGeom prst="rect">
            <a:avLst/>
          </a:prstGeom>
          <a:noFill/>
        </p:spPr>
        <p:txBody>
          <a:bodyPr wrap="square" rtlCol="0">
            <a:spAutoFit/>
          </a:bodyPr>
          <a:lstStyle/>
          <a:p>
            <a:r>
              <a:rPr lang="en-US" sz="4400" dirty="0" err="1"/>
              <a:t>inplace_merge</a:t>
            </a:r>
            <a:r>
              <a:rPr lang="en-US" sz="4400" dirty="0"/>
              <a:t> elementwise</a:t>
            </a:r>
          </a:p>
        </p:txBody>
      </p:sp>
      <p:sp>
        <p:nvSpPr>
          <p:cNvPr id="14" name="TextBox 13">
            <a:extLst>
              <a:ext uri="{FF2B5EF4-FFF2-40B4-BE49-F238E27FC236}">
                <a16:creationId xmlns:a16="http://schemas.microsoft.com/office/drawing/2014/main" id="{914E74CF-2BEC-4D0E-AEB5-C762340806AA}"/>
              </a:ext>
            </a:extLst>
          </p:cNvPr>
          <p:cNvSpPr txBox="1"/>
          <p:nvPr/>
        </p:nvSpPr>
        <p:spPr>
          <a:xfrm>
            <a:off x="1322439" y="3769409"/>
            <a:ext cx="8588477" cy="769441"/>
          </a:xfrm>
          <a:prstGeom prst="rect">
            <a:avLst/>
          </a:prstGeom>
          <a:noFill/>
        </p:spPr>
        <p:txBody>
          <a:bodyPr wrap="square" rtlCol="0">
            <a:spAutoFit/>
          </a:bodyPr>
          <a:lstStyle/>
          <a:p>
            <a:r>
              <a:rPr lang="en-US" sz="4400" dirty="0"/>
              <a:t>Worst case space consumption, n/2</a:t>
            </a:r>
          </a:p>
        </p:txBody>
      </p:sp>
      <p:sp>
        <p:nvSpPr>
          <p:cNvPr id="15" name="Rectangle 14">
            <a:extLst>
              <a:ext uri="{FF2B5EF4-FFF2-40B4-BE49-F238E27FC236}">
                <a16:creationId xmlns:a16="http://schemas.microsoft.com/office/drawing/2014/main" id="{9DF7A750-DCEA-4502-8CA7-2AF93D407A14}"/>
              </a:ext>
            </a:extLst>
          </p:cNvPr>
          <p:cNvSpPr/>
          <p:nvPr/>
        </p:nvSpPr>
        <p:spPr>
          <a:xfrm>
            <a:off x="723900" y="1501945"/>
            <a:ext cx="536841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Merged</a:t>
            </a:r>
          </a:p>
        </p:txBody>
      </p:sp>
      <p:sp>
        <p:nvSpPr>
          <p:cNvPr id="19" name="Rectangle 18">
            <a:extLst>
              <a:ext uri="{FF2B5EF4-FFF2-40B4-BE49-F238E27FC236}">
                <a16:creationId xmlns:a16="http://schemas.microsoft.com/office/drawing/2014/main" id="{C8EEB90B-B153-41EC-964A-134A8D5FC8F8}"/>
              </a:ext>
            </a:extLst>
          </p:cNvPr>
          <p:cNvSpPr/>
          <p:nvPr/>
        </p:nvSpPr>
        <p:spPr>
          <a:xfrm>
            <a:off x="6099683" y="1501945"/>
            <a:ext cx="536841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Merged</a:t>
            </a:r>
          </a:p>
        </p:txBody>
      </p:sp>
    </p:spTree>
    <p:extLst>
      <p:ext uri="{BB962C8B-B14F-4D97-AF65-F5344CB8AC3E}">
        <p14:creationId xmlns:p14="http://schemas.microsoft.com/office/powerpoint/2010/main" val="1281184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3E925F-F885-49D1-9101-B08475657113}"/>
              </a:ext>
            </a:extLst>
          </p:cNvPr>
          <p:cNvSpPr>
            <a:spLocks noGrp="1"/>
          </p:cNvSpPr>
          <p:nvPr>
            <p:ph type="sldNum" sz="quarter" idx="12"/>
          </p:nvPr>
        </p:nvSpPr>
        <p:spPr>
          <a:xfrm>
            <a:off x="8630265" y="6287524"/>
            <a:ext cx="2743200" cy="365125"/>
          </a:xfrm>
        </p:spPr>
        <p:txBody>
          <a:bodyPr/>
          <a:lstStyle/>
          <a:p>
            <a:fld id="{0143F48C-C7AB-4612-9AE8-35222C1A6E94}" type="slidenum">
              <a:rPr lang="en-US" smtClean="0"/>
              <a:t>32</a:t>
            </a:fld>
            <a:endParaRPr lang="en-US"/>
          </a:p>
        </p:txBody>
      </p:sp>
      <p:sp>
        <p:nvSpPr>
          <p:cNvPr id="11" name="Rectangle 10">
            <a:extLst>
              <a:ext uri="{FF2B5EF4-FFF2-40B4-BE49-F238E27FC236}">
                <a16:creationId xmlns:a16="http://schemas.microsoft.com/office/drawing/2014/main" id="{A44AEBA7-E263-4679-99EB-4F0A0AA947A0}"/>
              </a:ext>
            </a:extLst>
          </p:cNvPr>
          <p:cNvSpPr/>
          <p:nvPr/>
        </p:nvSpPr>
        <p:spPr>
          <a:xfrm>
            <a:off x="723900" y="1501945"/>
            <a:ext cx="10736838"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Merged</a:t>
            </a:r>
          </a:p>
        </p:txBody>
      </p:sp>
      <p:sp>
        <p:nvSpPr>
          <p:cNvPr id="13" name="TextBox 12">
            <a:extLst>
              <a:ext uri="{FF2B5EF4-FFF2-40B4-BE49-F238E27FC236}">
                <a16:creationId xmlns:a16="http://schemas.microsoft.com/office/drawing/2014/main" id="{32255FBD-12CE-4C9D-94EA-A2A4CABFCF5B}"/>
              </a:ext>
            </a:extLst>
          </p:cNvPr>
          <p:cNvSpPr txBox="1"/>
          <p:nvPr/>
        </p:nvSpPr>
        <p:spPr>
          <a:xfrm>
            <a:off x="806245" y="373626"/>
            <a:ext cx="6754761" cy="769441"/>
          </a:xfrm>
          <a:prstGeom prst="rect">
            <a:avLst/>
          </a:prstGeom>
          <a:noFill/>
        </p:spPr>
        <p:txBody>
          <a:bodyPr wrap="square" rtlCol="0">
            <a:spAutoFit/>
          </a:bodyPr>
          <a:lstStyle/>
          <a:p>
            <a:r>
              <a:rPr lang="en-US" sz="4400" dirty="0"/>
              <a:t>Sorted</a:t>
            </a:r>
          </a:p>
        </p:txBody>
      </p:sp>
    </p:spTree>
    <p:extLst>
      <p:ext uri="{BB962C8B-B14F-4D97-AF65-F5344CB8AC3E}">
        <p14:creationId xmlns:p14="http://schemas.microsoft.com/office/powerpoint/2010/main" val="3897911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3E925F-F885-49D1-9101-B08475657113}"/>
              </a:ext>
            </a:extLst>
          </p:cNvPr>
          <p:cNvSpPr>
            <a:spLocks noGrp="1"/>
          </p:cNvSpPr>
          <p:nvPr>
            <p:ph type="sldNum" sz="quarter" idx="12"/>
          </p:nvPr>
        </p:nvSpPr>
        <p:spPr>
          <a:xfrm>
            <a:off x="8630265" y="6287524"/>
            <a:ext cx="2743200" cy="365125"/>
          </a:xfrm>
        </p:spPr>
        <p:txBody>
          <a:bodyPr/>
          <a:lstStyle/>
          <a:p>
            <a:fld id="{0143F48C-C7AB-4612-9AE8-35222C1A6E94}" type="slidenum">
              <a:rPr lang="en-US" smtClean="0"/>
              <a:t>33</a:t>
            </a:fld>
            <a:endParaRPr lang="en-US"/>
          </a:p>
        </p:txBody>
      </p:sp>
      <p:sp>
        <p:nvSpPr>
          <p:cNvPr id="19" name="Rectangle 18">
            <a:extLst>
              <a:ext uri="{FF2B5EF4-FFF2-40B4-BE49-F238E27FC236}">
                <a16:creationId xmlns:a16="http://schemas.microsoft.com/office/drawing/2014/main" id="{9B8B1D4B-A021-4CB3-A433-3652FCA099D1}"/>
              </a:ext>
            </a:extLst>
          </p:cNvPr>
          <p:cNvSpPr/>
          <p:nvPr/>
        </p:nvSpPr>
        <p:spPr>
          <a:xfrm>
            <a:off x="620664" y="577713"/>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20" name="Rectangle 19">
            <a:extLst>
              <a:ext uri="{FF2B5EF4-FFF2-40B4-BE49-F238E27FC236}">
                <a16:creationId xmlns:a16="http://schemas.microsoft.com/office/drawing/2014/main" id="{516D75C4-CD65-4812-9902-FFE3FD4B24F9}"/>
              </a:ext>
            </a:extLst>
          </p:cNvPr>
          <p:cNvSpPr/>
          <p:nvPr/>
        </p:nvSpPr>
        <p:spPr>
          <a:xfrm>
            <a:off x="3312237" y="577713"/>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21" name="Rectangle 20">
            <a:extLst>
              <a:ext uri="{FF2B5EF4-FFF2-40B4-BE49-F238E27FC236}">
                <a16:creationId xmlns:a16="http://schemas.microsoft.com/office/drawing/2014/main" id="{10B1E269-48F6-4BCD-9E57-B90F5E328D5A}"/>
              </a:ext>
            </a:extLst>
          </p:cNvPr>
          <p:cNvSpPr/>
          <p:nvPr/>
        </p:nvSpPr>
        <p:spPr>
          <a:xfrm>
            <a:off x="5996446" y="577713"/>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22" name="Rectangle 21">
            <a:extLst>
              <a:ext uri="{FF2B5EF4-FFF2-40B4-BE49-F238E27FC236}">
                <a16:creationId xmlns:a16="http://schemas.microsoft.com/office/drawing/2014/main" id="{651AD340-5C13-46C8-88C8-1DE1E1C3FDDE}"/>
              </a:ext>
            </a:extLst>
          </p:cNvPr>
          <p:cNvSpPr/>
          <p:nvPr/>
        </p:nvSpPr>
        <p:spPr>
          <a:xfrm>
            <a:off x="8680655" y="577713"/>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23" name="Rectangle 22">
            <a:extLst>
              <a:ext uri="{FF2B5EF4-FFF2-40B4-BE49-F238E27FC236}">
                <a16:creationId xmlns:a16="http://schemas.microsoft.com/office/drawing/2014/main" id="{06DF780E-16C3-480B-B500-E7AD7D59FD28}"/>
              </a:ext>
            </a:extLst>
          </p:cNvPr>
          <p:cNvSpPr/>
          <p:nvPr/>
        </p:nvSpPr>
        <p:spPr>
          <a:xfrm>
            <a:off x="620662" y="2126263"/>
            <a:ext cx="536841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Merged</a:t>
            </a:r>
          </a:p>
        </p:txBody>
      </p:sp>
      <p:sp>
        <p:nvSpPr>
          <p:cNvPr id="24" name="Rectangle 23">
            <a:extLst>
              <a:ext uri="{FF2B5EF4-FFF2-40B4-BE49-F238E27FC236}">
                <a16:creationId xmlns:a16="http://schemas.microsoft.com/office/drawing/2014/main" id="{7E84FA16-6649-47F9-9626-02903E644EC5}"/>
              </a:ext>
            </a:extLst>
          </p:cNvPr>
          <p:cNvSpPr/>
          <p:nvPr/>
        </p:nvSpPr>
        <p:spPr>
          <a:xfrm>
            <a:off x="5996445" y="2126263"/>
            <a:ext cx="536841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Merged</a:t>
            </a:r>
          </a:p>
        </p:txBody>
      </p:sp>
      <p:sp>
        <p:nvSpPr>
          <p:cNvPr id="25" name="Rectangle 24">
            <a:extLst>
              <a:ext uri="{FF2B5EF4-FFF2-40B4-BE49-F238E27FC236}">
                <a16:creationId xmlns:a16="http://schemas.microsoft.com/office/drawing/2014/main" id="{BB6CDD35-1E99-4C95-891B-0F33EB8D382D}"/>
              </a:ext>
            </a:extLst>
          </p:cNvPr>
          <p:cNvSpPr/>
          <p:nvPr/>
        </p:nvSpPr>
        <p:spPr>
          <a:xfrm>
            <a:off x="636627" y="3670000"/>
            <a:ext cx="10736838"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Merged</a:t>
            </a:r>
          </a:p>
        </p:txBody>
      </p:sp>
    </p:spTree>
    <p:extLst>
      <p:ext uri="{BB962C8B-B14F-4D97-AF65-F5344CB8AC3E}">
        <p14:creationId xmlns:p14="http://schemas.microsoft.com/office/powerpoint/2010/main" val="230055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3E925F-F885-49D1-9101-B08475657113}"/>
              </a:ext>
            </a:extLst>
          </p:cNvPr>
          <p:cNvSpPr>
            <a:spLocks noGrp="1"/>
          </p:cNvSpPr>
          <p:nvPr>
            <p:ph type="sldNum" sz="quarter" idx="12"/>
          </p:nvPr>
        </p:nvSpPr>
        <p:spPr>
          <a:xfrm>
            <a:off x="8630265" y="6287524"/>
            <a:ext cx="2743200" cy="365125"/>
          </a:xfrm>
        </p:spPr>
        <p:txBody>
          <a:bodyPr/>
          <a:lstStyle/>
          <a:p>
            <a:fld id="{0143F48C-C7AB-4612-9AE8-35222C1A6E94}" type="slidenum">
              <a:rPr lang="en-US" smtClean="0"/>
              <a:t>34</a:t>
            </a:fld>
            <a:endParaRPr lang="en-US"/>
          </a:p>
        </p:txBody>
      </p:sp>
      <p:sp>
        <p:nvSpPr>
          <p:cNvPr id="37" name="Rectangle 36">
            <a:extLst>
              <a:ext uri="{FF2B5EF4-FFF2-40B4-BE49-F238E27FC236}">
                <a16:creationId xmlns:a16="http://schemas.microsoft.com/office/drawing/2014/main" id="{3D93C96E-B7C9-4574-80E5-C8DA4D2D4790}"/>
              </a:ext>
            </a:extLst>
          </p:cNvPr>
          <p:cNvSpPr/>
          <p:nvPr/>
        </p:nvSpPr>
        <p:spPr>
          <a:xfrm>
            <a:off x="620664" y="577713"/>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38" name="Rectangle 37">
            <a:extLst>
              <a:ext uri="{FF2B5EF4-FFF2-40B4-BE49-F238E27FC236}">
                <a16:creationId xmlns:a16="http://schemas.microsoft.com/office/drawing/2014/main" id="{C52F323A-C1E6-4544-8ED4-0BBFD4A39FAF}"/>
              </a:ext>
            </a:extLst>
          </p:cNvPr>
          <p:cNvSpPr/>
          <p:nvPr/>
        </p:nvSpPr>
        <p:spPr>
          <a:xfrm>
            <a:off x="3312237" y="577713"/>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39" name="Rectangle 38">
            <a:extLst>
              <a:ext uri="{FF2B5EF4-FFF2-40B4-BE49-F238E27FC236}">
                <a16:creationId xmlns:a16="http://schemas.microsoft.com/office/drawing/2014/main" id="{8E8E61D9-70FD-4798-B207-D0A021547E14}"/>
              </a:ext>
            </a:extLst>
          </p:cNvPr>
          <p:cNvSpPr/>
          <p:nvPr/>
        </p:nvSpPr>
        <p:spPr>
          <a:xfrm>
            <a:off x="5996446" y="577713"/>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40" name="Rectangle 39">
            <a:extLst>
              <a:ext uri="{FF2B5EF4-FFF2-40B4-BE49-F238E27FC236}">
                <a16:creationId xmlns:a16="http://schemas.microsoft.com/office/drawing/2014/main" id="{4D0387EE-CDC2-4317-B32F-B7800E44B772}"/>
              </a:ext>
            </a:extLst>
          </p:cNvPr>
          <p:cNvSpPr/>
          <p:nvPr/>
        </p:nvSpPr>
        <p:spPr>
          <a:xfrm>
            <a:off x="8680655" y="577713"/>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41" name="Rectangle 40">
            <a:extLst>
              <a:ext uri="{FF2B5EF4-FFF2-40B4-BE49-F238E27FC236}">
                <a16:creationId xmlns:a16="http://schemas.microsoft.com/office/drawing/2014/main" id="{C37DE18A-2520-4D63-904E-8363100946E5}"/>
              </a:ext>
            </a:extLst>
          </p:cNvPr>
          <p:cNvSpPr/>
          <p:nvPr/>
        </p:nvSpPr>
        <p:spPr>
          <a:xfrm>
            <a:off x="620662" y="2126263"/>
            <a:ext cx="536841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Merged</a:t>
            </a:r>
          </a:p>
        </p:txBody>
      </p:sp>
      <p:sp>
        <p:nvSpPr>
          <p:cNvPr id="42" name="Rectangle 41">
            <a:extLst>
              <a:ext uri="{FF2B5EF4-FFF2-40B4-BE49-F238E27FC236}">
                <a16:creationId xmlns:a16="http://schemas.microsoft.com/office/drawing/2014/main" id="{A7528E7A-77D4-4F07-A425-33413E763742}"/>
              </a:ext>
            </a:extLst>
          </p:cNvPr>
          <p:cNvSpPr/>
          <p:nvPr/>
        </p:nvSpPr>
        <p:spPr>
          <a:xfrm>
            <a:off x="5996445" y="2126263"/>
            <a:ext cx="536841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Merged</a:t>
            </a:r>
          </a:p>
        </p:txBody>
      </p:sp>
      <p:sp>
        <p:nvSpPr>
          <p:cNvPr id="43" name="Rectangle 42">
            <a:extLst>
              <a:ext uri="{FF2B5EF4-FFF2-40B4-BE49-F238E27FC236}">
                <a16:creationId xmlns:a16="http://schemas.microsoft.com/office/drawing/2014/main" id="{D0F3A813-F986-4B31-BCE9-F2FF9583BD3F}"/>
              </a:ext>
            </a:extLst>
          </p:cNvPr>
          <p:cNvSpPr/>
          <p:nvPr/>
        </p:nvSpPr>
        <p:spPr>
          <a:xfrm>
            <a:off x="636627" y="3670000"/>
            <a:ext cx="10736838"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Merged</a:t>
            </a:r>
          </a:p>
        </p:txBody>
      </p:sp>
      <p:cxnSp>
        <p:nvCxnSpPr>
          <p:cNvPr id="44" name="Straight Arrow Connector 43">
            <a:extLst>
              <a:ext uri="{FF2B5EF4-FFF2-40B4-BE49-F238E27FC236}">
                <a16:creationId xmlns:a16="http://schemas.microsoft.com/office/drawing/2014/main" id="{715CBE6D-9C12-430E-B746-551A79801F23}"/>
              </a:ext>
            </a:extLst>
          </p:cNvPr>
          <p:cNvCxnSpPr>
            <a:cxnSpLocks/>
          </p:cNvCxnSpPr>
          <p:nvPr/>
        </p:nvCxnSpPr>
        <p:spPr>
          <a:xfrm>
            <a:off x="1962768" y="1455119"/>
            <a:ext cx="3828432" cy="258593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4CC4C3-AB49-4BA2-9655-D53D44DA755C}"/>
              </a:ext>
            </a:extLst>
          </p:cNvPr>
          <p:cNvCxnSpPr>
            <a:cxnSpLocks/>
          </p:cNvCxnSpPr>
          <p:nvPr/>
        </p:nvCxnSpPr>
        <p:spPr>
          <a:xfrm flipH="1">
            <a:off x="6201692" y="1406074"/>
            <a:ext cx="3669895" cy="263498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905C539-2B45-4F0B-9E47-976C6CFA493C}"/>
              </a:ext>
            </a:extLst>
          </p:cNvPr>
          <p:cNvCxnSpPr>
            <a:cxnSpLocks/>
          </p:cNvCxnSpPr>
          <p:nvPr/>
        </p:nvCxnSpPr>
        <p:spPr>
          <a:xfrm>
            <a:off x="7176931" y="1406074"/>
            <a:ext cx="1209985" cy="87501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2447D2-F192-42C7-9848-B5A3DCE33F64}"/>
              </a:ext>
            </a:extLst>
          </p:cNvPr>
          <p:cNvCxnSpPr>
            <a:cxnSpLocks/>
          </p:cNvCxnSpPr>
          <p:nvPr/>
        </p:nvCxnSpPr>
        <p:spPr>
          <a:xfrm flipH="1">
            <a:off x="3598612" y="1450270"/>
            <a:ext cx="989967" cy="94896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896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72F859-A6B3-45E0-B799-6ED9D50DD135}"/>
              </a:ext>
            </a:extLst>
          </p:cNvPr>
          <p:cNvSpPr>
            <a:spLocks noGrp="1"/>
          </p:cNvSpPr>
          <p:nvPr>
            <p:ph type="sldNum" sz="quarter" idx="12"/>
          </p:nvPr>
        </p:nvSpPr>
        <p:spPr/>
        <p:txBody>
          <a:bodyPr/>
          <a:lstStyle/>
          <a:p>
            <a:fld id="{0143F48C-C7AB-4612-9AE8-35222C1A6E94}" type="slidenum">
              <a:rPr lang="en-US" smtClean="0"/>
              <a:t>35</a:t>
            </a:fld>
            <a:endParaRPr lang="en-US"/>
          </a:p>
        </p:txBody>
      </p:sp>
      <p:sp>
        <p:nvSpPr>
          <p:cNvPr id="3" name="TextBox 2">
            <a:extLst>
              <a:ext uri="{FF2B5EF4-FFF2-40B4-BE49-F238E27FC236}">
                <a16:creationId xmlns:a16="http://schemas.microsoft.com/office/drawing/2014/main" id="{345D4E5A-9875-40D9-86AC-D8777E3A86B2}"/>
              </a:ext>
            </a:extLst>
          </p:cNvPr>
          <p:cNvSpPr txBox="1"/>
          <p:nvPr/>
        </p:nvSpPr>
        <p:spPr>
          <a:xfrm>
            <a:off x="806245" y="373626"/>
            <a:ext cx="9006349" cy="769441"/>
          </a:xfrm>
          <a:prstGeom prst="rect">
            <a:avLst/>
          </a:prstGeom>
          <a:noFill/>
        </p:spPr>
        <p:txBody>
          <a:bodyPr wrap="square" rtlCol="0">
            <a:spAutoFit/>
          </a:bodyPr>
          <a:lstStyle/>
          <a:p>
            <a:r>
              <a:rPr lang="en-US" sz="4400" dirty="0"/>
              <a:t>Get temporary space</a:t>
            </a:r>
          </a:p>
        </p:txBody>
      </p:sp>
      <p:sp>
        <p:nvSpPr>
          <p:cNvPr id="6" name="Rectangle 5">
            <a:extLst>
              <a:ext uri="{FF2B5EF4-FFF2-40B4-BE49-F238E27FC236}">
                <a16:creationId xmlns:a16="http://schemas.microsoft.com/office/drawing/2014/main" id="{6DEAB9D3-FB51-4660-A927-A2B102DCB31A}"/>
              </a:ext>
            </a:extLst>
          </p:cNvPr>
          <p:cNvSpPr/>
          <p:nvPr/>
        </p:nvSpPr>
        <p:spPr>
          <a:xfrm>
            <a:off x="723900" y="1514168"/>
            <a:ext cx="10744200"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Unsorted</a:t>
            </a:r>
          </a:p>
        </p:txBody>
      </p:sp>
      <p:sp>
        <p:nvSpPr>
          <p:cNvPr id="7" name="Rectangle 6">
            <a:extLst>
              <a:ext uri="{FF2B5EF4-FFF2-40B4-BE49-F238E27FC236}">
                <a16:creationId xmlns:a16="http://schemas.microsoft.com/office/drawing/2014/main" id="{89B89367-A542-46A6-8B3D-350A7060F83B}"/>
              </a:ext>
            </a:extLst>
          </p:cNvPr>
          <p:cNvSpPr/>
          <p:nvPr/>
        </p:nvSpPr>
        <p:spPr>
          <a:xfrm>
            <a:off x="723900" y="3684501"/>
            <a:ext cx="10744200"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Temp Space</a:t>
            </a:r>
          </a:p>
        </p:txBody>
      </p:sp>
    </p:spTree>
    <p:extLst>
      <p:ext uri="{BB962C8B-B14F-4D97-AF65-F5344CB8AC3E}">
        <p14:creationId xmlns:p14="http://schemas.microsoft.com/office/powerpoint/2010/main" val="1519430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9924D58-8798-4C14-B0C1-8A336E97817F}"/>
              </a:ext>
            </a:extLst>
          </p:cNvPr>
          <p:cNvSpPr/>
          <p:nvPr/>
        </p:nvSpPr>
        <p:spPr>
          <a:xfrm>
            <a:off x="723900" y="3679688"/>
            <a:ext cx="2707561"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Temp Space</a:t>
            </a:r>
          </a:p>
        </p:txBody>
      </p:sp>
      <p:sp>
        <p:nvSpPr>
          <p:cNvPr id="14" name="Rectangle 13">
            <a:extLst>
              <a:ext uri="{FF2B5EF4-FFF2-40B4-BE49-F238E27FC236}">
                <a16:creationId xmlns:a16="http://schemas.microsoft.com/office/drawing/2014/main" id="{F1E2CD2E-3FDB-4B56-8B33-67632F4502C8}"/>
              </a:ext>
            </a:extLst>
          </p:cNvPr>
          <p:cNvSpPr/>
          <p:nvPr/>
        </p:nvSpPr>
        <p:spPr>
          <a:xfrm>
            <a:off x="3438827" y="3679688"/>
            <a:ext cx="2657174"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Temp Space</a:t>
            </a:r>
          </a:p>
        </p:txBody>
      </p:sp>
      <p:sp>
        <p:nvSpPr>
          <p:cNvPr id="15" name="Rectangle 14">
            <a:extLst>
              <a:ext uri="{FF2B5EF4-FFF2-40B4-BE49-F238E27FC236}">
                <a16:creationId xmlns:a16="http://schemas.microsoft.com/office/drawing/2014/main" id="{FA4CC301-E795-435E-82C9-EE8B446D4692}"/>
              </a:ext>
            </a:extLst>
          </p:cNvPr>
          <p:cNvSpPr/>
          <p:nvPr/>
        </p:nvSpPr>
        <p:spPr>
          <a:xfrm>
            <a:off x="6096001" y="3679688"/>
            <a:ext cx="2707562"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Temp Space</a:t>
            </a:r>
          </a:p>
        </p:txBody>
      </p:sp>
      <p:sp>
        <p:nvSpPr>
          <p:cNvPr id="16" name="Rectangle 15">
            <a:extLst>
              <a:ext uri="{FF2B5EF4-FFF2-40B4-BE49-F238E27FC236}">
                <a16:creationId xmlns:a16="http://schemas.microsoft.com/office/drawing/2014/main" id="{0A6967A3-DA06-491F-9C90-83FBA6DF49EC}"/>
              </a:ext>
            </a:extLst>
          </p:cNvPr>
          <p:cNvSpPr/>
          <p:nvPr/>
        </p:nvSpPr>
        <p:spPr>
          <a:xfrm>
            <a:off x="8803563" y="3679688"/>
            <a:ext cx="2684209"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Temp Space</a:t>
            </a:r>
          </a:p>
        </p:txBody>
      </p:sp>
      <p:sp>
        <p:nvSpPr>
          <p:cNvPr id="8" name="Rectangle 7">
            <a:extLst>
              <a:ext uri="{FF2B5EF4-FFF2-40B4-BE49-F238E27FC236}">
                <a16:creationId xmlns:a16="http://schemas.microsoft.com/office/drawing/2014/main" id="{874C21CC-BBDC-44D2-AEF9-DFA436AE3820}"/>
              </a:ext>
            </a:extLst>
          </p:cNvPr>
          <p:cNvSpPr/>
          <p:nvPr/>
        </p:nvSpPr>
        <p:spPr>
          <a:xfrm>
            <a:off x="747252" y="1514168"/>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Partition 0</a:t>
            </a:r>
          </a:p>
        </p:txBody>
      </p:sp>
      <p:sp>
        <p:nvSpPr>
          <p:cNvPr id="9" name="Rectangle 8">
            <a:extLst>
              <a:ext uri="{FF2B5EF4-FFF2-40B4-BE49-F238E27FC236}">
                <a16:creationId xmlns:a16="http://schemas.microsoft.com/office/drawing/2014/main" id="{911B911E-4D9E-4E86-AFD3-CDDB0E60FF3F}"/>
              </a:ext>
            </a:extLst>
          </p:cNvPr>
          <p:cNvSpPr/>
          <p:nvPr/>
        </p:nvSpPr>
        <p:spPr>
          <a:xfrm>
            <a:off x="3438825" y="1514168"/>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Partition 1</a:t>
            </a:r>
          </a:p>
        </p:txBody>
      </p:sp>
      <p:sp>
        <p:nvSpPr>
          <p:cNvPr id="10" name="Rectangle 9">
            <a:extLst>
              <a:ext uri="{FF2B5EF4-FFF2-40B4-BE49-F238E27FC236}">
                <a16:creationId xmlns:a16="http://schemas.microsoft.com/office/drawing/2014/main" id="{1AC01CA6-2AEA-4868-B48B-AA2EBC9C59ED}"/>
              </a:ext>
            </a:extLst>
          </p:cNvPr>
          <p:cNvSpPr/>
          <p:nvPr/>
        </p:nvSpPr>
        <p:spPr>
          <a:xfrm>
            <a:off x="6123034" y="1514168"/>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Partition 2</a:t>
            </a:r>
          </a:p>
        </p:txBody>
      </p:sp>
      <p:sp>
        <p:nvSpPr>
          <p:cNvPr id="11" name="Rectangle 10">
            <a:extLst>
              <a:ext uri="{FF2B5EF4-FFF2-40B4-BE49-F238E27FC236}">
                <a16:creationId xmlns:a16="http://schemas.microsoft.com/office/drawing/2014/main" id="{E32EB3F3-0595-4B02-9CBD-73C84D35F53A}"/>
              </a:ext>
            </a:extLst>
          </p:cNvPr>
          <p:cNvSpPr/>
          <p:nvPr/>
        </p:nvSpPr>
        <p:spPr>
          <a:xfrm>
            <a:off x="8807243" y="1518981"/>
            <a:ext cx="2684209" cy="114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Partition 3</a:t>
            </a:r>
          </a:p>
        </p:txBody>
      </p:sp>
      <p:sp>
        <p:nvSpPr>
          <p:cNvPr id="2" name="Slide Number Placeholder 1">
            <a:extLst>
              <a:ext uri="{FF2B5EF4-FFF2-40B4-BE49-F238E27FC236}">
                <a16:creationId xmlns:a16="http://schemas.microsoft.com/office/drawing/2014/main" id="{6172F859-A6B3-45E0-B799-6ED9D50DD135}"/>
              </a:ext>
            </a:extLst>
          </p:cNvPr>
          <p:cNvSpPr>
            <a:spLocks noGrp="1"/>
          </p:cNvSpPr>
          <p:nvPr>
            <p:ph type="sldNum" sz="quarter" idx="12"/>
          </p:nvPr>
        </p:nvSpPr>
        <p:spPr/>
        <p:txBody>
          <a:bodyPr/>
          <a:lstStyle/>
          <a:p>
            <a:fld id="{0143F48C-C7AB-4612-9AE8-35222C1A6E94}" type="slidenum">
              <a:rPr lang="en-US" smtClean="0"/>
              <a:t>36</a:t>
            </a:fld>
            <a:endParaRPr lang="en-US"/>
          </a:p>
        </p:txBody>
      </p:sp>
      <p:sp>
        <p:nvSpPr>
          <p:cNvPr id="3" name="TextBox 2">
            <a:extLst>
              <a:ext uri="{FF2B5EF4-FFF2-40B4-BE49-F238E27FC236}">
                <a16:creationId xmlns:a16="http://schemas.microsoft.com/office/drawing/2014/main" id="{345D4E5A-9875-40D9-86AC-D8777E3A86B2}"/>
              </a:ext>
            </a:extLst>
          </p:cNvPr>
          <p:cNvSpPr txBox="1"/>
          <p:nvPr/>
        </p:nvSpPr>
        <p:spPr>
          <a:xfrm>
            <a:off x="806245" y="373626"/>
            <a:ext cx="10848726" cy="769441"/>
          </a:xfrm>
          <a:prstGeom prst="rect">
            <a:avLst/>
          </a:prstGeom>
          <a:noFill/>
        </p:spPr>
        <p:txBody>
          <a:bodyPr wrap="square" rtlCol="0">
            <a:spAutoFit/>
          </a:bodyPr>
          <a:lstStyle/>
          <a:p>
            <a:r>
              <a:rPr lang="en-US" sz="4400" dirty="0"/>
              <a:t>Partition input + temp space together</a:t>
            </a:r>
          </a:p>
        </p:txBody>
      </p:sp>
    </p:spTree>
    <p:extLst>
      <p:ext uri="{BB962C8B-B14F-4D97-AF65-F5344CB8AC3E}">
        <p14:creationId xmlns:p14="http://schemas.microsoft.com/office/powerpoint/2010/main" val="2893844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4C21CC-BBDC-44D2-AEF9-DFA436AE3820}"/>
              </a:ext>
            </a:extLst>
          </p:cNvPr>
          <p:cNvSpPr/>
          <p:nvPr/>
        </p:nvSpPr>
        <p:spPr>
          <a:xfrm>
            <a:off x="747252" y="1514168"/>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9" name="Rectangle 8">
            <a:extLst>
              <a:ext uri="{FF2B5EF4-FFF2-40B4-BE49-F238E27FC236}">
                <a16:creationId xmlns:a16="http://schemas.microsoft.com/office/drawing/2014/main" id="{911B911E-4D9E-4E86-AFD3-CDDB0E60FF3F}"/>
              </a:ext>
            </a:extLst>
          </p:cNvPr>
          <p:cNvSpPr/>
          <p:nvPr/>
        </p:nvSpPr>
        <p:spPr>
          <a:xfrm>
            <a:off x="3438825" y="1514168"/>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10" name="Rectangle 9">
            <a:extLst>
              <a:ext uri="{FF2B5EF4-FFF2-40B4-BE49-F238E27FC236}">
                <a16:creationId xmlns:a16="http://schemas.microsoft.com/office/drawing/2014/main" id="{1AC01CA6-2AEA-4868-B48B-AA2EBC9C59ED}"/>
              </a:ext>
            </a:extLst>
          </p:cNvPr>
          <p:cNvSpPr/>
          <p:nvPr/>
        </p:nvSpPr>
        <p:spPr>
          <a:xfrm>
            <a:off x="6123034" y="1514168"/>
            <a:ext cx="268420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11" name="Rectangle 10">
            <a:extLst>
              <a:ext uri="{FF2B5EF4-FFF2-40B4-BE49-F238E27FC236}">
                <a16:creationId xmlns:a16="http://schemas.microsoft.com/office/drawing/2014/main" id="{E32EB3F3-0595-4B02-9CBD-73C84D35F53A}"/>
              </a:ext>
            </a:extLst>
          </p:cNvPr>
          <p:cNvSpPr/>
          <p:nvPr/>
        </p:nvSpPr>
        <p:spPr>
          <a:xfrm>
            <a:off x="8807243" y="1518981"/>
            <a:ext cx="2684209" cy="114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Insertion Sorted</a:t>
            </a:r>
          </a:p>
        </p:txBody>
      </p:sp>
      <p:sp>
        <p:nvSpPr>
          <p:cNvPr id="2" name="Slide Number Placeholder 1">
            <a:extLst>
              <a:ext uri="{FF2B5EF4-FFF2-40B4-BE49-F238E27FC236}">
                <a16:creationId xmlns:a16="http://schemas.microsoft.com/office/drawing/2014/main" id="{6172F859-A6B3-45E0-B799-6ED9D50DD135}"/>
              </a:ext>
            </a:extLst>
          </p:cNvPr>
          <p:cNvSpPr>
            <a:spLocks noGrp="1"/>
          </p:cNvSpPr>
          <p:nvPr>
            <p:ph type="sldNum" sz="quarter" idx="12"/>
          </p:nvPr>
        </p:nvSpPr>
        <p:spPr/>
        <p:txBody>
          <a:bodyPr/>
          <a:lstStyle/>
          <a:p>
            <a:fld id="{0143F48C-C7AB-4612-9AE8-35222C1A6E94}" type="slidenum">
              <a:rPr lang="en-US" smtClean="0"/>
              <a:t>37</a:t>
            </a:fld>
            <a:endParaRPr lang="en-US"/>
          </a:p>
        </p:txBody>
      </p:sp>
      <p:sp>
        <p:nvSpPr>
          <p:cNvPr id="3" name="TextBox 2">
            <a:extLst>
              <a:ext uri="{FF2B5EF4-FFF2-40B4-BE49-F238E27FC236}">
                <a16:creationId xmlns:a16="http://schemas.microsoft.com/office/drawing/2014/main" id="{345D4E5A-9875-40D9-86AC-D8777E3A86B2}"/>
              </a:ext>
            </a:extLst>
          </p:cNvPr>
          <p:cNvSpPr txBox="1"/>
          <p:nvPr/>
        </p:nvSpPr>
        <p:spPr>
          <a:xfrm>
            <a:off x="806245" y="373626"/>
            <a:ext cx="9006349" cy="769441"/>
          </a:xfrm>
          <a:prstGeom prst="rect">
            <a:avLst/>
          </a:prstGeom>
          <a:noFill/>
        </p:spPr>
        <p:txBody>
          <a:bodyPr wrap="square" rtlCol="0">
            <a:spAutoFit/>
          </a:bodyPr>
          <a:lstStyle/>
          <a:p>
            <a:r>
              <a:rPr lang="en-US" sz="4400" dirty="0"/>
              <a:t>Insertion Sort – 4 Partitions</a:t>
            </a:r>
          </a:p>
        </p:txBody>
      </p:sp>
      <p:sp>
        <p:nvSpPr>
          <p:cNvPr id="7" name="Rectangle 6">
            <a:extLst>
              <a:ext uri="{FF2B5EF4-FFF2-40B4-BE49-F238E27FC236}">
                <a16:creationId xmlns:a16="http://schemas.microsoft.com/office/drawing/2014/main" id="{89B89367-A542-46A6-8B3D-350A7060F83B}"/>
              </a:ext>
            </a:extLst>
          </p:cNvPr>
          <p:cNvSpPr/>
          <p:nvPr/>
        </p:nvSpPr>
        <p:spPr>
          <a:xfrm>
            <a:off x="723900" y="3684501"/>
            <a:ext cx="10744200"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Temp Space</a:t>
            </a:r>
          </a:p>
        </p:txBody>
      </p:sp>
    </p:spTree>
    <p:extLst>
      <p:ext uri="{BB962C8B-B14F-4D97-AF65-F5344CB8AC3E}">
        <p14:creationId xmlns:p14="http://schemas.microsoft.com/office/powerpoint/2010/main" val="1882322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51493C-0D66-4E9F-A17D-1D98ED397574}"/>
              </a:ext>
            </a:extLst>
          </p:cNvPr>
          <p:cNvSpPr/>
          <p:nvPr/>
        </p:nvSpPr>
        <p:spPr>
          <a:xfrm>
            <a:off x="754623" y="3689314"/>
            <a:ext cx="536841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Merged</a:t>
            </a:r>
          </a:p>
        </p:txBody>
      </p:sp>
      <p:sp>
        <p:nvSpPr>
          <p:cNvPr id="13" name="Rectangle 12">
            <a:extLst>
              <a:ext uri="{FF2B5EF4-FFF2-40B4-BE49-F238E27FC236}">
                <a16:creationId xmlns:a16="http://schemas.microsoft.com/office/drawing/2014/main" id="{6BE3BA4C-14A8-4562-B49D-6F28DD4AADDD}"/>
              </a:ext>
            </a:extLst>
          </p:cNvPr>
          <p:cNvSpPr/>
          <p:nvPr/>
        </p:nvSpPr>
        <p:spPr>
          <a:xfrm>
            <a:off x="6130406" y="3689314"/>
            <a:ext cx="5368419"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Merged</a:t>
            </a:r>
          </a:p>
        </p:txBody>
      </p:sp>
      <p:sp>
        <p:nvSpPr>
          <p:cNvPr id="8" name="Rectangle 7">
            <a:extLst>
              <a:ext uri="{FF2B5EF4-FFF2-40B4-BE49-F238E27FC236}">
                <a16:creationId xmlns:a16="http://schemas.microsoft.com/office/drawing/2014/main" id="{874C21CC-BBDC-44D2-AEF9-DFA436AE3820}"/>
              </a:ext>
            </a:extLst>
          </p:cNvPr>
          <p:cNvSpPr/>
          <p:nvPr/>
        </p:nvSpPr>
        <p:spPr>
          <a:xfrm>
            <a:off x="747252" y="1514168"/>
            <a:ext cx="2684209"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moved-from</a:t>
            </a:r>
          </a:p>
          <a:p>
            <a:pPr algn="ctr"/>
            <a:r>
              <a:rPr lang="en-US" sz="2800" dirty="0">
                <a:solidFill>
                  <a:schemeClr val="tx1"/>
                </a:solidFill>
              </a:rPr>
              <a:t>Insertion Sorted</a:t>
            </a:r>
          </a:p>
        </p:txBody>
      </p:sp>
      <p:sp>
        <p:nvSpPr>
          <p:cNvPr id="9" name="Rectangle 8">
            <a:extLst>
              <a:ext uri="{FF2B5EF4-FFF2-40B4-BE49-F238E27FC236}">
                <a16:creationId xmlns:a16="http://schemas.microsoft.com/office/drawing/2014/main" id="{911B911E-4D9E-4E86-AFD3-CDDB0E60FF3F}"/>
              </a:ext>
            </a:extLst>
          </p:cNvPr>
          <p:cNvSpPr/>
          <p:nvPr/>
        </p:nvSpPr>
        <p:spPr>
          <a:xfrm>
            <a:off x="3438825" y="1514168"/>
            <a:ext cx="2684209"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moved-from</a:t>
            </a:r>
          </a:p>
          <a:p>
            <a:pPr algn="ctr"/>
            <a:r>
              <a:rPr lang="en-US" sz="2800" dirty="0">
                <a:solidFill>
                  <a:schemeClr val="tx1"/>
                </a:solidFill>
              </a:rPr>
              <a:t>Insertion Sorted</a:t>
            </a:r>
          </a:p>
        </p:txBody>
      </p:sp>
      <p:sp>
        <p:nvSpPr>
          <p:cNvPr id="10" name="Rectangle 9">
            <a:extLst>
              <a:ext uri="{FF2B5EF4-FFF2-40B4-BE49-F238E27FC236}">
                <a16:creationId xmlns:a16="http://schemas.microsoft.com/office/drawing/2014/main" id="{1AC01CA6-2AEA-4868-B48B-AA2EBC9C59ED}"/>
              </a:ext>
            </a:extLst>
          </p:cNvPr>
          <p:cNvSpPr/>
          <p:nvPr/>
        </p:nvSpPr>
        <p:spPr>
          <a:xfrm>
            <a:off x="6123034" y="1514168"/>
            <a:ext cx="2684209"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moved-from</a:t>
            </a:r>
          </a:p>
          <a:p>
            <a:pPr algn="ctr"/>
            <a:r>
              <a:rPr lang="en-US" sz="2800" dirty="0">
                <a:solidFill>
                  <a:schemeClr val="tx1"/>
                </a:solidFill>
              </a:rPr>
              <a:t>Insertion Sorted</a:t>
            </a:r>
          </a:p>
        </p:txBody>
      </p:sp>
      <p:sp>
        <p:nvSpPr>
          <p:cNvPr id="11" name="Rectangle 10">
            <a:extLst>
              <a:ext uri="{FF2B5EF4-FFF2-40B4-BE49-F238E27FC236}">
                <a16:creationId xmlns:a16="http://schemas.microsoft.com/office/drawing/2014/main" id="{E32EB3F3-0595-4B02-9CBD-73C84D35F53A}"/>
              </a:ext>
            </a:extLst>
          </p:cNvPr>
          <p:cNvSpPr/>
          <p:nvPr/>
        </p:nvSpPr>
        <p:spPr>
          <a:xfrm>
            <a:off x="8807243" y="1518981"/>
            <a:ext cx="2684209"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moved-from</a:t>
            </a:r>
          </a:p>
          <a:p>
            <a:pPr algn="ctr"/>
            <a:r>
              <a:rPr lang="en-US" sz="2800" dirty="0">
                <a:solidFill>
                  <a:schemeClr val="tx1"/>
                </a:solidFill>
              </a:rPr>
              <a:t>Insertion Sorted</a:t>
            </a:r>
          </a:p>
        </p:txBody>
      </p:sp>
      <p:sp>
        <p:nvSpPr>
          <p:cNvPr id="2" name="Slide Number Placeholder 1">
            <a:extLst>
              <a:ext uri="{FF2B5EF4-FFF2-40B4-BE49-F238E27FC236}">
                <a16:creationId xmlns:a16="http://schemas.microsoft.com/office/drawing/2014/main" id="{6172F859-A6B3-45E0-B799-6ED9D50DD135}"/>
              </a:ext>
            </a:extLst>
          </p:cNvPr>
          <p:cNvSpPr>
            <a:spLocks noGrp="1"/>
          </p:cNvSpPr>
          <p:nvPr>
            <p:ph type="sldNum" sz="quarter" idx="12"/>
          </p:nvPr>
        </p:nvSpPr>
        <p:spPr/>
        <p:txBody>
          <a:bodyPr/>
          <a:lstStyle/>
          <a:p>
            <a:fld id="{0143F48C-C7AB-4612-9AE8-35222C1A6E94}" type="slidenum">
              <a:rPr lang="en-US" smtClean="0"/>
              <a:t>38</a:t>
            </a:fld>
            <a:endParaRPr lang="en-US"/>
          </a:p>
        </p:txBody>
      </p:sp>
      <p:sp>
        <p:nvSpPr>
          <p:cNvPr id="3" name="TextBox 2">
            <a:extLst>
              <a:ext uri="{FF2B5EF4-FFF2-40B4-BE49-F238E27FC236}">
                <a16:creationId xmlns:a16="http://schemas.microsoft.com/office/drawing/2014/main" id="{345D4E5A-9875-40D9-86AC-D8777E3A86B2}"/>
              </a:ext>
            </a:extLst>
          </p:cNvPr>
          <p:cNvSpPr txBox="1"/>
          <p:nvPr/>
        </p:nvSpPr>
        <p:spPr>
          <a:xfrm>
            <a:off x="806245" y="373626"/>
            <a:ext cx="9006349" cy="769441"/>
          </a:xfrm>
          <a:prstGeom prst="rect">
            <a:avLst/>
          </a:prstGeom>
          <a:noFill/>
        </p:spPr>
        <p:txBody>
          <a:bodyPr wrap="square" rtlCol="0">
            <a:spAutoFit/>
          </a:bodyPr>
          <a:lstStyle/>
          <a:p>
            <a:r>
              <a:rPr lang="en-US" sz="4400" dirty="0"/>
              <a:t>merge – 2 partitions</a:t>
            </a:r>
          </a:p>
        </p:txBody>
      </p:sp>
      <p:cxnSp>
        <p:nvCxnSpPr>
          <p:cNvPr id="14" name="Straight Arrow Connector 13">
            <a:extLst>
              <a:ext uri="{FF2B5EF4-FFF2-40B4-BE49-F238E27FC236}">
                <a16:creationId xmlns:a16="http://schemas.microsoft.com/office/drawing/2014/main" id="{5BE9F4FE-05DF-404B-8EBB-B15359E2B2BF}"/>
              </a:ext>
            </a:extLst>
          </p:cNvPr>
          <p:cNvCxnSpPr>
            <a:cxnSpLocks/>
          </p:cNvCxnSpPr>
          <p:nvPr/>
        </p:nvCxnSpPr>
        <p:spPr>
          <a:xfrm>
            <a:off x="2021762" y="2477674"/>
            <a:ext cx="1488967" cy="158304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6404CD6-4462-4819-9D90-5BA6DF0E39B2}"/>
              </a:ext>
            </a:extLst>
          </p:cNvPr>
          <p:cNvCxnSpPr>
            <a:cxnSpLocks/>
          </p:cNvCxnSpPr>
          <p:nvPr/>
        </p:nvCxnSpPr>
        <p:spPr>
          <a:xfrm flipH="1">
            <a:off x="8967019" y="2428629"/>
            <a:ext cx="963564" cy="156326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4615644-045E-4FAE-8A9F-9C5ED9FEA568}"/>
              </a:ext>
            </a:extLst>
          </p:cNvPr>
          <p:cNvCxnSpPr>
            <a:cxnSpLocks/>
          </p:cNvCxnSpPr>
          <p:nvPr/>
        </p:nvCxnSpPr>
        <p:spPr>
          <a:xfrm>
            <a:off x="7235925" y="2428629"/>
            <a:ext cx="1298475" cy="152393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0614B5-9008-4658-91DD-4E76890992C4}"/>
              </a:ext>
            </a:extLst>
          </p:cNvPr>
          <p:cNvCxnSpPr>
            <a:cxnSpLocks/>
          </p:cNvCxnSpPr>
          <p:nvPr/>
        </p:nvCxnSpPr>
        <p:spPr>
          <a:xfrm flipH="1">
            <a:off x="3510729" y="2472825"/>
            <a:ext cx="1136846" cy="149940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695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8999C7C-BC9F-44FC-88D9-5D3FB88BA537}"/>
              </a:ext>
            </a:extLst>
          </p:cNvPr>
          <p:cNvSpPr/>
          <p:nvPr/>
        </p:nvSpPr>
        <p:spPr>
          <a:xfrm>
            <a:off x="747252" y="1518981"/>
            <a:ext cx="10736838"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Merged</a:t>
            </a:r>
          </a:p>
        </p:txBody>
      </p:sp>
      <p:sp>
        <p:nvSpPr>
          <p:cNvPr id="12" name="Rectangle 11">
            <a:extLst>
              <a:ext uri="{FF2B5EF4-FFF2-40B4-BE49-F238E27FC236}">
                <a16:creationId xmlns:a16="http://schemas.microsoft.com/office/drawing/2014/main" id="{4F51493C-0D66-4E9F-A17D-1D98ED397574}"/>
              </a:ext>
            </a:extLst>
          </p:cNvPr>
          <p:cNvSpPr/>
          <p:nvPr/>
        </p:nvSpPr>
        <p:spPr>
          <a:xfrm>
            <a:off x="754623" y="3689314"/>
            <a:ext cx="5368419"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(moved from)</a:t>
            </a:r>
          </a:p>
          <a:p>
            <a:pPr algn="ctr"/>
            <a:r>
              <a:rPr lang="en-US" sz="3200" dirty="0">
                <a:solidFill>
                  <a:schemeClr val="tx1"/>
                </a:solidFill>
              </a:rPr>
              <a:t>Merged</a:t>
            </a:r>
          </a:p>
        </p:txBody>
      </p:sp>
      <p:sp>
        <p:nvSpPr>
          <p:cNvPr id="13" name="Rectangle 12">
            <a:extLst>
              <a:ext uri="{FF2B5EF4-FFF2-40B4-BE49-F238E27FC236}">
                <a16:creationId xmlns:a16="http://schemas.microsoft.com/office/drawing/2014/main" id="{6BE3BA4C-14A8-4562-B49D-6F28DD4AADDD}"/>
              </a:ext>
            </a:extLst>
          </p:cNvPr>
          <p:cNvSpPr/>
          <p:nvPr/>
        </p:nvSpPr>
        <p:spPr>
          <a:xfrm>
            <a:off x="6130406" y="3689314"/>
            <a:ext cx="5368419" cy="11503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(moved from)</a:t>
            </a:r>
          </a:p>
          <a:p>
            <a:pPr algn="ctr"/>
            <a:r>
              <a:rPr lang="en-US" sz="3200" dirty="0">
                <a:solidFill>
                  <a:schemeClr val="tx1"/>
                </a:solidFill>
              </a:rPr>
              <a:t>Merged</a:t>
            </a:r>
          </a:p>
        </p:txBody>
      </p:sp>
      <p:sp>
        <p:nvSpPr>
          <p:cNvPr id="2" name="Slide Number Placeholder 1">
            <a:extLst>
              <a:ext uri="{FF2B5EF4-FFF2-40B4-BE49-F238E27FC236}">
                <a16:creationId xmlns:a16="http://schemas.microsoft.com/office/drawing/2014/main" id="{6172F859-A6B3-45E0-B799-6ED9D50DD135}"/>
              </a:ext>
            </a:extLst>
          </p:cNvPr>
          <p:cNvSpPr>
            <a:spLocks noGrp="1"/>
          </p:cNvSpPr>
          <p:nvPr>
            <p:ph type="sldNum" sz="quarter" idx="12"/>
          </p:nvPr>
        </p:nvSpPr>
        <p:spPr/>
        <p:txBody>
          <a:bodyPr/>
          <a:lstStyle/>
          <a:p>
            <a:fld id="{0143F48C-C7AB-4612-9AE8-35222C1A6E94}" type="slidenum">
              <a:rPr lang="en-US" smtClean="0"/>
              <a:t>39</a:t>
            </a:fld>
            <a:endParaRPr lang="en-US"/>
          </a:p>
        </p:txBody>
      </p:sp>
      <p:sp>
        <p:nvSpPr>
          <p:cNvPr id="3" name="TextBox 2">
            <a:extLst>
              <a:ext uri="{FF2B5EF4-FFF2-40B4-BE49-F238E27FC236}">
                <a16:creationId xmlns:a16="http://schemas.microsoft.com/office/drawing/2014/main" id="{345D4E5A-9875-40D9-86AC-D8777E3A86B2}"/>
              </a:ext>
            </a:extLst>
          </p:cNvPr>
          <p:cNvSpPr txBox="1"/>
          <p:nvPr/>
        </p:nvSpPr>
        <p:spPr>
          <a:xfrm>
            <a:off x="806245" y="373626"/>
            <a:ext cx="9006349" cy="769441"/>
          </a:xfrm>
          <a:prstGeom prst="rect">
            <a:avLst/>
          </a:prstGeom>
          <a:noFill/>
        </p:spPr>
        <p:txBody>
          <a:bodyPr wrap="square" rtlCol="0">
            <a:spAutoFit/>
          </a:bodyPr>
          <a:lstStyle/>
          <a:p>
            <a:r>
              <a:rPr lang="en-US" sz="4400" dirty="0"/>
              <a:t>merge – 1 partition</a:t>
            </a:r>
          </a:p>
        </p:txBody>
      </p:sp>
      <p:cxnSp>
        <p:nvCxnSpPr>
          <p:cNvPr id="19" name="Straight Arrow Connector 18">
            <a:extLst>
              <a:ext uri="{FF2B5EF4-FFF2-40B4-BE49-F238E27FC236}">
                <a16:creationId xmlns:a16="http://schemas.microsoft.com/office/drawing/2014/main" id="{6C3DA5BE-07BB-48E7-9B71-E911EBD9FBDD}"/>
              </a:ext>
            </a:extLst>
          </p:cNvPr>
          <p:cNvCxnSpPr>
            <a:cxnSpLocks/>
          </p:cNvCxnSpPr>
          <p:nvPr/>
        </p:nvCxnSpPr>
        <p:spPr>
          <a:xfrm flipV="1">
            <a:off x="3438832" y="2387810"/>
            <a:ext cx="2622763" cy="153520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184C5A-3D6E-409D-9AC9-3E9F75FD55B8}"/>
              </a:ext>
            </a:extLst>
          </p:cNvPr>
          <p:cNvCxnSpPr>
            <a:cxnSpLocks/>
          </p:cNvCxnSpPr>
          <p:nvPr/>
        </p:nvCxnSpPr>
        <p:spPr>
          <a:xfrm flipH="1" flipV="1">
            <a:off x="6331982" y="2411732"/>
            <a:ext cx="2413822" cy="150201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92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F64C3-7FE9-4A4F-AF69-3A68ABC9711E}"/>
              </a:ext>
            </a:extLst>
          </p:cNvPr>
          <p:cNvSpPr>
            <a:spLocks noGrp="1"/>
          </p:cNvSpPr>
          <p:nvPr>
            <p:ph type="title"/>
          </p:nvPr>
        </p:nvSpPr>
        <p:spPr/>
        <p:txBody>
          <a:bodyPr/>
          <a:lstStyle/>
          <a:p>
            <a:r>
              <a:rPr lang="en-US" dirty="0"/>
              <a:t>Let’s look at accumulate…</a:t>
            </a:r>
          </a:p>
        </p:txBody>
      </p:sp>
      <p:sp>
        <p:nvSpPr>
          <p:cNvPr id="5" name="Text Placeholder 4">
            <a:extLst>
              <a:ext uri="{FF2B5EF4-FFF2-40B4-BE49-F238E27FC236}">
                <a16:creationId xmlns:a16="http://schemas.microsoft.com/office/drawing/2014/main" id="{A2F8845B-3B65-4E85-A020-64A0824480CF}"/>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2E277364-7D07-45AC-BA7C-AEFD6AB77995}"/>
              </a:ext>
            </a:extLst>
          </p:cNvPr>
          <p:cNvSpPr>
            <a:spLocks noGrp="1"/>
          </p:cNvSpPr>
          <p:nvPr>
            <p:ph type="sldNum" sz="quarter" idx="12"/>
          </p:nvPr>
        </p:nvSpPr>
        <p:spPr/>
        <p:txBody>
          <a:bodyPr/>
          <a:lstStyle/>
          <a:p>
            <a:fld id="{0143F48C-C7AB-4612-9AE8-35222C1A6E94}" type="slidenum">
              <a:rPr lang="en-US" smtClean="0"/>
              <a:t>4</a:t>
            </a:fld>
            <a:endParaRPr lang="en-US"/>
          </a:p>
        </p:txBody>
      </p:sp>
    </p:spTree>
    <p:extLst>
      <p:ext uri="{BB962C8B-B14F-4D97-AF65-F5344CB8AC3E}">
        <p14:creationId xmlns:p14="http://schemas.microsoft.com/office/powerpoint/2010/main" val="2822337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C6EF1E-30DE-436F-A3AE-C68511AF0B6A}"/>
              </a:ext>
            </a:extLst>
          </p:cNvPr>
          <p:cNvSpPr>
            <a:spLocks noGrp="1"/>
          </p:cNvSpPr>
          <p:nvPr>
            <p:ph type="sldNum" sz="quarter" idx="12"/>
          </p:nvPr>
        </p:nvSpPr>
        <p:spPr/>
        <p:txBody>
          <a:bodyPr/>
          <a:lstStyle/>
          <a:p>
            <a:fld id="{0143F48C-C7AB-4612-9AE8-35222C1A6E94}" type="slidenum">
              <a:rPr lang="en-US" smtClean="0"/>
              <a:t>40</a:t>
            </a:fld>
            <a:endParaRPr lang="en-US"/>
          </a:p>
        </p:txBody>
      </p:sp>
      <p:sp>
        <p:nvSpPr>
          <p:cNvPr id="3" name="TextBox 2">
            <a:extLst>
              <a:ext uri="{FF2B5EF4-FFF2-40B4-BE49-F238E27FC236}">
                <a16:creationId xmlns:a16="http://schemas.microsoft.com/office/drawing/2014/main" id="{829DC382-5125-4BBF-8FC1-F09CD97062F1}"/>
              </a:ext>
            </a:extLst>
          </p:cNvPr>
          <p:cNvSpPr txBox="1"/>
          <p:nvPr/>
        </p:nvSpPr>
        <p:spPr>
          <a:xfrm>
            <a:off x="806245" y="373626"/>
            <a:ext cx="9006349" cy="769441"/>
          </a:xfrm>
          <a:prstGeom prst="rect">
            <a:avLst/>
          </a:prstGeom>
          <a:noFill/>
        </p:spPr>
        <p:txBody>
          <a:bodyPr wrap="square" rtlCol="0">
            <a:spAutoFit/>
          </a:bodyPr>
          <a:lstStyle/>
          <a:p>
            <a:r>
              <a:rPr lang="en-US" sz="4400" dirty="0"/>
              <a:t>Bottom-up merge tree</a:t>
            </a:r>
          </a:p>
        </p:txBody>
      </p:sp>
      <p:sp>
        <p:nvSpPr>
          <p:cNvPr id="4" name="Rectangle 3">
            <a:extLst>
              <a:ext uri="{FF2B5EF4-FFF2-40B4-BE49-F238E27FC236}">
                <a16:creationId xmlns:a16="http://schemas.microsoft.com/office/drawing/2014/main" id="{6F5C1B38-D281-4694-9F4A-B0FF05BD9F8B}"/>
              </a:ext>
            </a:extLst>
          </p:cNvPr>
          <p:cNvSpPr/>
          <p:nvPr/>
        </p:nvSpPr>
        <p:spPr>
          <a:xfrm>
            <a:off x="1887795"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0</a:t>
            </a:r>
          </a:p>
          <a:p>
            <a:pPr algn="ctr"/>
            <a:r>
              <a:rPr lang="en-US" sz="2800" dirty="0"/>
              <a:t>0b000</a:t>
            </a:r>
          </a:p>
        </p:txBody>
      </p:sp>
      <p:sp>
        <p:nvSpPr>
          <p:cNvPr id="5" name="Rectangle 4">
            <a:extLst>
              <a:ext uri="{FF2B5EF4-FFF2-40B4-BE49-F238E27FC236}">
                <a16:creationId xmlns:a16="http://schemas.microsoft.com/office/drawing/2014/main" id="{7BC9D4A1-16DD-4C57-A8D8-7ECAC0B1BFE4}"/>
              </a:ext>
            </a:extLst>
          </p:cNvPr>
          <p:cNvSpPr/>
          <p:nvPr/>
        </p:nvSpPr>
        <p:spPr>
          <a:xfrm>
            <a:off x="3087331"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1</a:t>
            </a:r>
          </a:p>
          <a:p>
            <a:pPr algn="ctr"/>
            <a:r>
              <a:rPr lang="en-US" sz="2800" dirty="0"/>
              <a:t>0b001</a:t>
            </a:r>
          </a:p>
        </p:txBody>
      </p:sp>
      <p:sp>
        <p:nvSpPr>
          <p:cNvPr id="6" name="Rectangle 5">
            <a:extLst>
              <a:ext uri="{FF2B5EF4-FFF2-40B4-BE49-F238E27FC236}">
                <a16:creationId xmlns:a16="http://schemas.microsoft.com/office/drawing/2014/main" id="{29F5D70A-EBAA-49C0-8AEE-FF59AD99AEBB}"/>
              </a:ext>
            </a:extLst>
          </p:cNvPr>
          <p:cNvSpPr/>
          <p:nvPr/>
        </p:nvSpPr>
        <p:spPr>
          <a:xfrm>
            <a:off x="4286867"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2</a:t>
            </a:r>
          </a:p>
          <a:p>
            <a:pPr algn="ctr"/>
            <a:r>
              <a:rPr lang="en-US" sz="2800" dirty="0"/>
              <a:t>0b010</a:t>
            </a:r>
          </a:p>
        </p:txBody>
      </p:sp>
      <p:sp>
        <p:nvSpPr>
          <p:cNvPr id="7" name="Rectangle 6">
            <a:extLst>
              <a:ext uri="{FF2B5EF4-FFF2-40B4-BE49-F238E27FC236}">
                <a16:creationId xmlns:a16="http://schemas.microsoft.com/office/drawing/2014/main" id="{9D9903B5-12C6-471E-913B-5D41BAE24565}"/>
              </a:ext>
            </a:extLst>
          </p:cNvPr>
          <p:cNvSpPr/>
          <p:nvPr/>
        </p:nvSpPr>
        <p:spPr>
          <a:xfrm>
            <a:off x="5476570"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3</a:t>
            </a:r>
          </a:p>
          <a:p>
            <a:pPr algn="ctr"/>
            <a:r>
              <a:rPr lang="en-US" sz="2800" dirty="0"/>
              <a:t>0b011</a:t>
            </a:r>
          </a:p>
        </p:txBody>
      </p:sp>
      <p:sp>
        <p:nvSpPr>
          <p:cNvPr id="8" name="Rectangle 7">
            <a:extLst>
              <a:ext uri="{FF2B5EF4-FFF2-40B4-BE49-F238E27FC236}">
                <a16:creationId xmlns:a16="http://schemas.microsoft.com/office/drawing/2014/main" id="{688B3372-AAC5-4EDB-8EFA-C907CB924E2E}"/>
              </a:ext>
            </a:extLst>
          </p:cNvPr>
          <p:cNvSpPr/>
          <p:nvPr/>
        </p:nvSpPr>
        <p:spPr>
          <a:xfrm>
            <a:off x="6666273"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4</a:t>
            </a:r>
          </a:p>
          <a:p>
            <a:pPr algn="ctr"/>
            <a:r>
              <a:rPr lang="en-US" sz="2800" dirty="0"/>
              <a:t>0b100</a:t>
            </a:r>
          </a:p>
        </p:txBody>
      </p:sp>
      <p:sp>
        <p:nvSpPr>
          <p:cNvPr id="9" name="Rectangle 8">
            <a:extLst>
              <a:ext uri="{FF2B5EF4-FFF2-40B4-BE49-F238E27FC236}">
                <a16:creationId xmlns:a16="http://schemas.microsoft.com/office/drawing/2014/main" id="{432BEC03-581D-4BE1-9EB5-49562132C062}"/>
              </a:ext>
            </a:extLst>
          </p:cNvPr>
          <p:cNvSpPr/>
          <p:nvPr/>
        </p:nvSpPr>
        <p:spPr>
          <a:xfrm>
            <a:off x="7865809"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5</a:t>
            </a:r>
          </a:p>
          <a:p>
            <a:pPr algn="ctr"/>
            <a:r>
              <a:rPr lang="en-US" sz="2800" dirty="0"/>
              <a:t>0b101</a:t>
            </a:r>
          </a:p>
        </p:txBody>
      </p:sp>
      <p:sp>
        <p:nvSpPr>
          <p:cNvPr id="10" name="Rectangle 9">
            <a:extLst>
              <a:ext uri="{FF2B5EF4-FFF2-40B4-BE49-F238E27FC236}">
                <a16:creationId xmlns:a16="http://schemas.microsoft.com/office/drawing/2014/main" id="{1DA7BE14-B5B7-469A-8C03-C7CC818570AC}"/>
              </a:ext>
            </a:extLst>
          </p:cNvPr>
          <p:cNvSpPr/>
          <p:nvPr/>
        </p:nvSpPr>
        <p:spPr>
          <a:xfrm>
            <a:off x="9065345"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6</a:t>
            </a:r>
          </a:p>
          <a:p>
            <a:pPr algn="ctr"/>
            <a:r>
              <a:rPr lang="en-US" sz="2800" dirty="0"/>
              <a:t>0b110</a:t>
            </a:r>
          </a:p>
        </p:txBody>
      </p:sp>
      <p:sp>
        <p:nvSpPr>
          <p:cNvPr id="11" name="Rectangle 10">
            <a:extLst>
              <a:ext uri="{FF2B5EF4-FFF2-40B4-BE49-F238E27FC236}">
                <a16:creationId xmlns:a16="http://schemas.microsoft.com/office/drawing/2014/main" id="{6C0069F0-1EBE-48B0-A062-705FFD8A25A7}"/>
              </a:ext>
            </a:extLst>
          </p:cNvPr>
          <p:cNvSpPr/>
          <p:nvPr/>
        </p:nvSpPr>
        <p:spPr>
          <a:xfrm>
            <a:off x="10264881"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7</a:t>
            </a:r>
          </a:p>
          <a:p>
            <a:pPr algn="ctr"/>
            <a:r>
              <a:rPr lang="en-US" sz="2800" dirty="0"/>
              <a:t>0b111</a:t>
            </a:r>
          </a:p>
        </p:txBody>
      </p:sp>
      <p:sp>
        <p:nvSpPr>
          <p:cNvPr id="20" name="TextBox 19">
            <a:extLst>
              <a:ext uri="{FF2B5EF4-FFF2-40B4-BE49-F238E27FC236}">
                <a16:creationId xmlns:a16="http://schemas.microsoft.com/office/drawing/2014/main" id="{B38982E1-80C1-4861-BA27-20F5869E01D6}"/>
              </a:ext>
            </a:extLst>
          </p:cNvPr>
          <p:cNvSpPr txBox="1"/>
          <p:nvPr/>
        </p:nvSpPr>
        <p:spPr>
          <a:xfrm>
            <a:off x="235974" y="1297787"/>
            <a:ext cx="1327355" cy="707886"/>
          </a:xfrm>
          <a:prstGeom prst="rect">
            <a:avLst/>
          </a:prstGeom>
          <a:noFill/>
        </p:spPr>
        <p:txBody>
          <a:bodyPr wrap="square" rtlCol="0">
            <a:spAutoFit/>
          </a:bodyPr>
          <a:lstStyle/>
          <a:p>
            <a:r>
              <a:rPr lang="en-US" sz="4000" dirty="0"/>
              <a:t>0b1</a:t>
            </a:r>
          </a:p>
        </p:txBody>
      </p:sp>
      <p:sp>
        <p:nvSpPr>
          <p:cNvPr id="21" name="TextBox 20">
            <a:extLst>
              <a:ext uri="{FF2B5EF4-FFF2-40B4-BE49-F238E27FC236}">
                <a16:creationId xmlns:a16="http://schemas.microsoft.com/office/drawing/2014/main" id="{D20CF2CB-0F94-4CAC-A1BE-E3A42C6804B6}"/>
              </a:ext>
            </a:extLst>
          </p:cNvPr>
          <p:cNvSpPr txBox="1"/>
          <p:nvPr/>
        </p:nvSpPr>
        <p:spPr>
          <a:xfrm>
            <a:off x="235974" y="2462976"/>
            <a:ext cx="1327355" cy="707886"/>
          </a:xfrm>
          <a:prstGeom prst="rect">
            <a:avLst/>
          </a:prstGeom>
          <a:noFill/>
        </p:spPr>
        <p:txBody>
          <a:bodyPr wrap="square" rtlCol="0">
            <a:spAutoFit/>
          </a:bodyPr>
          <a:lstStyle/>
          <a:p>
            <a:r>
              <a:rPr lang="en-US" sz="4000" dirty="0"/>
              <a:t>0b1X</a:t>
            </a:r>
          </a:p>
        </p:txBody>
      </p:sp>
      <p:sp>
        <p:nvSpPr>
          <p:cNvPr id="22" name="TextBox 21">
            <a:extLst>
              <a:ext uri="{FF2B5EF4-FFF2-40B4-BE49-F238E27FC236}">
                <a16:creationId xmlns:a16="http://schemas.microsoft.com/office/drawing/2014/main" id="{D1384F3C-E4ED-411D-B31A-0D49F03BAD3B}"/>
              </a:ext>
            </a:extLst>
          </p:cNvPr>
          <p:cNvSpPr txBox="1"/>
          <p:nvPr/>
        </p:nvSpPr>
        <p:spPr>
          <a:xfrm>
            <a:off x="235974" y="3820000"/>
            <a:ext cx="1512997" cy="707886"/>
          </a:xfrm>
          <a:prstGeom prst="rect">
            <a:avLst/>
          </a:prstGeom>
          <a:noFill/>
        </p:spPr>
        <p:txBody>
          <a:bodyPr wrap="square" rtlCol="0">
            <a:spAutoFit/>
          </a:bodyPr>
          <a:lstStyle/>
          <a:p>
            <a:r>
              <a:rPr lang="en-US" sz="4000" dirty="0"/>
              <a:t>0b1XX</a:t>
            </a:r>
          </a:p>
        </p:txBody>
      </p:sp>
      <p:sp>
        <p:nvSpPr>
          <p:cNvPr id="24" name="TextBox 23">
            <a:extLst>
              <a:ext uri="{FF2B5EF4-FFF2-40B4-BE49-F238E27FC236}">
                <a16:creationId xmlns:a16="http://schemas.microsoft.com/office/drawing/2014/main" id="{96D92307-C360-441B-A0C5-D66B2B528393}"/>
              </a:ext>
            </a:extLst>
          </p:cNvPr>
          <p:cNvSpPr txBox="1"/>
          <p:nvPr/>
        </p:nvSpPr>
        <p:spPr>
          <a:xfrm>
            <a:off x="4677697" y="919243"/>
            <a:ext cx="7042356" cy="646331"/>
          </a:xfrm>
          <a:prstGeom prst="rect">
            <a:avLst/>
          </a:prstGeom>
          <a:noFill/>
        </p:spPr>
        <p:txBody>
          <a:bodyPr wrap="square" rtlCol="0">
            <a:spAutoFit/>
          </a:bodyPr>
          <a:lstStyle/>
          <a:p>
            <a:r>
              <a:rPr lang="en-US" sz="4400" dirty="0"/>
              <a:t>#partitions - 1 buckets</a:t>
            </a:r>
          </a:p>
        </p:txBody>
      </p:sp>
      <p:sp>
        <p:nvSpPr>
          <p:cNvPr id="30" name="Rectangle 29">
            <a:extLst>
              <a:ext uri="{FF2B5EF4-FFF2-40B4-BE49-F238E27FC236}">
                <a16:creationId xmlns:a16="http://schemas.microsoft.com/office/drawing/2014/main" id="{5A3F59AF-6404-4193-9DCA-19614BF76EEA}"/>
              </a:ext>
            </a:extLst>
          </p:cNvPr>
          <p:cNvSpPr/>
          <p:nvPr/>
        </p:nvSpPr>
        <p:spPr>
          <a:xfrm>
            <a:off x="1887795" y="3753463"/>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0b100</a:t>
            </a:r>
          </a:p>
        </p:txBody>
      </p:sp>
      <p:sp>
        <p:nvSpPr>
          <p:cNvPr id="31" name="Rectangle 30">
            <a:extLst>
              <a:ext uri="{FF2B5EF4-FFF2-40B4-BE49-F238E27FC236}">
                <a16:creationId xmlns:a16="http://schemas.microsoft.com/office/drawing/2014/main" id="{B8AFCF9A-A90A-4452-B544-355619340B23}"/>
              </a:ext>
            </a:extLst>
          </p:cNvPr>
          <p:cNvSpPr/>
          <p:nvPr/>
        </p:nvSpPr>
        <p:spPr>
          <a:xfrm>
            <a:off x="4286867" y="3753463"/>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0b101</a:t>
            </a:r>
          </a:p>
        </p:txBody>
      </p:sp>
      <p:sp>
        <p:nvSpPr>
          <p:cNvPr id="32" name="Rectangle 31">
            <a:extLst>
              <a:ext uri="{FF2B5EF4-FFF2-40B4-BE49-F238E27FC236}">
                <a16:creationId xmlns:a16="http://schemas.microsoft.com/office/drawing/2014/main" id="{0DD99B7A-FD27-4EA2-BAA9-4DD5BF6DF7AD}"/>
              </a:ext>
            </a:extLst>
          </p:cNvPr>
          <p:cNvSpPr/>
          <p:nvPr/>
        </p:nvSpPr>
        <p:spPr>
          <a:xfrm>
            <a:off x="6685939" y="3753462"/>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0b110</a:t>
            </a:r>
          </a:p>
        </p:txBody>
      </p:sp>
      <p:sp>
        <p:nvSpPr>
          <p:cNvPr id="33" name="Rectangle 32">
            <a:extLst>
              <a:ext uri="{FF2B5EF4-FFF2-40B4-BE49-F238E27FC236}">
                <a16:creationId xmlns:a16="http://schemas.microsoft.com/office/drawing/2014/main" id="{790EA0FE-B397-426B-96C1-C3426F012396}"/>
              </a:ext>
            </a:extLst>
          </p:cNvPr>
          <p:cNvSpPr/>
          <p:nvPr/>
        </p:nvSpPr>
        <p:spPr>
          <a:xfrm>
            <a:off x="9085011" y="3753462"/>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0b111</a:t>
            </a:r>
          </a:p>
        </p:txBody>
      </p:sp>
      <p:sp>
        <p:nvSpPr>
          <p:cNvPr id="34" name="Rectangle 33">
            <a:extLst>
              <a:ext uri="{FF2B5EF4-FFF2-40B4-BE49-F238E27FC236}">
                <a16:creationId xmlns:a16="http://schemas.microsoft.com/office/drawing/2014/main" id="{583616C4-41F0-4CF3-B593-AA5B1D506823}"/>
              </a:ext>
            </a:extLst>
          </p:cNvPr>
          <p:cNvSpPr/>
          <p:nvPr/>
        </p:nvSpPr>
        <p:spPr>
          <a:xfrm>
            <a:off x="1887795" y="246297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a:t>
            </a:r>
          </a:p>
        </p:txBody>
      </p:sp>
      <p:sp>
        <p:nvSpPr>
          <p:cNvPr id="35" name="Rectangle 34">
            <a:extLst>
              <a:ext uri="{FF2B5EF4-FFF2-40B4-BE49-F238E27FC236}">
                <a16:creationId xmlns:a16="http://schemas.microsoft.com/office/drawing/2014/main" id="{9FEC77EB-DA5E-4676-A329-157496EB82DE}"/>
              </a:ext>
            </a:extLst>
          </p:cNvPr>
          <p:cNvSpPr/>
          <p:nvPr/>
        </p:nvSpPr>
        <p:spPr>
          <a:xfrm>
            <a:off x="6685939" y="246297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a:t>
            </a:r>
          </a:p>
        </p:txBody>
      </p:sp>
      <p:sp>
        <p:nvSpPr>
          <p:cNvPr id="36" name="Rectangle 35">
            <a:extLst>
              <a:ext uri="{FF2B5EF4-FFF2-40B4-BE49-F238E27FC236}">
                <a16:creationId xmlns:a16="http://schemas.microsoft.com/office/drawing/2014/main" id="{2B09E8FF-5374-4D02-9C35-9BF56CE3FB56}"/>
              </a:ext>
            </a:extLst>
          </p:cNvPr>
          <p:cNvSpPr/>
          <p:nvPr/>
        </p:nvSpPr>
        <p:spPr>
          <a:xfrm>
            <a:off x="1887795" y="1172490"/>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a:t>
            </a:r>
          </a:p>
        </p:txBody>
      </p:sp>
      <p:sp>
        <p:nvSpPr>
          <p:cNvPr id="12" name="TextBox 11">
            <a:extLst>
              <a:ext uri="{FF2B5EF4-FFF2-40B4-BE49-F238E27FC236}">
                <a16:creationId xmlns:a16="http://schemas.microsoft.com/office/drawing/2014/main" id="{045039D0-D455-4D39-A692-5FE2B5CF6D1A}"/>
              </a:ext>
            </a:extLst>
          </p:cNvPr>
          <p:cNvSpPr txBox="1"/>
          <p:nvPr/>
        </p:nvSpPr>
        <p:spPr>
          <a:xfrm>
            <a:off x="1981200" y="6203950"/>
            <a:ext cx="9423400" cy="369332"/>
          </a:xfrm>
          <a:prstGeom prst="rect">
            <a:avLst/>
          </a:prstGeom>
          <a:noFill/>
        </p:spPr>
        <p:txBody>
          <a:bodyPr wrap="square" rtlCol="0">
            <a:spAutoFit/>
          </a:bodyPr>
          <a:lstStyle/>
          <a:p>
            <a:r>
              <a:rPr lang="en-US" dirty="0"/>
              <a:t>000                001               010               011                    100                101               110                 111</a:t>
            </a:r>
          </a:p>
        </p:txBody>
      </p:sp>
    </p:spTree>
    <p:extLst>
      <p:ext uri="{BB962C8B-B14F-4D97-AF65-F5344CB8AC3E}">
        <p14:creationId xmlns:p14="http://schemas.microsoft.com/office/powerpoint/2010/main" val="2030192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C6EF1E-30DE-436F-A3AE-C68511AF0B6A}"/>
              </a:ext>
            </a:extLst>
          </p:cNvPr>
          <p:cNvSpPr>
            <a:spLocks noGrp="1"/>
          </p:cNvSpPr>
          <p:nvPr>
            <p:ph type="sldNum" sz="quarter" idx="12"/>
          </p:nvPr>
        </p:nvSpPr>
        <p:spPr/>
        <p:txBody>
          <a:bodyPr/>
          <a:lstStyle/>
          <a:p>
            <a:fld id="{0143F48C-C7AB-4612-9AE8-35222C1A6E94}" type="slidenum">
              <a:rPr lang="en-US" smtClean="0"/>
              <a:t>41</a:t>
            </a:fld>
            <a:endParaRPr lang="en-US"/>
          </a:p>
        </p:txBody>
      </p:sp>
      <p:sp>
        <p:nvSpPr>
          <p:cNvPr id="3" name="TextBox 2">
            <a:extLst>
              <a:ext uri="{FF2B5EF4-FFF2-40B4-BE49-F238E27FC236}">
                <a16:creationId xmlns:a16="http://schemas.microsoft.com/office/drawing/2014/main" id="{829DC382-5125-4BBF-8FC1-F09CD97062F1}"/>
              </a:ext>
            </a:extLst>
          </p:cNvPr>
          <p:cNvSpPr txBox="1"/>
          <p:nvPr/>
        </p:nvSpPr>
        <p:spPr>
          <a:xfrm>
            <a:off x="806245" y="373626"/>
            <a:ext cx="9006349" cy="769441"/>
          </a:xfrm>
          <a:prstGeom prst="rect">
            <a:avLst/>
          </a:prstGeom>
          <a:noFill/>
        </p:spPr>
        <p:txBody>
          <a:bodyPr wrap="square" rtlCol="0">
            <a:spAutoFit/>
          </a:bodyPr>
          <a:lstStyle/>
          <a:p>
            <a:r>
              <a:rPr lang="en-US" sz="4400" dirty="0"/>
              <a:t>Bottom-up merge tree</a:t>
            </a:r>
          </a:p>
        </p:txBody>
      </p:sp>
      <p:sp>
        <p:nvSpPr>
          <p:cNvPr id="4" name="Rectangle 3">
            <a:extLst>
              <a:ext uri="{FF2B5EF4-FFF2-40B4-BE49-F238E27FC236}">
                <a16:creationId xmlns:a16="http://schemas.microsoft.com/office/drawing/2014/main" id="{6F5C1B38-D281-4694-9F4A-B0FF05BD9F8B}"/>
              </a:ext>
            </a:extLst>
          </p:cNvPr>
          <p:cNvSpPr/>
          <p:nvPr/>
        </p:nvSpPr>
        <p:spPr>
          <a:xfrm>
            <a:off x="1887795"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0</a:t>
            </a:r>
          </a:p>
          <a:p>
            <a:pPr algn="ctr"/>
            <a:r>
              <a:rPr lang="en-US" sz="2800" dirty="0"/>
              <a:t>0b000</a:t>
            </a:r>
          </a:p>
        </p:txBody>
      </p:sp>
      <p:sp>
        <p:nvSpPr>
          <p:cNvPr id="5" name="Rectangle 4">
            <a:extLst>
              <a:ext uri="{FF2B5EF4-FFF2-40B4-BE49-F238E27FC236}">
                <a16:creationId xmlns:a16="http://schemas.microsoft.com/office/drawing/2014/main" id="{7BC9D4A1-16DD-4C57-A8D8-7ECAC0B1BFE4}"/>
              </a:ext>
            </a:extLst>
          </p:cNvPr>
          <p:cNvSpPr/>
          <p:nvPr/>
        </p:nvSpPr>
        <p:spPr>
          <a:xfrm>
            <a:off x="3087331"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1</a:t>
            </a:r>
          </a:p>
          <a:p>
            <a:pPr algn="ctr"/>
            <a:r>
              <a:rPr lang="en-US" sz="2800" dirty="0"/>
              <a:t>0b001</a:t>
            </a:r>
          </a:p>
        </p:txBody>
      </p:sp>
      <p:sp>
        <p:nvSpPr>
          <p:cNvPr id="6" name="Rectangle 5">
            <a:extLst>
              <a:ext uri="{FF2B5EF4-FFF2-40B4-BE49-F238E27FC236}">
                <a16:creationId xmlns:a16="http://schemas.microsoft.com/office/drawing/2014/main" id="{29F5D70A-EBAA-49C0-8AEE-FF59AD99AEBB}"/>
              </a:ext>
            </a:extLst>
          </p:cNvPr>
          <p:cNvSpPr/>
          <p:nvPr/>
        </p:nvSpPr>
        <p:spPr>
          <a:xfrm>
            <a:off x="4286867"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2</a:t>
            </a:r>
          </a:p>
          <a:p>
            <a:pPr algn="ctr"/>
            <a:r>
              <a:rPr lang="en-US" sz="2800" dirty="0"/>
              <a:t>0b010</a:t>
            </a:r>
          </a:p>
        </p:txBody>
      </p:sp>
      <p:sp>
        <p:nvSpPr>
          <p:cNvPr id="7" name="Rectangle 6">
            <a:extLst>
              <a:ext uri="{FF2B5EF4-FFF2-40B4-BE49-F238E27FC236}">
                <a16:creationId xmlns:a16="http://schemas.microsoft.com/office/drawing/2014/main" id="{9D9903B5-12C6-471E-913B-5D41BAE24565}"/>
              </a:ext>
            </a:extLst>
          </p:cNvPr>
          <p:cNvSpPr/>
          <p:nvPr/>
        </p:nvSpPr>
        <p:spPr>
          <a:xfrm>
            <a:off x="5476570"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3</a:t>
            </a:r>
          </a:p>
          <a:p>
            <a:pPr algn="ctr"/>
            <a:r>
              <a:rPr lang="en-US" sz="2800" dirty="0"/>
              <a:t>0b011</a:t>
            </a:r>
          </a:p>
        </p:txBody>
      </p:sp>
      <p:sp>
        <p:nvSpPr>
          <p:cNvPr id="8" name="Rectangle 7">
            <a:extLst>
              <a:ext uri="{FF2B5EF4-FFF2-40B4-BE49-F238E27FC236}">
                <a16:creationId xmlns:a16="http://schemas.microsoft.com/office/drawing/2014/main" id="{688B3372-AAC5-4EDB-8EFA-C907CB924E2E}"/>
              </a:ext>
            </a:extLst>
          </p:cNvPr>
          <p:cNvSpPr/>
          <p:nvPr/>
        </p:nvSpPr>
        <p:spPr>
          <a:xfrm>
            <a:off x="6666273"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4</a:t>
            </a:r>
          </a:p>
          <a:p>
            <a:pPr algn="ctr"/>
            <a:r>
              <a:rPr lang="en-US" sz="2800" dirty="0"/>
              <a:t>0b100</a:t>
            </a:r>
          </a:p>
        </p:txBody>
      </p:sp>
      <p:sp>
        <p:nvSpPr>
          <p:cNvPr id="9" name="Rectangle 8">
            <a:extLst>
              <a:ext uri="{FF2B5EF4-FFF2-40B4-BE49-F238E27FC236}">
                <a16:creationId xmlns:a16="http://schemas.microsoft.com/office/drawing/2014/main" id="{432BEC03-581D-4BE1-9EB5-49562132C062}"/>
              </a:ext>
            </a:extLst>
          </p:cNvPr>
          <p:cNvSpPr/>
          <p:nvPr/>
        </p:nvSpPr>
        <p:spPr>
          <a:xfrm>
            <a:off x="7865809"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5</a:t>
            </a:r>
          </a:p>
          <a:p>
            <a:pPr algn="ctr"/>
            <a:r>
              <a:rPr lang="en-US" sz="2800" dirty="0"/>
              <a:t>0b101</a:t>
            </a:r>
          </a:p>
        </p:txBody>
      </p:sp>
      <p:sp>
        <p:nvSpPr>
          <p:cNvPr id="10" name="Rectangle 9">
            <a:extLst>
              <a:ext uri="{FF2B5EF4-FFF2-40B4-BE49-F238E27FC236}">
                <a16:creationId xmlns:a16="http://schemas.microsoft.com/office/drawing/2014/main" id="{1DA7BE14-B5B7-469A-8C03-C7CC818570AC}"/>
              </a:ext>
            </a:extLst>
          </p:cNvPr>
          <p:cNvSpPr/>
          <p:nvPr/>
        </p:nvSpPr>
        <p:spPr>
          <a:xfrm>
            <a:off x="9065345"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6</a:t>
            </a:r>
          </a:p>
          <a:p>
            <a:pPr algn="ctr"/>
            <a:r>
              <a:rPr lang="en-US" sz="2800" dirty="0"/>
              <a:t>0b110</a:t>
            </a:r>
          </a:p>
        </p:txBody>
      </p:sp>
      <p:sp>
        <p:nvSpPr>
          <p:cNvPr id="11" name="Rectangle 10">
            <a:extLst>
              <a:ext uri="{FF2B5EF4-FFF2-40B4-BE49-F238E27FC236}">
                <a16:creationId xmlns:a16="http://schemas.microsoft.com/office/drawing/2014/main" id="{6C0069F0-1EBE-48B0-A062-705FFD8A25A7}"/>
              </a:ext>
            </a:extLst>
          </p:cNvPr>
          <p:cNvSpPr/>
          <p:nvPr/>
        </p:nvSpPr>
        <p:spPr>
          <a:xfrm>
            <a:off x="10264881"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7</a:t>
            </a:r>
          </a:p>
          <a:p>
            <a:pPr algn="ctr"/>
            <a:r>
              <a:rPr lang="en-US" sz="2800" dirty="0"/>
              <a:t>0b111</a:t>
            </a:r>
          </a:p>
        </p:txBody>
      </p:sp>
      <p:sp>
        <p:nvSpPr>
          <p:cNvPr id="24" name="TextBox 23">
            <a:extLst>
              <a:ext uri="{FF2B5EF4-FFF2-40B4-BE49-F238E27FC236}">
                <a16:creationId xmlns:a16="http://schemas.microsoft.com/office/drawing/2014/main" id="{96D92307-C360-441B-A0C5-D66B2B528393}"/>
              </a:ext>
            </a:extLst>
          </p:cNvPr>
          <p:cNvSpPr txBox="1"/>
          <p:nvPr/>
        </p:nvSpPr>
        <p:spPr>
          <a:xfrm>
            <a:off x="4677697" y="919243"/>
            <a:ext cx="7042356" cy="1200329"/>
          </a:xfrm>
          <a:prstGeom prst="rect">
            <a:avLst/>
          </a:prstGeom>
          <a:noFill/>
        </p:spPr>
        <p:txBody>
          <a:bodyPr wrap="square" rtlCol="0">
            <a:spAutoFit/>
          </a:bodyPr>
          <a:lstStyle/>
          <a:p>
            <a:r>
              <a:rPr lang="en-US" sz="3600" dirty="0"/>
              <a:t>Get to parent with right shift, shifted off bit says left/right</a:t>
            </a:r>
          </a:p>
        </p:txBody>
      </p:sp>
      <p:sp>
        <p:nvSpPr>
          <p:cNvPr id="30" name="Rectangle 29">
            <a:extLst>
              <a:ext uri="{FF2B5EF4-FFF2-40B4-BE49-F238E27FC236}">
                <a16:creationId xmlns:a16="http://schemas.microsoft.com/office/drawing/2014/main" id="{5A3F59AF-6404-4193-9DCA-19614BF76EEA}"/>
              </a:ext>
            </a:extLst>
          </p:cNvPr>
          <p:cNvSpPr/>
          <p:nvPr/>
        </p:nvSpPr>
        <p:spPr>
          <a:xfrm>
            <a:off x="1887795" y="3753463"/>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0b100</a:t>
            </a:r>
          </a:p>
        </p:txBody>
      </p:sp>
      <p:sp>
        <p:nvSpPr>
          <p:cNvPr id="31" name="Rectangle 30">
            <a:extLst>
              <a:ext uri="{FF2B5EF4-FFF2-40B4-BE49-F238E27FC236}">
                <a16:creationId xmlns:a16="http://schemas.microsoft.com/office/drawing/2014/main" id="{B8AFCF9A-A90A-4452-B544-355619340B23}"/>
              </a:ext>
            </a:extLst>
          </p:cNvPr>
          <p:cNvSpPr/>
          <p:nvPr/>
        </p:nvSpPr>
        <p:spPr>
          <a:xfrm>
            <a:off x="4286867" y="3753463"/>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0b101</a:t>
            </a:r>
          </a:p>
        </p:txBody>
      </p:sp>
      <p:sp>
        <p:nvSpPr>
          <p:cNvPr id="32" name="Rectangle 31">
            <a:extLst>
              <a:ext uri="{FF2B5EF4-FFF2-40B4-BE49-F238E27FC236}">
                <a16:creationId xmlns:a16="http://schemas.microsoft.com/office/drawing/2014/main" id="{0DD99B7A-FD27-4EA2-BAA9-4DD5BF6DF7AD}"/>
              </a:ext>
            </a:extLst>
          </p:cNvPr>
          <p:cNvSpPr/>
          <p:nvPr/>
        </p:nvSpPr>
        <p:spPr>
          <a:xfrm>
            <a:off x="6685939" y="3753462"/>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0b110</a:t>
            </a:r>
          </a:p>
        </p:txBody>
      </p:sp>
      <p:sp>
        <p:nvSpPr>
          <p:cNvPr id="33" name="Rectangle 32">
            <a:extLst>
              <a:ext uri="{FF2B5EF4-FFF2-40B4-BE49-F238E27FC236}">
                <a16:creationId xmlns:a16="http://schemas.microsoft.com/office/drawing/2014/main" id="{790EA0FE-B397-426B-96C1-C3426F012396}"/>
              </a:ext>
            </a:extLst>
          </p:cNvPr>
          <p:cNvSpPr/>
          <p:nvPr/>
        </p:nvSpPr>
        <p:spPr>
          <a:xfrm>
            <a:off x="9085011" y="3753462"/>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0b111</a:t>
            </a:r>
          </a:p>
        </p:txBody>
      </p:sp>
      <p:sp>
        <p:nvSpPr>
          <p:cNvPr id="34" name="Rectangle 33">
            <a:extLst>
              <a:ext uri="{FF2B5EF4-FFF2-40B4-BE49-F238E27FC236}">
                <a16:creationId xmlns:a16="http://schemas.microsoft.com/office/drawing/2014/main" id="{583616C4-41F0-4CF3-B593-AA5B1D506823}"/>
              </a:ext>
            </a:extLst>
          </p:cNvPr>
          <p:cNvSpPr/>
          <p:nvPr/>
        </p:nvSpPr>
        <p:spPr>
          <a:xfrm>
            <a:off x="1887795" y="246297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a:t>
            </a:r>
          </a:p>
        </p:txBody>
      </p:sp>
      <p:sp>
        <p:nvSpPr>
          <p:cNvPr id="35" name="Rectangle 34">
            <a:extLst>
              <a:ext uri="{FF2B5EF4-FFF2-40B4-BE49-F238E27FC236}">
                <a16:creationId xmlns:a16="http://schemas.microsoft.com/office/drawing/2014/main" id="{9FEC77EB-DA5E-4676-A329-157496EB82DE}"/>
              </a:ext>
            </a:extLst>
          </p:cNvPr>
          <p:cNvSpPr/>
          <p:nvPr/>
        </p:nvSpPr>
        <p:spPr>
          <a:xfrm>
            <a:off x="6685939" y="246297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a:t>
            </a:r>
          </a:p>
        </p:txBody>
      </p:sp>
      <p:sp>
        <p:nvSpPr>
          <p:cNvPr id="36" name="Rectangle 35">
            <a:extLst>
              <a:ext uri="{FF2B5EF4-FFF2-40B4-BE49-F238E27FC236}">
                <a16:creationId xmlns:a16="http://schemas.microsoft.com/office/drawing/2014/main" id="{2B09E8FF-5374-4D02-9C35-9BF56CE3FB56}"/>
              </a:ext>
            </a:extLst>
          </p:cNvPr>
          <p:cNvSpPr/>
          <p:nvPr/>
        </p:nvSpPr>
        <p:spPr>
          <a:xfrm>
            <a:off x="1887795" y="1172490"/>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a:t>
            </a:r>
          </a:p>
        </p:txBody>
      </p:sp>
      <p:sp>
        <p:nvSpPr>
          <p:cNvPr id="23" name="TextBox 22">
            <a:extLst>
              <a:ext uri="{FF2B5EF4-FFF2-40B4-BE49-F238E27FC236}">
                <a16:creationId xmlns:a16="http://schemas.microsoft.com/office/drawing/2014/main" id="{451393D9-3ADA-4FEF-9DEA-D73E8E0F6ECA}"/>
              </a:ext>
            </a:extLst>
          </p:cNvPr>
          <p:cNvSpPr txBox="1"/>
          <p:nvPr/>
        </p:nvSpPr>
        <p:spPr>
          <a:xfrm>
            <a:off x="235974" y="1297787"/>
            <a:ext cx="1327355" cy="707886"/>
          </a:xfrm>
          <a:prstGeom prst="rect">
            <a:avLst/>
          </a:prstGeom>
          <a:noFill/>
        </p:spPr>
        <p:txBody>
          <a:bodyPr wrap="square" rtlCol="0">
            <a:spAutoFit/>
          </a:bodyPr>
          <a:lstStyle/>
          <a:p>
            <a:r>
              <a:rPr lang="en-US" sz="4000" dirty="0"/>
              <a:t>0b1</a:t>
            </a:r>
          </a:p>
        </p:txBody>
      </p:sp>
      <p:sp>
        <p:nvSpPr>
          <p:cNvPr id="25" name="TextBox 24">
            <a:extLst>
              <a:ext uri="{FF2B5EF4-FFF2-40B4-BE49-F238E27FC236}">
                <a16:creationId xmlns:a16="http://schemas.microsoft.com/office/drawing/2014/main" id="{6AB45C32-539E-4924-BB26-416CB1288403}"/>
              </a:ext>
            </a:extLst>
          </p:cNvPr>
          <p:cNvSpPr txBox="1"/>
          <p:nvPr/>
        </p:nvSpPr>
        <p:spPr>
          <a:xfrm>
            <a:off x="235974" y="2462976"/>
            <a:ext cx="1327355" cy="707886"/>
          </a:xfrm>
          <a:prstGeom prst="rect">
            <a:avLst/>
          </a:prstGeom>
          <a:noFill/>
        </p:spPr>
        <p:txBody>
          <a:bodyPr wrap="square" rtlCol="0">
            <a:spAutoFit/>
          </a:bodyPr>
          <a:lstStyle/>
          <a:p>
            <a:r>
              <a:rPr lang="en-US" sz="4000" dirty="0"/>
              <a:t>0b1X</a:t>
            </a:r>
          </a:p>
        </p:txBody>
      </p:sp>
      <p:sp>
        <p:nvSpPr>
          <p:cNvPr id="26" name="TextBox 25">
            <a:extLst>
              <a:ext uri="{FF2B5EF4-FFF2-40B4-BE49-F238E27FC236}">
                <a16:creationId xmlns:a16="http://schemas.microsoft.com/office/drawing/2014/main" id="{26B38B3F-7D56-4477-B48B-87D5B7893533}"/>
              </a:ext>
            </a:extLst>
          </p:cNvPr>
          <p:cNvSpPr txBox="1"/>
          <p:nvPr/>
        </p:nvSpPr>
        <p:spPr>
          <a:xfrm>
            <a:off x="235974" y="3820000"/>
            <a:ext cx="1512997" cy="707886"/>
          </a:xfrm>
          <a:prstGeom prst="rect">
            <a:avLst/>
          </a:prstGeom>
          <a:noFill/>
        </p:spPr>
        <p:txBody>
          <a:bodyPr wrap="square" rtlCol="0">
            <a:spAutoFit/>
          </a:bodyPr>
          <a:lstStyle/>
          <a:p>
            <a:r>
              <a:rPr lang="en-US" sz="4000" dirty="0"/>
              <a:t>0b1XX</a:t>
            </a:r>
          </a:p>
        </p:txBody>
      </p:sp>
    </p:spTree>
    <p:extLst>
      <p:ext uri="{BB962C8B-B14F-4D97-AF65-F5344CB8AC3E}">
        <p14:creationId xmlns:p14="http://schemas.microsoft.com/office/powerpoint/2010/main" val="2240536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C6EF1E-30DE-436F-A3AE-C68511AF0B6A}"/>
              </a:ext>
            </a:extLst>
          </p:cNvPr>
          <p:cNvSpPr>
            <a:spLocks noGrp="1"/>
          </p:cNvSpPr>
          <p:nvPr>
            <p:ph type="sldNum" sz="quarter" idx="12"/>
          </p:nvPr>
        </p:nvSpPr>
        <p:spPr/>
        <p:txBody>
          <a:bodyPr/>
          <a:lstStyle/>
          <a:p>
            <a:fld id="{0143F48C-C7AB-4612-9AE8-35222C1A6E94}" type="slidenum">
              <a:rPr lang="en-US" smtClean="0"/>
              <a:t>42</a:t>
            </a:fld>
            <a:endParaRPr lang="en-US"/>
          </a:p>
        </p:txBody>
      </p:sp>
      <p:sp>
        <p:nvSpPr>
          <p:cNvPr id="3" name="TextBox 2">
            <a:extLst>
              <a:ext uri="{FF2B5EF4-FFF2-40B4-BE49-F238E27FC236}">
                <a16:creationId xmlns:a16="http://schemas.microsoft.com/office/drawing/2014/main" id="{829DC382-5125-4BBF-8FC1-F09CD97062F1}"/>
              </a:ext>
            </a:extLst>
          </p:cNvPr>
          <p:cNvSpPr txBox="1"/>
          <p:nvPr/>
        </p:nvSpPr>
        <p:spPr>
          <a:xfrm>
            <a:off x="806245" y="373626"/>
            <a:ext cx="9006349" cy="769441"/>
          </a:xfrm>
          <a:prstGeom prst="rect">
            <a:avLst/>
          </a:prstGeom>
          <a:noFill/>
        </p:spPr>
        <p:txBody>
          <a:bodyPr wrap="square" rtlCol="0">
            <a:spAutoFit/>
          </a:bodyPr>
          <a:lstStyle/>
          <a:p>
            <a:r>
              <a:rPr lang="en-US" sz="4400" dirty="0"/>
              <a:t>Bottom-up merge tree</a:t>
            </a:r>
          </a:p>
        </p:txBody>
      </p:sp>
      <p:sp>
        <p:nvSpPr>
          <p:cNvPr id="4" name="Rectangle 3">
            <a:extLst>
              <a:ext uri="{FF2B5EF4-FFF2-40B4-BE49-F238E27FC236}">
                <a16:creationId xmlns:a16="http://schemas.microsoft.com/office/drawing/2014/main" id="{6F5C1B38-D281-4694-9F4A-B0FF05BD9F8B}"/>
              </a:ext>
            </a:extLst>
          </p:cNvPr>
          <p:cNvSpPr/>
          <p:nvPr/>
        </p:nvSpPr>
        <p:spPr>
          <a:xfrm>
            <a:off x="1887795"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0</a:t>
            </a:r>
          </a:p>
          <a:p>
            <a:pPr algn="ctr"/>
            <a:r>
              <a:rPr lang="en-US" sz="2800" dirty="0"/>
              <a:t>0b000</a:t>
            </a:r>
          </a:p>
        </p:txBody>
      </p:sp>
      <p:sp>
        <p:nvSpPr>
          <p:cNvPr id="5" name="Rectangle 4">
            <a:extLst>
              <a:ext uri="{FF2B5EF4-FFF2-40B4-BE49-F238E27FC236}">
                <a16:creationId xmlns:a16="http://schemas.microsoft.com/office/drawing/2014/main" id="{7BC9D4A1-16DD-4C57-A8D8-7ECAC0B1BFE4}"/>
              </a:ext>
            </a:extLst>
          </p:cNvPr>
          <p:cNvSpPr/>
          <p:nvPr/>
        </p:nvSpPr>
        <p:spPr>
          <a:xfrm>
            <a:off x="3087331"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1</a:t>
            </a:r>
          </a:p>
          <a:p>
            <a:pPr algn="ctr"/>
            <a:r>
              <a:rPr lang="en-US" sz="2800" dirty="0"/>
              <a:t>0b001</a:t>
            </a:r>
          </a:p>
        </p:txBody>
      </p:sp>
      <p:sp>
        <p:nvSpPr>
          <p:cNvPr id="6" name="Rectangle 5">
            <a:extLst>
              <a:ext uri="{FF2B5EF4-FFF2-40B4-BE49-F238E27FC236}">
                <a16:creationId xmlns:a16="http://schemas.microsoft.com/office/drawing/2014/main" id="{29F5D70A-EBAA-49C0-8AEE-FF59AD99AEBB}"/>
              </a:ext>
            </a:extLst>
          </p:cNvPr>
          <p:cNvSpPr/>
          <p:nvPr/>
        </p:nvSpPr>
        <p:spPr>
          <a:xfrm>
            <a:off x="4286867"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2</a:t>
            </a:r>
          </a:p>
          <a:p>
            <a:pPr algn="ctr"/>
            <a:r>
              <a:rPr lang="en-US" sz="2800" dirty="0"/>
              <a:t>0b010</a:t>
            </a:r>
          </a:p>
        </p:txBody>
      </p:sp>
      <p:sp>
        <p:nvSpPr>
          <p:cNvPr id="7" name="Rectangle 6">
            <a:extLst>
              <a:ext uri="{FF2B5EF4-FFF2-40B4-BE49-F238E27FC236}">
                <a16:creationId xmlns:a16="http://schemas.microsoft.com/office/drawing/2014/main" id="{9D9903B5-12C6-471E-913B-5D41BAE24565}"/>
              </a:ext>
            </a:extLst>
          </p:cNvPr>
          <p:cNvSpPr/>
          <p:nvPr/>
        </p:nvSpPr>
        <p:spPr>
          <a:xfrm>
            <a:off x="5476570"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3</a:t>
            </a:r>
          </a:p>
          <a:p>
            <a:pPr algn="ctr"/>
            <a:r>
              <a:rPr lang="en-US" sz="2800" dirty="0"/>
              <a:t>0b011</a:t>
            </a:r>
          </a:p>
        </p:txBody>
      </p:sp>
      <p:sp>
        <p:nvSpPr>
          <p:cNvPr id="8" name="Rectangle 7">
            <a:extLst>
              <a:ext uri="{FF2B5EF4-FFF2-40B4-BE49-F238E27FC236}">
                <a16:creationId xmlns:a16="http://schemas.microsoft.com/office/drawing/2014/main" id="{688B3372-AAC5-4EDB-8EFA-C907CB924E2E}"/>
              </a:ext>
            </a:extLst>
          </p:cNvPr>
          <p:cNvSpPr/>
          <p:nvPr/>
        </p:nvSpPr>
        <p:spPr>
          <a:xfrm>
            <a:off x="6666273"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4</a:t>
            </a:r>
          </a:p>
          <a:p>
            <a:pPr algn="ctr"/>
            <a:r>
              <a:rPr lang="en-US" sz="2800" dirty="0"/>
              <a:t>0b100</a:t>
            </a:r>
          </a:p>
        </p:txBody>
      </p:sp>
      <p:sp>
        <p:nvSpPr>
          <p:cNvPr id="9" name="Rectangle 8">
            <a:extLst>
              <a:ext uri="{FF2B5EF4-FFF2-40B4-BE49-F238E27FC236}">
                <a16:creationId xmlns:a16="http://schemas.microsoft.com/office/drawing/2014/main" id="{432BEC03-581D-4BE1-9EB5-49562132C062}"/>
              </a:ext>
            </a:extLst>
          </p:cNvPr>
          <p:cNvSpPr/>
          <p:nvPr/>
        </p:nvSpPr>
        <p:spPr>
          <a:xfrm>
            <a:off x="7865809"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5</a:t>
            </a:r>
          </a:p>
          <a:p>
            <a:pPr algn="ctr"/>
            <a:r>
              <a:rPr lang="en-US" sz="2800" dirty="0"/>
              <a:t>0b101</a:t>
            </a:r>
          </a:p>
        </p:txBody>
      </p:sp>
      <p:sp>
        <p:nvSpPr>
          <p:cNvPr id="10" name="Rectangle 9">
            <a:extLst>
              <a:ext uri="{FF2B5EF4-FFF2-40B4-BE49-F238E27FC236}">
                <a16:creationId xmlns:a16="http://schemas.microsoft.com/office/drawing/2014/main" id="{1DA7BE14-B5B7-469A-8C03-C7CC818570AC}"/>
              </a:ext>
            </a:extLst>
          </p:cNvPr>
          <p:cNvSpPr/>
          <p:nvPr/>
        </p:nvSpPr>
        <p:spPr>
          <a:xfrm>
            <a:off x="9065345"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6</a:t>
            </a:r>
          </a:p>
          <a:p>
            <a:pPr algn="ctr"/>
            <a:r>
              <a:rPr lang="en-US" sz="2800" dirty="0"/>
              <a:t>0b110</a:t>
            </a:r>
          </a:p>
        </p:txBody>
      </p:sp>
      <p:sp>
        <p:nvSpPr>
          <p:cNvPr id="11" name="Rectangle 10">
            <a:extLst>
              <a:ext uri="{FF2B5EF4-FFF2-40B4-BE49-F238E27FC236}">
                <a16:creationId xmlns:a16="http://schemas.microsoft.com/office/drawing/2014/main" id="{6C0069F0-1EBE-48B0-A062-705FFD8A25A7}"/>
              </a:ext>
            </a:extLst>
          </p:cNvPr>
          <p:cNvSpPr/>
          <p:nvPr/>
        </p:nvSpPr>
        <p:spPr>
          <a:xfrm>
            <a:off x="10264881"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7</a:t>
            </a:r>
          </a:p>
          <a:p>
            <a:pPr algn="ctr"/>
            <a:r>
              <a:rPr lang="en-US" sz="2800" dirty="0"/>
              <a:t>0b111</a:t>
            </a:r>
          </a:p>
        </p:txBody>
      </p:sp>
      <p:sp>
        <p:nvSpPr>
          <p:cNvPr id="25" name="TextBox 24">
            <a:extLst>
              <a:ext uri="{FF2B5EF4-FFF2-40B4-BE49-F238E27FC236}">
                <a16:creationId xmlns:a16="http://schemas.microsoft.com/office/drawing/2014/main" id="{A54EFF64-55B5-450F-AE54-237E6389F6AA}"/>
              </a:ext>
            </a:extLst>
          </p:cNvPr>
          <p:cNvSpPr txBox="1"/>
          <p:nvPr/>
        </p:nvSpPr>
        <p:spPr>
          <a:xfrm>
            <a:off x="3360057" y="1279801"/>
            <a:ext cx="8407931" cy="646331"/>
          </a:xfrm>
          <a:prstGeom prst="rect">
            <a:avLst/>
          </a:prstGeom>
          <a:noFill/>
        </p:spPr>
        <p:txBody>
          <a:bodyPr wrap="square" rtlCol="0">
            <a:spAutoFit/>
          </a:bodyPr>
          <a:lstStyle/>
          <a:p>
            <a:r>
              <a:rPr lang="en-US" sz="3600" dirty="0"/>
              <a:t>Start at: (partition &gt;&gt; 1) + (1 &lt;&lt; (height - 1))</a:t>
            </a:r>
          </a:p>
        </p:txBody>
      </p:sp>
      <p:sp>
        <p:nvSpPr>
          <p:cNvPr id="26" name="Rectangle 25">
            <a:extLst>
              <a:ext uri="{FF2B5EF4-FFF2-40B4-BE49-F238E27FC236}">
                <a16:creationId xmlns:a16="http://schemas.microsoft.com/office/drawing/2014/main" id="{4F1B9B3D-158D-410B-B75A-BAE17657F706}"/>
              </a:ext>
            </a:extLst>
          </p:cNvPr>
          <p:cNvSpPr/>
          <p:nvPr/>
        </p:nvSpPr>
        <p:spPr>
          <a:xfrm>
            <a:off x="1887795" y="3753463"/>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0b100</a:t>
            </a:r>
          </a:p>
        </p:txBody>
      </p:sp>
      <p:sp>
        <p:nvSpPr>
          <p:cNvPr id="27" name="Rectangle 26">
            <a:extLst>
              <a:ext uri="{FF2B5EF4-FFF2-40B4-BE49-F238E27FC236}">
                <a16:creationId xmlns:a16="http://schemas.microsoft.com/office/drawing/2014/main" id="{76A9541F-ABBE-4A50-832A-ABF163892973}"/>
              </a:ext>
            </a:extLst>
          </p:cNvPr>
          <p:cNvSpPr/>
          <p:nvPr/>
        </p:nvSpPr>
        <p:spPr>
          <a:xfrm>
            <a:off x="4286867" y="3753463"/>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0b101</a:t>
            </a:r>
          </a:p>
        </p:txBody>
      </p:sp>
      <p:sp>
        <p:nvSpPr>
          <p:cNvPr id="28" name="Rectangle 27">
            <a:extLst>
              <a:ext uri="{FF2B5EF4-FFF2-40B4-BE49-F238E27FC236}">
                <a16:creationId xmlns:a16="http://schemas.microsoft.com/office/drawing/2014/main" id="{735E00D6-78F0-441A-A5AE-42F7826BD9D8}"/>
              </a:ext>
            </a:extLst>
          </p:cNvPr>
          <p:cNvSpPr/>
          <p:nvPr/>
        </p:nvSpPr>
        <p:spPr>
          <a:xfrm>
            <a:off x="6685939" y="3753462"/>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0b110</a:t>
            </a:r>
          </a:p>
        </p:txBody>
      </p:sp>
      <p:sp>
        <p:nvSpPr>
          <p:cNvPr id="29" name="Rectangle 28">
            <a:extLst>
              <a:ext uri="{FF2B5EF4-FFF2-40B4-BE49-F238E27FC236}">
                <a16:creationId xmlns:a16="http://schemas.microsoft.com/office/drawing/2014/main" id="{B3772F61-59FD-4F1C-8C65-4B350F0E3002}"/>
              </a:ext>
            </a:extLst>
          </p:cNvPr>
          <p:cNvSpPr/>
          <p:nvPr/>
        </p:nvSpPr>
        <p:spPr>
          <a:xfrm>
            <a:off x="9085011" y="3753462"/>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0b111</a:t>
            </a:r>
          </a:p>
        </p:txBody>
      </p:sp>
      <p:sp>
        <p:nvSpPr>
          <p:cNvPr id="30" name="Rectangle 29">
            <a:extLst>
              <a:ext uri="{FF2B5EF4-FFF2-40B4-BE49-F238E27FC236}">
                <a16:creationId xmlns:a16="http://schemas.microsoft.com/office/drawing/2014/main" id="{933458E1-4541-4B19-90C0-36D16755BED9}"/>
              </a:ext>
            </a:extLst>
          </p:cNvPr>
          <p:cNvSpPr/>
          <p:nvPr/>
        </p:nvSpPr>
        <p:spPr>
          <a:xfrm>
            <a:off x="1887795" y="246297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a:t>
            </a:r>
          </a:p>
        </p:txBody>
      </p:sp>
      <p:sp>
        <p:nvSpPr>
          <p:cNvPr id="31" name="Rectangle 30">
            <a:extLst>
              <a:ext uri="{FF2B5EF4-FFF2-40B4-BE49-F238E27FC236}">
                <a16:creationId xmlns:a16="http://schemas.microsoft.com/office/drawing/2014/main" id="{5D00A024-2AC6-4936-8A4D-884CAB2CBEEF}"/>
              </a:ext>
            </a:extLst>
          </p:cNvPr>
          <p:cNvSpPr/>
          <p:nvPr/>
        </p:nvSpPr>
        <p:spPr>
          <a:xfrm>
            <a:off x="6685939" y="246297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a:t>
            </a:r>
          </a:p>
        </p:txBody>
      </p:sp>
      <p:sp>
        <p:nvSpPr>
          <p:cNvPr id="32" name="Rectangle 31">
            <a:extLst>
              <a:ext uri="{FF2B5EF4-FFF2-40B4-BE49-F238E27FC236}">
                <a16:creationId xmlns:a16="http://schemas.microsoft.com/office/drawing/2014/main" id="{2ED64986-52A0-4F2A-8D25-A7BF0D5C9CE2}"/>
              </a:ext>
            </a:extLst>
          </p:cNvPr>
          <p:cNvSpPr/>
          <p:nvPr/>
        </p:nvSpPr>
        <p:spPr>
          <a:xfrm>
            <a:off x="1887795" y="1172490"/>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a:t>
            </a:r>
          </a:p>
        </p:txBody>
      </p:sp>
      <p:sp>
        <p:nvSpPr>
          <p:cNvPr id="33" name="TextBox 32">
            <a:extLst>
              <a:ext uri="{FF2B5EF4-FFF2-40B4-BE49-F238E27FC236}">
                <a16:creationId xmlns:a16="http://schemas.microsoft.com/office/drawing/2014/main" id="{C2EEC4F1-C122-4EF1-A481-2335F6E6C8BF}"/>
              </a:ext>
            </a:extLst>
          </p:cNvPr>
          <p:cNvSpPr txBox="1"/>
          <p:nvPr/>
        </p:nvSpPr>
        <p:spPr>
          <a:xfrm>
            <a:off x="235974" y="1297787"/>
            <a:ext cx="1327355" cy="707886"/>
          </a:xfrm>
          <a:prstGeom prst="rect">
            <a:avLst/>
          </a:prstGeom>
          <a:noFill/>
        </p:spPr>
        <p:txBody>
          <a:bodyPr wrap="square" rtlCol="0">
            <a:spAutoFit/>
          </a:bodyPr>
          <a:lstStyle/>
          <a:p>
            <a:r>
              <a:rPr lang="en-US" sz="4000" dirty="0"/>
              <a:t>0b1</a:t>
            </a:r>
          </a:p>
        </p:txBody>
      </p:sp>
      <p:sp>
        <p:nvSpPr>
          <p:cNvPr id="34" name="TextBox 33">
            <a:extLst>
              <a:ext uri="{FF2B5EF4-FFF2-40B4-BE49-F238E27FC236}">
                <a16:creationId xmlns:a16="http://schemas.microsoft.com/office/drawing/2014/main" id="{205EDC2B-9405-4E9B-A205-5B9B9880C827}"/>
              </a:ext>
            </a:extLst>
          </p:cNvPr>
          <p:cNvSpPr txBox="1"/>
          <p:nvPr/>
        </p:nvSpPr>
        <p:spPr>
          <a:xfrm>
            <a:off x="235974" y="2462976"/>
            <a:ext cx="1327355" cy="707886"/>
          </a:xfrm>
          <a:prstGeom prst="rect">
            <a:avLst/>
          </a:prstGeom>
          <a:noFill/>
        </p:spPr>
        <p:txBody>
          <a:bodyPr wrap="square" rtlCol="0">
            <a:spAutoFit/>
          </a:bodyPr>
          <a:lstStyle/>
          <a:p>
            <a:r>
              <a:rPr lang="en-US" sz="4000" dirty="0"/>
              <a:t>0b1X</a:t>
            </a:r>
          </a:p>
        </p:txBody>
      </p:sp>
      <p:sp>
        <p:nvSpPr>
          <p:cNvPr id="35" name="TextBox 34">
            <a:extLst>
              <a:ext uri="{FF2B5EF4-FFF2-40B4-BE49-F238E27FC236}">
                <a16:creationId xmlns:a16="http://schemas.microsoft.com/office/drawing/2014/main" id="{7E6B90CE-E630-412C-A924-B9171D4C31BB}"/>
              </a:ext>
            </a:extLst>
          </p:cNvPr>
          <p:cNvSpPr txBox="1"/>
          <p:nvPr/>
        </p:nvSpPr>
        <p:spPr>
          <a:xfrm>
            <a:off x="235974" y="3820000"/>
            <a:ext cx="1512997" cy="707886"/>
          </a:xfrm>
          <a:prstGeom prst="rect">
            <a:avLst/>
          </a:prstGeom>
          <a:noFill/>
        </p:spPr>
        <p:txBody>
          <a:bodyPr wrap="square" rtlCol="0">
            <a:spAutoFit/>
          </a:bodyPr>
          <a:lstStyle/>
          <a:p>
            <a:r>
              <a:rPr lang="en-US" sz="4000" dirty="0"/>
              <a:t>0b1XX</a:t>
            </a:r>
          </a:p>
        </p:txBody>
      </p:sp>
    </p:spTree>
    <p:extLst>
      <p:ext uri="{BB962C8B-B14F-4D97-AF65-F5344CB8AC3E}">
        <p14:creationId xmlns:p14="http://schemas.microsoft.com/office/powerpoint/2010/main" val="2148593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C6EF1E-30DE-436F-A3AE-C68511AF0B6A}"/>
              </a:ext>
            </a:extLst>
          </p:cNvPr>
          <p:cNvSpPr>
            <a:spLocks noGrp="1"/>
          </p:cNvSpPr>
          <p:nvPr>
            <p:ph type="sldNum" sz="quarter" idx="12"/>
          </p:nvPr>
        </p:nvSpPr>
        <p:spPr/>
        <p:txBody>
          <a:bodyPr/>
          <a:lstStyle/>
          <a:p>
            <a:fld id="{0143F48C-C7AB-4612-9AE8-35222C1A6E94}" type="slidenum">
              <a:rPr lang="en-US" smtClean="0"/>
              <a:t>43</a:t>
            </a:fld>
            <a:endParaRPr lang="en-US"/>
          </a:p>
        </p:txBody>
      </p:sp>
      <p:sp>
        <p:nvSpPr>
          <p:cNvPr id="3" name="TextBox 2">
            <a:extLst>
              <a:ext uri="{FF2B5EF4-FFF2-40B4-BE49-F238E27FC236}">
                <a16:creationId xmlns:a16="http://schemas.microsoft.com/office/drawing/2014/main" id="{829DC382-5125-4BBF-8FC1-F09CD97062F1}"/>
              </a:ext>
            </a:extLst>
          </p:cNvPr>
          <p:cNvSpPr txBox="1"/>
          <p:nvPr/>
        </p:nvSpPr>
        <p:spPr>
          <a:xfrm>
            <a:off x="806245" y="373626"/>
            <a:ext cx="9006349" cy="769441"/>
          </a:xfrm>
          <a:prstGeom prst="rect">
            <a:avLst/>
          </a:prstGeom>
          <a:noFill/>
        </p:spPr>
        <p:txBody>
          <a:bodyPr wrap="square" rtlCol="0">
            <a:spAutoFit/>
          </a:bodyPr>
          <a:lstStyle/>
          <a:p>
            <a:r>
              <a:rPr lang="en-US" sz="4400" dirty="0"/>
              <a:t>Bottom-up merge tree</a:t>
            </a:r>
          </a:p>
        </p:txBody>
      </p:sp>
      <p:sp>
        <p:nvSpPr>
          <p:cNvPr id="4" name="Rectangle 3">
            <a:extLst>
              <a:ext uri="{FF2B5EF4-FFF2-40B4-BE49-F238E27FC236}">
                <a16:creationId xmlns:a16="http://schemas.microsoft.com/office/drawing/2014/main" id="{6F5C1B38-D281-4694-9F4A-B0FF05BD9F8B}"/>
              </a:ext>
            </a:extLst>
          </p:cNvPr>
          <p:cNvSpPr/>
          <p:nvPr/>
        </p:nvSpPr>
        <p:spPr>
          <a:xfrm>
            <a:off x="1887795"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0</a:t>
            </a:r>
          </a:p>
          <a:p>
            <a:pPr algn="ctr"/>
            <a:r>
              <a:rPr lang="en-US" sz="2800" dirty="0"/>
              <a:t>0b000</a:t>
            </a:r>
          </a:p>
        </p:txBody>
      </p:sp>
      <p:sp>
        <p:nvSpPr>
          <p:cNvPr id="5" name="Rectangle 4">
            <a:extLst>
              <a:ext uri="{FF2B5EF4-FFF2-40B4-BE49-F238E27FC236}">
                <a16:creationId xmlns:a16="http://schemas.microsoft.com/office/drawing/2014/main" id="{7BC9D4A1-16DD-4C57-A8D8-7ECAC0B1BFE4}"/>
              </a:ext>
            </a:extLst>
          </p:cNvPr>
          <p:cNvSpPr/>
          <p:nvPr/>
        </p:nvSpPr>
        <p:spPr>
          <a:xfrm>
            <a:off x="3087331"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1</a:t>
            </a:r>
          </a:p>
          <a:p>
            <a:pPr algn="ctr"/>
            <a:r>
              <a:rPr lang="en-US" sz="2800" dirty="0"/>
              <a:t>0b001</a:t>
            </a:r>
          </a:p>
        </p:txBody>
      </p:sp>
      <p:sp>
        <p:nvSpPr>
          <p:cNvPr id="6" name="Rectangle 5">
            <a:extLst>
              <a:ext uri="{FF2B5EF4-FFF2-40B4-BE49-F238E27FC236}">
                <a16:creationId xmlns:a16="http://schemas.microsoft.com/office/drawing/2014/main" id="{29F5D70A-EBAA-49C0-8AEE-FF59AD99AEBB}"/>
              </a:ext>
            </a:extLst>
          </p:cNvPr>
          <p:cNvSpPr/>
          <p:nvPr/>
        </p:nvSpPr>
        <p:spPr>
          <a:xfrm>
            <a:off x="4286867"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2</a:t>
            </a:r>
          </a:p>
          <a:p>
            <a:pPr algn="ctr"/>
            <a:r>
              <a:rPr lang="en-US" sz="2800" dirty="0"/>
              <a:t>0b010</a:t>
            </a:r>
          </a:p>
        </p:txBody>
      </p:sp>
      <p:sp>
        <p:nvSpPr>
          <p:cNvPr id="7" name="Rectangle 6">
            <a:extLst>
              <a:ext uri="{FF2B5EF4-FFF2-40B4-BE49-F238E27FC236}">
                <a16:creationId xmlns:a16="http://schemas.microsoft.com/office/drawing/2014/main" id="{9D9903B5-12C6-471E-913B-5D41BAE24565}"/>
              </a:ext>
            </a:extLst>
          </p:cNvPr>
          <p:cNvSpPr/>
          <p:nvPr/>
        </p:nvSpPr>
        <p:spPr>
          <a:xfrm>
            <a:off x="5476570"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3</a:t>
            </a:r>
          </a:p>
          <a:p>
            <a:pPr algn="ctr"/>
            <a:r>
              <a:rPr lang="en-US" sz="2800" dirty="0"/>
              <a:t>0b011</a:t>
            </a:r>
          </a:p>
        </p:txBody>
      </p:sp>
      <p:sp>
        <p:nvSpPr>
          <p:cNvPr id="8" name="Rectangle 7">
            <a:extLst>
              <a:ext uri="{FF2B5EF4-FFF2-40B4-BE49-F238E27FC236}">
                <a16:creationId xmlns:a16="http://schemas.microsoft.com/office/drawing/2014/main" id="{688B3372-AAC5-4EDB-8EFA-C907CB924E2E}"/>
              </a:ext>
            </a:extLst>
          </p:cNvPr>
          <p:cNvSpPr/>
          <p:nvPr/>
        </p:nvSpPr>
        <p:spPr>
          <a:xfrm>
            <a:off x="6666273"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4</a:t>
            </a:r>
          </a:p>
          <a:p>
            <a:pPr algn="ctr"/>
            <a:r>
              <a:rPr lang="en-US" sz="2800" dirty="0"/>
              <a:t>0b100</a:t>
            </a:r>
          </a:p>
        </p:txBody>
      </p:sp>
      <p:sp>
        <p:nvSpPr>
          <p:cNvPr id="9" name="Rectangle 8">
            <a:extLst>
              <a:ext uri="{FF2B5EF4-FFF2-40B4-BE49-F238E27FC236}">
                <a16:creationId xmlns:a16="http://schemas.microsoft.com/office/drawing/2014/main" id="{432BEC03-581D-4BE1-9EB5-49562132C062}"/>
              </a:ext>
            </a:extLst>
          </p:cNvPr>
          <p:cNvSpPr/>
          <p:nvPr/>
        </p:nvSpPr>
        <p:spPr>
          <a:xfrm>
            <a:off x="7865809"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5</a:t>
            </a:r>
          </a:p>
          <a:p>
            <a:pPr algn="ctr"/>
            <a:r>
              <a:rPr lang="en-US" sz="2800" dirty="0"/>
              <a:t>0b101</a:t>
            </a:r>
          </a:p>
        </p:txBody>
      </p:sp>
      <p:sp>
        <p:nvSpPr>
          <p:cNvPr id="10" name="Rectangle 9">
            <a:extLst>
              <a:ext uri="{FF2B5EF4-FFF2-40B4-BE49-F238E27FC236}">
                <a16:creationId xmlns:a16="http://schemas.microsoft.com/office/drawing/2014/main" id="{1DA7BE14-B5B7-469A-8C03-C7CC818570AC}"/>
              </a:ext>
            </a:extLst>
          </p:cNvPr>
          <p:cNvSpPr/>
          <p:nvPr/>
        </p:nvSpPr>
        <p:spPr>
          <a:xfrm>
            <a:off x="9065345"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6</a:t>
            </a:r>
          </a:p>
          <a:p>
            <a:pPr algn="ctr"/>
            <a:r>
              <a:rPr lang="en-US" sz="2800" dirty="0"/>
              <a:t>0b110</a:t>
            </a:r>
          </a:p>
        </p:txBody>
      </p:sp>
      <p:sp>
        <p:nvSpPr>
          <p:cNvPr id="11" name="Rectangle 10">
            <a:extLst>
              <a:ext uri="{FF2B5EF4-FFF2-40B4-BE49-F238E27FC236}">
                <a16:creationId xmlns:a16="http://schemas.microsoft.com/office/drawing/2014/main" id="{6C0069F0-1EBE-48B0-A062-705FFD8A25A7}"/>
              </a:ext>
            </a:extLst>
          </p:cNvPr>
          <p:cNvSpPr/>
          <p:nvPr/>
        </p:nvSpPr>
        <p:spPr>
          <a:xfrm>
            <a:off x="10264881"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7</a:t>
            </a:r>
          </a:p>
          <a:p>
            <a:pPr algn="ctr"/>
            <a:r>
              <a:rPr lang="en-US" sz="2800" dirty="0"/>
              <a:t>0b111</a:t>
            </a:r>
          </a:p>
        </p:txBody>
      </p:sp>
      <p:sp>
        <p:nvSpPr>
          <p:cNvPr id="13" name="Rectangle 12">
            <a:extLst>
              <a:ext uri="{FF2B5EF4-FFF2-40B4-BE49-F238E27FC236}">
                <a16:creationId xmlns:a16="http://schemas.microsoft.com/office/drawing/2014/main" id="{7F7DD97D-E16F-478F-90BF-E966096C0C0A}"/>
              </a:ext>
            </a:extLst>
          </p:cNvPr>
          <p:cNvSpPr/>
          <p:nvPr/>
        </p:nvSpPr>
        <p:spPr>
          <a:xfrm>
            <a:off x="1887795" y="3753463"/>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0b100</a:t>
            </a:r>
          </a:p>
        </p:txBody>
      </p:sp>
      <p:sp>
        <p:nvSpPr>
          <p:cNvPr id="14" name="Rectangle 13">
            <a:extLst>
              <a:ext uri="{FF2B5EF4-FFF2-40B4-BE49-F238E27FC236}">
                <a16:creationId xmlns:a16="http://schemas.microsoft.com/office/drawing/2014/main" id="{651CC1D8-6C44-453B-900B-3AA3BB5E8303}"/>
              </a:ext>
            </a:extLst>
          </p:cNvPr>
          <p:cNvSpPr/>
          <p:nvPr/>
        </p:nvSpPr>
        <p:spPr>
          <a:xfrm>
            <a:off x="4286867" y="3753463"/>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0b101</a:t>
            </a:r>
          </a:p>
        </p:txBody>
      </p:sp>
      <p:sp>
        <p:nvSpPr>
          <p:cNvPr id="15" name="Rectangle 14">
            <a:extLst>
              <a:ext uri="{FF2B5EF4-FFF2-40B4-BE49-F238E27FC236}">
                <a16:creationId xmlns:a16="http://schemas.microsoft.com/office/drawing/2014/main" id="{9A8D6366-0CD1-4DBC-84F6-A0197B37537B}"/>
              </a:ext>
            </a:extLst>
          </p:cNvPr>
          <p:cNvSpPr/>
          <p:nvPr/>
        </p:nvSpPr>
        <p:spPr>
          <a:xfrm>
            <a:off x="6685939" y="3753462"/>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0b110</a:t>
            </a:r>
          </a:p>
        </p:txBody>
      </p:sp>
      <p:sp>
        <p:nvSpPr>
          <p:cNvPr id="16" name="Rectangle 15">
            <a:extLst>
              <a:ext uri="{FF2B5EF4-FFF2-40B4-BE49-F238E27FC236}">
                <a16:creationId xmlns:a16="http://schemas.microsoft.com/office/drawing/2014/main" id="{7A25BBF8-8482-4E00-B3DE-379F576A7F4A}"/>
              </a:ext>
            </a:extLst>
          </p:cNvPr>
          <p:cNvSpPr/>
          <p:nvPr/>
        </p:nvSpPr>
        <p:spPr>
          <a:xfrm>
            <a:off x="9085011" y="3753462"/>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0b111</a:t>
            </a:r>
          </a:p>
        </p:txBody>
      </p:sp>
      <p:sp>
        <p:nvSpPr>
          <p:cNvPr id="17" name="Rectangle 16">
            <a:extLst>
              <a:ext uri="{FF2B5EF4-FFF2-40B4-BE49-F238E27FC236}">
                <a16:creationId xmlns:a16="http://schemas.microsoft.com/office/drawing/2014/main" id="{60D0B680-0D68-4E80-B9CE-C407338B6F58}"/>
              </a:ext>
            </a:extLst>
          </p:cNvPr>
          <p:cNvSpPr/>
          <p:nvPr/>
        </p:nvSpPr>
        <p:spPr>
          <a:xfrm>
            <a:off x="1887795" y="246297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a:t>
            </a:r>
          </a:p>
        </p:txBody>
      </p:sp>
      <p:sp>
        <p:nvSpPr>
          <p:cNvPr id="18" name="Rectangle 17">
            <a:extLst>
              <a:ext uri="{FF2B5EF4-FFF2-40B4-BE49-F238E27FC236}">
                <a16:creationId xmlns:a16="http://schemas.microsoft.com/office/drawing/2014/main" id="{D9DD683C-2A23-4730-9C68-9AEC097054D1}"/>
              </a:ext>
            </a:extLst>
          </p:cNvPr>
          <p:cNvSpPr/>
          <p:nvPr/>
        </p:nvSpPr>
        <p:spPr>
          <a:xfrm>
            <a:off x="6685939" y="246297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a:t>
            </a:r>
          </a:p>
        </p:txBody>
      </p:sp>
      <p:sp>
        <p:nvSpPr>
          <p:cNvPr id="19" name="Rectangle 18">
            <a:extLst>
              <a:ext uri="{FF2B5EF4-FFF2-40B4-BE49-F238E27FC236}">
                <a16:creationId xmlns:a16="http://schemas.microsoft.com/office/drawing/2014/main" id="{181962DE-5BE7-431F-BCDB-C92C12AF0918}"/>
              </a:ext>
            </a:extLst>
          </p:cNvPr>
          <p:cNvSpPr/>
          <p:nvPr/>
        </p:nvSpPr>
        <p:spPr>
          <a:xfrm>
            <a:off x="1887795" y="1172490"/>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a:t>
            </a:r>
          </a:p>
        </p:txBody>
      </p:sp>
      <p:sp>
        <p:nvSpPr>
          <p:cNvPr id="25" name="TextBox 24">
            <a:extLst>
              <a:ext uri="{FF2B5EF4-FFF2-40B4-BE49-F238E27FC236}">
                <a16:creationId xmlns:a16="http://schemas.microsoft.com/office/drawing/2014/main" id="{A54EFF64-55B5-450F-AE54-237E6389F6AA}"/>
              </a:ext>
            </a:extLst>
          </p:cNvPr>
          <p:cNvSpPr txBox="1"/>
          <p:nvPr/>
        </p:nvSpPr>
        <p:spPr>
          <a:xfrm>
            <a:off x="4002962" y="1279801"/>
            <a:ext cx="7765026" cy="954107"/>
          </a:xfrm>
          <a:prstGeom prst="rect">
            <a:avLst/>
          </a:prstGeom>
          <a:noFill/>
        </p:spPr>
        <p:txBody>
          <a:bodyPr wrap="square" rtlCol="0">
            <a:spAutoFit/>
          </a:bodyPr>
          <a:lstStyle/>
          <a:p>
            <a:r>
              <a:rPr lang="en-US" sz="2800" dirty="0"/>
              <a:t>Or: Shift off low order bit that still says left/right;</a:t>
            </a:r>
          </a:p>
          <a:p>
            <a:r>
              <a:rPr lang="en-US" sz="2800" dirty="0"/>
              <a:t>shift in a 1</a:t>
            </a:r>
          </a:p>
        </p:txBody>
      </p:sp>
      <p:cxnSp>
        <p:nvCxnSpPr>
          <p:cNvPr id="26" name="Straight Connector 25">
            <a:extLst>
              <a:ext uri="{FF2B5EF4-FFF2-40B4-BE49-F238E27FC236}">
                <a16:creationId xmlns:a16="http://schemas.microsoft.com/office/drawing/2014/main" id="{E8827159-4FB9-429F-85FA-A5B12B73DBC7}"/>
              </a:ext>
            </a:extLst>
          </p:cNvPr>
          <p:cNvCxnSpPr/>
          <p:nvPr/>
        </p:nvCxnSpPr>
        <p:spPr>
          <a:xfrm>
            <a:off x="2792364" y="5685510"/>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94D989-8B47-46D4-81A5-4052F224EF2C}"/>
              </a:ext>
            </a:extLst>
          </p:cNvPr>
          <p:cNvCxnSpPr/>
          <p:nvPr/>
        </p:nvCxnSpPr>
        <p:spPr>
          <a:xfrm>
            <a:off x="3972234" y="5658373"/>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4BEC89-B3A1-4A41-9383-093ED97B8D0B}"/>
              </a:ext>
            </a:extLst>
          </p:cNvPr>
          <p:cNvCxnSpPr/>
          <p:nvPr/>
        </p:nvCxnSpPr>
        <p:spPr>
          <a:xfrm>
            <a:off x="5160066" y="5647239"/>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171C5C-9C32-4939-864B-72AFE4A4CBD6}"/>
              </a:ext>
            </a:extLst>
          </p:cNvPr>
          <p:cNvCxnSpPr/>
          <p:nvPr/>
        </p:nvCxnSpPr>
        <p:spPr>
          <a:xfrm>
            <a:off x="6339936" y="5658372"/>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0582E22-C2C3-491F-B964-E73F16581E6E}"/>
              </a:ext>
            </a:extLst>
          </p:cNvPr>
          <p:cNvCxnSpPr/>
          <p:nvPr/>
        </p:nvCxnSpPr>
        <p:spPr>
          <a:xfrm>
            <a:off x="7563820" y="5658372"/>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FF76CB-56F1-4760-9E16-1CF16DB241F4}"/>
              </a:ext>
            </a:extLst>
          </p:cNvPr>
          <p:cNvCxnSpPr/>
          <p:nvPr/>
        </p:nvCxnSpPr>
        <p:spPr>
          <a:xfrm>
            <a:off x="8765696" y="5685510"/>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778BFDE-56A9-47CC-B0CB-E9E4C632DD8A}"/>
              </a:ext>
            </a:extLst>
          </p:cNvPr>
          <p:cNvCxnSpPr/>
          <p:nvPr/>
        </p:nvCxnSpPr>
        <p:spPr>
          <a:xfrm>
            <a:off x="9966050" y="5647238"/>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B81175-EA31-402B-BAED-F507C5176F18}"/>
              </a:ext>
            </a:extLst>
          </p:cNvPr>
          <p:cNvCxnSpPr/>
          <p:nvPr/>
        </p:nvCxnSpPr>
        <p:spPr>
          <a:xfrm>
            <a:off x="11152358" y="5659767"/>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E66934-C1C6-4FA1-BB79-2D4526B17E8C}"/>
              </a:ext>
            </a:extLst>
          </p:cNvPr>
          <p:cNvSpPr/>
          <p:nvPr/>
        </p:nvSpPr>
        <p:spPr>
          <a:xfrm>
            <a:off x="2336800" y="5647238"/>
            <a:ext cx="445731" cy="258091"/>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C4E96F85-A3ED-486D-AFA9-3B02188B5B39}"/>
              </a:ext>
            </a:extLst>
          </p:cNvPr>
          <p:cNvCxnSpPr>
            <a:cxnSpLocks/>
          </p:cNvCxnSpPr>
          <p:nvPr/>
        </p:nvCxnSpPr>
        <p:spPr>
          <a:xfrm flipH="1" flipV="1">
            <a:off x="1182915" y="4463144"/>
            <a:ext cx="1153885" cy="109706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29449F4-B41C-4A1E-B2AD-6309C6AFCC86}"/>
              </a:ext>
            </a:extLst>
          </p:cNvPr>
          <p:cNvSpPr txBox="1"/>
          <p:nvPr/>
        </p:nvSpPr>
        <p:spPr>
          <a:xfrm>
            <a:off x="235974" y="1297787"/>
            <a:ext cx="1327355" cy="707886"/>
          </a:xfrm>
          <a:prstGeom prst="rect">
            <a:avLst/>
          </a:prstGeom>
          <a:noFill/>
        </p:spPr>
        <p:txBody>
          <a:bodyPr wrap="square" rtlCol="0">
            <a:spAutoFit/>
          </a:bodyPr>
          <a:lstStyle/>
          <a:p>
            <a:r>
              <a:rPr lang="en-US" sz="4000" dirty="0"/>
              <a:t>0b1</a:t>
            </a:r>
          </a:p>
        </p:txBody>
      </p:sp>
      <p:sp>
        <p:nvSpPr>
          <p:cNvPr id="39" name="TextBox 38">
            <a:extLst>
              <a:ext uri="{FF2B5EF4-FFF2-40B4-BE49-F238E27FC236}">
                <a16:creationId xmlns:a16="http://schemas.microsoft.com/office/drawing/2014/main" id="{76A2D334-8BA8-49DC-8676-C850211B8ED0}"/>
              </a:ext>
            </a:extLst>
          </p:cNvPr>
          <p:cNvSpPr txBox="1"/>
          <p:nvPr/>
        </p:nvSpPr>
        <p:spPr>
          <a:xfrm>
            <a:off x="235974" y="2462976"/>
            <a:ext cx="1327355" cy="707886"/>
          </a:xfrm>
          <a:prstGeom prst="rect">
            <a:avLst/>
          </a:prstGeom>
          <a:noFill/>
        </p:spPr>
        <p:txBody>
          <a:bodyPr wrap="square" rtlCol="0">
            <a:spAutoFit/>
          </a:bodyPr>
          <a:lstStyle/>
          <a:p>
            <a:r>
              <a:rPr lang="en-US" sz="4000" dirty="0"/>
              <a:t>0b1X</a:t>
            </a:r>
          </a:p>
        </p:txBody>
      </p:sp>
      <p:sp>
        <p:nvSpPr>
          <p:cNvPr id="40" name="TextBox 39">
            <a:extLst>
              <a:ext uri="{FF2B5EF4-FFF2-40B4-BE49-F238E27FC236}">
                <a16:creationId xmlns:a16="http://schemas.microsoft.com/office/drawing/2014/main" id="{D7EC52FC-1DCB-457F-A702-3557D92F2A55}"/>
              </a:ext>
            </a:extLst>
          </p:cNvPr>
          <p:cNvSpPr txBox="1"/>
          <p:nvPr/>
        </p:nvSpPr>
        <p:spPr>
          <a:xfrm>
            <a:off x="235974" y="3820000"/>
            <a:ext cx="1512997" cy="707886"/>
          </a:xfrm>
          <a:prstGeom prst="rect">
            <a:avLst/>
          </a:prstGeom>
          <a:noFill/>
        </p:spPr>
        <p:txBody>
          <a:bodyPr wrap="square" rtlCol="0">
            <a:spAutoFit/>
          </a:bodyPr>
          <a:lstStyle/>
          <a:p>
            <a:r>
              <a:rPr lang="en-US" sz="4000" dirty="0"/>
              <a:t>0b1XX</a:t>
            </a:r>
          </a:p>
        </p:txBody>
      </p:sp>
      <p:sp>
        <p:nvSpPr>
          <p:cNvPr id="41" name="Rectangle 40">
            <a:extLst>
              <a:ext uri="{FF2B5EF4-FFF2-40B4-BE49-F238E27FC236}">
                <a16:creationId xmlns:a16="http://schemas.microsoft.com/office/drawing/2014/main" id="{67BFE7C4-DFB9-42DE-A66A-CF03E606C393}"/>
              </a:ext>
            </a:extLst>
          </p:cNvPr>
          <p:cNvSpPr/>
          <p:nvPr/>
        </p:nvSpPr>
        <p:spPr>
          <a:xfrm>
            <a:off x="3561267" y="5657969"/>
            <a:ext cx="445731" cy="258091"/>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634BC0D4-97E6-4281-B1C7-567743B09D52}"/>
              </a:ext>
            </a:extLst>
          </p:cNvPr>
          <p:cNvCxnSpPr>
            <a:cxnSpLocks/>
          </p:cNvCxnSpPr>
          <p:nvPr/>
        </p:nvCxnSpPr>
        <p:spPr>
          <a:xfrm flipH="1" flipV="1">
            <a:off x="1476831" y="4489354"/>
            <a:ext cx="2082330" cy="115788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789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C6EF1E-30DE-436F-A3AE-C68511AF0B6A}"/>
              </a:ext>
            </a:extLst>
          </p:cNvPr>
          <p:cNvSpPr>
            <a:spLocks noGrp="1"/>
          </p:cNvSpPr>
          <p:nvPr>
            <p:ph type="sldNum" sz="quarter" idx="12"/>
          </p:nvPr>
        </p:nvSpPr>
        <p:spPr/>
        <p:txBody>
          <a:bodyPr/>
          <a:lstStyle/>
          <a:p>
            <a:fld id="{0143F48C-C7AB-4612-9AE8-35222C1A6E94}" type="slidenum">
              <a:rPr lang="en-US" smtClean="0"/>
              <a:t>44</a:t>
            </a:fld>
            <a:endParaRPr lang="en-US"/>
          </a:p>
        </p:txBody>
      </p:sp>
      <p:sp>
        <p:nvSpPr>
          <p:cNvPr id="3" name="TextBox 2">
            <a:extLst>
              <a:ext uri="{FF2B5EF4-FFF2-40B4-BE49-F238E27FC236}">
                <a16:creationId xmlns:a16="http://schemas.microsoft.com/office/drawing/2014/main" id="{829DC382-5125-4BBF-8FC1-F09CD97062F1}"/>
              </a:ext>
            </a:extLst>
          </p:cNvPr>
          <p:cNvSpPr txBox="1"/>
          <p:nvPr/>
        </p:nvSpPr>
        <p:spPr>
          <a:xfrm>
            <a:off x="806245" y="373626"/>
            <a:ext cx="9006349" cy="769441"/>
          </a:xfrm>
          <a:prstGeom prst="rect">
            <a:avLst/>
          </a:prstGeom>
          <a:noFill/>
        </p:spPr>
        <p:txBody>
          <a:bodyPr wrap="square" rtlCol="0">
            <a:spAutoFit/>
          </a:bodyPr>
          <a:lstStyle/>
          <a:p>
            <a:r>
              <a:rPr lang="en-US" sz="4400" dirty="0"/>
              <a:t>Bottom-up merge tree</a:t>
            </a:r>
          </a:p>
        </p:txBody>
      </p:sp>
      <p:sp>
        <p:nvSpPr>
          <p:cNvPr id="4" name="Rectangle 3">
            <a:extLst>
              <a:ext uri="{FF2B5EF4-FFF2-40B4-BE49-F238E27FC236}">
                <a16:creationId xmlns:a16="http://schemas.microsoft.com/office/drawing/2014/main" id="{6F5C1B38-D281-4694-9F4A-B0FF05BD9F8B}"/>
              </a:ext>
            </a:extLst>
          </p:cNvPr>
          <p:cNvSpPr/>
          <p:nvPr/>
        </p:nvSpPr>
        <p:spPr>
          <a:xfrm>
            <a:off x="1887795"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0</a:t>
            </a:r>
          </a:p>
          <a:p>
            <a:pPr algn="ctr"/>
            <a:r>
              <a:rPr lang="en-US" sz="2800" dirty="0"/>
              <a:t>0b000</a:t>
            </a:r>
          </a:p>
        </p:txBody>
      </p:sp>
      <p:sp>
        <p:nvSpPr>
          <p:cNvPr id="5" name="Rectangle 4">
            <a:extLst>
              <a:ext uri="{FF2B5EF4-FFF2-40B4-BE49-F238E27FC236}">
                <a16:creationId xmlns:a16="http://schemas.microsoft.com/office/drawing/2014/main" id="{7BC9D4A1-16DD-4C57-A8D8-7ECAC0B1BFE4}"/>
              </a:ext>
            </a:extLst>
          </p:cNvPr>
          <p:cNvSpPr/>
          <p:nvPr/>
        </p:nvSpPr>
        <p:spPr>
          <a:xfrm>
            <a:off x="3087331"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1</a:t>
            </a:r>
          </a:p>
          <a:p>
            <a:pPr algn="ctr"/>
            <a:r>
              <a:rPr lang="en-US" sz="2800" dirty="0"/>
              <a:t>0b001</a:t>
            </a:r>
          </a:p>
        </p:txBody>
      </p:sp>
      <p:sp>
        <p:nvSpPr>
          <p:cNvPr id="6" name="Rectangle 5">
            <a:extLst>
              <a:ext uri="{FF2B5EF4-FFF2-40B4-BE49-F238E27FC236}">
                <a16:creationId xmlns:a16="http://schemas.microsoft.com/office/drawing/2014/main" id="{29F5D70A-EBAA-49C0-8AEE-FF59AD99AEBB}"/>
              </a:ext>
            </a:extLst>
          </p:cNvPr>
          <p:cNvSpPr/>
          <p:nvPr/>
        </p:nvSpPr>
        <p:spPr>
          <a:xfrm>
            <a:off x="4286867"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2</a:t>
            </a:r>
          </a:p>
          <a:p>
            <a:pPr algn="ctr"/>
            <a:r>
              <a:rPr lang="en-US" sz="2800" dirty="0"/>
              <a:t>0b010</a:t>
            </a:r>
          </a:p>
        </p:txBody>
      </p:sp>
      <p:sp>
        <p:nvSpPr>
          <p:cNvPr id="7" name="Rectangle 6">
            <a:extLst>
              <a:ext uri="{FF2B5EF4-FFF2-40B4-BE49-F238E27FC236}">
                <a16:creationId xmlns:a16="http://schemas.microsoft.com/office/drawing/2014/main" id="{9D9903B5-12C6-471E-913B-5D41BAE24565}"/>
              </a:ext>
            </a:extLst>
          </p:cNvPr>
          <p:cNvSpPr/>
          <p:nvPr/>
        </p:nvSpPr>
        <p:spPr>
          <a:xfrm>
            <a:off x="5476570"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3</a:t>
            </a:r>
          </a:p>
          <a:p>
            <a:pPr algn="ctr"/>
            <a:r>
              <a:rPr lang="en-US" sz="2800" dirty="0"/>
              <a:t>0b011</a:t>
            </a:r>
          </a:p>
        </p:txBody>
      </p:sp>
      <p:sp>
        <p:nvSpPr>
          <p:cNvPr id="8" name="Rectangle 7">
            <a:extLst>
              <a:ext uri="{FF2B5EF4-FFF2-40B4-BE49-F238E27FC236}">
                <a16:creationId xmlns:a16="http://schemas.microsoft.com/office/drawing/2014/main" id="{688B3372-AAC5-4EDB-8EFA-C907CB924E2E}"/>
              </a:ext>
            </a:extLst>
          </p:cNvPr>
          <p:cNvSpPr/>
          <p:nvPr/>
        </p:nvSpPr>
        <p:spPr>
          <a:xfrm>
            <a:off x="6666273" y="504394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4</a:t>
            </a:r>
          </a:p>
          <a:p>
            <a:pPr algn="ctr"/>
            <a:r>
              <a:rPr lang="en-US" sz="2800" dirty="0"/>
              <a:t>0b100</a:t>
            </a:r>
          </a:p>
        </p:txBody>
      </p:sp>
      <p:sp>
        <p:nvSpPr>
          <p:cNvPr id="9" name="Rectangle 8">
            <a:extLst>
              <a:ext uri="{FF2B5EF4-FFF2-40B4-BE49-F238E27FC236}">
                <a16:creationId xmlns:a16="http://schemas.microsoft.com/office/drawing/2014/main" id="{432BEC03-581D-4BE1-9EB5-49562132C062}"/>
              </a:ext>
            </a:extLst>
          </p:cNvPr>
          <p:cNvSpPr/>
          <p:nvPr/>
        </p:nvSpPr>
        <p:spPr>
          <a:xfrm>
            <a:off x="7865809"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5</a:t>
            </a:r>
          </a:p>
          <a:p>
            <a:pPr algn="ctr"/>
            <a:r>
              <a:rPr lang="en-US" sz="2800" dirty="0"/>
              <a:t>0b101</a:t>
            </a:r>
          </a:p>
        </p:txBody>
      </p:sp>
      <p:sp>
        <p:nvSpPr>
          <p:cNvPr id="10" name="Rectangle 9">
            <a:extLst>
              <a:ext uri="{FF2B5EF4-FFF2-40B4-BE49-F238E27FC236}">
                <a16:creationId xmlns:a16="http://schemas.microsoft.com/office/drawing/2014/main" id="{1DA7BE14-B5B7-469A-8C03-C7CC818570AC}"/>
              </a:ext>
            </a:extLst>
          </p:cNvPr>
          <p:cNvSpPr/>
          <p:nvPr/>
        </p:nvSpPr>
        <p:spPr>
          <a:xfrm>
            <a:off x="9065345"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6</a:t>
            </a:r>
          </a:p>
          <a:p>
            <a:pPr algn="ctr"/>
            <a:r>
              <a:rPr lang="en-US" sz="2800" dirty="0"/>
              <a:t>0b110</a:t>
            </a:r>
          </a:p>
        </p:txBody>
      </p:sp>
      <p:sp>
        <p:nvSpPr>
          <p:cNvPr id="11" name="Rectangle 10">
            <a:extLst>
              <a:ext uri="{FF2B5EF4-FFF2-40B4-BE49-F238E27FC236}">
                <a16:creationId xmlns:a16="http://schemas.microsoft.com/office/drawing/2014/main" id="{6C0069F0-1EBE-48B0-A062-705FFD8A25A7}"/>
              </a:ext>
            </a:extLst>
          </p:cNvPr>
          <p:cNvSpPr/>
          <p:nvPr/>
        </p:nvSpPr>
        <p:spPr>
          <a:xfrm>
            <a:off x="10264881" y="504394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Part 7</a:t>
            </a:r>
          </a:p>
          <a:p>
            <a:pPr algn="ctr"/>
            <a:r>
              <a:rPr lang="en-US" sz="2800" dirty="0"/>
              <a:t>0b111</a:t>
            </a:r>
          </a:p>
        </p:txBody>
      </p:sp>
      <p:sp>
        <p:nvSpPr>
          <p:cNvPr id="13" name="Rectangle 12">
            <a:extLst>
              <a:ext uri="{FF2B5EF4-FFF2-40B4-BE49-F238E27FC236}">
                <a16:creationId xmlns:a16="http://schemas.microsoft.com/office/drawing/2014/main" id="{7F7DD97D-E16F-478F-90BF-E966096C0C0A}"/>
              </a:ext>
            </a:extLst>
          </p:cNvPr>
          <p:cNvSpPr/>
          <p:nvPr/>
        </p:nvSpPr>
        <p:spPr>
          <a:xfrm>
            <a:off x="1887795" y="3753463"/>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0b100</a:t>
            </a:r>
          </a:p>
        </p:txBody>
      </p:sp>
      <p:sp>
        <p:nvSpPr>
          <p:cNvPr id="14" name="Rectangle 13">
            <a:extLst>
              <a:ext uri="{FF2B5EF4-FFF2-40B4-BE49-F238E27FC236}">
                <a16:creationId xmlns:a16="http://schemas.microsoft.com/office/drawing/2014/main" id="{651CC1D8-6C44-453B-900B-3AA3BB5E8303}"/>
              </a:ext>
            </a:extLst>
          </p:cNvPr>
          <p:cNvSpPr/>
          <p:nvPr/>
        </p:nvSpPr>
        <p:spPr>
          <a:xfrm>
            <a:off x="4286867" y="3753463"/>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0b101</a:t>
            </a:r>
          </a:p>
        </p:txBody>
      </p:sp>
      <p:sp>
        <p:nvSpPr>
          <p:cNvPr id="15" name="Rectangle 14">
            <a:extLst>
              <a:ext uri="{FF2B5EF4-FFF2-40B4-BE49-F238E27FC236}">
                <a16:creationId xmlns:a16="http://schemas.microsoft.com/office/drawing/2014/main" id="{9A8D6366-0CD1-4DBC-84F6-A0197B37537B}"/>
              </a:ext>
            </a:extLst>
          </p:cNvPr>
          <p:cNvSpPr/>
          <p:nvPr/>
        </p:nvSpPr>
        <p:spPr>
          <a:xfrm>
            <a:off x="6685939" y="3753462"/>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0b110</a:t>
            </a:r>
          </a:p>
        </p:txBody>
      </p:sp>
      <p:sp>
        <p:nvSpPr>
          <p:cNvPr id="16" name="Rectangle 15">
            <a:extLst>
              <a:ext uri="{FF2B5EF4-FFF2-40B4-BE49-F238E27FC236}">
                <a16:creationId xmlns:a16="http://schemas.microsoft.com/office/drawing/2014/main" id="{7A25BBF8-8482-4E00-B3DE-379F576A7F4A}"/>
              </a:ext>
            </a:extLst>
          </p:cNvPr>
          <p:cNvSpPr/>
          <p:nvPr/>
        </p:nvSpPr>
        <p:spPr>
          <a:xfrm>
            <a:off x="9085011" y="3753462"/>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0b111</a:t>
            </a:r>
          </a:p>
        </p:txBody>
      </p:sp>
      <p:sp>
        <p:nvSpPr>
          <p:cNvPr id="17" name="Rectangle 16">
            <a:extLst>
              <a:ext uri="{FF2B5EF4-FFF2-40B4-BE49-F238E27FC236}">
                <a16:creationId xmlns:a16="http://schemas.microsoft.com/office/drawing/2014/main" id="{60D0B680-0D68-4E80-B9CE-C407338B6F58}"/>
              </a:ext>
            </a:extLst>
          </p:cNvPr>
          <p:cNvSpPr/>
          <p:nvPr/>
        </p:nvSpPr>
        <p:spPr>
          <a:xfrm>
            <a:off x="1887795" y="2462976"/>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0b10</a:t>
            </a:r>
          </a:p>
        </p:txBody>
      </p:sp>
      <p:sp>
        <p:nvSpPr>
          <p:cNvPr id="18" name="Rectangle 17">
            <a:extLst>
              <a:ext uri="{FF2B5EF4-FFF2-40B4-BE49-F238E27FC236}">
                <a16:creationId xmlns:a16="http://schemas.microsoft.com/office/drawing/2014/main" id="{D9DD683C-2A23-4730-9C68-9AEC097054D1}"/>
              </a:ext>
            </a:extLst>
          </p:cNvPr>
          <p:cNvSpPr/>
          <p:nvPr/>
        </p:nvSpPr>
        <p:spPr>
          <a:xfrm>
            <a:off x="6685939" y="2462977"/>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0b11</a:t>
            </a:r>
          </a:p>
        </p:txBody>
      </p:sp>
      <p:sp>
        <p:nvSpPr>
          <p:cNvPr id="19" name="Rectangle 18">
            <a:extLst>
              <a:ext uri="{FF2B5EF4-FFF2-40B4-BE49-F238E27FC236}">
                <a16:creationId xmlns:a16="http://schemas.microsoft.com/office/drawing/2014/main" id="{181962DE-5BE7-431F-BCDB-C92C12AF0918}"/>
              </a:ext>
            </a:extLst>
          </p:cNvPr>
          <p:cNvSpPr/>
          <p:nvPr/>
        </p:nvSpPr>
        <p:spPr>
          <a:xfrm>
            <a:off x="1887795" y="1172490"/>
            <a:ext cx="119953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Bucket</a:t>
            </a:r>
          </a:p>
          <a:p>
            <a:pPr algn="ctr"/>
            <a:r>
              <a:rPr lang="en-US" sz="2800" dirty="0"/>
              <a:t>0b1</a:t>
            </a:r>
          </a:p>
        </p:txBody>
      </p:sp>
      <p:sp>
        <p:nvSpPr>
          <p:cNvPr id="25" name="TextBox 24">
            <a:extLst>
              <a:ext uri="{FF2B5EF4-FFF2-40B4-BE49-F238E27FC236}">
                <a16:creationId xmlns:a16="http://schemas.microsoft.com/office/drawing/2014/main" id="{A54EFF64-55B5-450F-AE54-237E6389F6AA}"/>
              </a:ext>
            </a:extLst>
          </p:cNvPr>
          <p:cNvSpPr txBox="1"/>
          <p:nvPr/>
        </p:nvSpPr>
        <p:spPr>
          <a:xfrm>
            <a:off x="4002962" y="1279801"/>
            <a:ext cx="7765026" cy="954107"/>
          </a:xfrm>
          <a:prstGeom prst="rect">
            <a:avLst/>
          </a:prstGeom>
          <a:noFill/>
        </p:spPr>
        <p:txBody>
          <a:bodyPr wrap="square" rtlCol="0">
            <a:spAutoFit/>
          </a:bodyPr>
          <a:lstStyle/>
          <a:p>
            <a:r>
              <a:rPr lang="en-US" sz="2800" dirty="0"/>
              <a:t>Or: Shift off low order bit that still says left/right;</a:t>
            </a:r>
          </a:p>
          <a:p>
            <a:r>
              <a:rPr lang="en-US" sz="2800" dirty="0"/>
              <a:t>shift in a 1</a:t>
            </a:r>
          </a:p>
        </p:txBody>
      </p:sp>
      <p:cxnSp>
        <p:nvCxnSpPr>
          <p:cNvPr id="26" name="Straight Connector 25">
            <a:extLst>
              <a:ext uri="{FF2B5EF4-FFF2-40B4-BE49-F238E27FC236}">
                <a16:creationId xmlns:a16="http://schemas.microsoft.com/office/drawing/2014/main" id="{E8827159-4FB9-429F-85FA-A5B12B73DBC7}"/>
              </a:ext>
            </a:extLst>
          </p:cNvPr>
          <p:cNvCxnSpPr/>
          <p:nvPr/>
        </p:nvCxnSpPr>
        <p:spPr>
          <a:xfrm>
            <a:off x="2792364" y="5685510"/>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94D989-8B47-46D4-81A5-4052F224EF2C}"/>
              </a:ext>
            </a:extLst>
          </p:cNvPr>
          <p:cNvCxnSpPr/>
          <p:nvPr/>
        </p:nvCxnSpPr>
        <p:spPr>
          <a:xfrm>
            <a:off x="3972234" y="5658373"/>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4BEC89-B3A1-4A41-9383-093ED97B8D0B}"/>
              </a:ext>
            </a:extLst>
          </p:cNvPr>
          <p:cNvCxnSpPr/>
          <p:nvPr/>
        </p:nvCxnSpPr>
        <p:spPr>
          <a:xfrm>
            <a:off x="5160066" y="5647239"/>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171C5C-9C32-4939-864B-72AFE4A4CBD6}"/>
              </a:ext>
            </a:extLst>
          </p:cNvPr>
          <p:cNvCxnSpPr/>
          <p:nvPr/>
        </p:nvCxnSpPr>
        <p:spPr>
          <a:xfrm>
            <a:off x="6339936" y="5658372"/>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0582E22-C2C3-491F-B964-E73F16581E6E}"/>
              </a:ext>
            </a:extLst>
          </p:cNvPr>
          <p:cNvCxnSpPr/>
          <p:nvPr/>
        </p:nvCxnSpPr>
        <p:spPr>
          <a:xfrm>
            <a:off x="7563820" y="5658372"/>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FF76CB-56F1-4760-9E16-1CF16DB241F4}"/>
              </a:ext>
            </a:extLst>
          </p:cNvPr>
          <p:cNvCxnSpPr/>
          <p:nvPr/>
        </p:nvCxnSpPr>
        <p:spPr>
          <a:xfrm>
            <a:off x="8765696" y="5685510"/>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778BFDE-56A9-47CC-B0CB-E9E4C632DD8A}"/>
              </a:ext>
            </a:extLst>
          </p:cNvPr>
          <p:cNvCxnSpPr/>
          <p:nvPr/>
        </p:nvCxnSpPr>
        <p:spPr>
          <a:xfrm>
            <a:off x="9966050" y="5647238"/>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B81175-EA31-402B-BAED-F507C5176F18}"/>
              </a:ext>
            </a:extLst>
          </p:cNvPr>
          <p:cNvCxnSpPr/>
          <p:nvPr/>
        </p:nvCxnSpPr>
        <p:spPr>
          <a:xfrm>
            <a:off x="11152358" y="5659767"/>
            <a:ext cx="203200" cy="2198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E66934-C1C6-4FA1-BB79-2D4526B17E8C}"/>
              </a:ext>
            </a:extLst>
          </p:cNvPr>
          <p:cNvSpPr/>
          <p:nvPr/>
        </p:nvSpPr>
        <p:spPr>
          <a:xfrm>
            <a:off x="2336800" y="5647238"/>
            <a:ext cx="445731" cy="258091"/>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C4E96F85-A3ED-486D-AFA9-3B02188B5B39}"/>
              </a:ext>
            </a:extLst>
          </p:cNvPr>
          <p:cNvCxnSpPr>
            <a:cxnSpLocks/>
          </p:cNvCxnSpPr>
          <p:nvPr/>
        </p:nvCxnSpPr>
        <p:spPr>
          <a:xfrm flipV="1">
            <a:off x="2336801" y="4653124"/>
            <a:ext cx="283028" cy="9070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29449F4-B41C-4A1E-B2AD-6309C6AFCC86}"/>
              </a:ext>
            </a:extLst>
          </p:cNvPr>
          <p:cNvSpPr txBox="1"/>
          <p:nvPr/>
        </p:nvSpPr>
        <p:spPr>
          <a:xfrm>
            <a:off x="235974" y="1297787"/>
            <a:ext cx="1327355" cy="707886"/>
          </a:xfrm>
          <a:prstGeom prst="rect">
            <a:avLst/>
          </a:prstGeom>
          <a:noFill/>
        </p:spPr>
        <p:txBody>
          <a:bodyPr wrap="square" rtlCol="0">
            <a:spAutoFit/>
          </a:bodyPr>
          <a:lstStyle/>
          <a:p>
            <a:r>
              <a:rPr lang="en-US" sz="4000" dirty="0"/>
              <a:t>0b1</a:t>
            </a:r>
          </a:p>
        </p:txBody>
      </p:sp>
      <p:sp>
        <p:nvSpPr>
          <p:cNvPr id="39" name="TextBox 38">
            <a:extLst>
              <a:ext uri="{FF2B5EF4-FFF2-40B4-BE49-F238E27FC236}">
                <a16:creationId xmlns:a16="http://schemas.microsoft.com/office/drawing/2014/main" id="{76A2D334-8BA8-49DC-8676-C850211B8ED0}"/>
              </a:ext>
            </a:extLst>
          </p:cNvPr>
          <p:cNvSpPr txBox="1"/>
          <p:nvPr/>
        </p:nvSpPr>
        <p:spPr>
          <a:xfrm>
            <a:off x="235974" y="2462976"/>
            <a:ext cx="1327355" cy="707886"/>
          </a:xfrm>
          <a:prstGeom prst="rect">
            <a:avLst/>
          </a:prstGeom>
          <a:noFill/>
        </p:spPr>
        <p:txBody>
          <a:bodyPr wrap="square" rtlCol="0">
            <a:spAutoFit/>
          </a:bodyPr>
          <a:lstStyle/>
          <a:p>
            <a:r>
              <a:rPr lang="en-US" sz="4000" dirty="0"/>
              <a:t>0b1X</a:t>
            </a:r>
          </a:p>
        </p:txBody>
      </p:sp>
      <p:sp>
        <p:nvSpPr>
          <p:cNvPr id="40" name="TextBox 39">
            <a:extLst>
              <a:ext uri="{FF2B5EF4-FFF2-40B4-BE49-F238E27FC236}">
                <a16:creationId xmlns:a16="http://schemas.microsoft.com/office/drawing/2014/main" id="{D7EC52FC-1DCB-457F-A702-3557D92F2A55}"/>
              </a:ext>
            </a:extLst>
          </p:cNvPr>
          <p:cNvSpPr txBox="1"/>
          <p:nvPr/>
        </p:nvSpPr>
        <p:spPr>
          <a:xfrm>
            <a:off x="235974" y="3820000"/>
            <a:ext cx="1512997" cy="707886"/>
          </a:xfrm>
          <a:prstGeom prst="rect">
            <a:avLst/>
          </a:prstGeom>
          <a:noFill/>
        </p:spPr>
        <p:txBody>
          <a:bodyPr wrap="square" rtlCol="0">
            <a:spAutoFit/>
          </a:bodyPr>
          <a:lstStyle/>
          <a:p>
            <a:r>
              <a:rPr lang="en-US" sz="4000" dirty="0"/>
              <a:t>0b1XX</a:t>
            </a:r>
          </a:p>
        </p:txBody>
      </p:sp>
      <p:sp>
        <p:nvSpPr>
          <p:cNvPr id="41" name="Rectangle 40">
            <a:extLst>
              <a:ext uri="{FF2B5EF4-FFF2-40B4-BE49-F238E27FC236}">
                <a16:creationId xmlns:a16="http://schemas.microsoft.com/office/drawing/2014/main" id="{67BFE7C4-DFB9-42DE-A66A-CF03E606C393}"/>
              </a:ext>
            </a:extLst>
          </p:cNvPr>
          <p:cNvSpPr/>
          <p:nvPr/>
        </p:nvSpPr>
        <p:spPr>
          <a:xfrm>
            <a:off x="3561267" y="5657969"/>
            <a:ext cx="445731" cy="258091"/>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634BC0D4-97E6-4281-B1C7-567743B09D52}"/>
              </a:ext>
            </a:extLst>
          </p:cNvPr>
          <p:cNvCxnSpPr>
            <a:cxnSpLocks/>
          </p:cNvCxnSpPr>
          <p:nvPr/>
        </p:nvCxnSpPr>
        <p:spPr>
          <a:xfrm flipH="1" flipV="1">
            <a:off x="2888343" y="4653124"/>
            <a:ext cx="670818" cy="99411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648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27710-DC57-4EDF-A364-C2B926DABA54}"/>
              </a:ext>
            </a:extLst>
          </p:cNvPr>
          <p:cNvSpPr>
            <a:spLocks noGrp="1"/>
          </p:cNvSpPr>
          <p:nvPr>
            <p:ph type="title"/>
          </p:nvPr>
        </p:nvSpPr>
        <p:spPr/>
        <p:txBody>
          <a:bodyPr/>
          <a:lstStyle/>
          <a:p>
            <a:r>
              <a:rPr lang="en-US" dirty="0" err="1"/>
              <a:t>stable_sort</a:t>
            </a:r>
            <a:r>
              <a:rPr lang="en-US" dirty="0"/>
              <a:t> laptop results</a:t>
            </a:r>
          </a:p>
        </p:txBody>
      </p:sp>
      <p:sp>
        <p:nvSpPr>
          <p:cNvPr id="4" name="Content Placeholder 3">
            <a:extLst>
              <a:ext uri="{FF2B5EF4-FFF2-40B4-BE49-F238E27FC236}">
                <a16:creationId xmlns:a16="http://schemas.microsoft.com/office/drawing/2014/main" id="{C1874219-AE14-42F0-821B-4F3D67EF3F9A}"/>
              </a:ext>
            </a:extLst>
          </p:cNvPr>
          <p:cNvSpPr>
            <a:spLocks noGrp="1"/>
          </p:cNvSpPr>
          <p:nvPr>
            <p:ph idx="1"/>
          </p:nvPr>
        </p:nvSpPr>
        <p:spPr>
          <a:xfrm>
            <a:off x="838200" y="1825625"/>
            <a:ext cx="10883900" cy="4351338"/>
          </a:xfrm>
        </p:spPr>
        <p:txBody>
          <a:bodyPr/>
          <a:lstStyle/>
          <a:p>
            <a:r>
              <a:rPr lang="en-US" dirty="0"/>
              <a:t>.\stable_sort_release.exe 100000000 - Parallel was 3.40229 times faster</a:t>
            </a:r>
          </a:p>
          <a:p>
            <a:r>
              <a:rPr lang="en-US" dirty="0"/>
              <a:t>.\stable_sort_debug.exe 1000000 - Parallel was 3.68103 times faster</a:t>
            </a:r>
          </a:p>
          <a:p>
            <a:r>
              <a:rPr lang="en-US" dirty="0"/>
              <a:t>.\stable_sort_release.exe 1000000 - Parallel was 2.96105 times faster</a:t>
            </a:r>
          </a:p>
          <a:p>
            <a:r>
              <a:rPr lang="en-US" dirty="0"/>
              <a:t>.\stable_sort_debug.exe 10000 - Parallel was 1.26545 times faster</a:t>
            </a:r>
          </a:p>
          <a:p>
            <a:r>
              <a:rPr lang="en-US" dirty="0"/>
              <a:t>.\stable_sort_release.exe 10000 - Parallel was 1.28868 times slower</a:t>
            </a:r>
          </a:p>
          <a:p>
            <a:r>
              <a:rPr lang="en-US" dirty="0"/>
              <a:t>.\stable_sort_debug.exe 100 - Parallel was 2.55325 times slower</a:t>
            </a:r>
          </a:p>
          <a:p>
            <a:r>
              <a:rPr lang="en-US" dirty="0"/>
              <a:t>.\stable_sort_release.exe 100 - Parallel was 10.2388 times slower</a:t>
            </a:r>
          </a:p>
        </p:txBody>
      </p:sp>
      <p:sp>
        <p:nvSpPr>
          <p:cNvPr id="2" name="Slide Number Placeholder 1">
            <a:extLst>
              <a:ext uri="{FF2B5EF4-FFF2-40B4-BE49-F238E27FC236}">
                <a16:creationId xmlns:a16="http://schemas.microsoft.com/office/drawing/2014/main" id="{1D25950A-3930-4827-A788-30FCAC19C109}"/>
              </a:ext>
            </a:extLst>
          </p:cNvPr>
          <p:cNvSpPr>
            <a:spLocks noGrp="1"/>
          </p:cNvSpPr>
          <p:nvPr>
            <p:ph type="sldNum" sz="quarter" idx="12"/>
          </p:nvPr>
        </p:nvSpPr>
        <p:spPr/>
        <p:txBody>
          <a:bodyPr/>
          <a:lstStyle/>
          <a:p>
            <a:fld id="{0143F48C-C7AB-4612-9AE8-35222C1A6E94}" type="slidenum">
              <a:rPr lang="en-US" smtClean="0"/>
              <a:t>45</a:t>
            </a:fld>
            <a:endParaRPr lang="en-US"/>
          </a:p>
        </p:txBody>
      </p:sp>
    </p:spTree>
    <p:extLst>
      <p:ext uri="{BB962C8B-B14F-4D97-AF65-F5344CB8AC3E}">
        <p14:creationId xmlns:p14="http://schemas.microsoft.com/office/powerpoint/2010/main" val="1322562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ECEEB0-7208-4B6E-B014-96CC3E4955D1}"/>
              </a:ext>
            </a:extLst>
          </p:cNvPr>
          <p:cNvSpPr>
            <a:spLocks noGrp="1"/>
          </p:cNvSpPr>
          <p:nvPr>
            <p:ph type="sldNum" sz="quarter" idx="12"/>
          </p:nvPr>
        </p:nvSpPr>
        <p:spPr/>
        <p:txBody>
          <a:bodyPr/>
          <a:lstStyle/>
          <a:p>
            <a:fld id="{0143F48C-C7AB-4612-9AE8-35222C1A6E94}" type="slidenum">
              <a:rPr lang="en-US" smtClean="0"/>
              <a:t>46</a:t>
            </a:fld>
            <a:endParaRPr lang="en-US"/>
          </a:p>
        </p:txBody>
      </p:sp>
      <p:pic>
        <p:nvPicPr>
          <p:cNvPr id="5" name="Content Placeholder 7">
            <a:extLst>
              <a:ext uri="{FF2B5EF4-FFF2-40B4-BE49-F238E27FC236}">
                <a16:creationId xmlns:a16="http://schemas.microsoft.com/office/drawing/2014/main" id="{2F578139-FC78-4AC8-BABB-BD006A8DAE89}"/>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a:stretch/>
        </p:blipFill>
        <p:spPr>
          <a:xfrm>
            <a:off x="1097079" y="1043940"/>
            <a:ext cx="9499868" cy="3810000"/>
          </a:xfrm>
          <a:prstGeom prst="rect">
            <a:avLst/>
          </a:prstGeom>
        </p:spPr>
      </p:pic>
      <p:sp>
        <p:nvSpPr>
          <p:cNvPr id="6" name="Title 1">
            <a:extLst>
              <a:ext uri="{FF2B5EF4-FFF2-40B4-BE49-F238E27FC236}">
                <a16:creationId xmlns:a16="http://schemas.microsoft.com/office/drawing/2014/main" id="{EE0014B0-3522-4593-AFC2-20E040E9BC37}"/>
              </a:ext>
            </a:extLst>
          </p:cNvPr>
          <p:cNvSpPr txBox="1">
            <a:spLocks/>
          </p:cNvSpPr>
          <p:nvPr/>
        </p:nvSpPr>
        <p:spPr>
          <a:xfrm>
            <a:off x="1595053" y="653715"/>
            <a:ext cx="9499868" cy="563756"/>
          </a:xfrm>
          <a:prstGeom prst="rect">
            <a:avLst/>
          </a:prstGeom>
        </p:spPr>
        <p:txBody>
          <a:bodyPr anchor="ctr">
            <a:normAutofit fontScale="925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Take our survey </a:t>
            </a:r>
            <a:r>
              <a:rPr lang="en-US" sz="3600" dirty="0">
                <a:hlinkClick r:id="rId3"/>
              </a:rPr>
              <a:t>https://aka.ms/cppcon</a:t>
            </a:r>
            <a:r>
              <a:rPr lang="en-US" sz="3600" dirty="0"/>
              <a:t> </a:t>
            </a:r>
          </a:p>
        </p:txBody>
      </p:sp>
      <p:pic>
        <p:nvPicPr>
          <p:cNvPr id="7" name="Picture 6" descr="Scan me!">
            <a:extLst>
              <a:ext uri="{FF2B5EF4-FFF2-40B4-BE49-F238E27FC236}">
                <a16:creationId xmlns:a16="http://schemas.microsoft.com/office/drawing/2014/main" id="{005A9EE6-5905-4455-9AA2-6C5CD2968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3821" y="345043"/>
            <a:ext cx="1181100" cy="11811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6F01E69-3455-4150-8F82-2FCB6B74CBDE}"/>
              </a:ext>
            </a:extLst>
          </p:cNvPr>
          <p:cNvSpPr txBox="1">
            <a:spLocks/>
          </p:cNvSpPr>
          <p:nvPr/>
        </p:nvSpPr>
        <p:spPr>
          <a:xfrm>
            <a:off x="1160713" y="4853940"/>
            <a:ext cx="9499868" cy="618825"/>
          </a:xfrm>
          <a:prstGeom prst="rect">
            <a:avLst/>
          </a:prstGeom>
        </p:spPr>
        <p:txBody>
          <a:bodyPr anchor="ct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You can win an Xbox One S - Starter Bundle</a:t>
            </a:r>
          </a:p>
        </p:txBody>
      </p:sp>
      <p:grpSp>
        <p:nvGrpSpPr>
          <p:cNvPr id="12" name="Group 11">
            <a:extLst>
              <a:ext uri="{FF2B5EF4-FFF2-40B4-BE49-F238E27FC236}">
                <a16:creationId xmlns:a16="http://schemas.microsoft.com/office/drawing/2014/main" id="{0C0A15FB-98F8-4491-A29B-3F17538F7258}"/>
              </a:ext>
            </a:extLst>
          </p:cNvPr>
          <p:cNvGrpSpPr/>
          <p:nvPr/>
        </p:nvGrpSpPr>
        <p:grpSpPr>
          <a:xfrm>
            <a:off x="1207850" y="5603875"/>
            <a:ext cx="9296521" cy="752475"/>
            <a:chOff x="667633" y="4933759"/>
            <a:chExt cx="9296521" cy="752475"/>
          </a:xfrm>
        </p:grpSpPr>
        <p:sp>
          <p:nvSpPr>
            <p:cNvPr id="13" name="TextBox 8">
              <a:extLst>
                <a:ext uri="{FF2B5EF4-FFF2-40B4-BE49-F238E27FC236}">
                  <a16:creationId xmlns:a16="http://schemas.microsoft.com/office/drawing/2014/main" id="{3C1E691B-15FD-4EB7-A864-BBCB8F3D5730}"/>
                </a:ext>
              </a:extLst>
            </p:cNvPr>
            <p:cNvSpPr txBox="1"/>
            <p:nvPr/>
          </p:nvSpPr>
          <p:spPr>
            <a:xfrm>
              <a:off x="1368794" y="4986832"/>
              <a:ext cx="8595360" cy="646331"/>
            </a:xfrm>
            <a:prstGeom prst="rect">
              <a:avLst/>
            </a:prstGeom>
            <a:solidFill>
              <a:srgbClr val="FFAE00"/>
            </a:solidFill>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solidFill>
                    <a:schemeClr val="tx1"/>
                  </a:solidFill>
                </a:rPr>
                <a:t>9/27 10:30 – 12:00 // </a:t>
              </a:r>
              <a:r>
                <a:rPr lang="en-US" i="1" dirty="0">
                  <a:solidFill>
                    <a:schemeClr val="tx1"/>
                  </a:solidFill>
                </a:rPr>
                <a:t>Breckenridge Hall</a:t>
              </a:r>
              <a:endParaRPr lang="en-US" dirty="0">
                <a:solidFill>
                  <a:schemeClr val="tx1"/>
                </a:solidFill>
              </a:endParaRPr>
            </a:p>
            <a:p>
              <a:r>
                <a:rPr lang="en-US" b="1" dirty="0">
                  <a:solidFill>
                    <a:schemeClr val="tx1"/>
                  </a:solidFill>
                </a:rPr>
                <a:t>Thoughts on a More Powerful and Simpler C++ (5 of N), </a:t>
              </a:r>
              <a:r>
                <a:rPr lang="en-US" b="1" i="1" dirty="0">
                  <a:solidFill>
                    <a:schemeClr val="tx1"/>
                  </a:solidFill>
                </a:rPr>
                <a:t>Herb Sutter</a:t>
              </a:r>
            </a:p>
          </p:txBody>
        </p:sp>
        <p:pic>
          <p:nvPicPr>
            <p:cNvPr id="14" name="Picture 13">
              <a:extLst>
                <a:ext uri="{FF2B5EF4-FFF2-40B4-BE49-F238E27FC236}">
                  <a16:creationId xmlns:a16="http://schemas.microsoft.com/office/drawing/2014/main" id="{8AC543CF-C38D-4C27-9BB5-E019C4A28276}"/>
                </a:ext>
              </a:extLst>
            </p:cNvPr>
            <p:cNvPicPr>
              <a:picLocks noChangeAspect="1"/>
            </p:cNvPicPr>
            <p:nvPr/>
          </p:nvPicPr>
          <p:blipFill>
            <a:blip r:embed="rId5"/>
            <a:stretch>
              <a:fillRect/>
            </a:stretch>
          </p:blipFill>
          <p:spPr>
            <a:xfrm>
              <a:off x="667633" y="4933759"/>
              <a:ext cx="647700" cy="752475"/>
            </a:xfrm>
            <a:prstGeom prst="rect">
              <a:avLst/>
            </a:prstGeom>
          </p:spPr>
        </p:pic>
      </p:grpSp>
    </p:spTree>
    <p:extLst>
      <p:ext uri="{BB962C8B-B14F-4D97-AF65-F5344CB8AC3E}">
        <p14:creationId xmlns:p14="http://schemas.microsoft.com/office/powerpoint/2010/main" val="3541832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86F9FD-E2B0-4480-A5A7-B35423F0D997}"/>
              </a:ext>
            </a:extLst>
          </p:cNvPr>
          <p:cNvSpPr>
            <a:spLocks noGrp="1"/>
          </p:cNvSpPr>
          <p:nvPr>
            <p:ph type="sldNum" sz="quarter" idx="12"/>
          </p:nvPr>
        </p:nvSpPr>
        <p:spPr/>
        <p:txBody>
          <a:bodyPr/>
          <a:lstStyle/>
          <a:p>
            <a:fld id="{0143F48C-C7AB-4612-9AE8-35222C1A6E94}" type="slidenum">
              <a:rPr lang="en-US" smtClean="0"/>
              <a:t>47</a:t>
            </a:fld>
            <a:endParaRPr lang="en-US"/>
          </a:p>
        </p:txBody>
      </p:sp>
      <p:sp>
        <p:nvSpPr>
          <p:cNvPr id="8" name="Title 1">
            <a:extLst>
              <a:ext uri="{FF2B5EF4-FFF2-40B4-BE49-F238E27FC236}">
                <a16:creationId xmlns:a16="http://schemas.microsoft.com/office/drawing/2014/main" id="{BD0000FA-4E0E-4380-A0D8-E4B83656C4A4}"/>
              </a:ext>
            </a:extLst>
          </p:cNvPr>
          <p:cNvSpPr>
            <a:spLocks noGrp="1"/>
          </p:cNvSpPr>
          <p:nvPr/>
        </p:nvSpPr>
        <p:spPr>
          <a:xfrm>
            <a:off x="838200" y="1825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Other sessions</a:t>
            </a:r>
          </a:p>
        </p:txBody>
      </p:sp>
      <p:sp>
        <p:nvSpPr>
          <p:cNvPr id="9" name="Content Placeholder 2">
            <a:extLst>
              <a:ext uri="{FF2B5EF4-FFF2-40B4-BE49-F238E27FC236}">
                <a16:creationId xmlns:a16="http://schemas.microsoft.com/office/drawing/2014/main" id="{4F47BE7D-EACE-4A1A-8D61-E9DBD710653F}"/>
              </a:ext>
            </a:extLst>
          </p:cNvPr>
          <p:cNvSpPr>
            <a:spLocks noGrp="1"/>
          </p:cNvSpPr>
          <p:nvPr/>
        </p:nvSpPr>
        <p:spPr>
          <a:xfrm>
            <a:off x="899160" y="1646238"/>
            <a:ext cx="4843272" cy="5029200"/>
          </a:xfrm>
          <a:prstGeom prst="rect">
            <a:avLst/>
          </a:prstGeom>
        </p:spPr>
        <p:txBody>
          <a:bodyPr vert="horz" lIns="91440" tIns="45720" rIns="91440" bIns="45720" numCol="1"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spcAft>
                <a:spcPts val="300"/>
              </a:spcAft>
              <a:buNone/>
            </a:pPr>
            <a:r>
              <a:rPr lang="en-US" b="1" dirty="0">
                <a:solidFill>
                  <a:schemeClr val="accent2">
                    <a:lumMod val="75000"/>
                  </a:schemeClr>
                </a:solidFill>
              </a:rPr>
              <a:t>Monday, September 24</a:t>
            </a:r>
            <a:r>
              <a:rPr lang="en-US" b="1" baseline="30000" dirty="0">
                <a:solidFill>
                  <a:schemeClr val="accent2">
                    <a:lumMod val="75000"/>
                  </a:schemeClr>
                </a:solidFill>
              </a:rPr>
              <a:t>th</a:t>
            </a:r>
            <a:endParaRPr lang="en-US" b="1" dirty="0">
              <a:solidFill>
                <a:schemeClr val="accent2">
                  <a:lumMod val="75000"/>
                </a:schemeClr>
              </a:solidFill>
            </a:endParaRPr>
          </a:p>
          <a:p>
            <a:pPr fontAlgn="base">
              <a:spcBef>
                <a:spcPts val="0"/>
              </a:spcBef>
              <a:spcAft>
                <a:spcPts val="300"/>
              </a:spcAft>
            </a:pPr>
            <a:r>
              <a:rPr lang="en-US" dirty="0"/>
              <a:t>14:00 – 15:00</a:t>
            </a:r>
            <a:br>
              <a:rPr lang="en-US" dirty="0"/>
            </a:br>
            <a:r>
              <a:rPr lang="en-US" b="1" dirty="0"/>
              <a:t>How to Write Well-Behaved Value Wrappers</a:t>
            </a:r>
          </a:p>
          <a:p>
            <a:pPr lvl="1" fontAlgn="base">
              <a:spcBef>
                <a:spcPts val="0"/>
              </a:spcBef>
            </a:pPr>
            <a:r>
              <a:rPr lang="en-US" dirty="0"/>
              <a:t>by Simon Brand  </a:t>
            </a:r>
          </a:p>
          <a:p>
            <a:pPr lvl="1" fontAlgn="base">
              <a:spcBef>
                <a:spcPts val="0"/>
              </a:spcBef>
            </a:pPr>
            <a:endParaRPr lang="en-US" dirty="0"/>
          </a:p>
          <a:p>
            <a:pPr fontAlgn="base">
              <a:spcBef>
                <a:spcPts val="0"/>
              </a:spcBef>
              <a:spcAft>
                <a:spcPts val="300"/>
              </a:spcAft>
            </a:pPr>
            <a:r>
              <a:rPr lang="en-US" dirty="0"/>
              <a:t>15:15 – 16:15</a:t>
            </a:r>
            <a:br>
              <a:rPr lang="en-US" dirty="0"/>
            </a:br>
            <a:r>
              <a:rPr lang="en-US" b="1" dirty="0"/>
              <a:t>How C++ Debuggers Work </a:t>
            </a:r>
          </a:p>
          <a:p>
            <a:pPr lvl="1" fontAlgn="base">
              <a:spcBef>
                <a:spcPts val="0"/>
              </a:spcBef>
            </a:pPr>
            <a:r>
              <a:rPr lang="en-US" dirty="0"/>
              <a:t>by Simon Brand  </a:t>
            </a:r>
          </a:p>
          <a:p>
            <a:pPr fontAlgn="base">
              <a:spcBef>
                <a:spcPts val="0"/>
              </a:spcBef>
              <a:spcAft>
                <a:spcPts val="300"/>
              </a:spcAft>
            </a:pPr>
            <a:endParaRPr lang="en-US" dirty="0"/>
          </a:p>
          <a:p>
            <a:pPr marL="0" indent="0" fontAlgn="base">
              <a:spcBef>
                <a:spcPts val="0"/>
              </a:spcBef>
              <a:spcAft>
                <a:spcPts val="300"/>
              </a:spcAft>
              <a:buNone/>
            </a:pPr>
            <a:r>
              <a:rPr lang="en-US" b="1" dirty="0">
                <a:solidFill>
                  <a:schemeClr val="accent2">
                    <a:lumMod val="75000"/>
                  </a:schemeClr>
                </a:solidFill>
              </a:rPr>
              <a:t>Tuesday, September 25</a:t>
            </a:r>
            <a:r>
              <a:rPr lang="en-US" b="1" baseline="30000" dirty="0">
                <a:solidFill>
                  <a:schemeClr val="accent2">
                    <a:lumMod val="75000"/>
                  </a:schemeClr>
                </a:solidFill>
              </a:rPr>
              <a:t>th</a:t>
            </a:r>
            <a:endParaRPr lang="en-US" b="1" dirty="0">
              <a:solidFill>
                <a:schemeClr val="accent2">
                  <a:lumMod val="75000"/>
                </a:schemeClr>
              </a:solidFill>
            </a:endParaRPr>
          </a:p>
          <a:p>
            <a:pPr fontAlgn="base">
              <a:spcBef>
                <a:spcPts val="0"/>
              </a:spcBef>
              <a:spcAft>
                <a:spcPts val="300"/>
              </a:spcAft>
            </a:pPr>
            <a:r>
              <a:rPr lang="en-US" dirty="0"/>
              <a:t>14:00 – 15:00</a:t>
            </a:r>
            <a:br>
              <a:rPr lang="en-US" dirty="0"/>
            </a:br>
            <a:r>
              <a:rPr lang="en-US" b="1" dirty="0"/>
              <a:t>What Could Possibly Go Wrong?: A Tale of Expectations and Exceptions</a:t>
            </a:r>
          </a:p>
          <a:p>
            <a:pPr lvl="1" fontAlgn="base">
              <a:spcBef>
                <a:spcPts val="0"/>
              </a:spcBef>
            </a:pPr>
            <a:r>
              <a:rPr lang="en-US" dirty="0"/>
              <a:t>by Simon Brand and Phil Nash  </a:t>
            </a:r>
          </a:p>
          <a:p>
            <a:pPr lvl="1" fontAlgn="base">
              <a:spcBef>
                <a:spcPts val="0"/>
              </a:spcBef>
            </a:pPr>
            <a:endParaRPr lang="en-US" dirty="0"/>
          </a:p>
          <a:p>
            <a:pPr fontAlgn="base">
              <a:spcBef>
                <a:spcPts val="0"/>
              </a:spcBef>
              <a:spcAft>
                <a:spcPts val="300"/>
              </a:spcAft>
            </a:pPr>
            <a:r>
              <a:rPr lang="en-US" dirty="0"/>
              <a:t>15:15 – 15:45</a:t>
            </a:r>
            <a:br>
              <a:rPr lang="en-US" dirty="0"/>
            </a:br>
            <a:r>
              <a:rPr lang="en-US" b="1" dirty="0"/>
              <a:t>Overloading: The Bane of All Higher-Order Functions</a:t>
            </a:r>
          </a:p>
          <a:p>
            <a:pPr lvl="1" fontAlgn="base">
              <a:spcBef>
                <a:spcPts val="0"/>
              </a:spcBef>
            </a:pPr>
            <a:r>
              <a:rPr lang="en-US" dirty="0"/>
              <a:t>by Simon Brand  </a:t>
            </a:r>
          </a:p>
          <a:p>
            <a:pPr fontAlgn="base">
              <a:spcBef>
                <a:spcPts val="0"/>
              </a:spcBef>
              <a:spcAft>
                <a:spcPts val="300"/>
              </a:spcAft>
            </a:pPr>
            <a:endParaRPr lang="en-US" dirty="0"/>
          </a:p>
          <a:p>
            <a:pPr marL="0" indent="0" fontAlgn="base">
              <a:spcBef>
                <a:spcPts val="0"/>
              </a:spcBef>
              <a:spcAft>
                <a:spcPts val="300"/>
              </a:spcAft>
              <a:buNone/>
            </a:pPr>
            <a:r>
              <a:rPr lang="en-US" b="1" dirty="0">
                <a:solidFill>
                  <a:schemeClr val="accent2">
                    <a:lumMod val="75000"/>
                  </a:schemeClr>
                </a:solidFill>
              </a:rPr>
              <a:t>Wednesday, September 26</a:t>
            </a:r>
            <a:r>
              <a:rPr lang="en-US" b="1" baseline="30000" dirty="0">
                <a:solidFill>
                  <a:schemeClr val="accent2">
                    <a:lumMod val="75000"/>
                  </a:schemeClr>
                </a:solidFill>
              </a:rPr>
              <a:t>th</a:t>
            </a:r>
            <a:endParaRPr lang="en-US" b="1" dirty="0">
              <a:solidFill>
                <a:schemeClr val="accent2">
                  <a:lumMod val="75000"/>
                </a:schemeClr>
              </a:solidFill>
            </a:endParaRPr>
          </a:p>
          <a:p>
            <a:pPr fontAlgn="base">
              <a:spcBef>
                <a:spcPts val="0"/>
              </a:spcBef>
              <a:spcAft>
                <a:spcPts val="300"/>
              </a:spcAft>
            </a:pPr>
            <a:r>
              <a:rPr lang="en-US" dirty="0"/>
              <a:t>12:30 – 13:30</a:t>
            </a:r>
            <a:br>
              <a:rPr lang="en-US" dirty="0"/>
            </a:br>
            <a:r>
              <a:rPr lang="en-US" b="1" dirty="0"/>
              <a:t>C++ Community Building Birds of a Feather</a:t>
            </a:r>
          </a:p>
          <a:p>
            <a:pPr lvl="1" fontAlgn="base">
              <a:spcBef>
                <a:spcPts val="0"/>
              </a:spcBef>
            </a:pPr>
            <a:r>
              <a:rPr lang="en-US" dirty="0"/>
              <a:t>with Stephan T. Lavavej and others  </a:t>
            </a:r>
          </a:p>
          <a:p>
            <a:pPr lvl="1" fontAlgn="base">
              <a:spcBef>
                <a:spcPts val="0"/>
              </a:spcBef>
            </a:pPr>
            <a:endParaRPr lang="en-US" dirty="0"/>
          </a:p>
          <a:p>
            <a:pPr fontAlgn="base">
              <a:spcBef>
                <a:spcPts val="0"/>
              </a:spcBef>
              <a:spcAft>
                <a:spcPts val="300"/>
              </a:spcAft>
            </a:pPr>
            <a:r>
              <a:rPr lang="en-US" dirty="0"/>
              <a:t>14:00 – 15:00</a:t>
            </a:r>
            <a:br>
              <a:rPr lang="en-US" dirty="0"/>
            </a:br>
            <a:r>
              <a:rPr lang="en-US" b="1" dirty="0"/>
              <a:t>Latest and Greatest in the Visual Studio Family for C++ Developers 2018</a:t>
            </a:r>
          </a:p>
          <a:p>
            <a:pPr lvl="1" fontAlgn="base">
              <a:spcBef>
                <a:spcPts val="0"/>
              </a:spcBef>
            </a:pPr>
            <a:r>
              <a:rPr lang="en-US" dirty="0"/>
              <a:t>by Marian Luparu and Steve Carroll  </a:t>
            </a:r>
          </a:p>
          <a:p>
            <a:pPr lvl="1" fontAlgn="base">
              <a:spcBef>
                <a:spcPts val="0"/>
              </a:spcBef>
            </a:pPr>
            <a:endParaRPr lang="en-US" dirty="0"/>
          </a:p>
          <a:p>
            <a:pPr fontAlgn="base">
              <a:spcBef>
                <a:spcPts val="0"/>
              </a:spcBef>
              <a:spcAft>
                <a:spcPts val="300"/>
              </a:spcAft>
            </a:pPr>
            <a:r>
              <a:rPr lang="en-US" dirty="0"/>
              <a:t>15:15 – 15:45</a:t>
            </a:r>
            <a:br>
              <a:rPr lang="en-US" dirty="0"/>
            </a:br>
            <a:r>
              <a:rPr lang="en-US" b="1" dirty="0"/>
              <a:t>Don’t Package Your Libraries, Write </a:t>
            </a:r>
            <a:r>
              <a:rPr lang="en-US" b="1" dirty="0" err="1"/>
              <a:t>Packagable</a:t>
            </a:r>
            <a:r>
              <a:rPr lang="en-US" b="1" dirty="0"/>
              <a:t> Libraries!</a:t>
            </a:r>
          </a:p>
          <a:p>
            <a:pPr lvl="1" fontAlgn="base">
              <a:spcBef>
                <a:spcPts val="0"/>
              </a:spcBef>
            </a:pPr>
            <a:r>
              <a:rPr lang="en-US" dirty="0"/>
              <a:t>by Robert Schumacher</a:t>
            </a:r>
          </a:p>
          <a:p>
            <a:pPr lvl="1" fontAlgn="base">
              <a:spcBef>
                <a:spcPts val="0"/>
              </a:spcBef>
            </a:pPr>
            <a:endParaRPr lang="en-US" dirty="0"/>
          </a:p>
        </p:txBody>
      </p:sp>
      <p:sp>
        <p:nvSpPr>
          <p:cNvPr id="10" name="Content Placeholder 3">
            <a:extLst>
              <a:ext uri="{FF2B5EF4-FFF2-40B4-BE49-F238E27FC236}">
                <a16:creationId xmlns:a16="http://schemas.microsoft.com/office/drawing/2014/main" id="{6A6A01A6-8290-4F1D-8A3A-9EF00C3D1161}"/>
              </a:ext>
            </a:extLst>
          </p:cNvPr>
          <p:cNvSpPr>
            <a:spLocks noGrp="1"/>
          </p:cNvSpPr>
          <p:nvPr/>
        </p:nvSpPr>
        <p:spPr>
          <a:xfrm>
            <a:off x="5763768" y="1646238"/>
            <a:ext cx="4843272" cy="502920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None/>
            </a:pPr>
            <a:r>
              <a:rPr lang="en-US" b="1" dirty="0">
                <a:solidFill>
                  <a:schemeClr val="accent2">
                    <a:lumMod val="75000"/>
                  </a:schemeClr>
                </a:solidFill>
              </a:rPr>
              <a:t>Wednesday, September 26</a:t>
            </a:r>
            <a:r>
              <a:rPr lang="en-US" b="1" baseline="30000" dirty="0">
                <a:solidFill>
                  <a:schemeClr val="accent2">
                    <a:lumMod val="75000"/>
                  </a:schemeClr>
                </a:solidFill>
              </a:rPr>
              <a:t>th</a:t>
            </a:r>
            <a:endParaRPr lang="en-US" b="1" dirty="0">
              <a:solidFill>
                <a:schemeClr val="accent2">
                  <a:lumMod val="75000"/>
                </a:schemeClr>
              </a:solidFill>
            </a:endParaRPr>
          </a:p>
          <a:p>
            <a:pPr fontAlgn="base">
              <a:spcBef>
                <a:spcPts val="0"/>
              </a:spcBef>
            </a:pPr>
            <a:r>
              <a:rPr lang="en-US" dirty="0"/>
              <a:t>15:15 – 15:45</a:t>
            </a:r>
            <a:br>
              <a:rPr lang="en-US" dirty="0"/>
            </a:br>
            <a:r>
              <a:rPr lang="en-US" b="1" dirty="0"/>
              <a:t>What’s new in Visual Studio Code for C++ Development</a:t>
            </a:r>
          </a:p>
          <a:p>
            <a:pPr lvl="1" fontAlgn="base">
              <a:spcBef>
                <a:spcPts val="0"/>
              </a:spcBef>
            </a:pPr>
            <a:r>
              <a:rPr lang="en-US" dirty="0"/>
              <a:t>by Rong Lu  </a:t>
            </a:r>
          </a:p>
          <a:p>
            <a:pPr lvl="1" fontAlgn="base">
              <a:spcBef>
                <a:spcPts val="0"/>
              </a:spcBef>
            </a:pPr>
            <a:endParaRPr lang="en-US" dirty="0"/>
          </a:p>
          <a:p>
            <a:pPr fontAlgn="base">
              <a:spcBef>
                <a:spcPts val="0"/>
              </a:spcBef>
              <a:spcAft>
                <a:spcPts val="300"/>
              </a:spcAft>
            </a:pPr>
            <a:r>
              <a:rPr lang="en-US" dirty="0"/>
              <a:t>15:50 – 16:20</a:t>
            </a:r>
            <a:br>
              <a:rPr lang="en-US" dirty="0"/>
            </a:br>
            <a:r>
              <a:rPr lang="en-US" b="1" dirty="0"/>
              <a:t>Value Semantics: Fast, Safe, and Correct by Default</a:t>
            </a:r>
          </a:p>
          <a:p>
            <a:pPr lvl="1" fontAlgn="base">
              <a:spcBef>
                <a:spcPts val="0"/>
              </a:spcBef>
            </a:pPr>
            <a:r>
              <a:rPr lang="en-US" dirty="0"/>
              <a:t>by Nicole </a:t>
            </a:r>
            <a:r>
              <a:rPr lang="en-US" dirty="0" err="1"/>
              <a:t>Mazzuca</a:t>
            </a:r>
            <a:r>
              <a:rPr lang="en-US" dirty="0"/>
              <a:t>  </a:t>
            </a:r>
          </a:p>
          <a:p>
            <a:pPr lvl="1" fontAlgn="base">
              <a:spcBef>
                <a:spcPts val="0"/>
              </a:spcBef>
            </a:pPr>
            <a:endParaRPr lang="en-US" dirty="0"/>
          </a:p>
          <a:p>
            <a:pPr fontAlgn="base">
              <a:spcBef>
                <a:spcPts val="0"/>
              </a:spcBef>
              <a:spcAft>
                <a:spcPts val="300"/>
              </a:spcAft>
            </a:pPr>
            <a:r>
              <a:rPr lang="en-US" dirty="0"/>
              <a:t>16:45 – 17:45</a:t>
            </a:r>
            <a:br>
              <a:rPr lang="en-US" dirty="0"/>
            </a:br>
            <a:r>
              <a:rPr lang="en-US" b="1" dirty="0"/>
              <a:t>Memory Latency Troubles You? Nano-coroutines to the Rescue! (Using Coroutines TS, of Course)</a:t>
            </a:r>
          </a:p>
          <a:p>
            <a:pPr lvl="1" fontAlgn="base">
              <a:spcBef>
                <a:spcPts val="0"/>
              </a:spcBef>
            </a:pPr>
            <a:r>
              <a:rPr lang="en-US" dirty="0"/>
              <a:t>by Gor Nishanov  </a:t>
            </a:r>
          </a:p>
          <a:p>
            <a:pPr lvl="1" fontAlgn="base">
              <a:spcBef>
                <a:spcPts val="0"/>
              </a:spcBef>
            </a:pPr>
            <a:endParaRPr lang="en-US" dirty="0"/>
          </a:p>
          <a:p>
            <a:pPr fontAlgn="base">
              <a:spcBef>
                <a:spcPts val="0"/>
              </a:spcBef>
              <a:spcAft>
                <a:spcPts val="300"/>
              </a:spcAft>
            </a:pPr>
            <a:r>
              <a:rPr lang="en-US" dirty="0"/>
              <a:t>18:45 – 20:00</a:t>
            </a:r>
            <a:br>
              <a:rPr lang="en-US" dirty="0"/>
            </a:br>
            <a:r>
              <a:rPr lang="en-US" b="1" dirty="0"/>
              <a:t>Cross-Platform C++ Development is Challenging – let Tools Help!</a:t>
            </a:r>
          </a:p>
          <a:p>
            <a:pPr lvl="1" fontAlgn="base">
              <a:spcBef>
                <a:spcPts val="0"/>
              </a:spcBef>
            </a:pPr>
            <a:r>
              <a:rPr lang="en-US" dirty="0"/>
              <a:t>by Marc Goodner and Will Buik  </a:t>
            </a:r>
          </a:p>
          <a:p>
            <a:pPr fontAlgn="base">
              <a:spcBef>
                <a:spcPts val="0"/>
              </a:spcBef>
              <a:spcAft>
                <a:spcPts val="300"/>
              </a:spcAft>
            </a:pPr>
            <a:endParaRPr lang="en-US" dirty="0"/>
          </a:p>
          <a:p>
            <a:pPr marL="0" indent="0" fontAlgn="base">
              <a:spcBef>
                <a:spcPts val="0"/>
              </a:spcBef>
              <a:spcAft>
                <a:spcPts val="300"/>
              </a:spcAft>
              <a:buNone/>
            </a:pPr>
            <a:r>
              <a:rPr lang="en-US" b="1" dirty="0">
                <a:solidFill>
                  <a:schemeClr val="accent2">
                    <a:lumMod val="75000"/>
                  </a:schemeClr>
                </a:solidFill>
              </a:rPr>
              <a:t>Thursday, September 27</a:t>
            </a:r>
            <a:r>
              <a:rPr lang="en-US" b="1" baseline="30000" dirty="0">
                <a:solidFill>
                  <a:schemeClr val="accent2">
                    <a:lumMod val="75000"/>
                  </a:schemeClr>
                </a:solidFill>
              </a:rPr>
              <a:t>th</a:t>
            </a:r>
            <a:endParaRPr lang="en-US" b="1" dirty="0">
              <a:solidFill>
                <a:schemeClr val="accent2">
                  <a:lumMod val="75000"/>
                </a:schemeClr>
              </a:solidFill>
            </a:endParaRPr>
          </a:p>
          <a:p>
            <a:pPr fontAlgn="base">
              <a:spcBef>
                <a:spcPts val="0"/>
              </a:spcBef>
              <a:spcAft>
                <a:spcPts val="300"/>
              </a:spcAft>
            </a:pPr>
            <a:r>
              <a:rPr lang="en-US" dirty="0"/>
              <a:t>9:00 – 10:00</a:t>
            </a:r>
            <a:br>
              <a:rPr lang="en-US" dirty="0"/>
            </a:br>
            <a:r>
              <a:rPr lang="en-US" b="1" dirty="0"/>
              <a:t>Inside Visual C++’s Parallel Algorithms</a:t>
            </a:r>
          </a:p>
          <a:p>
            <a:pPr lvl="1" fontAlgn="base">
              <a:spcBef>
                <a:spcPts val="0"/>
              </a:spcBef>
            </a:pPr>
            <a:r>
              <a:rPr lang="en-US" dirty="0"/>
              <a:t>by Billy O’Neal  </a:t>
            </a:r>
          </a:p>
          <a:p>
            <a:pPr lvl="1" fontAlgn="base">
              <a:spcBef>
                <a:spcPts val="0"/>
              </a:spcBef>
            </a:pPr>
            <a:endParaRPr lang="en-US" dirty="0"/>
          </a:p>
          <a:p>
            <a:pPr fontAlgn="base">
              <a:spcBef>
                <a:spcPts val="0"/>
              </a:spcBef>
              <a:spcAft>
                <a:spcPts val="300"/>
              </a:spcAft>
            </a:pPr>
            <a:r>
              <a:rPr lang="en-US" dirty="0"/>
              <a:t>15:15 – 15:45</a:t>
            </a:r>
            <a:br>
              <a:rPr lang="en-US" dirty="0"/>
            </a:br>
            <a:r>
              <a:rPr lang="en-US" b="1" dirty="0" err="1"/>
              <a:t>ConcurrencyCheck</a:t>
            </a:r>
            <a:r>
              <a:rPr lang="en-US" b="1" dirty="0"/>
              <a:t> – Static Analyzer for Concurrency Issues in Modern C++</a:t>
            </a:r>
          </a:p>
          <a:p>
            <a:pPr lvl="1" fontAlgn="base">
              <a:spcBef>
                <a:spcPts val="0"/>
              </a:spcBef>
            </a:pPr>
            <a:r>
              <a:rPr lang="en-US" dirty="0"/>
              <a:t>by Anna Gringauze  </a:t>
            </a:r>
          </a:p>
          <a:p>
            <a:pPr lvl="1" fontAlgn="base">
              <a:spcBef>
                <a:spcPts val="0"/>
              </a:spcBef>
            </a:pPr>
            <a:endParaRPr lang="en-US" dirty="0"/>
          </a:p>
          <a:p>
            <a:pPr fontAlgn="base">
              <a:spcBef>
                <a:spcPts val="0"/>
              </a:spcBef>
              <a:spcAft>
                <a:spcPts val="300"/>
              </a:spcAft>
            </a:pPr>
            <a:r>
              <a:rPr lang="en-US" dirty="0"/>
              <a:t>16:45 – 17:45</a:t>
            </a:r>
            <a:br>
              <a:rPr lang="en-US" dirty="0"/>
            </a:br>
            <a:r>
              <a:rPr lang="en-US" b="1" dirty="0"/>
              <a:t>Class Template Argument Deduction for Everyone</a:t>
            </a:r>
          </a:p>
          <a:p>
            <a:pPr lvl="1" fontAlgn="base">
              <a:spcBef>
                <a:spcPts val="0"/>
              </a:spcBef>
            </a:pPr>
            <a:r>
              <a:rPr lang="en-US" dirty="0"/>
              <a:t>by Stephan T. Lavavej </a:t>
            </a:r>
          </a:p>
          <a:p>
            <a:pPr>
              <a:spcAft>
                <a:spcPts val="300"/>
              </a:spcAft>
            </a:pPr>
            <a:endParaRPr lang="en-US" dirty="0"/>
          </a:p>
        </p:txBody>
      </p:sp>
    </p:spTree>
    <p:extLst>
      <p:ext uri="{BB962C8B-B14F-4D97-AF65-F5344CB8AC3E}">
        <p14:creationId xmlns:p14="http://schemas.microsoft.com/office/powerpoint/2010/main" val="3871977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6C47-DA0E-4175-A97B-C5FB2637445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A19B1B2-565B-452B-8344-61D1E05216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B20C289-DEF2-49F6-A065-1C5400A3CF5C}"/>
              </a:ext>
            </a:extLst>
          </p:cNvPr>
          <p:cNvSpPr>
            <a:spLocks noGrp="1"/>
          </p:cNvSpPr>
          <p:nvPr>
            <p:ph type="sldNum" sz="quarter" idx="12"/>
          </p:nvPr>
        </p:nvSpPr>
        <p:spPr/>
        <p:txBody>
          <a:bodyPr/>
          <a:lstStyle/>
          <a:p>
            <a:fld id="{0143F48C-C7AB-4612-9AE8-35222C1A6E94}" type="slidenum">
              <a:rPr lang="en-US" smtClean="0"/>
              <a:t>48</a:t>
            </a:fld>
            <a:endParaRPr lang="en-US"/>
          </a:p>
        </p:txBody>
      </p:sp>
    </p:spTree>
    <p:extLst>
      <p:ext uri="{BB962C8B-B14F-4D97-AF65-F5344CB8AC3E}">
        <p14:creationId xmlns:p14="http://schemas.microsoft.com/office/powerpoint/2010/main" val="928388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1E7958-6B99-46BE-B5DF-8FA28F55F9BD}"/>
              </a:ext>
            </a:extLst>
          </p:cNvPr>
          <p:cNvSpPr txBox="1"/>
          <p:nvPr/>
        </p:nvSpPr>
        <p:spPr>
          <a:xfrm>
            <a:off x="529148" y="2303659"/>
            <a:ext cx="11133703" cy="4247317"/>
          </a:xfrm>
          <a:prstGeom prst="rect">
            <a:avLst/>
          </a:prstGeom>
          <a:noFill/>
        </p:spPr>
        <p:txBody>
          <a:bodyPr wrap="square" rtlCol="0">
            <a:spAutoFit/>
          </a:bodyPr>
          <a:lstStyle/>
          <a:p>
            <a:r>
              <a:rPr lang="en-US" dirty="0"/>
              <a:t>References for those looking at doing their own implementations:</a:t>
            </a:r>
          </a:p>
          <a:p>
            <a:r>
              <a:rPr lang="en-US" dirty="0"/>
              <a:t>A Parallel Algorithm for the Efficient Solution of a General Class of Recurrence Equations</a:t>
            </a:r>
          </a:p>
          <a:p>
            <a:r>
              <a:rPr lang="en-US" dirty="0"/>
              <a:t>    Peter M. </a:t>
            </a:r>
            <a:r>
              <a:rPr lang="en-US" dirty="0" err="1"/>
              <a:t>Kogge</a:t>
            </a:r>
            <a:r>
              <a:rPr lang="en-US" dirty="0"/>
              <a:t> and Harold S. Stone</a:t>
            </a:r>
          </a:p>
          <a:p>
            <a:r>
              <a:rPr lang="en-US" dirty="0"/>
              <a:t>Single-pass Parallel Prefix Scan with Decoupled Look-back</a:t>
            </a:r>
          </a:p>
          <a:p>
            <a:r>
              <a:rPr lang="en-US" dirty="0"/>
              <a:t>    Duane Merrill and Michael Garland</a:t>
            </a:r>
          </a:p>
          <a:p>
            <a:r>
              <a:rPr lang="en-US" dirty="0"/>
              <a:t>Thread Scheduling for </a:t>
            </a:r>
            <a:r>
              <a:rPr lang="en-US" dirty="0" err="1"/>
              <a:t>Multiprogrammed</a:t>
            </a:r>
            <a:r>
              <a:rPr lang="en-US" dirty="0"/>
              <a:t> Multiprocessors</a:t>
            </a:r>
          </a:p>
          <a:p>
            <a:r>
              <a:rPr lang="en-US" dirty="0"/>
              <a:t>    </a:t>
            </a:r>
            <a:r>
              <a:rPr lang="en-US" dirty="0" err="1"/>
              <a:t>Nimar</a:t>
            </a:r>
            <a:r>
              <a:rPr lang="en-US" dirty="0"/>
              <a:t> S. Arora, Robert D. </a:t>
            </a:r>
            <a:r>
              <a:rPr lang="en-US" dirty="0" err="1"/>
              <a:t>Blumofe</a:t>
            </a:r>
            <a:r>
              <a:rPr lang="en-US" dirty="0"/>
              <a:t>, and C. Greg </a:t>
            </a:r>
            <a:r>
              <a:rPr lang="en-US" dirty="0" err="1"/>
              <a:t>Plaxton</a:t>
            </a:r>
            <a:endParaRPr lang="en-US" dirty="0"/>
          </a:p>
          <a:p>
            <a:r>
              <a:rPr lang="en-US" dirty="0"/>
              <a:t>Dynamic Circular Work-Stealing Deque</a:t>
            </a:r>
          </a:p>
          <a:p>
            <a:r>
              <a:rPr lang="en-US" dirty="0"/>
              <a:t>    David Chase and Yossi Lev</a:t>
            </a:r>
          </a:p>
          <a:p>
            <a:r>
              <a:rPr lang="en-US" dirty="0" err="1"/>
              <a:t>CppCon</a:t>
            </a:r>
            <a:r>
              <a:rPr lang="en-US" dirty="0"/>
              <a:t> 2015 "Work Stealing" https://youtu.be/iLHNF7SgVN4</a:t>
            </a:r>
          </a:p>
          <a:p>
            <a:r>
              <a:rPr lang="en-US" dirty="0"/>
              <a:t>    Pablo Halpern</a:t>
            </a:r>
          </a:p>
          <a:p>
            <a:r>
              <a:rPr lang="en-US" dirty="0"/>
              <a:t>Inside Windows 8: Pedro Teixeira - Thread pools https://channel9.msdn.com/Shows/Going+Deep/Inside-Windows-8-Pedro-Teixeira-Thread-pool</a:t>
            </a:r>
          </a:p>
          <a:p>
            <a:r>
              <a:rPr lang="en-US" dirty="0"/>
              <a:t>    Pedro Teixeira</a:t>
            </a:r>
          </a:p>
          <a:p>
            <a:endParaRPr lang="en-US" dirty="0"/>
          </a:p>
        </p:txBody>
      </p:sp>
      <p:sp>
        <p:nvSpPr>
          <p:cNvPr id="2" name="Slide Number Placeholder 1">
            <a:extLst>
              <a:ext uri="{FF2B5EF4-FFF2-40B4-BE49-F238E27FC236}">
                <a16:creationId xmlns:a16="http://schemas.microsoft.com/office/drawing/2014/main" id="{E22CBCE2-5BD4-4149-B643-374C9E352697}"/>
              </a:ext>
            </a:extLst>
          </p:cNvPr>
          <p:cNvSpPr>
            <a:spLocks noGrp="1"/>
          </p:cNvSpPr>
          <p:nvPr>
            <p:ph type="sldNum" sz="quarter" idx="12"/>
          </p:nvPr>
        </p:nvSpPr>
        <p:spPr/>
        <p:txBody>
          <a:bodyPr/>
          <a:lstStyle/>
          <a:p>
            <a:fld id="{0143F48C-C7AB-4612-9AE8-35222C1A6E94}" type="slidenum">
              <a:rPr lang="en-US" smtClean="0"/>
              <a:t>49</a:t>
            </a:fld>
            <a:endParaRPr lang="en-US"/>
          </a:p>
        </p:txBody>
      </p:sp>
    </p:spTree>
    <p:extLst>
      <p:ext uri="{BB962C8B-B14F-4D97-AF65-F5344CB8AC3E}">
        <p14:creationId xmlns:p14="http://schemas.microsoft.com/office/powerpoint/2010/main" val="329706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87C8891A-6960-4046-A51C-5AE194D1354D}"/>
              </a:ext>
            </a:extLst>
          </p:cNvPr>
          <p:cNvSpPr/>
          <p:nvPr/>
        </p:nvSpPr>
        <p:spPr>
          <a:xfrm>
            <a:off x="5982996" y="3143559"/>
            <a:ext cx="5240933" cy="2456517"/>
          </a:xfrm>
          <a:prstGeom prst="round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6" name="Rectangle: Rounded Corners 5">
            <a:extLst>
              <a:ext uri="{FF2B5EF4-FFF2-40B4-BE49-F238E27FC236}">
                <a16:creationId xmlns:a16="http://schemas.microsoft.com/office/drawing/2014/main" id="{984F27AD-82F4-4AE1-BF19-7770CC9C9997}"/>
              </a:ext>
            </a:extLst>
          </p:cNvPr>
          <p:cNvSpPr/>
          <p:nvPr/>
        </p:nvSpPr>
        <p:spPr>
          <a:xfrm>
            <a:off x="5942221" y="365690"/>
            <a:ext cx="5240933" cy="2456516"/>
          </a:xfrm>
          <a:prstGeom prst="round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2" name="TextBox 1">
            <a:extLst>
              <a:ext uri="{FF2B5EF4-FFF2-40B4-BE49-F238E27FC236}">
                <a16:creationId xmlns:a16="http://schemas.microsoft.com/office/drawing/2014/main" id="{B56CACD5-D2CA-4DF3-9B19-DFE0F482EA85}"/>
              </a:ext>
            </a:extLst>
          </p:cNvPr>
          <p:cNvSpPr txBox="1"/>
          <p:nvPr/>
        </p:nvSpPr>
        <p:spPr>
          <a:xfrm>
            <a:off x="639289" y="279092"/>
            <a:ext cx="2636237" cy="523220"/>
          </a:xfrm>
          <a:prstGeom prst="rect">
            <a:avLst/>
          </a:prstGeom>
          <a:noFill/>
        </p:spPr>
        <p:txBody>
          <a:bodyPr wrap="square" rtlCol="0">
            <a:spAutoFit/>
          </a:bodyPr>
          <a:lstStyle/>
          <a:p>
            <a:r>
              <a:rPr lang="en-US" sz="2800" dirty="0"/>
              <a:t>X = X + *It++</a:t>
            </a:r>
          </a:p>
        </p:txBody>
      </p:sp>
      <p:sp>
        <p:nvSpPr>
          <p:cNvPr id="14" name="TextBox 13">
            <a:extLst>
              <a:ext uri="{FF2B5EF4-FFF2-40B4-BE49-F238E27FC236}">
                <a16:creationId xmlns:a16="http://schemas.microsoft.com/office/drawing/2014/main" id="{A15BD091-9FFF-4BFA-A031-BF650467ED50}"/>
              </a:ext>
            </a:extLst>
          </p:cNvPr>
          <p:cNvSpPr txBox="1"/>
          <p:nvPr/>
        </p:nvSpPr>
        <p:spPr>
          <a:xfrm>
            <a:off x="639287" y="540702"/>
            <a:ext cx="2636237" cy="523220"/>
          </a:xfrm>
          <a:prstGeom prst="rect">
            <a:avLst/>
          </a:prstGeom>
          <a:noFill/>
        </p:spPr>
        <p:txBody>
          <a:bodyPr wrap="square" rtlCol="0">
            <a:spAutoFit/>
          </a:bodyPr>
          <a:lstStyle/>
          <a:p>
            <a:r>
              <a:rPr lang="en-US" sz="2800" dirty="0"/>
              <a:t>X = X + *It++</a:t>
            </a:r>
          </a:p>
        </p:txBody>
      </p:sp>
      <p:sp>
        <p:nvSpPr>
          <p:cNvPr id="15" name="TextBox 14">
            <a:extLst>
              <a:ext uri="{FF2B5EF4-FFF2-40B4-BE49-F238E27FC236}">
                <a16:creationId xmlns:a16="http://schemas.microsoft.com/office/drawing/2014/main" id="{C703876E-9DF2-460C-870C-AE4EE21C9D9F}"/>
              </a:ext>
            </a:extLst>
          </p:cNvPr>
          <p:cNvSpPr txBox="1"/>
          <p:nvPr/>
        </p:nvSpPr>
        <p:spPr>
          <a:xfrm>
            <a:off x="639288" y="802312"/>
            <a:ext cx="2636237" cy="523220"/>
          </a:xfrm>
          <a:prstGeom prst="rect">
            <a:avLst/>
          </a:prstGeom>
          <a:noFill/>
        </p:spPr>
        <p:txBody>
          <a:bodyPr wrap="square" rtlCol="0">
            <a:spAutoFit/>
          </a:bodyPr>
          <a:lstStyle/>
          <a:p>
            <a:r>
              <a:rPr lang="en-US" sz="2800" dirty="0"/>
              <a:t>X = X + *It++</a:t>
            </a:r>
          </a:p>
        </p:txBody>
      </p:sp>
      <p:sp>
        <p:nvSpPr>
          <p:cNvPr id="16" name="TextBox 15">
            <a:extLst>
              <a:ext uri="{FF2B5EF4-FFF2-40B4-BE49-F238E27FC236}">
                <a16:creationId xmlns:a16="http://schemas.microsoft.com/office/drawing/2014/main" id="{D8E2E5D5-CA83-4D1C-8202-68648B82B415}"/>
              </a:ext>
            </a:extLst>
          </p:cNvPr>
          <p:cNvSpPr txBox="1"/>
          <p:nvPr/>
        </p:nvSpPr>
        <p:spPr>
          <a:xfrm>
            <a:off x="639288" y="1063922"/>
            <a:ext cx="2636237" cy="523220"/>
          </a:xfrm>
          <a:prstGeom prst="rect">
            <a:avLst/>
          </a:prstGeom>
          <a:noFill/>
        </p:spPr>
        <p:txBody>
          <a:bodyPr wrap="square" rtlCol="0">
            <a:spAutoFit/>
          </a:bodyPr>
          <a:lstStyle/>
          <a:p>
            <a:r>
              <a:rPr lang="en-US" sz="2800" dirty="0"/>
              <a:t>X = X + *It++</a:t>
            </a:r>
          </a:p>
        </p:txBody>
      </p:sp>
      <p:sp>
        <p:nvSpPr>
          <p:cNvPr id="17" name="TextBox 16">
            <a:extLst>
              <a:ext uri="{FF2B5EF4-FFF2-40B4-BE49-F238E27FC236}">
                <a16:creationId xmlns:a16="http://schemas.microsoft.com/office/drawing/2014/main" id="{E853E7C6-11AA-438D-849C-101CE71598F1}"/>
              </a:ext>
            </a:extLst>
          </p:cNvPr>
          <p:cNvSpPr txBox="1"/>
          <p:nvPr/>
        </p:nvSpPr>
        <p:spPr>
          <a:xfrm>
            <a:off x="639287" y="1325532"/>
            <a:ext cx="2636237" cy="523220"/>
          </a:xfrm>
          <a:prstGeom prst="rect">
            <a:avLst/>
          </a:prstGeom>
          <a:noFill/>
        </p:spPr>
        <p:txBody>
          <a:bodyPr wrap="square" rtlCol="0">
            <a:spAutoFit/>
          </a:bodyPr>
          <a:lstStyle/>
          <a:p>
            <a:r>
              <a:rPr lang="en-US" sz="2800" dirty="0"/>
              <a:t>X = X + *It++</a:t>
            </a:r>
          </a:p>
        </p:txBody>
      </p:sp>
      <p:sp>
        <p:nvSpPr>
          <p:cNvPr id="18" name="TextBox 17">
            <a:extLst>
              <a:ext uri="{FF2B5EF4-FFF2-40B4-BE49-F238E27FC236}">
                <a16:creationId xmlns:a16="http://schemas.microsoft.com/office/drawing/2014/main" id="{E75867CF-6ABD-4BF2-ADB9-B7F17801ADA5}"/>
              </a:ext>
            </a:extLst>
          </p:cNvPr>
          <p:cNvSpPr txBox="1"/>
          <p:nvPr/>
        </p:nvSpPr>
        <p:spPr>
          <a:xfrm>
            <a:off x="639287" y="1587142"/>
            <a:ext cx="2636237" cy="523220"/>
          </a:xfrm>
          <a:prstGeom prst="rect">
            <a:avLst/>
          </a:prstGeom>
          <a:noFill/>
        </p:spPr>
        <p:txBody>
          <a:bodyPr wrap="square" rtlCol="0">
            <a:spAutoFit/>
          </a:bodyPr>
          <a:lstStyle/>
          <a:p>
            <a:r>
              <a:rPr lang="en-US" sz="2800" dirty="0"/>
              <a:t>X = X + *It++</a:t>
            </a:r>
          </a:p>
        </p:txBody>
      </p:sp>
      <p:sp>
        <p:nvSpPr>
          <p:cNvPr id="19" name="TextBox 18">
            <a:extLst>
              <a:ext uri="{FF2B5EF4-FFF2-40B4-BE49-F238E27FC236}">
                <a16:creationId xmlns:a16="http://schemas.microsoft.com/office/drawing/2014/main" id="{B262B8B4-45A9-4202-AC04-02D6CF2279BD}"/>
              </a:ext>
            </a:extLst>
          </p:cNvPr>
          <p:cNvSpPr txBox="1"/>
          <p:nvPr/>
        </p:nvSpPr>
        <p:spPr>
          <a:xfrm>
            <a:off x="639287" y="1845223"/>
            <a:ext cx="2636237" cy="523220"/>
          </a:xfrm>
          <a:prstGeom prst="rect">
            <a:avLst/>
          </a:prstGeom>
          <a:noFill/>
        </p:spPr>
        <p:txBody>
          <a:bodyPr wrap="square" rtlCol="0">
            <a:spAutoFit/>
          </a:bodyPr>
          <a:lstStyle/>
          <a:p>
            <a:r>
              <a:rPr lang="en-US" sz="2800" dirty="0"/>
              <a:t>X = X + *It++</a:t>
            </a:r>
          </a:p>
        </p:txBody>
      </p:sp>
      <p:sp>
        <p:nvSpPr>
          <p:cNvPr id="21" name="Oval 20">
            <a:extLst>
              <a:ext uri="{FF2B5EF4-FFF2-40B4-BE49-F238E27FC236}">
                <a16:creationId xmlns:a16="http://schemas.microsoft.com/office/drawing/2014/main" id="{EE7C5C62-5AA5-491E-88F3-C01ED5EBEC8F}"/>
              </a:ext>
            </a:extLst>
          </p:cNvPr>
          <p:cNvSpPr/>
          <p:nvPr/>
        </p:nvSpPr>
        <p:spPr>
          <a:xfrm>
            <a:off x="8557745" y="5871930"/>
            <a:ext cx="45719" cy="49427"/>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1355C78-8A39-446F-98A9-7339EF6DB174}"/>
              </a:ext>
            </a:extLst>
          </p:cNvPr>
          <p:cNvSpPr/>
          <p:nvPr/>
        </p:nvSpPr>
        <p:spPr>
          <a:xfrm>
            <a:off x="8557745" y="6033391"/>
            <a:ext cx="45719" cy="49427"/>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691D2A5-606E-4D08-86DB-8F5BC288F3A3}"/>
              </a:ext>
            </a:extLst>
          </p:cNvPr>
          <p:cNvSpPr/>
          <p:nvPr/>
        </p:nvSpPr>
        <p:spPr>
          <a:xfrm>
            <a:off x="8557744" y="6194852"/>
            <a:ext cx="45719" cy="49427"/>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lide Number Placeholder 23">
            <a:extLst>
              <a:ext uri="{FF2B5EF4-FFF2-40B4-BE49-F238E27FC236}">
                <a16:creationId xmlns:a16="http://schemas.microsoft.com/office/drawing/2014/main" id="{2AD67210-2AA8-4891-B562-DA6BF343F589}"/>
              </a:ext>
            </a:extLst>
          </p:cNvPr>
          <p:cNvSpPr>
            <a:spLocks noGrp="1"/>
          </p:cNvSpPr>
          <p:nvPr>
            <p:ph type="sldNum" sz="quarter" idx="12"/>
          </p:nvPr>
        </p:nvSpPr>
        <p:spPr/>
        <p:txBody>
          <a:bodyPr/>
          <a:lstStyle/>
          <a:p>
            <a:fld id="{0143F48C-C7AB-4612-9AE8-35222C1A6E94}" type="slidenum">
              <a:rPr lang="en-US" smtClean="0"/>
              <a:t>5</a:t>
            </a:fld>
            <a:endParaRPr lang="en-US" dirty="0"/>
          </a:p>
        </p:txBody>
      </p:sp>
      <p:sp>
        <p:nvSpPr>
          <p:cNvPr id="25" name="TextBox 24">
            <a:extLst>
              <a:ext uri="{FF2B5EF4-FFF2-40B4-BE49-F238E27FC236}">
                <a16:creationId xmlns:a16="http://schemas.microsoft.com/office/drawing/2014/main" id="{8A67DF83-6A73-4552-995F-9060882C6FA2}"/>
              </a:ext>
            </a:extLst>
          </p:cNvPr>
          <p:cNvSpPr txBox="1"/>
          <p:nvPr/>
        </p:nvSpPr>
        <p:spPr>
          <a:xfrm>
            <a:off x="639287" y="2106833"/>
            <a:ext cx="2636237" cy="523220"/>
          </a:xfrm>
          <a:prstGeom prst="rect">
            <a:avLst/>
          </a:prstGeom>
          <a:noFill/>
        </p:spPr>
        <p:txBody>
          <a:bodyPr wrap="square" rtlCol="0">
            <a:spAutoFit/>
          </a:bodyPr>
          <a:lstStyle/>
          <a:p>
            <a:r>
              <a:rPr lang="en-US" sz="2800" dirty="0"/>
              <a:t>X = X + *It++</a:t>
            </a:r>
          </a:p>
        </p:txBody>
      </p:sp>
      <p:sp>
        <p:nvSpPr>
          <p:cNvPr id="26" name="TextBox 25">
            <a:extLst>
              <a:ext uri="{FF2B5EF4-FFF2-40B4-BE49-F238E27FC236}">
                <a16:creationId xmlns:a16="http://schemas.microsoft.com/office/drawing/2014/main" id="{F1C2053B-9A5D-48E9-931F-3563C487C1AB}"/>
              </a:ext>
            </a:extLst>
          </p:cNvPr>
          <p:cNvSpPr txBox="1"/>
          <p:nvPr/>
        </p:nvSpPr>
        <p:spPr>
          <a:xfrm>
            <a:off x="639287" y="2368443"/>
            <a:ext cx="2636237" cy="523220"/>
          </a:xfrm>
          <a:prstGeom prst="rect">
            <a:avLst/>
          </a:prstGeom>
          <a:noFill/>
        </p:spPr>
        <p:txBody>
          <a:bodyPr wrap="square" rtlCol="0">
            <a:spAutoFit/>
          </a:bodyPr>
          <a:lstStyle/>
          <a:p>
            <a:r>
              <a:rPr lang="en-US" sz="2800" dirty="0"/>
              <a:t>X = X + *It++</a:t>
            </a:r>
          </a:p>
        </p:txBody>
      </p:sp>
      <p:sp>
        <p:nvSpPr>
          <p:cNvPr id="27" name="TextBox 26">
            <a:extLst>
              <a:ext uri="{FF2B5EF4-FFF2-40B4-BE49-F238E27FC236}">
                <a16:creationId xmlns:a16="http://schemas.microsoft.com/office/drawing/2014/main" id="{976726AC-A164-4AAC-95E9-3B757C73C50C}"/>
              </a:ext>
            </a:extLst>
          </p:cNvPr>
          <p:cNvSpPr txBox="1"/>
          <p:nvPr/>
        </p:nvSpPr>
        <p:spPr>
          <a:xfrm>
            <a:off x="639287" y="2626524"/>
            <a:ext cx="2636237" cy="523220"/>
          </a:xfrm>
          <a:prstGeom prst="rect">
            <a:avLst/>
          </a:prstGeom>
          <a:noFill/>
        </p:spPr>
        <p:txBody>
          <a:bodyPr wrap="square" rtlCol="0">
            <a:spAutoFit/>
          </a:bodyPr>
          <a:lstStyle/>
          <a:p>
            <a:r>
              <a:rPr lang="en-US" sz="2800" dirty="0"/>
              <a:t>X = X + *It++</a:t>
            </a:r>
          </a:p>
        </p:txBody>
      </p:sp>
      <p:sp>
        <p:nvSpPr>
          <p:cNvPr id="28" name="TextBox 27">
            <a:extLst>
              <a:ext uri="{FF2B5EF4-FFF2-40B4-BE49-F238E27FC236}">
                <a16:creationId xmlns:a16="http://schemas.microsoft.com/office/drawing/2014/main" id="{5AB4DFF0-B60F-4F6D-965C-615437B9ED03}"/>
              </a:ext>
            </a:extLst>
          </p:cNvPr>
          <p:cNvSpPr txBox="1"/>
          <p:nvPr/>
        </p:nvSpPr>
        <p:spPr>
          <a:xfrm>
            <a:off x="639287" y="2888134"/>
            <a:ext cx="2636237" cy="523220"/>
          </a:xfrm>
          <a:prstGeom prst="rect">
            <a:avLst/>
          </a:prstGeom>
          <a:noFill/>
        </p:spPr>
        <p:txBody>
          <a:bodyPr wrap="square" rtlCol="0">
            <a:spAutoFit/>
          </a:bodyPr>
          <a:lstStyle/>
          <a:p>
            <a:r>
              <a:rPr lang="en-US" sz="2800" dirty="0"/>
              <a:t>X = X + *It++</a:t>
            </a:r>
          </a:p>
        </p:txBody>
      </p:sp>
    </p:spTree>
    <p:extLst>
      <p:ext uri="{BB962C8B-B14F-4D97-AF65-F5344CB8AC3E}">
        <p14:creationId xmlns:p14="http://schemas.microsoft.com/office/powerpoint/2010/main" val="67127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49C0DE8-E0AC-49A6-9FE5-A0B3C797318D}"/>
              </a:ext>
            </a:extLst>
          </p:cNvPr>
          <p:cNvSpPr/>
          <p:nvPr/>
        </p:nvSpPr>
        <p:spPr>
          <a:xfrm>
            <a:off x="648080" y="756313"/>
            <a:ext cx="2015986" cy="99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56CACD5-D2CA-4DF3-9B19-DFE0F482EA85}"/>
              </a:ext>
            </a:extLst>
          </p:cNvPr>
          <p:cNvSpPr txBox="1"/>
          <p:nvPr/>
        </p:nvSpPr>
        <p:spPr>
          <a:xfrm>
            <a:off x="648083" y="760535"/>
            <a:ext cx="2015986" cy="534146"/>
          </a:xfrm>
          <a:prstGeom prst="rect">
            <a:avLst/>
          </a:prstGeom>
          <a:noFill/>
        </p:spPr>
        <p:txBody>
          <a:bodyPr wrap="square" rtlCol="0">
            <a:spAutoFit/>
          </a:bodyPr>
          <a:lstStyle/>
          <a:p>
            <a:r>
              <a:rPr lang="en-US" sz="2800" dirty="0"/>
              <a:t>X = X + *It++</a:t>
            </a:r>
          </a:p>
        </p:txBody>
      </p:sp>
      <p:sp>
        <p:nvSpPr>
          <p:cNvPr id="14" name="TextBox 13">
            <a:extLst>
              <a:ext uri="{FF2B5EF4-FFF2-40B4-BE49-F238E27FC236}">
                <a16:creationId xmlns:a16="http://schemas.microsoft.com/office/drawing/2014/main" id="{A15BD091-9FFF-4BFA-A031-BF650467ED50}"/>
              </a:ext>
            </a:extLst>
          </p:cNvPr>
          <p:cNvSpPr txBox="1"/>
          <p:nvPr/>
        </p:nvSpPr>
        <p:spPr>
          <a:xfrm>
            <a:off x="648080" y="1027917"/>
            <a:ext cx="2015986" cy="534146"/>
          </a:xfrm>
          <a:prstGeom prst="rect">
            <a:avLst/>
          </a:prstGeom>
          <a:noFill/>
        </p:spPr>
        <p:txBody>
          <a:bodyPr wrap="square" rtlCol="0">
            <a:spAutoFit/>
          </a:bodyPr>
          <a:lstStyle/>
          <a:p>
            <a:r>
              <a:rPr lang="en-US" sz="2800" dirty="0"/>
              <a:t>X = X + *It++</a:t>
            </a:r>
          </a:p>
        </p:txBody>
      </p:sp>
      <p:sp>
        <p:nvSpPr>
          <p:cNvPr id="24" name="Slide Number Placeholder 23">
            <a:extLst>
              <a:ext uri="{FF2B5EF4-FFF2-40B4-BE49-F238E27FC236}">
                <a16:creationId xmlns:a16="http://schemas.microsoft.com/office/drawing/2014/main" id="{2AD67210-2AA8-4891-B562-DA6BF343F589}"/>
              </a:ext>
            </a:extLst>
          </p:cNvPr>
          <p:cNvSpPr>
            <a:spLocks noGrp="1"/>
          </p:cNvSpPr>
          <p:nvPr>
            <p:ph type="sldNum" sz="quarter" idx="12"/>
          </p:nvPr>
        </p:nvSpPr>
        <p:spPr>
          <a:xfrm>
            <a:off x="8610600" y="6356350"/>
            <a:ext cx="2743200" cy="365125"/>
          </a:xfrm>
        </p:spPr>
        <p:txBody>
          <a:bodyPr/>
          <a:lstStyle/>
          <a:p>
            <a:fld id="{0143F48C-C7AB-4612-9AE8-35222C1A6E94}" type="slidenum">
              <a:rPr lang="en-US" smtClean="0"/>
              <a:t>6</a:t>
            </a:fld>
            <a:endParaRPr lang="en-US"/>
          </a:p>
        </p:txBody>
      </p:sp>
      <p:sp>
        <p:nvSpPr>
          <p:cNvPr id="3" name="TextBox 2">
            <a:extLst>
              <a:ext uri="{FF2B5EF4-FFF2-40B4-BE49-F238E27FC236}">
                <a16:creationId xmlns:a16="http://schemas.microsoft.com/office/drawing/2014/main" id="{5EBC1439-D813-4323-B5F8-924E9975695D}"/>
              </a:ext>
            </a:extLst>
          </p:cNvPr>
          <p:cNvSpPr txBox="1"/>
          <p:nvPr/>
        </p:nvSpPr>
        <p:spPr>
          <a:xfrm>
            <a:off x="479181" y="180242"/>
            <a:ext cx="2378319" cy="523220"/>
          </a:xfrm>
          <a:prstGeom prst="rect">
            <a:avLst/>
          </a:prstGeom>
          <a:noFill/>
        </p:spPr>
        <p:txBody>
          <a:bodyPr wrap="square" rtlCol="0">
            <a:spAutoFit/>
          </a:bodyPr>
          <a:lstStyle/>
          <a:p>
            <a:r>
              <a:rPr lang="en-US" sz="2800" dirty="0"/>
              <a:t>Partitioning…</a:t>
            </a:r>
          </a:p>
        </p:txBody>
      </p:sp>
      <p:sp>
        <p:nvSpPr>
          <p:cNvPr id="56" name="TextBox 55">
            <a:extLst>
              <a:ext uri="{FF2B5EF4-FFF2-40B4-BE49-F238E27FC236}">
                <a16:creationId xmlns:a16="http://schemas.microsoft.com/office/drawing/2014/main" id="{641EF3E0-3E73-4F9A-814E-5715D83B35FA}"/>
              </a:ext>
            </a:extLst>
          </p:cNvPr>
          <p:cNvSpPr txBox="1"/>
          <p:nvPr/>
        </p:nvSpPr>
        <p:spPr>
          <a:xfrm>
            <a:off x="648077" y="1271134"/>
            <a:ext cx="2015986" cy="534146"/>
          </a:xfrm>
          <a:prstGeom prst="rect">
            <a:avLst/>
          </a:prstGeom>
          <a:noFill/>
        </p:spPr>
        <p:txBody>
          <a:bodyPr wrap="square" rtlCol="0">
            <a:spAutoFit/>
          </a:bodyPr>
          <a:lstStyle/>
          <a:p>
            <a:r>
              <a:rPr lang="en-US" sz="2800" dirty="0"/>
              <a:t>X = X + *It++</a:t>
            </a:r>
          </a:p>
        </p:txBody>
      </p:sp>
      <p:sp>
        <p:nvSpPr>
          <p:cNvPr id="57" name="Rectangle: Rounded Corners 56">
            <a:extLst>
              <a:ext uri="{FF2B5EF4-FFF2-40B4-BE49-F238E27FC236}">
                <a16:creationId xmlns:a16="http://schemas.microsoft.com/office/drawing/2014/main" id="{98EE6C11-1AA8-4B59-9AF3-7B779B613AE0}"/>
              </a:ext>
            </a:extLst>
          </p:cNvPr>
          <p:cNvSpPr/>
          <p:nvPr/>
        </p:nvSpPr>
        <p:spPr>
          <a:xfrm>
            <a:off x="648074" y="1833223"/>
            <a:ext cx="2015986" cy="99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6D947028-0164-4A88-BAAF-D95712709B6C}"/>
              </a:ext>
            </a:extLst>
          </p:cNvPr>
          <p:cNvSpPr txBox="1"/>
          <p:nvPr/>
        </p:nvSpPr>
        <p:spPr>
          <a:xfrm>
            <a:off x="648077" y="1837445"/>
            <a:ext cx="2015986" cy="534146"/>
          </a:xfrm>
          <a:prstGeom prst="rect">
            <a:avLst/>
          </a:prstGeom>
          <a:noFill/>
        </p:spPr>
        <p:txBody>
          <a:bodyPr wrap="square" rtlCol="0">
            <a:spAutoFit/>
          </a:bodyPr>
          <a:lstStyle/>
          <a:p>
            <a:r>
              <a:rPr lang="en-US" sz="2800" dirty="0"/>
              <a:t>X = X + *It++</a:t>
            </a:r>
          </a:p>
        </p:txBody>
      </p:sp>
      <p:sp>
        <p:nvSpPr>
          <p:cNvPr id="59" name="TextBox 58">
            <a:extLst>
              <a:ext uri="{FF2B5EF4-FFF2-40B4-BE49-F238E27FC236}">
                <a16:creationId xmlns:a16="http://schemas.microsoft.com/office/drawing/2014/main" id="{29F21835-DA50-47D0-94EF-00B05608A438}"/>
              </a:ext>
            </a:extLst>
          </p:cNvPr>
          <p:cNvSpPr txBox="1"/>
          <p:nvPr/>
        </p:nvSpPr>
        <p:spPr>
          <a:xfrm>
            <a:off x="648074" y="2104827"/>
            <a:ext cx="2015986" cy="534146"/>
          </a:xfrm>
          <a:prstGeom prst="rect">
            <a:avLst/>
          </a:prstGeom>
          <a:noFill/>
        </p:spPr>
        <p:txBody>
          <a:bodyPr wrap="square" rtlCol="0">
            <a:spAutoFit/>
          </a:bodyPr>
          <a:lstStyle/>
          <a:p>
            <a:r>
              <a:rPr lang="en-US" sz="2800" dirty="0"/>
              <a:t>X = X + *It++</a:t>
            </a:r>
          </a:p>
        </p:txBody>
      </p:sp>
      <p:sp>
        <p:nvSpPr>
          <p:cNvPr id="60" name="TextBox 59">
            <a:extLst>
              <a:ext uri="{FF2B5EF4-FFF2-40B4-BE49-F238E27FC236}">
                <a16:creationId xmlns:a16="http://schemas.microsoft.com/office/drawing/2014/main" id="{502F335D-4275-4C19-AE4E-6267802C4B27}"/>
              </a:ext>
            </a:extLst>
          </p:cNvPr>
          <p:cNvSpPr txBox="1"/>
          <p:nvPr/>
        </p:nvSpPr>
        <p:spPr>
          <a:xfrm>
            <a:off x="648071" y="2348044"/>
            <a:ext cx="2015986" cy="534146"/>
          </a:xfrm>
          <a:prstGeom prst="rect">
            <a:avLst/>
          </a:prstGeom>
          <a:noFill/>
        </p:spPr>
        <p:txBody>
          <a:bodyPr wrap="square" rtlCol="0">
            <a:spAutoFit/>
          </a:bodyPr>
          <a:lstStyle/>
          <a:p>
            <a:r>
              <a:rPr lang="en-US" sz="2800" dirty="0"/>
              <a:t>X = X + *It++</a:t>
            </a:r>
          </a:p>
        </p:txBody>
      </p:sp>
      <p:sp>
        <p:nvSpPr>
          <p:cNvPr id="61" name="Rectangle: Rounded Corners 60">
            <a:extLst>
              <a:ext uri="{FF2B5EF4-FFF2-40B4-BE49-F238E27FC236}">
                <a16:creationId xmlns:a16="http://schemas.microsoft.com/office/drawing/2014/main" id="{9D69281E-6E91-431A-B2E3-9FEF130F06BF}"/>
              </a:ext>
            </a:extLst>
          </p:cNvPr>
          <p:cNvSpPr/>
          <p:nvPr/>
        </p:nvSpPr>
        <p:spPr>
          <a:xfrm>
            <a:off x="648068" y="2921049"/>
            <a:ext cx="2015986" cy="99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34BEBEAE-0FCE-4751-9AC0-6A9C58511EDD}"/>
              </a:ext>
            </a:extLst>
          </p:cNvPr>
          <p:cNvSpPr txBox="1"/>
          <p:nvPr/>
        </p:nvSpPr>
        <p:spPr>
          <a:xfrm>
            <a:off x="648071" y="2925271"/>
            <a:ext cx="2015986" cy="534146"/>
          </a:xfrm>
          <a:prstGeom prst="rect">
            <a:avLst/>
          </a:prstGeom>
          <a:noFill/>
        </p:spPr>
        <p:txBody>
          <a:bodyPr wrap="square" rtlCol="0">
            <a:spAutoFit/>
          </a:bodyPr>
          <a:lstStyle/>
          <a:p>
            <a:r>
              <a:rPr lang="en-US" sz="2800" dirty="0"/>
              <a:t>X = X + *It++</a:t>
            </a:r>
          </a:p>
        </p:txBody>
      </p:sp>
      <p:sp>
        <p:nvSpPr>
          <p:cNvPr id="63" name="TextBox 62">
            <a:extLst>
              <a:ext uri="{FF2B5EF4-FFF2-40B4-BE49-F238E27FC236}">
                <a16:creationId xmlns:a16="http://schemas.microsoft.com/office/drawing/2014/main" id="{B949EBAE-2DE9-43B2-AFBC-21798C700CFF}"/>
              </a:ext>
            </a:extLst>
          </p:cNvPr>
          <p:cNvSpPr txBox="1"/>
          <p:nvPr/>
        </p:nvSpPr>
        <p:spPr>
          <a:xfrm>
            <a:off x="648068" y="3192653"/>
            <a:ext cx="2015986" cy="534146"/>
          </a:xfrm>
          <a:prstGeom prst="rect">
            <a:avLst/>
          </a:prstGeom>
          <a:noFill/>
        </p:spPr>
        <p:txBody>
          <a:bodyPr wrap="square" rtlCol="0">
            <a:spAutoFit/>
          </a:bodyPr>
          <a:lstStyle/>
          <a:p>
            <a:r>
              <a:rPr lang="en-US" sz="2800" dirty="0"/>
              <a:t>X = X + *It++</a:t>
            </a:r>
          </a:p>
        </p:txBody>
      </p:sp>
      <p:sp>
        <p:nvSpPr>
          <p:cNvPr id="64" name="TextBox 63">
            <a:extLst>
              <a:ext uri="{FF2B5EF4-FFF2-40B4-BE49-F238E27FC236}">
                <a16:creationId xmlns:a16="http://schemas.microsoft.com/office/drawing/2014/main" id="{9918D239-3AFD-427C-B1D2-E6A13A8C682F}"/>
              </a:ext>
            </a:extLst>
          </p:cNvPr>
          <p:cNvSpPr txBox="1"/>
          <p:nvPr/>
        </p:nvSpPr>
        <p:spPr>
          <a:xfrm>
            <a:off x="648065" y="3435870"/>
            <a:ext cx="2015986" cy="534146"/>
          </a:xfrm>
          <a:prstGeom prst="rect">
            <a:avLst/>
          </a:prstGeom>
          <a:noFill/>
        </p:spPr>
        <p:txBody>
          <a:bodyPr wrap="square" rtlCol="0">
            <a:spAutoFit/>
          </a:bodyPr>
          <a:lstStyle/>
          <a:p>
            <a:r>
              <a:rPr lang="en-US" sz="2800" dirty="0"/>
              <a:t>X = X + *It++</a:t>
            </a:r>
          </a:p>
        </p:txBody>
      </p:sp>
      <p:sp>
        <p:nvSpPr>
          <p:cNvPr id="65" name="Rectangle: Rounded Corners 64">
            <a:extLst>
              <a:ext uri="{FF2B5EF4-FFF2-40B4-BE49-F238E27FC236}">
                <a16:creationId xmlns:a16="http://schemas.microsoft.com/office/drawing/2014/main" id="{18112C13-C42E-48A2-ADE8-19CE05798E93}"/>
              </a:ext>
            </a:extLst>
          </p:cNvPr>
          <p:cNvSpPr/>
          <p:nvPr/>
        </p:nvSpPr>
        <p:spPr>
          <a:xfrm>
            <a:off x="648068" y="3999320"/>
            <a:ext cx="2015986" cy="99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59D1AC17-0BCA-4EBB-875E-A320BE9EB44C}"/>
              </a:ext>
            </a:extLst>
          </p:cNvPr>
          <p:cNvSpPr txBox="1"/>
          <p:nvPr/>
        </p:nvSpPr>
        <p:spPr>
          <a:xfrm>
            <a:off x="648071" y="4003542"/>
            <a:ext cx="2015986" cy="534146"/>
          </a:xfrm>
          <a:prstGeom prst="rect">
            <a:avLst/>
          </a:prstGeom>
          <a:noFill/>
        </p:spPr>
        <p:txBody>
          <a:bodyPr wrap="square" rtlCol="0">
            <a:spAutoFit/>
          </a:bodyPr>
          <a:lstStyle/>
          <a:p>
            <a:r>
              <a:rPr lang="en-US" sz="2800" dirty="0"/>
              <a:t>X = X + *It++</a:t>
            </a:r>
          </a:p>
        </p:txBody>
      </p:sp>
      <p:sp>
        <p:nvSpPr>
          <p:cNvPr id="67" name="TextBox 66">
            <a:extLst>
              <a:ext uri="{FF2B5EF4-FFF2-40B4-BE49-F238E27FC236}">
                <a16:creationId xmlns:a16="http://schemas.microsoft.com/office/drawing/2014/main" id="{29D93470-0CA7-4DF1-B176-1D16F404A8EE}"/>
              </a:ext>
            </a:extLst>
          </p:cNvPr>
          <p:cNvSpPr txBox="1"/>
          <p:nvPr/>
        </p:nvSpPr>
        <p:spPr>
          <a:xfrm>
            <a:off x="648068" y="4270924"/>
            <a:ext cx="2015986" cy="534146"/>
          </a:xfrm>
          <a:prstGeom prst="rect">
            <a:avLst/>
          </a:prstGeom>
          <a:noFill/>
        </p:spPr>
        <p:txBody>
          <a:bodyPr wrap="square" rtlCol="0">
            <a:spAutoFit/>
          </a:bodyPr>
          <a:lstStyle/>
          <a:p>
            <a:r>
              <a:rPr lang="en-US" sz="2800" dirty="0"/>
              <a:t>X = X + *It++</a:t>
            </a:r>
          </a:p>
        </p:txBody>
      </p:sp>
      <p:sp>
        <p:nvSpPr>
          <p:cNvPr id="69" name="Rectangle: Rounded Corners 68">
            <a:extLst>
              <a:ext uri="{FF2B5EF4-FFF2-40B4-BE49-F238E27FC236}">
                <a16:creationId xmlns:a16="http://schemas.microsoft.com/office/drawing/2014/main" id="{09F84917-2C26-4350-82C6-38B09473A1FE}"/>
              </a:ext>
            </a:extLst>
          </p:cNvPr>
          <p:cNvSpPr/>
          <p:nvPr/>
        </p:nvSpPr>
        <p:spPr>
          <a:xfrm>
            <a:off x="5982996" y="3143559"/>
            <a:ext cx="5240933" cy="2456517"/>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70" name="Rectangle: Rounded Corners 69">
            <a:extLst>
              <a:ext uri="{FF2B5EF4-FFF2-40B4-BE49-F238E27FC236}">
                <a16:creationId xmlns:a16="http://schemas.microsoft.com/office/drawing/2014/main" id="{50132774-0F4D-454A-B7B9-BAC0C536FB75}"/>
              </a:ext>
            </a:extLst>
          </p:cNvPr>
          <p:cNvSpPr/>
          <p:nvPr/>
        </p:nvSpPr>
        <p:spPr>
          <a:xfrm>
            <a:off x="5942221" y="365690"/>
            <a:ext cx="5240933" cy="2456516"/>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71" name="Oval 70">
            <a:extLst>
              <a:ext uri="{FF2B5EF4-FFF2-40B4-BE49-F238E27FC236}">
                <a16:creationId xmlns:a16="http://schemas.microsoft.com/office/drawing/2014/main" id="{DD8185E1-D7C3-4438-B2F6-D1A6A0EFA5AC}"/>
              </a:ext>
            </a:extLst>
          </p:cNvPr>
          <p:cNvSpPr/>
          <p:nvPr/>
        </p:nvSpPr>
        <p:spPr>
          <a:xfrm>
            <a:off x="8557745" y="5871930"/>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94DAEFB3-C8B0-41A1-B232-8E62DB9B5EB1}"/>
              </a:ext>
            </a:extLst>
          </p:cNvPr>
          <p:cNvSpPr/>
          <p:nvPr/>
        </p:nvSpPr>
        <p:spPr>
          <a:xfrm>
            <a:off x="8557745" y="6033391"/>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2E12BBC-6C3A-4225-9946-183F19B4F862}"/>
              </a:ext>
            </a:extLst>
          </p:cNvPr>
          <p:cNvSpPr/>
          <p:nvPr/>
        </p:nvSpPr>
        <p:spPr>
          <a:xfrm>
            <a:off x="8557744" y="6194852"/>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51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7A484366-0526-4D47-9491-33CF561E1259}"/>
              </a:ext>
            </a:extLst>
          </p:cNvPr>
          <p:cNvSpPr/>
          <p:nvPr/>
        </p:nvSpPr>
        <p:spPr>
          <a:xfrm>
            <a:off x="5942221" y="365690"/>
            <a:ext cx="5240933" cy="2456516"/>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4" name="Rectangle: Rounded Corners 3">
            <a:extLst>
              <a:ext uri="{FF2B5EF4-FFF2-40B4-BE49-F238E27FC236}">
                <a16:creationId xmlns:a16="http://schemas.microsoft.com/office/drawing/2014/main" id="{C49C0DE8-E0AC-49A6-9FE5-A0B3C797318D}"/>
              </a:ext>
            </a:extLst>
          </p:cNvPr>
          <p:cNvSpPr/>
          <p:nvPr/>
        </p:nvSpPr>
        <p:spPr>
          <a:xfrm>
            <a:off x="648080" y="756313"/>
            <a:ext cx="2015986" cy="99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56CACD5-D2CA-4DF3-9B19-DFE0F482EA85}"/>
              </a:ext>
            </a:extLst>
          </p:cNvPr>
          <p:cNvSpPr txBox="1"/>
          <p:nvPr/>
        </p:nvSpPr>
        <p:spPr>
          <a:xfrm>
            <a:off x="648083" y="760535"/>
            <a:ext cx="2015986" cy="534146"/>
          </a:xfrm>
          <a:prstGeom prst="rect">
            <a:avLst/>
          </a:prstGeom>
          <a:noFill/>
        </p:spPr>
        <p:txBody>
          <a:bodyPr wrap="square" rtlCol="0">
            <a:spAutoFit/>
          </a:bodyPr>
          <a:lstStyle/>
          <a:p>
            <a:r>
              <a:rPr lang="en-US" sz="2800" dirty="0"/>
              <a:t>X = X + *It++</a:t>
            </a:r>
          </a:p>
        </p:txBody>
      </p:sp>
      <p:sp>
        <p:nvSpPr>
          <p:cNvPr id="14" name="TextBox 13">
            <a:extLst>
              <a:ext uri="{FF2B5EF4-FFF2-40B4-BE49-F238E27FC236}">
                <a16:creationId xmlns:a16="http://schemas.microsoft.com/office/drawing/2014/main" id="{A15BD091-9FFF-4BFA-A031-BF650467ED50}"/>
              </a:ext>
            </a:extLst>
          </p:cNvPr>
          <p:cNvSpPr txBox="1"/>
          <p:nvPr/>
        </p:nvSpPr>
        <p:spPr>
          <a:xfrm>
            <a:off x="648080" y="1027917"/>
            <a:ext cx="2015986" cy="534146"/>
          </a:xfrm>
          <a:prstGeom prst="rect">
            <a:avLst/>
          </a:prstGeom>
          <a:noFill/>
        </p:spPr>
        <p:txBody>
          <a:bodyPr wrap="square" rtlCol="0">
            <a:spAutoFit/>
          </a:bodyPr>
          <a:lstStyle/>
          <a:p>
            <a:r>
              <a:rPr lang="en-US" sz="2800" dirty="0"/>
              <a:t>X = X + *It++</a:t>
            </a:r>
          </a:p>
        </p:txBody>
      </p:sp>
      <p:sp>
        <p:nvSpPr>
          <p:cNvPr id="24" name="Slide Number Placeholder 23">
            <a:extLst>
              <a:ext uri="{FF2B5EF4-FFF2-40B4-BE49-F238E27FC236}">
                <a16:creationId xmlns:a16="http://schemas.microsoft.com/office/drawing/2014/main" id="{2AD67210-2AA8-4891-B562-DA6BF343F589}"/>
              </a:ext>
            </a:extLst>
          </p:cNvPr>
          <p:cNvSpPr>
            <a:spLocks noGrp="1"/>
          </p:cNvSpPr>
          <p:nvPr>
            <p:ph type="sldNum" sz="quarter" idx="12"/>
          </p:nvPr>
        </p:nvSpPr>
        <p:spPr/>
        <p:txBody>
          <a:bodyPr/>
          <a:lstStyle/>
          <a:p>
            <a:fld id="{0143F48C-C7AB-4612-9AE8-35222C1A6E94}" type="slidenum">
              <a:rPr lang="en-US" smtClean="0"/>
              <a:t>7</a:t>
            </a:fld>
            <a:endParaRPr lang="en-US"/>
          </a:p>
        </p:txBody>
      </p:sp>
      <p:sp>
        <p:nvSpPr>
          <p:cNvPr id="3" name="TextBox 2">
            <a:extLst>
              <a:ext uri="{FF2B5EF4-FFF2-40B4-BE49-F238E27FC236}">
                <a16:creationId xmlns:a16="http://schemas.microsoft.com/office/drawing/2014/main" id="{5EBC1439-D813-4323-B5F8-924E9975695D}"/>
              </a:ext>
            </a:extLst>
          </p:cNvPr>
          <p:cNvSpPr txBox="1"/>
          <p:nvPr/>
        </p:nvSpPr>
        <p:spPr>
          <a:xfrm>
            <a:off x="479181" y="180242"/>
            <a:ext cx="2378319" cy="523220"/>
          </a:xfrm>
          <a:prstGeom prst="rect">
            <a:avLst/>
          </a:prstGeom>
          <a:noFill/>
        </p:spPr>
        <p:txBody>
          <a:bodyPr wrap="square" rtlCol="0">
            <a:spAutoFit/>
          </a:bodyPr>
          <a:lstStyle/>
          <a:p>
            <a:r>
              <a:rPr lang="en-US" sz="2800" dirty="0"/>
              <a:t>Partitioning…</a:t>
            </a:r>
          </a:p>
        </p:txBody>
      </p:sp>
      <p:sp>
        <p:nvSpPr>
          <p:cNvPr id="56" name="TextBox 55">
            <a:extLst>
              <a:ext uri="{FF2B5EF4-FFF2-40B4-BE49-F238E27FC236}">
                <a16:creationId xmlns:a16="http://schemas.microsoft.com/office/drawing/2014/main" id="{641EF3E0-3E73-4F9A-814E-5715D83B35FA}"/>
              </a:ext>
            </a:extLst>
          </p:cNvPr>
          <p:cNvSpPr txBox="1"/>
          <p:nvPr/>
        </p:nvSpPr>
        <p:spPr>
          <a:xfrm>
            <a:off x="648077" y="1271134"/>
            <a:ext cx="2015986" cy="534146"/>
          </a:xfrm>
          <a:prstGeom prst="rect">
            <a:avLst/>
          </a:prstGeom>
          <a:noFill/>
        </p:spPr>
        <p:txBody>
          <a:bodyPr wrap="square" rtlCol="0">
            <a:spAutoFit/>
          </a:bodyPr>
          <a:lstStyle/>
          <a:p>
            <a:r>
              <a:rPr lang="en-US" sz="2800" dirty="0"/>
              <a:t>X = X + *It++</a:t>
            </a:r>
          </a:p>
        </p:txBody>
      </p:sp>
      <p:sp>
        <p:nvSpPr>
          <p:cNvPr id="57" name="Rectangle: Rounded Corners 56">
            <a:extLst>
              <a:ext uri="{FF2B5EF4-FFF2-40B4-BE49-F238E27FC236}">
                <a16:creationId xmlns:a16="http://schemas.microsoft.com/office/drawing/2014/main" id="{98EE6C11-1AA8-4B59-9AF3-7B779B613AE0}"/>
              </a:ext>
            </a:extLst>
          </p:cNvPr>
          <p:cNvSpPr/>
          <p:nvPr/>
        </p:nvSpPr>
        <p:spPr>
          <a:xfrm>
            <a:off x="648074" y="1833223"/>
            <a:ext cx="2015986" cy="99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6D947028-0164-4A88-BAAF-D95712709B6C}"/>
              </a:ext>
            </a:extLst>
          </p:cNvPr>
          <p:cNvSpPr txBox="1"/>
          <p:nvPr/>
        </p:nvSpPr>
        <p:spPr>
          <a:xfrm>
            <a:off x="648077" y="1837445"/>
            <a:ext cx="2015986" cy="534146"/>
          </a:xfrm>
          <a:prstGeom prst="rect">
            <a:avLst/>
          </a:prstGeom>
          <a:noFill/>
        </p:spPr>
        <p:txBody>
          <a:bodyPr wrap="square" rtlCol="0">
            <a:spAutoFit/>
          </a:bodyPr>
          <a:lstStyle/>
          <a:p>
            <a:r>
              <a:rPr lang="en-US" sz="2800" dirty="0"/>
              <a:t>X = X + *It++</a:t>
            </a:r>
          </a:p>
        </p:txBody>
      </p:sp>
      <p:sp>
        <p:nvSpPr>
          <p:cNvPr id="59" name="TextBox 58">
            <a:extLst>
              <a:ext uri="{FF2B5EF4-FFF2-40B4-BE49-F238E27FC236}">
                <a16:creationId xmlns:a16="http://schemas.microsoft.com/office/drawing/2014/main" id="{29F21835-DA50-47D0-94EF-00B05608A438}"/>
              </a:ext>
            </a:extLst>
          </p:cNvPr>
          <p:cNvSpPr txBox="1"/>
          <p:nvPr/>
        </p:nvSpPr>
        <p:spPr>
          <a:xfrm>
            <a:off x="648074" y="2104827"/>
            <a:ext cx="2015986" cy="534146"/>
          </a:xfrm>
          <a:prstGeom prst="rect">
            <a:avLst/>
          </a:prstGeom>
          <a:noFill/>
        </p:spPr>
        <p:txBody>
          <a:bodyPr wrap="square" rtlCol="0">
            <a:spAutoFit/>
          </a:bodyPr>
          <a:lstStyle/>
          <a:p>
            <a:r>
              <a:rPr lang="en-US" sz="2800" dirty="0"/>
              <a:t>X = X + *It++</a:t>
            </a:r>
          </a:p>
        </p:txBody>
      </p:sp>
      <p:sp>
        <p:nvSpPr>
          <p:cNvPr id="60" name="TextBox 59">
            <a:extLst>
              <a:ext uri="{FF2B5EF4-FFF2-40B4-BE49-F238E27FC236}">
                <a16:creationId xmlns:a16="http://schemas.microsoft.com/office/drawing/2014/main" id="{502F335D-4275-4C19-AE4E-6267802C4B27}"/>
              </a:ext>
            </a:extLst>
          </p:cNvPr>
          <p:cNvSpPr txBox="1"/>
          <p:nvPr/>
        </p:nvSpPr>
        <p:spPr>
          <a:xfrm>
            <a:off x="648071" y="2348044"/>
            <a:ext cx="2015986" cy="534146"/>
          </a:xfrm>
          <a:prstGeom prst="rect">
            <a:avLst/>
          </a:prstGeom>
          <a:noFill/>
        </p:spPr>
        <p:txBody>
          <a:bodyPr wrap="square" rtlCol="0">
            <a:spAutoFit/>
          </a:bodyPr>
          <a:lstStyle/>
          <a:p>
            <a:r>
              <a:rPr lang="en-US" sz="2800" dirty="0"/>
              <a:t>X = X + *It++</a:t>
            </a:r>
          </a:p>
        </p:txBody>
      </p:sp>
      <p:sp>
        <p:nvSpPr>
          <p:cNvPr id="61" name="Rectangle: Rounded Corners 60">
            <a:extLst>
              <a:ext uri="{FF2B5EF4-FFF2-40B4-BE49-F238E27FC236}">
                <a16:creationId xmlns:a16="http://schemas.microsoft.com/office/drawing/2014/main" id="{9D69281E-6E91-431A-B2E3-9FEF130F06BF}"/>
              </a:ext>
            </a:extLst>
          </p:cNvPr>
          <p:cNvSpPr/>
          <p:nvPr/>
        </p:nvSpPr>
        <p:spPr>
          <a:xfrm>
            <a:off x="648068" y="2921049"/>
            <a:ext cx="2015986" cy="99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34BEBEAE-0FCE-4751-9AC0-6A9C58511EDD}"/>
              </a:ext>
            </a:extLst>
          </p:cNvPr>
          <p:cNvSpPr txBox="1"/>
          <p:nvPr/>
        </p:nvSpPr>
        <p:spPr>
          <a:xfrm>
            <a:off x="648071" y="2925271"/>
            <a:ext cx="2015986" cy="534146"/>
          </a:xfrm>
          <a:prstGeom prst="rect">
            <a:avLst/>
          </a:prstGeom>
          <a:noFill/>
        </p:spPr>
        <p:txBody>
          <a:bodyPr wrap="square" rtlCol="0">
            <a:spAutoFit/>
          </a:bodyPr>
          <a:lstStyle/>
          <a:p>
            <a:r>
              <a:rPr lang="en-US" sz="2800" dirty="0"/>
              <a:t>X = X + *It++</a:t>
            </a:r>
          </a:p>
        </p:txBody>
      </p:sp>
      <p:sp>
        <p:nvSpPr>
          <p:cNvPr id="63" name="TextBox 62">
            <a:extLst>
              <a:ext uri="{FF2B5EF4-FFF2-40B4-BE49-F238E27FC236}">
                <a16:creationId xmlns:a16="http://schemas.microsoft.com/office/drawing/2014/main" id="{B949EBAE-2DE9-43B2-AFBC-21798C700CFF}"/>
              </a:ext>
            </a:extLst>
          </p:cNvPr>
          <p:cNvSpPr txBox="1"/>
          <p:nvPr/>
        </p:nvSpPr>
        <p:spPr>
          <a:xfrm>
            <a:off x="648068" y="3192653"/>
            <a:ext cx="2015986" cy="534146"/>
          </a:xfrm>
          <a:prstGeom prst="rect">
            <a:avLst/>
          </a:prstGeom>
          <a:noFill/>
        </p:spPr>
        <p:txBody>
          <a:bodyPr wrap="square" rtlCol="0">
            <a:spAutoFit/>
          </a:bodyPr>
          <a:lstStyle/>
          <a:p>
            <a:r>
              <a:rPr lang="en-US" sz="2800" dirty="0"/>
              <a:t>X = X + *It++</a:t>
            </a:r>
          </a:p>
        </p:txBody>
      </p:sp>
      <p:sp>
        <p:nvSpPr>
          <p:cNvPr id="64" name="TextBox 63">
            <a:extLst>
              <a:ext uri="{FF2B5EF4-FFF2-40B4-BE49-F238E27FC236}">
                <a16:creationId xmlns:a16="http://schemas.microsoft.com/office/drawing/2014/main" id="{9918D239-3AFD-427C-B1D2-E6A13A8C682F}"/>
              </a:ext>
            </a:extLst>
          </p:cNvPr>
          <p:cNvSpPr txBox="1"/>
          <p:nvPr/>
        </p:nvSpPr>
        <p:spPr>
          <a:xfrm>
            <a:off x="648065" y="3435870"/>
            <a:ext cx="2015986" cy="534146"/>
          </a:xfrm>
          <a:prstGeom prst="rect">
            <a:avLst/>
          </a:prstGeom>
          <a:noFill/>
        </p:spPr>
        <p:txBody>
          <a:bodyPr wrap="square" rtlCol="0">
            <a:spAutoFit/>
          </a:bodyPr>
          <a:lstStyle/>
          <a:p>
            <a:r>
              <a:rPr lang="en-US" sz="2800" dirty="0"/>
              <a:t>X = X + *It++</a:t>
            </a:r>
          </a:p>
        </p:txBody>
      </p:sp>
      <p:sp>
        <p:nvSpPr>
          <p:cNvPr id="65" name="Rectangle: Rounded Corners 64">
            <a:extLst>
              <a:ext uri="{FF2B5EF4-FFF2-40B4-BE49-F238E27FC236}">
                <a16:creationId xmlns:a16="http://schemas.microsoft.com/office/drawing/2014/main" id="{18112C13-C42E-48A2-ADE8-19CE05798E93}"/>
              </a:ext>
            </a:extLst>
          </p:cNvPr>
          <p:cNvSpPr/>
          <p:nvPr/>
        </p:nvSpPr>
        <p:spPr>
          <a:xfrm>
            <a:off x="648068" y="3999320"/>
            <a:ext cx="2015986" cy="99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59D1AC17-0BCA-4EBB-875E-A320BE9EB44C}"/>
              </a:ext>
            </a:extLst>
          </p:cNvPr>
          <p:cNvSpPr txBox="1"/>
          <p:nvPr/>
        </p:nvSpPr>
        <p:spPr>
          <a:xfrm>
            <a:off x="648071" y="4003542"/>
            <a:ext cx="2015986" cy="534146"/>
          </a:xfrm>
          <a:prstGeom prst="rect">
            <a:avLst/>
          </a:prstGeom>
          <a:noFill/>
        </p:spPr>
        <p:txBody>
          <a:bodyPr wrap="square" rtlCol="0">
            <a:spAutoFit/>
          </a:bodyPr>
          <a:lstStyle/>
          <a:p>
            <a:r>
              <a:rPr lang="en-US" sz="2800" dirty="0"/>
              <a:t>X = X + *It++</a:t>
            </a:r>
          </a:p>
        </p:txBody>
      </p:sp>
      <p:sp>
        <p:nvSpPr>
          <p:cNvPr id="67" name="TextBox 66">
            <a:extLst>
              <a:ext uri="{FF2B5EF4-FFF2-40B4-BE49-F238E27FC236}">
                <a16:creationId xmlns:a16="http://schemas.microsoft.com/office/drawing/2014/main" id="{29D93470-0CA7-4DF1-B176-1D16F404A8EE}"/>
              </a:ext>
            </a:extLst>
          </p:cNvPr>
          <p:cNvSpPr txBox="1"/>
          <p:nvPr/>
        </p:nvSpPr>
        <p:spPr>
          <a:xfrm>
            <a:off x="648068" y="4270924"/>
            <a:ext cx="2015986" cy="534146"/>
          </a:xfrm>
          <a:prstGeom prst="rect">
            <a:avLst/>
          </a:prstGeom>
          <a:noFill/>
        </p:spPr>
        <p:txBody>
          <a:bodyPr wrap="square" rtlCol="0">
            <a:spAutoFit/>
          </a:bodyPr>
          <a:lstStyle/>
          <a:p>
            <a:r>
              <a:rPr lang="en-US" sz="2800" dirty="0"/>
              <a:t>X = X + *It++</a:t>
            </a:r>
          </a:p>
        </p:txBody>
      </p:sp>
      <p:sp>
        <p:nvSpPr>
          <p:cNvPr id="5" name="TextBox 4">
            <a:extLst>
              <a:ext uri="{FF2B5EF4-FFF2-40B4-BE49-F238E27FC236}">
                <a16:creationId xmlns:a16="http://schemas.microsoft.com/office/drawing/2014/main" id="{E976922F-5F11-4203-A730-9FBEE1496767}"/>
              </a:ext>
            </a:extLst>
          </p:cNvPr>
          <p:cNvSpPr txBox="1"/>
          <p:nvPr/>
        </p:nvSpPr>
        <p:spPr>
          <a:xfrm>
            <a:off x="3803746" y="1701713"/>
            <a:ext cx="4252411" cy="646331"/>
          </a:xfrm>
          <a:prstGeom prst="rect">
            <a:avLst/>
          </a:prstGeom>
          <a:noFill/>
        </p:spPr>
        <p:txBody>
          <a:bodyPr wrap="square" rtlCol="0">
            <a:spAutoFit/>
          </a:bodyPr>
          <a:lstStyle/>
          <a:p>
            <a:r>
              <a:rPr lang="en-US" sz="3600" dirty="0"/>
              <a:t>Data race on X, it!</a:t>
            </a:r>
          </a:p>
        </p:txBody>
      </p:sp>
      <p:cxnSp>
        <p:nvCxnSpPr>
          <p:cNvPr id="8" name="Straight Arrow Connector 7">
            <a:extLst>
              <a:ext uri="{FF2B5EF4-FFF2-40B4-BE49-F238E27FC236}">
                <a16:creationId xmlns:a16="http://schemas.microsoft.com/office/drawing/2014/main" id="{5DAE3E37-E49E-42A9-9BCE-981E5CDAC1AF}"/>
              </a:ext>
            </a:extLst>
          </p:cNvPr>
          <p:cNvCxnSpPr>
            <a:cxnSpLocks/>
          </p:cNvCxnSpPr>
          <p:nvPr/>
        </p:nvCxnSpPr>
        <p:spPr>
          <a:xfrm flipH="1" flipV="1">
            <a:off x="1547446" y="1116623"/>
            <a:ext cx="2272759" cy="7026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461029A5-CC6C-4B63-9521-70652FE97604}"/>
              </a:ext>
            </a:extLst>
          </p:cNvPr>
          <p:cNvCxnSpPr>
            <a:cxnSpLocks/>
          </p:cNvCxnSpPr>
          <p:nvPr/>
        </p:nvCxnSpPr>
        <p:spPr>
          <a:xfrm flipH="1">
            <a:off x="1534252" y="1998275"/>
            <a:ext cx="2269494" cy="85969"/>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F6A536B3-50C9-48D8-B19A-4B0BB1700CC1}"/>
              </a:ext>
            </a:extLst>
          </p:cNvPr>
          <p:cNvCxnSpPr>
            <a:cxnSpLocks/>
          </p:cNvCxnSpPr>
          <p:nvPr/>
        </p:nvCxnSpPr>
        <p:spPr>
          <a:xfrm flipH="1">
            <a:off x="1485900" y="2146707"/>
            <a:ext cx="2317846" cy="1041724"/>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22581DA8-36A2-41E8-8BAE-948974F311A9}"/>
              </a:ext>
            </a:extLst>
          </p:cNvPr>
          <p:cNvCxnSpPr>
            <a:cxnSpLocks/>
          </p:cNvCxnSpPr>
          <p:nvPr/>
        </p:nvCxnSpPr>
        <p:spPr>
          <a:xfrm flipH="1">
            <a:off x="1484240" y="2216547"/>
            <a:ext cx="2445922" cy="2020851"/>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42" name="Rectangle: Rounded Corners 41">
            <a:extLst>
              <a:ext uri="{FF2B5EF4-FFF2-40B4-BE49-F238E27FC236}">
                <a16:creationId xmlns:a16="http://schemas.microsoft.com/office/drawing/2014/main" id="{697D2A13-D3DD-4772-A7FD-82565963EA41}"/>
              </a:ext>
            </a:extLst>
          </p:cNvPr>
          <p:cNvSpPr/>
          <p:nvPr/>
        </p:nvSpPr>
        <p:spPr>
          <a:xfrm>
            <a:off x="5982996" y="3143559"/>
            <a:ext cx="5240933" cy="2456517"/>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44" name="Oval 43">
            <a:extLst>
              <a:ext uri="{FF2B5EF4-FFF2-40B4-BE49-F238E27FC236}">
                <a16:creationId xmlns:a16="http://schemas.microsoft.com/office/drawing/2014/main" id="{518AE498-83DF-43F8-A267-70E509942D57}"/>
              </a:ext>
            </a:extLst>
          </p:cNvPr>
          <p:cNvSpPr/>
          <p:nvPr/>
        </p:nvSpPr>
        <p:spPr>
          <a:xfrm>
            <a:off x="8557745" y="5871930"/>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F5C404C-887E-4A1B-AC5A-7C75B276DD6F}"/>
              </a:ext>
            </a:extLst>
          </p:cNvPr>
          <p:cNvSpPr/>
          <p:nvPr/>
        </p:nvSpPr>
        <p:spPr>
          <a:xfrm>
            <a:off x="8557745" y="6033391"/>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76F191B-7809-4E88-9CD9-715B5F0E5DE4}"/>
              </a:ext>
            </a:extLst>
          </p:cNvPr>
          <p:cNvSpPr/>
          <p:nvPr/>
        </p:nvSpPr>
        <p:spPr>
          <a:xfrm>
            <a:off x="8557744" y="6194852"/>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04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49C0DE8-E0AC-49A6-9FE5-A0B3C797318D}"/>
              </a:ext>
            </a:extLst>
          </p:cNvPr>
          <p:cNvSpPr/>
          <p:nvPr/>
        </p:nvSpPr>
        <p:spPr>
          <a:xfrm>
            <a:off x="648080" y="756312"/>
            <a:ext cx="2015986" cy="132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B3FCF64-72DE-43F6-864D-889172816391}"/>
              </a:ext>
            </a:extLst>
          </p:cNvPr>
          <p:cNvSpPr txBox="1"/>
          <p:nvPr/>
        </p:nvSpPr>
        <p:spPr>
          <a:xfrm>
            <a:off x="660347" y="764076"/>
            <a:ext cx="2015986" cy="534146"/>
          </a:xfrm>
          <a:prstGeom prst="rect">
            <a:avLst/>
          </a:prstGeom>
          <a:noFill/>
        </p:spPr>
        <p:txBody>
          <a:bodyPr wrap="square" rtlCol="0">
            <a:spAutoFit/>
          </a:bodyPr>
          <a:lstStyle/>
          <a:p>
            <a:r>
              <a:rPr lang="en-US" sz="2800" dirty="0"/>
              <a:t>Ix = It</a:t>
            </a:r>
          </a:p>
        </p:txBody>
      </p:sp>
      <p:sp>
        <p:nvSpPr>
          <p:cNvPr id="14" name="TextBox 13">
            <a:extLst>
              <a:ext uri="{FF2B5EF4-FFF2-40B4-BE49-F238E27FC236}">
                <a16:creationId xmlns:a16="http://schemas.microsoft.com/office/drawing/2014/main" id="{A15BD091-9FFF-4BFA-A031-BF650467ED50}"/>
              </a:ext>
            </a:extLst>
          </p:cNvPr>
          <p:cNvSpPr txBox="1"/>
          <p:nvPr/>
        </p:nvSpPr>
        <p:spPr>
          <a:xfrm>
            <a:off x="660350" y="1298175"/>
            <a:ext cx="2015986" cy="523220"/>
          </a:xfrm>
          <a:prstGeom prst="rect">
            <a:avLst/>
          </a:prstGeom>
          <a:noFill/>
        </p:spPr>
        <p:txBody>
          <a:bodyPr wrap="square" rtlCol="0">
            <a:spAutoFit/>
          </a:bodyPr>
          <a:lstStyle/>
          <a:p>
            <a:r>
              <a:rPr lang="en-US" sz="2800" dirty="0"/>
              <a:t>X = X + *Ix++</a:t>
            </a:r>
          </a:p>
        </p:txBody>
      </p:sp>
      <p:sp>
        <p:nvSpPr>
          <p:cNvPr id="56" name="TextBox 55">
            <a:extLst>
              <a:ext uri="{FF2B5EF4-FFF2-40B4-BE49-F238E27FC236}">
                <a16:creationId xmlns:a16="http://schemas.microsoft.com/office/drawing/2014/main" id="{641EF3E0-3E73-4F9A-814E-5715D83B35FA}"/>
              </a:ext>
            </a:extLst>
          </p:cNvPr>
          <p:cNvSpPr txBox="1"/>
          <p:nvPr/>
        </p:nvSpPr>
        <p:spPr>
          <a:xfrm>
            <a:off x="660347" y="1547291"/>
            <a:ext cx="2015986" cy="534146"/>
          </a:xfrm>
          <a:prstGeom prst="rect">
            <a:avLst/>
          </a:prstGeom>
          <a:noFill/>
        </p:spPr>
        <p:txBody>
          <a:bodyPr wrap="square" rtlCol="0">
            <a:spAutoFit/>
          </a:bodyPr>
          <a:lstStyle/>
          <a:p>
            <a:r>
              <a:rPr lang="en-US" sz="2800" dirty="0"/>
              <a:t>X = X + *Ix++</a:t>
            </a:r>
          </a:p>
        </p:txBody>
      </p:sp>
      <p:sp>
        <p:nvSpPr>
          <p:cNvPr id="57" name="Rectangle: Rounded Corners 56">
            <a:extLst>
              <a:ext uri="{FF2B5EF4-FFF2-40B4-BE49-F238E27FC236}">
                <a16:creationId xmlns:a16="http://schemas.microsoft.com/office/drawing/2014/main" id="{98EE6C11-1AA8-4B59-9AF3-7B779B613AE0}"/>
              </a:ext>
            </a:extLst>
          </p:cNvPr>
          <p:cNvSpPr/>
          <p:nvPr/>
        </p:nvSpPr>
        <p:spPr>
          <a:xfrm>
            <a:off x="648084" y="2162003"/>
            <a:ext cx="2643474" cy="964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02F335D-4275-4C19-AE4E-6267802C4B27}"/>
              </a:ext>
            </a:extLst>
          </p:cNvPr>
          <p:cNvSpPr txBox="1"/>
          <p:nvPr/>
        </p:nvSpPr>
        <p:spPr>
          <a:xfrm>
            <a:off x="648080" y="2602994"/>
            <a:ext cx="2209430" cy="523220"/>
          </a:xfrm>
          <a:prstGeom prst="rect">
            <a:avLst/>
          </a:prstGeom>
          <a:noFill/>
        </p:spPr>
        <p:txBody>
          <a:bodyPr wrap="square" rtlCol="0">
            <a:spAutoFit/>
          </a:bodyPr>
          <a:lstStyle/>
          <a:p>
            <a:r>
              <a:rPr lang="en-US" sz="2800" dirty="0"/>
              <a:t>A = A + *</a:t>
            </a:r>
            <a:r>
              <a:rPr lang="en-US" sz="2800" dirty="0" err="1"/>
              <a:t>Ia</a:t>
            </a:r>
            <a:r>
              <a:rPr lang="en-US" sz="2800" dirty="0"/>
              <a:t>++</a:t>
            </a:r>
          </a:p>
        </p:txBody>
      </p:sp>
      <p:sp>
        <p:nvSpPr>
          <p:cNvPr id="2" name="TextBox 1">
            <a:extLst>
              <a:ext uri="{FF2B5EF4-FFF2-40B4-BE49-F238E27FC236}">
                <a16:creationId xmlns:a16="http://schemas.microsoft.com/office/drawing/2014/main" id="{B56CACD5-D2CA-4DF3-9B19-DFE0F482EA85}"/>
              </a:ext>
            </a:extLst>
          </p:cNvPr>
          <p:cNvSpPr txBox="1"/>
          <p:nvPr/>
        </p:nvSpPr>
        <p:spPr>
          <a:xfrm>
            <a:off x="660353" y="1036692"/>
            <a:ext cx="2015986" cy="523220"/>
          </a:xfrm>
          <a:prstGeom prst="rect">
            <a:avLst/>
          </a:prstGeom>
          <a:noFill/>
        </p:spPr>
        <p:txBody>
          <a:bodyPr wrap="square" rtlCol="0">
            <a:spAutoFit/>
          </a:bodyPr>
          <a:lstStyle/>
          <a:p>
            <a:r>
              <a:rPr lang="en-US" sz="2800" dirty="0"/>
              <a:t>X = X + *Ix++</a:t>
            </a:r>
          </a:p>
        </p:txBody>
      </p:sp>
      <p:sp>
        <p:nvSpPr>
          <p:cNvPr id="24" name="Slide Number Placeholder 23">
            <a:extLst>
              <a:ext uri="{FF2B5EF4-FFF2-40B4-BE49-F238E27FC236}">
                <a16:creationId xmlns:a16="http://schemas.microsoft.com/office/drawing/2014/main" id="{2AD67210-2AA8-4891-B562-DA6BF343F589}"/>
              </a:ext>
            </a:extLst>
          </p:cNvPr>
          <p:cNvSpPr>
            <a:spLocks noGrp="1"/>
          </p:cNvSpPr>
          <p:nvPr>
            <p:ph type="sldNum" sz="quarter" idx="12"/>
          </p:nvPr>
        </p:nvSpPr>
        <p:spPr>
          <a:xfrm>
            <a:off x="8610600" y="6356350"/>
            <a:ext cx="2743200" cy="365125"/>
          </a:xfrm>
        </p:spPr>
        <p:txBody>
          <a:bodyPr/>
          <a:lstStyle/>
          <a:p>
            <a:fld id="{0143F48C-C7AB-4612-9AE8-35222C1A6E94}" type="slidenum">
              <a:rPr lang="en-US" smtClean="0"/>
              <a:t>8</a:t>
            </a:fld>
            <a:endParaRPr lang="en-US"/>
          </a:p>
        </p:txBody>
      </p:sp>
      <p:sp>
        <p:nvSpPr>
          <p:cNvPr id="3" name="TextBox 2">
            <a:extLst>
              <a:ext uri="{FF2B5EF4-FFF2-40B4-BE49-F238E27FC236}">
                <a16:creationId xmlns:a16="http://schemas.microsoft.com/office/drawing/2014/main" id="{5EBC1439-D813-4323-B5F8-924E9975695D}"/>
              </a:ext>
            </a:extLst>
          </p:cNvPr>
          <p:cNvSpPr txBox="1"/>
          <p:nvPr/>
        </p:nvSpPr>
        <p:spPr>
          <a:xfrm>
            <a:off x="479181" y="180242"/>
            <a:ext cx="2378319" cy="523220"/>
          </a:xfrm>
          <a:prstGeom prst="rect">
            <a:avLst/>
          </a:prstGeom>
          <a:noFill/>
        </p:spPr>
        <p:txBody>
          <a:bodyPr wrap="square" rtlCol="0">
            <a:spAutoFit/>
          </a:bodyPr>
          <a:lstStyle/>
          <a:p>
            <a:r>
              <a:rPr lang="en-US" sz="2800" dirty="0"/>
              <a:t>Partitioning…</a:t>
            </a:r>
          </a:p>
        </p:txBody>
      </p:sp>
      <p:sp>
        <p:nvSpPr>
          <p:cNvPr id="59" name="TextBox 58">
            <a:extLst>
              <a:ext uri="{FF2B5EF4-FFF2-40B4-BE49-F238E27FC236}">
                <a16:creationId xmlns:a16="http://schemas.microsoft.com/office/drawing/2014/main" id="{29F21835-DA50-47D0-94EF-00B05608A438}"/>
              </a:ext>
            </a:extLst>
          </p:cNvPr>
          <p:cNvSpPr txBox="1"/>
          <p:nvPr/>
        </p:nvSpPr>
        <p:spPr>
          <a:xfrm>
            <a:off x="648084" y="2359777"/>
            <a:ext cx="2767652" cy="523220"/>
          </a:xfrm>
          <a:prstGeom prst="rect">
            <a:avLst/>
          </a:prstGeom>
          <a:noFill/>
        </p:spPr>
        <p:txBody>
          <a:bodyPr wrap="square" rtlCol="0">
            <a:spAutoFit/>
          </a:bodyPr>
          <a:lstStyle/>
          <a:p>
            <a:r>
              <a:rPr lang="en-US" sz="2800" dirty="0"/>
              <a:t>A = *</a:t>
            </a:r>
            <a:r>
              <a:rPr lang="en-US" sz="2800" dirty="0" err="1"/>
              <a:t>Ia</a:t>
            </a:r>
            <a:r>
              <a:rPr lang="en-US" sz="2800" dirty="0"/>
              <a:t>++ + *</a:t>
            </a:r>
            <a:r>
              <a:rPr lang="en-US" sz="2800" dirty="0" err="1"/>
              <a:t>Ia</a:t>
            </a:r>
            <a:r>
              <a:rPr lang="en-US" sz="2800" dirty="0"/>
              <a:t>++</a:t>
            </a:r>
          </a:p>
        </p:txBody>
      </p:sp>
      <p:sp>
        <p:nvSpPr>
          <p:cNvPr id="69" name="Rectangle: Rounded Corners 68">
            <a:extLst>
              <a:ext uri="{FF2B5EF4-FFF2-40B4-BE49-F238E27FC236}">
                <a16:creationId xmlns:a16="http://schemas.microsoft.com/office/drawing/2014/main" id="{FDC1EC49-EE0E-4A1F-831A-DE98774C6A32}"/>
              </a:ext>
            </a:extLst>
          </p:cNvPr>
          <p:cNvSpPr/>
          <p:nvPr/>
        </p:nvSpPr>
        <p:spPr>
          <a:xfrm>
            <a:off x="5982996" y="3143559"/>
            <a:ext cx="5240933" cy="2456517"/>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70" name="Rectangle: Rounded Corners 69">
            <a:extLst>
              <a:ext uri="{FF2B5EF4-FFF2-40B4-BE49-F238E27FC236}">
                <a16:creationId xmlns:a16="http://schemas.microsoft.com/office/drawing/2014/main" id="{F81C3621-72F0-49DB-8C66-EEA910B9C642}"/>
              </a:ext>
            </a:extLst>
          </p:cNvPr>
          <p:cNvSpPr/>
          <p:nvPr/>
        </p:nvSpPr>
        <p:spPr>
          <a:xfrm>
            <a:off x="5942221" y="365690"/>
            <a:ext cx="5240933" cy="2456516"/>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71" name="Oval 70">
            <a:extLst>
              <a:ext uri="{FF2B5EF4-FFF2-40B4-BE49-F238E27FC236}">
                <a16:creationId xmlns:a16="http://schemas.microsoft.com/office/drawing/2014/main" id="{11DE3D8B-E11B-43F3-9E42-EAEB901A3A70}"/>
              </a:ext>
            </a:extLst>
          </p:cNvPr>
          <p:cNvSpPr/>
          <p:nvPr/>
        </p:nvSpPr>
        <p:spPr>
          <a:xfrm>
            <a:off x="8557745" y="5871930"/>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AEB3632-1FB4-4B53-B4D1-751B1D6B678A}"/>
              </a:ext>
            </a:extLst>
          </p:cNvPr>
          <p:cNvSpPr/>
          <p:nvPr/>
        </p:nvSpPr>
        <p:spPr>
          <a:xfrm>
            <a:off x="8557745" y="6033391"/>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3178C2F-F334-4ADB-B9C6-51242E9869DC}"/>
              </a:ext>
            </a:extLst>
          </p:cNvPr>
          <p:cNvSpPr/>
          <p:nvPr/>
        </p:nvSpPr>
        <p:spPr>
          <a:xfrm>
            <a:off x="8557744" y="6194852"/>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5237B46-86FF-4462-BC77-59369F3681C3}"/>
              </a:ext>
            </a:extLst>
          </p:cNvPr>
          <p:cNvSpPr txBox="1"/>
          <p:nvPr/>
        </p:nvSpPr>
        <p:spPr>
          <a:xfrm>
            <a:off x="648080" y="2081310"/>
            <a:ext cx="2596288" cy="523220"/>
          </a:xfrm>
          <a:prstGeom prst="rect">
            <a:avLst/>
          </a:prstGeom>
          <a:noFill/>
        </p:spPr>
        <p:txBody>
          <a:bodyPr wrap="square" rtlCol="0">
            <a:spAutoFit/>
          </a:bodyPr>
          <a:lstStyle/>
          <a:p>
            <a:r>
              <a:rPr lang="en-US" sz="2800" dirty="0" err="1"/>
              <a:t>Ia</a:t>
            </a:r>
            <a:r>
              <a:rPr lang="en-US" sz="2800" dirty="0"/>
              <a:t> = next(It, 3)</a:t>
            </a:r>
          </a:p>
        </p:txBody>
      </p:sp>
      <p:sp>
        <p:nvSpPr>
          <p:cNvPr id="22" name="Rectangle: Rounded Corners 21">
            <a:extLst>
              <a:ext uri="{FF2B5EF4-FFF2-40B4-BE49-F238E27FC236}">
                <a16:creationId xmlns:a16="http://schemas.microsoft.com/office/drawing/2014/main" id="{38E304E7-0EAF-4C95-8C54-FB244E0264C3}"/>
              </a:ext>
            </a:extLst>
          </p:cNvPr>
          <p:cNvSpPr/>
          <p:nvPr/>
        </p:nvSpPr>
        <p:spPr>
          <a:xfrm>
            <a:off x="642233" y="3218288"/>
            <a:ext cx="2643474" cy="964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3F928FC-85F3-4948-B243-28CA2B2EF78F}"/>
              </a:ext>
            </a:extLst>
          </p:cNvPr>
          <p:cNvSpPr txBox="1"/>
          <p:nvPr/>
        </p:nvSpPr>
        <p:spPr>
          <a:xfrm>
            <a:off x="642229" y="3659279"/>
            <a:ext cx="2209430" cy="523220"/>
          </a:xfrm>
          <a:prstGeom prst="rect">
            <a:avLst/>
          </a:prstGeom>
          <a:noFill/>
        </p:spPr>
        <p:txBody>
          <a:bodyPr wrap="square" rtlCol="0">
            <a:spAutoFit/>
          </a:bodyPr>
          <a:lstStyle/>
          <a:p>
            <a:r>
              <a:rPr lang="en-US" sz="2800" dirty="0"/>
              <a:t>B = B + *</a:t>
            </a:r>
            <a:r>
              <a:rPr lang="en-US" sz="2800" dirty="0" err="1"/>
              <a:t>Ib</a:t>
            </a:r>
            <a:r>
              <a:rPr lang="en-US" sz="2800" dirty="0"/>
              <a:t>++</a:t>
            </a:r>
          </a:p>
        </p:txBody>
      </p:sp>
      <p:sp>
        <p:nvSpPr>
          <p:cNvPr id="25" name="TextBox 24">
            <a:extLst>
              <a:ext uri="{FF2B5EF4-FFF2-40B4-BE49-F238E27FC236}">
                <a16:creationId xmlns:a16="http://schemas.microsoft.com/office/drawing/2014/main" id="{19C5B868-2868-4CB8-A085-9846FD657B76}"/>
              </a:ext>
            </a:extLst>
          </p:cNvPr>
          <p:cNvSpPr txBox="1"/>
          <p:nvPr/>
        </p:nvSpPr>
        <p:spPr>
          <a:xfrm>
            <a:off x="642233" y="3416062"/>
            <a:ext cx="2767652" cy="523220"/>
          </a:xfrm>
          <a:prstGeom prst="rect">
            <a:avLst/>
          </a:prstGeom>
          <a:noFill/>
        </p:spPr>
        <p:txBody>
          <a:bodyPr wrap="square" rtlCol="0">
            <a:spAutoFit/>
          </a:bodyPr>
          <a:lstStyle/>
          <a:p>
            <a:r>
              <a:rPr lang="en-US" sz="2800" dirty="0"/>
              <a:t>B = *</a:t>
            </a:r>
            <a:r>
              <a:rPr lang="en-US" sz="2800" dirty="0" err="1"/>
              <a:t>Ib</a:t>
            </a:r>
            <a:r>
              <a:rPr lang="en-US" sz="2800" dirty="0"/>
              <a:t>++ + *</a:t>
            </a:r>
            <a:r>
              <a:rPr lang="en-US" sz="2800" dirty="0" err="1"/>
              <a:t>Ib</a:t>
            </a:r>
            <a:r>
              <a:rPr lang="en-US" sz="2800" dirty="0"/>
              <a:t>++</a:t>
            </a:r>
          </a:p>
        </p:txBody>
      </p:sp>
      <p:sp>
        <p:nvSpPr>
          <p:cNvPr id="26" name="TextBox 25">
            <a:extLst>
              <a:ext uri="{FF2B5EF4-FFF2-40B4-BE49-F238E27FC236}">
                <a16:creationId xmlns:a16="http://schemas.microsoft.com/office/drawing/2014/main" id="{96EE6563-47F6-4398-9968-F0FC7209D2A6}"/>
              </a:ext>
            </a:extLst>
          </p:cNvPr>
          <p:cNvSpPr txBox="1"/>
          <p:nvPr/>
        </p:nvSpPr>
        <p:spPr>
          <a:xfrm>
            <a:off x="642229" y="3137595"/>
            <a:ext cx="2596288" cy="523220"/>
          </a:xfrm>
          <a:prstGeom prst="rect">
            <a:avLst/>
          </a:prstGeom>
          <a:noFill/>
        </p:spPr>
        <p:txBody>
          <a:bodyPr wrap="square" rtlCol="0">
            <a:spAutoFit/>
          </a:bodyPr>
          <a:lstStyle/>
          <a:p>
            <a:r>
              <a:rPr lang="en-US" sz="2800" dirty="0" err="1"/>
              <a:t>Ib</a:t>
            </a:r>
            <a:r>
              <a:rPr lang="en-US" sz="2800" dirty="0"/>
              <a:t> = next(It, 6)</a:t>
            </a:r>
          </a:p>
        </p:txBody>
      </p:sp>
      <p:sp>
        <p:nvSpPr>
          <p:cNvPr id="27" name="Rectangle: Rounded Corners 26">
            <a:extLst>
              <a:ext uri="{FF2B5EF4-FFF2-40B4-BE49-F238E27FC236}">
                <a16:creationId xmlns:a16="http://schemas.microsoft.com/office/drawing/2014/main" id="{A88D4DEB-B53F-46A7-9E96-4D8714558C80}"/>
              </a:ext>
            </a:extLst>
          </p:cNvPr>
          <p:cNvSpPr/>
          <p:nvPr/>
        </p:nvSpPr>
        <p:spPr>
          <a:xfrm>
            <a:off x="642233" y="4244800"/>
            <a:ext cx="2643474" cy="720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20E6141-5DC4-4B27-BA7A-BF7674E0AAAB}"/>
              </a:ext>
            </a:extLst>
          </p:cNvPr>
          <p:cNvSpPr txBox="1"/>
          <p:nvPr/>
        </p:nvSpPr>
        <p:spPr>
          <a:xfrm>
            <a:off x="642233" y="4442573"/>
            <a:ext cx="2767652" cy="523220"/>
          </a:xfrm>
          <a:prstGeom prst="rect">
            <a:avLst/>
          </a:prstGeom>
          <a:noFill/>
        </p:spPr>
        <p:txBody>
          <a:bodyPr wrap="square" rtlCol="0">
            <a:spAutoFit/>
          </a:bodyPr>
          <a:lstStyle/>
          <a:p>
            <a:r>
              <a:rPr lang="en-US" sz="2800" dirty="0"/>
              <a:t>C = *</a:t>
            </a:r>
            <a:r>
              <a:rPr lang="en-US" sz="2800" dirty="0" err="1"/>
              <a:t>Ic</a:t>
            </a:r>
            <a:r>
              <a:rPr lang="en-US" sz="2800" dirty="0"/>
              <a:t>++ + *</a:t>
            </a:r>
            <a:r>
              <a:rPr lang="en-US" sz="2800" dirty="0" err="1"/>
              <a:t>Ic</a:t>
            </a:r>
            <a:r>
              <a:rPr lang="en-US" sz="2800" dirty="0"/>
              <a:t>++</a:t>
            </a:r>
          </a:p>
        </p:txBody>
      </p:sp>
      <p:sp>
        <p:nvSpPr>
          <p:cNvPr id="30" name="TextBox 29">
            <a:extLst>
              <a:ext uri="{FF2B5EF4-FFF2-40B4-BE49-F238E27FC236}">
                <a16:creationId xmlns:a16="http://schemas.microsoft.com/office/drawing/2014/main" id="{575E6D1D-2757-467B-85DD-8C7FD41C1096}"/>
              </a:ext>
            </a:extLst>
          </p:cNvPr>
          <p:cNvSpPr txBox="1"/>
          <p:nvPr/>
        </p:nvSpPr>
        <p:spPr>
          <a:xfrm>
            <a:off x="642229" y="4164106"/>
            <a:ext cx="2596288" cy="523220"/>
          </a:xfrm>
          <a:prstGeom prst="rect">
            <a:avLst/>
          </a:prstGeom>
          <a:noFill/>
        </p:spPr>
        <p:txBody>
          <a:bodyPr wrap="square" rtlCol="0">
            <a:spAutoFit/>
          </a:bodyPr>
          <a:lstStyle/>
          <a:p>
            <a:r>
              <a:rPr lang="en-US" sz="2800" dirty="0" err="1"/>
              <a:t>Ic</a:t>
            </a:r>
            <a:r>
              <a:rPr lang="en-US" sz="2800" dirty="0"/>
              <a:t> = next(It, 9)</a:t>
            </a:r>
          </a:p>
        </p:txBody>
      </p:sp>
    </p:spTree>
    <p:extLst>
      <p:ext uri="{BB962C8B-B14F-4D97-AF65-F5344CB8AC3E}">
        <p14:creationId xmlns:p14="http://schemas.microsoft.com/office/powerpoint/2010/main" val="191222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11278768-C49A-4EE0-8ACE-1FFBA09A6D55}"/>
              </a:ext>
            </a:extLst>
          </p:cNvPr>
          <p:cNvSpPr/>
          <p:nvPr/>
        </p:nvSpPr>
        <p:spPr>
          <a:xfrm>
            <a:off x="648080" y="756312"/>
            <a:ext cx="2015986" cy="132512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B7C7B072-D2F1-4E7C-B83D-F8507501FBE8}"/>
              </a:ext>
            </a:extLst>
          </p:cNvPr>
          <p:cNvSpPr/>
          <p:nvPr/>
        </p:nvSpPr>
        <p:spPr>
          <a:xfrm>
            <a:off x="648084" y="2162003"/>
            <a:ext cx="2643474" cy="96421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A9DD90B2-85DF-4D2C-B099-FB1E8D79C182}"/>
              </a:ext>
            </a:extLst>
          </p:cNvPr>
          <p:cNvSpPr/>
          <p:nvPr/>
        </p:nvSpPr>
        <p:spPr>
          <a:xfrm>
            <a:off x="642233" y="3218288"/>
            <a:ext cx="2643474" cy="96421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36DC049E-790B-4689-9841-D20067CD1BC2}"/>
              </a:ext>
            </a:extLst>
          </p:cNvPr>
          <p:cNvSpPr/>
          <p:nvPr/>
        </p:nvSpPr>
        <p:spPr>
          <a:xfrm>
            <a:off x="642233" y="4244800"/>
            <a:ext cx="2643474" cy="72099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AA6E8947-598F-4227-8A27-E28AA2EC737A}"/>
              </a:ext>
            </a:extLst>
          </p:cNvPr>
          <p:cNvSpPr txBox="1"/>
          <p:nvPr/>
        </p:nvSpPr>
        <p:spPr>
          <a:xfrm>
            <a:off x="660347" y="764076"/>
            <a:ext cx="2015986" cy="534146"/>
          </a:xfrm>
          <a:prstGeom prst="rect">
            <a:avLst/>
          </a:prstGeom>
          <a:noFill/>
        </p:spPr>
        <p:txBody>
          <a:bodyPr wrap="square" rtlCol="0">
            <a:spAutoFit/>
          </a:bodyPr>
          <a:lstStyle/>
          <a:p>
            <a:r>
              <a:rPr lang="en-US" sz="2800" dirty="0">
                <a:solidFill>
                  <a:schemeClr val="tx1">
                    <a:lumMod val="50000"/>
                    <a:lumOff val="50000"/>
                  </a:schemeClr>
                </a:solidFill>
              </a:rPr>
              <a:t>Ix = It</a:t>
            </a:r>
          </a:p>
        </p:txBody>
      </p:sp>
      <p:sp>
        <p:nvSpPr>
          <p:cNvPr id="67" name="TextBox 66">
            <a:extLst>
              <a:ext uri="{FF2B5EF4-FFF2-40B4-BE49-F238E27FC236}">
                <a16:creationId xmlns:a16="http://schemas.microsoft.com/office/drawing/2014/main" id="{F5A078AB-3CA1-45FF-9930-7A1010C59CC7}"/>
              </a:ext>
            </a:extLst>
          </p:cNvPr>
          <p:cNvSpPr txBox="1"/>
          <p:nvPr/>
        </p:nvSpPr>
        <p:spPr>
          <a:xfrm>
            <a:off x="648080" y="2081310"/>
            <a:ext cx="2596288" cy="523220"/>
          </a:xfrm>
          <a:prstGeom prst="rect">
            <a:avLst/>
          </a:prstGeom>
          <a:noFill/>
        </p:spPr>
        <p:txBody>
          <a:bodyPr wrap="square" rtlCol="0">
            <a:spAutoFit/>
          </a:bodyPr>
          <a:lstStyle/>
          <a:p>
            <a:r>
              <a:rPr lang="en-US" sz="2800" dirty="0" err="1">
                <a:solidFill>
                  <a:schemeClr val="tx1">
                    <a:lumMod val="50000"/>
                    <a:lumOff val="50000"/>
                  </a:schemeClr>
                </a:solidFill>
              </a:rPr>
              <a:t>Ia</a:t>
            </a:r>
            <a:r>
              <a:rPr lang="en-US" sz="2800" dirty="0">
                <a:solidFill>
                  <a:schemeClr val="tx1">
                    <a:lumMod val="50000"/>
                    <a:lumOff val="50000"/>
                  </a:schemeClr>
                </a:solidFill>
              </a:rPr>
              <a:t> = next(It, 3)</a:t>
            </a:r>
          </a:p>
        </p:txBody>
      </p:sp>
      <p:sp>
        <p:nvSpPr>
          <p:cNvPr id="71" name="TextBox 70">
            <a:extLst>
              <a:ext uri="{FF2B5EF4-FFF2-40B4-BE49-F238E27FC236}">
                <a16:creationId xmlns:a16="http://schemas.microsoft.com/office/drawing/2014/main" id="{5496A773-DFCD-458C-A465-3A82F9033B3D}"/>
              </a:ext>
            </a:extLst>
          </p:cNvPr>
          <p:cNvSpPr txBox="1"/>
          <p:nvPr/>
        </p:nvSpPr>
        <p:spPr>
          <a:xfrm>
            <a:off x="642229" y="3137595"/>
            <a:ext cx="2596288" cy="523220"/>
          </a:xfrm>
          <a:prstGeom prst="rect">
            <a:avLst/>
          </a:prstGeom>
          <a:noFill/>
        </p:spPr>
        <p:txBody>
          <a:bodyPr wrap="square" rtlCol="0">
            <a:spAutoFit/>
          </a:bodyPr>
          <a:lstStyle/>
          <a:p>
            <a:r>
              <a:rPr lang="en-US" sz="2800" dirty="0" err="1">
                <a:solidFill>
                  <a:schemeClr val="tx1">
                    <a:lumMod val="50000"/>
                    <a:lumOff val="50000"/>
                  </a:schemeClr>
                </a:solidFill>
              </a:rPr>
              <a:t>Ib</a:t>
            </a:r>
            <a:r>
              <a:rPr lang="en-US" sz="2800" dirty="0">
                <a:solidFill>
                  <a:schemeClr val="tx1">
                    <a:lumMod val="50000"/>
                    <a:lumOff val="50000"/>
                  </a:schemeClr>
                </a:solidFill>
              </a:rPr>
              <a:t> = next(It, 6)</a:t>
            </a:r>
          </a:p>
        </p:txBody>
      </p:sp>
      <p:sp>
        <p:nvSpPr>
          <p:cNvPr id="74" name="TextBox 73">
            <a:extLst>
              <a:ext uri="{FF2B5EF4-FFF2-40B4-BE49-F238E27FC236}">
                <a16:creationId xmlns:a16="http://schemas.microsoft.com/office/drawing/2014/main" id="{B42BCB7D-BC6D-40B1-A474-587D3BF91B46}"/>
              </a:ext>
            </a:extLst>
          </p:cNvPr>
          <p:cNvSpPr txBox="1"/>
          <p:nvPr/>
        </p:nvSpPr>
        <p:spPr>
          <a:xfrm>
            <a:off x="642229" y="4164106"/>
            <a:ext cx="2596288" cy="523220"/>
          </a:xfrm>
          <a:prstGeom prst="rect">
            <a:avLst/>
          </a:prstGeom>
          <a:noFill/>
        </p:spPr>
        <p:txBody>
          <a:bodyPr wrap="square" rtlCol="0">
            <a:spAutoFit/>
          </a:bodyPr>
          <a:lstStyle/>
          <a:p>
            <a:r>
              <a:rPr lang="en-US" sz="2800" dirty="0" err="1">
                <a:solidFill>
                  <a:schemeClr val="tx1">
                    <a:lumMod val="50000"/>
                    <a:lumOff val="50000"/>
                  </a:schemeClr>
                </a:solidFill>
              </a:rPr>
              <a:t>Ic</a:t>
            </a:r>
            <a:r>
              <a:rPr lang="en-US" sz="2800" dirty="0">
                <a:solidFill>
                  <a:schemeClr val="tx1">
                    <a:lumMod val="50000"/>
                    <a:lumOff val="50000"/>
                  </a:schemeClr>
                </a:solidFill>
              </a:rPr>
              <a:t> = next(It, 9)</a:t>
            </a:r>
          </a:p>
        </p:txBody>
      </p:sp>
      <p:sp>
        <p:nvSpPr>
          <p:cNvPr id="47" name="Rectangle: Rounded Corners 46">
            <a:extLst>
              <a:ext uri="{FF2B5EF4-FFF2-40B4-BE49-F238E27FC236}">
                <a16:creationId xmlns:a16="http://schemas.microsoft.com/office/drawing/2014/main" id="{2C0B7744-7186-4615-8CD5-19BC128BB65B}"/>
              </a:ext>
            </a:extLst>
          </p:cNvPr>
          <p:cNvSpPr/>
          <p:nvPr/>
        </p:nvSpPr>
        <p:spPr>
          <a:xfrm>
            <a:off x="660347" y="5039391"/>
            <a:ext cx="1571981" cy="1336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C3ED10BE-8079-4144-A32E-B5D7CBD8CFBC}"/>
              </a:ext>
            </a:extLst>
          </p:cNvPr>
          <p:cNvSpPr txBox="1"/>
          <p:nvPr/>
        </p:nvSpPr>
        <p:spPr>
          <a:xfrm>
            <a:off x="660347" y="5842226"/>
            <a:ext cx="1571981" cy="534146"/>
          </a:xfrm>
          <a:prstGeom prst="rect">
            <a:avLst/>
          </a:prstGeom>
          <a:noFill/>
        </p:spPr>
        <p:txBody>
          <a:bodyPr wrap="square" rtlCol="0">
            <a:spAutoFit/>
          </a:bodyPr>
          <a:lstStyle/>
          <a:p>
            <a:r>
              <a:rPr lang="en-US" sz="2800" dirty="0"/>
              <a:t>X = X + C</a:t>
            </a:r>
          </a:p>
        </p:txBody>
      </p:sp>
      <p:sp>
        <p:nvSpPr>
          <p:cNvPr id="24" name="Slide Number Placeholder 23">
            <a:extLst>
              <a:ext uri="{FF2B5EF4-FFF2-40B4-BE49-F238E27FC236}">
                <a16:creationId xmlns:a16="http://schemas.microsoft.com/office/drawing/2014/main" id="{2AD67210-2AA8-4891-B562-DA6BF343F589}"/>
              </a:ext>
            </a:extLst>
          </p:cNvPr>
          <p:cNvSpPr>
            <a:spLocks noGrp="1"/>
          </p:cNvSpPr>
          <p:nvPr>
            <p:ph type="sldNum" sz="quarter" idx="12"/>
          </p:nvPr>
        </p:nvSpPr>
        <p:spPr>
          <a:xfrm>
            <a:off x="8610600" y="6356350"/>
            <a:ext cx="2743200" cy="365125"/>
          </a:xfrm>
        </p:spPr>
        <p:txBody>
          <a:bodyPr/>
          <a:lstStyle/>
          <a:p>
            <a:fld id="{0143F48C-C7AB-4612-9AE8-35222C1A6E94}" type="slidenum">
              <a:rPr lang="en-US" smtClean="0"/>
              <a:t>9</a:t>
            </a:fld>
            <a:endParaRPr lang="en-US"/>
          </a:p>
        </p:txBody>
      </p:sp>
      <p:sp>
        <p:nvSpPr>
          <p:cNvPr id="3" name="TextBox 2">
            <a:extLst>
              <a:ext uri="{FF2B5EF4-FFF2-40B4-BE49-F238E27FC236}">
                <a16:creationId xmlns:a16="http://schemas.microsoft.com/office/drawing/2014/main" id="{5EBC1439-D813-4323-B5F8-924E9975695D}"/>
              </a:ext>
            </a:extLst>
          </p:cNvPr>
          <p:cNvSpPr txBox="1"/>
          <p:nvPr/>
        </p:nvSpPr>
        <p:spPr>
          <a:xfrm>
            <a:off x="479181" y="180242"/>
            <a:ext cx="3077307" cy="523220"/>
          </a:xfrm>
          <a:prstGeom prst="rect">
            <a:avLst/>
          </a:prstGeom>
          <a:noFill/>
        </p:spPr>
        <p:txBody>
          <a:bodyPr wrap="square" rtlCol="0">
            <a:spAutoFit/>
          </a:bodyPr>
          <a:lstStyle/>
          <a:p>
            <a:r>
              <a:rPr lang="en-US" sz="2800" dirty="0"/>
              <a:t>Merge Results…</a:t>
            </a:r>
          </a:p>
        </p:txBody>
      </p:sp>
      <p:sp>
        <p:nvSpPr>
          <p:cNvPr id="48" name="TextBox 47">
            <a:extLst>
              <a:ext uri="{FF2B5EF4-FFF2-40B4-BE49-F238E27FC236}">
                <a16:creationId xmlns:a16="http://schemas.microsoft.com/office/drawing/2014/main" id="{C49BE827-42A1-408F-BD4A-B4A89FA5673C}"/>
              </a:ext>
            </a:extLst>
          </p:cNvPr>
          <p:cNvSpPr txBox="1"/>
          <p:nvPr/>
        </p:nvSpPr>
        <p:spPr>
          <a:xfrm>
            <a:off x="660353" y="5331627"/>
            <a:ext cx="1571981" cy="534146"/>
          </a:xfrm>
          <a:prstGeom prst="rect">
            <a:avLst/>
          </a:prstGeom>
          <a:noFill/>
        </p:spPr>
        <p:txBody>
          <a:bodyPr wrap="square" rtlCol="0">
            <a:spAutoFit/>
          </a:bodyPr>
          <a:lstStyle/>
          <a:p>
            <a:r>
              <a:rPr lang="en-US" sz="2800" dirty="0"/>
              <a:t>X = X + A</a:t>
            </a:r>
          </a:p>
        </p:txBody>
      </p:sp>
      <p:sp>
        <p:nvSpPr>
          <p:cNvPr id="49" name="TextBox 48">
            <a:extLst>
              <a:ext uri="{FF2B5EF4-FFF2-40B4-BE49-F238E27FC236}">
                <a16:creationId xmlns:a16="http://schemas.microsoft.com/office/drawing/2014/main" id="{91B8BF93-CB9E-4AAB-B9F9-3F800BF40A3F}"/>
              </a:ext>
            </a:extLst>
          </p:cNvPr>
          <p:cNvSpPr txBox="1"/>
          <p:nvPr/>
        </p:nvSpPr>
        <p:spPr>
          <a:xfrm>
            <a:off x="660350" y="5599009"/>
            <a:ext cx="1571981" cy="534146"/>
          </a:xfrm>
          <a:prstGeom prst="rect">
            <a:avLst/>
          </a:prstGeom>
          <a:noFill/>
        </p:spPr>
        <p:txBody>
          <a:bodyPr wrap="square" rtlCol="0">
            <a:spAutoFit/>
          </a:bodyPr>
          <a:lstStyle/>
          <a:p>
            <a:r>
              <a:rPr lang="en-US" sz="2800" dirty="0"/>
              <a:t>X = X + B</a:t>
            </a:r>
          </a:p>
        </p:txBody>
      </p:sp>
      <p:sp>
        <p:nvSpPr>
          <p:cNvPr id="51" name="TextBox 50">
            <a:extLst>
              <a:ext uri="{FF2B5EF4-FFF2-40B4-BE49-F238E27FC236}">
                <a16:creationId xmlns:a16="http://schemas.microsoft.com/office/drawing/2014/main" id="{0F1FD232-955A-4189-85B3-7CE23831C981}"/>
              </a:ext>
            </a:extLst>
          </p:cNvPr>
          <p:cNvSpPr txBox="1"/>
          <p:nvPr/>
        </p:nvSpPr>
        <p:spPr>
          <a:xfrm>
            <a:off x="660347" y="5025679"/>
            <a:ext cx="1571981" cy="534146"/>
          </a:xfrm>
          <a:prstGeom prst="rect">
            <a:avLst/>
          </a:prstGeom>
          <a:noFill/>
        </p:spPr>
        <p:txBody>
          <a:bodyPr wrap="square" rtlCol="0">
            <a:spAutoFit/>
          </a:bodyPr>
          <a:lstStyle/>
          <a:p>
            <a:r>
              <a:rPr lang="en-US" sz="2800" dirty="0"/>
              <a:t>(wait)</a:t>
            </a:r>
          </a:p>
        </p:txBody>
      </p:sp>
      <p:sp>
        <p:nvSpPr>
          <p:cNvPr id="32" name="Rectangle: Rounded Corners 31">
            <a:extLst>
              <a:ext uri="{FF2B5EF4-FFF2-40B4-BE49-F238E27FC236}">
                <a16:creationId xmlns:a16="http://schemas.microsoft.com/office/drawing/2014/main" id="{ED85BD34-EB7A-40EA-8999-C969E758D135}"/>
              </a:ext>
            </a:extLst>
          </p:cNvPr>
          <p:cNvSpPr/>
          <p:nvPr/>
        </p:nvSpPr>
        <p:spPr>
          <a:xfrm>
            <a:off x="5982996" y="3143559"/>
            <a:ext cx="5240933" cy="2456517"/>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34" name="Rectangle: Rounded Corners 33">
            <a:extLst>
              <a:ext uri="{FF2B5EF4-FFF2-40B4-BE49-F238E27FC236}">
                <a16:creationId xmlns:a16="http://schemas.microsoft.com/office/drawing/2014/main" id="{D32E870E-61ED-4EE7-A5B1-EA97E3A9E976}"/>
              </a:ext>
            </a:extLst>
          </p:cNvPr>
          <p:cNvSpPr/>
          <p:nvPr/>
        </p:nvSpPr>
        <p:spPr>
          <a:xfrm>
            <a:off x="5942221" y="365690"/>
            <a:ext cx="5240933" cy="2456516"/>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Processor</a:t>
            </a:r>
          </a:p>
        </p:txBody>
      </p:sp>
      <p:sp>
        <p:nvSpPr>
          <p:cNvPr id="36" name="Oval 35">
            <a:extLst>
              <a:ext uri="{FF2B5EF4-FFF2-40B4-BE49-F238E27FC236}">
                <a16:creationId xmlns:a16="http://schemas.microsoft.com/office/drawing/2014/main" id="{29FFF571-7628-491D-82F3-866BCB01A28F}"/>
              </a:ext>
            </a:extLst>
          </p:cNvPr>
          <p:cNvSpPr/>
          <p:nvPr/>
        </p:nvSpPr>
        <p:spPr>
          <a:xfrm>
            <a:off x="8557745" y="5871930"/>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96EDE48-98AE-4B21-AB91-8D648B5E3D4F}"/>
              </a:ext>
            </a:extLst>
          </p:cNvPr>
          <p:cNvSpPr/>
          <p:nvPr/>
        </p:nvSpPr>
        <p:spPr>
          <a:xfrm>
            <a:off x="8557745" y="6033391"/>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D5161EB-DB3F-4268-BCA0-A8EC0F3392F1}"/>
              </a:ext>
            </a:extLst>
          </p:cNvPr>
          <p:cNvSpPr/>
          <p:nvPr/>
        </p:nvSpPr>
        <p:spPr>
          <a:xfrm>
            <a:off x="8557744" y="6194852"/>
            <a:ext cx="45719" cy="49427"/>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5637A3C9-F89F-46D9-9041-3CB38B1C0499}"/>
              </a:ext>
            </a:extLst>
          </p:cNvPr>
          <p:cNvSpPr txBox="1"/>
          <p:nvPr/>
        </p:nvSpPr>
        <p:spPr>
          <a:xfrm>
            <a:off x="660347" y="1547291"/>
            <a:ext cx="2015986" cy="534146"/>
          </a:xfrm>
          <a:prstGeom prst="rect">
            <a:avLst/>
          </a:prstGeom>
          <a:noFill/>
        </p:spPr>
        <p:txBody>
          <a:bodyPr wrap="square" rtlCol="0">
            <a:spAutoFit/>
          </a:bodyPr>
          <a:lstStyle/>
          <a:p>
            <a:r>
              <a:rPr lang="en-US" sz="2800" dirty="0">
                <a:solidFill>
                  <a:schemeClr val="tx1">
                    <a:lumMod val="50000"/>
                    <a:lumOff val="50000"/>
                  </a:schemeClr>
                </a:solidFill>
              </a:rPr>
              <a:t>X = X + *Ix++</a:t>
            </a:r>
          </a:p>
        </p:txBody>
      </p:sp>
      <p:sp>
        <p:nvSpPr>
          <p:cNvPr id="63" name="TextBox 62">
            <a:extLst>
              <a:ext uri="{FF2B5EF4-FFF2-40B4-BE49-F238E27FC236}">
                <a16:creationId xmlns:a16="http://schemas.microsoft.com/office/drawing/2014/main" id="{53A5930A-5F47-4730-97F2-FCE9AF198EB5}"/>
              </a:ext>
            </a:extLst>
          </p:cNvPr>
          <p:cNvSpPr txBox="1"/>
          <p:nvPr/>
        </p:nvSpPr>
        <p:spPr>
          <a:xfrm>
            <a:off x="648080" y="2602994"/>
            <a:ext cx="2209430" cy="523220"/>
          </a:xfrm>
          <a:prstGeom prst="rect">
            <a:avLst/>
          </a:prstGeom>
          <a:noFill/>
        </p:spPr>
        <p:txBody>
          <a:bodyPr wrap="square" rtlCol="0">
            <a:spAutoFit/>
          </a:bodyPr>
          <a:lstStyle/>
          <a:p>
            <a:r>
              <a:rPr lang="en-US" sz="2800" dirty="0">
                <a:solidFill>
                  <a:schemeClr val="tx1">
                    <a:lumMod val="50000"/>
                    <a:lumOff val="50000"/>
                  </a:schemeClr>
                </a:solidFill>
              </a:rPr>
              <a:t>A = A + *</a:t>
            </a:r>
            <a:r>
              <a:rPr lang="en-US" sz="2800" dirty="0" err="1">
                <a:solidFill>
                  <a:schemeClr val="tx1">
                    <a:lumMod val="50000"/>
                    <a:lumOff val="50000"/>
                  </a:schemeClr>
                </a:solidFill>
              </a:rPr>
              <a:t>Ia</a:t>
            </a:r>
            <a:r>
              <a:rPr lang="en-US" sz="2800" dirty="0">
                <a:solidFill>
                  <a:schemeClr val="tx1">
                    <a:lumMod val="50000"/>
                    <a:lumOff val="50000"/>
                  </a:schemeClr>
                </a:solidFill>
              </a:rPr>
              <a:t>++</a:t>
            </a:r>
          </a:p>
        </p:txBody>
      </p:sp>
      <p:sp>
        <p:nvSpPr>
          <p:cNvPr id="64" name="TextBox 63">
            <a:extLst>
              <a:ext uri="{FF2B5EF4-FFF2-40B4-BE49-F238E27FC236}">
                <a16:creationId xmlns:a16="http://schemas.microsoft.com/office/drawing/2014/main" id="{4A6C9902-EFCC-4671-9142-372CF0BF0B51}"/>
              </a:ext>
            </a:extLst>
          </p:cNvPr>
          <p:cNvSpPr txBox="1"/>
          <p:nvPr/>
        </p:nvSpPr>
        <p:spPr>
          <a:xfrm>
            <a:off x="660353" y="1036692"/>
            <a:ext cx="2015986" cy="523220"/>
          </a:xfrm>
          <a:prstGeom prst="rect">
            <a:avLst/>
          </a:prstGeom>
          <a:noFill/>
        </p:spPr>
        <p:txBody>
          <a:bodyPr wrap="square" rtlCol="0">
            <a:spAutoFit/>
          </a:bodyPr>
          <a:lstStyle/>
          <a:p>
            <a:r>
              <a:rPr lang="en-US" sz="2800" dirty="0">
                <a:solidFill>
                  <a:schemeClr val="tx1">
                    <a:lumMod val="50000"/>
                    <a:lumOff val="50000"/>
                  </a:schemeClr>
                </a:solidFill>
              </a:rPr>
              <a:t>X = X + *Ix++</a:t>
            </a:r>
          </a:p>
        </p:txBody>
      </p:sp>
      <p:sp>
        <p:nvSpPr>
          <p:cNvPr id="65" name="TextBox 64">
            <a:extLst>
              <a:ext uri="{FF2B5EF4-FFF2-40B4-BE49-F238E27FC236}">
                <a16:creationId xmlns:a16="http://schemas.microsoft.com/office/drawing/2014/main" id="{52CCD305-EA7B-425F-83E1-6874B8F0F12E}"/>
              </a:ext>
            </a:extLst>
          </p:cNvPr>
          <p:cNvSpPr txBox="1"/>
          <p:nvPr/>
        </p:nvSpPr>
        <p:spPr>
          <a:xfrm>
            <a:off x="660350" y="1298175"/>
            <a:ext cx="2015986" cy="534146"/>
          </a:xfrm>
          <a:prstGeom prst="rect">
            <a:avLst/>
          </a:prstGeom>
          <a:noFill/>
        </p:spPr>
        <p:txBody>
          <a:bodyPr wrap="square" rtlCol="0">
            <a:spAutoFit/>
          </a:bodyPr>
          <a:lstStyle/>
          <a:p>
            <a:r>
              <a:rPr lang="en-US" sz="2800" dirty="0">
                <a:solidFill>
                  <a:schemeClr val="tx1">
                    <a:lumMod val="50000"/>
                    <a:lumOff val="50000"/>
                  </a:schemeClr>
                </a:solidFill>
              </a:rPr>
              <a:t>X = X + *Ix++</a:t>
            </a:r>
          </a:p>
        </p:txBody>
      </p:sp>
      <p:sp>
        <p:nvSpPr>
          <p:cNvPr id="66" name="TextBox 65">
            <a:extLst>
              <a:ext uri="{FF2B5EF4-FFF2-40B4-BE49-F238E27FC236}">
                <a16:creationId xmlns:a16="http://schemas.microsoft.com/office/drawing/2014/main" id="{2959A930-ED51-4A46-9BF6-BF781BFFA372}"/>
              </a:ext>
            </a:extLst>
          </p:cNvPr>
          <p:cNvSpPr txBox="1"/>
          <p:nvPr/>
        </p:nvSpPr>
        <p:spPr>
          <a:xfrm>
            <a:off x="648084" y="2359777"/>
            <a:ext cx="2767652" cy="523220"/>
          </a:xfrm>
          <a:prstGeom prst="rect">
            <a:avLst/>
          </a:prstGeom>
          <a:noFill/>
        </p:spPr>
        <p:txBody>
          <a:bodyPr wrap="square" rtlCol="0">
            <a:spAutoFit/>
          </a:bodyPr>
          <a:lstStyle/>
          <a:p>
            <a:r>
              <a:rPr lang="en-US" sz="2800" dirty="0">
                <a:solidFill>
                  <a:schemeClr val="tx1">
                    <a:lumMod val="50000"/>
                    <a:lumOff val="50000"/>
                  </a:schemeClr>
                </a:solidFill>
              </a:rPr>
              <a:t>A = *</a:t>
            </a:r>
            <a:r>
              <a:rPr lang="en-US" sz="2800" dirty="0" err="1">
                <a:solidFill>
                  <a:schemeClr val="tx1">
                    <a:lumMod val="50000"/>
                    <a:lumOff val="50000"/>
                  </a:schemeClr>
                </a:solidFill>
              </a:rPr>
              <a:t>Ia</a:t>
            </a:r>
            <a:r>
              <a:rPr lang="en-US" sz="2800" dirty="0">
                <a:solidFill>
                  <a:schemeClr val="tx1">
                    <a:lumMod val="50000"/>
                    <a:lumOff val="50000"/>
                  </a:schemeClr>
                </a:solidFill>
              </a:rPr>
              <a:t>++ + *</a:t>
            </a:r>
            <a:r>
              <a:rPr lang="en-US" sz="2800" dirty="0" err="1">
                <a:solidFill>
                  <a:schemeClr val="tx1">
                    <a:lumMod val="50000"/>
                    <a:lumOff val="50000"/>
                  </a:schemeClr>
                </a:solidFill>
              </a:rPr>
              <a:t>Ia</a:t>
            </a:r>
            <a:r>
              <a:rPr lang="en-US" sz="2800" dirty="0">
                <a:solidFill>
                  <a:schemeClr val="tx1">
                    <a:lumMod val="50000"/>
                    <a:lumOff val="50000"/>
                  </a:schemeClr>
                </a:solidFill>
              </a:rPr>
              <a:t>++</a:t>
            </a:r>
          </a:p>
        </p:txBody>
      </p:sp>
      <p:sp>
        <p:nvSpPr>
          <p:cNvPr id="69" name="TextBox 68">
            <a:extLst>
              <a:ext uri="{FF2B5EF4-FFF2-40B4-BE49-F238E27FC236}">
                <a16:creationId xmlns:a16="http://schemas.microsoft.com/office/drawing/2014/main" id="{0B91DD71-7804-46E6-AB09-1950CEB07273}"/>
              </a:ext>
            </a:extLst>
          </p:cNvPr>
          <p:cNvSpPr txBox="1"/>
          <p:nvPr/>
        </p:nvSpPr>
        <p:spPr>
          <a:xfrm>
            <a:off x="642229" y="3659279"/>
            <a:ext cx="2209430" cy="523220"/>
          </a:xfrm>
          <a:prstGeom prst="rect">
            <a:avLst/>
          </a:prstGeom>
          <a:noFill/>
        </p:spPr>
        <p:txBody>
          <a:bodyPr wrap="square" rtlCol="0">
            <a:spAutoFit/>
          </a:bodyPr>
          <a:lstStyle/>
          <a:p>
            <a:r>
              <a:rPr lang="en-US" sz="2800" dirty="0">
                <a:solidFill>
                  <a:schemeClr val="tx1">
                    <a:lumMod val="50000"/>
                    <a:lumOff val="50000"/>
                  </a:schemeClr>
                </a:solidFill>
              </a:rPr>
              <a:t>B = B + *</a:t>
            </a:r>
            <a:r>
              <a:rPr lang="en-US" sz="2800" dirty="0" err="1">
                <a:solidFill>
                  <a:schemeClr val="tx1">
                    <a:lumMod val="50000"/>
                    <a:lumOff val="50000"/>
                  </a:schemeClr>
                </a:solidFill>
              </a:rPr>
              <a:t>Ib</a:t>
            </a:r>
            <a:r>
              <a:rPr lang="en-US" sz="2800" dirty="0">
                <a:solidFill>
                  <a:schemeClr val="tx1">
                    <a:lumMod val="50000"/>
                    <a:lumOff val="50000"/>
                  </a:schemeClr>
                </a:solidFill>
              </a:rPr>
              <a:t>++</a:t>
            </a:r>
          </a:p>
        </p:txBody>
      </p:sp>
      <p:sp>
        <p:nvSpPr>
          <p:cNvPr id="70" name="TextBox 69">
            <a:extLst>
              <a:ext uri="{FF2B5EF4-FFF2-40B4-BE49-F238E27FC236}">
                <a16:creationId xmlns:a16="http://schemas.microsoft.com/office/drawing/2014/main" id="{941AEFCD-BEFE-436A-8054-A00EA1F93F60}"/>
              </a:ext>
            </a:extLst>
          </p:cNvPr>
          <p:cNvSpPr txBox="1"/>
          <p:nvPr/>
        </p:nvSpPr>
        <p:spPr>
          <a:xfrm>
            <a:off x="642233" y="3416062"/>
            <a:ext cx="2767652" cy="523220"/>
          </a:xfrm>
          <a:prstGeom prst="rect">
            <a:avLst/>
          </a:prstGeom>
          <a:noFill/>
        </p:spPr>
        <p:txBody>
          <a:bodyPr wrap="square" rtlCol="0">
            <a:spAutoFit/>
          </a:bodyPr>
          <a:lstStyle/>
          <a:p>
            <a:r>
              <a:rPr lang="en-US" sz="2800" dirty="0">
                <a:solidFill>
                  <a:schemeClr val="tx1">
                    <a:lumMod val="50000"/>
                    <a:lumOff val="50000"/>
                  </a:schemeClr>
                </a:solidFill>
              </a:rPr>
              <a:t>B = *</a:t>
            </a:r>
            <a:r>
              <a:rPr lang="en-US" sz="2800" dirty="0" err="1">
                <a:solidFill>
                  <a:schemeClr val="tx1">
                    <a:lumMod val="50000"/>
                    <a:lumOff val="50000"/>
                  </a:schemeClr>
                </a:solidFill>
              </a:rPr>
              <a:t>Ib</a:t>
            </a:r>
            <a:r>
              <a:rPr lang="en-US" sz="2800" dirty="0">
                <a:solidFill>
                  <a:schemeClr val="tx1">
                    <a:lumMod val="50000"/>
                    <a:lumOff val="50000"/>
                  </a:schemeClr>
                </a:solidFill>
              </a:rPr>
              <a:t>++ + *</a:t>
            </a:r>
            <a:r>
              <a:rPr lang="en-US" sz="2800" dirty="0" err="1">
                <a:solidFill>
                  <a:schemeClr val="tx1">
                    <a:lumMod val="50000"/>
                    <a:lumOff val="50000"/>
                  </a:schemeClr>
                </a:solidFill>
              </a:rPr>
              <a:t>Ib</a:t>
            </a:r>
            <a:r>
              <a:rPr lang="en-US" sz="2800" dirty="0">
                <a:solidFill>
                  <a:schemeClr val="tx1">
                    <a:lumMod val="50000"/>
                    <a:lumOff val="50000"/>
                  </a:schemeClr>
                </a:solidFill>
              </a:rPr>
              <a:t>++</a:t>
            </a:r>
          </a:p>
        </p:txBody>
      </p:sp>
      <p:sp>
        <p:nvSpPr>
          <p:cNvPr id="73" name="TextBox 72">
            <a:extLst>
              <a:ext uri="{FF2B5EF4-FFF2-40B4-BE49-F238E27FC236}">
                <a16:creationId xmlns:a16="http://schemas.microsoft.com/office/drawing/2014/main" id="{A367C6B0-91B4-4713-A23C-8409AC017B00}"/>
              </a:ext>
            </a:extLst>
          </p:cNvPr>
          <p:cNvSpPr txBox="1"/>
          <p:nvPr/>
        </p:nvSpPr>
        <p:spPr>
          <a:xfrm>
            <a:off x="642233" y="4442573"/>
            <a:ext cx="2767652" cy="523220"/>
          </a:xfrm>
          <a:prstGeom prst="rect">
            <a:avLst/>
          </a:prstGeom>
          <a:noFill/>
        </p:spPr>
        <p:txBody>
          <a:bodyPr wrap="square" rtlCol="0">
            <a:spAutoFit/>
          </a:bodyPr>
          <a:lstStyle/>
          <a:p>
            <a:r>
              <a:rPr lang="en-US" sz="2800" dirty="0">
                <a:solidFill>
                  <a:schemeClr val="tx1">
                    <a:lumMod val="50000"/>
                    <a:lumOff val="50000"/>
                  </a:schemeClr>
                </a:solidFill>
              </a:rPr>
              <a:t>C = *</a:t>
            </a:r>
            <a:r>
              <a:rPr lang="en-US" sz="2800" dirty="0" err="1">
                <a:solidFill>
                  <a:schemeClr val="tx1">
                    <a:lumMod val="50000"/>
                    <a:lumOff val="50000"/>
                  </a:schemeClr>
                </a:solidFill>
              </a:rPr>
              <a:t>Ic</a:t>
            </a:r>
            <a:r>
              <a:rPr lang="en-US" sz="2800" dirty="0">
                <a:solidFill>
                  <a:schemeClr val="tx1">
                    <a:lumMod val="50000"/>
                    <a:lumOff val="50000"/>
                  </a:schemeClr>
                </a:solidFill>
              </a:rPr>
              <a:t>++ + *</a:t>
            </a:r>
            <a:r>
              <a:rPr lang="en-US" sz="2800" dirty="0" err="1">
                <a:solidFill>
                  <a:schemeClr val="tx1">
                    <a:lumMod val="50000"/>
                    <a:lumOff val="50000"/>
                  </a:schemeClr>
                </a:solidFill>
              </a:rPr>
              <a:t>Ic</a:t>
            </a:r>
            <a:r>
              <a:rPr lang="en-US" sz="2800" dirty="0">
                <a:solidFill>
                  <a:schemeClr val="tx1">
                    <a:lumMod val="50000"/>
                    <a:lumOff val="50000"/>
                  </a:schemeClr>
                </a:solidFill>
              </a:rPr>
              <a:t>++</a:t>
            </a:r>
          </a:p>
        </p:txBody>
      </p:sp>
    </p:spTree>
    <p:extLst>
      <p:ext uri="{BB962C8B-B14F-4D97-AF65-F5344CB8AC3E}">
        <p14:creationId xmlns:p14="http://schemas.microsoft.com/office/powerpoint/2010/main" val="2877709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5860</Words>
  <Application>Microsoft Office PowerPoint</Application>
  <PresentationFormat>Widescreen</PresentationFormat>
  <Paragraphs>688</Paragraphs>
  <Slides>49</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Inside Visual C++’s Parallel Algorithms</vt:lpstr>
      <vt:lpstr>Hello Parallel World – Not This Talk</vt:lpstr>
      <vt:lpstr>So you want to parallelize an algorithm….</vt:lpstr>
      <vt:lpstr>Let’s look at accumulate…</vt:lpstr>
      <vt:lpstr>PowerPoint Presentation</vt:lpstr>
      <vt:lpstr>PowerPoint Presentation</vt:lpstr>
      <vt:lpstr>PowerPoint Presentation</vt:lpstr>
      <vt:lpstr>PowerPoint Presentation</vt:lpstr>
      <vt:lpstr>PowerPoint Presentation</vt:lpstr>
      <vt:lpstr>PowerPoint Presentation</vt:lpstr>
      <vt:lpstr>Let’s look at accumulate reduce…</vt:lpstr>
      <vt:lpstr>What happened to scheduling?</vt:lpstr>
      <vt:lpstr>PowerPoint Presentation</vt:lpstr>
      <vt:lpstr>PowerPoint Presentation</vt:lpstr>
      <vt:lpstr>Scheduling, really – Windows’ Thread Pool</vt:lpstr>
      <vt:lpstr>Questions on the mental model of reduce?</vt:lpstr>
      <vt:lpstr>Demo – Debugging into std::reduce</vt:lpstr>
      <vt:lpstr>Benchmark benchmark benchmark!</vt:lpstr>
      <vt:lpstr>Benchmark benchmark benchmark - Debug</vt:lpstr>
      <vt:lpstr>Benchmark benchmark benchmark - Release</vt:lpstr>
      <vt:lpstr>Demo - Why isn’t it any faster?</vt:lpstr>
      <vt:lpstr>Hardware matters!</vt:lpstr>
      <vt:lpstr>Benchmark benchmark benchmark - Debug</vt:lpstr>
      <vt:lpstr>Benchmark benchmark benchmark - Release</vt:lpstr>
      <vt:lpstr>Questions about Benchmarks?</vt:lpstr>
      <vt:lpstr>A more “interesting” algorithm – stable_sort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stable_sort laptop results</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2018-09-20T19:48:29Z</dcterms:created>
  <dcterms:modified xsi:type="dcterms:W3CDTF">2018-09-24T21:40:46Z</dcterms:modified>
</cp:coreProperties>
</file>