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0" r:id="rId3"/>
    <p:sldId id="257" r:id="rId4"/>
    <p:sldId id="277" r:id="rId5"/>
    <p:sldId id="279" r:id="rId6"/>
    <p:sldId id="281" r:id="rId7"/>
    <p:sldId id="280" r:id="rId8"/>
    <p:sldId id="287" r:id="rId9"/>
    <p:sldId id="291" r:id="rId10"/>
    <p:sldId id="289" r:id="rId11"/>
    <p:sldId id="292" r:id="rId12"/>
    <p:sldId id="297" r:id="rId13"/>
    <p:sldId id="295" r:id="rId14"/>
    <p:sldId id="296" r:id="rId15"/>
    <p:sldId id="283" r:id="rId16"/>
    <p:sldId id="282" r:id="rId17"/>
    <p:sldId id="293" r:id="rId18"/>
    <p:sldId id="294" r:id="rId19"/>
    <p:sldId id="284" r:id="rId20"/>
    <p:sldId id="286" r:id="rId21"/>
    <p:sldId id="28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594" autoAdjust="0"/>
  </p:normalViewPr>
  <p:slideViewPr>
    <p:cSldViewPr>
      <p:cViewPr varScale="1">
        <p:scale>
          <a:sx n="85" d="100"/>
          <a:sy n="85" d="100"/>
        </p:scale>
        <p:origin x="-90" y="-17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</a:p>
          <a:p>
            <a:r>
              <a:rPr lang="en-US" dirty="0" smtClean="0"/>
              <a:t>(Remember, Ukraine)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6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(And Bill</a:t>
            </a:r>
            <a:r>
              <a:rPr lang="en-US" baseline="0" dirty="0" smtClean="0"/>
              <a:t> for the last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 +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9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</a:p>
          <a:p>
            <a:r>
              <a:rPr lang="en-US" dirty="0" smtClean="0"/>
              <a:t>Mention HJT</a:t>
            </a:r>
            <a:r>
              <a:rPr lang="en-US" baseline="0" dirty="0" smtClean="0"/>
              <a:t> and other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Bill/Jacob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</a:p>
          <a:p>
            <a:r>
              <a:rPr lang="en-US" dirty="0" smtClean="0"/>
              <a:t>Home pages / Search</a:t>
            </a:r>
            <a:r>
              <a:rPr lang="en-US" baseline="0" dirty="0" smtClean="0"/>
              <a:t> providers</a:t>
            </a:r>
            <a:endParaRPr lang="en-US" dirty="0" smtClean="0"/>
          </a:p>
          <a:p>
            <a:r>
              <a:rPr lang="en-US" dirty="0" err="1" smtClean="0"/>
              <a:t>Autostart</a:t>
            </a:r>
            <a:r>
              <a:rPr lang="en-US" dirty="0" smtClean="0"/>
              <a:t> Extensibility Points</a:t>
            </a:r>
          </a:p>
          <a:p>
            <a:r>
              <a:rPr lang="en-US" dirty="0" smtClean="0"/>
              <a:t>Interesting</a:t>
            </a:r>
            <a:r>
              <a:rPr lang="en-US" baseline="0" dirty="0" smtClean="0"/>
              <a:t> == Executable in the root of %PROGRAMFILES%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4/25/2012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</a:t>
            </a:r>
            <a:r>
              <a:rPr lang="en-US" dirty="0" err="1" smtClean="0"/>
              <a:t>Autostarts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\Run</a:t>
            </a:r>
            <a:r>
              <a:rPr lang="en-US" sz="1600" dirty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"${Name}"="${File}"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</a:t>
            </a:r>
            <a:r>
              <a:rPr lang="en-US" sz="1600" dirty="0" err="1" smtClean="0">
                <a:latin typeface="Liberation Mono" pitchFamily="49" charset="0"/>
              </a:rPr>
              <a:t>RunOnce</a:t>
            </a:r>
            <a:r>
              <a:rPr lang="en-US" sz="1600" dirty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"${Name}"="${File}"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</a:t>
            </a:r>
            <a:r>
              <a:rPr lang="en-US" sz="1600" dirty="0" err="1" smtClean="0">
                <a:latin typeface="Liberation Mono" pitchFamily="49" charset="0"/>
              </a:rPr>
              <a:t>RunServices</a:t>
            </a:r>
            <a:r>
              <a:rPr lang="en-US" sz="1600" dirty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"${Name}"="${File}"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</a:t>
            </a:r>
            <a:r>
              <a:rPr lang="en-US" sz="1600" dirty="0" err="1" smtClean="0">
                <a:latin typeface="Liberation Mono" pitchFamily="49" charset="0"/>
              </a:rPr>
              <a:t>RunServicesOnce</a:t>
            </a:r>
            <a:r>
              <a:rPr lang="en-US" sz="1600" dirty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"${Name}"="${File}"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>
                <a:latin typeface="Liberation Mono" pitchFamily="49" charset="0"/>
              </a:rPr>
              <a:t>\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	Policies\Explorer\Run</a:t>
            </a:r>
            <a:r>
              <a:rPr lang="en-US" sz="1600" dirty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"${Name}"="${File}"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29200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are “standard” </a:t>
            </a:r>
            <a:r>
              <a:rPr lang="en-US" dirty="0" err="1" smtClean="0"/>
              <a:t>autostart</a:t>
            </a:r>
            <a:r>
              <a:rPr lang="en-US" dirty="0" smtClean="0"/>
              <a:t> locations</a:t>
            </a:r>
          </a:p>
          <a:p>
            <a:r>
              <a:rPr lang="en-US" dirty="0" smtClean="0"/>
              <a:t>We check these just for sanity’s sake – most malware doesn’t use these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Service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[</a:t>
            </a:r>
            <a:r>
              <a:rPr lang="en-US" sz="1600" dirty="0" smtClean="0">
                <a:latin typeface="Liberation Mono" pitchFamily="49" charset="0"/>
              </a:rPr>
              <a:t>HKLM\SYSTEM\</a:t>
            </a:r>
            <a:r>
              <a:rPr lang="en-US" sz="1600" dirty="0" err="1" smtClean="0">
                <a:latin typeface="Liberation Mono" pitchFamily="49" charset="0"/>
              </a:rPr>
              <a:t>CurrentControlSet</a:t>
            </a:r>
            <a:r>
              <a:rPr lang="en-US" sz="1600" dirty="0" smtClean="0">
                <a:latin typeface="Liberation Mono" pitchFamily="49" charset="0"/>
              </a:rPr>
              <a:t>\Services\Winsock2\Parameters</a:t>
            </a:r>
            <a:r>
              <a:rPr lang="en-US" sz="1600" dirty="0">
                <a:latin typeface="Liberation Mono" pitchFamily="49" charset="0"/>
              </a:rPr>
              <a:t>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133600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Actually looks at several slides’ worth of registry information –not worth including here (see specification)</a:t>
            </a:r>
          </a:p>
          <a:p>
            <a:r>
              <a:rPr lang="en-US" dirty="0" smtClean="0"/>
              <a:t>LSP components can inspect/modify all </a:t>
            </a:r>
            <a:r>
              <a:rPr lang="en-US" i="1" dirty="0" smtClean="0"/>
              <a:t>user-mode</a:t>
            </a:r>
            <a:r>
              <a:rPr lang="en-US" dirty="0" smtClean="0"/>
              <a:t> network traffic</a:t>
            </a:r>
          </a:p>
          <a:p>
            <a:r>
              <a:rPr lang="en-US" dirty="0" smtClean="0"/>
              <a:t>Used to implement older firewalls </a:t>
            </a:r>
          </a:p>
          <a:p>
            <a:r>
              <a:rPr lang="en-US" dirty="0" smtClean="0"/>
              <a:t>Can be used to forward legitimate web requests to malicious sites</a:t>
            </a:r>
          </a:p>
          <a:p>
            <a:r>
              <a:rPr lang="en-US" dirty="0" smtClean="0"/>
              <a:t>Breaking the LSP chain prevents network access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8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illy\Desktop\4-25-2012 11-06-5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7551737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617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  <p:pic>
        <p:nvPicPr>
          <p:cNvPr id="5122" name="Picture 2" descr="http://upload.wikimedia.org/wikipedia/commons/thumb/5/5d/Windows_2000_architecture.svg/500px-Windows_2000_archite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4850"/>
            <a:ext cx="4724400" cy="60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45268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Instalog.exe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2145268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Kernel32.dll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3961" y="2145268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Ntdll.dll / NTOSKRNL.EXE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257800" y="2907268"/>
            <a:ext cx="786161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2438400" y="2907268"/>
            <a:ext cx="838200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14110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 </a:t>
            </a:r>
            <a:r>
              <a:rPr lang="en-US" dirty="0" smtClean="0"/>
              <a:t>API: </a:t>
            </a:r>
            <a:r>
              <a:rPr lang="en-US" sz="1400" dirty="0" err="1" smtClean="0">
                <a:latin typeface="Liberation Mono" pitchFamily="49" charset="0"/>
              </a:rPr>
              <a:t>FindFirstFile</a:t>
            </a:r>
            <a:r>
              <a:rPr lang="en-US" dirty="0" smtClean="0"/>
              <a:t>/</a:t>
            </a:r>
            <a:r>
              <a:rPr lang="en-US" sz="1400" dirty="0" err="1" smtClean="0">
                <a:latin typeface="Liberation Mono" pitchFamily="49" charset="0"/>
              </a:rPr>
              <a:t>FindNextFile</a:t>
            </a:r>
            <a:endParaRPr lang="en-US" dirty="0" smtClean="0">
              <a:latin typeface="Liberation Mono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7561" y="1468160"/>
            <a:ext cx="2566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Native </a:t>
            </a:r>
            <a:r>
              <a:rPr lang="en-US" dirty="0" smtClean="0"/>
              <a:t>API: </a:t>
            </a:r>
            <a:r>
              <a:rPr lang="en-US" sz="1400" dirty="0" err="1" smtClean="0">
                <a:latin typeface="Liberation Mono" pitchFamily="49" charset="0"/>
              </a:rPr>
              <a:t>NtQueryDirectoryFile</a:t>
            </a:r>
            <a:endParaRPr lang="en-US" dirty="0" smtClean="0">
              <a:latin typeface="Liberation Mono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57500" y="2057400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50880" y="2057400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7" idx="2"/>
          </p:cNvCxnSpPr>
          <p:nvPr/>
        </p:nvCxnSpPr>
        <p:spPr>
          <a:xfrm rot="16200000" flipH="1">
            <a:off x="4241180" y="875887"/>
            <a:ext cx="12700" cy="5586761"/>
          </a:xfrm>
          <a:prstGeom prst="bentConnector3">
            <a:avLst>
              <a:gd name="adj1" fmla="val 5048780"/>
            </a:avLst>
          </a:prstGeom>
          <a:ln w="5715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56730" y="4343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Instalog</a:t>
            </a:r>
            <a:r>
              <a:rPr lang="en-US" dirty="0" smtClean="0"/>
              <a:t> cheats a bit and calls the Native API directly)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599" y="609600"/>
            <a:ext cx="7328643" cy="5486400"/>
            <a:chOff x="0" y="-5576"/>
            <a:chExt cx="9168252" cy="6863576"/>
          </a:xfrm>
        </p:grpSpPr>
        <p:pic>
          <p:nvPicPr>
            <p:cNvPr id="4" name="Picture 2" descr="C:\Users\Billy\Desktop\4-25-2012 9-45-30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576"/>
              <a:ext cx="9168252" cy="6863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09600" y="4572000"/>
              <a:ext cx="6781800" cy="1447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8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Rootkits and SSDT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this content is from the </a:t>
            </a:r>
            <a:r>
              <a:rPr lang="en-US" i="1" dirty="0" smtClean="0"/>
              <a:t>Rootkits: Subverting the Windows Kernel</a:t>
            </a:r>
            <a:r>
              <a:rPr lang="en-US" dirty="0" smtClean="0"/>
              <a:t> book:</a:t>
            </a:r>
            <a:endParaRPr lang="en-US" dirty="0"/>
          </a:p>
        </p:txBody>
      </p:sp>
      <p:pic>
        <p:nvPicPr>
          <p:cNvPr id="2051" name="Picture 3" descr="C:\Users\Billy\Desktop\4-25-2012 10-21-30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063096" cy="312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Privilege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 smtClean="0"/>
              <a:t>mode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access to all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Responsible </a:t>
            </a:r>
            <a:r>
              <a:rPr lang="en-US" dirty="0" smtClean="0"/>
              <a:t>for enforcing memory access control </a:t>
            </a:r>
            <a:r>
              <a:rPr lang="en-US" dirty="0" smtClean="0"/>
              <a:t>policy (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mode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Prevented </a:t>
            </a:r>
            <a:r>
              <a:rPr lang="en-US" dirty="0" smtClean="0"/>
              <a:t>from tearing down the </a:t>
            </a:r>
            <a:r>
              <a:rPr lang="en-US" dirty="0" smtClean="0"/>
              <a:t>system </a:t>
            </a:r>
            <a:r>
              <a:rPr lang="en-US" dirty="0" smtClean="0"/>
              <a:t>by </a:t>
            </a:r>
            <a:r>
              <a:rPr lang="en-US" dirty="0" smtClean="0"/>
              <a:t>kernel policy</a:t>
            </a:r>
            <a:endParaRPr lang="en-US" dirty="0" smtClean="0"/>
          </a:p>
          <a:p>
            <a:r>
              <a:rPr lang="en-US" dirty="0" smtClean="0"/>
              <a:t>User mode</a:t>
            </a:r>
            <a:r>
              <a:rPr lang="en-US" dirty="0" smtClean="0"/>
              <a:t> needs </a:t>
            </a:r>
            <a:r>
              <a:rPr lang="en-US" dirty="0" smtClean="0"/>
              <a:t>to call the kernel for operating system </a:t>
            </a:r>
            <a:r>
              <a:rPr lang="en-US" dirty="0" smtClean="0"/>
              <a:t>services (such as enumerating a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 Dispatch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 smtClean="0"/>
              <a:t>user mode </a:t>
            </a:r>
            <a:r>
              <a:rPr lang="en-US" dirty="0" smtClean="0"/>
              <a:t>code </a:t>
            </a:r>
            <a:r>
              <a:rPr lang="en-US" dirty="0" smtClean="0"/>
              <a:t>to </a:t>
            </a:r>
            <a:r>
              <a:rPr lang="en-US" dirty="0" smtClean="0"/>
              <a:t>make a system call into kernel mode</a:t>
            </a:r>
            <a:endParaRPr lang="en-US" dirty="0" smtClean="0"/>
          </a:p>
          <a:p>
            <a:r>
              <a:rPr lang="en-US" dirty="0" smtClean="0"/>
              <a:t>Basically a large table of function pointers to kernel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User mode code requests any kernel mode service through a single processor instruction. (Currently </a:t>
            </a:r>
            <a:r>
              <a:rPr lang="en-US" sz="1800" dirty="0" smtClean="0">
                <a:latin typeface="Liberation Mono" pitchFamily="49" charset="0"/>
              </a:rPr>
              <a:t>SYSENTER</a:t>
            </a:r>
            <a:r>
              <a:rPr lang="en-US" sz="1800" dirty="0" smtClean="0"/>
              <a:t> </a:t>
            </a:r>
            <a:r>
              <a:rPr lang="en-US" dirty="0" smtClean="0"/>
              <a:t>on modern versions of Windows)</a:t>
            </a:r>
            <a:endParaRPr lang="en-US" dirty="0" smtClean="0"/>
          </a:p>
          <a:p>
            <a:r>
              <a:rPr lang="en-US" dirty="0" smtClean="0"/>
              <a:t>This is an example of how rootkits might hijack </a:t>
            </a:r>
            <a:r>
              <a:rPr lang="en-US" dirty="0" err="1" smtClean="0"/>
              <a:t>Instalog</a:t>
            </a:r>
            <a:r>
              <a:rPr lang="en-US" dirty="0" smtClean="0"/>
              <a:t> (or any other User Mode tool) -- modifying entries in the SSDT</a:t>
            </a:r>
          </a:p>
          <a:p>
            <a:r>
              <a:rPr lang="en-US" dirty="0" smtClean="0"/>
              <a:t>Anti Rootkit (ARK) tools check for these sorts of things, but they require drivers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</a:p>
          <a:p>
            <a:r>
              <a:rPr lang="en-US" dirty="0" smtClean="0"/>
              <a:t>Scriptability</a:t>
            </a:r>
          </a:p>
          <a:p>
            <a:r>
              <a:rPr lang="en-US" dirty="0" smtClean="0"/>
              <a:t>Improved Whitelisting</a:t>
            </a:r>
          </a:p>
          <a:p>
            <a:r>
              <a:rPr lang="en-US" dirty="0" smtClean="0"/>
              <a:t>Forked by commercial entity (e.g. </a:t>
            </a:r>
            <a:r>
              <a:rPr lang="en-US" dirty="0" err="1" smtClean="0"/>
              <a:t>Malwarebytes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Search Groups</a:t>
            </a:r>
          </a:p>
          <a:p>
            <a:r>
              <a:rPr lang="en-US" dirty="0" smtClean="0"/>
              <a:t>ASEPs</a:t>
            </a:r>
          </a:p>
          <a:p>
            <a:r>
              <a:rPr lang="en-US" smtClean="0"/>
              <a:t>Example </a:t>
            </a:r>
            <a:r>
              <a:rPr lang="en-US" dirty="0" smtClean="0"/>
              <a:t>Loading Points</a:t>
            </a:r>
          </a:p>
          <a:p>
            <a:r>
              <a:rPr lang="en-US" dirty="0" smtClean="0"/>
              <a:t>Rootkits, SSDTs, and Limitations of User Mode </a:t>
            </a:r>
          </a:p>
          <a:p>
            <a:r>
              <a:rPr lang="en-US" dirty="0" smtClean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illy\Documents\Visual Studio 2010\Projects\instalog\Docs\Instalog Specification\figures\gui\M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705600" cy="57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illy\Documents\Visual Studio 2010\Projects\instalog\Docs\Instalog Specification\figures\gui\Analys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" y="457200"/>
            <a:ext cx="6781800" cy="58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</a:p>
          <a:p>
            <a:r>
              <a:rPr lang="en-US" dirty="0" smtClean="0"/>
              <a:t>BSD Two-Clause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 (Eventually)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  <a:p>
            <a:r>
              <a:rPr lang="en-US" dirty="0" smtClean="0"/>
              <a:t>Scope limit for this semester -&gt; scanning features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(You can pay attention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</a:p>
          <a:p>
            <a:r>
              <a:rPr lang="en-US" dirty="0" smtClean="0"/>
              <a:t>Services / Drivers</a:t>
            </a:r>
          </a:p>
          <a:p>
            <a:r>
              <a:rPr lang="en-US" dirty="0"/>
              <a:t>Installed Programs (</a:t>
            </a:r>
            <a:r>
              <a:rPr lang="en-US" sz="1600" dirty="0">
                <a:latin typeface="Liberation Mono" pitchFamily="49" charset="0"/>
              </a:rPr>
              <a:t>HKLM\..\Uninstall</a:t>
            </a:r>
            <a:r>
              <a:rPr lang="en-US" dirty="0"/>
              <a:t>)</a:t>
            </a:r>
          </a:p>
          <a:p>
            <a:r>
              <a:rPr lang="en-US" dirty="0" smtClean="0"/>
              <a:t>Internet Explorer / Firefox / Chrome Settings</a:t>
            </a:r>
          </a:p>
          <a:p>
            <a:r>
              <a:rPr lang="en-US" dirty="0" smtClean="0"/>
              <a:t>Miscellaneous ASEPs</a:t>
            </a:r>
          </a:p>
          <a:p>
            <a:r>
              <a:rPr lang="en-US" dirty="0" smtClean="0"/>
              <a:t>“Interesting” Files</a:t>
            </a:r>
            <a:endParaRPr lang="en-US" dirty="0"/>
          </a:p>
          <a:p>
            <a:r>
              <a:rPr lang="en-US" dirty="0" smtClean="0"/>
              <a:t>Hardware Diagnostics</a:t>
            </a:r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Billy\Desktop\4-25-2012 8-46-5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2595"/>
            <a:ext cx="784303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Loading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</a:p>
          <a:p>
            <a:r>
              <a:rPr lang="en-US" dirty="0" smtClean="0"/>
              <a:t>Browser Helper Objects (BHOs)</a:t>
            </a:r>
          </a:p>
          <a:p>
            <a:r>
              <a:rPr lang="en-US" dirty="0" smtClean="0"/>
              <a:t>Registry </a:t>
            </a:r>
            <a:r>
              <a:rPr lang="en-US" dirty="0" err="1" smtClean="0"/>
              <a:t>Autostarts</a:t>
            </a:r>
            <a:endParaRPr lang="en-US" dirty="0" smtClean="0"/>
          </a:p>
          <a:p>
            <a:r>
              <a:rPr lang="en-US" dirty="0" smtClean="0"/>
              <a:t>Winsock Layered Service Providers (LSPs)</a:t>
            </a:r>
          </a:p>
        </p:txBody>
      </p:sp>
    </p:spTree>
    <p:extLst>
      <p:ext uri="{BB962C8B-B14F-4D97-AF65-F5344CB8AC3E}">
        <p14:creationId xmlns:p14="http://schemas.microsoft.com/office/powerpoint/2010/main" val="7426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 NT\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</a:t>
            </a:r>
            <a:r>
              <a:rPr lang="en-US" sz="1600" dirty="0" err="1" smtClean="0">
                <a:latin typeface="Liberation Mono" pitchFamily="49" charset="0"/>
              </a:rPr>
              <a:t>Winlogon</a:t>
            </a:r>
            <a:r>
              <a:rPr lang="en-US" sz="1600" dirty="0" smtClean="0">
                <a:latin typeface="Liberation Mono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“</a:t>
            </a:r>
            <a:r>
              <a:rPr lang="en-US" sz="1600" dirty="0" err="1" smtClean="0">
                <a:latin typeface="Liberation Mono" pitchFamily="49" charset="0"/>
              </a:rPr>
              <a:t>TaskMan</a:t>
            </a:r>
            <a:r>
              <a:rPr lang="en-US" sz="1600" dirty="0" smtClean="0">
                <a:latin typeface="Liberation Mono" pitchFamily="49" charset="0"/>
              </a:rPr>
              <a:t>”=“${Task Manager Binary}”</a:t>
            </a:r>
            <a:endParaRPr lang="en-US" sz="1600" dirty="0">
              <a:latin typeface="Liberation Mono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286000"/>
            <a:ext cx="7543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binary is launched when the user selects “Task Manager” from the </a:t>
            </a:r>
            <a:r>
              <a:rPr lang="en-US" dirty="0" err="1" smtClean="0"/>
              <a:t>Ctrl+Alt+Delete</a:t>
            </a:r>
            <a:r>
              <a:rPr lang="en-US" dirty="0" smtClean="0"/>
              <a:t> </a:t>
            </a:r>
            <a:r>
              <a:rPr lang="en-US" dirty="0" smtClean="0"/>
              <a:t>menu (on older versions of Windows)</a:t>
            </a:r>
            <a:endParaRPr lang="en-US" dirty="0" smtClean="0"/>
          </a:p>
          <a:p>
            <a:r>
              <a:rPr lang="en-US" dirty="0" smtClean="0"/>
              <a:t>This value is used to launch </a:t>
            </a:r>
            <a:r>
              <a:rPr lang="en-US" dirty="0" smtClean="0"/>
              <a:t>alternate task managers, such as </a:t>
            </a:r>
            <a:r>
              <a:rPr lang="en-US" dirty="0" smtClean="0"/>
              <a:t>Process Explorer</a:t>
            </a:r>
            <a:endParaRPr lang="en-US" dirty="0" smtClean="0"/>
          </a:p>
          <a:p>
            <a:r>
              <a:rPr lang="en-US" dirty="0" smtClean="0"/>
              <a:t>Malware sometimes hijacks this to prevent users from terminating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Helper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[HKLM\Software\Microsoft\Windows\</a:t>
            </a:r>
            <a:r>
              <a:rPr lang="en-US" sz="1600" dirty="0" err="1" smtClean="0">
                <a:latin typeface="Liberation Mono" pitchFamily="49" charset="0"/>
              </a:rPr>
              <a:t>CurrentVersion</a:t>
            </a:r>
            <a:r>
              <a:rPr lang="en-US" sz="1600" dirty="0" smtClean="0">
                <a:latin typeface="Liberation Mono" pitchFamily="49" charset="0"/>
              </a:rPr>
              <a:t>\Explorer</a:t>
            </a:r>
            <a:r>
              <a:rPr lang="en-US" sz="1600" dirty="0">
                <a:latin typeface="Liberation Mono" pitchFamily="49" charset="0"/>
              </a:rPr>
              <a:t>\</a:t>
            </a:r>
          </a:p>
          <a:p>
            <a:pPr marL="114300" indent="0">
              <a:buNone/>
            </a:pPr>
            <a:r>
              <a:rPr lang="en-US" sz="1600" dirty="0" smtClean="0">
                <a:latin typeface="Liberation Mono" pitchFamily="49" charset="0"/>
              </a:rPr>
              <a:t>	Browser </a:t>
            </a:r>
            <a:r>
              <a:rPr lang="en-US" sz="1600" dirty="0">
                <a:latin typeface="Liberation Mono" pitchFamily="49" charset="0"/>
              </a:rPr>
              <a:t>Helper Objects\${CLSID}]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@="${</a:t>
            </a:r>
            <a:r>
              <a:rPr lang="en-US" sz="1600" dirty="0" err="1">
                <a:latin typeface="Liberation Mono" pitchFamily="49" charset="0"/>
              </a:rPr>
              <a:t>AlternateName</a:t>
            </a:r>
            <a:r>
              <a:rPr lang="en-US" sz="1600" dirty="0">
                <a:latin typeface="Liberation Mono" pitchFamily="49" charset="0"/>
              </a:rPr>
              <a:t>}"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[HKEY_CLASSES_ROOT\CLSID\${CLSID}]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@="${Name}"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[HKEY_CLASSES_ROOT\CLSID\${CLSID}\InProcServer32]</a:t>
            </a:r>
          </a:p>
          <a:p>
            <a:pPr marL="114300" indent="0">
              <a:buNone/>
            </a:pPr>
            <a:r>
              <a:rPr lang="en-US" sz="1600" dirty="0">
                <a:latin typeface="Liberation Mono" pitchFamily="49" charset="0"/>
              </a:rPr>
              <a:t>@="${File}"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86200"/>
            <a:ext cx="7620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are Internet Explorer plugins (Flash, PDF readers, Silverlight, Java Browser Plugin, etc.)</a:t>
            </a:r>
          </a:p>
          <a:p>
            <a:r>
              <a:rPr lang="en-US" dirty="0" smtClean="0"/>
              <a:t>Of course, not all plugins have the user’s best interest in mind (Flash?)</a:t>
            </a:r>
          </a:p>
        </p:txBody>
      </p:sp>
    </p:spTree>
    <p:extLst>
      <p:ext uri="{BB962C8B-B14F-4D97-AF65-F5344CB8AC3E}">
        <p14:creationId xmlns:p14="http://schemas.microsoft.com/office/powerpoint/2010/main" val="11117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405</TotalTime>
  <Words>659</Words>
  <Application>Microsoft Office PowerPoint</Application>
  <PresentationFormat>On-screen Show (4:3)</PresentationFormat>
  <Paragraphs>160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Instalog</vt:lpstr>
      <vt:lpstr>Outline</vt:lpstr>
      <vt:lpstr>Background</vt:lpstr>
      <vt:lpstr>Demo!</vt:lpstr>
      <vt:lpstr>Search Groups</vt:lpstr>
      <vt:lpstr>PowerPoint Presentation</vt:lpstr>
      <vt:lpstr>Example Loading Points</vt:lpstr>
      <vt:lpstr>Task Manager</vt:lpstr>
      <vt:lpstr>Browser Helper Objects</vt:lpstr>
      <vt:lpstr>Registry Autostarts</vt:lpstr>
      <vt:lpstr>Layered Service Providers</vt:lpstr>
      <vt:lpstr>PowerPoint Presentation</vt:lpstr>
      <vt:lpstr>Native API</vt:lpstr>
      <vt:lpstr>Native API</vt:lpstr>
      <vt:lpstr>PowerPoint Presentation</vt:lpstr>
      <vt:lpstr>Limitations: Rootkits and SSDT</vt:lpstr>
      <vt:lpstr>X86 Privilege Levels</vt:lpstr>
      <vt:lpstr>System Service Dispatch Table</vt:lpstr>
      <vt:lpstr>Future Work</vt:lpstr>
      <vt:lpstr>PowerPoint Presentation</vt:lpstr>
      <vt:lpstr>PowerPoint Presentation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Billy Robert O'Neal III</cp:lastModifiedBy>
  <cp:revision>54</cp:revision>
  <dcterms:created xsi:type="dcterms:W3CDTF">2012-01-30T00:20:50Z</dcterms:created>
  <dcterms:modified xsi:type="dcterms:W3CDTF">2012-04-26T03:26:18Z</dcterms:modified>
</cp:coreProperties>
</file>