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</p:sldIdLst>
  <p:sldSz cy="5143500" cx="9144000"/>
  <p:notesSz cx="6858000" cy="9144000"/>
  <p:embeddedFontLst>
    <p:embeddedFont>
      <p:font typeface="Proxima Nova"/>
      <p:regular r:id="rId106"/>
      <p:bold r:id="rId107"/>
      <p:italic r:id="rId108"/>
      <p:boldItalic r:id="rId10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j norment"/>
  <p:cmAuthor clrIdx="1" id="1" initials="" lastIdx="2" name="Chris Barker - NOAA Federal"/>
  <p:cmAuthor clrIdx="2" id="2" initials="" lastIdx="3" name="Michael Sarah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FCBE268-5A46-4534-8464-A3248AE0F75A}">
  <a:tblStyle styleId="{EFCBE268-5A46-4534-8464-A3248AE0F7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9D297BF-2D42-4241-9D81-967EA15ADBD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ProximaNova-bold.fntdata"/><Relationship Id="rId106" Type="http://schemas.openxmlformats.org/officeDocument/2006/relationships/font" Target="fonts/ProximaNova-regular.fntdata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font" Target="fonts/ProximaNova-boldItalic.fntdata"/><Relationship Id="rId108" Type="http://schemas.openxmlformats.org/officeDocument/2006/relationships/font" Target="fonts/ProximaNova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4-08T14:05:05.147">
    <p:pos x="6000" y="0"/>
    <p:text>sat sovler?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04-08T15:38:25.711">
    <p:pos x="6000" y="0"/>
    <p:text>Became difficult to follow for this .. is an example still coming up?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1" dt="2018-03-28T18:02:58.661">
    <p:pos x="396" y="78"/>
    <p:text>maybe an exercise or two without a patch first??</p:text>
  </p:cm>
  <p:cm authorId="2" idx="1" dt="2018-03-28T18:02:58.661">
    <p:pos x="396" y="178"/>
    <p:text>Yeah, I guess I thought the skeleton stuff and the copying from other recipes would suffice.  What would you propose instead?  Building up a conda recipe for the toy package we created earlier?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2" dt="2018-03-28T18:05:43.091">
    <p:pos x="396" y="78"/>
    <p:text>Is this going to work out of the box on Windows? I know patch as been an issue....</p:text>
  </p:cm>
  <p:cm authorId="2" idx="2" dt="2018-03-28T18:03:17.174">
    <p:pos x="396" y="178"/>
    <p:text>_Marked as resolved_</p:text>
  </p:cm>
  <p:cm authorId="2" idx="3" dt="2018-03-28T18:05:43.091">
    <p:pos x="396" y="278"/>
    <p:text>_Re-opened_
Yes, I think so.  People probably need to install m2-patch, but should be OK after that.  I need to add that to the setup directions.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8-04-08T17:04:49.552">
    <p:pos x="6000" y="0"/>
    <p:text>Totally lost on this example. Couldn't type fast enough ...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Shape 62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Shape 64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Shape 71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Shape 73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Shape 74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Shape 74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Shape 75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Shape 7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Shape 77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Shape 77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Shape 78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Shape 7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Shape 79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Shape 80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Shape 80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Shape 81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Shape 81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Shape 8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Shape 82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Shape 8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Shape 83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Shape 8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Shape 83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Shape 84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Shape 84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Shape 85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Shape 85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Shape 86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Shape 86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Shape 8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Shape 87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Shape 8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Shape 88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Shape 89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Shape 89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Shape 9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Shape 90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Shape 91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Shape 91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Shape 92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Shape 92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Shape 93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Shape 93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Shape 94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Shape 94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Shape 9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Shape 95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Shape 9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Shape 96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Shape 9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Shape 97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Shape 9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Shape 98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Shape 9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Shape 99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Shape 10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Shape 100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Shape 10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Shape 101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Shape 103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Shape 103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Shape 104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Shape 104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Shape 10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Shape 106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Shape 107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Shape 107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Shape 107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Shape 108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Title Slide" showMasterSp="0">
  <p:cSld name="Main 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-43732" y="4694609"/>
            <a:ext cx="9242678" cy="479371"/>
          </a:xfrm>
          <a:prstGeom prst="rect">
            <a:avLst/>
          </a:prstGeom>
          <a:solidFill>
            <a:srgbClr val="5F25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 amt="35000"/>
          </a:blip>
          <a:srcRect b="0" l="0" r="0" t="0"/>
          <a:stretch/>
        </p:blipFill>
        <p:spPr>
          <a:xfrm>
            <a:off x="-43732" y="-778066"/>
            <a:ext cx="9242678" cy="541324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>
            <p:ph type="ctrTitle"/>
          </p:nvPr>
        </p:nvSpPr>
        <p:spPr>
          <a:xfrm>
            <a:off x="248771" y="1371891"/>
            <a:ext cx="6127645" cy="131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rebuchet MS"/>
              <a:buNone/>
              <a:defRPr b="1" i="0" sz="4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248771" y="3322238"/>
            <a:ext cx="6127645" cy="469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248771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248771" y="3881029"/>
            <a:ext cx="6127645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930390" y="478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771" y="106680"/>
            <a:ext cx="2717216" cy="741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left and Photo Right Slide">
  <p:cSld name="Quote left and Photo Right Slid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pic"/>
          </p:nvPr>
        </p:nvSpPr>
        <p:spPr>
          <a:xfrm>
            <a:off x="3887788" y="0"/>
            <a:ext cx="5256212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4028694" y="478392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6930390" y="478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302133" y="784830"/>
            <a:ext cx="3367659" cy="3168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rgbClr val="58595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/>
        </p:nvSpPr>
        <p:spPr>
          <a:xfrm>
            <a:off x="3120424" y="3424535"/>
            <a:ext cx="658366" cy="1057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9600"/>
              <a:buFont typeface="Proxima Nova"/>
              <a:buNone/>
            </a:pPr>
            <a:r>
              <a:rPr b="0" i="1" lang="en-US" sz="9600">
                <a:solidFill>
                  <a:srgbClr val="6D6E71"/>
                </a:solidFill>
                <a:latin typeface="Proxima Nova"/>
                <a:ea typeface="Proxima Nova"/>
                <a:cs typeface="Proxima Nova"/>
                <a:sym typeface="Proxima Nova"/>
              </a:rPr>
              <a:t>”</a:t>
            </a:r>
            <a:endParaRPr b="0" i="1" sz="9600">
              <a:solidFill>
                <a:srgbClr val="6D6E7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131446" y="0"/>
            <a:ext cx="65836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6D6E71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9600">
              <a:solidFill>
                <a:srgbClr val="6D6E7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02133" y="3952875"/>
            <a:ext cx="3368167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6D6E7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top, title, &amp; caption">
  <p:cSld name="Photo top, title, &amp;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pic"/>
          </p:nvPr>
        </p:nvSpPr>
        <p:spPr>
          <a:xfrm>
            <a:off x="0" y="-1"/>
            <a:ext cx="9144000" cy="306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33984" y="3969416"/>
            <a:ext cx="4469829" cy="700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631578" y="3178490"/>
            <a:ext cx="7281030" cy="72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8392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930390" y="478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Slide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F25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 amt="35000"/>
          </a:blip>
          <a:srcRect b="0" l="0" r="0" t="0"/>
          <a:stretch/>
        </p:blipFill>
        <p:spPr>
          <a:xfrm>
            <a:off x="-98678" y="-134875"/>
            <a:ext cx="9242678" cy="5413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rebuchet MS"/>
              <a:buNone/>
              <a:defRPr b="1" i="0" sz="4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1909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1909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1909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1909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09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1909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09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1909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09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1909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09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1909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623888" y="4750594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Title Slide" showMasterSp="0">
  <p:cSld name="Photo Title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 flipH="1" rot="10800000">
            <a:off x="-43732" y="4694609"/>
            <a:ext cx="9242678" cy="479371"/>
          </a:xfrm>
          <a:prstGeom prst="rect">
            <a:avLst/>
          </a:prstGeom>
          <a:solidFill>
            <a:srgbClr val="5F25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Shape 10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739710" y="3450336"/>
            <a:ext cx="5320918" cy="7811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743712" y="1596088"/>
            <a:ext cx="7315200" cy="1578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rebuchet MS"/>
              <a:buNone/>
              <a:defRPr b="1" i="0" sz="4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3028950" y="478392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Speaker with Bio">
  <p:cSld name="3 Speaker with Bio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28650" y="3364992"/>
            <a:ext cx="2400300" cy="9022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3371850" y="3364992"/>
            <a:ext cx="2400300" cy="9022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3" type="body"/>
          </p:nvPr>
        </p:nvSpPr>
        <p:spPr>
          <a:xfrm>
            <a:off x="6115050" y="3364992"/>
            <a:ext cx="2400300" cy="9022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/>
          <p:nvPr>
            <p:ph idx="4" type="pic"/>
          </p:nvPr>
        </p:nvSpPr>
        <p:spPr>
          <a:xfrm>
            <a:off x="628650" y="1389888"/>
            <a:ext cx="2400300" cy="18530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/>
          <p:nvPr>
            <p:ph idx="5" type="pic"/>
          </p:nvPr>
        </p:nvSpPr>
        <p:spPr>
          <a:xfrm>
            <a:off x="3371850" y="1389888"/>
            <a:ext cx="2400300" cy="18530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/>
          <p:nvPr>
            <p:ph idx="6" type="pic"/>
          </p:nvPr>
        </p:nvSpPr>
        <p:spPr>
          <a:xfrm>
            <a:off x="6115050" y="1389888"/>
            <a:ext cx="2400300" cy="18530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628650" y="124167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3028950" y="478392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6930390" y="478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&amp; Content">
  <p:cSld name="Title, Subtitle, &amp; Conten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628650" y="124167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28650" y="1706879"/>
            <a:ext cx="7886700" cy="29254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◦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◦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0" y="478392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930390" y="478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628650" y="1131401"/>
            <a:ext cx="7886700" cy="392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28650" y="115965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3028950" y="478392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6930390" y="478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3 photos, &amp; Caption">
  <p:cSld name="Title, 3 photos, &amp;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28650" y="3364992"/>
            <a:ext cx="2400300" cy="9022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3371850" y="3364992"/>
            <a:ext cx="2400300" cy="9022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3" type="body"/>
          </p:nvPr>
        </p:nvSpPr>
        <p:spPr>
          <a:xfrm>
            <a:off x="6115050" y="3364992"/>
            <a:ext cx="2400300" cy="9022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Shape 135"/>
          <p:cNvSpPr/>
          <p:nvPr>
            <p:ph idx="4" type="pic"/>
          </p:nvPr>
        </p:nvSpPr>
        <p:spPr>
          <a:xfrm>
            <a:off x="628650" y="1389888"/>
            <a:ext cx="2400300" cy="18530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/>
          <p:nvPr>
            <p:ph idx="5" type="pic"/>
          </p:nvPr>
        </p:nvSpPr>
        <p:spPr>
          <a:xfrm>
            <a:off x="3371850" y="1389888"/>
            <a:ext cx="2400300" cy="18530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/>
          <p:nvPr>
            <p:ph idx="6" type="pic"/>
          </p:nvPr>
        </p:nvSpPr>
        <p:spPr>
          <a:xfrm>
            <a:off x="6115050" y="1389888"/>
            <a:ext cx="2400300" cy="18530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628650" y="124167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3028950" y="478392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6930390" y="478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&amp; 2 text columns">
  <p:cSld name="Title, subtitle, &amp; 2 text column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28650" y="1889506"/>
            <a:ext cx="3790188" cy="23045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725162" y="1889506"/>
            <a:ext cx="3790188" cy="23045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628650" y="124167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3028950" y="478392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6930390" y="478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Shape 147"/>
          <p:cNvSpPr txBox="1"/>
          <p:nvPr>
            <p:ph idx="3" type="body"/>
          </p:nvPr>
        </p:nvSpPr>
        <p:spPr>
          <a:xfrm>
            <a:off x="628650" y="867897"/>
            <a:ext cx="7886700" cy="392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D8B8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&amp; 3 text columns">
  <p:cSld name="Title, subtitle, &amp; 3 text colum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28650" y="1694688"/>
            <a:ext cx="2400300" cy="2182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3371850" y="1694688"/>
            <a:ext cx="2400300" cy="2182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3" type="body"/>
          </p:nvPr>
        </p:nvSpPr>
        <p:spPr>
          <a:xfrm>
            <a:off x="6115050" y="1694688"/>
            <a:ext cx="2400300" cy="2182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628650" y="124167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3028950" y="478392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6930390" y="478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Shape 155"/>
          <p:cNvSpPr txBox="1"/>
          <p:nvPr>
            <p:ph idx="4" type="body"/>
          </p:nvPr>
        </p:nvSpPr>
        <p:spPr>
          <a:xfrm>
            <a:off x="628650" y="867897"/>
            <a:ext cx="7886700" cy="392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D8B8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Speaker with Bio">
  <p:cSld name="1 Speaker with Bi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3408426" y="1345355"/>
            <a:ext cx="5106924" cy="9022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Shape 28"/>
          <p:cNvSpPr/>
          <p:nvPr>
            <p:ph idx="2" type="pic"/>
          </p:nvPr>
        </p:nvSpPr>
        <p:spPr>
          <a:xfrm>
            <a:off x="628650" y="1345355"/>
            <a:ext cx="2626614" cy="30193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628650" y="124167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3408426" y="2633420"/>
            <a:ext cx="5106924" cy="1731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028950" y="478392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930390" y="478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content right, caption left">
  <p:cSld name="Title, subtitle, content right, caption lef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3889248" y="1719072"/>
            <a:ext cx="4626102" cy="26767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628650" y="1719464"/>
            <a:ext cx="2947633" cy="26826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628650" y="124167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0" name="Shape 160"/>
          <p:cNvSpPr txBox="1"/>
          <p:nvPr>
            <p:ph idx="11" type="ftr"/>
          </p:nvPr>
        </p:nvSpPr>
        <p:spPr>
          <a:xfrm>
            <a:off x="3028950" y="478392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6930390" y="478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Shape 162"/>
          <p:cNvSpPr txBox="1"/>
          <p:nvPr>
            <p:ph idx="3" type="body"/>
          </p:nvPr>
        </p:nvSpPr>
        <p:spPr>
          <a:xfrm>
            <a:off x="628650" y="867897"/>
            <a:ext cx="7886700" cy="392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D8B8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left, title, &amp; caption">
  <p:cSld name="Photo left, title, &amp; capti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pic"/>
          </p:nvPr>
        </p:nvSpPr>
        <p:spPr>
          <a:xfrm>
            <a:off x="0" y="0"/>
            <a:ext cx="5256212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5565775" y="2474976"/>
            <a:ext cx="2949575" cy="1561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5564187" y="812031"/>
            <a:ext cx="2951163" cy="1314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7" name="Shape 167"/>
          <p:cNvSpPr txBox="1"/>
          <p:nvPr>
            <p:ph idx="11" type="ftr"/>
          </p:nvPr>
        </p:nvSpPr>
        <p:spPr>
          <a:xfrm>
            <a:off x="1846326" y="478392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6930390" y="478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Speaker with Bio">
  <p:cSld name="2 Speaker with Bi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2171700" y="3377184"/>
            <a:ext cx="2400300" cy="9022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914900" y="3377184"/>
            <a:ext cx="2400300" cy="9022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/>
          <p:nvPr>
            <p:ph idx="3" type="pic"/>
          </p:nvPr>
        </p:nvSpPr>
        <p:spPr>
          <a:xfrm>
            <a:off x="2171700" y="1402080"/>
            <a:ext cx="2400300" cy="18530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/>
          <p:nvPr>
            <p:ph idx="4" type="pic"/>
          </p:nvPr>
        </p:nvSpPr>
        <p:spPr>
          <a:xfrm>
            <a:off x="4914900" y="1402080"/>
            <a:ext cx="2400300" cy="18530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628650" y="124167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028950" y="478392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930390" y="478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right, title, &amp; caption">
  <p:cSld name="Photo right, title, &amp; 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pic"/>
          </p:nvPr>
        </p:nvSpPr>
        <p:spPr>
          <a:xfrm>
            <a:off x="3887788" y="0"/>
            <a:ext cx="5256212" cy="467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30238" y="2474976"/>
            <a:ext cx="2949575" cy="1561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628650" y="812031"/>
            <a:ext cx="2951163" cy="1314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4028694" y="478392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930390" y="478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content left, caption right">
  <p:cSld name="Title, subtitle, content left, caption righ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628650" y="1719072"/>
            <a:ext cx="4626102" cy="26767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5560441" y="1719464"/>
            <a:ext cx="2947633" cy="26826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628650" y="124167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028950" y="478392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930390" y="478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628650" y="867897"/>
            <a:ext cx="7886700" cy="392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D8B8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photo, &amp; caption">
  <p:cSld name="Title, subtitle, photo, &amp;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630238" y="4207254"/>
            <a:ext cx="7885112" cy="342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628650" y="124167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028950" y="478392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930390" y="478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Shape 59"/>
          <p:cNvSpPr/>
          <p:nvPr>
            <p:ph idx="2" type="pic"/>
          </p:nvPr>
        </p:nvSpPr>
        <p:spPr>
          <a:xfrm>
            <a:off x="1420812" y="1707408"/>
            <a:ext cx="6302375" cy="2382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628650" y="867897"/>
            <a:ext cx="7886700" cy="392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D8B8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Quot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375029" y="1786269"/>
            <a:ext cx="6393942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b="0" i="1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028950" y="478392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930390" y="478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7781162" y="2558254"/>
            <a:ext cx="658366" cy="1057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9600"/>
              <a:buFont typeface="Proxima Nova"/>
              <a:buNone/>
            </a:pPr>
            <a:r>
              <a:rPr b="0" i="1" lang="en-US" sz="9600" u="none" cap="none" strike="noStrike">
                <a:solidFill>
                  <a:srgbClr val="6D6E71"/>
                </a:solidFill>
                <a:latin typeface="Proxima Nova"/>
                <a:ea typeface="Proxima Nova"/>
                <a:cs typeface="Proxima Nova"/>
                <a:sym typeface="Proxima Nova"/>
              </a:rPr>
              <a:t>”</a:t>
            </a:r>
            <a:endParaRPr b="0" i="1" sz="9600" u="none" cap="none" strike="noStrike">
              <a:solidFill>
                <a:srgbClr val="6D6E7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716662" y="1001439"/>
            <a:ext cx="65836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6D6E71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9600">
              <a:solidFill>
                <a:srgbClr val="6D6E7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400803" y="3564874"/>
            <a:ext cx="3368167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6D6E7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over Image Slide">
  <p:cSld name="Quote over Image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1375029" y="1786269"/>
            <a:ext cx="6393942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rgbClr val="58595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028950" y="478392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930390" y="478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7781162" y="2558254"/>
            <a:ext cx="658366" cy="1057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9600"/>
              <a:buFont typeface="Proxima Nova"/>
              <a:buNone/>
            </a:pPr>
            <a:r>
              <a:rPr b="0" i="1" lang="en-US" sz="9600">
                <a:solidFill>
                  <a:srgbClr val="6D6E71"/>
                </a:solidFill>
                <a:latin typeface="Proxima Nova"/>
                <a:ea typeface="Proxima Nova"/>
                <a:cs typeface="Proxima Nova"/>
                <a:sym typeface="Proxima Nova"/>
              </a:rPr>
              <a:t>”</a:t>
            </a:r>
            <a:endParaRPr b="0" i="1" sz="9600">
              <a:solidFill>
                <a:srgbClr val="6D6E7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716662" y="1001439"/>
            <a:ext cx="65836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6D6E71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9600">
              <a:solidFill>
                <a:srgbClr val="6D6E7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400803" y="3564874"/>
            <a:ext cx="3368167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6D6E7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Over Green Slide">
  <p:cSld name="Quote Over Green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F25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2">
            <a:alphaModFix amt="35000"/>
          </a:blip>
          <a:srcRect b="0" l="0" r="0" t="0"/>
          <a:stretch/>
        </p:blipFill>
        <p:spPr>
          <a:xfrm>
            <a:off x="-98678" y="-135526"/>
            <a:ext cx="9242678" cy="54132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type="title"/>
          </p:nvPr>
        </p:nvSpPr>
        <p:spPr>
          <a:xfrm>
            <a:off x="1375029" y="1786269"/>
            <a:ext cx="6393942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0" y="478392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930390" y="478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7781162" y="2558254"/>
            <a:ext cx="658366" cy="1057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"/>
              <a:buNone/>
            </a:pPr>
            <a:r>
              <a:rPr b="0" i="1" lang="en-US" sz="9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”</a:t>
            </a:r>
            <a:endParaRPr b="0" i="1" sz="9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716662" y="1001439"/>
            <a:ext cx="65836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9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400803" y="3564874"/>
            <a:ext cx="3368167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22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8.xml"/><Relationship Id="rId21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 rot="10800000">
            <a:off x="-43732" y="4694609"/>
            <a:ext cx="9242678" cy="479371"/>
          </a:xfrm>
          <a:prstGeom prst="rect">
            <a:avLst/>
          </a:prstGeom>
          <a:solidFill>
            <a:srgbClr val="5F25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628650" y="115965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b="1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930390" y="478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3252" y="-167251"/>
            <a:ext cx="9144000" cy="3167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694609"/>
            <a:ext cx="3086100" cy="479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1193" y="4698990"/>
            <a:ext cx="1629870" cy="4445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it.ly/2GK3a9q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tackoverflow.com/a/38403654/117037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rahamwideman.wikispaces.com/Python-+site-package+dirs+and+.pth+file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python.org/2/distutils/setupscript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audreyr/cookiecutter" TargetMode="External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conda/cookiecutter-conda-python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aremad.io/posts/2013/07/setup-vs-requirement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setuptools.readthedocs.io/en/latest/setuptools.html#configuring-setup-using-setup-cfg-file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conda/conda-build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AnacondaRecipes" TargetMode="External"/><Relationship Id="rId4" Type="http://schemas.openxmlformats.org/officeDocument/2006/relationships/hyperlink" Target="https://github.com/conda-forg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AnacondaRecipe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conda-forge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conda.io/docs/commands/build/conda-skeleton-pypi.htm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conda.io/docs/commands/build/conda-skeleton-cran.html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Relationship Id="rId3" Type="http://schemas.openxmlformats.org/officeDocument/2006/relationships/comments" Target="../comments/comment2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conda.io/docs/user-guide/tasks/build-packages/define-metadata.html#source-section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conda.io/docs/user-guide/tasks/build-packages/define-metadata.html#source-section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comments" Target="../comments/comment3.xml"/><Relationship Id="rId4" Type="http://schemas.openxmlformats.org/officeDocument/2006/relationships/hyperlink" Target="https://conda.io/docs/user-guide/tasks/build-packages/define-metadata.html#source-section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conda.io/docs/user-guide/tasks/build-packages/define-metadata.html#source-section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conda.io/docs/user-guide/tasks/build-packages/define-metadata.html#source-section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9.xml"/><Relationship Id="rId3" Type="http://schemas.openxmlformats.org/officeDocument/2006/relationships/comments" Target="../comments/comment4.xml"/><Relationship Id="rId4" Type="http://schemas.openxmlformats.org/officeDocument/2006/relationships/hyperlink" Target="https://conda.io/docs/user-guide/tasks/build-packages/define-metadata.html#source-sec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conda.io/docs/user-guide/tasks/build-packages/define-metadata.html#source-section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conda.io/docs/user-guide/tasks/build-packages/define-metadata.html#build-section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conda.io/docs/user-guide/tasks/build-packages/define-metadata.html#requirements-section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conda.io/docs/user-guide/tasks/build-packages/define-metadata.html#requirements-section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conda.io/docs/user-guide/tasks/build-packages/define-metadata.html#requirements-section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conda.io/docs/user-guide/tasks/build-packages/define-metadata.html#test-section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conda.io/docs/user-guide/tasks/build-packages/define-metadata.html#test-section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conda.io/docs/user-guide/tasks/build-packages/define-metadata.html#test-section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conda.io/docs/user-guide/tasks/build-packages/define-metadata.html#test-section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conda.io/docs/user-guide/tasks/build-packages/define-metadata.html#test-sect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conda.io/docs/user-guide/tasks/build-packages/define-metadata.html#test-section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conda.io/docs/user-guide/tasks/build-packages/define-metadata.html#outputs-section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conda.io/docs/user-guide/tasks/build-packages/define-metadata.html#outputs-section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conda.io/docs/user-guide/tasks/build-packages/define-metadata.html#outputs-section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github.com/AnacondaRecipes/curl-feedstock/blob/master/recipe/meta.yaml" TargetMode="External"/><Relationship Id="rId4" Type="http://schemas.openxmlformats.org/officeDocument/2006/relationships/hyperlink" Target="https://github.com/AnacondaRecipes/aggregate/blob/master/ctng-compilers-activation-feedstock/recipe/meta.yaml" TargetMode="External"/><Relationship Id="rId5" Type="http://schemas.openxmlformats.org/officeDocument/2006/relationships/hyperlink" Target="https://conda.io/docs/user-guide/tasks/build-packages/define-metadata.html#outputs-section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github.com/conda-forge/curl-feedstock/tree/master/recipe" TargetMode="External"/><Relationship Id="rId4" Type="http://schemas.openxmlformats.org/officeDocument/2006/relationships/hyperlink" Target="https://conda.io/docs/user-guide/tasks/build-packages/define-metadata.html#outputs-section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github.com/AnacondaRecipes/curl-feedstock/tree/master/recipe" TargetMode="External"/><Relationship Id="rId4" Type="http://schemas.openxmlformats.org/officeDocument/2006/relationships/hyperlink" Target="https://conda.io/docs/user-guide/tasks/build-packages/define-metadata.html#outputs-section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conda.io/docs/user-guide/tasks/build-packages/define-metadata.html#about-section" TargetMode="External"/><Relationship Id="rId4" Type="http://schemas.openxmlformats.org/officeDocument/2006/relationships/image" Target="../media/image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conda.io/docs/user-guide/tasks/build-packages/define-metadata.html#extra-section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conda.io/docs/user-guide/tasks/build-packages/define-metadata.html#preprocessing-selectors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conda.io/docs/user-guide/tasks/build-packages/define-metadata.html#preprocessing-selectors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conda.io/docs/user-guide/tasks/build-packages/define-metadata.html#preprocessing-selectors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://jinja.pocoo.org/docs/2.10/templates/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6.xml"/><Relationship Id="rId3" Type="http://schemas.openxmlformats.org/officeDocument/2006/relationships/hyperlink" Target="http://jinja.pocoo.org/docs/2.10/templates/" TargetMode="Externa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://jinja.pocoo.org/docs/2.10/templates/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://jinja.pocoo.org/docs/2.10/templates/" TargetMode="Externa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conda.io/docs/user-guide/tasks/build-packages/variant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python.org/3/tutorial/modules.html#packages" TargetMode="Externa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0.xml"/><Relationship Id="rId3" Type="http://schemas.openxmlformats.org/officeDocument/2006/relationships/hyperlink" Target="https://conda.io/docs/user-guide/tasks/build-packages/variants.html" TargetMode="Externa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1.xml"/><Relationship Id="rId3" Type="http://schemas.openxmlformats.org/officeDocument/2006/relationships/hyperlink" Target="https://conda.io/docs/user-guide/tasks/build-packages/variants.html" TargetMode="Externa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conda.io/docs/user-guide/tasks/build-packages/variants.html" TargetMode="Externa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s://conda.io/docs/user-guide/tasks/build-packages/variants.html" TargetMode="Externa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4.xml"/><Relationship Id="rId3" Type="http://schemas.openxmlformats.org/officeDocument/2006/relationships/hyperlink" Target="https://conda.io/docs/user-guide/tasks/build-packages/variants.html#customizing-compatibility" TargetMode="Externa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7.xml"/><Relationship Id="rId3" Type="http://schemas.openxmlformats.org/officeDocument/2006/relationships/hyperlink" Target="https://conda.io/docs/user-guide/tasks/build-packages/variants.html#customizing-compatibility" TargetMode="Externa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8.xml"/><Relationship Id="rId3" Type="http://schemas.openxmlformats.org/officeDocument/2006/relationships/hyperlink" Target="https://conda.io/docs/user-guide/tasks/build-packages/variants.html#customizing-compatibility" TargetMode="Externa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9.xml"/><Relationship Id="rId3" Type="http://schemas.openxmlformats.org/officeDocument/2006/relationships/hyperlink" Target="https://github.com/AnacondaRecipes/scikit-image-feedstock/blob/master/recipe/meta.yaml" TargetMode="External"/><Relationship Id="rId4" Type="http://schemas.openxmlformats.org/officeDocument/2006/relationships/hyperlink" Target="https://conda.io/docs/user-guide/tasks/build-packages/variants.html#customizing-compatibilit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python.org/3/tutorial/modules.html#packages" TargetMode="Externa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0.xml"/><Relationship Id="rId3" Type="http://schemas.openxmlformats.org/officeDocument/2006/relationships/hyperlink" Target="https://github.com/AnacondaRecipes/aggregate/blob/master/clang/meta.yaml" TargetMode="External"/><Relationship Id="rId4" Type="http://schemas.openxmlformats.org/officeDocument/2006/relationships/hyperlink" Target="https://conda.io/docs/user-guide/tasks/build-packages/variants.html#customizing-compatibility" TargetMode="Externa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1.xml"/><Relationship Id="rId3" Type="http://schemas.openxmlformats.org/officeDocument/2006/relationships/hyperlink" Target="https://conda.io/docs/user-guide/tasks/build-packages/compiler-tools.html#anaconda-compiler-tools" TargetMode="Externa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2.xml"/><Relationship Id="rId3" Type="http://schemas.openxmlformats.org/officeDocument/2006/relationships/hyperlink" Target="https://conda.io/docs/user-guide/tasks/build-packages/compiler-tools.html#anaconda-compiler-tools" TargetMode="Externa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conda.io/docs/user-guide/tasks/build-packages/define-metadata.html#export-runtime-requirements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4.xml"/><Relationship Id="rId3" Type="http://schemas.openxmlformats.org/officeDocument/2006/relationships/hyperlink" Target="https://conda.io/docs/user-guide/tasks/build-packages/define-metadata.html#export-runtime-requirements" TargetMode="Externa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github.com/AnacondaRecipes/libgdal-feedstock/blob/master/recipe/meta.yaml" TargetMode="External"/><Relationship Id="rId4" Type="http://schemas.openxmlformats.org/officeDocument/2006/relationships/hyperlink" Target="https://conda.io/docs/user-guide/tasks/build-packages/define-metadata.html#export-runtime-requirements" TargetMode="Externa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6.xml"/><Relationship Id="rId3" Type="http://schemas.openxmlformats.org/officeDocument/2006/relationships/comments" Target="../comments/comment5.xml"/><Relationship Id="rId4" Type="http://schemas.openxmlformats.org/officeDocument/2006/relationships/hyperlink" Target="https://conda.io/docs/user-guide/tasks/build-packages/define-metadata.html#export-runtime-requirements" TargetMode="Externa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7.xml"/><Relationship Id="rId3" Type="http://schemas.openxmlformats.org/officeDocument/2006/relationships/hyperlink" Target="https://anaconda.org/" TargetMode="External"/><Relationship Id="rId4" Type="http://schemas.openxmlformats.org/officeDocument/2006/relationships/hyperlink" Target="https://conda.io/docs/user-guide/configuration/use-condarc.html" TargetMode="Externa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8.xml"/><Relationship Id="rId3" Type="http://schemas.openxmlformats.org/officeDocument/2006/relationships/hyperlink" Target="https://pypi.org/account/register/" TargetMode="External"/><Relationship Id="rId4" Type="http://schemas.openxmlformats.org/officeDocument/2006/relationships/hyperlink" Target="https://pypi.python.org/pypi/twine" TargetMode="Externa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9.xml"/><Relationship Id="rId3" Type="http://schemas.openxmlformats.org/officeDocument/2006/relationships/hyperlink" Target="https://www.surveymonkey.com/r/con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ctrTitle"/>
          </p:nvPr>
        </p:nvSpPr>
        <p:spPr>
          <a:xfrm>
            <a:off x="248776" y="1371900"/>
            <a:ext cx="83382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Trebuchet MS"/>
              <a:buNone/>
            </a:pPr>
            <a:r>
              <a:rPr lang="en-US" sz="4050"/>
              <a:t>Tutorial: Packaging</a:t>
            </a:r>
            <a:endParaRPr sz="40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Trebuchet MS"/>
              <a:buNone/>
            </a:pPr>
            <a:r>
              <a:t/>
            </a:r>
            <a:endParaRPr sz="405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slides, so you get links: </a:t>
            </a:r>
            <a:r>
              <a:rPr b="0" lang="en-US" sz="24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https://bit.ly/2GK3a9q</a:t>
            </a:r>
            <a:r>
              <a:rPr b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50"/>
          </a:p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248771" y="3881029"/>
            <a:ext cx="6127645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Arial"/>
              <a:buNone/>
            </a:pPr>
            <a:r>
              <a:rPr lang="en-US" sz="1275"/>
              <a:t>Michael Sarahan</a:t>
            </a:r>
            <a:endParaRPr b="0" i="0" sz="1275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Arial"/>
              <a:buNone/>
            </a:pPr>
            <a:r>
              <a:rPr lang="en-US" sz="1275"/>
              <a:t>Conda-build tech lead</a:t>
            </a:r>
            <a:endParaRPr b="0" i="0" sz="1275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make a package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23850" y="1118075"/>
            <a:ext cx="39432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mypkg/</a:t>
            </a:r>
            <a:b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__init__.py</a:t>
            </a:r>
            <a:b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subpkg/</a:t>
            </a:r>
            <a:b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__init__.py</a:t>
            </a:r>
            <a:b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a.py</a:t>
            </a:r>
            <a:b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make a package</a:t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23850" y="1118075"/>
            <a:ext cx="74382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Windows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mkdir mypkg\subpkg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echo. &gt; mypkg\__init__.py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. &gt; mypkg\subpkg\__init__.py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. &gt; mypkg\subpkg\a.py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Mac/Linux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mkdir -p mypkg/subpkg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touch mypkg/__init__.py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touch mypkg/subpkg/__init__.py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touch mypkg/subpkg/a.py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In python interpreter:</a:t>
            </a:r>
            <a:br>
              <a:rPr lang="en-US"/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import sys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pprint import pprint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pprint(sys.path)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sys.path</a:t>
            </a:r>
            <a:r>
              <a:rPr lang="en-US"/>
              <a:t> explanation: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https://stackoverflow.com/a/38403654/1170370</a:t>
            </a:r>
            <a:endParaRPr/>
          </a:p>
        </p:txBody>
      </p:sp>
      <p:sp>
        <p:nvSpPr>
          <p:cNvPr id="271" name="Shape 271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Python finds packages</a:t>
            </a:r>
            <a:endParaRPr/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get things on sys.path</a:t>
            </a:r>
            <a:endParaRPr/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PYTHONPATH environment variable (fragile)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Installing packages (destination: site-packages folder)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.pth files in sys.path locations</a:t>
            </a:r>
            <a:endParaRPr/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your site-packages folder</a:t>
            </a:r>
            <a:endParaRPr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Windows: </a:t>
            </a:r>
            <a:br>
              <a:rPr lang="en-US"/>
            </a:br>
            <a:r>
              <a:rPr lang="en-US"/>
              <a:t>(install root)\Lib\site-packages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Mac/Linux: </a:t>
            </a:r>
            <a:br>
              <a:rPr lang="en-US"/>
            </a:br>
            <a:r>
              <a:rPr lang="en-US"/>
              <a:t>(install root)/lib/pythonX.Y/site-packages</a:t>
            </a:r>
            <a:endParaRPr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Installing packages</a:t>
            </a:r>
            <a:endParaRPr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Installing:</a:t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Font typeface="Courier New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python setup.py install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pip install 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Development installs:</a:t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Font typeface="Courier New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python setup.py develop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pip install -e 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03" name="Shape 303"/>
          <p:cNvGraphicFramePr/>
          <p:nvPr/>
        </p:nvGraphicFramePr>
        <p:xfrm>
          <a:off x="952500" y="1059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{EFCBE268-5A46-4534-8464-A3248AE0F75A}</a:tableStyleId>
              </a:tblPr>
              <a:tblGrid>
                <a:gridCol w="3436825"/>
                <a:gridCol w="3802175"/>
              </a:tblGrid>
              <a:tr h="6407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Install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Development install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</a:tr>
              <a:tr h="6368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Copies package into site-packages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Adds a .pth file to site-packages, pointed at package source root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9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Used when creating conda packages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Used when developing software locally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9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Normal priority in sys.path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End of sys.path (only found if nothing else comes first)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4" name="Shape 304"/>
          <p:cNvSpPr txBox="1"/>
          <p:nvPr/>
        </p:nvSpPr>
        <p:spPr>
          <a:xfrm>
            <a:off x="2692050" y="4727175"/>
            <a:ext cx="60207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https://grahamwideman.wikispaces.com/Python-+site-package+dirs+and+.pth+files</a:t>
            </a:r>
            <a:r>
              <a:rPr lang="en-US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about setup.py?</a:t>
            </a:r>
            <a:endParaRPr/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28650" y="1118075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#!/usr/bin/env python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setuptools import setup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setup(name='Distutils',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version='1.0',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description='Python Distribution Utilities',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author='Greg Ward',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author_email='gward@python.net',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url='https://www.python.org/sigs/distutils-sig/',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packages=['distutils', 'distutils.command'],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Shape 313"/>
          <p:cNvSpPr txBox="1"/>
          <p:nvPr/>
        </p:nvSpPr>
        <p:spPr>
          <a:xfrm>
            <a:off x="3308925" y="4783925"/>
            <a:ext cx="4511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https://docs.python.org/2/distutils/setupscript.html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does setup.py do?</a:t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Version &amp; package metadata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List of packages to include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List of other files to include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Lists of dependencies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Lists of extensions to be compiled</a:t>
            </a:r>
            <a:endParaRPr/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write setup.py</a:t>
            </a:r>
            <a:endParaRPr/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#!/usr/bin/env python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setuptools import setup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setup(name='mypkg',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version='1.0',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# list folders, not files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packages=['mypkg', 'mypkg.subpkg'],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)</a:t>
            </a:r>
            <a:endParaRPr/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3408426" y="1345355"/>
            <a:ext cx="5106924" cy="833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1" lang="en-US"/>
              <a:t>Michael Sarahan, PhD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/>
              <a:t>Conda-build tech lead, Anaconda, Inc.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Shape 182"/>
          <p:cNvSpPr txBox="1"/>
          <p:nvPr>
            <p:ph idx="3" type="body"/>
          </p:nvPr>
        </p:nvSpPr>
        <p:spPr>
          <a:xfrm>
            <a:off x="3408426" y="2179320"/>
            <a:ext cx="5106924" cy="1731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/>
              <a:t>Chemistry, Materials Science PhD</a:t>
            </a:r>
            <a:endParaRPr sz="16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/>
              <a:t>Data analysis of electron microscope (STEM) data</a:t>
            </a:r>
            <a:endParaRPr sz="16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/>
              <a:t>Python user since 2005</a:t>
            </a:r>
            <a:endParaRPr sz="16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/>
              <a:t>Hired especially for Windows knowledge, branched out into build automation and enhancing binary compatibility</a:t>
            </a:r>
            <a:endParaRPr sz="16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/>
              <a:t>Helped Continuum (now Anaconda) embrace Conda-forge</a:t>
            </a:r>
            <a:endParaRPr sz="1600"/>
          </a:p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3028950" y="478392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© 2018 Anaconda</a:t>
            </a:r>
            <a:endParaRPr b="0" i="0" sz="9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6930390" y="4783927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16501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Setuptools</a:t>
            </a:r>
            <a:endParaRPr/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Separate library (ships with Python by default, though)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Adds entry point capability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provides find_packages function (use with caution)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creates eggs by default (people spend time fighting this later in the process)</a:t>
            </a:r>
            <a:endParaRPr/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does setup.py go?</a:t>
            </a:r>
            <a:endParaRPr/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28650" y="1118075"/>
            <a:ext cx="36555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mypkg-src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setup.py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mypkg/</a:t>
            </a:r>
            <a:b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__init__.py</a:t>
            </a:r>
            <a:b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subpkg/</a:t>
            </a:r>
            <a:b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__init__.py</a:t>
            </a:r>
            <a:b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a.py</a:t>
            </a:r>
            <a:endParaRPr/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4612450" y="1157575"/>
            <a:ext cx="39030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New outer folder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setup.py alongside package to be installed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mypkg is what will get installed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mypkg-src is what gets linked to by develop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installing your package</a:t>
            </a:r>
            <a:endParaRPr/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cd mypkg-src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python setup.py install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python -c “import mypkg.subpkg.a”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Go look in your site-packages folder</a:t>
            </a:r>
            <a:endParaRPr/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packages the easy way</a:t>
            </a:r>
            <a:endParaRPr/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https://github.com/audreyr/cookiecutter</a:t>
            </a:r>
            <a:r>
              <a:rPr lang="en-US"/>
              <a:t> 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conda install -c conda-forge cookiecutter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3" name="Shape 3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5038" y="1966913"/>
            <a:ext cx="47339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make a project</a:t>
            </a:r>
            <a:endParaRPr/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cookiecutter </a:t>
            </a:r>
            <a:r>
              <a:rPr lang="en-US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https://github.com/conda/cookiecutter-conda-python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full_name [Full Name]: Mike Sarahan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email [Email Address]: msarahan@anaconda.com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github_username [github_username]: msarahan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repo_name [repository_name]: acon_demo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package_name [acon_demo]: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project_short_description [Short description]: acon demo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version [0.1.0]: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did we get?</a:t>
            </a:r>
            <a:endParaRPr/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ls -R acon_demo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README.rst   acon_demo	conda.recipe setup.py 	tests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acon_demo/acon_demo: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__init__.py __main__.py cli.py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acon_demo/conda.recipe: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meta.yaml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acon_demo/tests: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__init__.py test_cli.py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Adding requirements in setup.py</a:t>
            </a:r>
            <a:endParaRPr/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#!/usr/bin/env python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distutils.core import setup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setup(name='mypkg',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version='1.0',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# list folders, not files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packages=['mypkg', 'mypkg.subpkg'],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install_requires=[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],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)</a:t>
            </a:r>
            <a:endParaRPr/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in requirements.txt</a:t>
            </a:r>
            <a:endParaRPr/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common mistake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requirements.txt often from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pip freeze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Trebuchet MS"/>
              <a:buChar char="●"/>
            </a:pPr>
            <a:r>
              <a:rPr lang="en-US"/>
              <a:t>Pinned way too tightly.  OK for env creation, bad for packaging.</a:t>
            </a:r>
            <a:br>
              <a:rPr lang="en-US"/>
            </a:b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Donald Stufft (PyPA): Abstract vs. Concrete dependencies</a:t>
            </a:r>
            <a:endParaRPr/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Shape 396"/>
          <p:cNvSpPr txBox="1"/>
          <p:nvPr/>
        </p:nvSpPr>
        <p:spPr>
          <a:xfrm>
            <a:off x="2981225" y="4733150"/>
            <a:ext cx="4594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https://caremad.io/posts/2013/07/setup-vs-requirement/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in setup.cfg (ideal)</a:t>
            </a:r>
            <a:endParaRPr/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[metadata]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name = my_package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version = attr: src.VERSION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[options]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packages = find: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install_requires =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click</a:t>
            </a:r>
            <a:br>
              <a:rPr lang="en-US" sz="1200"/>
            </a:br>
            <a:endParaRPr sz="12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4" name="Shape 404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" name="Shape 405"/>
          <p:cNvSpPr txBox="1"/>
          <p:nvPr/>
        </p:nvSpPr>
        <p:spPr>
          <a:xfrm>
            <a:off x="2058575" y="4720625"/>
            <a:ext cx="6683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http://setuptools.readthedocs.io/en/latest/setuptools.html#configuring-setup-using-setup-cfg-files</a:t>
            </a:r>
            <a:r>
              <a:rPr lang="en-US" sz="1200"/>
              <a:t> </a:t>
            </a:r>
            <a:endParaRPr sz="1200"/>
          </a:p>
        </p:txBody>
      </p:sp>
      <p:sp>
        <p:nvSpPr>
          <p:cNvPr id="406" name="Shape 406"/>
          <p:cNvSpPr txBox="1"/>
          <p:nvPr/>
        </p:nvSpPr>
        <p:spPr>
          <a:xfrm>
            <a:off x="1465350" y="3908325"/>
            <a:ext cx="6213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Parseable without execution, unlike setup.py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623888" y="1282700"/>
            <a:ext cx="7886700" cy="21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 time!</a:t>
            </a:r>
            <a:endParaRPr/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23888" y="3441700"/>
            <a:ext cx="78867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Up next: producing redistributable artifacts</a:t>
            </a:r>
            <a:endParaRPr/>
          </a:p>
        </p:txBody>
      </p:sp>
      <p:sp>
        <p:nvSpPr>
          <p:cNvPr id="414" name="Shape 414"/>
          <p:cNvSpPr txBox="1"/>
          <p:nvPr>
            <p:ph idx="11" type="ftr"/>
          </p:nvPr>
        </p:nvSpPr>
        <p:spPr>
          <a:xfrm>
            <a:off x="623888" y="4750594"/>
            <a:ext cx="3086100" cy="2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628650" y="115965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479225" y="836475"/>
            <a:ext cx="83022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Make sure you have Miniconda or Anaconda</a:t>
            </a:r>
            <a:endParaRPr sz="2400"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552" y="1350374"/>
            <a:ext cx="1859988" cy="3303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4">
            <a:alphaModFix/>
          </a:blip>
          <a:srcRect b="0" l="12395" r="0" t="0"/>
          <a:stretch/>
        </p:blipFill>
        <p:spPr>
          <a:xfrm>
            <a:off x="2358752" y="1350374"/>
            <a:ext cx="2170748" cy="330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Redistributable artifacts</a:t>
            </a:r>
            <a:endParaRPr/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sdists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wheels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conda packages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eggs (deprecated)</a:t>
            </a:r>
            <a:endParaRPr/>
          </a:p>
        </p:txBody>
      </p:sp>
      <p:sp>
        <p:nvSpPr>
          <p:cNvPr id="422" name="Shape 422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When/how to use an sdist</a:t>
            </a:r>
            <a:endParaRPr/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Pure python (no compilation requirements)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Or, distributing source code that must be compiled prior to usage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python setup.py sdist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Shape 430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Wheels vs. Conda packages</a:t>
            </a:r>
            <a:endParaRPr/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38" name="Shape 438"/>
          <p:cNvGraphicFramePr/>
          <p:nvPr/>
        </p:nvGraphicFramePr>
        <p:xfrm>
          <a:off x="628650" y="134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{C9D297BF-2D42-4241-9D81-967EA15ADBDF}</a:tableStyleId>
              </a:tblPr>
              <a:tblGrid>
                <a:gridCol w="4060575"/>
                <a:gridCol w="3826125"/>
              </a:tblGrid>
              <a:tr h="393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Wheels</a:t>
                      </a:r>
                      <a:endParaRPr b="1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A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Conda packages</a:t>
                      </a:r>
                      <a:endParaRPr b="1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A8AF"/>
                    </a:solidFill>
                  </a:tcPr>
                </a:tc>
              </a:tr>
              <a:tr h="399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Employed by pip, blessed by PyPA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Foundation of Anaconda ecosystem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9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Used by any python installation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Used by conda python installations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9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Mostly specific to Python ecosystem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General purpose (any ecosystem)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20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Good mechanism for specifying range of python compatibility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Primitive support for multiple python 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 versions (noarch)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1F2"/>
                    </a:solidFill>
                  </a:tcPr>
                </a:tc>
              </a:tr>
              <a:tr h="60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Depends on static linking or other system package managers to provide core libraries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Can bundle core system-level shared libraries as packages, and resolve dependencies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Introducing conda-build</a:t>
            </a:r>
            <a:endParaRPr/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Orchestrates environment creation, activation, and build/test processes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Can build conda packages and/or wheels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Separate project from conda, but very tightly integrated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Open-source, actively developed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https://github.com/conda/conda-build</a:t>
            </a:r>
            <a:endParaRPr/>
          </a:p>
        </p:txBody>
      </p:sp>
      <p:sp>
        <p:nvSpPr>
          <p:cNvPr id="446" name="Shape 446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conda-build to work for you</a:t>
            </a:r>
            <a:endParaRPr/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Input: meta.yaml files</a:t>
            </a:r>
            <a:br>
              <a:rPr lang="en-US"/>
            </a:b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package: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name: mypkg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version: 1.0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4" name="Shape 454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use conda-build</a:t>
            </a:r>
            <a:endParaRPr/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Font typeface="Courier New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conda install conda-build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Font typeface="Courier New"/>
              <a:buChar char="●"/>
            </a:pPr>
            <a:r>
              <a:rPr lang="en-US"/>
              <a:t>Windows only: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conda install m2-patch posix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Font typeface="Courier New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conda build mypkg-src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happened?</a:t>
            </a:r>
            <a:endParaRPr/>
          </a:p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28650" y="813275"/>
            <a:ext cx="78867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templates filled in, recipe interpreted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build environment created (isolated)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build script run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new files in build environment bundled into package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test environment created (isolated)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tests run on new package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cleanup</a:t>
            </a:r>
            <a:endParaRPr/>
          </a:p>
        </p:txBody>
      </p:sp>
      <p:sp>
        <p:nvSpPr>
          <p:cNvPr id="470" name="Shape 470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Obtaining recipes</a:t>
            </a:r>
            <a:endParaRPr/>
          </a:p>
        </p:txBody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Existing recipes (best)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https://github.com/AnacondaRecipes</a:t>
            </a:r>
            <a:r>
              <a:rPr lang="en-US"/>
              <a:t> 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https://github.com/conda-forge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Skeletons from other repositories (PyPI, CRAN, CPAN, RPM)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DIY</a:t>
            </a:r>
            <a:endParaRPr/>
          </a:p>
        </p:txBody>
      </p:sp>
      <p:sp>
        <p:nvSpPr>
          <p:cNvPr id="478" name="Shape 478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AnacondaRecipes</a:t>
            </a:r>
            <a:endParaRPr/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28650" y="8894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Official recipes that Anaconda uses for building packages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Since Anaconda 5.0, forked from conda-forge recipes.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Intended to be compatible with conda-forge long-term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Presently, ahead of conda-forge on use of conda-build 3 features </a:t>
            </a:r>
            <a:endParaRPr/>
          </a:p>
        </p:txBody>
      </p:sp>
      <p:sp>
        <p:nvSpPr>
          <p:cNvPr id="486" name="Shape 486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7" name="Shape 487"/>
          <p:cNvSpPr txBox="1"/>
          <p:nvPr/>
        </p:nvSpPr>
        <p:spPr>
          <a:xfrm>
            <a:off x="4329875" y="4657225"/>
            <a:ext cx="3243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https://github.com/AnacondaRecipes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Conda-forge</a:t>
            </a:r>
            <a:endParaRPr/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28650" y="9656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Numfocus-affiliated community organization made up of volunteers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One github repository per recipe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Fine granularity over permissions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Heavy use of automation for building, deploying, and updating recipes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Free builds on public CI services (TravisCI, CircleCI, Appveyor)</a:t>
            </a:r>
            <a:endParaRPr/>
          </a:p>
        </p:txBody>
      </p:sp>
      <p:sp>
        <p:nvSpPr>
          <p:cNvPr id="495" name="Shape 495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Shape 496"/>
          <p:cNvSpPr txBox="1"/>
          <p:nvPr/>
        </p:nvSpPr>
        <p:spPr>
          <a:xfrm>
            <a:off x="3947875" y="4709850"/>
            <a:ext cx="4331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https://conda-forge.org/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4" type="pic"/>
          </p:nvPr>
        </p:nvSpPr>
        <p:spPr>
          <a:xfrm>
            <a:off x="628650" y="1389888"/>
            <a:ext cx="2400300" cy="18531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Packaging fundamentals</a:t>
            </a:r>
            <a:endParaRPr/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Shape 204"/>
          <p:cNvSpPr/>
          <p:nvPr>
            <p:ph idx="5" type="pic"/>
          </p:nvPr>
        </p:nvSpPr>
        <p:spPr>
          <a:xfrm>
            <a:off x="3371850" y="1389888"/>
            <a:ext cx="2400300" cy="18531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Conda packaging</a:t>
            </a:r>
            <a:endParaRPr/>
          </a:p>
        </p:txBody>
      </p:sp>
      <p:sp>
        <p:nvSpPr>
          <p:cNvPr id="205" name="Shape 205"/>
          <p:cNvSpPr/>
          <p:nvPr>
            <p:ph idx="6" type="pic"/>
          </p:nvPr>
        </p:nvSpPr>
        <p:spPr>
          <a:xfrm>
            <a:off x="6115050" y="1389888"/>
            <a:ext cx="2400300" cy="18531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Compatibility and automation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Skeletons</a:t>
            </a:r>
            <a:endParaRPr/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Read metadata from upstream repository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Translate that into a recipe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b="1" i="1" lang="en-US"/>
              <a:t>Will</a:t>
            </a:r>
            <a:r>
              <a:rPr lang="en-US"/>
              <a:t> save you some boilerplate work</a:t>
            </a: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i="1" lang="en-US"/>
              <a:t>Might</a:t>
            </a:r>
            <a:r>
              <a:rPr lang="en-US"/>
              <a:t> work out of the box (should not assume automatic, though)</a:t>
            </a:r>
            <a:endParaRPr/>
          </a:p>
        </p:txBody>
      </p:sp>
      <p:sp>
        <p:nvSpPr>
          <p:cNvPr id="504" name="Shape 504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conda skeleton pypi</a:t>
            </a:r>
            <a:endParaRPr/>
          </a:p>
        </p:txBody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conda skeleton pypi &lt;package name on pypi&gt;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conda skeleton pypi click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conda skeleton pypi --recursive pyinstrument</a:t>
            </a:r>
            <a:endParaRPr/>
          </a:p>
        </p:txBody>
      </p:sp>
      <p:sp>
        <p:nvSpPr>
          <p:cNvPr id="512" name="Shape 512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2648950" y="4695825"/>
            <a:ext cx="60609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https://conda.io/docs/commands/build/conda-skeleton-pypi.html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conda skeleton cran</a:t>
            </a:r>
            <a:endParaRPr/>
          </a:p>
        </p:txBody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conda skeleton cran &lt;name of pkg on cran&gt;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conda skeleton cran acs 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conda skeleton cran --recursive biwt</a:t>
            </a:r>
            <a:endParaRPr/>
          </a:p>
        </p:txBody>
      </p:sp>
      <p:sp>
        <p:nvSpPr>
          <p:cNvPr id="521" name="Shape 521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2" name="Shape 522"/>
          <p:cNvSpPr txBox="1"/>
          <p:nvPr/>
        </p:nvSpPr>
        <p:spPr>
          <a:xfrm>
            <a:off x="2648950" y="4695825"/>
            <a:ext cx="60609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https://conda.io/docs/commands/build/conda-skeleton-cran.html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all else fails, write a recipe</a:t>
            </a:r>
            <a:endParaRPr/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Only required section:</a:t>
            </a:r>
            <a:br>
              <a:rPr lang="en-US"/>
            </a:b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package: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name: abc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version: 1.2.3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types</a:t>
            </a:r>
            <a:endParaRPr/>
          </a:p>
        </p:txBody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url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git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hg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svn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local path</a:t>
            </a:r>
            <a:endParaRPr/>
          </a:p>
        </p:txBody>
      </p:sp>
      <p:sp>
        <p:nvSpPr>
          <p:cNvPr id="538" name="Shape 538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9" name="Shape 539"/>
          <p:cNvSpPr txBox="1"/>
          <p:nvPr/>
        </p:nvSpPr>
        <p:spPr>
          <a:xfrm>
            <a:off x="2146950" y="4708475"/>
            <a:ext cx="6444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https://conda.io/docs/user-guide/tasks/build-packages/define-metadata.html#source-section</a:t>
            </a:r>
            <a:r>
              <a:rPr lang="en-US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patches</a:t>
            </a:r>
            <a:endParaRPr/>
          </a:p>
        </p:txBody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patch files live alongside meta.yaml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create patches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diff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r>
              <a:rPr lang="en-US"/>
              <a:t>,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format-patch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Shape 547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8" name="Shape 548"/>
          <p:cNvSpPr txBox="1"/>
          <p:nvPr/>
        </p:nvSpPr>
        <p:spPr>
          <a:xfrm>
            <a:off x="2146950" y="4708475"/>
            <a:ext cx="6444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https://conda.io/docs/user-guide/tasks/build-packages/define-metadata.html#source-section</a:t>
            </a:r>
            <a:r>
              <a:rPr lang="en-US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package: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name: test-patch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version: 1.2.3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source: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url: https://zlib.net/zlib-1.2.11.tar.gz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build: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script: exit 1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5" name="Shape 555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let’s make a patch</a:t>
            </a:r>
            <a:endParaRPr/>
          </a:p>
        </p:txBody>
      </p:sp>
      <p:sp>
        <p:nvSpPr>
          <p:cNvPr id="556" name="Shape 556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7" name="Shape 557"/>
          <p:cNvSpPr txBox="1"/>
          <p:nvPr/>
        </p:nvSpPr>
        <p:spPr>
          <a:xfrm>
            <a:off x="2146950" y="4708475"/>
            <a:ext cx="6444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4"/>
              </a:rPr>
              <a:t>https://conda.io/docs/user-guide/tasks/build-packages/define-metadata.html#source-section</a:t>
            </a:r>
            <a:r>
              <a:rPr lang="en-US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1000"/>
              </a:spcBef>
              <a:spcAft>
                <a:spcPts val="0"/>
              </a:spcAft>
              <a:buSzPts val="2200"/>
              <a:buFont typeface="Trebuchet MS"/>
              <a:buChar char="●"/>
            </a:pPr>
            <a:r>
              <a:rPr lang="en-US" sz="2200"/>
              <a:t>Builds that fail leave their build folders in place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look in output for </a:t>
            </a:r>
            <a:br>
              <a:rPr lang="en-US" sz="2200"/>
            </a:b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source tree in: */conda-bld/test-patch_&lt;numbers&gt;/work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●"/>
            </a:pPr>
            <a:r>
              <a:rPr lang="en-US" sz="2200"/>
              <a:t>cd there</a:t>
            </a:r>
            <a:endParaRPr sz="22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64" name="Shape 564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let’s make a patch</a:t>
            </a:r>
            <a:endParaRPr/>
          </a:p>
        </p:txBody>
      </p:sp>
      <p:sp>
        <p:nvSpPr>
          <p:cNvPr id="565" name="Shape 565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6" name="Shape 566"/>
          <p:cNvSpPr txBox="1"/>
          <p:nvPr/>
        </p:nvSpPr>
        <p:spPr>
          <a:xfrm>
            <a:off x="2146950" y="4708475"/>
            <a:ext cx="6444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https://conda.io/docs/user-guide/tasks/build-packages/define-metadata.html#source-section</a:t>
            </a:r>
            <a:r>
              <a:rPr lang="en-US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1000"/>
              </a:spcBef>
              <a:spcAft>
                <a:spcPts val="0"/>
              </a:spcAft>
              <a:buSzPts val="2200"/>
              <a:buFont typeface="Trebuchet MS"/>
              <a:buChar char="●"/>
            </a:pPr>
            <a:r>
              <a:rPr lang="en-US" sz="2200"/>
              <a:t>git init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git add *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git commit -am “init”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edit file of choice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git commit -m “changing file because …”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git format-patch HEAD~1</a:t>
            </a:r>
            <a:endParaRPr sz="22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73" name="Shape 573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let’s make a patch</a:t>
            </a:r>
            <a:endParaRPr/>
          </a:p>
        </p:txBody>
      </p:sp>
      <p:sp>
        <p:nvSpPr>
          <p:cNvPr id="574" name="Shape 574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5" name="Shape 575"/>
          <p:cNvSpPr txBox="1"/>
          <p:nvPr/>
        </p:nvSpPr>
        <p:spPr>
          <a:xfrm>
            <a:off x="2146950" y="4708475"/>
            <a:ext cx="6444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https://conda.io/docs/user-guide/tasks/build-packages/define-metadata.html#source-section</a:t>
            </a:r>
            <a:r>
              <a:rPr lang="en-US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1000"/>
              </a:spcBef>
              <a:spcAft>
                <a:spcPts val="0"/>
              </a:spcAft>
              <a:buSzPts val="2200"/>
              <a:buFont typeface="Trebuchet MS"/>
              <a:buChar char="●"/>
            </a:pPr>
            <a:r>
              <a:rPr lang="en-US" sz="2200"/>
              <a:t>copy that patch back alongside meta.yaml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modify meta.yaml to include the patch</a:t>
            </a:r>
            <a:endParaRPr sz="22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82" name="Shape 582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let’s make a patch</a:t>
            </a:r>
            <a:endParaRPr/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4" name="Shape 584"/>
          <p:cNvSpPr txBox="1"/>
          <p:nvPr/>
        </p:nvSpPr>
        <p:spPr>
          <a:xfrm>
            <a:off x="2146950" y="4708475"/>
            <a:ext cx="6444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4"/>
              </a:rPr>
              <a:t>https://conda.io/docs/user-guide/tasks/build-packages/define-metadata.html#source-section</a:t>
            </a:r>
            <a:r>
              <a:rPr lang="en-US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28650" y="10418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In a broad sense, anything you install using your package manager</a:t>
            </a: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some kinds of packages have implied behavior and requirements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Unfortunate overloading: python “package”: a folder that python imports</a:t>
            </a:r>
            <a:endParaRPr/>
          </a:p>
        </p:txBody>
      </p:sp>
      <p:sp>
        <p:nvSpPr>
          <p:cNvPr id="212" name="Shape 212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“package”?</a:t>
            </a:r>
            <a:endParaRPr/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sources</a:t>
            </a:r>
            <a:endParaRPr/>
          </a:p>
        </p:txBody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source: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- url: https://package1.com/a.tar.bz2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folder: stuff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- url: https://package1.com/b.tar.bz2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folder: stuff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patches: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- something.patch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- git_url: https://github.com/conda/conda-build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folder: conda-build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3" name="Shape 593"/>
          <p:cNvSpPr txBox="1"/>
          <p:nvPr/>
        </p:nvSpPr>
        <p:spPr>
          <a:xfrm>
            <a:off x="2146950" y="4708475"/>
            <a:ext cx="6444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https://conda.io/docs/user-guide/tasks/build-packages/define-metadata.html#source-section</a:t>
            </a:r>
            <a:r>
              <a:rPr lang="en-US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 options</a:t>
            </a:r>
            <a:endParaRPr/>
          </a:p>
        </p:txBody>
      </p:sp>
      <p:sp>
        <p:nvSpPr>
          <p:cNvPr id="600" name="Shape 600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number: </a:t>
            </a:r>
            <a:r>
              <a:rPr lang="en-US" sz="2400"/>
              <a:t>version reference of recipe (as opposed to version of source code)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-US" sz="2400"/>
              <a:t>: quick build steps, avoid separate build.sh/bld.bat files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skip</a:t>
            </a:r>
            <a:r>
              <a:rPr lang="en-US" sz="2400"/>
              <a:t>: skip building recipe on some platforms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entry_points</a:t>
            </a:r>
            <a:r>
              <a:rPr lang="en-US" sz="2400"/>
              <a:t>: python code locations to create executables for</a:t>
            </a:r>
            <a:endParaRPr sz="2400"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run_exports</a:t>
            </a:r>
            <a:r>
              <a:rPr lang="en-US" sz="2400"/>
              <a:t>: add dependencies to downstream consumers to ensure</a:t>
            </a:r>
            <a:r>
              <a:rPr lang="en-US"/>
              <a:t> compatibility</a:t>
            </a:r>
            <a:endParaRPr/>
          </a:p>
        </p:txBody>
      </p:sp>
      <p:sp>
        <p:nvSpPr>
          <p:cNvPr id="602" name="Shape 602"/>
          <p:cNvSpPr txBox="1"/>
          <p:nvPr/>
        </p:nvSpPr>
        <p:spPr>
          <a:xfrm>
            <a:off x="1888200" y="4708475"/>
            <a:ext cx="73359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https://conda.io/docs/user-guide/tasks/build-packages/define-metadata.html#build-section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609" name="Shape 609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295750" y="1991525"/>
            <a:ext cx="2738100" cy="99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3202950" y="1991525"/>
            <a:ext cx="2738100" cy="99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6090875" y="1991525"/>
            <a:ext cx="2738100" cy="99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 txBox="1"/>
          <p:nvPr/>
        </p:nvSpPr>
        <p:spPr>
          <a:xfrm>
            <a:off x="1135300" y="2185625"/>
            <a:ext cx="10590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build</a:t>
            </a:r>
            <a:endParaRPr sz="3000"/>
          </a:p>
        </p:txBody>
      </p:sp>
      <p:sp>
        <p:nvSpPr>
          <p:cNvPr id="614" name="Shape 614"/>
          <p:cNvSpPr txBox="1"/>
          <p:nvPr/>
        </p:nvSpPr>
        <p:spPr>
          <a:xfrm>
            <a:off x="4032850" y="2185625"/>
            <a:ext cx="10590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host</a:t>
            </a:r>
            <a:endParaRPr sz="3000"/>
          </a:p>
        </p:txBody>
      </p:sp>
      <p:sp>
        <p:nvSpPr>
          <p:cNvPr id="615" name="Shape 615"/>
          <p:cNvSpPr txBox="1"/>
          <p:nvPr/>
        </p:nvSpPr>
        <p:spPr>
          <a:xfrm>
            <a:off x="6900225" y="2185625"/>
            <a:ext cx="10590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run</a:t>
            </a:r>
            <a:endParaRPr sz="3000"/>
          </a:p>
        </p:txBody>
      </p:sp>
      <p:sp>
        <p:nvSpPr>
          <p:cNvPr id="616" name="Shape 616"/>
          <p:cNvSpPr txBox="1"/>
          <p:nvPr/>
        </p:nvSpPr>
        <p:spPr>
          <a:xfrm>
            <a:off x="2338650" y="4688300"/>
            <a:ext cx="6264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https://conda.io/docs/user-guide/tasks/build-packages/define-metadata.html#requirements-section</a:t>
            </a:r>
            <a:endParaRPr sz="11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Requirements: build vs. host</a:t>
            </a:r>
            <a:endParaRPr/>
          </a:p>
        </p:txBody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Historically, only build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Still fine to use only build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host introduced for cross compiling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host also useful for separating build tools from packaging environment</a:t>
            </a:r>
            <a:endParaRPr/>
          </a:p>
        </p:txBody>
      </p:sp>
      <p:sp>
        <p:nvSpPr>
          <p:cNvPr id="624" name="Shape 624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5" name="Shape 625"/>
          <p:cNvSpPr txBox="1"/>
          <p:nvPr/>
        </p:nvSpPr>
        <p:spPr>
          <a:xfrm>
            <a:off x="2338650" y="4688300"/>
            <a:ext cx="6264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https://conda.io/docs/user-guide/tasks/build-packages/define-metadata.html#requirements-section</a:t>
            </a:r>
            <a:endParaRPr sz="11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Requirements: build vs. host</a:t>
            </a:r>
            <a:endParaRPr/>
          </a:p>
        </p:txBody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If in doubt, put everything in host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build is treated same as host for old-style recipes (only build, no {{ compiler() }})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packages are bundled from host env, not build env</a:t>
            </a:r>
            <a:endParaRPr/>
          </a:p>
        </p:txBody>
      </p:sp>
      <p:sp>
        <p:nvSpPr>
          <p:cNvPr id="633" name="Shape 633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4" name="Shape 634"/>
          <p:cNvSpPr txBox="1"/>
          <p:nvPr/>
        </p:nvSpPr>
        <p:spPr>
          <a:xfrm>
            <a:off x="2338650" y="4688300"/>
            <a:ext cx="6264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https://conda.io/docs/user-guide/tasks/build-packages/define-metadata.html#requirements-section</a:t>
            </a:r>
            <a:endParaRPr sz="11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Post-build tests</a:t>
            </a:r>
            <a:endParaRPr/>
          </a:p>
        </p:txBody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Help ensure that you didn’t make a packaging mistake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Ideally checks that necessary shared libraries are included as dependencies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2" name="Shape 642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3" name="Shape 643"/>
          <p:cNvSpPr txBox="1"/>
          <p:nvPr/>
        </p:nvSpPr>
        <p:spPr>
          <a:xfrm>
            <a:off x="2304075" y="4717500"/>
            <a:ext cx="63144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https://conda.io/docs/user-guide/tasks/build-packages/define-metadata.html#test-section</a:t>
            </a:r>
            <a:r>
              <a:rPr lang="en-US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Post-build tests: dependencies</a:t>
            </a:r>
            <a:endParaRPr/>
          </a:p>
        </p:txBody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Describe dependencies that are required for the tests (but not for normal package usage)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test: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requires: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- pytest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1" name="Shape 651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2" name="Shape 652"/>
          <p:cNvSpPr txBox="1"/>
          <p:nvPr/>
        </p:nvSpPr>
        <p:spPr>
          <a:xfrm>
            <a:off x="2304075" y="4717500"/>
            <a:ext cx="63144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https://conda.io/docs/user-guide/tasks/build-packages/define-metadata.html#test-section</a:t>
            </a:r>
            <a:r>
              <a:rPr lang="en-US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Post-build tests: test files</a:t>
            </a:r>
            <a:endParaRPr/>
          </a:p>
        </p:txBody>
      </p:sp>
      <p:sp>
        <p:nvSpPr>
          <p:cNvPr id="659" name="Shape 659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775700" y="1503675"/>
            <a:ext cx="6818400" cy="10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 txBox="1"/>
          <p:nvPr/>
        </p:nvSpPr>
        <p:spPr>
          <a:xfrm>
            <a:off x="1568425" y="1804750"/>
            <a:ext cx="5257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run_test.pl, run_test.py, run_test.r, run_test.lua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2" name="Shape 662"/>
          <p:cNvSpPr txBox="1"/>
          <p:nvPr/>
        </p:nvSpPr>
        <p:spPr>
          <a:xfrm>
            <a:off x="1438525" y="999225"/>
            <a:ext cx="16947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Windows</a:t>
            </a:r>
            <a:endParaRPr sz="2400"/>
          </a:p>
        </p:txBody>
      </p:sp>
      <p:sp>
        <p:nvSpPr>
          <p:cNvPr id="663" name="Shape 663"/>
          <p:cNvSpPr txBox="1"/>
          <p:nvPr/>
        </p:nvSpPr>
        <p:spPr>
          <a:xfrm>
            <a:off x="5172325" y="999225"/>
            <a:ext cx="16947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Linux/Mac</a:t>
            </a:r>
            <a:endParaRPr sz="2400"/>
          </a:p>
        </p:txBody>
      </p:sp>
      <p:sp>
        <p:nvSpPr>
          <p:cNvPr id="664" name="Shape 664"/>
          <p:cNvSpPr/>
          <p:nvPr/>
        </p:nvSpPr>
        <p:spPr>
          <a:xfrm>
            <a:off x="775700" y="2722875"/>
            <a:ext cx="2918100" cy="10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 txBox="1"/>
          <p:nvPr/>
        </p:nvSpPr>
        <p:spPr>
          <a:xfrm>
            <a:off x="1568425" y="3023950"/>
            <a:ext cx="1492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run_test.bat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4661900" y="2722875"/>
            <a:ext cx="2918100" cy="10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 txBox="1"/>
          <p:nvPr/>
        </p:nvSpPr>
        <p:spPr>
          <a:xfrm>
            <a:off x="5454625" y="3023950"/>
            <a:ext cx="1492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run_test.sh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8" name="Shape 668"/>
          <p:cNvSpPr txBox="1"/>
          <p:nvPr/>
        </p:nvSpPr>
        <p:spPr>
          <a:xfrm>
            <a:off x="2304075" y="4717500"/>
            <a:ext cx="63144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https://conda.io/docs/user-guide/tasks/build-packages/define-metadata.html#test-section</a:t>
            </a:r>
            <a:r>
              <a:rPr lang="en-US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Post-build tests</a:t>
            </a:r>
            <a:endParaRPr/>
          </a:p>
        </p:txBody>
      </p:sp>
      <p:sp>
        <p:nvSpPr>
          <p:cNvPr id="675" name="Shape 675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May have specific requirements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May specify files that must be bundled for tests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source_files</a:t>
            </a:r>
            <a:r>
              <a:rPr lang="en-US"/>
              <a:t>)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imports: </a:t>
            </a:r>
            <a:r>
              <a:rPr lang="en-US"/>
              <a:t>language specific imports to try, to verify correct installation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commands: </a:t>
            </a:r>
            <a:r>
              <a:rPr lang="en-US"/>
              <a:t>sequential shell-based commands to run (not OS-specific)</a:t>
            </a:r>
            <a:endParaRPr/>
          </a:p>
        </p:txBody>
      </p:sp>
      <p:sp>
        <p:nvSpPr>
          <p:cNvPr id="676" name="Shape 676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7" name="Shape 677"/>
          <p:cNvSpPr txBox="1"/>
          <p:nvPr/>
        </p:nvSpPr>
        <p:spPr>
          <a:xfrm>
            <a:off x="2304075" y="4717500"/>
            <a:ext cx="63144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https://conda.io/docs/user-guide/tasks/build-packages/define-metadata.html#test-section</a:t>
            </a:r>
            <a:r>
              <a:rPr lang="en-US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tests</a:t>
            </a:r>
            <a:endParaRPr/>
          </a:p>
        </p:txBody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test: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imports: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- dateutil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- dateutil.rrule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- dateutil.parser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- dateutil.tz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5" name="Shape 685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6" name="Shape 686"/>
          <p:cNvSpPr txBox="1"/>
          <p:nvPr/>
        </p:nvSpPr>
        <p:spPr>
          <a:xfrm>
            <a:off x="2304075" y="4717500"/>
            <a:ext cx="63144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https://conda.io/docs/user-guide/tasks/build-packages/define-metadata.html#test-section</a:t>
            </a:r>
            <a:r>
              <a:rPr lang="en-US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28650" y="10418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NPM, apt, yum, dnf, chocolatey, pip, conda, homebrew, etc.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PyPI, anaconda.org, CRAN, CPAN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some form of dependency management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artifact and/or source repository</a:t>
            </a:r>
            <a:endParaRPr/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Package Managers and Repos</a:t>
            </a:r>
            <a:endParaRPr/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commands</a:t>
            </a:r>
            <a:endParaRPr/>
          </a:p>
        </p:txBody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test: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commands: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- curl --version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- curl-config --features  # [not win]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- curl-config --protocols  # [not win]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- curl https://some.website.com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4" name="Shape 694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5" name="Shape 695"/>
          <p:cNvSpPr txBox="1"/>
          <p:nvPr/>
        </p:nvSpPr>
        <p:spPr>
          <a:xfrm>
            <a:off x="2304075" y="4717500"/>
            <a:ext cx="63144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https://conda.io/docs/user-guide/tasks/build-packages/define-metadata.html#test-section</a:t>
            </a:r>
            <a:r>
              <a:rPr lang="en-US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Outputs - more than one pkg per recipe</a:t>
            </a:r>
            <a:endParaRPr/>
          </a:p>
        </p:txBody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28650" y="1118075"/>
            <a:ext cx="44193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package: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name: some-split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version: 1.0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outputs: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- name: subpkg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- name: subpkg2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3" name="Shape 703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4" name="Shape 704"/>
          <p:cNvCxnSpPr/>
          <p:nvPr/>
        </p:nvCxnSpPr>
        <p:spPr>
          <a:xfrm flipH="1" rot="10800000">
            <a:off x="4570675" y="2016925"/>
            <a:ext cx="2190000" cy="16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5" name="Shape 705"/>
          <p:cNvSpPr/>
          <p:nvPr/>
        </p:nvSpPr>
        <p:spPr>
          <a:xfrm>
            <a:off x="6897775" y="1461900"/>
            <a:ext cx="1408200" cy="805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6897775" y="2682400"/>
            <a:ext cx="1408200" cy="805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7" name="Shape 707"/>
          <p:cNvCxnSpPr/>
          <p:nvPr/>
        </p:nvCxnSpPr>
        <p:spPr>
          <a:xfrm flipH="1" rot="10800000">
            <a:off x="4487125" y="3222225"/>
            <a:ext cx="2291400" cy="9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8" name="Shape 708"/>
          <p:cNvSpPr txBox="1"/>
          <p:nvPr/>
        </p:nvSpPr>
        <p:spPr>
          <a:xfrm>
            <a:off x="7112575" y="1800675"/>
            <a:ext cx="847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subpkg</a:t>
            </a:r>
            <a:endParaRPr/>
          </a:p>
        </p:txBody>
      </p:sp>
      <p:sp>
        <p:nvSpPr>
          <p:cNvPr id="709" name="Shape 709"/>
          <p:cNvSpPr txBox="1"/>
          <p:nvPr/>
        </p:nvSpPr>
        <p:spPr>
          <a:xfrm>
            <a:off x="7036375" y="3015200"/>
            <a:ext cx="912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subpkg2</a:t>
            </a:r>
            <a:endParaRPr/>
          </a:p>
        </p:txBody>
      </p:sp>
      <p:sp>
        <p:nvSpPr>
          <p:cNvPr id="710" name="Shape 710"/>
          <p:cNvSpPr txBox="1"/>
          <p:nvPr/>
        </p:nvSpPr>
        <p:spPr>
          <a:xfrm>
            <a:off x="2116800" y="4707725"/>
            <a:ext cx="6418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https://conda.io/docs/user-guide/tasks/build-packages/define-metadata.html#outputs-section</a:t>
            </a:r>
            <a:r>
              <a:rPr lang="en-US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Outputs - more than one pkg per recipe</a:t>
            </a:r>
            <a:endParaRPr/>
          </a:p>
        </p:txBody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Useful for consolidating related recipes that share (large) source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Reduce update burden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Reduce build time by keeping some parts of the build, while looping over other parts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Also output different types of packages from one recipe (wheels)</a:t>
            </a:r>
            <a:endParaRPr/>
          </a:p>
        </p:txBody>
      </p:sp>
      <p:sp>
        <p:nvSpPr>
          <p:cNvPr id="718" name="Shape 718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9" name="Shape 719"/>
          <p:cNvSpPr txBox="1"/>
          <p:nvPr/>
        </p:nvSpPr>
        <p:spPr>
          <a:xfrm>
            <a:off x="2116800" y="4707725"/>
            <a:ext cx="6418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https://conda.io/docs/user-guide/tasks/build-packages/define-metadata.html#outputs-section</a:t>
            </a:r>
            <a:r>
              <a:rPr lang="en-US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Outputs rules</a:t>
            </a:r>
            <a:endParaRPr/>
          </a:p>
        </p:txBody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list of dicts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each list must have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/>
              <a:t>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/>
              <a:t> key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May use all entries from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requirements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about</a:t>
            </a:r>
            <a:r>
              <a:rPr lang="en-US"/>
              <a:t> sections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May specify files to bundle either using globs or by running a script</a:t>
            </a:r>
            <a:endParaRPr/>
          </a:p>
        </p:txBody>
      </p:sp>
      <p:sp>
        <p:nvSpPr>
          <p:cNvPr id="727" name="Shape 727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8" name="Shape 728"/>
          <p:cNvSpPr txBox="1"/>
          <p:nvPr/>
        </p:nvSpPr>
        <p:spPr>
          <a:xfrm>
            <a:off x="2116800" y="4707725"/>
            <a:ext cx="6418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https://conda.io/docs/user-guide/tasks/build-packages/define-metadata.html#outputs-section</a:t>
            </a:r>
            <a:r>
              <a:rPr lang="en-US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Outputs examples</a:t>
            </a:r>
            <a:endParaRPr/>
          </a:p>
        </p:txBody>
      </p:sp>
      <p:sp>
        <p:nvSpPr>
          <p:cNvPr id="735" name="Shape 735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https://github.com/AnacondaRecipes/curl-feedstock/blob/master/recipe/meta.yaml</a:t>
            </a:r>
            <a:r>
              <a:rPr lang="en-US"/>
              <a:t> 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https://github.com/AnacondaRecipes/aggregate/blob/master/ctng-compilers-activation-feedstock/recipe/meta.yaml</a:t>
            </a:r>
            <a:r>
              <a:rPr lang="en-US"/>
              <a:t> </a:t>
            </a:r>
            <a:endParaRPr/>
          </a:p>
        </p:txBody>
      </p:sp>
      <p:sp>
        <p:nvSpPr>
          <p:cNvPr id="736" name="Shape 736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7" name="Shape 737"/>
          <p:cNvSpPr txBox="1"/>
          <p:nvPr/>
        </p:nvSpPr>
        <p:spPr>
          <a:xfrm>
            <a:off x="2116800" y="4707725"/>
            <a:ext cx="6418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5"/>
              </a:rPr>
              <a:t>https://conda.io/docs/user-guide/tasks/build-packages/define-metadata.html#outputs-section</a:t>
            </a:r>
            <a:r>
              <a:rPr lang="en-US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split a package</a:t>
            </a:r>
            <a:endParaRPr/>
          </a:p>
        </p:txBody>
      </p:sp>
      <p:sp>
        <p:nvSpPr>
          <p:cNvPr id="744" name="Shape 744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Curl is a library and an executable.  Splitting them lets us clarify where Curl is only a build time dependency, and where it also needs to be a runtime dependency.</a:t>
            </a:r>
            <a:br>
              <a:rPr lang="en-US"/>
            </a:b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Starting point: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https://github.com/conda-forge/curl-feedstock/tree/master/recipe</a:t>
            </a:r>
            <a:r>
              <a:rPr lang="en-US" sz="1400"/>
              <a:t> </a:t>
            </a:r>
            <a:endParaRPr sz="1400"/>
          </a:p>
        </p:txBody>
      </p:sp>
      <p:sp>
        <p:nvSpPr>
          <p:cNvPr id="745" name="Shape 745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6" name="Shape 746"/>
          <p:cNvSpPr txBox="1"/>
          <p:nvPr/>
        </p:nvSpPr>
        <p:spPr>
          <a:xfrm>
            <a:off x="2116800" y="4707725"/>
            <a:ext cx="6418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4"/>
              </a:rPr>
              <a:t>https://conda.io/docs/user-guide/tasks/build-packages/define-metadata.html#outputs-section</a:t>
            </a:r>
            <a:r>
              <a:rPr lang="en-US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split a package</a:t>
            </a:r>
            <a:endParaRPr/>
          </a:p>
        </p:txBody>
      </p:sp>
      <p:sp>
        <p:nvSpPr>
          <p:cNvPr id="753" name="Shape 753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Solution</a:t>
            </a:r>
            <a:r>
              <a:rPr lang="en-US"/>
              <a:t>: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https://github.com/AnacondaRecipes/curl-feedstock/tree/master/recipe</a:t>
            </a:r>
            <a:endParaRPr sz="1800"/>
          </a:p>
        </p:txBody>
      </p:sp>
      <p:sp>
        <p:nvSpPr>
          <p:cNvPr id="754" name="Shape 754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5" name="Shape 755"/>
          <p:cNvSpPr txBox="1"/>
          <p:nvPr/>
        </p:nvSpPr>
        <p:spPr>
          <a:xfrm>
            <a:off x="2116800" y="4707725"/>
            <a:ext cx="6418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4"/>
              </a:rPr>
              <a:t>https://conda.io/docs/user-guide/tasks/build-packages/define-metadata.html#outputs-section</a:t>
            </a:r>
            <a:r>
              <a:rPr lang="en-US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/>
        </p:nvSpPr>
        <p:spPr>
          <a:xfrm>
            <a:off x="2260175" y="4703725"/>
            <a:ext cx="63285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https://conda.io/docs/user-guide/tasks/build-packages/define-metadata.html#about-section</a:t>
            </a:r>
            <a:r>
              <a:rPr lang="en-US" sz="1200"/>
              <a:t> </a:t>
            </a:r>
            <a:endParaRPr sz="1200"/>
          </a:p>
        </p:txBody>
      </p:sp>
      <p:sp>
        <p:nvSpPr>
          <p:cNvPr id="762" name="Shape 762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section</a:t>
            </a:r>
            <a:endParaRPr/>
          </a:p>
        </p:txBody>
      </p:sp>
      <p:sp>
        <p:nvSpPr>
          <p:cNvPr id="763" name="Shape 763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4" name="Shape 7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70467"/>
            <a:ext cx="8839200" cy="316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5" name="Shape 765"/>
          <p:cNvCxnSpPr/>
          <p:nvPr/>
        </p:nvCxnSpPr>
        <p:spPr>
          <a:xfrm rot="10800000">
            <a:off x="4477850" y="4042475"/>
            <a:ext cx="1640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6" name="Shape 766"/>
          <p:cNvSpPr txBox="1"/>
          <p:nvPr/>
        </p:nvSpPr>
        <p:spPr>
          <a:xfrm>
            <a:off x="6096000" y="3764800"/>
            <a:ext cx="289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Provide t</a:t>
            </a:r>
            <a:r>
              <a:rPr lang="en-US" sz="2400"/>
              <a:t>his stuff</a:t>
            </a:r>
            <a:endParaRPr sz="2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 section: free-for-all</a:t>
            </a:r>
            <a:endParaRPr/>
          </a:p>
        </p:txBody>
      </p:sp>
      <p:sp>
        <p:nvSpPr>
          <p:cNvPr id="773" name="Shape 773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Used for external tools or state management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No schema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Conda-forge’s maintainer list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Conda-build’s notion of whether a recipe is “final”</a:t>
            </a:r>
            <a:endParaRPr/>
          </a:p>
        </p:txBody>
      </p:sp>
      <p:sp>
        <p:nvSpPr>
          <p:cNvPr id="774" name="Shape 774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5" name="Shape 775"/>
          <p:cNvSpPr txBox="1"/>
          <p:nvPr/>
        </p:nvSpPr>
        <p:spPr>
          <a:xfrm>
            <a:off x="2223975" y="4707725"/>
            <a:ext cx="63543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https://conda.io/docs/user-guide/tasks/build-packages/define-metadata.html#extra-section</a:t>
            </a:r>
            <a:r>
              <a:rPr lang="en-US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/>
          <p:nvPr>
            <p:ph type="title"/>
          </p:nvPr>
        </p:nvSpPr>
        <p:spPr>
          <a:xfrm>
            <a:off x="623888" y="1282700"/>
            <a:ext cx="7886700" cy="21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 time!</a:t>
            </a:r>
            <a:endParaRPr/>
          </a:p>
        </p:txBody>
      </p:sp>
      <p:sp>
        <p:nvSpPr>
          <p:cNvPr id="782" name="Shape 782"/>
          <p:cNvSpPr txBox="1"/>
          <p:nvPr>
            <p:ph idx="1" type="body"/>
          </p:nvPr>
        </p:nvSpPr>
        <p:spPr>
          <a:xfrm>
            <a:off x="623888" y="3441700"/>
            <a:ext cx="78867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Advanced recipe tricks coming next</a:t>
            </a:r>
            <a:endParaRPr/>
          </a:p>
        </p:txBody>
      </p:sp>
      <p:sp>
        <p:nvSpPr>
          <p:cNvPr id="783" name="Shape 783"/>
          <p:cNvSpPr txBox="1"/>
          <p:nvPr>
            <p:ph idx="11" type="ftr"/>
          </p:nvPr>
        </p:nvSpPr>
        <p:spPr>
          <a:xfrm>
            <a:off x="623888" y="4750594"/>
            <a:ext cx="3086100" cy="2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28650" y="10418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Folder structure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Directly usable, or must be unpacked/installed?</a:t>
            </a:r>
            <a:endParaRPr/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Implicit behavior &amp; Requirements</a:t>
            </a:r>
            <a:endParaRPr/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Conditional lines (selectors)</a:t>
            </a:r>
            <a:endParaRPr/>
          </a:p>
        </p:txBody>
      </p:sp>
      <p:sp>
        <p:nvSpPr>
          <p:cNvPr id="790" name="Shape 790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some_content    # [some expression]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content inside [] is eval’ed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namespace includes OS info, python info, and a few others</a:t>
            </a:r>
            <a:endParaRPr/>
          </a:p>
        </p:txBody>
      </p:sp>
      <p:sp>
        <p:nvSpPr>
          <p:cNvPr id="791" name="Shape 791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2" name="Shape 792"/>
          <p:cNvSpPr txBox="1"/>
          <p:nvPr/>
        </p:nvSpPr>
        <p:spPr>
          <a:xfrm>
            <a:off x="2004900" y="4670250"/>
            <a:ext cx="7029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https://conda.io/docs/user-guide/tasks/build-packages/define-metadata.html#preprocessing-selectors</a:t>
            </a:r>
            <a:r>
              <a:rPr lang="en-US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limit a recipe to only Linux</a:t>
            </a:r>
            <a:endParaRPr/>
          </a:p>
        </p:txBody>
      </p:sp>
      <p:sp>
        <p:nvSpPr>
          <p:cNvPr id="799" name="Shape 799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package: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name: example_skip_recipe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version: 1.0</a:t>
            </a:r>
            <a:br>
              <a:rPr lang="en-US"/>
            </a:br>
            <a:br>
              <a:rPr lang="en-US"/>
            </a:br>
            <a:r>
              <a:rPr lang="en-US"/>
              <a:t>build: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skip: True</a:t>
            </a:r>
            <a:endParaRPr/>
          </a:p>
        </p:txBody>
      </p:sp>
      <p:sp>
        <p:nvSpPr>
          <p:cNvPr id="800" name="Shape 800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1" name="Shape 801"/>
          <p:cNvSpPr txBox="1"/>
          <p:nvPr/>
        </p:nvSpPr>
        <p:spPr>
          <a:xfrm>
            <a:off x="2004900" y="4670250"/>
            <a:ext cx="7029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https://conda.io/docs/user-guide/tasks/build-packages/define-metadata.html#preprocessing-selectors</a:t>
            </a:r>
            <a:r>
              <a:rPr lang="en-US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limit a recipe to only Linux</a:t>
            </a:r>
            <a:endParaRPr/>
          </a:p>
        </p:txBody>
      </p:sp>
      <p:sp>
        <p:nvSpPr>
          <p:cNvPr id="808" name="Shape 808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package: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name: example_skip_recipe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version: 1.0</a:t>
            </a:r>
            <a:br>
              <a:rPr lang="en-US"/>
            </a:br>
            <a:br>
              <a:rPr lang="en-US"/>
            </a:br>
            <a:r>
              <a:rPr lang="en-US"/>
              <a:t>build: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skip: True    # [not linux]</a:t>
            </a:r>
            <a:endParaRPr/>
          </a:p>
        </p:txBody>
      </p:sp>
      <p:sp>
        <p:nvSpPr>
          <p:cNvPr id="809" name="Shape 809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0" name="Shape 810"/>
          <p:cNvSpPr txBox="1"/>
          <p:nvPr/>
        </p:nvSpPr>
        <p:spPr>
          <a:xfrm>
            <a:off x="2004900" y="4670250"/>
            <a:ext cx="7029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https://conda.io/docs/user-guide/tasks/build-packages/define-metadata.html#preprocessing-selectors</a:t>
            </a:r>
            <a:r>
              <a:rPr lang="en-US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to templating with Jinja2</a:t>
            </a:r>
            <a:endParaRPr/>
          </a:p>
        </p:txBody>
      </p:sp>
      <p:sp>
        <p:nvSpPr>
          <p:cNvPr id="817" name="Shape 817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Fill in information dynamically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git tag info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setup.py recipe data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centralized version numbering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string manipulation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Shape 818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templating save you time?</a:t>
            </a:r>
            <a:endParaRPr/>
          </a:p>
        </p:txBody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x="628650" y="9656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{% set version = "3.0.2" %}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package: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name: example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version: {{ version }}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source: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url: https://site/{{version}}.tgz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6" name="Shape 826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Jinja2 templating in meta.yaml</a:t>
            </a:r>
            <a:endParaRPr/>
          </a:p>
        </p:txBody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Set variables: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{% set somevar=”someval” %}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 variables: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{{ somevar }}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Expressions in {{ }} are roughly python</a:t>
            </a:r>
            <a:endParaRPr/>
          </a:p>
        </p:txBody>
      </p:sp>
      <p:sp>
        <p:nvSpPr>
          <p:cNvPr id="834" name="Shape 834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5" name="Shape 835"/>
          <p:cNvSpPr txBox="1"/>
          <p:nvPr/>
        </p:nvSpPr>
        <p:spPr>
          <a:xfrm>
            <a:off x="3648075" y="4672275"/>
            <a:ext cx="40758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http://jinja.pocoo.org/docs/2.10/templates/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Jinja2 conditionals</a:t>
            </a:r>
            <a:endParaRPr/>
          </a:p>
        </p:txBody>
      </p:sp>
      <p:sp>
        <p:nvSpPr>
          <p:cNvPr id="842" name="Shape 842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Selectors are one line only.  When you want to toggle a block, use jinja2: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{%- if foo -%}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toggled content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on many lines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{% endif %}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4" name="Shape 844"/>
          <p:cNvSpPr txBox="1"/>
          <p:nvPr/>
        </p:nvSpPr>
        <p:spPr>
          <a:xfrm>
            <a:off x="3648075" y="4672275"/>
            <a:ext cx="40758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http://jinja.pocoo.org/docs/2.10/templates/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use Jinja2 to reduce edits</a:t>
            </a:r>
            <a:endParaRPr/>
          </a:p>
        </p:txBody>
      </p:sp>
      <p:sp>
        <p:nvSpPr>
          <p:cNvPr id="851" name="Shape 851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package: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name: abc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version: 1.2.3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source: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url: http://w/abc-1.2.3.tgz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2" name="Shape 852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3" name="Shape 853"/>
          <p:cNvSpPr txBox="1"/>
          <p:nvPr/>
        </p:nvSpPr>
        <p:spPr>
          <a:xfrm>
            <a:off x="3648075" y="4672275"/>
            <a:ext cx="40758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http://jinja.pocoo.org/docs/2.10/templates/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use Jinja2 to reduce edits</a:t>
            </a:r>
            <a:endParaRPr/>
          </a:p>
        </p:txBody>
      </p:sp>
      <p:sp>
        <p:nvSpPr>
          <p:cNvPr id="860" name="Shape 860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{% set version=”1.2.3” %}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package: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name: abc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version: {{ version }}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source: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url: http://w/abc-{{version}}.tgz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1" name="Shape 861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2" name="Shape 862"/>
          <p:cNvSpPr txBox="1"/>
          <p:nvPr/>
        </p:nvSpPr>
        <p:spPr>
          <a:xfrm>
            <a:off x="3648075" y="4672275"/>
            <a:ext cx="40758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http://jinja.pocoo.org/docs/2.10/templates/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Variants: Jinja2 on steroids</a:t>
            </a:r>
            <a:endParaRPr/>
          </a:p>
        </p:txBody>
      </p:sp>
      <p:sp>
        <p:nvSpPr>
          <p:cNvPr id="869" name="Shape 869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Matrix specification in yaml files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somevar: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- 1.0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- 2.0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anothervar: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- 1.0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0" name="Shape 870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1" name="Shape 871"/>
          <p:cNvSpPr txBox="1"/>
          <p:nvPr/>
        </p:nvSpPr>
        <p:spPr>
          <a:xfrm>
            <a:off x="2504075" y="4700325"/>
            <a:ext cx="60684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https://conda.io/docs/user-guide/tasks/build-packages/variants.html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packages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28650" y="1021075"/>
            <a:ext cx="3400800" cy="29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sound/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__init__.py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formats/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  __init__.py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  wavwrite.py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effects/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  __init__.py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  echo.py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3383825" y="4720650"/>
            <a:ext cx="50757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https://docs.python.org/3/tutorial/modules.html#packages</a:t>
            </a:r>
            <a:r>
              <a:rPr lang="en-US"/>
              <a:t> </a:t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4533250" y="1188200"/>
            <a:ext cx="3784200" cy="28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Folders must have __init__.py file to make Python able to import them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__init__.py can be empty (and is</a:t>
            </a:r>
            <a:r>
              <a:rPr lang="en-US" sz="1800"/>
              <a:t>, most of the time</a:t>
            </a:r>
            <a:r>
              <a:rPr lang="en-US" sz="1800"/>
              <a:t>)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variant variables exposed in jinja2</a:t>
            </a:r>
            <a:endParaRPr/>
          </a:p>
        </p:txBody>
      </p:sp>
      <p:sp>
        <p:nvSpPr>
          <p:cNvPr id="878" name="Shape 878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 meta.yaml,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{{ somevar }}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And this loops over values</a:t>
            </a:r>
            <a:endParaRPr/>
          </a:p>
        </p:txBody>
      </p:sp>
      <p:sp>
        <p:nvSpPr>
          <p:cNvPr id="879" name="Shape 879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0" name="Shape 880"/>
          <p:cNvSpPr txBox="1"/>
          <p:nvPr/>
        </p:nvSpPr>
        <p:spPr>
          <a:xfrm>
            <a:off x="2504075" y="4700325"/>
            <a:ext cx="60684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https://conda.io/docs/user-guide/tasks/build-packages/variants.html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try looping</a:t>
            </a:r>
            <a:endParaRPr/>
          </a:p>
        </p:txBody>
      </p:sp>
      <p:sp>
        <p:nvSpPr>
          <p:cNvPr id="887" name="Shape 887"/>
          <p:cNvSpPr txBox="1"/>
          <p:nvPr>
            <p:ph idx="1" type="body"/>
          </p:nvPr>
        </p:nvSpPr>
        <p:spPr>
          <a:xfrm>
            <a:off x="628650" y="1118075"/>
            <a:ext cx="53151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meta.yaml: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package: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name: abc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version: 1.2.3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build: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skip: True # [skipvar]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8" name="Shape 888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9" name="Shape 889"/>
          <p:cNvSpPr txBox="1"/>
          <p:nvPr>
            <p:ph idx="1" type="body"/>
          </p:nvPr>
        </p:nvSpPr>
        <p:spPr>
          <a:xfrm>
            <a:off x="4511000" y="1118075"/>
            <a:ext cx="44679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conda_build_config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.yaml: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skipvar: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- True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- False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0" name="Shape 890"/>
          <p:cNvSpPr txBox="1"/>
          <p:nvPr/>
        </p:nvSpPr>
        <p:spPr>
          <a:xfrm>
            <a:off x="2504075" y="4700325"/>
            <a:ext cx="60684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https://conda.io/docs/user-guide/tasks/build-packages/variants.html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try looping</a:t>
            </a:r>
            <a:endParaRPr/>
          </a:p>
        </p:txBody>
      </p:sp>
      <p:sp>
        <p:nvSpPr>
          <p:cNvPr id="897" name="Shape 897"/>
          <p:cNvSpPr txBox="1"/>
          <p:nvPr>
            <p:ph idx="1" type="body"/>
          </p:nvPr>
        </p:nvSpPr>
        <p:spPr>
          <a:xfrm>
            <a:off x="552450" y="889475"/>
            <a:ext cx="44478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meta.yaml: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package: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name: abc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version: 1.2.3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requirements: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build: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- python {{ python }}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run: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- python {{ python }}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8" name="Shape 898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9" name="Shape 899"/>
          <p:cNvSpPr txBox="1"/>
          <p:nvPr>
            <p:ph idx="1" type="body"/>
          </p:nvPr>
        </p:nvSpPr>
        <p:spPr>
          <a:xfrm>
            <a:off x="5048025" y="889475"/>
            <a:ext cx="39309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conda_build_config.yaml: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python: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- 2.7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- 3.6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0" name="Shape 900"/>
          <p:cNvSpPr txBox="1"/>
          <p:nvPr/>
        </p:nvSpPr>
        <p:spPr>
          <a:xfrm>
            <a:off x="2504075" y="4700325"/>
            <a:ext cx="60684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https://conda.io/docs/user-guide/tasks/build-packages/variants.html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try looping</a:t>
            </a:r>
            <a:endParaRPr/>
          </a:p>
        </p:txBody>
      </p:sp>
      <p:sp>
        <p:nvSpPr>
          <p:cNvPr id="907" name="Shape 907"/>
          <p:cNvSpPr txBox="1"/>
          <p:nvPr>
            <p:ph idx="1" type="body"/>
          </p:nvPr>
        </p:nvSpPr>
        <p:spPr>
          <a:xfrm>
            <a:off x="552450" y="889475"/>
            <a:ext cx="44478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meta.yaml: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package: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name: abc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version: 1.2.3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requirements: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build: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- python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run: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- python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8" name="Shape 908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9" name="Shape 909"/>
          <p:cNvSpPr txBox="1"/>
          <p:nvPr>
            <p:ph idx="1" type="body"/>
          </p:nvPr>
        </p:nvSpPr>
        <p:spPr>
          <a:xfrm>
            <a:off x="5048025" y="889475"/>
            <a:ext cx="39309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conda_build_config.yaml: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python: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- 2.7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- 3.6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0" name="Shape 910"/>
          <p:cNvSpPr txBox="1"/>
          <p:nvPr/>
        </p:nvSpPr>
        <p:spPr>
          <a:xfrm>
            <a:off x="2504075" y="4700325"/>
            <a:ext cx="60684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https://conda.io/docs/user-guide/tasks/build-packages/variants.html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Jinja2 functions</a:t>
            </a:r>
            <a:endParaRPr/>
          </a:p>
        </p:txBody>
      </p:sp>
      <p:sp>
        <p:nvSpPr>
          <p:cNvPr id="917" name="Shape 917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load_setup_py_data</a:t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load_file_regex</a:t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pin_compatible</a:t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pin_subpackage</a:t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compiler</a:t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cdt</a:t>
            </a:r>
            <a:endParaRPr/>
          </a:p>
        </p:txBody>
      </p:sp>
      <p:sp>
        <p:nvSpPr>
          <p:cNvPr id="918" name="Shape 918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9" name="Shape 919"/>
          <p:cNvSpPr/>
          <p:nvPr/>
        </p:nvSpPr>
        <p:spPr>
          <a:xfrm>
            <a:off x="566850" y="1396275"/>
            <a:ext cx="4242600" cy="9939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Shape 920"/>
          <p:cNvSpPr/>
          <p:nvPr/>
        </p:nvSpPr>
        <p:spPr>
          <a:xfrm>
            <a:off x="566850" y="2463075"/>
            <a:ext cx="4242600" cy="9939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Shape 921"/>
          <p:cNvSpPr/>
          <p:nvPr/>
        </p:nvSpPr>
        <p:spPr>
          <a:xfrm>
            <a:off x="566850" y="3606075"/>
            <a:ext cx="4242600" cy="9939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Shape 922"/>
          <p:cNvSpPr txBox="1"/>
          <p:nvPr/>
        </p:nvSpPr>
        <p:spPr>
          <a:xfrm>
            <a:off x="4873000" y="2759475"/>
            <a:ext cx="20574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Dynamic pinning</a:t>
            </a:r>
            <a:endParaRPr sz="1800"/>
          </a:p>
        </p:txBody>
      </p:sp>
      <p:sp>
        <p:nvSpPr>
          <p:cNvPr id="923" name="Shape 923"/>
          <p:cNvSpPr txBox="1"/>
          <p:nvPr/>
        </p:nvSpPr>
        <p:spPr>
          <a:xfrm>
            <a:off x="4873000" y="1692675"/>
            <a:ext cx="2454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Loading source data</a:t>
            </a:r>
            <a:endParaRPr sz="1800"/>
          </a:p>
        </p:txBody>
      </p:sp>
      <p:sp>
        <p:nvSpPr>
          <p:cNvPr id="924" name="Shape 924"/>
          <p:cNvSpPr txBox="1"/>
          <p:nvPr/>
        </p:nvSpPr>
        <p:spPr>
          <a:xfrm>
            <a:off x="4873000" y="3902475"/>
            <a:ext cx="2454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Compatibility control</a:t>
            </a:r>
            <a:endParaRPr sz="1800"/>
          </a:p>
        </p:txBody>
      </p:sp>
      <p:sp>
        <p:nvSpPr>
          <p:cNvPr id="925" name="Shape 925"/>
          <p:cNvSpPr txBox="1"/>
          <p:nvPr/>
        </p:nvSpPr>
        <p:spPr>
          <a:xfrm>
            <a:off x="2144125" y="4701350"/>
            <a:ext cx="65496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https://conda.io/docs/user-guide/tasks/build-packages/variants.html#customizing-compatibility</a:t>
            </a:r>
            <a:endParaRPr sz="12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Loading setup.py data</a:t>
            </a:r>
            <a:endParaRPr/>
          </a:p>
        </p:txBody>
      </p:sp>
      <p:sp>
        <p:nvSpPr>
          <p:cNvPr id="932" name="Shape 932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3" name="Shape 933"/>
          <p:cNvSpPr txBox="1"/>
          <p:nvPr/>
        </p:nvSpPr>
        <p:spPr>
          <a:xfrm>
            <a:off x="757800" y="1324650"/>
            <a:ext cx="78405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{% set setup_data = load_setup_py_data() %}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package: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name: abc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version: {{ setup_data[‘version’] }}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Primarily a development recipe tool - release recipes specify version instead, and template source download link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Centralizing version info is very nice - see also versioneer, setuptools_scm, autover, and many other auto-version tools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Loading arbitrary data</a:t>
            </a:r>
            <a:endParaRPr/>
          </a:p>
        </p:txBody>
      </p:sp>
      <p:sp>
        <p:nvSpPr>
          <p:cNvPr id="940" name="Shape 940"/>
          <p:cNvSpPr txBox="1"/>
          <p:nvPr>
            <p:ph idx="1" type="body"/>
          </p:nvPr>
        </p:nvSpPr>
        <p:spPr>
          <a:xfrm>
            <a:off x="552450" y="889475"/>
            <a:ext cx="8081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{% set data = load_file_regex(load_file='meta.yaml', 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            regex_pattern='git_tag: ([\\d.]+)') %}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package: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name: conda-build-test-get-regex-data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version: {{ data.group(1) }}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Useful when software provides version in some arbitrary file</a:t>
            </a:r>
            <a:endParaRPr sz="20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>
                <a:solidFill>
                  <a:srgbClr val="000000"/>
                </a:solidFill>
              </a:rPr>
              <a:t>Primarily a development recipe tool - release recipes specify version instead, and template source download link</a:t>
            </a:r>
            <a:endParaRPr sz="1800"/>
          </a:p>
        </p:txBody>
      </p:sp>
      <p:sp>
        <p:nvSpPr>
          <p:cNvPr id="941" name="Shape 941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pinning</a:t>
            </a:r>
            <a:endParaRPr/>
          </a:p>
        </p:txBody>
      </p:sp>
      <p:sp>
        <p:nvSpPr>
          <p:cNvPr id="948" name="Shape 948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 in meta.yaml, generally in requirements section: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requirements: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host: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- numpy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run: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- {{ pin_compatible(‘numpy’) }}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9" name="Shape 949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0" name="Shape 950"/>
          <p:cNvSpPr txBox="1"/>
          <p:nvPr/>
        </p:nvSpPr>
        <p:spPr>
          <a:xfrm>
            <a:off x="2144125" y="4701350"/>
            <a:ext cx="65496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https://conda.io/docs/user-guide/tasks/build-packages/variants.html#customizing-compatibility</a:t>
            </a:r>
            <a:endParaRPr sz="12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pinning</a:t>
            </a:r>
            <a:endParaRPr/>
          </a:p>
        </p:txBody>
      </p:sp>
      <p:sp>
        <p:nvSpPr>
          <p:cNvPr id="957" name="Shape 957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 in meta.yaml, generally in requirements section: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requirements: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host: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- numpy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run: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- {{ pin_compatible(‘numpy’) }}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8" name="Shape 958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9" name="Shape 959"/>
          <p:cNvSpPr/>
          <p:nvPr/>
        </p:nvSpPr>
        <p:spPr>
          <a:xfrm flipH="1">
            <a:off x="2518000" y="3174400"/>
            <a:ext cx="2434500" cy="901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Shape 960"/>
          <p:cNvSpPr txBox="1"/>
          <p:nvPr/>
        </p:nvSpPr>
        <p:spPr>
          <a:xfrm>
            <a:off x="3446050" y="2890750"/>
            <a:ext cx="44184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 run req based on what is present </a:t>
            </a:r>
            <a:r>
              <a:rPr i="1" lang="en-US"/>
              <a:t>at build time</a:t>
            </a:r>
            <a:endParaRPr i="1"/>
          </a:p>
        </p:txBody>
      </p:sp>
      <p:sp>
        <p:nvSpPr>
          <p:cNvPr id="961" name="Shape 961"/>
          <p:cNvSpPr txBox="1"/>
          <p:nvPr/>
        </p:nvSpPr>
        <p:spPr>
          <a:xfrm>
            <a:off x="2144125" y="4701350"/>
            <a:ext cx="65496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https://conda.io/docs/user-guide/tasks/build-packages/variants.html#customizing-compatibility</a:t>
            </a:r>
            <a:endParaRPr sz="12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pinning in practice</a:t>
            </a:r>
            <a:endParaRPr/>
          </a:p>
        </p:txBody>
      </p:sp>
      <p:sp>
        <p:nvSpPr>
          <p:cNvPr id="968" name="Shape 968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Used a lot with numpy: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https://github.com/AnacondaRecipes/scikit-image-feedstock/blob/master/recipe/meta.yaml</a:t>
            </a:r>
            <a:r>
              <a:rPr lang="en-US"/>
              <a:t> </a:t>
            </a:r>
            <a:endParaRPr/>
          </a:p>
        </p:txBody>
      </p:sp>
      <p:sp>
        <p:nvSpPr>
          <p:cNvPr id="969" name="Shape 969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0" name="Shape 970"/>
          <p:cNvSpPr txBox="1"/>
          <p:nvPr/>
        </p:nvSpPr>
        <p:spPr>
          <a:xfrm>
            <a:off x="2144125" y="4701350"/>
            <a:ext cx="65496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4"/>
              </a:rPr>
              <a:t>https://conda.io/docs/user-guide/tasks/build-packages/variants.html#customizing-compatibility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packages - why?</a:t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28650" y="1021079"/>
            <a:ext cx="7886700" cy="29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# import nested module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import sound.effects.echo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from sound.effects import echo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# import function or variable from nested module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from sound.effects.echo import somefunc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3383825" y="4720650"/>
            <a:ext cx="50757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https://docs.python.org/3/tutorial/modules.html#packages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pinning within recipes</a:t>
            </a:r>
            <a:endParaRPr/>
          </a:p>
        </p:txBody>
      </p:sp>
      <p:sp>
        <p:nvSpPr>
          <p:cNvPr id="977" name="Shape 977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Refer to other outputs within the same recipe</a:t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when intradependencies exist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when shared libraries are consumed by other libraries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https://github.com/AnacondaRecipes/aggregate/blob/master/clang/meta.yaml</a:t>
            </a:r>
            <a:r>
              <a:rPr lang="en-US"/>
              <a:t> 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Shape 978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9" name="Shape 979"/>
          <p:cNvSpPr txBox="1"/>
          <p:nvPr/>
        </p:nvSpPr>
        <p:spPr>
          <a:xfrm>
            <a:off x="2144125" y="4701350"/>
            <a:ext cx="65496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4"/>
              </a:rPr>
              <a:t>https://conda.io/docs/user-guide/tasks/build-packages/variants.html#customizing-compatibility</a:t>
            </a:r>
            <a:endParaRPr sz="12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Compilers</a:t>
            </a:r>
            <a:endParaRPr/>
          </a:p>
        </p:txBody>
      </p:sp>
      <p:sp>
        <p:nvSpPr>
          <p:cNvPr id="986" name="Shape 986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 in meta.yaml in requirements section: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requirements: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build: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- {{ compiler(‘c’) }}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US" sz="2000"/>
              <a:t>explicitly declare language needs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US" sz="2000"/>
              <a:t>compiler packages can be actual compilers, or just activation scripts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Compiler packages utilize run_exports to add necessary runtime dependencies automatically</a:t>
            </a:r>
            <a:endParaRPr sz="2000"/>
          </a:p>
        </p:txBody>
      </p:sp>
      <p:sp>
        <p:nvSpPr>
          <p:cNvPr id="987" name="Shape 987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8" name="Shape 988"/>
          <p:cNvSpPr txBox="1"/>
          <p:nvPr/>
        </p:nvSpPr>
        <p:spPr>
          <a:xfrm>
            <a:off x="2082975" y="4721900"/>
            <a:ext cx="6662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https://conda.io/docs/user-guide/tasks/build-packages/compiler-tools.html#anaconda-compiler-tools</a:t>
            </a:r>
            <a:r>
              <a:rPr lang="en-US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put compilers into Conda?</a:t>
            </a:r>
            <a:endParaRPr/>
          </a:p>
        </p:txBody>
      </p:sp>
      <p:sp>
        <p:nvSpPr>
          <p:cNvPr id="995" name="Shape 995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US" sz="2000"/>
              <a:t>E</a:t>
            </a:r>
            <a:r>
              <a:rPr lang="en-US" sz="2000"/>
              <a:t>xplicitly declaring language needs makes reproducing packages with recipe simpler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US" sz="2000"/>
              <a:t>Binary compatibility can be versioned and tracked better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No longer care what the host OS used to build packages is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Can still use system compilers - just need to give conda-build information on metadata about them.  Opportunity for version check enforcement.</a:t>
            </a:r>
            <a:endParaRPr sz="2000"/>
          </a:p>
        </p:txBody>
      </p:sp>
      <p:sp>
        <p:nvSpPr>
          <p:cNvPr id="996" name="Shape 996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7" name="Shape 997"/>
          <p:cNvSpPr txBox="1"/>
          <p:nvPr/>
        </p:nvSpPr>
        <p:spPr>
          <a:xfrm>
            <a:off x="2082975" y="4721900"/>
            <a:ext cx="6662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https://conda.io/docs/user-guide/tasks/build-packages/compiler-tools.html#anaconda-compiler-tools</a:t>
            </a:r>
            <a:r>
              <a:rPr lang="en-US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run_exports</a:t>
            </a:r>
            <a:endParaRPr/>
          </a:p>
        </p:txBody>
      </p:sp>
      <p:sp>
        <p:nvSpPr>
          <p:cNvPr id="1004" name="Shape 1004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“if you build and link against library abc, you need a runtime dependency on library abc”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This is annoying to keep track of in recipes.</a:t>
            </a:r>
            <a:endParaRPr/>
          </a:p>
        </p:txBody>
      </p:sp>
      <p:sp>
        <p:nvSpPr>
          <p:cNvPr id="1005" name="Shape 1005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6" name="Shape 1006"/>
          <p:cNvSpPr txBox="1"/>
          <p:nvPr/>
        </p:nvSpPr>
        <p:spPr>
          <a:xfrm>
            <a:off x="2000250" y="4785050"/>
            <a:ext cx="6759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https://conda.io/docs/user-guide/tasks/build-packages/define-metadata.html#export-runtime-requirements</a:t>
            </a:r>
            <a:endParaRPr sz="11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/>
          <p:nvPr/>
        </p:nvSpPr>
        <p:spPr>
          <a:xfrm>
            <a:off x="4150900" y="634175"/>
            <a:ext cx="4782564" cy="402300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Shape 1013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run_exports</a:t>
            </a:r>
            <a:endParaRPr/>
          </a:p>
        </p:txBody>
      </p:sp>
      <p:sp>
        <p:nvSpPr>
          <p:cNvPr id="1014" name="Shape 1014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15" name="Shape 1015"/>
          <p:cNvGrpSpPr/>
          <p:nvPr/>
        </p:nvGrpSpPr>
        <p:grpSpPr>
          <a:xfrm>
            <a:off x="5073200" y="1210113"/>
            <a:ext cx="3460475" cy="2774325"/>
            <a:chOff x="501225" y="1032275"/>
            <a:chExt cx="3460475" cy="2774325"/>
          </a:xfrm>
        </p:grpSpPr>
        <p:sp>
          <p:nvSpPr>
            <p:cNvPr id="1016" name="Shape 1016"/>
            <p:cNvSpPr/>
            <p:nvPr/>
          </p:nvSpPr>
          <p:spPr>
            <a:xfrm>
              <a:off x="501225" y="1426100"/>
              <a:ext cx="2738700" cy="23805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 txBox="1"/>
            <p:nvPr/>
          </p:nvSpPr>
          <p:spPr>
            <a:xfrm>
              <a:off x="572825" y="2136175"/>
              <a:ext cx="1873500" cy="12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package: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  name: abc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  version: 1.0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build: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  run_exports: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    - abc 1.0.*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18" name="Shape 1018"/>
            <p:cNvSpPr txBox="1"/>
            <p:nvPr/>
          </p:nvSpPr>
          <p:spPr>
            <a:xfrm>
              <a:off x="524600" y="1032275"/>
              <a:ext cx="34371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Upstream package “abc” (already built)</a:t>
              </a:r>
              <a:endParaRPr/>
            </a:p>
          </p:txBody>
        </p:sp>
      </p:grpSp>
      <p:grpSp>
        <p:nvGrpSpPr>
          <p:cNvPr id="1019" name="Shape 1019"/>
          <p:cNvGrpSpPr/>
          <p:nvPr/>
        </p:nvGrpSpPr>
        <p:grpSpPr>
          <a:xfrm>
            <a:off x="281700" y="1017425"/>
            <a:ext cx="3954025" cy="3584800"/>
            <a:chOff x="4801050" y="964775"/>
            <a:chExt cx="3954025" cy="3584800"/>
          </a:xfrm>
        </p:grpSpPr>
        <p:sp>
          <p:nvSpPr>
            <p:cNvPr id="1020" name="Shape 1020"/>
            <p:cNvSpPr/>
            <p:nvPr/>
          </p:nvSpPr>
          <p:spPr>
            <a:xfrm>
              <a:off x="5221075" y="1366425"/>
              <a:ext cx="2935800" cy="993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 txBox="1"/>
            <p:nvPr/>
          </p:nvSpPr>
          <p:spPr>
            <a:xfrm>
              <a:off x="4801050" y="964775"/>
              <a:ext cx="31167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Downstream recipe</a:t>
              </a:r>
              <a:endParaRPr/>
            </a:p>
          </p:txBody>
        </p:sp>
        <p:sp>
          <p:nvSpPr>
            <p:cNvPr id="1022" name="Shape 1022"/>
            <p:cNvSpPr txBox="1"/>
            <p:nvPr/>
          </p:nvSpPr>
          <p:spPr>
            <a:xfrm>
              <a:off x="5384925" y="1453600"/>
              <a:ext cx="1727700" cy="9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requirements: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  host: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    - abc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5292675" y="2758575"/>
              <a:ext cx="2864100" cy="17910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 txBox="1"/>
            <p:nvPr/>
          </p:nvSpPr>
          <p:spPr>
            <a:xfrm>
              <a:off x="5384925" y="3347375"/>
              <a:ext cx="2133300" cy="9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requirements: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  host: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    - abc 1.0 0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  run: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    - abc 1.0.*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 txBox="1"/>
            <p:nvPr/>
          </p:nvSpPr>
          <p:spPr>
            <a:xfrm>
              <a:off x="5638375" y="2796375"/>
              <a:ext cx="31167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Downstream package</a:t>
              </a:r>
              <a:endParaRPr/>
            </a:p>
          </p:txBody>
        </p:sp>
      </p:grpSp>
      <p:cxnSp>
        <p:nvCxnSpPr>
          <p:cNvPr id="1026" name="Shape 1026"/>
          <p:cNvCxnSpPr/>
          <p:nvPr/>
        </p:nvCxnSpPr>
        <p:spPr>
          <a:xfrm>
            <a:off x="1962650" y="2138100"/>
            <a:ext cx="30228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7" name="Shape 1027"/>
          <p:cNvSpPr txBox="1"/>
          <p:nvPr/>
        </p:nvSpPr>
        <p:spPr>
          <a:xfrm rot="390345">
            <a:off x="2389453" y="2053046"/>
            <a:ext cx="2499496" cy="180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3F3F3"/>
                </a:highlight>
              </a:rPr>
              <a:t>conda render obtains</a:t>
            </a:r>
            <a:endParaRPr>
              <a:highlight>
                <a:srgbClr val="F3F3F3"/>
              </a:highlight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3F3F3"/>
                </a:highlight>
              </a:rPr>
              <a:t>dependencies</a:t>
            </a:r>
            <a:endParaRPr>
              <a:highlight>
                <a:srgbClr val="F3F3F3"/>
              </a:highlight>
            </a:endParaRPr>
          </a:p>
        </p:txBody>
      </p:sp>
      <p:cxnSp>
        <p:nvCxnSpPr>
          <p:cNvPr id="1028" name="Shape 1028"/>
          <p:cNvCxnSpPr/>
          <p:nvPr/>
        </p:nvCxnSpPr>
        <p:spPr>
          <a:xfrm flipH="1">
            <a:off x="2662075" y="3777425"/>
            <a:ext cx="2895000" cy="6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9" name="Shape 1029"/>
          <p:cNvSpPr txBox="1"/>
          <p:nvPr/>
        </p:nvSpPr>
        <p:spPr>
          <a:xfrm rot="-717325">
            <a:off x="3143299" y="3862595"/>
            <a:ext cx="2188265" cy="5050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FEFEF"/>
                </a:highlight>
              </a:rPr>
              <a:t>Adds in upstream deps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030" name="Shape 1030"/>
          <p:cNvSpPr txBox="1"/>
          <p:nvPr/>
        </p:nvSpPr>
        <p:spPr>
          <a:xfrm>
            <a:off x="2000250" y="4785050"/>
            <a:ext cx="6759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https://conda.io/docs/user-guide/tasks/build-packages/define-metadata.html#export-runtime-requirements</a:t>
            </a:r>
            <a:endParaRPr sz="11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run_exports</a:t>
            </a:r>
            <a:endParaRPr/>
          </a:p>
        </p:txBody>
      </p:sp>
      <p:sp>
        <p:nvSpPr>
          <p:cNvPr id="1037" name="Shape 1037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Add host or run dependencies for downstream packages that depend on upstream that specifies run_exports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Simplifies version tracking</a:t>
            </a:r>
            <a:br>
              <a:rPr lang="en-US"/>
            </a:b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https://github.com/AnacondaRecipes/libgdal-feedstock/blob/master/recipe/meta.yaml</a:t>
            </a:r>
            <a:r>
              <a:rPr lang="en-US"/>
              <a:t> </a:t>
            </a:r>
            <a:endParaRPr/>
          </a:p>
        </p:txBody>
      </p:sp>
      <p:sp>
        <p:nvSpPr>
          <p:cNvPr id="1038" name="Shape 1038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9" name="Shape 1039"/>
          <p:cNvSpPr txBox="1"/>
          <p:nvPr/>
        </p:nvSpPr>
        <p:spPr>
          <a:xfrm>
            <a:off x="2000250" y="4785050"/>
            <a:ext cx="6759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https://conda.io/docs/user-guide/tasks/build-packages/define-metadata.html#export-runtime-requirements</a:t>
            </a:r>
            <a:endParaRPr sz="11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Requirements: run_exports</a:t>
            </a:r>
            <a:endParaRPr/>
          </a:p>
        </p:txBody>
      </p:sp>
      <p:sp>
        <p:nvSpPr>
          <p:cNvPr id="1046" name="Shape 1046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7" name="Shape 1047"/>
          <p:cNvSpPr/>
          <p:nvPr/>
        </p:nvSpPr>
        <p:spPr>
          <a:xfrm>
            <a:off x="295750" y="2143925"/>
            <a:ext cx="2738100" cy="99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Shape 1048"/>
          <p:cNvSpPr/>
          <p:nvPr/>
        </p:nvSpPr>
        <p:spPr>
          <a:xfrm>
            <a:off x="3202950" y="2143925"/>
            <a:ext cx="2738100" cy="99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Shape 1049"/>
          <p:cNvSpPr/>
          <p:nvPr/>
        </p:nvSpPr>
        <p:spPr>
          <a:xfrm>
            <a:off x="6090875" y="2143925"/>
            <a:ext cx="2738100" cy="99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Shape 1050"/>
          <p:cNvSpPr txBox="1"/>
          <p:nvPr/>
        </p:nvSpPr>
        <p:spPr>
          <a:xfrm>
            <a:off x="1135300" y="2338025"/>
            <a:ext cx="10590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build</a:t>
            </a:r>
            <a:endParaRPr sz="3000"/>
          </a:p>
        </p:txBody>
      </p:sp>
      <p:sp>
        <p:nvSpPr>
          <p:cNvPr id="1051" name="Shape 1051"/>
          <p:cNvSpPr txBox="1"/>
          <p:nvPr/>
        </p:nvSpPr>
        <p:spPr>
          <a:xfrm>
            <a:off x="4032850" y="2338025"/>
            <a:ext cx="10590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host</a:t>
            </a:r>
            <a:endParaRPr sz="3000"/>
          </a:p>
        </p:txBody>
      </p:sp>
      <p:sp>
        <p:nvSpPr>
          <p:cNvPr id="1052" name="Shape 1052"/>
          <p:cNvSpPr txBox="1"/>
          <p:nvPr/>
        </p:nvSpPr>
        <p:spPr>
          <a:xfrm>
            <a:off x="6900225" y="2338025"/>
            <a:ext cx="10590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run</a:t>
            </a:r>
            <a:endParaRPr sz="3000"/>
          </a:p>
        </p:txBody>
      </p:sp>
      <p:sp>
        <p:nvSpPr>
          <p:cNvPr id="1053" name="Shape 1053"/>
          <p:cNvSpPr/>
          <p:nvPr/>
        </p:nvSpPr>
        <p:spPr>
          <a:xfrm>
            <a:off x="1621600" y="1869350"/>
            <a:ext cx="3092400" cy="274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Shape 1054"/>
          <p:cNvSpPr/>
          <p:nvPr/>
        </p:nvSpPr>
        <p:spPr>
          <a:xfrm>
            <a:off x="1368250" y="1712500"/>
            <a:ext cx="6323100" cy="431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Shape 1055"/>
          <p:cNvSpPr txBox="1"/>
          <p:nvPr/>
        </p:nvSpPr>
        <p:spPr>
          <a:xfrm>
            <a:off x="3543300" y="1293163"/>
            <a:ext cx="20574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“Strong” run_exports</a:t>
            </a:r>
            <a:endParaRPr/>
          </a:p>
        </p:txBody>
      </p:sp>
      <p:sp>
        <p:nvSpPr>
          <p:cNvPr id="1056" name="Shape 1056"/>
          <p:cNvSpPr/>
          <p:nvPr/>
        </p:nvSpPr>
        <p:spPr>
          <a:xfrm>
            <a:off x="4624375" y="3156500"/>
            <a:ext cx="2995500" cy="274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Shape 1057"/>
          <p:cNvSpPr txBox="1"/>
          <p:nvPr/>
        </p:nvSpPr>
        <p:spPr>
          <a:xfrm>
            <a:off x="5292675" y="3550325"/>
            <a:ext cx="1744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“Weak” run_exports</a:t>
            </a:r>
            <a:endParaRPr/>
          </a:p>
        </p:txBody>
      </p:sp>
      <p:sp>
        <p:nvSpPr>
          <p:cNvPr id="1058" name="Shape 1058"/>
          <p:cNvSpPr txBox="1"/>
          <p:nvPr/>
        </p:nvSpPr>
        <p:spPr>
          <a:xfrm>
            <a:off x="2000250" y="4785050"/>
            <a:ext cx="67593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https://conda.io/docs/user-guide/tasks/build-packages/define-metadata.html#export-runtime-requirements</a:t>
            </a:r>
            <a:endParaRPr sz="11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Uploading packages: anaconda.org</a:t>
            </a:r>
            <a:endParaRPr/>
          </a:p>
        </p:txBody>
      </p:sp>
      <p:sp>
        <p:nvSpPr>
          <p:cNvPr id="1065" name="Shape 1065"/>
          <p:cNvSpPr txBox="1"/>
          <p:nvPr>
            <p:ph idx="1" type="body"/>
          </p:nvPr>
        </p:nvSpPr>
        <p:spPr>
          <a:xfrm>
            <a:off x="628650" y="11180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Sign-up: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https://anaconda.org/</a:t>
            </a:r>
            <a:r>
              <a:rPr lang="en-US"/>
              <a:t> 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Requirement: </a:t>
            </a:r>
            <a:br>
              <a:rPr lang="en-US"/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conda install anaconda-client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CLI: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anaconda upload path-to-package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conda-build auto-upload:</a:t>
            </a:r>
            <a:br>
              <a:rPr lang="en-US"/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conda config --set anaconda_upload True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6" name="Shape 1066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7" name="Shape 1067"/>
          <p:cNvSpPr txBox="1"/>
          <p:nvPr/>
        </p:nvSpPr>
        <p:spPr>
          <a:xfrm>
            <a:off x="2526625" y="4707725"/>
            <a:ext cx="53316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https://conda.io/docs/user-guide/configuration/use-condarc.html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Uploading packages: PyPI</a:t>
            </a:r>
            <a:endParaRPr/>
          </a:p>
        </p:txBody>
      </p:sp>
      <p:sp>
        <p:nvSpPr>
          <p:cNvPr id="1074" name="Shape 1074"/>
          <p:cNvSpPr txBox="1"/>
          <p:nvPr>
            <p:ph idx="1" type="body"/>
          </p:nvPr>
        </p:nvSpPr>
        <p:spPr>
          <a:xfrm>
            <a:off x="628650" y="1041874"/>
            <a:ext cx="78867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Sign-up: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https://pypi.org/account/register/</a:t>
            </a:r>
            <a:r>
              <a:rPr lang="en-US"/>
              <a:t> 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Twine: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pip install twine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Trebuchet MS"/>
              <a:buChar char="●"/>
            </a:pPr>
            <a:r>
              <a:rPr lang="en-US"/>
              <a:t>Upload with twine to Test PyPI:</a:t>
            </a:r>
            <a:br>
              <a:rPr lang="en-US"/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twine upload --repository-url https://test.pypi.org/legacy/ dist/*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Trebuchet MS"/>
              <a:buChar char="●"/>
            </a:pPr>
            <a:r>
              <a:rPr lang="en-US"/>
              <a:t>Upload to PyPI: </a:t>
            </a:r>
            <a:br>
              <a:rPr lang="en-US"/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twine upload dist/*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5" name="Shape 1075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6" name="Shape 1076"/>
          <p:cNvSpPr txBox="1"/>
          <p:nvPr/>
        </p:nvSpPr>
        <p:spPr>
          <a:xfrm>
            <a:off x="2466475" y="4730425"/>
            <a:ext cx="4331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https://pypi.python.org/pypi/twine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type="title"/>
          </p:nvPr>
        </p:nvSpPr>
        <p:spPr>
          <a:xfrm>
            <a:off x="628650" y="124167"/>
            <a:ext cx="7886700" cy="9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1083" name="Shape 1083"/>
          <p:cNvSpPr txBox="1"/>
          <p:nvPr>
            <p:ph idx="1" type="body"/>
          </p:nvPr>
        </p:nvSpPr>
        <p:spPr>
          <a:xfrm>
            <a:off x="628650" y="1706879"/>
            <a:ext cx="7886700" cy="29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Anaconda Survey: </a:t>
            </a:r>
            <a:r>
              <a:rPr lang="en-US" u="sng">
                <a:solidFill>
                  <a:schemeClr val="accent1"/>
                </a:solidFill>
                <a:hlinkClick r:id="rId3"/>
              </a:rPr>
              <a:t>https://www.surveymonkey.com/r/conda</a:t>
            </a:r>
            <a:r>
              <a:rPr lang="en-US"/>
              <a:t> </a:t>
            </a:r>
            <a:endParaRPr/>
          </a:p>
        </p:txBody>
      </p:sp>
      <p:sp>
        <p:nvSpPr>
          <p:cNvPr id="1084" name="Shape 1084"/>
          <p:cNvSpPr txBox="1"/>
          <p:nvPr>
            <p:ph idx="12" type="sldNum"/>
          </p:nvPr>
        </p:nvSpPr>
        <p:spPr>
          <a:xfrm>
            <a:off x="6930390" y="4783927"/>
            <a:ext cx="20574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Anaconda">
      <a:dk1>
        <a:srgbClr val="414042"/>
      </a:dk1>
      <a:lt1>
        <a:srgbClr val="FFFFFF"/>
      </a:lt1>
      <a:dk2>
        <a:srgbClr val="414042"/>
      </a:dk2>
      <a:lt2>
        <a:srgbClr val="EEEEEE"/>
      </a:lt2>
      <a:accent1>
        <a:srgbClr val="43B02A"/>
      </a:accent1>
      <a:accent2>
        <a:srgbClr val="219C24"/>
      </a:accent2>
      <a:accent3>
        <a:srgbClr val="078E07"/>
      </a:accent3>
      <a:accent4>
        <a:srgbClr val="047704"/>
      </a:accent4>
      <a:accent5>
        <a:srgbClr val="025C02"/>
      </a:accent5>
      <a:accent6>
        <a:srgbClr val="003C00"/>
      </a:accent6>
      <a:hlink>
        <a:srgbClr val="43B02A"/>
      </a:hlink>
      <a:folHlink>
        <a:srgbClr val="43B02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