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344" r:id="rId2"/>
    <p:sldId id="345" r:id="rId3"/>
    <p:sldId id="346" r:id="rId4"/>
    <p:sldId id="347" r:id="rId5"/>
    <p:sldId id="348" r:id="rId6"/>
    <p:sldId id="350" r:id="rId7"/>
    <p:sldId id="351" r:id="rId8"/>
    <p:sldId id="452" r:id="rId9"/>
    <p:sldId id="453" r:id="rId10"/>
    <p:sldId id="454" r:id="rId11"/>
    <p:sldId id="455" r:id="rId12"/>
    <p:sldId id="456" r:id="rId13"/>
    <p:sldId id="458" r:id="rId14"/>
    <p:sldId id="459" r:id="rId15"/>
    <p:sldId id="460" r:id="rId16"/>
    <p:sldId id="461" r:id="rId17"/>
    <p:sldId id="463" r:id="rId18"/>
    <p:sldId id="464" r:id="rId19"/>
    <p:sldId id="466" r:id="rId20"/>
    <p:sldId id="465" r:id="rId21"/>
    <p:sldId id="467" r:id="rId22"/>
    <p:sldId id="468" r:id="rId23"/>
    <p:sldId id="364" r:id="rId24"/>
    <p:sldId id="366" r:id="rId25"/>
  </p:sldIdLst>
  <p:sldSz cx="9144000" cy="5143500" type="screen16x9"/>
  <p:notesSz cx="6858000" cy="9144000"/>
  <p:embeddedFontLst>
    <p:embeddedFont>
      <p:font typeface="Lexend" panose="020B0604020202020204" charset="0"/>
      <p:regular r:id="rId27"/>
      <p:bold r:id="rId28"/>
    </p:embeddedFont>
    <p:embeddedFont>
      <p:font typeface="Lexend SemiBo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1E10DC-FA56-4481-A5E0-A8EA485F4535}">
  <a:tblStyle styleId="{E61E10DC-FA56-4481-A5E0-A8EA485F45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ff29b9427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1ff29b9427d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4153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3837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113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052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178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06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600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5434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329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880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ff29b9427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g1ff29b9427d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6635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9701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53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ff29b9427d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g1ff29b9427d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ff29b9427d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g1ff29b9427d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ff29b9427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3" name="Google Shape;653;g1ff29b9427d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ff547303f8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g1ff547303f8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ff29b9427d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g1ff29b9427d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ff29b9427d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5" name="Google Shape;685;g1ff29b9427d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64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ff547303f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1ff547303f8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714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plcablinski/labo2024v1"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docs.google.com/spreadsheets/d/1ehQPRjWhcIA5KxUHC49iASf013ddegnt/edit?usp=drive_link&amp;ouid=113887389435970245024&amp;rtpof=true&amp;sd=true" TargetMode="External"/><Relationship Id="rId4" Type="http://schemas.openxmlformats.org/officeDocument/2006/relationships/hyperlink" Target="https://github.com/Billycan1972/labo2024v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owardsdatascience.com/why-automated-feature-engineering-will-change-the-way-you-do-machine-learning-5c15bf188b9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tspace.library.utoronto.ca/handle/1807/98287" TargetMode="External"/><Relationship Id="rId3" Type="http://schemas.openxmlformats.org/officeDocument/2006/relationships/hyperlink" Target="https://www.sciencedirect.com/science/article/pii/S0275531923000399" TargetMode="External"/><Relationship Id="rId7" Type="http://schemas.openxmlformats.org/officeDocument/2006/relationships/hyperlink" Target="https://siddhuri.medium.com/top-6-data-to-consider-for-feature-engineering-when-modelling-customer-churn-558c484d0e20"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kaggle.com/code/kmalit/bank-customer-churn-prediction" TargetMode="External"/><Relationship Id="rId5" Type="http://schemas.openxmlformats.org/officeDocument/2006/relationships/hyperlink" Target="https://medium.com/@hmntyadav/bank-customer-churn-prediction-data-analytics-case-study-de01e2e1a792" TargetMode="External"/><Relationship Id="rId10" Type="http://schemas.openxmlformats.org/officeDocument/2006/relationships/hyperlink" Target="https://www.mdpi.com/2078-2489/14/3/200" TargetMode="External"/><Relationship Id="rId4" Type="http://schemas.openxmlformats.org/officeDocument/2006/relationships/hyperlink" Target="https://medium.com/@kewlanimeeta/feature-engineering-in-bank-growth-prediction-978d28b129e1" TargetMode="External"/><Relationship Id="rId9" Type="http://schemas.openxmlformats.org/officeDocument/2006/relationships/hyperlink" Target="https://www.researchgate.net/publication/338158441_Customers_Churn_Prediction_in_Financial_Institution_Using_Artificial_Neural_Networ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38"/>
        <p:cNvGrpSpPr/>
        <p:nvPr/>
      </p:nvGrpSpPr>
      <p:grpSpPr>
        <a:xfrm>
          <a:off x="0" y="0"/>
          <a:ext cx="0" cy="0"/>
          <a:chOff x="0" y="0"/>
          <a:chExt cx="0" cy="0"/>
        </a:xfrm>
      </p:grpSpPr>
      <p:sp>
        <p:nvSpPr>
          <p:cNvPr id="639" name="Google Shape;639;p101"/>
          <p:cNvSpPr txBox="1">
            <a:spLocks noGrp="1"/>
          </p:cNvSpPr>
          <p:nvPr>
            <p:ph type="body" idx="1"/>
          </p:nvPr>
        </p:nvSpPr>
        <p:spPr>
          <a:xfrm>
            <a:off x="519107" y="4487061"/>
            <a:ext cx="5231705" cy="4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798"/>
              <a:buFont typeface="Arial"/>
              <a:buNone/>
            </a:pPr>
            <a:r>
              <a:rPr lang="en" sz="1500" dirty="0">
                <a:latin typeface="Lexend"/>
                <a:ea typeface="Lexend"/>
                <a:cs typeface="Lexend"/>
                <a:sym typeface="Lexend"/>
              </a:rPr>
              <a:t>Grupo B:      </a:t>
            </a:r>
            <a:r>
              <a:rPr lang="en" sz="1700" b="1" dirty="0">
                <a:latin typeface="Lexend"/>
                <a:ea typeface="Lexend"/>
                <a:cs typeface="Lexend"/>
                <a:sym typeface="Lexend"/>
              </a:rPr>
              <a:t>Pablo Cablinski – Waldo Griffiths</a:t>
            </a:r>
            <a:endParaRPr sz="1700" b="1" dirty="0">
              <a:latin typeface="Lexend"/>
              <a:ea typeface="Lexend"/>
              <a:cs typeface="Lexend"/>
              <a:sym typeface="Lexend"/>
            </a:endParaRPr>
          </a:p>
        </p:txBody>
      </p:sp>
      <p:pic>
        <p:nvPicPr>
          <p:cNvPr id="640" name="Google Shape;640;p101"/>
          <p:cNvPicPr preferRelativeResize="0"/>
          <p:nvPr/>
        </p:nvPicPr>
        <p:blipFill rotWithShape="1">
          <a:blip r:embed="rId3">
            <a:alphaModFix/>
          </a:blip>
          <a:srcRect/>
          <a:stretch/>
        </p:blipFill>
        <p:spPr>
          <a:xfrm>
            <a:off x="6804718" y="3714286"/>
            <a:ext cx="2111100" cy="1266600"/>
          </a:xfrm>
          <a:prstGeom prst="roundRect">
            <a:avLst>
              <a:gd name="adj" fmla="val 16667"/>
            </a:avLst>
          </a:prstGeom>
          <a:solidFill>
            <a:srgbClr val="FFAB81"/>
          </a:solidFill>
          <a:ln>
            <a:noFill/>
          </a:ln>
        </p:spPr>
      </p:pic>
      <p:sp>
        <p:nvSpPr>
          <p:cNvPr id="641" name="Google Shape;641;p101"/>
          <p:cNvSpPr txBox="1">
            <a:spLocks noGrp="1"/>
          </p:cNvSpPr>
          <p:nvPr>
            <p:ph type="title"/>
          </p:nvPr>
        </p:nvSpPr>
        <p:spPr>
          <a:xfrm>
            <a:off x="519107" y="795914"/>
            <a:ext cx="8462100" cy="12513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00000"/>
              <a:buFont typeface="Arial"/>
              <a:buNone/>
            </a:pPr>
            <a:r>
              <a:rPr lang="en" dirty="0">
                <a:latin typeface="Lexend"/>
                <a:ea typeface="Lexend"/>
                <a:cs typeface="Lexend"/>
                <a:sym typeface="Lexend"/>
              </a:rPr>
              <a:t>Problema #04</a:t>
            </a:r>
            <a:endParaRPr dirty="0">
              <a:latin typeface="Lexend SemiBold"/>
              <a:ea typeface="Lexend SemiBold"/>
              <a:cs typeface="Lexend SemiBold"/>
              <a:sym typeface="Lexend SemiBold"/>
            </a:endParaRPr>
          </a:p>
          <a:p>
            <a:pPr marL="0" lvl="0" indent="0" algn="l" rtl="0">
              <a:lnSpc>
                <a:spcPct val="100000"/>
              </a:lnSpc>
              <a:spcBef>
                <a:spcPts val="0"/>
              </a:spcBef>
              <a:spcAft>
                <a:spcPts val="0"/>
              </a:spcAft>
              <a:buSzPct val="100000"/>
              <a:buNone/>
            </a:pPr>
            <a:r>
              <a:rPr lang="en" dirty="0">
                <a:latin typeface="Lexend SemiBold"/>
                <a:ea typeface="Lexend SemiBold"/>
                <a:cs typeface="Lexend SemiBold"/>
                <a:sym typeface="Lexend SemiBold"/>
              </a:rPr>
              <a:t>Problema  FE  Feature Engineering intra mes</a:t>
            </a:r>
            <a:endParaRPr dirty="0">
              <a:latin typeface="Lexend SemiBold"/>
              <a:ea typeface="Lexend SemiBold"/>
              <a:cs typeface="Lexend SemiBold"/>
              <a:sym typeface="Lexend SemiBold"/>
            </a:endParaRPr>
          </a:p>
          <a:p>
            <a:pPr marL="0" lvl="0" indent="0" algn="l" rtl="0">
              <a:lnSpc>
                <a:spcPct val="100000"/>
              </a:lnSpc>
              <a:spcBef>
                <a:spcPts val="0"/>
              </a:spcBef>
              <a:spcAft>
                <a:spcPts val="0"/>
              </a:spcAft>
              <a:buSzPct val="100000"/>
              <a:buNone/>
            </a:pPr>
            <a:r>
              <a:rPr lang="en" dirty="0">
                <a:latin typeface="Lexend SemiBold"/>
                <a:ea typeface="Lexend SemiBold"/>
                <a:cs typeface="Lexend SemiBold"/>
                <a:sym typeface="Lexend SemiBold"/>
              </a:rPr>
              <a:t>“Variables manuales de Feature Engineering”</a:t>
            </a:r>
            <a:endParaRPr dirty="0">
              <a:latin typeface="Lexend SemiBold"/>
              <a:ea typeface="Lexend SemiBold"/>
              <a:cs typeface="Lexend SemiBold"/>
              <a:sym typeface="Lexend SemiBold"/>
            </a:endParaRPr>
          </a:p>
          <a:p>
            <a:pPr marL="0" lvl="0" indent="0" algn="l" rtl="0">
              <a:lnSpc>
                <a:spcPct val="100000"/>
              </a:lnSpc>
              <a:spcBef>
                <a:spcPts val="0"/>
              </a:spcBef>
              <a:spcAft>
                <a:spcPts val="0"/>
              </a:spcAft>
              <a:buSzPct val="100000"/>
              <a:buNone/>
            </a:pPr>
            <a:endParaRPr dirty="0">
              <a:latin typeface="Lexend SemiBold"/>
              <a:ea typeface="Lexend SemiBold"/>
              <a:cs typeface="Lexend SemiBold"/>
              <a:sym typeface="Lexend SemiBold"/>
            </a:endParaRPr>
          </a:p>
          <a:p>
            <a:pPr marL="0" lvl="0" indent="0" algn="l" rtl="0">
              <a:lnSpc>
                <a:spcPct val="100000"/>
              </a:lnSpc>
              <a:spcBef>
                <a:spcPts val="0"/>
              </a:spcBef>
              <a:spcAft>
                <a:spcPts val="0"/>
              </a:spcAft>
              <a:buSzPct val="100000"/>
              <a:buNone/>
            </a:pPr>
            <a:endParaRPr dirty="0">
              <a:latin typeface="Lexend SemiBold"/>
              <a:ea typeface="Lexend SemiBold"/>
              <a:cs typeface="Lexend SemiBold"/>
              <a:sym typeface="Lexend SemiBold"/>
            </a:endParaRPr>
          </a:p>
          <a:p>
            <a:pPr marL="0" lvl="0" indent="0" algn="l" rtl="0">
              <a:lnSpc>
                <a:spcPct val="100000"/>
              </a:lnSpc>
              <a:spcBef>
                <a:spcPts val="0"/>
              </a:spcBef>
              <a:spcAft>
                <a:spcPts val="0"/>
              </a:spcAft>
              <a:buSzPct val="48653"/>
              <a:buNone/>
            </a:pPr>
            <a:endParaRPr sz="5755" dirty="0">
              <a:latin typeface="Lexend SemiBold"/>
              <a:ea typeface="Lexend SemiBold"/>
              <a:cs typeface="Lexend SemiBold"/>
              <a:sym typeface="Lexend SemiBold"/>
            </a:endParaRPr>
          </a:p>
        </p:txBody>
      </p:sp>
      <p:pic>
        <p:nvPicPr>
          <p:cNvPr id="3" name="Picture 2" descr="A person in a room with a book and a lamp&#10;&#10;Description automatically generated">
            <a:extLst>
              <a:ext uri="{FF2B5EF4-FFF2-40B4-BE49-F238E27FC236}">
                <a16:creationId xmlns:a16="http://schemas.microsoft.com/office/drawing/2014/main" id="{E351F0A2-267B-3AE2-200D-1887E81D9C28}"/>
              </a:ext>
            </a:extLst>
          </p:cNvPr>
          <p:cNvPicPr>
            <a:picLocks noChangeAspect="1"/>
          </p:cNvPicPr>
          <p:nvPr/>
        </p:nvPicPr>
        <p:blipFill>
          <a:blip r:embed="rId4"/>
          <a:stretch>
            <a:fillRect/>
          </a:stretch>
        </p:blipFill>
        <p:spPr>
          <a:xfrm>
            <a:off x="3507840" y="2299150"/>
            <a:ext cx="1503228" cy="193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Arial"/>
              <a:buAutoNum type="arabicParenR"/>
            </a:pPr>
            <a:r>
              <a:rPr lang="es-AR" sz="1865" u="sng" dirty="0">
                <a:solidFill>
                  <a:srgbClr val="424242"/>
                </a:solidFill>
                <a:latin typeface="Lexend"/>
                <a:ea typeface="Lexend"/>
                <a:cs typeface="Lexend"/>
                <a:sym typeface="Lexend"/>
              </a:rPr>
              <a:t>Segunda aproximación</a:t>
            </a:r>
            <a:r>
              <a:rPr lang="es-AR" sz="1865" dirty="0">
                <a:solidFill>
                  <a:srgbClr val="424242"/>
                </a:solidFill>
                <a:latin typeface="Lexend"/>
                <a:ea typeface="Lexend"/>
                <a:cs typeface="Lexend"/>
                <a:sym typeface="Lexend"/>
              </a:rPr>
              <a:t>: Se consideraron las configuraciones establecidas en la última modificación del </a:t>
            </a:r>
            <a:r>
              <a:rPr lang="es-AR" sz="1865" dirty="0" err="1">
                <a:solidFill>
                  <a:srgbClr val="424242"/>
                </a:solidFill>
                <a:latin typeface="Lexend"/>
                <a:ea typeface="Lexend"/>
                <a:cs typeface="Lexend"/>
                <a:sym typeface="Lexend"/>
              </a:rPr>
              <a:t>Workflow</a:t>
            </a:r>
            <a:r>
              <a:rPr lang="es-AR" sz="1865" dirty="0">
                <a:solidFill>
                  <a:srgbClr val="424242"/>
                </a:solidFill>
                <a:latin typeface="Lexend"/>
                <a:ea typeface="Lexend"/>
                <a:cs typeface="Lexend"/>
                <a:sym typeface="Lexend"/>
              </a:rPr>
              <a:t>, y se le agregaron las variables generadas por la cátedra. El script BASE02 arrojó una ganancia promedio de $ 56.299.309</a:t>
            </a: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177230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Segunda Aproximación</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4" name="Picture 3" descr="A screenshot of a computer&#10;&#10;Description automatically generated">
            <a:extLst>
              <a:ext uri="{FF2B5EF4-FFF2-40B4-BE49-F238E27FC236}">
                <a16:creationId xmlns:a16="http://schemas.microsoft.com/office/drawing/2014/main" id="{5B3BB3EB-94D6-DC96-EB0D-705A72CEAA02}"/>
              </a:ext>
            </a:extLst>
          </p:cNvPr>
          <p:cNvPicPr>
            <a:picLocks noChangeAspect="1"/>
          </p:cNvPicPr>
          <p:nvPr/>
        </p:nvPicPr>
        <p:blipFill>
          <a:blip r:embed="rId3"/>
          <a:stretch>
            <a:fillRect/>
          </a:stretch>
        </p:blipFill>
        <p:spPr>
          <a:xfrm>
            <a:off x="2317659" y="1405545"/>
            <a:ext cx="4508680" cy="3434030"/>
          </a:xfrm>
          <a:prstGeom prst="rect">
            <a:avLst/>
          </a:prstGeom>
        </p:spPr>
      </p:pic>
    </p:spTree>
    <p:extLst>
      <p:ext uri="{BB962C8B-B14F-4D97-AF65-F5344CB8AC3E}">
        <p14:creationId xmlns:p14="http://schemas.microsoft.com/office/powerpoint/2010/main" val="116945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Segunda Aproximación</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graph of different colored lines&#10;&#10;Description automatically generated">
            <a:extLst>
              <a:ext uri="{FF2B5EF4-FFF2-40B4-BE49-F238E27FC236}">
                <a16:creationId xmlns:a16="http://schemas.microsoft.com/office/drawing/2014/main" id="{264ABBC4-DF1A-F5C2-47AF-FF4113BAD57B}"/>
              </a:ext>
            </a:extLst>
          </p:cNvPr>
          <p:cNvPicPr>
            <a:picLocks noChangeAspect="1"/>
          </p:cNvPicPr>
          <p:nvPr/>
        </p:nvPicPr>
        <p:blipFill>
          <a:blip r:embed="rId3"/>
          <a:stretch>
            <a:fillRect/>
          </a:stretch>
        </p:blipFill>
        <p:spPr>
          <a:xfrm>
            <a:off x="2191829" y="1388200"/>
            <a:ext cx="4760339" cy="3678444"/>
          </a:xfrm>
          <a:prstGeom prst="rect">
            <a:avLst/>
          </a:prstGeom>
        </p:spPr>
      </p:pic>
    </p:spTree>
    <p:extLst>
      <p:ext uri="{BB962C8B-B14F-4D97-AF65-F5344CB8AC3E}">
        <p14:creationId xmlns:p14="http://schemas.microsoft.com/office/powerpoint/2010/main" val="96251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Arial"/>
              <a:buAutoNum type="arabicParenR"/>
            </a:pPr>
            <a:r>
              <a:rPr lang="es-AR" sz="1865" u="sng" dirty="0">
                <a:solidFill>
                  <a:srgbClr val="424242"/>
                </a:solidFill>
                <a:latin typeface="Lexend"/>
                <a:ea typeface="Lexend"/>
                <a:cs typeface="Lexend"/>
                <a:sym typeface="Lexend"/>
              </a:rPr>
              <a:t>Etapa 1 de la Tercera Aproximación</a:t>
            </a:r>
            <a:r>
              <a:rPr lang="es-AR" sz="1865" dirty="0">
                <a:solidFill>
                  <a:srgbClr val="424242"/>
                </a:solidFill>
                <a:latin typeface="Lexend"/>
                <a:ea typeface="Lexend"/>
                <a:cs typeface="Lexend"/>
                <a:sym typeface="Lexend"/>
              </a:rPr>
              <a:t>: El </a:t>
            </a:r>
            <a:r>
              <a:rPr lang="es-AR" sz="1865" dirty="0" err="1">
                <a:solidFill>
                  <a:srgbClr val="424242"/>
                </a:solidFill>
                <a:latin typeface="Lexend"/>
                <a:ea typeface="Lexend"/>
                <a:cs typeface="Lexend"/>
                <a:sym typeface="Lexend"/>
              </a:rPr>
              <a:t>feature</a:t>
            </a:r>
            <a:r>
              <a:rPr lang="es-AR" sz="1865" dirty="0">
                <a:solidFill>
                  <a:srgbClr val="424242"/>
                </a:solidFill>
                <a:latin typeface="Lexend"/>
                <a:ea typeface="Lexend"/>
                <a:cs typeface="Lexend"/>
                <a:sym typeface="Lexend"/>
              </a:rPr>
              <a:t> </a:t>
            </a:r>
            <a:r>
              <a:rPr lang="es-AR" sz="1865" dirty="0" err="1">
                <a:solidFill>
                  <a:srgbClr val="424242"/>
                </a:solidFill>
                <a:latin typeface="Lexend"/>
                <a:ea typeface="Lexend"/>
                <a:cs typeface="Lexend"/>
                <a:sym typeface="Lexend"/>
              </a:rPr>
              <a:t>engineering</a:t>
            </a:r>
            <a:r>
              <a:rPr lang="es-AR" sz="1865" dirty="0">
                <a:solidFill>
                  <a:srgbClr val="424242"/>
                </a:solidFill>
                <a:latin typeface="Lexend"/>
                <a:ea typeface="Lexend"/>
                <a:cs typeface="Lexend"/>
                <a:sym typeface="Lexend"/>
              </a:rPr>
              <a:t> se desarrolló en dos aspectos en paralelo</a:t>
            </a:r>
          </a:p>
          <a:p>
            <a:pPr lvl="2" indent="-457200">
              <a:lnSpc>
                <a:spcPct val="130000"/>
              </a:lnSpc>
              <a:spcBef>
                <a:spcPts val="1200"/>
              </a:spcBef>
              <a:buClr>
                <a:schemeClr val="dk1"/>
              </a:buClr>
              <a:buSzPts val="1100"/>
              <a:buFont typeface="Arial"/>
              <a:buAutoNum type="arabicParenR"/>
            </a:pPr>
            <a:r>
              <a:rPr lang="es-AR" sz="1465" dirty="0">
                <a:solidFill>
                  <a:srgbClr val="424242"/>
                </a:solidFill>
                <a:latin typeface="Lexend"/>
                <a:ea typeface="Lexend"/>
                <a:cs typeface="Lexend"/>
                <a:sym typeface="Lexend"/>
              </a:rPr>
              <a:t>Variables de naturaleza estadística: Se incorporaron 13 variables que ponderan sobre la mediana para obtener un indicador normalizado.</a:t>
            </a:r>
          </a:p>
          <a:p>
            <a:pPr lvl="2" indent="-457200">
              <a:lnSpc>
                <a:spcPct val="130000"/>
              </a:lnSpc>
              <a:spcBef>
                <a:spcPts val="1200"/>
              </a:spcBef>
              <a:buClr>
                <a:schemeClr val="dk1"/>
              </a:buClr>
              <a:buSzPts val="1100"/>
              <a:buFont typeface="Arial"/>
              <a:buAutoNum type="arabicParenR"/>
            </a:pPr>
            <a:r>
              <a:rPr lang="es-AR" sz="1465" dirty="0">
                <a:solidFill>
                  <a:srgbClr val="424242"/>
                </a:solidFill>
                <a:latin typeface="Lexend"/>
                <a:ea typeface="Lexend"/>
                <a:cs typeface="Lexend"/>
                <a:sym typeface="Lexend"/>
              </a:rPr>
              <a:t>Variables de naturaleza financiera: Se incorporaron 46 variables que combinan factores relacionados, basadas en el criterio de agrupamiento por característica y luego, basadas en el criterio de relación entre variables agrupadas.</a:t>
            </a:r>
          </a:p>
          <a:p>
            <a:pPr lvl="0" indent="-457200" algn="l" rtl="0">
              <a:lnSpc>
                <a:spcPct val="130000"/>
              </a:lnSpc>
              <a:spcBef>
                <a:spcPts val="1200"/>
              </a:spcBef>
              <a:spcAft>
                <a:spcPts val="0"/>
              </a:spcAft>
              <a:buClr>
                <a:schemeClr val="dk1"/>
              </a:buClr>
              <a:buSzPts val="1100"/>
              <a:buFont typeface="Arial"/>
              <a:buAutoNum type="arabicParenR"/>
            </a:pPr>
            <a:endParaRPr lang="es-A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84776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mj-lt"/>
              <a:buAutoNum type="arabicParenR" startAt="2"/>
            </a:pPr>
            <a:r>
              <a:rPr lang="es-AR" sz="1865" u="sng" dirty="0">
                <a:solidFill>
                  <a:srgbClr val="424242"/>
                </a:solidFill>
                <a:latin typeface="Lexend"/>
                <a:ea typeface="Lexend"/>
                <a:cs typeface="Lexend"/>
                <a:sym typeface="Lexend"/>
              </a:rPr>
              <a:t>Etapa 2 de la Tercera Aproximación</a:t>
            </a:r>
            <a:r>
              <a:rPr lang="es-AR" sz="1865" dirty="0">
                <a:solidFill>
                  <a:srgbClr val="424242"/>
                </a:solidFill>
                <a:latin typeface="Lexend"/>
                <a:ea typeface="Lexend"/>
                <a:cs typeface="Lexend"/>
                <a:sym typeface="Lexend"/>
              </a:rPr>
              <a:t>: El análisis de resultados </a:t>
            </a:r>
            <a:r>
              <a:rPr lang="es-AR" sz="1865" dirty="0" err="1">
                <a:solidFill>
                  <a:srgbClr val="424242"/>
                </a:solidFill>
                <a:latin typeface="Lexend"/>
                <a:ea typeface="Lexend"/>
                <a:cs typeface="Lexend"/>
                <a:sym typeface="Lexend"/>
              </a:rPr>
              <a:t>permitó</a:t>
            </a:r>
            <a:r>
              <a:rPr lang="es-AR" sz="1865" dirty="0">
                <a:solidFill>
                  <a:srgbClr val="424242"/>
                </a:solidFill>
                <a:latin typeface="Lexend"/>
                <a:ea typeface="Lexend"/>
                <a:cs typeface="Lexend"/>
                <a:sym typeface="Lexend"/>
              </a:rPr>
              <a:t> observar que algunas de las variables tenían un buen rendimiento en el criterio de importancia. Más del 50% de las primeras 50 variables correspondían a variables creadas por el grupo, o derivadas de las mismas.</a:t>
            </a:r>
          </a:p>
          <a:p>
            <a:pPr lvl="0" indent="-457200" algn="l" rtl="0">
              <a:lnSpc>
                <a:spcPct val="130000"/>
              </a:lnSpc>
              <a:spcBef>
                <a:spcPts val="1200"/>
              </a:spcBef>
              <a:spcAft>
                <a:spcPts val="0"/>
              </a:spcAft>
              <a:buClr>
                <a:schemeClr val="dk1"/>
              </a:buClr>
              <a:buSzPts val="1100"/>
              <a:buFont typeface="Arial"/>
              <a:buAutoNum type="arabicParenR" startAt="2"/>
            </a:pPr>
            <a:endParaRPr lang="es-A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325147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700" y="842867"/>
            <a:ext cx="8520600" cy="2356078"/>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u="sng" dirty="0">
                <a:solidFill>
                  <a:srgbClr val="424242"/>
                </a:solidFill>
                <a:latin typeface="Lexend"/>
                <a:ea typeface="Lexend"/>
                <a:cs typeface="Lexend"/>
                <a:sym typeface="Lexend"/>
              </a:rPr>
              <a:t>Ranking de importancia de variables – </a:t>
            </a:r>
            <a:r>
              <a:rPr lang="es-AR" sz="1865" u="sng" dirty="0" err="1">
                <a:solidFill>
                  <a:srgbClr val="424242"/>
                </a:solidFill>
                <a:latin typeface="Lexend"/>
                <a:ea typeface="Lexend"/>
                <a:cs typeface="Lexend"/>
                <a:sym typeface="Lexend"/>
              </a:rPr>
              <a:t>Exhibit</a:t>
            </a:r>
            <a:r>
              <a:rPr lang="es-AR" sz="1865" u="sng" dirty="0">
                <a:solidFill>
                  <a:srgbClr val="424242"/>
                </a:solidFill>
                <a:latin typeface="Lexend"/>
                <a:ea typeface="Lexend"/>
                <a:cs typeface="Lexend"/>
                <a:sym typeface="Lexend"/>
              </a:rPr>
              <a:t> de un experimento</a:t>
            </a:r>
            <a:endParaRPr lang="es-AR" sz="1865" dirty="0">
              <a:solidFill>
                <a:srgbClr val="424242"/>
              </a:solidFill>
              <a:latin typeface="Lexend"/>
              <a:ea typeface="Lexend"/>
              <a:cs typeface="Lexend"/>
              <a:sym typeface="Lexend"/>
            </a:endParaRPr>
          </a:p>
          <a:p>
            <a:pPr lvl="0" indent="-457200" algn="ctr" rtl="0">
              <a:lnSpc>
                <a:spcPct val="130000"/>
              </a:lnSpc>
              <a:spcBef>
                <a:spcPts val="1200"/>
              </a:spcBef>
              <a:spcAft>
                <a:spcPts val="0"/>
              </a:spcAft>
              <a:buClr>
                <a:schemeClr val="dk1"/>
              </a:buClr>
              <a:buSzPts val="1100"/>
              <a:buFont typeface="Arial"/>
              <a:buAutoNum type="arabicParenR"/>
            </a:pPr>
            <a:endParaRPr lang="es-AR" sz="1865" dirty="0">
              <a:solidFill>
                <a:srgbClr val="424242"/>
              </a:solidFill>
              <a:latin typeface="Lexend"/>
              <a:ea typeface="Lexend"/>
              <a:cs typeface="Lexend"/>
              <a:sym typeface="Lexend"/>
            </a:endParaRP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DF90AA56-D8B1-84DB-D098-6B5F1B09183F}"/>
              </a:ext>
            </a:extLst>
          </p:cNvPr>
          <p:cNvPicPr>
            <a:picLocks noChangeAspect="1"/>
          </p:cNvPicPr>
          <p:nvPr/>
        </p:nvPicPr>
        <p:blipFill>
          <a:blip r:embed="rId3"/>
          <a:stretch>
            <a:fillRect/>
          </a:stretch>
        </p:blipFill>
        <p:spPr>
          <a:xfrm>
            <a:off x="2353854" y="1546500"/>
            <a:ext cx="4436292" cy="3304889"/>
          </a:xfrm>
          <a:prstGeom prst="rect">
            <a:avLst/>
          </a:prstGeom>
        </p:spPr>
      </p:pic>
    </p:spTree>
    <p:extLst>
      <p:ext uri="{BB962C8B-B14F-4D97-AF65-F5344CB8AC3E}">
        <p14:creationId xmlns:p14="http://schemas.microsoft.com/office/powerpoint/2010/main" val="410861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mj-lt"/>
              <a:buAutoNum type="arabicParenR" startAt="3"/>
            </a:pPr>
            <a:r>
              <a:rPr lang="es-AR" sz="1600" u="sng" dirty="0">
                <a:solidFill>
                  <a:srgbClr val="424242"/>
                </a:solidFill>
                <a:latin typeface="Lexend"/>
                <a:ea typeface="Lexend"/>
                <a:cs typeface="Lexend"/>
                <a:sym typeface="Lexend"/>
              </a:rPr>
              <a:t>Etapa 3 de la Tercera Aproximación</a:t>
            </a:r>
            <a:r>
              <a:rPr lang="es-AR" sz="1600" dirty="0">
                <a:solidFill>
                  <a:srgbClr val="424242"/>
                </a:solidFill>
                <a:latin typeface="Lexend"/>
                <a:ea typeface="Lexend"/>
                <a:cs typeface="Lexend"/>
                <a:sym typeface="Lexend"/>
              </a:rPr>
              <a:t>: A partir del buen rendimiento de variables relacionadas, se crearon 2 nuevas variables en la búsqueda de amplificar el rendimiento para la funcionalidad del modelo. </a:t>
            </a:r>
          </a:p>
          <a:p>
            <a:pPr indent="-457200">
              <a:lnSpc>
                <a:spcPct val="130000"/>
              </a:lnSpc>
              <a:spcBef>
                <a:spcPts val="1200"/>
              </a:spcBef>
              <a:buClr>
                <a:schemeClr val="dk1"/>
              </a:buClr>
              <a:buSzPts val="1100"/>
              <a:buFont typeface="+mj-lt"/>
              <a:buAutoNum type="arabicParenR" startAt="3"/>
            </a:pPr>
            <a:r>
              <a:rPr lang="es-AR" sz="1600" u="sng" dirty="0">
                <a:solidFill>
                  <a:srgbClr val="424242"/>
                </a:solidFill>
                <a:latin typeface="Lexend"/>
                <a:ea typeface="Lexend"/>
                <a:cs typeface="Lexend"/>
                <a:sym typeface="Lexend"/>
              </a:rPr>
              <a:t>Etapa 4 de la Tercera Aproximación – Primera Iteración</a:t>
            </a:r>
            <a:r>
              <a:rPr lang="es-AR" sz="1600" dirty="0">
                <a:solidFill>
                  <a:srgbClr val="424242"/>
                </a:solidFill>
                <a:latin typeface="Lexend"/>
                <a:ea typeface="Lexend"/>
                <a:cs typeface="Lexend"/>
                <a:sym typeface="Lexend"/>
              </a:rPr>
              <a:t>: Se consideraron las configuraciones establecidas en la última modificación del </a:t>
            </a:r>
            <a:r>
              <a:rPr lang="es-AR" sz="1600" dirty="0" err="1">
                <a:solidFill>
                  <a:srgbClr val="424242"/>
                </a:solidFill>
                <a:latin typeface="Lexend"/>
                <a:ea typeface="Lexend"/>
                <a:cs typeface="Lexend"/>
                <a:sym typeface="Lexend"/>
              </a:rPr>
              <a:t>Workflow</a:t>
            </a:r>
            <a:r>
              <a:rPr lang="es-AR" sz="1600" dirty="0">
                <a:solidFill>
                  <a:srgbClr val="424242"/>
                </a:solidFill>
                <a:latin typeface="Lexend"/>
                <a:ea typeface="Lexend"/>
                <a:cs typeface="Lexend"/>
                <a:sym typeface="Lexend"/>
              </a:rPr>
              <a:t>, más las variables generadas por la cátedra, más las creadas manualmente por el grupo. El script BASE04 arrojó una ganancia promedio de $ 59.545.505</a:t>
            </a:r>
          </a:p>
          <a:p>
            <a:pPr lvl="0" indent="-457200" algn="l" rtl="0">
              <a:lnSpc>
                <a:spcPct val="130000"/>
              </a:lnSpc>
              <a:spcBef>
                <a:spcPts val="1200"/>
              </a:spcBef>
              <a:spcAft>
                <a:spcPts val="0"/>
              </a:spcAft>
              <a:buClr>
                <a:schemeClr val="dk1"/>
              </a:buClr>
              <a:buSzPts val="1100"/>
              <a:buFont typeface="+mj-lt"/>
              <a:buAutoNum type="arabicParenR" startAt="3"/>
            </a:pPr>
            <a:endParaRPr lang="es-AR" sz="1600" dirty="0">
              <a:solidFill>
                <a:srgbClr val="424242"/>
              </a:solidFill>
              <a:latin typeface="Lexend"/>
              <a:ea typeface="Lexend"/>
              <a:cs typeface="Lexend"/>
              <a:sym typeface="Lexend"/>
            </a:endParaRPr>
          </a:p>
          <a:p>
            <a:pPr lvl="0" indent="-457200" algn="l" rtl="0">
              <a:lnSpc>
                <a:spcPct val="130000"/>
              </a:lnSpc>
              <a:spcBef>
                <a:spcPts val="1200"/>
              </a:spcBef>
              <a:spcAft>
                <a:spcPts val="0"/>
              </a:spcAft>
              <a:buClr>
                <a:schemeClr val="dk1"/>
              </a:buClr>
              <a:buSzPts val="1100"/>
              <a:buFont typeface="Arial"/>
              <a:buAutoNum type="arabicParenR" startAt="3"/>
            </a:pPr>
            <a:endParaRPr lang="es-A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3868952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Tercera Aproximación It.1</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screenshot of a table&#10;&#10;Description automatically generated">
            <a:extLst>
              <a:ext uri="{FF2B5EF4-FFF2-40B4-BE49-F238E27FC236}">
                <a16:creationId xmlns:a16="http://schemas.microsoft.com/office/drawing/2014/main" id="{F4929209-27BB-72B7-9561-E942671C645C}"/>
              </a:ext>
            </a:extLst>
          </p:cNvPr>
          <p:cNvPicPr>
            <a:picLocks noChangeAspect="1"/>
          </p:cNvPicPr>
          <p:nvPr/>
        </p:nvPicPr>
        <p:blipFill>
          <a:blip r:embed="rId3"/>
          <a:stretch>
            <a:fillRect/>
          </a:stretch>
        </p:blipFill>
        <p:spPr>
          <a:xfrm>
            <a:off x="1667875" y="1388200"/>
            <a:ext cx="5808247" cy="3531481"/>
          </a:xfrm>
          <a:prstGeom prst="rect">
            <a:avLst/>
          </a:prstGeom>
        </p:spPr>
      </p:pic>
    </p:spTree>
    <p:extLst>
      <p:ext uri="{BB962C8B-B14F-4D97-AF65-F5344CB8AC3E}">
        <p14:creationId xmlns:p14="http://schemas.microsoft.com/office/powerpoint/2010/main" val="308436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Tercera Aproximación </a:t>
            </a:r>
            <a:r>
              <a:rPr lang="es-AR" sz="1865" dirty="0" err="1">
                <a:solidFill>
                  <a:srgbClr val="424242"/>
                </a:solidFill>
                <a:latin typeface="Lexend"/>
                <a:ea typeface="Lexend"/>
                <a:cs typeface="Lexend"/>
                <a:sym typeface="Lexend"/>
              </a:rPr>
              <a:t>It</a:t>
            </a:r>
            <a:r>
              <a:rPr lang="es-AR" sz="1865" dirty="0">
                <a:solidFill>
                  <a:srgbClr val="424242"/>
                </a:solidFill>
                <a:latin typeface="Lexend"/>
                <a:ea typeface="Lexend"/>
                <a:cs typeface="Lexend"/>
                <a:sym typeface="Lexend"/>
              </a:rPr>
              <a:t>. 1</a:t>
            </a:r>
          </a:p>
          <a:p>
            <a:pPr marL="0" lvl="0" indent="0" algn="ctr" rtl="0">
              <a:lnSpc>
                <a:spcPct val="130000"/>
              </a:lnSpc>
              <a:spcBef>
                <a:spcPts val="1200"/>
              </a:spcBef>
              <a:spcAft>
                <a:spcPts val="0"/>
              </a:spcAft>
              <a:buClr>
                <a:schemeClr val="dk1"/>
              </a:buClr>
              <a:buSzPts val="1100"/>
              <a:buNone/>
            </a:pPr>
            <a:endParaRPr lang="es-AR" sz="1865" dirty="0">
              <a:solidFill>
                <a:srgbClr val="424242"/>
              </a:solidFill>
              <a:latin typeface="Lexend"/>
              <a:ea typeface="Lexend"/>
              <a:cs typeface="Lexend"/>
              <a:sym typeface="Lexend"/>
            </a:endParaRP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4" name="Picture 3" descr="A graph of a curve&#10;&#10;Description automatically generated with medium confidence">
            <a:extLst>
              <a:ext uri="{FF2B5EF4-FFF2-40B4-BE49-F238E27FC236}">
                <a16:creationId xmlns:a16="http://schemas.microsoft.com/office/drawing/2014/main" id="{EDBA773A-1588-0143-7488-B24109CA19FE}"/>
              </a:ext>
            </a:extLst>
          </p:cNvPr>
          <p:cNvPicPr>
            <a:picLocks noChangeAspect="1"/>
          </p:cNvPicPr>
          <p:nvPr/>
        </p:nvPicPr>
        <p:blipFill>
          <a:blip r:embed="rId3"/>
          <a:stretch>
            <a:fillRect/>
          </a:stretch>
        </p:blipFill>
        <p:spPr>
          <a:xfrm>
            <a:off x="2224879" y="1388200"/>
            <a:ext cx="4694239" cy="3627367"/>
          </a:xfrm>
          <a:prstGeom prst="rect">
            <a:avLst/>
          </a:prstGeom>
        </p:spPr>
      </p:pic>
    </p:spTree>
    <p:extLst>
      <p:ext uri="{BB962C8B-B14F-4D97-AF65-F5344CB8AC3E}">
        <p14:creationId xmlns:p14="http://schemas.microsoft.com/office/powerpoint/2010/main" val="218398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mj-lt"/>
              <a:buAutoNum type="arabicParenR" startAt="5"/>
            </a:pPr>
            <a:r>
              <a:rPr lang="es-AR" sz="1600" u="sng" dirty="0">
                <a:solidFill>
                  <a:srgbClr val="424242"/>
                </a:solidFill>
                <a:latin typeface="Lexend"/>
                <a:ea typeface="Lexend"/>
                <a:cs typeface="Lexend"/>
                <a:sym typeface="Lexend"/>
              </a:rPr>
              <a:t>Etapa 5 de la Tercera Aproximación – Segunda Iteración</a:t>
            </a:r>
            <a:r>
              <a:rPr lang="es-AR" sz="1600" dirty="0">
                <a:solidFill>
                  <a:srgbClr val="424242"/>
                </a:solidFill>
                <a:latin typeface="Lexend"/>
                <a:ea typeface="Lexend"/>
                <a:cs typeface="Lexend"/>
                <a:sym typeface="Lexend"/>
              </a:rPr>
              <a:t>: Se ejecutó el </a:t>
            </a:r>
            <a:r>
              <a:rPr lang="es-AR" sz="1600" dirty="0" err="1">
                <a:solidFill>
                  <a:srgbClr val="424242"/>
                </a:solidFill>
                <a:latin typeface="Lexend"/>
                <a:ea typeface="Lexend"/>
                <a:cs typeface="Lexend"/>
                <a:sym typeface="Lexend"/>
              </a:rPr>
              <a:t>Workflow</a:t>
            </a:r>
            <a:r>
              <a:rPr lang="es-AR" sz="1600" dirty="0">
                <a:solidFill>
                  <a:srgbClr val="424242"/>
                </a:solidFill>
                <a:latin typeface="Lexend"/>
                <a:ea typeface="Lexend"/>
                <a:cs typeface="Lexend"/>
                <a:sym typeface="Lexend"/>
              </a:rPr>
              <a:t> </a:t>
            </a:r>
            <a:r>
              <a:rPr lang="es-AR" sz="1600" dirty="0" err="1">
                <a:solidFill>
                  <a:srgbClr val="424242"/>
                </a:solidFill>
                <a:latin typeface="Lexend"/>
                <a:ea typeface="Lexend"/>
                <a:cs typeface="Lexend"/>
                <a:sym typeface="Lexend"/>
              </a:rPr>
              <a:t>Baseline</a:t>
            </a:r>
            <a:r>
              <a:rPr lang="es-AR" sz="1600" dirty="0">
                <a:solidFill>
                  <a:srgbClr val="424242"/>
                </a:solidFill>
                <a:latin typeface="Lexend"/>
                <a:ea typeface="Lexend"/>
                <a:cs typeface="Lexend"/>
                <a:sym typeface="Lexend"/>
              </a:rPr>
              <a:t>, con las variables de la cátedra, y las creadas por el grupo, tal cual había sido ejecutado en el script BASE04. Y se le sumaron las variables nuevas. El script BASE05 arrojó una ganancia de $ 56.743.044</a:t>
            </a:r>
          </a:p>
          <a:p>
            <a:pPr lvl="0" indent="-457200" algn="l" rtl="0">
              <a:lnSpc>
                <a:spcPct val="130000"/>
              </a:lnSpc>
              <a:spcBef>
                <a:spcPts val="1200"/>
              </a:spcBef>
              <a:spcAft>
                <a:spcPts val="0"/>
              </a:spcAft>
              <a:buClr>
                <a:schemeClr val="dk1"/>
              </a:buClr>
              <a:buSzPts val="1100"/>
              <a:buFont typeface="Arial"/>
              <a:buAutoNum type="arabicParenR" startAt="5"/>
            </a:pPr>
            <a:endParaRPr lang="es-A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216654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46"/>
        <p:cNvGrpSpPr/>
        <p:nvPr/>
      </p:nvGrpSpPr>
      <p:grpSpPr>
        <a:xfrm>
          <a:off x="0" y="0"/>
          <a:ext cx="0" cy="0"/>
          <a:chOff x="0" y="0"/>
          <a:chExt cx="0" cy="0"/>
        </a:xfrm>
      </p:grpSpPr>
      <p:sp>
        <p:nvSpPr>
          <p:cNvPr id="647" name="Google Shape;647;p102"/>
          <p:cNvSpPr txBox="1">
            <a:spLocks noGrp="1"/>
          </p:cNvSpPr>
          <p:nvPr>
            <p:ph type="title"/>
          </p:nvPr>
        </p:nvSpPr>
        <p:spPr>
          <a:xfrm>
            <a:off x="1144800" y="577175"/>
            <a:ext cx="6854400" cy="617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Hipótesis Experimental del Problema </a:t>
            </a:r>
            <a:endParaRPr>
              <a:latin typeface="Lexend SemiBold"/>
              <a:ea typeface="Lexend SemiBold"/>
              <a:cs typeface="Lexend SemiBold"/>
              <a:sym typeface="Lexend SemiBold"/>
            </a:endParaRPr>
          </a:p>
        </p:txBody>
      </p:sp>
      <p:sp>
        <p:nvSpPr>
          <p:cNvPr id="648" name="Google Shape;648;p102"/>
          <p:cNvSpPr txBox="1">
            <a:spLocks noGrp="1"/>
          </p:cNvSpPr>
          <p:nvPr>
            <p:ph type="body" idx="1"/>
          </p:nvPr>
        </p:nvSpPr>
        <p:spPr>
          <a:xfrm>
            <a:off x="181300" y="1046623"/>
            <a:ext cx="8520600" cy="246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ctr" rtl="0">
              <a:lnSpc>
                <a:spcPct val="13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just" rtl="0">
              <a:lnSpc>
                <a:spcPct val="130000"/>
              </a:lnSpc>
              <a:spcBef>
                <a:spcPts val="0"/>
              </a:spcBef>
              <a:spcAft>
                <a:spcPts val="0"/>
              </a:spcAft>
              <a:buClr>
                <a:schemeClr val="dk1"/>
              </a:buClr>
              <a:buSzPts val="1100"/>
              <a:buFont typeface="Arial"/>
              <a:buNone/>
            </a:pPr>
            <a:r>
              <a:rPr lang="en" sz="1865" dirty="0">
                <a:solidFill>
                  <a:srgbClr val="424242"/>
                </a:solidFill>
                <a:latin typeface="Lexend"/>
                <a:ea typeface="Lexend"/>
                <a:cs typeface="Lexend"/>
                <a:sym typeface="Lexend"/>
              </a:rPr>
              <a:t>Buscamos evaluar si sobre la base del conocimiento del negocio financiero/bancario, la creación de </a:t>
            </a:r>
            <a:r>
              <a:rPr lang="en" sz="1865" b="1" dirty="0">
                <a:solidFill>
                  <a:schemeClr val="tx1"/>
                </a:solidFill>
                <a:latin typeface="Lexend"/>
                <a:ea typeface="Lexend"/>
                <a:cs typeface="Lexend"/>
                <a:sym typeface="Lexend"/>
              </a:rPr>
              <a:t>variables manuales </a:t>
            </a:r>
            <a:r>
              <a:rPr lang="en" sz="1865" dirty="0">
                <a:solidFill>
                  <a:srgbClr val="424242"/>
                </a:solidFill>
                <a:latin typeface="Lexend"/>
                <a:ea typeface="Lexend"/>
                <a:cs typeface="Lexend"/>
                <a:sym typeface="Lexend"/>
              </a:rPr>
              <a:t>contribuye a desarrollar un modelo que </a:t>
            </a:r>
            <a:r>
              <a:rPr lang="en" sz="1865" dirty="0">
                <a:solidFill>
                  <a:schemeClr val="tx1"/>
                </a:solidFill>
                <a:latin typeface="Lexend"/>
                <a:ea typeface="Lexend"/>
                <a:cs typeface="Lexend"/>
                <a:sym typeface="Lexend"/>
              </a:rPr>
              <a:t>incremente la ganancia </a:t>
            </a:r>
            <a:r>
              <a:rPr lang="en" sz="1865" dirty="0">
                <a:solidFill>
                  <a:srgbClr val="424242"/>
                </a:solidFill>
                <a:latin typeface="Lexend"/>
                <a:ea typeface="Lexend"/>
                <a:cs typeface="Lexend"/>
                <a:sym typeface="Lexend"/>
              </a:rPr>
              <a:t>a partir de la experimentación, o si por el contrario, es preferible la sistematización algorítimica más allá de la naturaleza del dataset</a:t>
            </a:r>
            <a:endParaRPr sz="1865" dirty="0">
              <a:solidFill>
                <a:srgbClr val="424242"/>
              </a:solidFill>
              <a:latin typeface="Lexend"/>
              <a:ea typeface="Lexend"/>
              <a:cs typeface="Lexend"/>
              <a:sym typeface="Lexend"/>
            </a:endParaRPr>
          </a:p>
          <a:p>
            <a:pPr marL="0" lvl="0" indent="0" algn="l" rtl="0">
              <a:lnSpc>
                <a:spcPct val="130000"/>
              </a:lnSpc>
              <a:spcBef>
                <a:spcPts val="1200"/>
              </a:spcBef>
              <a:spcAft>
                <a:spcPts val="1200"/>
              </a:spcAft>
              <a:buClr>
                <a:schemeClr val="dk1"/>
              </a:buClr>
              <a:buSzPts val="1100"/>
              <a:buFont typeface="Arial"/>
              <a:buNone/>
            </a:pPr>
            <a:endParaRPr sz="1865" dirty="0">
              <a:solidFill>
                <a:srgbClr val="424242"/>
              </a:solidFill>
              <a:latin typeface="Lexend"/>
              <a:ea typeface="Lexend"/>
              <a:cs typeface="Lexend"/>
              <a:sym typeface="Lexend"/>
            </a:endParaRPr>
          </a:p>
        </p:txBody>
      </p:sp>
      <p:sp>
        <p:nvSpPr>
          <p:cNvPr id="649" name="Google Shape;649;p102"/>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50" name="Google Shape;650;p102"/>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Tercera Aproximación It.2</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4" name="Picture 3" descr="A screenshot of a spreadsheet&#10;&#10;Description automatically generated">
            <a:extLst>
              <a:ext uri="{FF2B5EF4-FFF2-40B4-BE49-F238E27FC236}">
                <a16:creationId xmlns:a16="http://schemas.microsoft.com/office/drawing/2014/main" id="{F1A43012-1AEC-4DC7-B531-263116CFD28D}"/>
              </a:ext>
            </a:extLst>
          </p:cNvPr>
          <p:cNvPicPr>
            <a:picLocks noChangeAspect="1"/>
          </p:cNvPicPr>
          <p:nvPr/>
        </p:nvPicPr>
        <p:blipFill>
          <a:blip r:embed="rId3"/>
          <a:stretch>
            <a:fillRect/>
          </a:stretch>
        </p:blipFill>
        <p:spPr>
          <a:xfrm>
            <a:off x="311699" y="1480263"/>
            <a:ext cx="8520600" cy="3471355"/>
          </a:xfrm>
          <a:prstGeom prst="rect">
            <a:avLst/>
          </a:prstGeom>
        </p:spPr>
      </p:pic>
    </p:spTree>
    <p:extLst>
      <p:ext uri="{BB962C8B-B14F-4D97-AF65-F5344CB8AC3E}">
        <p14:creationId xmlns:p14="http://schemas.microsoft.com/office/powerpoint/2010/main" val="277291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Tercera Aproximación </a:t>
            </a:r>
            <a:r>
              <a:rPr lang="es-AR" sz="1865" dirty="0" err="1">
                <a:solidFill>
                  <a:srgbClr val="424242"/>
                </a:solidFill>
                <a:latin typeface="Lexend"/>
                <a:ea typeface="Lexend"/>
                <a:cs typeface="Lexend"/>
                <a:sym typeface="Lexend"/>
              </a:rPr>
              <a:t>It</a:t>
            </a:r>
            <a:r>
              <a:rPr lang="es-AR" sz="1865" dirty="0">
                <a:solidFill>
                  <a:srgbClr val="424242"/>
                </a:solidFill>
                <a:latin typeface="Lexend"/>
                <a:ea typeface="Lexend"/>
                <a:cs typeface="Lexend"/>
                <a:sym typeface="Lexend"/>
              </a:rPr>
              <a:t>. 2</a:t>
            </a:r>
          </a:p>
          <a:p>
            <a:pPr marL="0" lvl="0" indent="0" algn="ctr" rtl="0">
              <a:lnSpc>
                <a:spcPct val="130000"/>
              </a:lnSpc>
              <a:spcBef>
                <a:spcPts val="1200"/>
              </a:spcBef>
              <a:spcAft>
                <a:spcPts val="0"/>
              </a:spcAft>
              <a:buClr>
                <a:schemeClr val="dk1"/>
              </a:buClr>
              <a:buSzPts val="1100"/>
              <a:buNone/>
            </a:pPr>
            <a:endParaRPr lang="es-AR" sz="1865" dirty="0">
              <a:solidFill>
                <a:srgbClr val="424242"/>
              </a:solidFill>
              <a:latin typeface="Lexend"/>
              <a:ea typeface="Lexend"/>
              <a:cs typeface="Lexend"/>
              <a:sym typeface="Lexend"/>
            </a:endParaRP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graph of different colored lines&#10;&#10;Description automatically generated">
            <a:extLst>
              <a:ext uri="{FF2B5EF4-FFF2-40B4-BE49-F238E27FC236}">
                <a16:creationId xmlns:a16="http://schemas.microsoft.com/office/drawing/2014/main" id="{C6FE38D3-694D-A1B7-FA61-4F50395CFD95}"/>
              </a:ext>
            </a:extLst>
          </p:cNvPr>
          <p:cNvPicPr>
            <a:picLocks noChangeAspect="1"/>
          </p:cNvPicPr>
          <p:nvPr/>
        </p:nvPicPr>
        <p:blipFill>
          <a:blip r:embed="rId3"/>
          <a:stretch>
            <a:fillRect/>
          </a:stretch>
        </p:blipFill>
        <p:spPr>
          <a:xfrm>
            <a:off x="2384624" y="1388200"/>
            <a:ext cx="4533968" cy="3503521"/>
          </a:xfrm>
          <a:prstGeom prst="rect">
            <a:avLst/>
          </a:prstGeom>
        </p:spPr>
      </p:pic>
    </p:spTree>
    <p:extLst>
      <p:ext uri="{BB962C8B-B14F-4D97-AF65-F5344CB8AC3E}">
        <p14:creationId xmlns:p14="http://schemas.microsoft.com/office/powerpoint/2010/main" val="117294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700" y="638774"/>
            <a:ext cx="8520600" cy="798646"/>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u="sng" dirty="0">
                <a:solidFill>
                  <a:srgbClr val="424242"/>
                </a:solidFill>
                <a:latin typeface="Lexend"/>
                <a:ea typeface="Lexend"/>
                <a:cs typeface="Lexend"/>
                <a:sym typeface="Lexend"/>
              </a:rPr>
              <a:t>Ranking de importancia de variables – </a:t>
            </a:r>
            <a:r>
              <a:rPr lang="es-AR" sz="1865" u="sng" dirty="0" err="1">
                <a:solidFill>
                  <a:srgbClr val="424242"/>
                </a:solidFill>
                <a:latin typeface="Lexend"/>
                <a:ea typeface="Lexend"/>
                <a:cs typeface="Lexend"/>
                <a:sym typeface="Lexend"/>
              </a:rPr>
              <a:t>Exhibit</a:t>
            </a:r>
            <a:r>
              <a:rPr lang="es-AR" sz="1865" u="sng" dirty="0">
                <a:solidFill>
                  <a:srgbClr val="424242"/>
                </a:solidFill>
                <a:latin typeface="Lexend"/>
                <a:ea typeface="Lexend"/>
                <a:cs typeface="Lexend"/>
                <a:sym typeface="Lexend"/>
              </a:rPr>
              <a:t> </a:t>
            </a:r>
          </a:p>
          <a:p>
            <a:pPr marL="0" lvl="0" indent="0" algn="ctr" rtl="0">
              <a:lnSpc>
                <a:spcPct val="130000"/>
              </a:lnSpc>
              <a:spcBef>
                <a:spcPts val="1200"/>
              </a:spcBef>
              <a:spcAft>
                <a:spcPts val="0"/>
              </a:spcAft>
              <a:buClr>
                <a:schemeClr val="dk1"/>
              </a:buClr>
              <a:buSzPts val="1100"/>
              <a:buNone/>
            </a:pPr>
            <a:endParaRPr lang="es-AR" sz="1865" dirty="0">
              <a:solidFill>
                <a:srgbClr val="424242"/>
              </a:solidFill>
              <a:latin typeface="Lexend"/>
              <a:ea typeface="Lexend"/>
              <a:cs typeface="Lexend"/>
              <a:sym typeface="Lexend"/>
            </a:endParaRPr>
          </a:p>
          <a:p>
            <a:pPr lvl="0" indent="-457200" algn="ctr" rtl="0">
              <a:lnSpc>
                <a:spcPct val="130000"/>
              </a:lnSpc>
              <a:spcBef>
                <a:spcPts val="1200"/>
              </a:spcBef>
              <a:spcAft>
                <a:spcPts val="0"/>
              </a:spcAft>
              <a:buClr>
                <a:schemeClr val="dk1"/>
              </a:buClr>
              <a:buSzPts val="1100"/>
              <a:buFont typeface="Arial"/>
              <a:buAutoNum type="arabicParenR"/>
            </a:pPr>
            <a:endParaRPr lang="es-AR" sz="1865" dirty="0">
              <a:solidFill>
                <a:srgbClr val="424242"/>
              </a:solidFill>
              <a:latin typeface="Lexend"/>
              <a:ea typeface="Lexend"/>
              <a:cs typeface="Lexend"/>
              <a:sym typeface="Lexend"/>
            </a:endParaRP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4" name="Picture 3" descr="A screenshot of a computer&#10;&#10;Description automatically generated">
            <a:extLst>
              <a:ext uri="{FF2B5EF4-FFF2-40B4-BE49-F238E27FC236}">
                <a16:creationId xmlns:a16="http://schemas.microsoft.com/office/drawing/2014/main" id="{B0FB0C13-05A1-B43A-DA3B-90B80C63DED8}"/>
              </a:ext>
            </a:extLst>
          </p:cNvPr>
          <p:cNvPicPr>
            <a:picLocks noChangeAspect="1"/>
          </p:cNvPicPr>
          <p:nvPr/>
        </p:nvPicPr>
        <p:blipFill>
          <a:blip r:embed="rId3"/>
          <a:stretch>
            <a:fillRect/>
          </a:stretch>
        </p:blipFill>
        <p:spPr>
          <a:xfrm>
            <a:off x="2313495" y="1265474"/>
            <a:ext cx="4517009" cy="3680526"/>
          </a:xfrm>
          <a:prstGeom prst="rect">
            <a:avLst/>
          </a:prstGeom>
        </p:spPr>
      </p:pic>
    </p:spTree>
    <p:extLst>
      <p:ext uri="{BB962C8B-B14F-4D97-AF65-F5344CB8AC3E}">
        <p14:creationId xmlns:p14="http://schemas.microsoft.com/office/powerpoint/2010/main" val="193211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795"/>
        <p:cNvGrpSpPr/>
        <p:nvPr/>
      </p:nvGrpSpPr>
      <p:grpSpPr>
        <a:xfrm>
          <a:off x="0" y="0"/>
          <a:ext cx="0" cy="0"/>
          <a:chOff x="0" y="0"/>
          <a:chExt cx="0" cy="0"/>
        </a:xfrm>
      </p:grpSpPr>
      <p:sp>
        <p:nvSpPr>
          <p:cNvPr id="796" name="Google Shape;796;p121"/>
          <p:cNvSpPr txBox="1">
            <a:spLocks noGrp="1"/>
          </p:cNvSpPr>
          <p:nvPr>
            <p:ph type="title"/>
          </p:nvPr>
        </p:nvSpPr>
        <p:spPr>
          <a:xfrm>
            <a:off x="3187000" y="171400"/>
            <a:ext cx="2509200" cy="616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Conclusiones</a:t>
            </a:r>
            <a:endParaRPr>
              <a:latin typeface="Lexend SemiBold"/>
              <a:ea typeface="Lexend SemiBold"/>
              <a:cs typeface="Lexend SemiBold"/>
              <a:sym typeface="Lexend SemiBold"/>
            </a:endParaRPr>
          </a:p>
        </p:txBody>
      </p:sp>
      <p:sp>
        <p:nvSpPr>
          <p:cNvPr id="797" name="Google Shape;797;p121"/>
          <p:cNvSpPr txBox="1">
            <a:spLocks noGrp="1"/>
          </p:cNvSpPr>
          <p:nvPr>
            <p:ph type="body" idx="1"/>
          </p:nvPr>
        </p:nvSpPr>
        <p:spPr>
          <a:xfrm>
            <a:off x="311700" y="887751"/>
            <a:ext cx="8520600" cy="19698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0"/>
              </a:spcBef>
              <a:spcAft>
                <a:spcPts val="0"/>
              </a:spcAft>
              <a:buClr>
                <a:schemeClr val="dk1"/>
              </a:buClr>
              <a:buSzPts val="1100"/>
              <a:buFont typeface="Arial"/>
              <a:buNone/>
            </a:pPr>
            <a:r>
              <a:rPr lang="es-AR" sz="1600" dirty="0">
                <a:solidFill>
                  <a:srgbClr val="424242"/>
                </a:solidFill>
                <a:latin typeface="Lexend"/>
                <a:ea typeface="Lexend"/>
                <a:cs typeface="Lexend"/>
                <a:sym typeface="Lexend"/>
              </a:rPr>
              <a:t>En base a la experiencia, no podemos afirmar que la creación de variables manuales colabora a mejorar la precisión del modelo. Más allá de haber corrido un experimento con más de 1200 variables conjugadas, y que la más importante haya sido una de las creadas manualmente (además del 40% dentro de las primeras 20), los resultados arrojan una ganancia inferior a la experimentada con corridas sin FE Manual. Tal vez deberíamos inclinarnos por suscribir la opinión de quienes afirman que la producción automática de variables es significativamente mejor para la experimentación, dado principalmente la economización de costes y tiempos, y el mejor rendimiento. Aun así, esta muestra es escasa, y nos queda la inquietud de seguir investigando y experimentando para poder arribar a conclusiones más sólidas. El camino recién comienza. </a:t>
            </a:r>
            <a:endParaRPr sz="1600" dirty="0">
              <a:solidFill>
                <a:srgbClr val="424242"/>
              </a:solidFill>
              <a:latin typeface="Lexend"/>
              <a:ea typeface="Lexend"/>
              <a:cs typeface="Lexend"/>
              <a:sym typeface="Lexend"/>
            </a:endParaRPr>
          </a:p>
          <a:p>
            <a:pPr marL="0" lvl="0" indent="0" algn="ctr" rtl="0">
              <a:lnSpc>
                <a:spcPct val="13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ctr" rtl="0">
              <a:lnSpc>
                <a:spcPct val="13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l" rtl="0">
              <a:lnSpc>
                <a:spcPct val="130000"/>
              </a:lnSpc>
              <a:spcBef>
                <a:spcPts val="1200"/>
              </a:spcBef>
              <a:spcAft>
                <a:spcPts val="1200"/>
              </a:spcAft>
              <a:buClr>
                <a:schemeClr val="dk1"/>
              </a:buClr>
              <a:buSzPts val="1100"/>
              <a:buFont typeface="Arial"/>
              <a:buNone/>
            </a:pPr>
            <a:endParaRPr sz="1865" dirty="0">
              <a:solidFill>
                <a:srgbClr val="424242"/>
              </a:solidFill>
              <a:latin typeface="Lexend"/>
              <a:ea typeface="Lexend"/>
              <a:cs typeface="Lexend"/>
              <a:sym typeface="Lexend"/>
            </a:endParaRPr>
          </a:p>
        </p:txBody>
      </p:sp>
      <p:sp>
        <p:nvSpPr>
          <p:cNvPr id="798" name="Google Shape;798;p121"/>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799" name="Google Shape;799;p121"/>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811"/>
        <p:cNvGrpSpPr/>
        <p:nvPr/>
      </p:nvGrpSpPr>
      <p:grpSpPr>
        <a:xfrm>
          <a:off x="0" y="0"/>
          <a:ext cx="0" cy="0"/>
          <a:chOff x="0" y="0"/>
          <a:chExt cx="0" cy="0"/>
        </a:xfrm>
      </p:grpSpPr>
      <p:sp>
        <p:nvSpPr>
          <p:cNvPr id="812" name="Google Shape;812;p123"/>
          <p:cNvSpPr txBox="1">
            <a:spLocks noGrp="1"/>
          </p:cNvSpPr>
          <p:nvPr>
            <p:ph type="title"/>
          </p:nvPr>
        </p:nvSpPr>
        <p:spPr>
          <a:xfrm>
            <a:off x="3769150" y="259250"/>
            <a:ext cx="1344900" cy="573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en">
                <a:latin typeface="Lexend SemiBold"/>
                <a:ea typeface="Lexend SemiBold"/>
                <a:cs typeface="Lexend SemiBold"/>
                <a:sym typeface="Lexend SemiBold"/>
              </a:rPr>
              <a:t>Anexo</a:t>
            </a:r>
            <a:endParaRPr>
              <a:latin typeface="Lexend SemiBold"/>
              <a:ea typeface="Lexend SemiBold"/>
              <a:cs typeface="Lexend SemiBold"/>
              <a:sym typeface="Lexend SemiBold"/>
            </a:endParaRPr>
          </a:p>
        </p:txBody>
      </p:sp>
      <p:sp>
        <p:nvSpPr>
          <p:cNvPr id="813" name="Google Shape;813;p123"/>
          <p:cNvSpPr txBox="1">
            <a:spLocks noGrp="1"/>
          </p:cNvSpPr>
          <p:nvPr>
            <p:ph type="body" idx="1"/>
          </p:nvPr>
        </p:nvSpPr>
        <p:spPr>
          <a:xfrm>
            <a:off x="181300" y="1118075"/>
            <a:ext cx="8520600" cy="36969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 sz="1865" dirty="0">
                <a:solidFill>
                  <a:srgbClr val="424242"/>
                </a:solidFill>
                <a:latin typeface="Lexend"/>
                <a:ea typeface="Lexend"/>
                <a:cs typeface="Lexend"/>
                <a:sym typeface="Lexend"/>
              </a:rPr>
              <a:t>Repositorio GitHub:</a:t>
            </a:r>
            <a:endParaRPr sz="1865" dirty="0">
              <a:solidFill>
                <a:srgbClr val="424242"/>
              </a:solidFill>
              <a:latin typeface="Lexend"/>
              <a:ea typeface="Lexend"/>
              <a:cs typeface="Lexend"/>
              <a:sym typeface="Lexend"/>
            </a:endParaRPr>
          </a:p>
          <a:p>
            <a:pPr marL="457200" lvl="0" indent="-347027" algn="l" rtl="0">
              <a:lnSpc>
                <a:spcPct val="130000"/>
              </a:lnSpc>
              <a:spcBef>
                <a:spcPts val="0"/>
              </a:spcBef>
              <a:spcAft>
                <a:spcPts val="0"/>
              </a:spcAft>
              <a:buClr>
                <a:srgbClr val="424242"/>
              </a:buClr>
              <a:buSzPts val="1865"/>
              <a:buFont typeface="Lexend"/>
              <a:buChar char="➔"/>
            </a:pPr>
            <a:r>
              <a:rPr lang="es-AR" sz="1865" u="sng" dirty="0">
                <a:solidFill>
                  <a:schemeClr val="hlink"/>
                </a:solidFill>
                <a:latin typeface="Lexend"/>
                <a:ea typeface="Lexend"/>
                <a:cs typeface="Lexend"/>
                <a:sym typeface="Lexend"/>
                <a:hlinkClick r:id="rId3"/>
              </a:rPr>
              <a:t>https://github.com/plcablinski/labo2024v1</a:t>
            </a:r>
            <a:endParaRPr lang="es-AR" sz="1865" u="sng" dirty="0">
              <a:solidFill>
                <a:schemeClr val="hlink"/>
              </a:solidFill>
              <a:latin typeface="Lexend"/>
              <a:ea typeface="Lexend"/>
              <a:cs typeface="Lexend"/>
              <a:sym typeface="Lexend"/>
            </a:endParaRPr>
          </a:p>
          <a:p>
            <a:pPr marL="457200" lvl="0" indent="-347027" algn="l" rtl="0">
              <a:lnSpc>
                <a:spcPct val="130000"/>
              </a:lnSpc>
              <a:spcBef>
                <a:spcPts val="0"/>
              </a:spcBef>
              <a:spcAft>
                <a:spcPts val="0"/>
              </a:spcAft>
              <a:buClr>
                <a:srgbClr val="424242"/>
              </a:buClr>
              <a:buSzPts val="1865"/>
              <a:buFont typeface="Lexend"/>
              <a:buChar char="➔"/>
            </a:pPr>
            <a:r>
              <a:rPr lang="es-AR" sz="1865" dirty="0">
                <a:solidFill>
                  <a:srgbClr val="424242"/>
                </a:solidFill>
                <a:latin typeface="Lexend"/>
                <a:ea typeface="Lexend"/>
                <a:cs typeface="Lexend"/>
                <a:sym typeface="Lexend"/>
                <a:hlinkClick r:id="rId4"/>
              </a:rPr>
              <a:t>https://github.com/Billycan1972/labo2024v1</a:t>
            </a:r>
            <a:endParaRPr lang="en" sz="1865" u="sng" dirty="0">
              <a:solidFill>
                <a:schemeClr val="hlink"/>
              </a:solidFill>
              <a:latin typeface="Lexend"/>
              <a:ea typeface="Lexend"/>
              <a:cs typeface="Lexend"/>
              <a:sym typeface="Lexend"/>
            </a:endParaRPr>
          </a:p>
          <a:p>
            <a:pPr marL="0" lvl="0" indent="0" algn="l" rtl="0">
              <a:lnSpc>
                <a:spcPct val="130000"/>
              </a:lnSpc>
              <a:spcBef>
                <a:spcPts val="0"/>
              </a:spcBef>
              <a:spcAft>
                <a:spcPts val="0"/>
              </a:spcAft>
              <a:buClr>
                <a:schemeClr val="dk1"/>
              </a:buClr>
              <a:buSzPts val="1100"/>
              <a:buFont typeface="Arial"/>
              <a:buNone/>
            </a:pPr>
            <a:r>
              <a:rPr lang="en" sz="1865" dirty="0">
                <a:solidFill>
                  <a:srgbClr val="424242"/>
                </a:solidFill>
                <a:latin typeface="Lexend"/>
                <a:ea typeface="Lexend"/>
                <a:cs typeface="Lexend"/>
                <a:sym typeface="Lexend"/>
              </a:rPr>
              <a:t>Diccionario de datos (nuestras variables creadas):</a:t>
            </a:r>
            <a:endParaRPr sz="1865" dirty="0">
              <a:solidFill>
                <a:srgbClr val="424242"/>
              </a:solidFill>
              <a:latin typeface="Lexend"/>
              <a:ea typeface="Lexend"/>
              <a:cs typeface="Lexend"/>
              <a:sym typeface="Lexend"/>
            </a:endParaRPr>
          </a:p>
          <a:p>
            <a:pPr marL="457200" lvl="0" indent="-347027" algn="l" rtl="0">
              <a:lnSpc>
                <a:spcPct val="130000"/>
              </a:lnSpc>
              <a:spcBef>
                <a:spcPts val="0"/>
              </a:spcBef>
              <a:spcAft>
                <a:spcPts val="0"/>
              </a:spcAft>
              <a:buClr>
                <a:srgbClr val="424242"/>
              </a:buClr>
              <a:buSzPts val="1865"/>
              <a:buFont typeface="Lexend"/>
              <a:buChar char="➔"/>
            </a:pPr>
            <a:r>
              <a:rPr lang="es-AR" sz="1865" dirty="0">
                <a:solidFill>
                  <a:srgbClr val="424242"/>
                </a:solidFill>
                <a:latin typeface="Lexend"/>
                <a:ea typeface="Lexend"/>
                <a:cs typeface="Lexend"/>
                <a:sym typeface="Lexend"/>
                <a:hlinkClick r:id="rId5"/>
              </a:rPr>
              <a:t>https://docs.google.com/spreadsheets/d/1ehQPRjWhcIA5KxUHC49iASf013ddegnt/edit?usp=drive_link&amp;ouid=113887389435970245024&amp;rtpof=true&amp;sd=true</a:t>
            </a:r>
            <a:endParaRPr lang="es-AR" sz="1865" dirty="0">
              <a:solidFill>
                <a:srgbClr val="424242"/>
              </a:solidFill>
              <a:latin typeface="Lexend"/>
              <a:ea typeface="Lexend"/>
              <a:cs typeface="Lexend"/>
              <a:sym typeface="Lexend"/>
            </a:endParaRPr>
          </a:p>
          <a:p>
            <a:pPr marL="457200" lvl="0" indent="-347027" algn="l" rtl="0">
              <a:lnSpc>
                <a:spcPct val="130000"/>
              </a:lnSpc>
              <a:spcBef>
                <a:spcPts val="0"/>
              </a:spcBef>
              <a:spcAft>
                <a:spcPts val="0"/>
              </a:spcAft>
              <a:buClr>
                <a:srgbClr val="424242"/>
              </a:buClr>
              <a:buSzPts val="1865"/>
              <a:buFont typeface="Lexend"/>
              <a:buChar char="➔"/>
            </a:pPr>
            <a:r>
              <a:rPr lang="en" sz="1865" dirty="0">
                <a:solidFill>
                  <a:srgbClr val="424242"/>
                </a:solidFill>
                <a:latin typeface="Lexend"/>
                <a:ea typeface="Lexend"/>
                <a:cs typeface="Lexend"/>
                <a:sym typeface="Lexend"/>
              </a:rPr>
              <a:t>Video:</a:t>
            </a:r>
            <a:endParaRPr sz="1865" dirty="0">
              <a:solidFill>
                <a:srgbClr val="424242"/>
              </a:solidFill>
              <a:latin typeface="Lexend"/>
              <a:ea typeface="Lexend"/>
              <a:cs typeface="Lexend"/>
              <a:sym typeface="Lexend"/>
            </a:endParaRPr>
          </a:p>
          <a:p>
            <a:pPr marL="457200" lvl="0" indent="-347027" algn="l" rtl="0">
              <a:lnSpc>
                <a:spcPct val="130000"/>
              </a:lnSpc>
              <a:spcBef>
                <a:spcPts val="0"/>
              </a:spcBef>
              <a:spcAft>
                <a:spcPts val="0"/>
              </a:spcAft>
              <a:buClr>
                <a:srgbClr val="424242"/>
              </a:buClr>
              <a:buSzPts val="1865"/>
              <a:buFont typeface="Lexend"/>
              <a:buChar char="➔"/>
            </a:pPr>
            <a:endParaRPr sz="1865" dirty="0">
              <a:solidFill>
                <a:srgbClr val="424242"/>
              </a:solidFill>
              <a:latin typeface="Lexend"/>
              <a:ea typeface="Lexend"/>
              <a:cs typeface="Lexend"/>
              <a:sym typeface="Lexend"/>
            </a:endParaRPr>
          </a:p>
          <a:p>
            <a:pPr marL="0" lvl="0" indent="0" algn="ctr" rtl="0">
              <a:lnSpc>
                <a:spcPct val="13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ctr" rtl="0">
              <a:lnSpc>
                <a:spcPct val="130000"/>
              </a:lnSpc>
              <a:spcBef>
                <a:spcPts val="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l" rtl="0">
              <a:lnSpc>
                <a:spcPct val="130000"/>
              </a:lnSpc>
              <a:spcBef>
                <a:spcPts val="1200"/>
              </a:spcBef>
              <a:spcAft>
                <a:spcPts val="0"/>
              </a:spcAft>
              <a:buClr>
                <a:schemeClr val="dk1"/>
              </a:buClr>
              <a:buSzPts val="1100"/>
              <a:buFont typeface="Arial"/>
              <a:buNone/>
            </a:pPr>
            <a:endParaRPr sz="1865" dirty="0">
              <a:solidFill>
                <a:srgbClr val="424242"/>
              </a:solidFill>
              <a:latin typeface="Lexend"/>
              <a:ea typeface="Lexend"/>
              <a:cs typeface="Lexend"/>
              <a:sym typeface="Lexend"/>
            </a:endParaRPr>
          </a:p>
          <a:p>
            <a:pPr marL="0" lvl="0" indent="0" algn="l" rtl="0">
              <a:lnSpc>
                <a:spcPct val="130000"/>
              </a:lnSpc>
              <a:spcBef>
                <a:spcPts val="1200"/>
              </a:spcBef>
              <a:spcAft>
                <a:spcPts val="1200"/>
              </a:spcAft>
              <a:buClr>
                <a:schemeClr val="dk1"/>
              </a:buClr>
              <a:buSzPts val="1100"/>
              <a:buFont typeface="Arial"/>
              <a:buNone/>
            </a:pPr>
            <a:endParaRPr sz="1865" dirty="0">
              <a:solidFill>
                <a:srgbClr val="424242"/>
              </a:solidFill>
              <a:latin typeface="Lexend"/>
              <a:ea typeface="Lexend"/>
              <a:cs typeface="Lexend"/>
              <a:sym typeface="Lexend"/>
            </a:endParaRPr>
          </a:p>
        </p:txBody>
      </p:sp>
      <p:sp>
        <p:nvSpPr>
          <p:cNvPr id="814" name="Google Shape;814;p123"/>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815" name="Google Shape;815;p123"/>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54"/>
        <p:cNvGrpSpPr/>
        <p:nvPr/>
      </p:nvGrpSpPr>
      <p:grpSpPr>
        <a:xfrm>
          <a:off x="0" y="0"/>
          <a:ext cx="0" cy="0"/>
          <a:chOff x="0" y="0"/>
          <a:chExt cx="0" cy="0"/>
        </a:xfrm>
      </p:grpSpPr>
      <p:sp>
        <p:nvSpPr>
          <p:cNvPr id="655" name="Google Shape;655;p103"/>
          <p:cNvSpPr txBox="1">
            <a:spLocks noGrp="1"/>
          </p:cNvSpPr>
          <p:nvPr>
            <p:ph type="title"/>
          </p:nvPr>
        </p:nvSpPr>
        <p:spPr>
          <a:xfrm>
            <a:off x="635849" y="475350"/>
            <a:ext cx="7872300" cy="696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Sesgos Cognitivos (conflictos de intereses)</a:t>
            </a:r>
            <a:endParaRPr>
              <a:latin typeface="Lexend SemiBold"/>
              <a:ea typeface="Lexend SemiBold"/>
              <a:cs typeface="Lexend SemiBold"/>
              <a:sym typeface="Lexend SemiBold"/>
            </a:endParaRPr>
          </a:p>
        </p:txBody>
      </p:sp>
      <p:sp>
        <p:nvSpPr>
          <p:cNvPr id="656" name="Google Shape;656;p103"/>
          <p:cNvSpPr txBox="1">
            <a:spLocks noGrp="1"/>
          </p:cNvSpPr>
          <p:nvPr>
            <p:ph type="body" idx="1"/>
          </p:nvPr>
        </p:nvSpPr>
        <p:spPr>
          <a:xfrm>
            <a:off x="90100" y="1171650"/>
            <a:ext cx="8885100" cy="3810000"/>
          </a:xfrm>
          <a:prstGeom prst="rect">
            <a:avLst/>
          </a:prstGeom>
          <a:noFill/>
          <a:ln>
            <a:noFill/>
          </a:ln>
        </p:spPr>
        <p:txBody>
          <a:bodyPr spcFirstLastPara="1" wrap="square" lIns="91425" tIns="91425" rIns="91425" bIns="91425" anchor="t" anchorCtr="0">
            <a:noAutofit/>
          </a:bodyPr>
          <a:lstStyle/>
          <a:p>
            <a:pPr algn="just" rtl="0" fontAlgn="base">
              <a:lnSpc>
                <a:spcPct val="100000"/>
              </a:lnSpc>
              <a:spcBef>
                <a:spcPts val="0"/>
              </a:spcBef>
              <a:spcAft>
                <a:spcPts val="0"/>
              </a:spcAft>
              <a:buFont typeface="Wingdings" panose="05000000000000000000" pitchFamily="2" charset="2"/>
              <a:buChar char="Ø"/>
            </a:pPr>
            <a:r>
              <a:rPr lang="es-AR" sz="1600" b="0" i="0" u="none" strike="noStrike" dirty="0">
                <a:solidFill>
                  <a:srgbClr val="3B3B3B"/>
                </a:solidFill>
                <a:effectLst/>
                <a:latin typeface="Lexend" panose="020B0604020202020204" charset="0"/>
              </a:rPr>
              <a:t>Estamos orientados a pensar que a </a:t>
            </a:r>
            <a:r>
              <a:rPr lang="es-AR" sz="1600" dirty="0">
                <a:solidFill>
                  <a:srgbClr val="3B3B3B"/>
                </a:solidFill>
                <a:latin typeface="Lexend" panose="020B0604020202020204" charset="0"/>
              </a:rPr>
              <a:t>partir de experimentar con variables que sinteticen información crítica del negocio, la aplicación de un modelo que tenga en cuenta esa perspectiva redundará en un </a:t>
            </a:r>
            <a:r>
              <a:rPr lang="es-AR" sz="1600" b="1" dirty="0">
                <a:solidFill>
                  <a:schemeClr val="tx1"/>
                </a:solidFill>
                <a:latin typeface="Lexend" panose="020B0604020202020204" charset="0"/>
              </a:rPr>
              <a:t>incremento de la ganancia</a:t>
            </a:r>
            <a:r>
              <a:rPr lang="es-AR" sz="1600" dirty="0">
                <a:solidFill>
                  <a:srgbClr val="3B3B3B"/>
                </a:solidFill>
                <a:latin typeface="Lexend" panose="020B0604020202020204" charset="0"/>
              </a:rPr>
              <a:t>. Sin considerar la eficiencia o no de las variables automáticas en este apartado (1), la lógica sugiere que implementar variables razonadas contribuye a perfeccionar el modelo.</a:t>
            </a:r>
            <a:endParaRPr lang="es-AR" sz="1600" b="0" i="0" u="none" strike="noStrike" dirty="0">
              <a:solidFill>
                <a:srgbClr val="3B3B3B"/>
              </a:solidFill>
              <a:effectLst/>
              <a:latin typeface="Arial" panose="020B0604020202020204" pitchFamily="34" charset="0"/>
            </a:endParaRPr>
          </a:p>
          <a:p>
            <a:pPr marL="406400" lvl="0" indent="-285750" algn="l" rtl="0">
              <a:lnSpc>
                <a:spcPct val="95000"/>
              </a:lnSpc>
              <a:spcBef>
                <a:spcPts val="1200"/>
              </a:spcBef>
              <a:spcAft>
                <a:spcPts val="0"/>
              </a:spcAft>
              <a:buClr>
                <a:srgbClr val="3B3B3B"/>
              </a:buClr>
              <a:buSzPts val="1700"/>
              <a:buFont typeface="Wingdings" panose="05000000000000000000" pitchFamily="2" charset="2"/>
              <a:buChar char="Ø"/>
            </a:pPr>
            <a:r>
              <a:rPr lang="en" sz="1600" dirty="0">
                <a:solidFill>
                  <a:srgbClr val="3B3B3B"/>
                </a:solidFill>
                <a:latin typeface="Lexend"/>
                <a:ea typeface="Lexend"/>
                <a:cs typeface="Lexend"/>
                <a:sym typeface="Lexend"/>
              </a:rPr>
              <a:t>Confiamos en que la multiplicación de variables del dataset, dota al mismo de </a:t>
            </a:r>
            <a:r>
              <a:rPr lang="en" sz="1600" dirty="0">
                <a:solidFill>
                  <a:schemeClr val="tx1"/>
                </a:solidFill>
                <a:latin typeface="Lexend"/>
                <a:ea typeface="Lexend"/>
                <a:cs typeface="Lexend"/>
                <a:sym typeface="Lexend"/>
              </a:rPr>
              <a:t>potencia para un mejor rendimiento</a:t>
            </a:r>
            <a:r>
              <a:rPr lang="en" sz="1600" dirty="0">
                <a:solidFill>
                  <a:srgbClr val="3B3B3B"/>
                </a:solidFill>
                <a:latin typeface="Lexend"/>
                <a:ea typeface="Lexend"/>
                <a:cs typeface="Lexend"/>
                <a:sym typeface="Lexend"/>
              </a:rPr>
              <a:t> del algoritmo. De manera directa, su implementación </a:t>
            </a:r>
            <a:r>
              <a:rPr lang="en" sz="1600" dirty="0">
                <a:solidFill>
                  <a:schemeClr val="tx1"/>
                </a:solidFill>
                <a:latin typeface="Lexend"/>
                <a:ea typeface="Lexend"/>
                <a:cs typeface="Lexend"/>
                <a:sym typeface="Lexend"/>
              </a:rPr>
              <a:t>corregiría redundancias y seleccionaría las mejores features.</a:t>
            </a:r>
            <a:r>
              <a:rPr lang="en" sz="1700" dirty="0">
                <a:solidFill>
                  <a:schemeClr val="tx1"/>
                </a:solidFill>
                <a:latin typeface="Lexend"/>
                <a:ea typeface="Lexend"/>
                <a:cs typeface="Lexend"/>
                <a:sym typeface="Lexend"/>
              </a:rPr>
              <a:t> </a:t>
            </a:r>
            <a:endParaRPr lang="es-AR" sz="1700" dirty="0">
              <a:solidFill>
                <a:schemeClr val="tx1"/>
              </a:solidFill>
              <a:latin typeface="Lexend"/>
              <a:ea typeface="Lexend"/>
              <a:cs typeface="Lexend"/>
              <a:sym typeface="Lexend"/>
            </a:endParaRPr>
          </a:p>
          <a:p>
            <a:pPr marL="457200" lvl="0" indent="-336550" algn="l" rtl="0">
              <a:lnSpc>
                <a:spcPct val="95000"/>
              </a:lnSpc>
              <a:spcBef>
                <a:spcPts val="1200"/>
              </a:spcBef>
              <a:spcAft>
                <a:spcPts val="0"/>
              </a:spcAft>
              <a:buClr>
                <a:srgbClr val="3B3B3B"/>
              </a:buClr>
              <a:buSzPts val="1700"/>
              <a:buFont typeface="Wingdings" panose="05000000000000000000" pitchFamily="2" charset="2"/>
              <a:buChar char="Ø"/>
            </a:pPr>
            <a:endParaRPr sz="1700" dirty="0">
              <a:solidFill>
                <a:srgbClr val="3B3B3B"/>
              </a:solidFill>
              <a:latin typeface="Lexend"/>
              <a:ea typeface="Lexend"/>
              <a:cs typeface="Lexend"/>
              <a:sym typeface="Lexend"/>
            </a:endParaRPr>
          </a:p>
          <a:p>
            <a:pPr marL="0" lvl="0" indent="0" algn="l" rtl="0">
              <a:lnSpc>
                <a:spcPct val="95000"/>
              </a:lnSpc>
              <a:spcBef>
                <a:spcPts val="1200"/>
              </a:spcBef>
              <a:spcAft>
                <a:spcPts val="0"/>
              </a:spcAft>
              <a:buClr>
                <a:srgbClr val="3B3B3B"/>
              </a:buClr>
              <a:buSzPts val="770"/>
              <a:buNone/>
            </a:pPr>
            <a:r>
              <a:rPr lang="en" sz="1200" dirty="0">
                <a:solidFill>
                  <a:srgbClr val="3B3B3B"/>
                </a:solidFill>
                <a:latin typeface="Lexend"/>
                <a:ea typeface="Lexend"/>
                <a:cs typeface="Lexend"/>
                <a:sym typeface="Lexend"/>
              </a:rPr>
              <a:t>1-</a:t>
            </a:r>
            <a:r>
              <a:rPr lang="en" sz="1200" u="sng" dirty="0">
                <a:solidFill>
                  <a:schemeClr val="hlink"/>
                </a:solidFill>
                <a:latin typeface="Lexend"/>
                <a:ea typeface="Lexend"/>
                <a:cs typeface="Lexend"/>
                <a:sym typeface="Lexend"/>
                <a:hlinkClick r:id="rId3"/>
              </a:rPr>
              <a:t>https://towardsdatascience.com/why-automated-feature-engineering-will-change-the-way-you-do-machine-learning-5c15bf188b96</a:t>
            </a:r>
            <a:r>
              <a:rPr lang="en" sz="1200" dirty="0">
                <a:solidFill>
                  <a:srgbClr val="3B3B3B"/>
                </a:solidFill>
                <a:latin typeface="Lexend"/>
                <a:ea typeface="Lexend"/>
                <a:cs typeface="Lexend"/>
                <a:sym typeface="Lexend"/>
              </a:rPr>
              <a:t>.</a:t>
            </a:r>
            <a:endParaRPr sz="1200" dirty="0">
              <a:solidFill>
                <a:srgbClr val="3B3B3B"/>
              </a:solidFill>
              <a:latin typeface="Lexend"/>
              <a:ea typeface="Lexend"/>
              <a:cs typeface="Lexend"/>
              <a:sym typeface="Lexend"/>
            </a:endParaRPr>
          </a:p>
          <a:p>
            <a:pPr marL="0" lvl="0" indent="0" algn="l" rtl="0">
              <a:lnSpc>
                <a:spcPct val="95000"/>
              </a:lnSpc>
              <a:spcBef>
                <a:spcPts val="1200"/>
              </a:spcBef>
              <a:spcAft>
                <a:spcPts val="1200"/>
              </a:spcAft>
              <a:buClr>
                <a:srgbClr val="3B3B3B"/>
              </a:buClr>
              <a:buSzPts val="770"/>
              <a:buNone/>
            </a:pPr>
            <a:endParaRPr sz="1200" dirty="0">
              <a:solidFill>
                <a:srgbClr val="3B3B3B"/>
              </a:solidFill>
              <a:latin typeface="Lexend"/>
              <a:ea typeface="Lexend"/>
              <a:cs typeface="Lexend"/>
              <a:sym typeface="Lexend"/>
            </a:endParaRPr>
          </a:p>
        </p:txBody>
      </p:sp>
      <p:sp>
        <p:nvSpPr>
          <p:cNvPr id="657" name="Google Shape;657;p103"/>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58" name="Google Shape;658;p103"/>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62"/>
        <p:cNvGrpSpPr/>
        <p:nvPr/>
      </p:nvGrpSpPr>
      <p:grpSpPr>
        <a:xfrm>
          <a:off x="0" y="0"/>
          <a:ext cx="0" cy="0"/>
          <a:chOff x="0" y="0"/>
          <a:chExt cx="0" cy="0"/>
        </a:xfrm>
      </p:grpSpPr>
      <p:sp>
        <p:nvSpPr>
          <p:cNvPr id="663" name="Google Shape;663;p104"/>
          <p:cNvSpPr txBox="1">
            <a:spLocks noGrp="1"/>
          </p:cNvSpPr>
          <p:nvPr>
            <p:ph type="title"/>
          </p:nvPr>
        </p:nvSpPr>
        <p:spPr>
          <a:xfrm>
            <a:off x="685049" y="475350"/>
            <a:ext cx="7979226" cy="696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latin typeface="Lexend SemiBold"/>
                <a:ea typeface="Lexend SemiBold"/>
                <a:cs typeface="Lexend SemiBold"/>
                <a:sym typeface="Lexend SemiBold"/>
              </a:rPr>
              <a:t>Sesgos Cognitivos (conflictos de intereses)</a:t>
            </a:r>
            <a:endParaRPr dirty="0">
              <a:latin typeface="Lexend SemiBold"/>
              <a:ea typeface="Lexend SemiBold"/>
              <a:cs typeface="Lexend SemiBold"/>
              <a:sym typeface="Lexend SemiBold"/>
            </a:endParaRPr>
          </a:p>
        </p:txBody>
      </p:sp>
      <p:sp>
        <p:nvSpPr>
          <p:cNvPr id="664" name="Google Shape;664;p104"/>
          <p:cNvSpPr txBox="1">
            <a:spLocks noGrp="1"/>
          </p:cNvSpPr>
          <p:nvPr>
            <p:ph type="body" idx="1"/>
          </p:nvPr>
        </p:nvSpPr>
        <p:spPr>
          <a:xfrm>
            <a:off x="143675" y="1261275"/>
            <a:ext cx="8520600" cy="2023241"/>
          </a:xfrm>
          <a:prstGeom prst="rect">
            <a:avLst/>
          </a:prstGeom>
          <a:noFill/>
          <a:ln>
            <a:noFill/>
          </a:ln>
        </p:spPr>
        <p:txBody>
          <a:bodyPr spcFirstLastPara="1" wrap="square" lIns="91425" tIns="91425" rIns="91425" bIns="91425" anchor="t" anchorCtr="0">
            <a:noAutofit/>
          </a:bodyPr>
          <a:lstStyle/>
          <a:p>
            <a:pPr marL="457200" lvl="0" indent="-336550" algn="just" rtl="0">
              <a:lnSpc>
                <a:spcPct val="95000"/>
              </a:lnSpc>
              <a:spcBef>
                <a:spcPts val="0"/>
              </a:spcBef>
              <a:spcAft>
                <a:spcPts val="0"/>
              </a:spcAft>
              <a:buClr>
                <a:srgbClr val="3B3B3B"/>
              </a:buClr>
              <a:buSzPts val="1700"/>
              <a:buFont typeface="Wingdings" panose="05000000000000000000" pitchFamily="2" charset="2"/>
              <a:buChar char="Ø"/>
            </a:pPr>
            <a:r>
              <a:rPr lang="en" sz="1600" dirty="0">
                <a:solidFill>
                  <a:srgbClr val="3B3B3B"/>
                </a:solidFill>
                <a:latin typeface="Lexend"/>
                <a:ea typeface="Lexend"/>
                <a:cs typeface="Lexend"/>
                <a:sym typeface="Lexend"/>
              </a:rPr>
              <a:t>Nuestro déficit se halla en el hecho de no conocer los aspectos teóricos y el encuadre del negocio financiero. Provenimos de disciplinas distintas y disímiles respecto al mismo, pero tratamos de transformar eso en un valor, al buscar no condicionar o sesgar la aproximación al problema. La creación de variables manuales, en nuestro caso, pasa por la aplicación de criterios de usuario y de destinatario de productos financieros, así como criterios estadísticos elementales </a:t>
            </a:r>
            <a:endParaRPr sz="1600" dirty="0">
              <a:solidFill>
                <a:srgbClr val="3B3B3B"/>
              </a:solidFill>
              <a:latin typeface="Lexend"/>
              <a:ea typeface="Lexend"/>
              <a:cs typeface="Lexend"/>
              <a:sym typeface="Lexend"/>
            </a:endParaRPr>
          </a:p>
          <a:p>
            <a:pPr marL="0" lvl="0" indent="0" algn="l" rtl="0">
              <a:lnSpc>
                <a:spcPct val="95000"/>
              </a:lnSpc>
              <a:spcBef>
                <a:spcPts val="1200"/>
              </a:spcBef>
              <a:spcAft>
                <a:spcPts val="0"/>
              </a:spcAft>
              <a:buClr>
                <a:srgbClr val="3B3B3B"/>
              </a:buClr>
              <a:buSzPts val="770"/>
              <a:buNone/>
            </a:pPr>
            <a:endParaRPr sz="1200" dirty="0">
              <a:solidFill>
                <a:srgbClr val="3B3B3B"/>
              </a:solidFill>
              <a:latin typeface="Lexend"/>
              <a:ea typeface="Lexend"/>
              <a:cs typeface="Lexend"/>
              <a:sym typeface="Lexend"/>
            </a:endParaRPr>
          </a:p>
        </p:txBody>
      </p:sp>
      <p:sp>
        <p:nvSpPr>
          <p:cNvPr id="665" name="Google Shape;665;p104"/>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66" name="Google Shape;666;p104"/>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silhouette of a person holding an umbrella">
            <a:extLst>
              <a:ext uri="{FF2B5EF4-FFF2-40B4-BE49-F238E27FC236}">
                <a16:creationId xmlns:a16="http://schemas.microsoft.com/office/drawing/2014/main" id="{C9636653-4FAF-EBA0-0BB4-D1EB10D8A75E}"/>
              </a:ext>
            </a:extLst>
          </p:cNvPr>
          <p:cNvPicPr>
            <a:picLocks noChangeAspect="1"/>
          </p:cNvPicPr>
          <p:nvPr/>
        </p:nvPicPr>
        <p:blipFill>
          <a:blip r:embed="rId3"/>
          <a:stretch>
            <a:fillRect/>
          </a:stretch>
        </p:blipFill>
        <p:spPr>
          <a:xfrm>
            <a:off x="2656889" y="3194892"/>
            <a:ext cx="3215101" cy="16075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70"/>
        <p:cNvGrpSpPr/>
        <p:nvPr/>
      </p:nvGrpSpPr>
      <p:grpSpPr>
        <a:xfrm>
          <a:off x="0" y="0"/>
          <a:ext cx="0" cy="0"/>
          <a:chOff x="0" y="0"/>
          <a:chExt cx="0" cy="0"/>
        </a:xfrm>
      </p:grpSpPr>
      <p:sp>
        <p:nvSpPr>
          <p:cNvPr id="671" name="Google Shape;671;p105"/>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latin typeface="Lexend SemiBold"/>
                <a:ea typeface="Lexend SemiBold"/>
                <a:cs typeface="Lexend SemiBold"/>
                <a:sym typeface="Lexend SemiBold"/>
              </a:rPr>
              <a:t>Revisión de Bibliografía</a:t>
            </a:r>
            <a:endParaRPr>
              <a:latin typeface="Lexend SemiBold"/>
              <a:ea typeface="Lexend SemiBold"/>
              <a:cs typeface="Lexend SemiBold"/>
              <a:sym typeface="Lexend SemiBold"/>
            </a:endParaRPr>
          </a:p>
        </p:txBody>
      </p:sp>
      <p:sp>
        <p:nvSpPr>
          <p:cNvPr id="672" name="Google Shape;672;p105"/>
          <p:cNvSpPr txBox="1">
            <a:spLocks noGrp="1"/>
          </p:cNvSpPr>
          <p:nvPr>
            <p:ph type="body" idx="1"/>
          </p:nvPr>
        </p:nvSpPr>
        <p:spPr>
          <a:xfrm>
            <a:off x="143675" y="735525"/>
            <a:ext cx="8929800" cy="39042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855"/>
              <a:buNone/>
            </a:pPr>
            <a:r>
              <a:rPr lang="en" sz="1455" dirty="0">
                <a:latin typeface="Lexend"/>
                <a:ea typeface="Lexend"/>
                <a:cs typeface="Lexend"/>
                <a:sym typeface="Lexend"/>
              </a:rPr>
              <a:t>Artículos académicos</a:t>
            </a:r>
            <a:endParaRPr sz="14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255" u="sng" dirty="0">
                <a:solidFill>
                  <a:schemeClr val="hlink"/>
                </a:solidFill>
                <a:latin typeface="Lexend"/>
                <a:ea typeface="Lexend"/>
                <a:cs typeface="Lexend"/>
                <a:sym typeface="Lexend"/>
                <a:hlinkClick r:id="rId3"/>
              </a:rPr>
              <a:t>https://www.sciencedirect.com/science/article/pii/S0275531923000399</a:t>
            </a:r>
            <a:endParaRPr lang="es-AR" sz="1255" u="sng" dirty="0">
              <a:solidFill>
                <a:schemeClr val="hlink"/>
              </a:solidFill>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4"/>
              </a:rPr>
              <a:t>https://medium.com/@kewlanimeeta/feature-engineering-in-bank-growth-prediction-978d28b129e1</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5"/>
              </a:rPr>
              <a:t>https://medium.com/@hmntyadav/bank-customer-churn-prediction-data-analytics-case-study-de01e2e1a792</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6"/>
              </a:rPr>
              <a:t>https://www.kaggle.com/code/kmalit/bank-customer-churn-prediction</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7"/>
              </a:rPr>
              <a:t>https://siddhuri.medium.com/top-6-data-to-consider-for-feature-engineering-when-modelling-customer-churn-558c484d0e20</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8"/>
              </a:rPr>
              <a:t>https://tspace.library.utoronto.ca/handle/1807/98287</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3"/>
              </a:rPr>
              <a:t>https://www.sciencedirect.com/science/article/pii/S0275531923000399</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9"/>
              </a:rPr>
              <a:t>https://www.researchgate.net/publication/338158441_Customers_Churn_Prediction_in_Financial_Institution_Using_Artificial_Neural_Network</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r>
              <a:rPr lang="es-AR" sz="1155" dirty="0">
                <a:latin typeface="Lexend"/>
                <a:ea typeface="Lexend"/>
                <a:cs typeface="Lexend"/>
                <a:sym typeface="Lexend"/>
                <a:hlinkClick r:id="rId10"/>
              </a:rPr>
              <a:t>https://www.mdpi.com/2078-2489/14/3/200</a:t>
            </a: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endParaRPr lang="es-AR" sz="1155" dirty="0">
              <a:latin typeface="Lexend"/>
              <a:ea typeface="Lexend"/>
              <a:cs typeface="Lexend"/>
              <a:sym typeface="Lexend"/>
            </a:endParaRPr>
          </a:p>
          <a:p>
            <a:pPr marL="0" lvl="0" indent="0" algn="l" rtl="0">
              <a:lnSpc>
                <a:spcPct val="95000"/>
              </a:lnSpc>
              <a:spcBef>
                <a:spcPts val="1200"/>
              </a:spcBef>
              <a:spcAft>
                <a:spcPts val="0"/>
              </a:spcAft>
              <a:buSzPts val="523"/>
              <a:buNone/>
            </a:pPr>
            <a:endParaRPr sz="1155" dirty="0">
              <a:latin typeface="Lexend"/>
              <a:ea typeface="Lexend"/>
              <a:cs typeface="Lexend"/>
              <a:sym typeface="Lexend"/>
            </a:endParaRPr>
          </a:p>
          <a:p>
            <a:pPr marL="0" lvl="0" indent="0" algn="l" rtl="0">
              <a:lnSpc>
                <a:spcPct val="95000"/>
              </a:lnSpc>
              <a:spcBef>
                <a:spcPts val="1200"/>
              </a:spcBef>
              <a:spcAft>
                <a:spcPts val="0"/>
              </a:spcAft>
              <a:buSzPts val="523"/>
              <a:buNone/>
            </a:pPr>
            <a:endParaRPr sz="1455" dirty="0">
              <a:latin typeface="Lexend"/>
              <a:ea typeface="Lexend"/>
              <a:cs typeface="Lexend"/>
              <a:sym typeface="Lexend"/>
            </a:endParaRPr>
          </a:p>
          <a:p>
            <a:pPr marL="0" lvl="0" indent="0" algn="l" rtl="0">
              <a:lnSpc>
                <a:spcPct val="95000"/>
              </a:lnSpc>
              <a:spcBef>
                <a:spcPts val="1200"/>
              </a:spcBef>
              <a:spcAft>
                <a:spcPts val="0"/>
              </a:spcAft>
              <a:buClr>
                <a:schemeClr val="dk1"/>
              </a:buClr>
              <a:buSzPts val="523"/>
              <a:buFont typeface="Arial"/>
              <a:buNone/>
            </a:pPr>
            <a:endParaRPr sz="1455" dirty="0">
              <a:latin typeface="Lexend"/>
              <a:ea typeface="Lexend"/>
              <a:cs typeface="Lexend"/>
              <a:sym typeface="Lexend"/>
            </a:endParaRPr>
          </a:p>
          <a:p>
            <a:pPr marL="0" lvl="0" indent="0" algn="l" rtl="0">
              <a:lnSpc>
                <a:spcPct val="95000"/>
              </a:lnSpc>
              <a:spcBef>
                <a:spcPts val="1200"/>
              </a:spcBef>
              <a:spcAft>
                <a:spcPts val="0"/>
              </a:spcAft>
              <a:buClr>
                <a:schemeClr val="dk1"/>
              </a:buClr>
              <a:buSzPts val="523"/>
              <a:buFont typeface="Arial"/>
              <a:buNone/>
            </a:pPr>
            <a:endParaRPr sz="1455" dirty="0">
              <a:latin typeface="Lexend"/>
              <a:ea typeface="Lexend"/>
              <a:cs typeface="Lexend"/>
              <a:sym typeface="Lexend"/>
            </a:endParaRPr>
          </a:p>
          <a:p>
            <a:pPr marL="0" lvl="0" indent="0" algn="l" rtl="0">
              <a:lnSpc>
                <a:spcPct val="95000"/>
              </a:lnSpc>
              <a:spcBef>
                <a:spcPts val="1200"/>
              </a:spcBef>
              <a:spcAft>
                <a:spcPts val="0"/>
              </a:spcAft>
              <a:buSzPts val="855"/>
              <a:buNone/>
            </a:pPr>
            <a:endParaRPr sz="1455" dirty="0">
              <a:latin typeface="Lexend"/>
              <a:ea typeface="Lexend"/>
              <a:cs typeface="Lexend"/>
              <a:sym typeface="Lexend"/>
            </a:endParaRPr>
          </a:p>
          <a:p>
            <a:pPr marL="0" lvl="0" indent="0" algn="l" rtl="0">
              <a:lnSpc>
                <a:spcPct val="95000"/>
              </a:lnSpc>
              <a:spcBef>
                <a:spcPts val="1200"/>
              </a:spcBef>
              <a:spcAft>
                <a:spcPts val="0"/>
              </a:spcAft>
              <a:buSzPts val="855"/>
              <a:buNone/>
            </a:pPr>
            <a:endParaRPr sz="1455" dirty="0">
              <a:latin typeface="Lexend"/>
              <a:ea typeface="Lexend"/>
              <a:cs typeface="Lexend"/>
              <a:sym typeface="Lexend"/>
            </a:endParaRPr>
          </a:p>
          <a:p>
            <a:pPr marL="0" lvl="0" indent="0" algn="l" rtl="0">
              <a:lnSpc>
                <a:spcPct val="95000"/>
              </a:lnSpc>
              <a:spcBef>
                <a:spcPts val="1200"/>
              </a:spcBef>
              <a:spcAft>
                <a:spcPts val="1200"/>
              </a:spcAft>
              <a:buSzPts val="855"/>
              <a:buNone/>
            </a:pPr>
            <a:endParaRPr sz="1455" dirty="0">
              <a:latin typeface="Lexend"/>
              <a:ea typeface="Lexend"/>
              <a:cs typeface="Lexend"/>
              <a:sym typeface="Lexend"/>
            </a:endParaRPr>
          </a:p>
        </p:txBody>
      </p:sp>
      <p:sp>
        <p:nvSpPr>
          <p:cNvPr id="673" name="Google Shape;673;p105"/>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74" name="Google Shape;674;p105"/>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86"/>
        <p:cNvGrpSpPr/>
        <p:nvPr/>
      </p:nvGrpSpPr>
      <p:grpSpPr>
        <a:xfrm>
          <a:off x="0" y="0"/>
          <a:ext cx="0" cy="0"/>
          <a:chOff x="0" y="0"/>
          <a:chExt cx="0" cy="0"/>
        </a:xfrm>
      </p:grpSpPr>
      <p:sp>
        <p:nvSpPr>
          <p:cNvPr id="687" name="Google Shape;687;p107"/>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88" name="Google Shape;688;p107"/>
          <p:cNvSpPr txBox="1">
            <a:spLocks noGrp="1"/>
          </p:cNvSpPr>
          <p:nvPr>
            <p:ph type="body" idx="1"/>
          </p:nvPr>
        </p:nvSpPr>
        <p:spPr>
          <a:xfrm>
            <a:off x="311700" y="853087"/>
            <a:ext cx="8520600" cy="37953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200"/>
              </a:spcBef>
              <a:spcAft>
                <a:spcPts val="0"/>
              </a:spcAft>
              <a:buClr>
                <a:schemeClr val="dk1"/>
              </a:buClr>
              <a:buSzPts val="1100"/>
              <a:buFont typeface="Arial"/>
              <a:buNone/>
            </a:pPr>
            <a:r>
              <a:rPr lang="es-AR" sz="1400" dirty="0">
                <a:solidFill>
                  <a:srgbClr val="424242"/>
                </a:solidFill>
                <a:latin typeface="Lexend"/>
                <a:ea typeface="Lexend"/>
                <a:cs typeface="Lexend"/>
                <a:sym typeface="Lexend"/>
              </a:rPr>
              <a:t>Nuestro enfoque se basa en la realización de tres tipos de experimentos, en línea con la perspectiva manifestada por el Grupo A</a:t>
            </a:r>
          </a:p>
          <a:p>
            <a:pPr lvl="0" indent="-457200" algn="just" rtl="0">
              <a:lnSpc>
                <a:spcPct val="130000"/>
              </a:lnSpc>
              <a:spcBef>
                <a:spcPts val="1200"/>
              </a:spcBef>
              <a:spcAft>
                <a:spcPts val="0"/>
              </a:spcAft>
              <a:buClr>
                <a:schemeClr val="dk1"/>
              </a:buClr>
              <a:buSzPts val="1100"/>
              <a:buFont typeface="Arial"/>
              <a:buAutoNum type="arabicParenR"/>
            </a:pPr>
            <a:r>
              <a:rPr lang="es-AR" sz="1400" u="sng" dirty="0">
                <a:solidFill>
                  <a:schemeClr val="tx1"/>
                </a:solidFill>
                <a:latin typeface="Lexend"/>
                <a:ea typeface="Lexend"/>
                <a:cs typeface="Lexend"/>
                <a:sym typeface="Lexend"/>
              </a:rPr>
              <a:t>Primera Aproximación</a:t>
            </a:r>
            <a:r>
              <a:rPr lang="es-AR" sz="1400" dirty="0">
                <a:solidFill>
                  <a:schemeClr val="tx1"/>
                </a:solidFill>
                <a:latin typeface="Lexend"/>
                <a:ea typeface="Lexend"/>
                <a:cs typeface="Lexend"/>
                <a:sym typeface="Lexend"/>
              </a:rPr>
              <a:t>: </a:t>
            </a:r>
            <a:r>
              <a:rPr lang="es-AR" sz="1400" dirty="0" err="1">
                <a:solidFill>
                  <a:srgbClr val="424242"/>
                </a:solidFill>
                <a:latin typeface="Lexend"/>
                <a:ea typeface="Lexend"/>
                <a:cs typeface="Lexend"/>
                <a:sym typeface="Lexend"/>
              </a:rPr>
              <a:t>Workflow</a:t>
            </a:r>
            <a:r>
              <a:rPr lang="es-AR" sz="1400" dirty="0">
                <a:solidFill>
                  <a:srgbClr val="424242"/>
                </a:solidFill>
                <a:latin typeface="Lexend"/>
                <a:ea typeface="Lexend"/>
                <a:cs typeface="Lexend"/>
                <a:sym typeface="Lexend"/>
              </a:rPr>
              <a:t> </a:t>
            </a:r>
            <a:r>
              <a:rPr lang="es-AR" sz="1400" dirty="0" err="1">
                <a:solidFill>
                  <a:srgbClr val="424242"/>
                </a:solidFill>
                <a:latin typeface="Lexend"/>
                <a:ea typeface="Lexend"/>
                <a:cs typeface="Lexend"/>
                <a:sym typeface="Lexend"/>
              </a:rPr>
              <a:t>Baseline</a:t>
            </a:r>
            <a:r>
              <a:rPr lang="es-AR" sz="1400" dirty="0">
                <a:solidFill>
                  <a:srgbClr val="424242"/>
                </a:solidFill>
                <a:latin typeface="Lexend"/>
                <a:ea typeface="Lexend"/>
                <a:cs typeface="Lexend"/>
                <a:sym typeface="Lexend"/>
              </a:rPr>
              <a:t>, sin habilitar la opción de </a:t>
            </a:r>
            <a:r>
              <a:rPr lang="es-AR" sz="1400" dirty="0" err="1">
                <a:solidFill>
                  <a:srgbClr val="424242"/>
                </a:solidFill>
                <a:latin typeface="Lexend"/>
                <a:ea typeface="Lexend"/>
                <a:cs typeface="Lexend"/>
                <a:sym typeface="Lexend"/>
              </a:rPr>
              <a:t>Feature</a:t>
            </a:r>
            <a:r>
              <a:rPr lang="es-AR" sz="1400" dirty="0">
                <a:solidFill>
                  <a:srgbClr val="424242"/>
                </a:solidFill>
                <a:latin typeface="Lexend"/>
                <a:ea typeface="Lexend"/>
                <a:cs typeface="Lexend"/>
                <a:sym typeface="Lexend"/>
              </a:rPr>
              <a:t> </a:t>
            </a:r>
            <a:r>
              <a:rPr lang="es-AR" sz="1400" dirty="0" err="1">
                <a:solidFill>
                  <a:srgbClr val="424242"/>
                </a:solidFill>
                <a:latin typeface="Lexend"/>
                <a:ea typeface="Lexend"/>
                <a:cs typeface="Lexend"/>
                <a:sym typeface="Lexend"/>
              </a:rPr>
              <a:t>Engineering</a:t>
            </a:r>
            <a:r>
              <a:rPr lang="es-AR" sz="1400" dirty="0">
                <a:solidFill>
                  <a:srgbClr val="424242"/>
                </a:solidFill>
                <a:latin typeface="Lexend"/>
                <a:ea typeface="Lexend"/>
                <a:cs typeface="Lexend"/>
                <a:sym typeface="Lexend"/>
              </a:rPr>
              <a:t> manual. De este modo, obtenemos un primer indicador limpio de la funcionalidad del modelo.</a:t>
            </a:r>
          </a:p>
          <a:p>
            <a:pPr lvl="0" indent="-457200" algn="just" rtl="0">
              <a:lnSpc>
                <a:spcPct val="130000"/>
              </a:lnSpc>
              <a:spcBef>
                <a:spcPts val="1200"/>
              </a:spcBef>
              <a:spcAft>
                <a:spcPts val="0"/>
              </a:spcAft>
              <a:buClr>
                <a:schemeClr val="dk1"/>
              </a:buClr>
              <a:buSzPts val="1100"/>
              <a:buFont typeface="Arial"/>
              <a:buAutoNum type="arabicParenR"/>
            </a:pPr>
            <a:r>
              <a:rPr lang="es-AR" sz="1400" u="sng" dirty="0">
                <a:solidFill>
                  <a:schemeClr val="tx1"/>
                </a:solidFill>
                <a:latin typeface="Lexend"/>
                <a:ea typeface="Lexend"/>
                <a:cs typeface="Lexend"/>
                <a:sym typeface="Lexend"/>
              </a:rPr>
              <a:t>Segunda Aproximación</a:t>
            </a:r>
            <a:r>
              <a:rPr lang="es-AR" sz="1400" dirty="0">
                <a:solidFill>
                  <a:schemeClr val="tx1"/>
                </a:solidFill>
                <a:latin typeface="Lexend"/>
                <a:ea typeface="Lexend"/>
                <a:cs typeface="Lexend"/>
                <a:sym typeface="Lexend"/>
              </a:rPr>
              <a:t>: </a:t>
            </a:r>
            <a:r>
              <a:rPr lang="es-AR" sz="1400" dirty="0" err="1">
                <a:solidFill>
                  <a:srgbClr val="424242"/>
                </a:solidFill>
                <a:latin typeface="Lexend"/>
                <a:ea typeface="Lexend"/>
                <a:cs typeface="Lexend"/>
                <a:sym typeface="Lexend"/>
              </a:rPr>
              <a:t>Workflow</a:t>
            </a:r>
            <a:r>
              <a:rPr lang="es-AR" sz="1400" dirty="0">
                <a:solidFill>
                  <a:srgbClr val="424242"/>
                </a:solidFill>
                <a:latin typeface="Lexend"/>
                <a:ea typeface="Lexend"/>
                <a:cs typeface="Lexend"/>
                <a:sym typeface="Lexend"/>
              </a:rPr>
              <a:t> </a:t>
            </a:r>
            <a:r>
              <a:rPr lang="es-AR" sz="1400" dirty="0" err="1">
                <a:solidFill>
                  <a:srgbClr val="424242"/>
                </a:solidFill>
                <a:latin typeface="Lexend"/>
                <a:ea typeface="Lexend"/>
                <a:cs typeface="Lexend"/>
                <a:sym typeface="Lexend"/>
              </a:rPr>
              <a:t>Baseline</a:t>
            </a:r>
            <a:r>
              <a:rPr lang="es-AR" sz="1400" dirty="0">
                <a:solidFill>
                  <a:srgbClr val="424242"/>
                </a:solidFill>
                <a:latin typeface="Lexend"/>
                <a:ea typeface="Lexend"/>
                <a:cs typeface="Lexend"/>
                <a:sym typeface="Lexend"/>
              </a:rPr>
              <a:t>, con el agregado de la puesta en marcha de las variables desarrolladas por la cátedra. Aquí ya tenemos información nueva respecto de la utilidad del modelo.</a:t>
            </a:r>
          </a:p>
          <a:p>
            <a:pPr lvl="0" indent="-457200" algn="just" rtl="0">
              <a:lnSpc>
                <a:spcPct val="130000"/>
              </a:lnSpc>
              <a:spcBef>
                <a:spcPts val="1200"/>
              </a:spcBef>
              <a:spcAft>
                <a:spcPts val="0"/>
              </a:spcAft>
              <a:buClr>
                <a:schemeClr val="dk1"/>
              </a:buClr>
              <a:buSzPts val="1100"/>
              <a:buFont typeface="Arial"/>
              <a:buAutoNum type="arabicParenR"/>
            </a:pPr>
            <a:r>
              <a:rPr lang="es-AR" sz="1400" u="sng" dirty="0">
                <a:solidFill>
                  <a:schemeClr val="tx1"/>
                </a:solidFill>
                <a:latin typeface="Lexend"/>
                <a:ea typeface="Lexend"/>
                <a:cs typeface="Lexend"/>
                <a:sym typeface="Lexend"/>
              </a:rPr>
              <a:t>Tercera Aproximación</a:t>
            </a:r>
            <a:r>
              <a:rPr lang="es-AR" sz="1400" dirty="0">
                <a:solidFill>
                  <a:schemeClr val="tx1"/>
                </a:solidFill>
                <a:latin typeface="Lexend"/>
                <a:ea typeface="Lexend"/>
                <a:cs typeface="Lexend"/>
                <a:sym typeface="Lexend"/>
              </a:rPr>
              <a:t>: </a:t>
            </a:r>
            <a:r>
              <a:rPr lang="es-AR" sz="1400" dirty="0" err="1">
                <a:solidFill>
                  <a:srgbClr val="424242"/>
                </a:solidFill>
                <a:latin typeface="Lexend"/>
                <a:ea typeface="Lexend"/>
                <a:cs typeface="Lexend"/>
                <a:sym typeface="Lexend"/>
              </a:rPr>
              <a:t>Workflow</a:t>
            </a:r>
            <a:r>
              <a:rPr lang="es-AR" sz="1400" dirty="0">
                <a:solidFill>
                  <a:srgbClr val="424242"/>
                </a:solidFill>
                <a:latin typeface="Lexend"/>
                <a:ea typeface="Lexend"/>
                <a:cs typeface="Lexend"/>
                <a:sym typeface="Lexend"/>
              </a:rPr>
              <a:t> con FE manual completo. Aquí corremos el </a:t>
            </a:r>
            <a:r>
              <a:rPr lang="es-AR" sz="1400" dirty="0" err="1">
                <a:solidFill>
                  <a:srgbClr val="424242"/>
                </a:solidFill>
                <a:latin typeface="Lexend"/>
                <a:ea typeface="Lexend"/>
                <a:cs typeface="Lexend"/>
                <a:sym typeface="Lexend"/>
              </a:rPr>
              <a:t>Baseline</a:t>
            </a:r>
            <a:r>
              <a:rPr lang="es-AR" sz="1400" dirty="0">
                <a:solidFill>
                  <a:srgbClr val="424242"/>
                </a:solidFill>
                <a:latin typeface="Lexend"/>
                <a:ea typeface="Lexend"/>
                <a:cs typeface="Lexend"/>
                <a:sym typeface="Lexend"/>
              </a:rPr>
              <a:t>, más las variables de la cátedra, más las creadas por el grupo. Los resultados nos permitirán contrastar con los anteriores, y poner en crisis la hipótesis experimental.</a:t>
            </a:r>
            <a:endParaRPr sz="1400" dirty="0">
              <a:solidFill>
                <a:srgbClr val="424242"/>
              </a:solidFill>
              <a:latin typeface="Lexend"/>
              <a:ea typeface="Lexend"/>
              <a:cs typeface="Lexend"/>
              <a:sym typeface="Lexend"/>
            </a:endParaRPr>
          </a:p>
        </p:txBody>
      </p:sp>
      <p:sp>
        <p:nvSpPr>
          <p:cNvPr id="689" name="Google Shape;689;p107"/>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0" name="Google Shape;690;p107"/>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143675" y="1393711"/>
            <a:ext cx="8520600" cy="2356078"/>
          </a:xfrm>
          <a:prstGeom prst="rect">
            <a:avLst/>
          </a:prstGeom>
          <a:noFill/>
          <a:ln>
            <a:noFill/>
          </a:ln>
        </p:spPr>
        <p:txBody>
          <a:bodyPr spcFirstLastPara="1" wrap="square" lIns="91425" tIns="91425" rIns="91425" bIns="91425" anchor="t" anchorCtr="0">
            <a:noAutofit/>
          </a:bodyPr>
          <a:lstStyle/>
          <a:p>
            <a:pPr lvl="0" indent="-457200" algn="l" rtl="0">
              <a:lnSpc>
                <a:spcPct val="130000"/>
              </a:lnSpc>
              <a:spcBef>
                <a:spcPts val="1200"/>
              </a:spcBef>
              <a:spcAft>
                <a:spcPts val="0"/>
              </a:spcAft>
              <a:buClr>
                <a:schemeClr val="dk1"/>
              </a:buClr>
              <a:buSzPts val="1100"/>
              <a:buFont typeface="Arial"/>
              <a:buAutoNum type="arabicParenR"/>
            </a:pPr>
            <a:r>
              <a:rPr lang="es-AR" sz="1865" u="sng" dirty="0">
                <a:solidFill>
                  <a:srgbClr val="424242"/>
                </a:solidFill>
                <a:latin typeface="Lexend"/>
                <a:ea typeface="Lexend"/>
                <a:cs typeface="Lexend"/>
                <a:sym typeface="Lexend"/>
              </a:rPr>
              <a:t>Primera aproximación</a:t>
            </a:r>
            <a:r>
              <a:rPr lang="es-AR" sz="1865" dirty="0">
                <a:solidFill>
                  <a:srgbClr val="424242"/>
                </a:solidFill>
                <a:latin typeface="Lexend"/>
                <a:ea typeface="Lexend"/>
                <a:cs typeface="Lexend"/>
                <a:sym typeface="Lexend"/>
              </a:rPr>
              <a:t>: Se consideraron las configuraciones establecidas en la última modificación del </a:t>
            </a:r>
            <a:r>
              <a:rPr lang="es-AR" sz="1865" dirty="0" err="1">
                <a:solidFill>
                  <a:srgbClr val="424242"/>
                </a:solidFill>
                <a:latin typeface="Lexend"/>
                <a:ea typeface="Lexend"/>
                <a:cs typeface="Lexend"/>
                <a:sym typeface="Lexend"/>
              </a:rPr>
              <a:t>Workflow</a:t>
            </a:r>
            <a:r>
              <a:rPr lang="es-AR" sz="1865" dirty="0">
                <a:solidFill>
                  <a:srgbClr val="424242"/>
                </a:solidFill>
                <a:latin typeface="Lexend"/>
                <a:ea typeface="Lexend"/>
                <a:cs typeface="Lexend"/>
                <a:sym typeface="Lexend"/>
              </a:rPr>
              <a:t>, en donde quedaron establecidos los parámetros y valores que enmarcaban las demás etapas del experimento. El script BASE01 arrojó una ganancia promedio de $ 61.146.590</a:t>
            </a:r>
          </a:p>
          <a:p>
            <a:pPr marL="0" lvl="0" indent="0" algn="l"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Primera Aproximación</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3" name="Picture 2" descr="A screenshot of a table&#10;&#10;Description automatically generated">
            <a:extLst>
              <a:ext uri="{FF2B5EF4-FFF2-40B4-BE49-F238E27FC236}">
                <a16:creationId xmlns:a16="http://schemas.microsoft.com/office/drawing/2014/main" id="{AD9AFCBC-8FD6-951F-DD8E-529B1A02DA4D}"/>
              </a:ext>
            </a:extLst>
          </p:cNvPr>
          <p:cNvPicPr>
            <a:picLocks noChangeAspect="1"/>
          </p:cNvPicPr>
          <p:nvPr/>
        </p:nvPicPr>
        <p:blipFill>
          <a:blip r:embed="rId3"/>
          <a:stretch>
            <a:fillRect/>
          </a:stretch>
        </p:blipFill>
        <p:spPr>
          <a:xfrm>
            <a:off x="744939" y="1619750"/>
            <a:ext cx="7654121" cy="3362720"/>
          </a:xfrm>
          <a:prstGeom prst="rect">
            <a:avLst/>
          </a:prstGeom>
        </p:spPr>
      </p:pic>
    </p:spTree>
    <p:extLst>
      <p:ext uri="{BB962C8B-B14F-4D97-AF65-F5344CB8AC3E}">
        <p14:creationId xmlns:p14="http://schemas.microsoft.com/office/powerpoint/2010/main" val="205365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B06C"/>
        </a:solidFill>
        <a:effectLst/>
      </p:bgPr>
    </p:bg>
    <p:spTree>
      <p:nvGrpSpPr>
        <p:cNvPr id="1" name="Shape 694"/>
        <p:cNvGrpSpPr/>
        <p:nvPr/>
      </p:nvGrpSpPr>
      <p:grpSpPr>
        <a:xfrm>
          <a:off x="0" y="0"/>
          <a:ext cx="0" cy="0"/>
          <a:chOff x="0" y="0"/>
          <a:chExt cx="0" cy="0"/>
        </a:xfrm>
      </p:grpSpPr>
      <p:sp>
        <p:nvSpPr>
          <p:cNvPr id="695" name="Google Shape;695;p108"/>
          <p:cNvSpPr txBox="1">
            <a:spLocks noGrp="1"/>
          </p:cNvSpPr>
          <p:nvPr>
            <p:ph type="title"/>
          </p:nvPr>
        </p:nvSpPr>
        <p:spPr>
          <a:xfrm>
            <a:off x="2627100" y="303925"/>
            <a:ext cx="3889800" cy="626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Lexend SemiBold"/>
                <a:ea typeface="Lexend SemiBold"/>
                <a:cs typeface="Lexend SemiBold"/>
                <a:sym typeface="Lexend SemiBold"/>
              </a:rPr>
              <a:t>Diseño experimental</a:t>
            </a:r>
            <a:endParaRPr>
              <a:latin typeface="Lexend SemiBold"/>
              <a:ea typeface="Lexend SemiBold"/>
              <a:cs typeface="Lexend SemiBold"/>
              <a:sym typeface="Lexend SemiBold"/>
            </a:endParaRPr>
          </a:p>
        </p:txBody>
      </p:sp>
      <p:sp>
        <p:nvSpPr>
          <p:cNvPr id="696" name="Google Shape;696;p108"/>
          <p:cNvSpPr txBox="1">
            <a:spLocks noGrp="1"/>
          </p:cNvSpPr>
          <p:nvPr>
            <p:ph type="body" idx="1"/>
          </p:nvPr>
        </p:nvSpPr>
        <p:spPr>
          <a:xfrm>
            <a:off x="311699" y="761500"/>
            <a:ext cx="8520600" cy="626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200"/>
              </a:spcBef>
              <a:spcAft>
                <a:spcPts val="0"/>
              </a:spcAft>
              <a:buClr>
                <a:schemeClr val="dk1"/>
              </a:buClr>
              <a:buSzPts val="1100"/>
              <a:buNone/>
            </a:pPr>
            <a:r>
              <a:rPr lang="es-AR" sz="1865" dirty="0">
                <a:solidFill>
                  <a:srgbClr val="424242"/>
                </a:solidFill>
                <a:latin typeface="Lexend"/>
                <a:ea typeface="Lexend"/>
                <a:cs typeface="Lexend"/>
                <a:sym typeface="Lexend"/>
              </a:rPr>
              <a:t>RESULTADOS WORKFLOW BASELINE – Primera Aproximación</a:t>
            </a:r>
          </a:p>
          <a:p>
            <a:pPr marL="0" lvl="0" indent="0" algn="ctr" rtl="0">
              <a:lnSpc>
                <a:spcPct val="130000"/>
              </a:lnSpc>
              <a:spcBef>
                <a:spcPts val="1200"/>
              </a:spcBef>
              <a:spcAft>
                <a:spcPts val="0"/>
              </a:spcAft>
              <a:buClr>
                <a:schemeClr val="dk1"/>
              </a:buClr>
              <a:buSzPts val="1100"/>
              <a:buNone/>
            </a:pPr>
            <a:endParaRPr sz="1865" dirty="0">
              <a:solidFill>
                <a:srgbClr val="424242"/>
              </a:solidFill>
              <a:latin typeface="Lexend"/>
              <a:ea typeface="Lexend"/>
              <a:cs typeface="Lexend"/>
              <a:sym typeface="Lexend"/>
            </a:endParaRPr>
          </a:p>
        </p:txBody>
      </p:sp>
      <p:sp>
        <p:nvSpPr>
          <p:cNvPr id="697" name="Google Shape;697;p108"/>
          <p:cNvSpPr txBox="1"/>
          <p:nvPr/>
        </p:nvSpPr>
        <p:spPr>
          <a:xfrm>
            <a:off x="143675" y="55425"/>
            <a:ext cx="13038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latin typeface="Calibri"/>
                <a:ea typeface="Calibri"/>
                <a:cs typeface="Calibri"/>
                <a:sym typeface="Calibri"/>
              </a:rPr>
              <a:t>Grupo B</a:t>
            </a:r>
            <a:endParaRPr sz="1800" b="1" dirty="0">
              <a:solidFill>
                <a:schemeClr val="dk2"/>
              </a:solidFill>
              <a:latin typeface="Calibri"/>
              <a:ea typeface="Calibri"/>
              <a:cs typeface="Calibri"/>
              <a:sym typeface="Calibri"/>
            </a:endParaRPr>
          </a:p>
        </p:txBody>
      </p:sp>
      <p:sp>
        <p:nvSpPr>
          <p:cNvPr id="698" name="Google Shape;698;p108"/>
          <p:cNvSpPr txBox="1"/>
          <p:nvPr/>
        </p:nvSpPr>
        <p:spPr>
          <a:xfrm>
            <a:off x="7823825" y="55425"/>
            <a:ext cx="11871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Calibri"/>
                <a:ea typeface="Calibri"/>
                <a:cs typeface="Calibri"/>
                <a:sym typeface="Calibri"/>
              </a:rPr>
              <a:t>FE manual</a:t>
            </a:r>
            <a:endParaRPr sz="1800" b="1">
              <a:solidFill>
                <a:schemeClr val="dk2"/>
              </a:solidFill>
              <a:latin typeface="Calibri"/>
              <a:ea typeface="Calibri"/>
              <a:cs typeface="Calibri"/>
              <a:sym typeface="Calibri"/>
            </a:endParaRPr>
          </a:p>
        </p:txBody>
      </p:sp>
      <p:pic>
        <p:nvPicPr>
          <p:cNvPr id="5" name="Picture 4" descr="A graph of different colored lines&#10;&#10;Description automatically generated">
            <a:extLst>
              <a:ext uri="{FF2B5EF4-FFF2-40B4-BE49-F238E27FC236}">
                <a16:creationId xmlns:a16="http://schemas.microsoft.com/office/drawing/2014/main" id="{224D80A6-5625-2840-161B-257236643798}"/>
              </a:ext>
            </a:extLst>
          </p:cNvPr>
          <p:cNvPicPr>
            <a:picLocks noChangeAspect="1"/>
          </p:cNvPicPr>
          <p:nvPr/>
        </p:nvPicPr>
        <p:blipFill>
          <a:blip r:embed="rId3"/>
          <a:stretch>
            <a:fillRect/>
          </a:stretch>
        </p:blipFill>
        <p:spPr>
          <a:xfrm>
            <a:off x="2164287" y="1422490"/>
            <a:ext cx="4815424" cy="3721010"/>
          </a:xfrm>
          <a:prstGeom prst="rect">
            <a:avLst/>
          </a:prstGeom>
        </p:spPr>
      </p:pic>
    </p:spTree>
    <p:extLst>
      <p:ext uri="{BB962C8B-B14F-4D97-AF65-F5344CB8AC3E}">
        <p14:creationId xmlns:p14="http://schemas.microsoft.com/office/powerpoint/2010/main" val="16194176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1296</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Lexend SemiBold</vt:lpstr>
      <vt:lpstr>Lexend</vt:lpstr>
      <vt:lpstr>Arial</vt:lpstr>
      <vt:lpstr>Calibri</vt:lpstr>
      <vt:lpstr>Wingdings</vt:lpstr>
      <vt:lpstr>Simple Light</vt:lpstr>
      <vt:lpstr>Problema #04 Problema  FE  Feature Engineering intra mes “Variables manuales de Feature Engineering”   </vt:lpstr>
      <vt:lpstr>Hipótesis Experimental del Problema </vt:lpstr>
      <vt:lpstr>Sesgos Cognitivos (conflictos de intereses)</vt:lpstr>
      <vt:lpstr>Sesgos Cognitivos (conflictos de intereses)</vt:lpstr>
      <vt:lpstr>Revisión de Bibliografía</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Diseño experimental</vt:lpstr>
      <vt:lpstr>Conclusiones</vt:lpstr>
      <vt:lpstr>Anexo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Experimentos   Colaborativos</dc:title>
  <dc:creator>Waldo Griffiths</dc:creator>
  <cp:lastModifiedBy>Waldo Griffiths</cp:lastModifiedBy>
  <cp:revision>12</cp:revision>
  <dcterms:modified xsi:type="dcterms:W3CDTF">2024-05-06T23:39:01Z</dcterms:modified>
</cp:coreProperties>
</file>