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324AB8B-9CF6-4524-81AF-895DD417116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bschnitt ohne Titel" id="{10FED94D-F0FA-401B-957C-6992D2F1194C}">
          <p14:sldIdLst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B0A2F-3CF0-4E81-9C04-B57458F2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648" y="141467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at Osram 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5D6CED-DF54-46FE-8ACF-95B48CC33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Von Stefan Lex</a:t>
            </a:r>
          </a:p>
          <a:p>
            <a:r>
              <a:rPr lang="de-DE" dirty="0"/>
              <a:t>Betreuer Thomas Weißgerber</a:t>
            </a:r>
          </a:p>
          <a:p>
            <a:r>
              <a:rPr lang="de-DE" dirty="0"/>
              <a:t>Professor Dr. Kosch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91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87DDA-8B68-4B50-AF83-69A24184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99C2B4E1-7032-481F-9620-D4A86A648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27280"/>
              </p:ext>
            </p:extLst>
          </p:nvPr>
        </p:nvGraphicFramePr>
        <p:xfrm>
          <a:off x="2589213" y="2133600"/>
          <a:ext cx="89154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42071235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27454246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195960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11777501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de-DE" dirty="0" err="1"/>
                        <a:t>Classifier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2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Gaussian</a:t>
                      </a:r>
                      <a:r>
                        <a:rPr lang="de-DE" dirty="0"/>
                        <a:t>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7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Bernoulli 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3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Neuronal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03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646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215F744A-256B-440E-BC17-E50D2D75463E}"/>
              </a:ext>
            </a:extLst>
          </p:cNvPr>
          <p:cNvSpPr txBox="1"/>
          <p:nvPr/>
        </p:nvSpPr>
        <p:spPr>
          <a:xfrm>
            <a:off x="2358887" y="5035826"/>
            <a:ext cx="914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Best Precision Score: SVM 88% (Content, </a:t>
            </a:r>
            <a:r>
              <a:rPr lang="de-DE" dirty="0" err="1"/>
              <a:t>Subject</a:t>
            </a:r>
            <a:r>
              <a:rPr lang="de-DE" dirty="0"/>
              <a:t>, Time, Attachment) </a:t>
            </a:r>
          </a:p>
          <a:p>
            <a:pPr marL="285750" indent="-285750">
              <a:buFontTx/>
              <a:buChar char="-"/>
            </a:pPr>
            <a:r>
              <a:rPr lang="de-DE" dirty="0"/>
              <a:t>Best Recall Score: Bernoulli NB 94%  (</a:t>
            </a:r>
            <a:r>
              <a:rPr lang="de-DE" dirty="0" err="1"/>
              <a:t>Subject</a:t>
            </a:r>
            <a:r>
              <a:rPr lang="de-DE" dirty="0"/>
              <a:t>)</a:t>
            </a:r>
          </a:p>
          <a:p>
            <a:r>
              <a:rPr lang="de-DE" dirty="0"/>
              <a:t>- Best </a:t>
            </a:r>
            <a:r>
              <a:rPr lang="de-DE" dirty="0" err="1"/>
              <a:t>Accuracy</a:t>
            </a:r>
            <a:r>
              <a:rPr lang="de-DE" dirty="0"/>
              <a:t> Score: SVM 85% (Content, </a:t>
            </a:r>
            <a:r>
              <a:rPr lang="de-DE" dirty="0" err="1"/>
              <a:t>Subject</a:t>
            </a:r>
            <a:r>
              <a:rPr lang="de-DE" dirty="0"/>
              <a:t>, Time, Attachment)</a:t>
            </a:r>
          </a:p>
        </p:txBody>
      </p:sp>
    </p:spTree>
    <p:extLst>
      <p:ext uri="{BB962C8B-B14F-4D97-AF65-F5344CB8AC3E}">
        <p14:creationId xmlns:p14="http://schemas.microsoft.com/office/powerpoint/2010/main" val="26499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1AC2F-05D2-48A0-9B6F-9097BF00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/</a:t>
            </a:r>
            <a:r>
              <a:rPr lang="de-DE" dirty="0" err="1"/>
              <a:t>Recommendation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CAFCE-6440-463B-A4C5-80F88CAE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SVM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Neuronal</a:t>
            </a:r>
          </a:p>
          <a:p>
            <a:r>
              <a:rPr lang="de-DE" dirty="0"/>
              <a:t>Not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 </a:t>
            </a:r>
            <a:r>
              <a:rPr lang="de-DE" dirty="0" err="1"/>
              <a:t>useful</a:t>
            </a:r>
            <a:r>
              <a:rPr lang="de-DE" dirty="0"/>
              <a:t> (KNN)</a:t>
            </a:r>
          </a:p>
          <a:p>
            <a:r>
              <a:rPr lang="de-DE" dirty="0"/>
              <a:t>More Features != </a:t>
            </a:r>
            <a:r>
              <a:rPr lang="de-DE" dirty="0" err="1"/>
              <a:t>higher</a:t>
            </a:r>
            <a:r>
              <a:rPr lang="de-DE" dirty="0"/>
              <a:t> Precision 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specific</a:t>
            </a:r>
            <a:endParaRPr lang="de-DE" dirty="0"/>
          </a:p>
          <a:p>
            <a:r>
              <a:rPr lang="de-DE" dirty="0" err="1"/>
              <a:t>Verify</a:t>
            </a:r>
            <a:r>
              <a:rPr lang="de-DE" dirty="0"/>
              <a:t> benchmark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brute-force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/>
              <a:t>Recall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Precision </a:t>
            </a:r>
          </a:p>
          <a:p>
            <a:pPr lvl="1"/>
            <a:r>
              <a:rPr lang="de-DE" dirty="0"/>
              <a:t>Like a </a:t>
            </a:r>
            <a:r>
              <a:rPr lang="de-DE" dirty="0" err="1"/>
              <a:t>spamfilter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86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C7449-9486-44E7-BDF0-2169B134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583E6-50A3-45E6-921F-E1A224DE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7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C18D5-F186-48B1-AF1E-B21C6DD1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Thesis in a </a:t>
            </a:r>
            <a:r>
              <a:rPr lang="de-DE" dirty="0" err="1"/>
              <a:t>nutshell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184AB5-CB52-40F0-B4C9-31335270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Email </a:t>
            </a:r>
            <a:r>
              <a:rPr lang="de-DE" dirty="0" err="1"/>
              <a:t>filtering</a:t>
            </a: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 in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AI </a:t>
            </a:r>
            <a:r>
              <a:rPr lang="de-DE" dirty="0" err="1"/>
              <a:t>overkill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8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A2CE3-D31E-458A-ADAD-DCE6DB8F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7362"/>
            <a:ext cx="8911687" cy="1280890"/>
          </a:xfrm>
        </p:spPr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AE545-3BFA-4F2E-AC47-07127696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 err="1"/>
              <a:t>Usecase</a:t>
            </a:r>
            <a:r>
              <a:rPr lang="de-DE" dirty="0"/>
              <a:t> </a:t>
            </a:r>
            <a:r>
              <a:rPr lang="de-DE" dirty="0" err="1"/>
              <a:t>explanation</a:t>
            </a:r>
            <a:r>
              <a:rPr lang="de-DE" dirty="0"/>
              <a:t> </a:t>
            </a:r>
          </a:p>
          <a:p>
            <a:r>
              <a:rPr lang="de-DE" dirty="0"/>
              <a:t>Technical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obstacles</a:t>
            </a:r>
            <a:endParaRPr lang="de-DE" dirty="0"/>
          </a:p>
          <a:p>
            <a:r>
              <a:rPr lang="de-DE" dirty="0"/>
              <a:t>Future Work</a:t>
            </a:r>
          </a:p>
          <a:p>
            <a:r>
              <a:rPr lang="de-DE" dirty="0" err="1"/>
              <a:t>Discussion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109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4E932-0E2B-4D7C-B67B-4767A8C0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EB892-C84B-469F-A7A8-D5D4AEDD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Osram </a:t>
            </a:r>
            <a:r>
              <a:rPr lang="de-DE" dirty="0" err="1"/>
              <a:t>goes</a:t>
            </a:r>
            <a:r>
              <a:rPr lang="de-DE" dirty="0"/>
              <a:t> DIGITAL</a:t>
            </a:r>
          </a:p>
          <a:p>
            <a:r>
              <a:rPr lang="de-DE" dirty="0"/>
              <a:t>Automatisation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workstreams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6DA2C4-22D4-4280-88B8-8B96571D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283" y="3897439"/>
            <a:ext cx="4498901" cy="27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92DF4-7702-437F-A23A-8C51F26D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Usecase</a:t>
            </a:r>
            <a:r>
              <a:rPr lang="de-DE" dirty="0"/>
              <a:t> </a:t>
            </a:r>
            <a:r>
              <a:rPr lang="de-DE" dirty="0" err="1"/>
              <a:t>explanation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0B38B-2091-4936-8FEB-BA4CC9CF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487" y="1905000"/>
            <a:ext cx="10747513" cy="47873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Quote = Order </a:t>
            </a:r>
            <a:r>
              <a:rPr lang="de-DE" dirty="0" err="1"/>
              <a:t>of</a:t>
            </a:r>
            <a:r>
              <a:rPr lang="de-DE" dirty="0"/>
              <a:t> Products/ Test Samples</a:t>
            </a:r>
          </a:p>
          <a:p>
            <a:r>
              <a:rPr lang="de-DE" dirty="0"/>
              <a:t> Sales </a:t>
            </a:r>
            <a:r>
              <a:rPr lang="de-DE" dirty="0" err="1"/>
              <a:t>employee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</a:t>
            </a:r>
            <a:r>
              <a:rPr lang="de-DE" dirty="0"/>
              <a:t> time in </a:t>
            </a:r>
            <a:r>
              <a:rPr lang="de-DE" dirty="0" err="1"/>
              <a:t>standart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Mails</a:t>
            </a:r>
          </a:p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automatisation</a:t>
            </a:r>
            <a:endParaRPr lang="de-DE" dirty="0"/>
          </a:p>
          <a:p>
            <a:r>
              <a:rPr lang="de-DE" dirty="0"/>
              <a:t>This Thesis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covers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 err="1"/>
              <a:t>Sorting</a:t>
            </a:r>
            <a:r>
              <a:rPr lang="de-DE" sz="2400" dirty="0"/>
              <a:t> </a:t>
            </a:r>
            <a:r>
              <a:rPr lang="de-DE" dirty="0"/>
              <a:t>		    		 </a:t>
            </a:r>
            <a:r>
              <a:rPr lang="de-DE" sz="2400" dirty="0" err="1"/>
              <a:t>Parsing</a:t>
            </a:r>
            <a:r>
              <a:rPr lang="de-DE" dirty="0"/>
              <a:t>		                  </a:t>
            </a:r>
            <a:r>
              <a:rPr lang="de-DE" sz="2400" dirty="0" err="1"/>
              <a:t>compute</a:t>
            </a:r>
            <a:r>
              <a:rPr lang="de-DE" sz="2400" dirty="0"/>
              <a:t> Action</a:t>
            </a:r>
            <a:r>
              <a:rPr lang="de-DE" dirty="0"/>
              <a:t>				</a:t>
            </a:r>
            <a:r>
              <a:rPr lang="de-DE" sz="2400" dirty="0"/>
              <a:t>PROFIT</a:t>
            </a:r>
          </a:p>
          <a:p>
            <a:pPr marL="0" indent="0">
              <a:buNone/>
            </a:pPr>
            <a:r>
              <a:rPr lang="de-DE" dirty="0"/>
              <a:t>Quote/</a:t>
            </a:r>
            <a:r>
              <a:rPr lang="de-DE" dirty="0" err="1"/>
              <a:t>no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Quote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590F9299-9023-43D2-8037-6BF01635DFDB}"/>
              </a:ext>
            </a:extLst>
          </p:cNvPr>
          <p:cNvSpPr/>
          <p:nvPr/>
        </p:nvSpPr>
        <p:spPr>
          <a:xfrm>
            <a:off x="2856605" y="49121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956CD2A-7B26-49A0-8717-43DB0B5ADB79}"/>
              </a:ext>
            </a:extLst>
          </p:cNvPr>
          <p:cNvSpPr/>
          <p:nvPr/>
        </p:nvSpPr>
        <p:spPr>
          <a:xfrm>
            <a:off x="5823651" y="49121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AE51E5F-3DF0-4E6C-86C5-0523935CB70E}"/>
              </a:ext>
            </a:extLst>
          </p:cNvPr>
          <p:cNvSpPr/>
          <p:nvPr/>
        </p:nvSpPr>
        <p:spPr>
          <a:xfrm>
            <a:off x="9769105" y="49121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0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D0DFD-97E9-4267-BDD4-043D55F6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DDBEC-29A9-4463-B521-6321D17C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intern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Which</a:t>
            </a:r>
            <a:r>
              <a:rPr lang="de-DE" dirty="0"/>
              <a:t> feature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Core </a:t>
            </a:r>
            <a:r>
              <a:rPr lang="de-DE" sz="3600" dirty="0" err="1"/>
              <a:t>question</a:t>
            </a:r>
            <a:r>
              <a:rPr lang="de-DE" sz="3600" dirty="0"/>
              <a:t>: 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it</a:t>
            </a:r>
            <a:r>
              <a:rPr lang="de-DE" sz="3600" dirty="0"/>
              <a:t> </a:t>
            </a:r>
            <a:r>
              <a:rPr lang="de-DE" sz="3600" dirty="0" err="1"/>
              <a:t>useful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use</a:t>
            </a:r>
            <a:r>
              <a:rPr lang="de-DE" sz="3600" dirty="0"/>
              <a:t> AI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are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results</a:t>
            </a:r>
            <a:r>
              <a:rPr lang="de-DE" sz="3600" dirty="0"/>
              <a:t> </a:t>
            </a:r>
            <a:r>
              <a:rPr lang="de-DE" sz="3600" dirty="0" err="1"/>
              <a:t>unsatisfying</a:t>
            </a:r>
            <a:r>
              <a:rPr lang="de-DE" sz="3600" dirty="0"/>
              <a:t> ?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92B6CC-61D2-4BA7-8B56-E75E9578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014" y="4953001"/>
            <a:ext cx="2277061" cy="18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B6340-8F8A-4849-BC6D-6A2E9507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DEE69-D105-4479-92AA-68AA23AC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951" y="2133599"/>
            <a:ext cx="9436661" cy="4271889"/>
          </a:xfrm>
        </p:spPr>
        <p:txBody>
          <a:bodyPr>
            <a:normAutofit/>
          </a:bodyPr>
          <a:lstStyle/>
          <a:p>
            <a:r>
              <a:rPr lang="de-DE" dirty="0" err="1"/>
              <a:t>Sklearn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Libary</a:t>
            </a:r>
            <a:endParaRPr lang="de-DE" dirty="0"/>
          </a:p>
          <a:p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tfidf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and </a:t>
            </a:r>
            <a:r>
              <a:rPr lang="de-DE" dirty="0" err="1"/>
              <a:t>subject</a:t>
            </a:r>
            <a:endParaRPr lang="de-DE" dirty="0"/>
          </a:p>
          <a:p>
            <a:r>
              <a:rPr lang="de-DE" dirty="0"/>
              <a:t>Add Features like send time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Stored</a:t>
            </a:r>
            <a:r>
              <a:rPr lang="de-DE" dirty="0"/>
              <a:t> in a Feature </a:t>
            </a:r>
            <a:r>
              <a:rPr lang="de-DE" dirty="0" err="1"/>
              <a:t>Number</a:t>
            </a:r>
            <a:r>
              <a:rPr lang="de-DE" dirty="0"/>
              <a:t> x Mail </a:t>
            </a:r>
            <a:r>
              <a:rPr lang="de-DE" dirty="0" err="1"/>
              <a:t>Number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	                      </a:t>
            </a:r>
            <a:r>
              <a:rPr lang="de-DE" sz="1100" dirty="0"/>
              <a:t>(</a:t>
            </a:r>
            <a:r>
              <a:rPr lang="de-DE" sz="1100" dirty="0" err="1"/>
              <a:t>example</a:t>
            </a:r>
            <a:r>
              <a:rPr lang="de-DE" sz="1100" dirty="0"/>
              <a:t> </a:t>
            </a:r>
            <a:r>
              <a:rPr lang="de-DE" sz="1100" dirty="0" err="1"/>
              <a:t>picture</a:t>
            </a:r>
            <a:r>
              <a:rPr lang="de-DE" sz="1100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908E6B-F976-45E4-92BF-2A5FF16E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73" y="4729089"/>
            <a:ext cx="4562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98DA7-CFF6-43A8-A64F-11C76383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C47A1-599E-436A-8FC7-777E5FB1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: - K-</a:t>
            </a:r>
            <a:r>
              <a:rPr lang="de-DE" dirty="0" err="1"/>
              <a:t>Nearestneighbor</a:t>
            </a:r>
            <a:r>
              <a:rPr lang="de-DE" dirty="0"/>
              <a:t> (n=7)	</a:t>
            </a:r>
          </a:p>
          <a:p>
            <a:pPr marL="0" indent="0">
              <a:buNone/>
            </a:pPr>
            <a:r>
              <a:rPr lang="de-DE" dirty="0"/>
              <a:t>				   - Neuronal Network (Multi-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(MLP))</a:t>
            </a:r>
          </a:p>
          <a:p>
            <a:pPr marL="0" indent="0">
              <a:buNone/>
            </a:pPr>
            <a:r>
              <a:rPr lang="de-DE" dirty="0"/>
              <a:t>				   - Support Vector </a:t>
            </a:r>
            <a:r>
              <a:rPr lang="de-DE" dirty="0" err="1"/>
              <a:t>Machine</a:t>
            </a:r>
            <a:r>
              <a:rPr lang="de-DE" dirty="0"/>
              <a:t> (Linear SVC)</a:t>
            </a:r>
          </a:p>
          <a:p>
            <a:pPr marL="0" indent="0">
              <a:buNone/>
            </a:pPr>
            <a:r>
              <a:rPr lang="de-DE" dirty="0"/>
              <a:t>				   - Naive Bayes (</a:t>
            </a:r>
            <a:r>
              <a:rPr lang="de-DE" dirty="0" err="1"/>
              <a:t>Gaussian</a:t>
            </a:r>
            <a:r>
              <a:rPr lang="de-DE" dirty="0"/>
              <a:t> and Bernoulli)</a:t>
            </a:r>
          </a:p>
          <a:p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Dataset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300, 600, 900</a:t>
            </a:r>
          </a:p>
          <a:p>
            <a:pPr lvl="1"/>
            <a:r>
              <a:rPr lang="de-DE" dirty="0"/>
              <a:t>600 and 900 in </a:t>
            </a:r>
            <a:r>
              <a:rPr lang="de-DE" dirty="0" err="1"/>
              <a:t>progress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2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F73DE-6634-4EAA-9E8B-F2A158FF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Obstacles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A60A2-1B7C-425B-B210-33144AD6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Cross </a:t>
            </a:r>
            <a:r>
              <a:rPr lang="de-DE" dirty="0" err="1"/>
              <a:t>val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neuronal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long</a:t>
            </a:r>
            <a:endParaRPr lang="de-DE" dirty="0"/>
          </a:p>
          <a:p>
            <a:r>
              <a:rPr lang="de-DE" dirty="0"/>
              <a:t>Tuning </a:t>
            </a:r>
            <a:r>
              <a:rPr lang="de-DE" dirty="0" err="1"/>
              <a:t>of</a:t>
            </a:r>
            <a:r>
              <a:rPr lang="de-DE" dirty="0"/>
              <a:t> Hyperparameters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Gridsearch</a:t>
            </a: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        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r>
              <a:rPr lang="de-DE" dirty="0"/>
              <a:t>Emails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strucutre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Quote 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CA1D4E-019A-4186-927F-B67017D61143}"/>
              </a:ext>
            </a:extLst>
          </p:cNvPr>
          <p:cNvCxnSpPr>
            <a:cxnSpLocks/>
          </p:cNvCxnSpPr>
          <p:nvPr/>
        </p:nvCxnSpPr>
        <p:spPr>
          <a:xfrm>
            <a:off x="7871791" y="3101009"/>
            <a:ext cx="397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E65749E4-0AB3-4CED-9A42-169CF633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015" y="4182937"/>
            <a:ext cx="2262138" cy="25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45197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316</Words>
  <Application>Microsoft Office PowerPoint</Application>
  <PresentationFormat>Breitbild</PresentationFormat>
  <Paragraphs>96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Fetzen</vt:lpstr>
      <vt:lpstr>Support of business processes with Artificial Intelligence at Osram OS</vt:lpstr>
      <vt:lpstr>My Thesis in a nutshell</vt:lpstr>
      <vt:lpstr>Structure</vt:lpstr>
      <vt:lpstr>Motivation</vt:lpstr>
      <vt:lpstr>Usecase explanation</vt:lpstr>
      <vt:lpstr>My approach</vt:lpstr>
      <vt:lpstr>Technical Approach</vt:lpstr>
      <vt:lpstr>Technical Approach</vt:lpstr>
      <vt:lpstr>Obstacles </vt:lpstr>
      <vt:lpstr>Results</vt:lpstr>
      <vt:lpstr>Conclusion/Recommendation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of business processes with Artificial Intelligence at Osram OS</dc:title>
  <dc:creator>StefanLap</dc:creator>
  <cp:lastModifiedBy>StefanLap</cp:lastModifiedBy>
  <cp:revision>19</cp:revision>
  <dcterms:created xsi:type="dcterms:W3CDTF">2018-05-12T11:34:01Z</dcterms:created>
  <dcterms:modified xsi:type="dcterms:W3CDTF">2018-05-13T14:47:23Z</dcterms:modified>
</cp:coreProperties>
</file>