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u-RU"/>
              <a:t>Образец заголовка</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54EF3EF-144E-456E-A0B7-A1FCA4B21B48}" type="datetimeFigureOut">
              <a:rPr lang="ru-RU" smtClean="0"/>
              <a:t>04.12.2022</a:t>
            </a:fld>
            <a:endParaRPr lang="ru-RU"/>
          </a:p>
        </p:txBody>
      </p:sp>
      <p:sp>
        <p:nvSpPr>
          <p:cNvPr id="5" name="Footer Placeholder 4"/>
          <p:cNvSpPr>
            <a:spLocks noGrp="1"/>
          </p:cNvSpPr>
          <p:nvPr>
            <p:ph type="ftr" sz="quarter" idx="11"/>
          </p:nvPr>
        </p:nvSpPr>
        <p:spPr>
          <a:xfrm>
            <a:off x="1371600" y="4323845"/>
            <a:ext cx="6400800" cy="365125"/>
          </a:xfrm>
        </p:spPr>
        <p:txBody>
          <a:bodyPr/>
          <a:lstStyle/>
          <a:p>
            <a:endParaRPr lang="ru-RU"/>
          </a:p>
        </p:txBody>
      </p:sp>
      <p:sp>
        <p:nvSpPr>
          <p:cNvPr id="6" name="Slide Number Placeholder 5"/>
          <p:cNvSpPr>
            <a:spLocks noGrp="1"/>
          </p:cNvSpPr>
          <p:nvPr>
            <p:ph type="sldNum" sz="quarter" idx="12"/>
          </p:nvPr>
        </p:nvSpPr>
        <p:spPr>
          <a:xfrm>
            <a:off x="8077200" y="1430866"/>
            <a:ext cx="2743200" cy="365125"/>
          </a:xfrm>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319170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54EF3EF-144E-456E-A0B7-A1FCA4B21B48}" type="datetimeFigureOut">
              <a:rPr lang="ru-RU" smtClean="0"/>
              <a:t>04.12.2022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36800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4EF3EF-144E-456E-A0B7-A1FCA4B21B48}" type="datetimeFigureOut">
              <a:rPr lang="ru-RU" smtClean="0"/>
              <a:t>04.12.2022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221288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54EF3EF-144E-456E-A0B7-A1FCA4B21B48}" type="datetimeFigureOut">
              <a:rPr lang="ru-RU" smtClean="0"/>
              <a:t>04.12.2022</a:t>
            </a:fld>
            <a:endParaRPr lang="ru-RU"/>
          </a:p>
        </p:txBody>
      </p:sp>
      <p:sp>
        <p:nvSpPr>
          <p:cNvPr id="6" name="Footer Placeholder 5"/>
          <p:cNvSpPr>
            <a:spLocks noGrp="1"/>
          </p:cNvSpPr>
          <p:nvPr>
            <p:ph type="ftr" sz="quarter" idx="11"/>
          </p:nvPr>
        </p:nvSpPr>
        <p:spPr>
          <a:xfrm>
            <a:off x="685800" y="379941"/>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DE0E35C2-5E7C-4667-A3F1-9FFD18F8002A}" type="slidenum">
              <a:rPr lang="ru-RU" smtClean="0"/>
              <a:t>‹#›</a:t>
            </a:fld>
            <a:endParaRPr lang="ru-RU"/>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3377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54EF3EF-144E-456E-A0B7-A1FCA4B21B48}" type="datetimeFigureOut">
              <a:rPr lang="ru-RU" smtClean="0"/>
              <a:t>04.12.2022</a:t>
            </a:fld>
            <a:endParaRPr lang="ru-RU"/>
          </a:p>
        </p:txBody>
      </p:sp>
      <p:sp>
        <p:nvSpPr>
          <p:cNvPr id="6" name="Footer Placeholder 5"/>
          <p:cNvSpPr>
            <a:spLocks noGrp="1"/>
          </p:cNvSpPr>
          <p:nvPr>
            <p:ph type="ftr" sz="quarter" idx="11"/>
          </p:nvPr>
        </p:nvSpPr>
        <p:spPr>
          <a:xfrm>
            <a:off x="685800" y="378883"/>
            <a:ext cx="6991492" cy="365125"/>
          </a:xfrm>
        </p:spPr>
        <p:txBody>
          <a:bodyPr/>
          <a:lstStyle/>
          <a:p>
            <a:endParaRPr lang="ru-RU"/>
          </a:p>
        </p:txBody>
      </p:sp>
      <p:sp>
        <p:nvSpPr>
          <p:cNvPr id="7" name="Slide Number Placeholder 6"/>
          <p:cNvSpPr>
            <a:spLocks noGrp="1"/>
          </p:cNvSpPr>
          <p:nvPr>
            <p:ph type="sldNum" sz="quarter" idx="12"/>
          </p:nvPr>
        </p:nvSpPr>
        <p:spPr>
          <a:xfrm>
            <a:off x="10862452" y="381000"/>
            <a:ext cx="643748" cy="365125"/>
          </a:xfrm>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1304786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u-RU"/>
              <a:t>Образец заголовка</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54EF3EF-144E-456E-A0B7-A1FCA4B21B48}" type="datetimeFigureOut">
              <a:rPr lang="ru-RU" smtClean="0"/>
              <a:t>04.12.2022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1099299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D54EF3EF-144E-456E-A0B7-A1FCA4B21B48}" type="datetimeFigureOut">
              <a:rPr lang="ru-RU" smtClean="0"/>
              <a:t>04.12.2022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2094086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54EF3EF-144E-456E-A0B7-A1FCA4B21B48}" type="datetimeFigureOut">
              <a:rPr lang="ru-RU" smtClean="0"/>
              <a:t>04.12.2022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1215352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54EF3EF-144E-456E-A0B7-A1FCA4B21B48}" type="datetimeFigureOut">
              <a:rPr lang="ru-RU" smtClean="0"/>
              <a:t>04.12.2022</a:t>
            </a:fld>
            <a:endParaRPr lang="ru-RU"/>
          </a:p>
        </p:txBody>
      </p:sp>
      <p:sp>
        <p:nvSpPr>
          <p:cNvPr id="5" name="Footer Placeholder 4"/>
          <p:cNvSpPr>
            <a:spLocks noGrp="1"/>
          </p:cNvSpPr>
          <p:nvPr>
            <p:ph type="ftr" sz="quarter" idx="11"/>
          </p:nvPr>
        </p:nvSpPr>
        <p:spPr>
          <a:xfrm>
            <a:off x="685800" y="381000"/>
            <a:ext cx="6991492" cy="36512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68382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54EF3EF-144E-456E-A0B7-A1FCA4B21B48}" type="datetimeFigureOut">
              <a:rPr lang="ru-RU" smtClean="0"/>
              <a:t>04.12.2022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248556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u-RU"/>
              <a:t>Образец заголовка</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54EF3EF-144E-456E-A0B7-A1FCA4B21B48}" type="datetimeFigureOut">
              <a:rPr lang="ru-RU" smtClean="0"/>
              <a:t>04.12.2022</a:t>
            </a:fld>
            <a:endParaRPr lang="ru-RU"/>
          </a:p>
        </p:txBody>
      </p:sp>
      <p:sp>
        <p:nvSpPr>
          <p:cNvPr id="5" name="Footer Placeholder 4"/>
          <p:cNvSpPr>
            <a:spLocks noGrp="1"/>
          </p:cNvSpPr>
          <p:nvPr>
            <p:ph type="ftr" sz="quarter" idx="11"/>
          </p:nvPr>
        </p:nvSpPr>
        <p:spPr>
          <a:xfrm>
            <a:off x="685800" y="381001"/>
            <a:ext cx="6991492" cy="364065"/>
          </a:xfrm>
        </p:spPr>
        <p:txBody>
          <a:bodyPr/>
          <a:lstStyle/>
          <a:p>
            <a:endParaRPr lang="ru-RU"/>
          </a:p>
        </p:txBody>
      </p:sp>
      <p:sp>
        <p:nvSpPr>
          <p:cNvPr id="6" name="Slide Number Placeholder 5"/>
          <p:cNvSpPr>
            <a:spLocks noGrp="1"/>
          </p:cNvSpPr>
          <p:nvPr>
            <p:ph type="sldNum" sz="quarter" idx="12"/>
          </p:nvPr>
        </p:nvSpPr>
        <p:spPr>
          <a:xfrm>
            <a:off x="10862452" y="381000"/>
            <a:ext cx="643748" cy="365125"/>
          </a:xfrm>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114871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54EF3EF-144E-456E-A0B7-A1FCA4B21B48}" type="datetimeFigureOut">
              <a:rPr lang="ru-RU" smtClean="0"/>
              <a:t>04.12.2022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307672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5800" y="3132666"/>
            <a:ext cx="5311775"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3132666"/>
            <a:ext cx="5334000" cy="308601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54EF3EF-144E-456E-A0B7-A1FCA4B21B48}" type="datetimeFigureOut">
              <a:rPr lang="ru-RU" smtClean="0"/>
              <a:t>04.12.2022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328112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54EF3EF-144E-456E-A0B7-A1FCA4B21B48}" type="datetimeFigureOut">
              <a:rPr lang="ru-RU" smtClean="0"/>
              <a:t>04.12.2022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3095154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EF3EF-144E-456E-A0B7-A1FCA4B21B48}" type="datetimeFigureOut">
              <a:rPr lang="ru-RU" smtClean="0"/>
              <a:t>04.12.2022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4121492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u-RU"/>
              <a:t>Образец заголовка</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54EF3EF-144E-456E-A0B7-A1FCA4B21B48}" type="datetimeFigureOut">
              <a:rPr lang="ru-RU" smtClean="0"/>
              <a:t>04.12.2022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4117446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D54EF3EF-144E-456E-A0B7-A1FCA4B21B48}" type="datetimeFigureOut">
              <a:rPr lang="ru-RU" smtClean="0"/>
              <a:t>04.12.2022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DE0E35C2-5E7C-4667-A3F1-9FFD18F8002A}" type="slidenum">
              <a:rPr lang="ru-RU" smtClean="0"/>
              <a:t>‹#›</a:t>
            </a:fld>
            <a:endParaRPr lang="ru-RU"/>
          </a:p>
        </p:txBody>
      </p:sp>
    </p:spTree>
    <p:extLst>
      <p:ext uri="{BB962C8B-B14F-4D97-AF65-F5344CB8AC3E}">
        <p14:creationId xmlns:p14="http://schemas.microsoft.com/office/powerpoint/2010/main" val="1763203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4EF3EF-144E-456E-A0B7-A1FCA4B21B48}" type="datetimeFigureOut">
              <a:rPr lang="ru-RU" smtClean="0"/>
              <a:t>04.12.2022</a:t>
            </a:fld>
            <a:endParaRPr lang="ru-RU"/>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0E35C2-5E7C-4667-A3F1-9FFD18F8002A}" type="slidenum">
              <a:rPr lang="ru-RU" smtClean="0"/>
              <a:t>‹#›</a:t>
            </a:fld>
            <a:endParaRPr lang="ru-RU"/>
          </a:p>
        </p:txBody>
      </p:sp>
    </p:spTree>
    <p:extLst>
      <p:ext uri="{BB962C8B-B14F-4D97-AF65-F5344CB8AC3E}">
        <p14:creationId xmlns:p14="http://schemas.microsoft.com/office/powerpoint/2010/main" val="4234850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ecessive_trait" TargetMode="External"/><Relationship Id="rId2" Type="http://schemas.openxmlformats.org/officeDocument/2006/relationships/hyperlink" Target="https://en.wikipedia.org/wiki/Albinism" TargetMode="External"/><Relationship Id="rId1" Type="http://schemas.openxmlformats.org/officeDocument/2006/relationships/slideLayout" Target="../slideLayouts/slideLayout2.xml"/><Relationship Id="rId6" Type="http://schemas.openxmlformats.org/officeDocument/2006/relationships/hyperlink" Target="https://en.wikipedia.org/w/index.php?title=Global_White_Lion_Protection_Trust&amp;action=edit&amp;redlink=1" TargetMode="External"/><Relationship Id="rId5" Type="http://schemas.openxmlformats.org/officeDocument/2006/relationships/hyperlink" Target="https://en.wikipedia.org/wiki/White_tiger" TargetMode="External"/><Relationship Id="rId4" Type="http://schemas.openxmlformats.org/officeDocument/2006/relationships/hyperlink" Target="https://en.wikipedia.org/wiki/Leucis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elective_breeding" TargetMode="External"/><Relationship Id="rId2" Type="http://schemas.openxmlformats.org/officeDocument/2006/relationships/hyperlink" Target="https://en.wikipedia.org/wiki/Tiger" TargetMode="External"/><Relationship Id="rId1" Type="http://schemas.openxmlformats.org/officeDocument/2006/relationships/slideLayout" Target="../slideLayouts/slideLayout2.xml"/><Relationship Id="rId6" Type="http://schemas.openxmlformats.org/officeDocument/2006/relationships/hyperlink" Target="https://en.wikipedia.org/wiki/Genetic_disorder" TargetMode="External"/><Relationship Id="rId5" Type="http://schemas.openxmlformats.org/officeDocument/2006/relationships/hyperlink" Target="https://en.wikipedia.org/wiki/Inbreeding_depression" TargetMode="External"/><Relationship Id="rId4" Type="http://schemas.openxmlformats.org/officeDocument/2006/relationships/hyperlink" Target="https://en.wikipedia.org/wiki/Inbreed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World" TargetMode="External"/><Relationship Id="rId13" Type="http://schemas.openxmlformats.org/officeDocument/2006/relationships/hyperlink" Target="https://en.wikipedia.org/wiki/Melanin" TargetMode="External"/><Relationship Id="rId3" Type="http://schemas.openxmlformats.org/officeDocument/2006/relationships/hyperlink" Target="https://en.wikipedia.org/wiki/Tawny_(color)" TargetMode="External"/><Relationship Id="rId7" Type="http://schemas.openxmlformats.org/officeDocument/2006/relationships/hyperlink" Target="https://en.wikipedia.org/wiki/Zoological_park" TargetMode="External"/><Relationship Id="rId12" Type="http://schemas.openxmlformats.org/officeDocument/2006/relationships/hyperlink" Target="https://en.wikipedia.org/wiki/Tyrosinase" TargetMode="External"/><Relationship Id="rId2" Type="http://schemas.openxmlformats.org/officeDocument/2006/relationships/hyperlink" Target="https://en.wikipedia.org/wiki/Subspecies" TargetMode="External"/><Relationship Id="rId1" Type="http://schemas.openxmlformats.org/officeDocument/2006/relationships/slideLayout" Target="../slideLayouts/slideLayout2.xml"/><Relationship Id="rId6" Type="http://schemas.openxmlformats.org/officeDocument/2006/relationships/hyperlink" Target="https://en.wikipedia.org/wiki/South_Africa" TargetMode="External"/><Relationship Id="rId11" Type="http://schemas.openxmlformats.org/officeDocument/2006/relationships/hyperlink" Target="https://en.wikipedia.org/wiki/Recessive_trait" TargetMode="External"/><Relationship Id="rId5" Type="http://schemas.openxmlformats.org/officeDocument/2006/relationships/hyperlink" Target="https://en.wikipedia.org/wiki/Nature_reserve" TargetMode="External"/><Relationship Id="rId15" Type="http://schemas.openxmlformats.org/officeDocument/2006/relationships/hyperlink" Target="https://en.wikipedia.org/wiki/White_lion#cite_note-Key_White_Lion_Facts-4" TargetMode="External"/><Relationship Id="rId10" Type="http://schemas.openxmlformats.org/officeDocument/2006/relationships/hyperlink" Target="https://en.wikipedia.org/wiki/Pigment" TargetMode="External"/><Relationship Id="rId4" Type="http://schemas.openxmlformats.org/officeDocument/2006/relationships/hyperlink" Target="https://en.wikipedia.org/wiki/Panthera_leo_melanochaita" TargetMode="External"/><Relationship Id="rId9" Type="http://schemas.openxmlformats.org/officeDocument/2006/relationships/hyperlink" Target="https://en.wikipedia.org/wiki/Leucism" TargetMode="External"/><Relationship Id="rId14" Type="http://schemas.openxmlformats.org/officeDocument/2006/relationships/hyperlink" Target="https://en.wikipedia.org/wiki/White_lion#cite_note-Yun_Sung_Cho_2013-29"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34BD42-56B1-4D26-B066-892C439C2C0A}"/>
              </a:ext>
            </a:extLst>
          </p:cNvPr>
          <p:cNvSpPr>
            <a:spLocks noGrp="1"/>
          </p:cNvSpPr>
          <p:nvPr>
            <p:ph type="ctrTitle"/>
          </p:nvPr>
        </p:nvSpPr>
        <p:spPr/>
        <p:txBody>
          <a:bodyPr/>
          <a:lstStyle/>
          <a:p>
            <a:r>
              <a:rPr lang="en-US" dirty="0"/>
              <a:t>WHITE LION</a:t>
            </a:r>
            <a:endParaRPr lang="ru-RU" dirty="0"/>
          </a:p>
        </p:txBody>
      </p:sp>
      <p:sp>
        <p:nvSpPr>
          <p:cNvPr id="3" name="Подзаголовок 2">
            <a:extLst>
              <a:ext uri="{FF2B5EF4-FFF2-40B4-BE49-F238E27FC236}">
                <a16:creationId xmlns:a16="http://schemas.microsoft.com/office/drawing/2014/main" id="{F01BD224-619E-496E-9147-4D24A7D3D7B0}"/>
              </a:ext>
            </a:extLst>
          </p:cNvPr>
          <p:cNvSpPr>
            <a:spLocks noGrp="1"/>
          </p:cNvSpPr>
          <p:nvPr>
            <p:ph type="subTitle" idx="1"/>
          </p:nvPr>
        </p:nvSpPr>
        <p:spPr/>
        <p:txBody>
          <a:bodyPr/>
          <a:lstStyle/>
          <a:p>
            <a:r>
              <a:rPr lang="en-US" dirty="0"/>
              <a:t>CREATED BY ERGASHEV DONIYIRBEK</a:t>
            </a:r>
            <a:endParaRPr lang="ru-RU" dirty="0"/>
          </a:p>
        </p:txBody>
      </p:sp>
    </p:spTree>
    <p:extLst>
      <p:ext uri="{BB962C8B-B14F-4D97-AF65-F5344CB8AC3E}">
        <p14:creationId xmlns:p14="http://schemas.microsoft.com/office/powerpoint/2010/main" val="6922089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1" presetClass="entr" presetSubtype="0" fill="hold" grpId="0" nodeType="clickEffect">
                                  <p:stCondLst>
                                    <p:cond delay="0"/>
                                  </p:stCondLst>
                                  <p:iterate type="lt">
                                    <p:tmPct val="10000"/>
                                  </p:iterate>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CF20C8-53CB-438E-9DCC-CBFB6FD28355}"/>
              </a:ext>
            </a:extLst>
          </p:cNvPr>
          <p:cNvSpPr>
            <a:spLocks noGrp="1"/>
          </p:cNvSpPr>
          <p:nvPr>
            <p:ph type="title"/>
          </p:nvPr>
        </p:nvSpPr>
        <p:spPr/>
        <p:txBody>
          <a:bodyPr/>
          <a:lstStyle/>
          <a:p>
            <a:r>
              <a:rPr lang="en-US" dirty="0"/>
              <a:t>TOP 5</a:t>
            </a:r>
            <a:endParaRPr lang="ru-RU" dirty="0"/>
          </a:p>
        </p:txBody>
      </p:sp>
      <p:sp>
        <p:nvSpPr>
          <p:cNvPr id="4" name="Объект 3">
            <a:extLst>
              <a:ext uri="{FF2B5EF4-FFF2-40B4-BE49-F238E27FC236}">
                <a16:creationId xmlns:a16="http://schemas.microsoft.com/office/drawing/2014/main" id="{9FF07EA8-9CB6-4AC2-A1E3-9694A4DBDE9E}"/>
              </a:ext>
            </a:extLst>
          </p:cNvPr>
          <p:cNvSpPr>
            <a:spLocks noGrp="1"/>
          </p:cNvSpPr>
          <p:nvPr>
            <p:ph idx="1"/>
          </p:nvPr>
        </p:nvSpPr>
        <p:spPr/>
        <p:txBody>
          <a:bodyPr>
            <a:noAutofit/>
          </a:bodyPr>
          <a:lstStyle/>
          <a:p>
            <a:r>
              <a:rPr lang="en-US" sz="8000" b="1" dirty="0"/>
              <a:t>The earliest recorded sighting of a white lion was in 1938.</a:t>
            </a:r>
            <a:endParaRPr lang="ru-RU" sz="8000" dirty="0"/>
          </a:p>
        </p:txBody>
      </p:sp>
    </p:spTree>
    <p:extLst>
      <p:ext uri="{BB962C8B-B14F-4D97-AF65-F5344CB8AC3E}">
        <p14:creationId xmlns:p14="http://schemas.microsoft.com/office/powerpoint/2010/main" val="525710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Scale>
                                      <p:cBhvr>
                                        <p:cTn id="16" dur="1000" decel="50000" fill="hold">
                                          <p:stCondLst>
                                            <p:cond delay="0"/>
                                          </p:stCondLst>
                                        </p:cTn>
                                        <p:tgtEl>
                                          <p:spTgt spid="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4">
                                            <p:txEl>
                                              <p:pRg st="0" end="0"/>
                                            </p:txEl>
                                          </p:spTgt>
                                        </p:tgtEl>
                                        <p:attrNameLst>
                                          <p:attrName>ppt_x</p:attrName>
                                          <p:attrName>ppt_y</p:attrName>
                                        </p:attrNameLst>
                                      </p:cBhvr>
                                    </p:animMotion>
                                    <p:animEffect transition="in" filter="fade">
                                      <p:cBhvr>
                                        <p:cTn id="18"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C3058-DC77-41C7-83C8-C781402801BE}"/>
              </a:ext>
            </a:extLst>
          </p:cNvPr>
          <p:cNvSpPr>
            <a:spLocks noGrp="1"/>
          </p:cNvSpPr>
          <p:nvPr>
            <p:ph type="title"/>
          </p:nvPr>
        </p:nvSpPr>
        <p:spPr/>
        <p:txBody>
          <a:bodyPr/>
          <a:lstStyle/>
          <a:p>
            <a:endParaRPr lang="ru-RU"/>
          </a:p>
        </p:txBody>
      </p:sp>
      <p:pic>
        <p:nvPicPr>
          <p:cNvPr id="7170" name="Picture 2">
            <a:extLst>
              <a:ext uri="{FF2B5EF4-FFF2-40B4-BE49-F238E27FC236}">
                <a16:creationId xmlns:a16="http://schemas.microsoft.com/office/drawing/2014/main" id="{CD71C396-298B-4DC3-AFBD-EC213D6AA3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7892" y="-292445"/>
            <a:ext cx="4755046" cy="7150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9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Effect transition="in" filter="fade">
                                      <p:cBhvr>
                                        <p:cTn id="9"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FFD19F-E544-41FD-86EE-010A8E6173ED}"/>
              </a:ext>
            </a:extLst>
          </p:cNvPr>
          <p:cNvSpPr>
            <a:spLocks noGrp="1"/>
          </p:cNvSpPr>
          <p:nvPr>
            <p:ph type="title"/>
          </p:nvPr>
        </p:nvSpPr>
        <p:spPr/>
        <p:txBody>
          <a:bodyPr/>
          <a:lstStyle/>
          <a:p>
            <a:r>
              <a:rPr lang="en-US" dirty="0"/>
              <a:t>TOP 4</a:t>
            </a:r>
            <a:endParaRPr lang="ru-RU" dirty="0"/>
          </a:p>
        </p:txBody>
      </p:sp>
      <p:sp>
        <p:nvSpPr>
          <p:cNvPr id="3" name="Объект 2">
            <a:extLst>
              <a:ext uri="{FF2B5EF4-FFF2-40B4-BE49-F238E27FC236}">
                <a16:creationId xmlns:a16="http://schemas.microsoft.com/office/drawing/2014/main" id="{9B2884CC-03C4-4786-931B-7638145E2328}"/>
              </a:ext>
            </a:extLst>
          </p:cNvPr>
          <p:cNvSpPr>
            <a:spLocks noGrp="1"/>
          </p:cNvSpPr>
          <p:nvPr>
            <p:ph idx="1"/>
          </p:nvPr>
        </p:nvSpPr>
        <p:spPr/>
        <p:txBody>
          <a:bodyPr/>
          <a:lstStyle/>
          <a:p>
            <a:r>
              <a:rPr lang="en-US" sz="4800" b="1" dirty="0"/>
              <a:t>The </a:t>
            </a:r>
            <a:r>
              <a:rPr lang="en-US" sz="4800" b="1" dirty="0" err="1"/>
              <a:t>colour</a:t>
            </a:r>
            <a:r>
              <a:rPr lang="en-US" sz="4800" b="1" dirty="0"/>
              <a:t> of white lions is not always near white. Some have the blonde </a:t>
            </a:r>
            <a:r>
              <a:rPr lang="en-US" sz="4800" b="1" dirty="0" err="1"/>
              <a:t>colour</a:t>
            </a:r>
            <a:r>
              <a:rPr lang="en-US" sz="4800" b="1" dirty="0"/>
              <a:t>; however, they are still called white lions.</a:t>
            </a:r>
            <a:endParaRPr lang="en-US" sz="4800" dirty="0"/>
          </a:p>
          <a:p>
            <a:r>
              <a:rPr lang="en-US" dirty="0"/>
              <a:t> </a:t>
            </a:r>
          </a:p>
          <a:p>
            <a:endParaRPr lang="ru-RU" dirty="0"/>
          </a:p>
        </p:txBody>
      </p:sp>
    </p:spTree>
    <p:extLst>
      <p:ext uri="{BB962C8B-B14F-4D97-AF65-F5344CB8AC3E}">
        <p14:creationId xmlns:p14="http://schemas.microsoft.com/office/powerpoint/2010/main" val="37389293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8D4BA4-1163-429D-BB46-B82CB13EAFB0}"/>
              </a:ext>
            </a:extLst>
          </p:cNvPr>
          <p:cNvSpPr>
            <a:spLocks noGrp="1"/>
          </p:cNvSpPr>
          <p:nvPr>
            <p:ph type="title"/>
          </p:nvPr>
        </p:nvSpPr>
        <p:spPr/>
        <p:txBody>
          <a:bodyPr/>
          <a:lstStyle/>
          <a:p>
            <a:endParaRPr lang="ru-RU"/>
          </a:p>
        </p:txBody>
      </p:sp>
      <p:pic>
        <p:nvPicPr>
          <p:cNvPr id="8194" name="Picture 2">
            <a:extLst>
              <a:ext uri="{FF2B5EF4-FFF2-40B4-BE49-F238E27FC236}">
                <a16:creationId xmlns:a16="http://schemas.microsoft.com/office/drawing/2014/main" id="{D0F6FFAA-1A1E-4DD3-955A-7ADB096518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892" y="806010"/>
            <a:ext cx="12030216" cy="528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1239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heckerboard(across)">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ACF157-DCCA-42BF-BC48-21004DA105DC}"/>
              </a:ext>
            </a:extLst>
          </p:cNvPr>
          <p:cNvSpPr>
            <a:spLocks noGrp="1"/>
          </p:cNvSpPr>
          <p:nvPr>
            <p:ph type="title"/>
          </p:nvPr>
        </p:nvSpPr>
        <p:spPr/>
        <p:txBody>
          <a:bodyPr/>
          <a:lstStyle/>
          <a:p>
            <a:r>
              <a:rPr lang="en-US" dirty="0"/>
              <a:t>TOP 3</a:t>
            </a:r>
            <a:endParaRPr lang="ru-RU" dirty="0"/>
          </a:p>
        </p:txBody>
      </p:sp>
      <p:sp>
        <p:nvSpPr>
          <p:cNvPr id="3" name="Объект 2">
            <a:extLst>
              <a:ext uri="{FF2B5EF4-FFF2-40B4-BE49-F238E27FC236}">
                <a16:creationId xmlns:a16="http://schemas.microsoft.com/office/drawing/2014/main" id="{07CC2F82-A5A2-416D-B73D-1A44DC7ADE93}"/>
              </a:ext>
            </a:extLst>
          </p:cNvPr>
          <p:cNvSpPr>
            <a:spLocks noGrp="1"/>
          </p:cNvSpPr>
          <p:nvPr>
            <p:ph idx="1"/>
          </p:nvPr>
        </p:nvSpPr>
        <p:spPr/>
        <p:txBody>
          <a:bodyPr>
            <a:normAutofit lnSpcReduction="10000"/>
          </a:bodyPr>
          <a:lstStyle/>
          <a:p>
            <a:r>
              <a:rPr lang="en-US" sz="5400" b="1" dirty="0"/>
              <a:t>African people used to believe that white lions are messengers of God and they represent purity. (It’s not informal)</a:t>
            </a:r>
            <a:endParaRPr lang="en-US" sz="5400" dirty="0"/>
          </a:p>
          <a:p>
            <a:r>
              <a:rPr lang="en-US" dirty="0"/>
              <a:t> </a:t>
            </a:r>
          </a:p>
          <a:p>
            <a:endParaRPr lang="ru-RU" dirty="0"/>
          </a:p>
        </p:txBody>
      </p:sp>
    </p:spTree>
    <p:extLst>
      <p:ext uri="{BB962C8B-B14F-4D97-AF65-F5344CB8AC3E}">
        <p14:creationId xmlns:p14="http://schemas.microsoft.com/office/powerpoint/2010/main" val="293216991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2"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Scale>
                                      <p:cBhvr>
                                        <p:cTn id="15"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6" dur="1000" decel="50000" fill="hold">
                                          <p:stCondLst>
                                            <p:cond delay="0"/>
                                          </p:stCondLst>
                                        </p:cTn>
                                        <p:tgtEl>
                                          <p:spTgt spid="3">
                                            <p:txEl>
                                              <p:pRg st="0" end="0"/>
                                            </p:txEl>
                                          </p:spTgt>
                                        </p:tgtEl>
                                        <p:attrNameLst>
                                          <p:attrName>ppt_x</p:attrName>
                                          <p:attrName>ppt_y</p:attrName>
                                        </p:attrNameLst>
                                      </p:cBhvr>
                                    </p:animMotion>
                                    <p:animEffect transition="in" filter="fade">
                                      <p:cBhvr>
                                        <p:cTn id="17" dur="1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2"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Scale>
                                      <p:cBhvr>
                                        <p:cTn id="2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3">
                                            <p:txEl>
                                              <p:pRg st="1" end="1"/>
                                            </p:txEl>
                                          </p:spTgt>
                                        </p:tgtEl>
                                        <p:attrNameLst>
                                          <p:attrName>ppt_x</p:attrName>
                                          <p:attrName>ppt_y</p:attrName>
                                        </p:attrNameLst>
                                      </p:cBhvr>
                                    </p:animMotion>
                                    <p:animEffect transition="in" filter="fade">
                                      <p:cBhvr>
                                        <p:cTn id="24"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5B85D6-C883-45E8-BD6D-26234B955A1D}"/>
              </a:ext>
            </a:extLst>
          </p:cNvPr>
          <p:cNvSpPr>
            <a:spLocks noGrp="1"/>
          </p:cNvSpPr>
          <p:nvPr>
            <p:ph type="title"/>
          </p:nvPr>
        </p:nvSpPr>
        <p:spPr/>
        <p:txBody>
          <a:bodyPr/>
          <a:lstStyle/>
          <a:p>
            <a:endParaRPr lang="ru-RU"/>
          </a:p>
        </p:txBody>
      </p:sp>
      <p:pic>
        <p:nvPicPr>
          <p:cNvPr id="9218" name="Picture 2">
            <a:extLst>
              <a:ext uri="{FF2B5EF4-FFF2-40B4-BE49-F238E27FC236}">
                <a16:creationId xmlns:a16="http://schemas.microsoft.com/office/drawing/2014/main" id="{3B896F28-2DA8-4BFC-AF11-928BBF3E58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0"/>
            <a:ext cx="10933043" cy="681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96725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1363CB-D140-40CF-8DF7-04397B02D2AE}"/>
              </a:ext>
            </a:extLst>
          </p:cNvPr>
          <p:cNvSpPr>
            <a:spLocks noGrp="1"/>
          </p:cNvSpPr>
          <p:nvPr>
            <p:ph type="title"/>
          </p:nvPr>
        </p:nvSpPr>
        <p:spPr/>
        <p:txBody>
          <a:bodyPr/>
          <a:lstStyle/>
          <a:p>
            <a:r>
              <a:rPr lang="en-US" dirty="0"/>
              <a:t>Top 2</a:t>
            </a:r>
            <a:endParaRPr lang="ru-RU" dirty="0"/>
          </a:p>
        </p:txBody>
      </p:sp>
      <p:sp>
        <p:nvSpPr>
          <p:cNvPr id="3" name="Объект 2">
            <a:extLst>
              <a:ext uri="{FF2B5EF4-FFF2-40B4-BE49-F238E27FC236}">
                <a16:creationId xmlns:a16="http://schemas.microsoft.com/office/drawing/2014/main" id="{FA6D57C6-751F-4063-86A1-06BC3D9C3433}"/>
              </a:ext>
            </a:extLst>
          </p:cNvPr>
          <p:cNvSpPr>
            <a:spLocks noGrp="1"/>
          </p:cNvSpPr>
          <p:nvPr>
            <p:ph idx="1"/>
          </p:nvPr>
        </p:nvSpPr>
        <p:spPr/>
        <p:txBody>
          <a:bodyPr>
            <a:normAutofit lnSpcReduction="10000"/>
          </a:bodyPr>
          <a:lstStyle/>
          <a:p>
            <a:r>
              <a:rPr lang="en-US" sz="7200" b="1" dirty="0"/>
              <a:t>White lions are only born if the mother and father have the same gene.</a:t>
            </a:r>
            <a:endParaRPr lang="en-US" sz="7200" dirty="0"/>
          </a:p>
          <a:p>
            <a:r>
              <a:rPr lang="en-US" dirty="0"/>
              <a:t> </a:t>
            </a:r>
          </a:p>
          <a:p>
            <a:endParaRPr lang="ru-RU" dirty="0"/>
          </a:p>
        </p:txBody>
      </p:sp>
    </p:spTree>
    <p:extLst>
      <p:ext uri="{BB962C8B-B14F-4D97-AF65-F5344CB8AC3E}">
        <p14:creationId xmlns:p14="http://schemas.microsoft.com/office/powerpoint/2010/main" val="348905418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C81D9C-BFFC-4939-9241-6A819F876AEC}"/>
              </a:ext>
            </a:extLst>
          </p:cNvPr>
          <p:cNvSpPr>
            <a:spLocks noGrp="1"/>
          </p:cNvSpPr>
          <p:nvPr>
            <p:ph type="title"/>
          </p:nvPr>
        </p:nvSpPr>
        <p:spPr/>
        <p:txBody>
          <a:bodyPr>
            <a:noAutofit/>
          </a:bodyPr>
          <a:lstStyle/>
          <a:p>
            <a:r>
              <a:rPr lang="en-US" sz="23900" dirty="0"/>
              <a:t>Top 1</a:t>
            </a:r>
            <a:endParaRPr lang="ru-RU" sz="23900" dirty="0"/>
          </a:p>
        </p:txBody>
      </p:sp>
      <p:sp>
        <p:nvSpPr>
          <p:cNvPr id="3" name="Объект 2">
            <a:extLst>
              <a:ext uri="{FF2B5EF4-FFF2-40B4-BE49-F238E27FC236}">
                <a16:creationId xmlns:a16="http://schemas.microsoft.com/office/drawing/2014/main" id="{C60EE498-2D48-48DA-BFEA-5D55637B669C}"/>
              </a:ext>
            </a:extLst>
          </p:cNvPr>
          <p:cNvSpPr>
            <a:spLocks noGrp="1"/>
          </p:cNvSpPr>
          <p:nvPr>
            <p:ph idx="1"/>
          </p:nvPr>
        </p:nvSpPr>
        <p:spPr/>
        <p:txBody>
          <a:bodyPr>
            <a:normAutofit lnSpcReduction="10000"/>
          </a:bodyPr>
          <a:lstStyle/>
          <a:p>
            <a:r>
              <a:rPr lang="en-US" sz="7200" b="1" dirty="0"/>
              <a:t>The idea that white lions cannot survive in the wild is due to lack of camouflage.</a:t>
            </a:r>
            <a:endParaRPr lang="en-US" sz="7200" dirty="0"/>
          </a:p>
          <a:p>
            <a:r>
              <a:rPr lang="en-US" dirty="0"/>
              <a:t> </a:t>
            </a:r>
          </a:p>
          <a:p>
            <a:endParaRPr lang="ru-RU" dirty="0"/>
          </a:p>
        </p:txBody>
      </p:sp>
    </p:spTree>
    <p:extLst>
      <p:ext uri="{BB962C8B-B14F-4D97-AF65-F5344CB8AC3E}">
        <p14:creationId xmlns:p14="http://schemas.microsoft.com/office/powerpoint/2010/main" val="287033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DC6850-BB97-4210-80CE-9B68F87DEAA5}"/>
              </a:ext>
            </a:extLst>
          </p:cNvPr>
          <p:cNvSpPr>
            <a:spLocks noGrp="1"/>
          </p:cNvSpPr>
          <p:nvPr>
            <p:ph type="title"/>
          </p:nvPr>
        </p:nvSpPr>
        <p:spPr>
          <a:xfrm>
            <a:off x="914400" y="639315"/>
            <a:ext cx="8696739" cy="1293028"/>
          </a:xfrm>
        </p:spPr>
        <p:txBody>
          <a:bodyPr>
            <a:noAutofit/>
          </a:bodyPr>
          <a:lstStyle/>
          <a:p>
            <a:pPr algn="ctr"/>
            <a:r>
              <a:rPr lang="en-US" sz="7200" dirty="0"/>
              <a:t>end</a:t>
            </a:r>
            <a:endParaRPr lang="ru-RU" sz="7200" dirty="0"/>
          </a:p>
        </p:txBody>
      </p:sp>
      <p:sp>
        <p:nvSpPr>
          <p:cNvPr id="3" name="Объект 2">
            <a:extLst>
              <a:ext uri="{FF2B5EF4-FFF2-40B4-BE49-F238E27FC236}">
                <a16:creationId xmlns:a16="http://schemas.microsoft.com/office/drawing/2014/main" id="{0E40A776-07B9-4FDB-88F0-C38E46C3BA78}"/>
              </a:ext>
            </a:extLst>
          </p:cNvPr>
          <p:cNvSpPr>
            <a:spLocks noGrp="1"/>
          </p:cNvSpPr>
          <p:nvPr>
            <p:ph idx="1"/>
          </p:nvPr>
        </p:nvSpPr>
        <p:spPr/>
        <p:txBody>
          <a:bodyPr/>
          <a:lstStyle/>
          <a:p>
            <a:r>
              <a:rPr lang="en-US" dirty="0"/>
              <a:t>White lions vey </a:t>
            </a:r>
            <a:r>
              <a:rPr lang="en-US" dirty="0" err="1"/>
              <a:t>unque</a:t>
            </a:r>
            <a:r>
              <a:rPr lang="en-US" dirty="0"/>
              <a:t> and beautiful animals. They are great miracle of nature, but re must </a:t>
            </a:r>
            <a:r>
              <a:rPr lang="en-US" dirty="0" err="1"/>
              <a:t>proctes</a:t>
            </a:r>
            <a:r>
              <a:rPr lang="en-US" dirty="0"/>
              <a:t> them. Some people don’t appreciate this blessing. That’s why they are now a rare animal species. A person can cause such a strange animal to disappear from the face of the earth. They don’t know nature will surely punish us </a:t>
            </a:r>
            <a:r>
              <a:rPr lang="en-US" dirty="0" err="1"/>
              <a:t>fot</a:t>
            </a:r>
            <a:r>
              <a:rPr lang="en-US" dirty="0"/>
              <a:t> this act. PUNISHMEND CAN BE VERY SERVED.</a:t>
            </a:r>
            <a:endParaRPr lang="ru-RU" dirty="0"/>
          </a:p>
        </p:txBody>
      </p:sp>
    </p:spTree>
    <p:extLst>
      <p:ext uri="{BB962C8B-B14F-4D97-AF65-F5344CB8AC3E}">
        <p14:creationId xmlns:p14="http://schemas.microsoft.com/office/powerpoint/2010/main" val="41576107"/>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6"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3FF9AB-9AB1-424A-84FB-8DF6FC51BE1B}"/>
              </a:ext>
            </a:extLst>
          </p:cNvPr>
          <p:cNvSpPr>
            <a:spLocks noGrp="1"/>
          </p:cNvSpPr>
          <p:nvPr>
            <p:ph type="title"/>
          </p:nvPr>
        </p:nvSpPr>
        <p:spPr/>
        <p:txBody>
          <a:bodyPr/>
          <a:lstStyle/>
          <a:p>
            <a:endParaRPr lang="ru-RU"/>
          </a:p>
        </p:txBody>
      </p:sp>
      <p:pic>
        <p:nvPicPr>
          <p:cNvPr id="11266" name="Picture 2" descr="White Lion Spirit - 900x900 Wallpaper - teahub.io">
            <a:extLst>
              <a:ext uri="{FF2B5EF4-FFF2-40B4-BE49-F238E27FC236}">
                <a16:creationId xmlns:a16="http://schemas.microsoft.com/office/drawing/2014/main" id="{CE081B9F-6B8D-4664-8879-FE7C18A40B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7878" y="62948"/>
            <a:ext cx="6732104" cy="6732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0456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p:tgtEl>
                                          <p:spTgt spid="11266"/>
                                        </p:tgtEl>
                                        <p:attrNameLst>
                                          <p:attrName>ppt_y</p:attrName>
                                        </p:attrNameLst>
                                      </p:cBhvr>
                                      <p:tavLst>
                                        <p:tav tm="0">
                                          <p:val>
                                            <p:strVal val="#ppt_y+#ppt_h*1.125000"/>
                                          </p:val>
                                        </p:tav>
                                        <p:tav tm="100000">
                                          <p:val>
                                            <p:strVal val="#ppt_y"/>
                                          </p:val>
                                        </p:tav>
                                      </p:tavLst>
                                    </p:anim>
                                    <p:animEffect transition="in" filter="wipe(up)">
                                      <p:cBhvr>
                                        <p:cTn id="8"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9216D3-0F6F-4881-BF44-B0B95299A2BD}"/>
              </a:ext>
            </a:extLst>
          </p:cNvPr>
          <p:cNvSpPr>
            <a:spLocks noGrp="1"/>
          </p:cNvSpPr>
          <p:nvPr>
            <p:ph type="title"/>
          </p:nvPr>
        </p:nvSpPr>
        <p:spPr/>
        <p:txBody>
          <a:bodyPr/>
          <a:lstStyle/>
          <a:p>
            <a:r>
              <a:rPr lang="en-US" dirty="0"/>
              <a:t>WHITE LION</a:t>
            </a:r>
            <a:endParaRPr lang="ru-RU" dirty="0"/>
          </a:p>
        </p:txBody>
      </p:sp>
      <p:pic>
        <p:nvPicPr>
          <p:cNvPr id="1026" name="Picture 2" descr="200+ Free White Lion &amp; Lion Images - Pixabay">
            <a:extLst>
              <a:ext uri="{FF2B5EF4-FFF2-40B4-BE49-F238E27FC236}">
                <a16:creationId xmlns:a16="http://schemas.microsoft.com/office/drawing/2014/main" id="{890BF816-5E85-41D0-8B74-5A781373F3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7164" y="0"/>
            <a:ext cx="10707757" cy="6810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571412"/>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B611BE-514E-472C-BFDF-C81A66FC2402}"/>
              </a:ext>
            </a:extLst>
          </p:cNvPr>
          <p:cNvSpPr>
            <a:spLocks noGrp="1"/>
          </p:cNvSpPr>
          <p:nvPr>
            <p:ph type="title"/>
          </p:nvPr>
        </p:nvSpPr>
        <p:spPr/>
        <p:txBody>
          <a:bodyPr/>
          <a:lstStyle/>
          <a:p>
            <a:endParaRPr lang="ru-RU"/>
          </a:p>
        </p:txBody>
      </p:sp>
      <p:pic>
        <p:nvPicPr>
          <p:cNvPr id="12290" name="Picture 2" descr="Manawatu Gorge Walk by Jack.Parker">
            <a:extLst>
              <a:ext uri="{FF2B5EF4-FFF2-40B4-BE49-F238E27FC236}">
                <a16:creationId xmlns:a16="http://schemas.microsoft.com/office/drawing/2014/main" id="{580D615A-C312-4F7D-ACF6-2A1F0E30A6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2085984" cy="681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74217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2000"/>
                                        <p:tgtEl>
                                          <p:spTgt spid="12290"/>
                                        </p:tgtEl>
                                      </p:cBhvr>
                                    </p:animEffect>
                                    <p:anim calcmode="lin" valueType="num">
                                      <p:cBhvr>
                                        <p:cTn id="8" dur="2000" fill="hold"/>
                                        <p:tgtEl>
                                          <p:spTgt spid="12290"/>
                                        </p:tgtEl>
                                        <p:attrNameLst>
                                          <p:attrName>style.rotation</p:attrName>
                                        </p:attrNameLst>
                                      </p:cBhvr>
                                      <p:tavLst>
                                        <p:tav tm="0">
                                          <p:val>
                                            <p:fltVal val="720"/>
                                          </p:val>
                                        </p:tav>
                                        <p:tav tm="100000">
                                          <p:val>
                                            <p:fltVal val="0"/>
                                          </p:val>
                                        </p:tav>
                                      </p:tavLst>
                                    </p:anim>
                                    <p:anim calcmode="lin" valueType="num">
                                      <p:cBhvr>
                                        <p:cTn id="9" dur="2000" fill="hold"/>
                                        <p:tgtEl>
                                          <p:spTgt spid="12290"/>
                                        </p:tgtEl>
                                        <p:attrNameLst>
                                          <p:attrName>ppt_h</p:attrName>
                                        </p:attrNameLst>
                                      </p:cBhvr>
                                      <p:tavLst>
                                        <p:tav tm="0">
                                          <p:val>
                                            <p:fltVal val="0"/>
                                          </p:val>
                                        </p:tav>
                                        <p:tav tm="100000">
                                          <p:val>
                                            <p:strVal val="#ppt_h"/>
                                          </p:val>
                                        </p:tav>
                                      </p:tavLst>
                                    </p:anim>
                                    <p:anim calcmode="lin" valueType="num">
                                      <p:cBhvr>
                                        <p:cTn id="10" dur="2000" fill="hold"/>
                                        <p:tgtEl>
                                          <p:spTgt spid="12290"/>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CF881B-951C-4BD1-B483-6ED176EFBCED}"/>
              </a:ext>
            </a:extLst>
          </p:cNvPr>
          <p:cNvSpPr>
            <a:spLocks noGrp="1"/>
          </p:cNvSpPr>
          <p:nvPr>
            <p:ph type="title"/>
          </p:nvPr>
        </p:nvSpPr>
        <p:spPr/>
        <p:txBody>
          <a:bodyPr/>
          <a:lstStyle/>
          <a:p>
            <a:r>
              <a:rPr lang="en-US" dirty="0"/>
              <a:t>DESCRIPTION</a:t>
            </a:r>
            <a:endParaRPr lang="ru-RU" dirty="0"/>
          </a:p>
        </p:txBody>
      </p:sp>
      <p:sp>
        <p:nvSpPr>
          <p:cNvPr id="3" name="Объект 2">
            <a:extLst>
              <a:ext uri="{FF2B5EF4-FFF2-40B4-BE49-F238E27FC236}">
                <a16:creationId xmlns:a16="http://schemas.microsoft.com/office/drawing/2014/main" id="{C0DE62DA-7322-4B2F-98F7-B68CA7464E26}"/>
              </a:ext>
            </a:extLst>
          </p:cNvPr>
          <p:cNvSpPr>
            <a:spLocks noGrp="1"/>
          </p:cNvSpPr>
          <p:nvPr>
            <p:ph idx="1"/>
          </p:nvPr>
        </p:nvSpPr>
        <p:spPr/>
        <p:txBody>
          <a:bodyPr/>
          <a:lstStyle/>
          <a:p>
            <a:r>
              <a:rPr lang="en-US" dirty="0"/>
              <a:t>White lions are not </a:t>
            </a:r>
            <a:r>
              <a:rPr lang="en-US" dirty="0">
                <a:hlinkClick r:id="rId2" tooltip="Albinism"/>
              </a:rPr>
              <a:t>albinos</a:t>
            </a:r>
            <a:r>
              <a:rPr lang="en-US" dirty="0"/>
              <a:t>. Their white color is caused by a </a:t>
            </a:r>
            <a:r>
              <a:rPr lang="en-US" dirty="0">
                <a:hlinkClick r:id="rId3" tooltip="Recessive trait"/>
              </a:rPr>
              <a:t>recessive trait</a:t>
            </a:r>
            <a:r>
              <a:rPr lang="en-US" dirty="0"/>
              <a:t>, called </a:t>
            </a:r>
            <a:r>
              <a:rPr lang="en-US" dirty="0">
                <a:hlinkClick r:id="rId4" tooltip="Leucism"/>
              </a:rPr>
              <a:t>leucism</a:t>
            </a:r>
            <a:r>
              <a:rPr lang="en-US" dirty="0"/>
              <a:t>, derived from a less-severe mutation in the same gene that causes albinism, similar to the gene responsible for </a:t>
            </a:r>
            <a:r>
              <a:rPr lang="en-US" dirty="0">
                <a:hlinkClick r:id="rId5" tooltip="White tiger"/>
              </a:rPr>
              <a:t>white tigers</a:t>
            </a:r>
            <a:r>
              <a:rPr lang="en-US" dirty="0"/>
              <a:t>. They vary from blonde to near-white. This coloration does not appear to pose a disadvantage to their survival. White lions were considered to have been technically extinct in the wild between 1992 and 2004, when the </a:t>
            </a:r>
            <a:r>
              <a:rPr lang="en-US" dirty="0">
                <a:hlinkClick r:id="rId6" tooltip="Global White Lion Protection Trust (page does not exist)"/>
              </a:rPr>
              <a:t>Global White Lion Protection Trust</a:t>
            </a:r>
            <a:r>
              <a:rPr lang="en-US" dirty="0"/>
              <a:t> achieved the first successful reintroduction of white lions to their natural habitat. These prides have continued to hunt and breed successfully in the wild, whilst other occurrences of white lion births have been reported in the greater Kruger region since then.</a:t>
            </a:r>
            <a:endParaRPr lang="ru-RU" dirty="0"/>
          </a:p>
        </p:txBody>
      </p:sp>
    </p:spTree>
    <p:extLst>
      <p:ext uri="{BB962C8B-B14F-4D97-AF65-F5344CB8AC3E}">
        <p14:creationId xmlns:p14="http://schemas.microsoft.com/office/powerpoint/2010/main" val="251304788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style.rotation</p:attrName>
                                        </p:attrNameLst>
                                      </p:cBhvr>
                                      <p:tavLst>
                                        <p:tav tm="0">
                                          <p:val>
                                            <p:fltVal val="720"/>
                                          </p:val>
                                        </p:tav>
                                        <p:tav tm="100000">
                                          <p:val>
                                            <p:fltVal val="0"/>
                                          </p:val>
                                        </p:tav>
                                      </p:tavLst>
                                    </p:anim>
                                    <p:anim calcmode="lin" valueType="num">
                                      <p:cBhvr>
                                        <p:cTn id="16" dur="2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2000" fill="hold"/>
                                        <p:tgtEl>
                                          <p:spTgt spid="3">
                                            <p:txEl>
                                              <p:pRg st="0" end="0"/>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C9ABCB-2E8C-4DAC-9CDB-4E99692221CF}"/>
              </a:ext>
            </a:extLst>
          </p:cNvPr>
          <p:cNvSpPr>
            <a:spLocks noGrp="1"/>
          </p:cNvSpPr>
          <p:nvPr>
            <p:ph type="title"/>
          </p:nvPr>
        </p:nvSpPr>
        <p:spPr/>
        <p:txBody>
          <a:bodyPr/>
          <a:lstStyle/>
          <a:p>
            <a:endParaRPr lang="ru-RU" dirty="0"/>
          </a:p>
        </p:txBody>
      </p:sp>
      <p:pic>
        <p:nvPicPr>
          <p:cNvPr id="2062" name="Picture 14" descr="White Lion Wallpaper - Apps on Google Play">
            <a:extLst>
              <a:ext uri="{FF2B5EF4-FFF2-40B4-BE49-F238E27FC236}">
                <a16:creationId xmlns:a16="http://schemas.microsoft.com/office/drawing/2014/main" id="{A90F8738-6D48-4771-8AF3-A1F0AD2F08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474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062"/>
                                        </p:tgtEl>
                                        <p:attrNameLst>
                                          <p:attrName>style.visibility</p:attrName>
                                        </p:attrNameLst>
                                      </p:cBhvr>
                                      <p:to>
                                        <p:strVal val="visible"/>
                                      </p:to>
                                    </p:set>
                                    <p:anim calcmode="lin" valueType="num">
                                      <p:cBhvr>
                                        <p:cTn id="7" dur="1000" fill="hold"/>
                                        <p:tgtEl>
                                          <p:spTgt spid="2062"/>
                                        </p:tgtEl>
                                        <p:attrNameLst>
                                          <p:attrName>ppt_w</p:attrName>
                                        </p:attrNameLst>
                                      </p:cBhvr>
                                      <p:tavLst>
                                        <p:tav tm="0">
                                          <p:val>
                                            <p:fltVal val="0"/>
                                          </p:val>
                                        </p:tav>
                                        <p:tav tm="100000">
                                          <p:val>
                                            <p:strVal val="#ppt_w"/>
                                          </p:val>
                                        </p:tav>
                                      </p:tavLst>
                                    </p:anim>
                                    <p:anim calcmode="lin" valueType="num">
                                      <p:cBhvr>
                                        <p:cTn id="8" dur="1000" fill="hold"/>
                                        <p:tgtEl>
                                          <p:spTgt spid="2062"/>
                                        </p:tgtEl>
                                        <p:attrNameLst>
                                          <p:attrName>ppt_h</p:attrName>
                                        </p:attrNameLst>
                                      </p:cBhvr>
                                      <p:tavLst>
                                        <p:tav tm="0">
                                          <p:val>
                                            <p:fltVal val="0"/>
                                          </p:val>
                                        </p:tav>
                                        <p:tav tm="100000">
                                          <p:val>
                                            <p:strVal val="#ppt_h"/>
                                          </p:val>
                                        </p:tav>
                                      </p:tavLst>
                                    </p:anim>
                                    <p:anim calcmode="lin" valueType="num">
                                      <p:cBhvr>
                                        <p:cTn id="9" dur="1000" fill="hold"/>
                                        <p:tgtEl>
                                          <p:spTgt spid="20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6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2B7F79-4F58-4696-ADBE-1A984421B464}"/>
              </a:ext>
            </a:extLst>
          </p:cNvPr>
          <p:cNvSpPr>
            <a:spLocks noGrp="1"/>
          </p:cNvSpPr>
          <p:nvPr>
            <p:ph type="title"/>
          </p:nvPr>
        </p:nvSpPr>
        <p:spPr/>
        <p:txBody>
          <a:bodyPr/>
          <a:lstStyle/>
          <a:p>
            <a:r>
              <a:rPr lang="en-US" dirty="0"/>
              <a:t>Breeding and genetics</a:t>
            </a:r>
            <a:br>
              <a:rPr lang="en-US" dirty="0"/>
            </a:br>
            <a:endParaRPr lang="ru-RU" dirty="0"/>
          </a:p>
        </p:txBody>
      </p:sp>
      <p:sp>
        <p:nvSpPr>
          <p:cNvPr id="3" name="Объект 2">
            <a:extLst>
              <a:ext uri="{FF2B5EF4-FFF2-40B4-BE49-F238E27FC236}">
                <a16:creationId xmlns:a16="http://schemas.microsoft.com/office/drawing/2014/main" id="{ABADF850-B6A3-40F9-8F6C-124C39F9C4F7}"/>
              </a:ext>
            </a:extLst>
          </p:cNvPr>
          <p:cNvSpPr>
            <a:spLocks noGrp="1"/>
          </p:cNvSpPr>
          <p:nvPr>
            <p:ph idx="1"/>
          </p:nvPr>
        </p:nvSpPr>
        <p:spPr/>
        <p:txBody>
          <a:bodyPr>
            <a:normAutofit fontScale="92500"/>
          </a:bodyPr>
          <a:lstStyle/>
          <a:p>
            <a:r>
              <a:rPr lang="en-US" dirty="0"/>
              <a:t>A recessive gene gives white lions their unusual colors. A similar gene also produces white </a:t>
            </a:r>
            <a:r>
              <a:rPr lang="en-US" dirty="0">
                <a:hlinkClick r:id="rId2" tooltip="Tiger"/>
              </a:rPr>
              <a:t>tigers</a:t>
            </a:r>
            <a:r>
              <a:rPr lang="en-US" dirty="0"/>
              <a:t>. White lions can therefore be </a:t>
            </a:r>
            <a:r>
              <a:rPr lang="en-US" dirty="0">
                <a:hlinkClick r:id="rId3" tooltip="Selective breeding"/>
              </a:rPr>
              <a:t>selectively bred</a:t>
            </a:r>
            <a:r>
              <a:rPr lang="en-US" dirty="0"/>
              <a:t> for zoos, animal shows and wildlife parks. Such breeding involves </a:t>
            </a:r>
            <a:r>
              <a:rPr lang="en-US" dirty="0">
                <a:hlinkClick r:id="rId4" tooltip="Inbreeding"/>
              </a:rPr>
              <a:t>inbreeding</a:t>
            </a:r>
            <a:r>
              <a:rPr lang="en-US" dirty="0"/>
              <a:t> and can result in </a:t>
            </a:r>
            <a:r>
              <a:rPr lang="en-US" dirty="0">
                <a:hlinkClick r:id="rId5" tooltip="Inbreeding depression"/>
              </a:rPr>
              <a:t>inbreeding depression</a:t>
            </a:r>
            <a:r>
              <a:rPr lang="en-US" dirty="0"/>
              <a:t> (</a:t>
            </a:r>
            <a:r>
              <a:rPr lang="en-US" dirty="0">
                <a:hlinkClick r:id="rId6" tooltip="Genetic disorder"/>
              </a:rPr>
              <a:t>genetic defects</a:t>
            </a:r>
            <a:r>
              <a:rPr lang="en-US" dirty="0"/>
              <a:t>, reduced fertility, and physical defects), although this has not yet been found to cause hind-limb paralysis or serious heart defects, which would indicate a severe level of inbreeding. Some are concerned about white lions mating with lions of other alleles, due to possible extinction of the white lion allele. However, this is not valid as the offspring will inherit the recessive white gene and therefore make it possible to produce white offspring in a later generation, thus making the allele more widespread. Some critics maintain that white lions should not be introduced into the wild because of the inbreeding that has taken place in zoos and breeding camps. However, ethical reintroduction programs such as The Global White Lion Protection Trust have ensured through the use of scientific methodologies that the lions in their program are not inbred</a:t>
            </a:r>
            <a:endParaRPr lang="ru-RU" dirty="0"/>
          </a:p>
        </p:txBody>
      </p:sp>
    </p:spTree>
    <p:extLst>
      <p:ext uri="{BB962C8B-B14F-4D97-AF65-F5344CB8AC3E}">
        <p14:creationId xmlns:p14="http://schemas.microsoft.com/office/powerpoint/2010/main" val="350564268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5000" fill="hold"/>
                                        <p:tgtEl>
                                          <p:spTgt spid="2"/>
                                        </p:tgtEl>
                                        <p:attrNameLst>
                                          <p:attrName>ppt_x</p:attrName>
                                        </p:attrNameLst>
                                      </p:cBhvr>
                                      <p:tavLst>
                                        <p:tav tm="0">
                                          <p:val>
                                            <p:strVal val="#ppt_x"/>
                                          </p:val>
                                        </p:tav>
                                        <p:tav tm="100000">
                                          <p:val>
                                            <p:strVal val="#ppt_x"/>
                                          </p:val>
                                        </p:tav>
                                      </p:tavLst>
                                    </p:anim>
                                    <p:anim calcmode="lin" valueType="num">
                                      <p:cBhvr>
                                        <p:cTn id="8" dur="15000" fill="hold"/>
                                        <p:tgtEl>
                                          <p:spTgt spid="2"/>
                                        </p:tgtEl>
                                        <p:attrNameLst>
                                          <p:attrName>ppt_y</p:attrName>
                                        </p:attrNameLst>
                                      </p:cBhvr>
                                      <p:tavLst>
                                        <p:tav tm="0">
                                          <p:val>
                                            <p:strVal val="#ppt_y+1"/>
                                          </p:val>
                                        </p:tav>
                                        <p:tav tm="100000">
                                          <p:val>
                                            <p:strVal val="#ppt_y-1"/>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4" dur="5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CBDC0B-2777-4D03-ACD9-B913F27DD1CF}"/>
              </a:ext>
            </a:extLst>
          </p:cNvPr>
          <p:cNvSpPr>
            <a:spLocks noGrp="1"/>
          </p:cNvSpPr>
          <p:nvPr>
            <p:ph type="title"/>
          </p:nvPr>
        </p:nvSpPr>
        <p:spPr/>
        <p:txBody>
          <a:bodyPr/>
          <a:lstStyle/>
          <a:p>
            <a:endParaRPr lang="ru-RU"/>
          </a:p>
        </p:txBody>
      </p:sp>
      <p:pic>
        <p:nvPicPr>
          <p:cNvPr id="3074" name="Picture 2" descr="969 White Lion Stock Photos, Pictures &amp; Royalty-Free Images - iStock">
            <a:extLst>
              <a:ext uri="{FF2B5EF4-FFF2-40B4-BE49-F238E27FC236}">
                <a16:creationId xmlns:a16="http://schemas.microsoft.com/office/drawing/2014/main" id="{218581B0-88C0-4D76-8196-018E5DC56A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1539" y="-7579"/>
            <a:ext cx="10124661" cy="6865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425742"/>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900" decel="100000" fill="hold"/>
                                        <p:tgtEl>
                                          <p:spTgt spid="307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07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A29D3A-F3B0-4720-AA37-8E32D45F2510}"/>
              </a:ext>
            </a:extLst>
          </p:cNvPr>
          <p:cNvSpPr>
            <a:spLocks noGrp="1"/>
          </p:cNvSpPr>
          <p:nvPr>
            <p:ph type="title"/>
          </p:nvPr>
        </p:nvSpPr>
        <p:spPr/>
        <p:txBody>
          <a:bodyPr/>
          <a:lstStyle/>
          <a:p>
            <a:r>
              <a:rPr lang="en-US" dirty="0"/>
              <a:t>Genetics</a:t>
            </a:r>
            <a:br>
              <a:rPr lang="en-US" dirty="0"/>
            </a:br>
            <a:endParaRPr lang="ru-RU" dirty="0"/>
          </a:p>
        </p:txBody>
      </p:sp>
      <p:sp>
        <p:nvSpPr>
          <p:cNvPr id="3" name="Объект 2">
            <a:extLst>
              <a:ext uri="{FF2B5EF4-FFF2-40B4-BE49-F238E27FC236}">
                <a16:creationId xmlns:a16="http://schemas.microsoft.com/office/drawing/2014/main" id="{270D4831-5941-4F55-874D-4CA34980F39D}"/>
              </a:ext>
            </a:extLst>
          </p:cNvPr>
          <p:cNvSpPr>
            <a:spLocks noGrp="1"/>
          </p:cNvSpPr>
          <p:nvPr>
            <p:ph idx="1"/>
          </p:nvPr>
        </p:nvSpPr>
        <p:spPr/>
        <p:txBody>
          <a:bodyPr>
            <a:normAutofit fontScale="92500" lnSpcReduction="20000"/>
          </a:bodyPr>
          <a:lstStyle/>
          <a:p>
            <a:r>
              <a:rPr lang="en-US" dirty="0"/>
              <a:t>Genetically, the white lion is the same </a:t>
            </a:r>
            <a:r>
              <a:rPr lang="en-US" dirty="0">
                <a:hlinkClick r:id="rId2" tooltip="Subspecies"/>
              </a:rPr>
              <a:t>subspecies</a:t>
            </a:r>
            <a:r>
              <a:rPr lang="en-US" dirty="0"/>
              <a:t> as the </a:t>
            </a:r>
            <a:r>
              <a:rPr lang="en-US" dirty="0">
                <a:hlinkClick r:id="rId3" tooltip="Tawny (color)"/>
              </a:rPr>
              <a:t>tawny</a:t>
            </a:r>
            <a:r>
              <a:rPr lang="en-US" dirty="0"/>
              <a:t> </a:t>
            </a:r>
            <a:r>
              <a:rPr lang="en-US" dirty="0">
                <a:hlinkClick r:id="rId4" tooltip="Panthera leo melanochaita"/>
              </a:rPr>
              <a:t>South African lion</a:t>
            </a:r>
            <a:r>
              <a:rPr lang="en-US" dirty="0"/>
              <a:t> (</a:t>
            </a:r>
            <a:r>
              <a:rPr lang="en-US" i="1" dirty="0"/>
              <a:t>Panthera </a:t>
            </a:r>
            <a:r>
              <a:rPr lang="en-US" i="1" dirty="0" err="1"/>
              <a:t>leo</a:t>
            </a:r>
            <a:r>
              <a:rPr lang="en-US" i="1" dirty="0"/>
              <a:t> </a:t>
            </a:r>
            <a:r>
              <a:rPr lang="en-US" i="1" dirty="0" err="1"/>
              <a:t>melanochaita</a:t>
            </a:r>
            <a:r>
              <a:rPr lang="en-US" dirty="0"/>
              <a:t>), which is found in some </a:t>
            </a:r>
            <a:r>
              <a:rPr lang="en-US" dirty="0">
                <a:hlinkClick r:id="rId5" tooltip="Nature reserve"/>
              </a:rPr>
              <a:t>wildlife reserves</a:t>
            </a:r>
            <a:r>
              <a:rPr lang="en-US" dirty="0"/>
              <a:t> in </a:t>
            </a:r>
            <a:r>
              <a:rPr lang="en-US" dirty="0">
                <a:hlinkClick r:id="rId6" tooltip="South Africa"/>
              </a:rPr>
              <a:t>South Africa</a:t>
            </a:r>
            <a:r>
              <a:rPr lang="en-US" dirty="0"/>
              <a:t>, and in </a:t>
            </a:r>
            <a:r>
              <a:rPr lang="en-US" dirty="0">
                <a:hlinkClick r:id="rId7" tooltip="Zoological park"/>
              </a:rPr>
              <a:t>zoological parks</a:t>
            </a:r>
            <a:r>
              <a:rPr lang="en-US" dirty="0"/>
              <a:t> around the </a:t>
            </a:r>
            <a:r>
              <a:rPr lang="en-US" dirty="0">
                <a:hlinkClick r:id="rId8" tooltip="World"/>
              </a:rPr>
              <a:t>world</a:t>
            </a:r>
            <a:r>
              <a:rPr lang="en-US" dirty="0"/>
              <a:t>. White lions are not albinos, but </a:t>
            </a:r>
            <a:r>
              <a:rPr lang="en-US" dirty="0" err="1">
                <a:hlinkClick r:id="rId9" tooltip="Leucism"/>
              </a:rPr>
              <a:t>leucistic</a:t>
            </a:r>
            <a:r>
              <a:rPr lang="en-US" dirty="0"/>
              <a:t>. They have </a:t>
            </a:r>
            <a:r>
              <a:rPr lang="en-US" dirty="0">
                <a:hlinkClick r:id="rId10" tooltip="Pigment"/>
              </a:rPr>
              <a:t>pigment</a:t>
            </a:r>
            <a:r>
              <a:rPr lang="en-US" dirty="0"/>
              <a:t> visible in the eyes (which may be the normal hazel or golden color, blue-gray, or green-gray), paw pads and lips. Blue-eyed white lions exist and may be selectively bred. The </a:t>
            </a:r>
            <a:r>
              <a:rPr lang="en-US" dirty="0" err="1"/>
              <a:t>leucistic</a:t>
            </a:r>
            <a:r>
              <a:rPr lang="en-US" dirty="0"/>
              <a:t> trait is due to a </a:t>
            </a:r>
            <a:r>
              <a:rPr lang="en-US" dirty="0">
                <a:hlinkClick r:id="rId11" tooltip="Recessive trait"/>
              </a:rPr>
              <a:t>recessive</a:t>
            </a:r>
            <a:r>
              <a:rPr lang="en-US" dirty="0"/>
              <a:t> mutation in the gene for </a:t>
            </a:r>
            <a:r>
              <a:rPr lang="en-US" dirty="0">
                <a:hlinkClick r:id="rId12" tooltip="Tyrosinase"/>
              </a:rPr>
              <a:t>Tyrosinase</a:t>
            </a:r>
            <a:r>
              <a:rPr lang="en-US" dirty="0"/>
              <a:t> (TYR), an enzyme responsible for the production of </a:t>
            </a:r>
            <a:r>
              <a:rPr lang="en-US" dirty="0" err="1">
                <a:hlinkClick r:id="rId13" tooltip="Melanin"/>
              </a:rPr>
              <a:t>melanins</a:t>
            </a:r>
            <a:r>
              <a:rPr lang="en-US" dirty="0"/>
              <a:t>.</a:t>
            </a:r>
            <a:r>
              <a:rPr lang="en-US" baseline="30000" dirty="0">
                <a:hlinkClick r:id="rId14"/>
              </a:rPr>
              <a:t>[28]</a:t>
            </a:r>
            <a:r>
              <a:rPr lang="en-US" dirty="0"/>
              <a:t> More severe mutations in the same gene have been found to cause albinism in many species, while another less severe mutation in the same gene is responsible for the </a:t>
            </a:r>
            <a:r>
              <a:rPr lang="en-US" i="1" dirty="0"/>
              <a:t>Chinchilla</a:t>
            </a:r>
            <a:r>
              <a:rPr lang="en-US" dirty="0"/>
              <a:t> coloring trait seen in several mammals. Reduced pigment production decreases the deposition of pigment along the hair shaft, restricting it to the tips. The less pigment there is along the hair shaft, the paler the lion. As a result, "white" lions range from blonde to near-white. The males have pale manes and tail tips instead of the usual dark tawny or black. In 2013, the specific genetic marker that determines the unique coloration of white lions was identified, after a 7-year study led by the Global White Lion Protection Trust and partnering several different countries.</a:t>
            </a:r>
            <a:r>
              <a:rPr lang="en-US" baseline="30000" dirty="0">
                <a:hlinkClick r:id="rId15"/>
              </a:rPr>
              <a:t>[4]</a:t>
            </a:r>
            <a:endParaRPr lang="ru-RU" dirty="0"/>
          </a:p>
        </p:txBody>
      </p:sp>
    </p:spTree>
    <p:extLst>
      <p:ext uri="{BB962C8B-B14F-4D97-AF65-F5344CB8AC3E}">
        <p14:creationId xmlns:p14="http://schemas.microsoft.com/office/powerpoint/2010/main" val="2330153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0" presetClass="entr" presetSubtype="0" decel="10000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17"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83A80E-A986-46FB-AAE9-117D103ED08A}"/>
              </a:ext>
            </a:extLst>
          </p:cNvPr>
          <p:cNvSpPr>
            <a:spLocks noGrp="1"/>
          </p:cNvSpPr>
          <p:nvPr>
            <p:ph type="title"/>
          </p:nvPr>
        </p:nvSpPr>
        <p:spPr/>
        <p:txBody>
          <a:bodyPr/>
          <a:lstStyle/>
          <a:p>
            <a:endParaRPr lang="ru-RU"/>
          </a:p>
        </p:txBody>
      </p:sp>
      <p:pic>
        <p:nvPicPr>
          <p:cNvPr id="4098" name="Picture 2" descr="White lion Wallpapers Download | MobCup">
            <a:extLst>
              <a:ext uri="{FF2B5EF4-FFF2-40B4-BE49-F238E27FC236}">
                <a16:creationId xmlns:a16="http://schemas.microsoft.com/office/drawing/2014/main" id="{C1A54EE3-3ABD-4EE5-8472-09C572318A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9504" y="0"/>
            <a:ext cx="10336696" cy="687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205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3555FD-B8C5-4315-A26F-90D32D7229A6}"/>
              </a:ext>
            </a:extLst>
          </p:cNvPr>
          <p:cNvSpPr>
            <a:spLocks noGrp="1"/>
          </p:cNvSpPr>
          <p:nvPr>
            <p:ph type="title"/>
          </p:nvPr>
        </p:nvSpPr>
        <p:spPr/>
        <p:txBody>
          <a:bodyPr/>
          <a:lstStyle/>
          <a:p>
            <a:r>
              <a:rPr lang="en-US" dirty="0"/>
              <a:t>TOP 5 INTERESTING FACTS ABOUT WHITE LION</a:t>
            </a:r>
            <a:endParaRPr lang="ru-RU" dirty="0"/>
          </a:p>
        </p:txBody>
      </p:sp>
      <p:pic>
        <p:nvPicPr>
          <p:cNvPr id="5126" name="Picture 6" descr="White lion Wallpapers Download | MobCup">
            <a:extLst>
              <a:ext uri="{FF2B5EF4-FFF2-40B4-BE49-F238E27FC236}">
                <a16:creationId xmlns:a16="http://schemas.microsoft.com/office/drawing/2014/main" id="{BB74E280-15ED-4F4F-A12B-F85C3D73CB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79870" y="1526651"/>
            <a:ext cx="3832260" cy="5116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484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5126"/>
                                        </p:tgtEl>
                                        <p:attrNameLst>
                                          <p:attrName>style.visibility</p:attrName>
                                        </p:attrNameLst>
                                      </p:cBhvr>
                                      <p:to>
                                        <p:strVal val="visible"/>
                                      </p:to>
                                    </p:set>
                                    <p:anim calcmode="lin" valueType="num">
                                      <p:cBhvr>
                                        <p:cTn id="16" dur="1000" fill="hold"/>
                                        <p:tgtEl>
                                          <p:spTgt spid="5126"/>
                                        </p:tgtEl>
                                        <p:attrNameLst>
                                          <p:attrName>ppt_w</p:attrName>
                                        </p:attrNameLst>
                                      </p:cBhvr>
                                      <p:tavLst>
                                        <p:tav tm="0">
                                          <p:val>
                                            <p:fltVal val="0"/>
                                          </p:val>
                                        </p:tav>
                                        <p:tav tm="100000">
                                          <p:val>
                                            <p:strVal val="#ppt_w"/>
                                          </p:val>
                                        </p:tav>
                                      </p:tavLst>
                                    </p:anim>
                                    <p:anim calcmode="lin" valueType="num">
                                      <p:cBhvr>
                                        <p:cTn id="17" dur="1000" fill="hold"/>
                                        <p:tgtEl>
                                          <p:spTgt spid="5126"/>
                                        </p:tgtEl>
                                        <p:attrNameLst>
                                          <p:attrName>ppt_h</p:attrName>
                                        </p:attrNameLst>
                                      </p:cBhvr>
                                      <p:tavLst>
                                        <p:tav tm="0">
                                          <p:val>
                                            <p:fltVal val="0"/>
                                          </p:val>
                                        </p:tav>
                                        <p:tav tm="100000">
                                          <p:val>
                                            <p:strVal val="#ppt_h"/>
                                          </p:val>
                                        </p:tav>
                                      </p:tavLst>
                                    </p:anim>
                                    <p:anim calcmode="lin" valueType="num">
                                      <p:cBhvr>
                                        <p:cTn id="18" dur="1000" fill="hold"/>
                                        <p:tgtEl>
                                          <p:spTgt spid="5126"/>
                                        </p:tgtEl>
                                        <p:attrNameLst>
                                          <p:attrName>style.rotation</p:attrName>
                                        </p:attrNameLst>
                                      </p:cBhvr>
                                      <p:tavLst>
                                        <p:tav tm="0">
                                          <p:val>
                                            <p:fltVal val="90"/>
                                          </p:val>
                                        </p:tav>
                                        <p:tav tm="100000">
                                          <p:val>
                                            <p:fltVal val="0"/>
                                          </p:val>
                                        </p:tav>
                                      </p:tavLst>
                                    </p:anim>
                                    <p:animEffect transition="in" filter="fade">
                                      <p:cBhvr>
                                        <p:cTn id="19" dur="1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След самолета">
  <a:themeElements>
    <a:clrScheme name="След самолета">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След самолета">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ед самолета">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След самолета</Template>
  <TotalTime>59</TotalTime>
  <Words>782</Words>
  <Application>Microsoft Office PowerPoint</Application>
  <PresentationFormat>Широкоэкранный</PresentationFormat>
  <Paragraphs>26</Paragraphs>
  <Slides>20</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20</vt:i4>
      </vt:variant>
    </vt:vector>
  </HeadingPairs>
  <TitlesOfParts>
    <vt:vector size="23" baseType="lpstr">
      <vt:lpstr>Arial</vt:lpstr>
      <vt:lpstr>Century Gothic</vt:lpstr>
      <vt:lpstr>След самолета</vt:lpstr>
      <vt:lpstr>WHITE LION</vt:lpstr>
      <vt:lpstr>WHITE LION</vt:lpstr>
      <vt:lpstr>DESCRIPTION</vt:lpstr>
      <vt:lpstr>Презентация PowerPoint</vt:lpstr>
      <vt:lpstr>Breeding and genetics </vt:lpstr>
      <vt:lpstr>Презентация PowerPoint</vt:lpstr>
      <vt:lpstr>Genetics </vt:lpstr>
      <vt:lpstr>Презентация PowerPoint</vt:lpstr>
      <vt:lpstr>TOP 5 INTERESTING FACTS ABOUT WHITE LION</vt:lpstr>
      <vt:lpstr>TOP 5</vt:lpstr>
      <vt:lpstr>Презентация PowerPoint</vt:lpstr>
      <vt:lpstr>TOP 4</vt:lpstr>
      <vt:lpstr>Презентация PowerPoint</vt:lpstr>
      <vt:lpstr>TOP 3</vt:lpstr>
      <vt:lpstr>Презентация PowerPoint</vt:lpstr>
      <vt:lpstr>Top 2</vt:lpstr>
      <vt:lpstr>Top 1</vt:lpstr>
      <vt:lpstr>end</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LION</dc:title>
  <dc:creator>User</dc:creator>
  <cp:lastModifiedBy>User</cp:lastModifiedBy>
  <cp:revision>1</cp:revision>
  <dcterms:created xsi:type="dcterms:W3CDTF">2022-12-04T13:01:39Z</dcterms:created>
  <dcterms:modified xsi:type="dcterms:W3CDTF">2022-12-04T14:00:58Z</dcterms:modified>
</cp:coreProperties>
</file>