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5"/>
  </p:notesMasterIdLst>
  <p:sldIdLst>
    <p:sldId id="256" r:id="rId2"/>
    <p:sldId id="258" r:id="rId3"/>
    <p:sldId id="257" r:id="rId4"/>
    <p:sldId id="297" r:id="rId5"/>
    <p:sldId id="260" r:id="rId6"/>
    <p:sldId id="261" r:id="rId7"/>
    <p:sldId id="262" r:id="rId8"/>
    <p:sldId id="263" r:id="rId9"/>
    <p:sldId id="306" r:id="rId10"/>
    <p:sldId id="310" r:id="rId11"/>
    <p:sldId id="307" r:id="rId12"/>
    <p:sldId id="308" r:id="rId13"/>
    <p:sldId id="309" r:id="rId14"/>
    <p:sldId id="264" r:id="rId15"/>
    <p:sldId id="265" r:id="rId16"/>
    <p:sldId id="266" r:id="rId17"/>
    <p:sldId id="267" r:id="rId18"/>
    <p:sldId id="268" r:id="rId19"/>
    <p:sldId id="301" r:id="rId20"/>
    <p:sldId id="303" r:id="rId21"/>
    <p:sldId id="304" r:id="rId22"/>
    <p:sldId id="302" r:id="rId23"/>
    <p:sldId id="305" r:id="rId24"/>
    <p:sldId id="269" r:id="rId25"/>
    <p:sldId id="270" r:id="rId26"/>
    <p:sldId id="271" r:id="rId27"/>
    <p:sldId id="272" r:id="rId28"/>
    <p:sldId id="273" r:id="rId29"/>
    <p:sldId id="274" r:id="rId30"/>
    <p:sldId id="275" r:id="rId31"/>
    <p:sldId id="276" r:id="rId32"/>
    <p:sldId id="277" r:id="rId33"/>
    <p:sldId id="278" r:id="rId34"/>
    <p:sldId id="279" r:id="rId35"/>
    <p:sldId id="319" r:id="rId36"/>
    <p:sldId id="298" r:id="rId37"/>
    <p:sldId id="285" r:id="rId38"/>
    <p:sldId id="287" r:id="rId39"/>
    <p:sldId id="288" r:id="rId40"/>
    <p:sldId id="286" r:id="rId41"/>
    <p:sldId id="289" r:id="rId42"/>
    <p:sldId id="291" r:id="rId43"/>
    <p:sldId id="290" r:id="rId44"/>
    <p:sldId id="316" r:id="rId45"/>
    <p:sldId id="295" r:id="rId46"/>
    <p:sldId id="296" r:id="rId47"/>
    <p:sldId id="284" r:id="rId48"/>
    <p:sldId id="317" r:id="rId49"/>
    <p:sldId id="318" r:id="rId50"/>
    <p:sldId id="283" r:id="rId51"/>
    <p:sldId id="282" r:id="rId52"/>
    <p:sldId id="292" r:id="rId53"/>
    <p:sldId id="293" r:id="rId54"/>
  </p:sldIdLst>
  <p:sldSz cx="12192000" cy="6858000"/>
  <p:notesSz cx="6858000" cy="9144000"/>
  <p:embeddedFontLst>
    <p:embeddedFont>
      <p:font typeface="Calibri" panose="020F0502020204030204" pitchFamily="34" charset="0"/>
      <p:regular r:id="rId56"/>
      <p:bold r:id="rId57"/>
      <p:italic r:id="rId58"/>
      <p:boldItalic r:id="rId59"/>
    </p:embeddedFont>
    <p:embeddedFont>
      <p:font typeface="Cambria Math" panose="02040503050406030204" pitchFamily="18" charset="0"/>
      <p:regular r:id="rId60"/>
    </p:embeddedFont>
    <p:embeddedFont>
      <p:font typeface="Dosis" pitchFamily="2" charset="0"/>
      <p:regular r:id="rId61"/>
      <p:bold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3" roundtripDataSignature="AMtx7miOd9U0UkZ8GYdW1W18lGSaTypAP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400"/>
    <a:srgbClr val="0000FF"/>
    <a:srgbClr val="FF0000"/>
    <a:srgbClr val="010809"/>
    <a:srgbClr val="0055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63"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61"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47d27d69f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47d27d69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587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47d27d69f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47d27d69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5557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47d27d69f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47d27d69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9280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47d27d69f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47d27d69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488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47d27d69f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47d27d69f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47d27d69f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47d27d69f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4a200e5d07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g24a200e5d07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47ef1f3dca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47ef1f3dc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47ef1f3dc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47ef1f3dc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47ef1f3dc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47ef1f3dc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87463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47ef1f3dc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47ef1f3dc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139543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47ef1f3dc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47ef1f3dc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561283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47ef1f3dc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47ef1f3dc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5140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47ef1f3dc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47ef1f3dc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103045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47ef1f3dca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47ef1f3dca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4a200e5d0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4a200e5d0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47ef1f3dca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47ef1f3dca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47ef1f3dca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47ef1f3dca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47ef1f3dca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47ef1f3dca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47ef1f3dca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47ef1f3dca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47ef1f3dca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47ef1f3dca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4a200e5d0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g24a200e5d0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47ef1f3dca_1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47ef1f3dca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47ef1f3dca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47ef1f3dca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4a200e5d0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g24a200e5d0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4a200e5d0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g24a200e5d0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26251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4a200e5d07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24a200e5d07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7764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47ef1f3dca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47ef1f3dca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11459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47ef1f3dca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47ef1f3dca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85968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47ef1f3dca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47ef1f3dca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7760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4a200e5d07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24a200e5d07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316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4a200e5d0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g24a200e5d0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30085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4a200e5d07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24a200e5d07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04802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4a1e7849e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4a1e7849e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4a1e7849e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4a1e7849e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98280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4a1e7849e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4a1e7849e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57026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4a1e7849e7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4a1e7849e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4a1e7849e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24a1e7849e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47ef1f3dca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47ef1f3dca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9729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5102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4a200e5d07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24a200e5d07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469273aee4_4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g2469273aee4_4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47d27d69f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47d27d69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47d27d69f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47d27d69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9885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Dosis"/>
              <a:buNone/>
              <a:defRPr sz="6000">
                <a:latin typeface="Dosis"/>
                <a:ea typeface="Dosis"/>
                <a:cs typeface="Dosis"/>
                <a:sym typeface="Dosi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 name="Google Shape;1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3" name="Google Shape;73;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9" name="Google Shape;7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Insights into the </a:t>
            </a:r>
            <a:r>
              <a:rPr lang="en-US" dirty="0" err="1"/>
              <a:t>SoA</a:t>
            </a:r>
            <a:r>
              <a:rPr lang="en-US" dirty="0"/>
              <a:t> in Graph Theory &amp; Algorithms</a:t>
            </a:r>
          </a:p>
        </p:txBody>
      </p:sp>
      <p:sp>
        <p:nvSpPr>
          <p:cNvPr id="24" name="Google Shape;2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8" name="Google Shape;2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4" name="Google Shape;34;p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Insights into the </a:t>
            </a:r>
            <a:r>
              <a:rPr lang="en-US" dirty="0" err="1"/>
              <a:t>SoA</a:t>
            </a:r>
            <a:r>
              <a:rPr lang="en-US" dirty="0"/>
              <a:t> in Graph Theory &amp; Algorithms</a:t>
            </a:r>
          </a:p>
        </p:txBody>
      </p:sp>
      <p:sp>
        <p:nvSpPr>
          <p:cNvPr id="37" name="Google Shape;3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1" name="Google Shape;41;p1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2" name="Google Shape;42;p1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3" name="Google Shape;43;p1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a:lvl1pPr>
            <a:lvl2pPr marL="914400" lvl="1" indent="-406400" algn="l">
              <a:lnSpc>
                <a:spcPct val="90000"/>
              </a:lnSpc>
              <a:spcBef>
                <a:spcPts val="500"/>
              </a:spcBef>
              <a:spcAft>
                <a:spcPts val="0"/>
              </a:spcAft>
              <a:buClr>
                <a:schemeClr val="lt1"/>
              </a:buClr>
              <a:buSzPts val="2800"/>
              <a:buChar char="•"/>
              <a:defRPr sz="2800"/>
            </a:lvl2pPr>
            <a:lvl3pPr marL="1371600" lvl="2" indent="-381000" algn="l">
              <a:lnSpc>
                <a:spcPct val="90000"/>
              </a:lnSpc>
              <a:spcBef>
                <a:spcPts val="500"/>
              </a:spcBef>
              <a:spcAft>
                <a:spcPts val="0"/>
              </a:spcAft>
              <a:buClr>
                <a:schemeClr val="lt1"/>
              </a:buClr>
              <a:buSzPts val="2400"/>
              <a:buChar char="•"/>
              <a:defRPr sz="2400"/>
            </a:lvl3pPr>
            <a:lvl4pPr marL="1828800" lvl="3" indent="-355600" algn="l">
              <a:lnSpc>
                <a:spcPct val="90000"/>
              </a:lnSpc>
              <a:spcBef>
                <a:spcPts val="500"/>
              </a:spcBef>
              <a:spcAft>
                <a:spcPts val="0"/>
              </a:spcAft>
              <a:buClr>
                <a:schemeClr val="lt1"/>
              </a:buClr>
              <a:buSzPts val="2000"/>
              <a:buChar char="•"/>
              <a:defRPr sz="2000"/>
            </a:lvl4pPr>
            <a:lvl5pPr marL="2286000" lvl="4" indent="-355600" algn="l">
              <a:lnSpc>
                <a:spcPct val="90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59" name="Google Shape;59;p1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0" name="Google Shape;6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4"/>
          <p:cNvSpPr>
            <a:spLocks noGrp="1"/>
          </p:cNvSpPr>
          <p:nvPr>
            <p:ph type="pic" idx="2"/>
          </p:nvPr>
        </p:nvSpPr>
        <p:spPr>
          <a:xfrm>
            <a:off x="5183188" y="987425"/>
            <a:ext cx="6172200" cy="4873625"/>
          </a:xfrm>
          <a:prstGeom prst="rect">
            <a:avLst/>
          </a:prstGeom>
          <a:noFill/>
          <a:ln>
            <a:noFill/>
          </a:ln>
        </p:spPr>
      </p:sp>
      <p:sp>
        <p:nvSpPr>
          <p:cNvPr id="66" name="Google Shape;66;p1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7" name="Google Shape;6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11" name="Google Shape;11;p5"/>
          <p:cNvPicPr preferRelativeResize="0"/>
          <p:nvPr/>
        </p:nvPicPr>
        <p:blipFill rotWithShape="1">
          <a:blip r:embed="rId13">
            <a:alphaModFix amt="35000"/>
          </a:blip>
          <a:srcRect t="13770" b="11227"/>
          <a:stretch/>
        </p:blipFill>
        <p:spPr>
          <a:xfrm>
            <a:off x="0" y="0"/>
            <a:ext cx="12191979" cy="6858000"/>
          </a:xfrm>
          <a:prstGeom prst="rect">
            <a:avLst/>
          </a:prstGeom>
          <a:noFill/>
          <a:ln>
            <a:noFill/>
          </a:ln>
        </p:spPr>
      </p:pic>
      <p:sp>
        <p:nvSpPr>
          <p:cNvPr id="6" name="Google Shape;6;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Dosis"/>
              <a:buNone/>
              <a:defRPr sz="4400" i="0" u="none" strike="noStrike" cap="none">
                <a:solidFill>
                  <a:schemeClr val="lt1"/>
                </a:solidFill>
                <a:latin typeface="Dosis"/>
                <a:ea typeface="Dosis"/>
                <a:cs typeface="Dosis"/>
                <a:sym typeface="Dosi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Dosis"/>
              <a:buChar char="•"/>
              <a:defRPr sz="2800" i="0" u="none" strike="noStrike" cap="none">
                <a:solidFill>
                  <a:schemeClr val="lt1"/>
                </a:solidFill>
                <a:latin typeface="Dosis"/>
                <a:ea typeface="Dosis"/>
                <a:cs typeface="Dosis"/>
                <a:sym typeface="Dosis"/>
              </a:defRPr>
            </a:lvl1pPr>
            <a:lvl2pPr marL="914400" marR="0" lvl="1" indent="-381000" algn="l" rtl="0">
              <a:lnSpc>
                <a:spcPct val="90000"/>
              </a:lnSpc>
              <a:spcBef>
                <a:spcPts val="500"/>
              </a:spcBef>
              <a:spcAft>
                <a:spcPts val="0"/>
              </a:spcAft>
              <a:buClr>
                <a:schemeClr val="lt1"/>
              </a:buClr>
              <a:buSzPts val="2400"/>
              <a:buFont typeface="Dosis"/>
              <a:buChar char="•"/>
              <a:defRPr sz="2400" i="0" u="none" strike="noStrike" cap="none">
                <a:solidFill>
                  <a:schemeClr val="lt1"/>
                </a:solidFill>
                <a:latin typeface="Dosis"/>
                <a:ea typeface="Dosis"/>
                <a:cs typeface="Dosis"/>
                <a:sym typeface="Dosis"/>
              </a:defRPr>
            </a:lvl2pPr>
            <a:lvl3pPr marL="1371600" marR="0" lvl="2" indent="-355600" algn="l" rtl="0">
              <a:lnSpc>
                <a:spcPct val="90000"/>
              </a:lnSpc>
              <a:spcBef>
                <a:spcPts val="500"/>
              </a:spcBef>
              <a:spcAft>
                <a:spcPts val="0"/>
              </a:spcAft>
              <a:buClr>
                <a:schemeClr val="lt1"/>
              </a:buClr>
              <a:buSzPts val="2000"/>
              <a:buFont typeface="Dosis"/>
              <a:buChar char="•"/>
              <a:defRPr sz="2000" i="0" u="none" strike="noStrike" cap="none">
                <a:solidFill>
                  <a:schemeClr val="lt1"/>
                </a:solidFill>
                <a:latin typeface="Dosis"/>
                <a:ea typeface="Dosis"/>
                <a:cs typeface="Dosis"/>
                <a:sym typeface="Dosis"/>
              </a:defRPr>
            </a:lvl3pPr>
            <a:lvl4pPr marL="1828800" marR="0" lvl="3" indent="-342900" algn="l" rtl="0">
              <a:lnSpc>
                <a:spcPct val="90000"/>
              </a:lnSpc>
              <a:spcBef>
                <a:spcPts val="500"/>
              </a:spcBef>
              <a:spcAft>
                <a:spcPts val="0"/>
              </a:spcAft>
              <a:buClr>
                <a:schemeClr val="lt1"/>
              </a:buClr>
              <a:buSzPts val="1800"/>
              <a:buFont typeface="Dosis"/>
              <a:buChar char="•"/>
              <a:defRPr sz="1800" i="0" u="none" strike="noStrike" cap="none">
                <a:solidFill>
                  <a:schemeClr val="lt1"/>
                </a:solidFill>
                <a:latin typeface="Dosis"/>
                <a:ea typeface="Dosis"/>
                <a:cs typeface="Dosis"/>
                <a:sym typeface="Dosis"/>
              </a:defRPr>
            </a:lvl4pPr>
            <a:lvl5pPr marL="2286000" marR="0" lvl="4" indent="-342900" algn="l" rtl="0">
              <a:lnSpc>
                <a:spcPct val="90000"/>
              </a:lnSpc>
              <a:spcBef>
                <a:spcPts val="500"/>
              </a:spcBef>
              <a:spcAft>
                <a:spcPts val="0"/>
              </a:spcAft>
              <a:buClr>
                <a:schemeClr val="lt1"/>
              </a:buClr>
              <a:buSzPts val="1800"/>
              <a:buFont typeface="Dosis"/>
              <a:buChar char="•"/>
              <a:defRPr sz="1800" i="0" u="none" strike="noStrike" cap="none">
                <a:solidFill>
                  <a:schemeClr val="lt1"/>
                </a:solidFill>
                <a:latin typeface="Dosis"/>
                <a:ea typeface="Dosis"/>
                <a:cs typeface="Dosis"/>
                <a:sym typeface="Dosis"/>
              </a:defRPr>
            </a:lvl5pPr>
            <a:lvl6pPr marL="2743200" marR="0" lvl="5" indent="-342900" algn="l" rtl="0">
              <a:lnSpc>
                <a:spcPct val="90000"/>
              </a:lnSpc>
              <a:spcBef>
                <a:spcPts val="500"/>
              </a:spcBef>
              <a:spcAft>
                <a:spcPts val="0"/>
              </a:spcAft>
              <a:buClr>
                <a:schemeClr val="lt1"/>
              </a:buClr>
              <a:buSzPts val="1800"/>
              <a:buFont typeface="Dosis"/>
              <a:buChar char="•"/>
              <a:defRPr sz="1800" i="0" u="none" strike="noStrike" cap="none">
                <a:solidFill>
                  <a:schemeClr val="lt1"/>
                </a:solidFill>
                <a:latin typeface="Dosis"/>
                <a:ea typeface="Dosis"/>
                <a:cs typeface="Dosis"/>
                <a:sym typeface="Dosis"/>
              </a:defRPr>
            </a:lvl6pPr>
            <a:lvl7pPr marL="3200400" marR="0" lvl="6" indent="-342900" algn="l" rtl="0">
              <a:lnSpc>
                <a:spcPct val="90000"/>
              </a:lnSpc>
              <a:spcBef>
                <a:spcPts val="500"/>
              </a:spcBef>
              <a:spcAft>
                <a:spcPts val="0"/>
              </a:spcAft>
              <a:buClr>
                <a:schemeClr val="lt1"/>
              </a:buClr>
              <a:buSzPts val="1800"/>
              <a:buFont typeface="Dosis"/>
              <a:buChar char="•"/>
              <a:defRPr sz="1800" i="0" u="none" strike="noStrike" cap="none">
                <a:solidFill>
                  <a:schemeClr val="lt1"/>
                </a:solidFill>
                <a:latin typeface="Dosis"/>
                <a:ea typeface="Dosis"/>
                <a:cs typeface="Dosis"/>
                <a:sym typeface="Dosis"/>
              </a:defRPr>
            </a:lvl7pPr>
            <a:lvl8pPr marL="3657600" marR="0" lvl="7" indent="-342900" algn="l" rtl="0">
              <a:lnSpc>
                <a:spcPct val="90000"/>
              </a:lnSpc>
              <a:spcBef>
                <a:spcPts val="500"/>
              </a:spcBef>
              <a:spcAft>
                <a:spcPts val="0"/>
              </a:spcAft>
              <a:buClr>
                <a:schemeClr val="lt1"/>
              </a:buClr>
              <a:buSzPts val="1800"/>
              <a:buFont typeface="Dosis"/>
              <a:buChar char="•"/>
              <a:defRPr sz="1800" i="0" u="none" strike="noStrike" cap="none">
                <a:solidFill>
                  <a:schemeClr val="lt1"/>
                </a:solidFill>
                <a:latin typeface="Dosis"/>
                <a:ea typeface="Dosis"/>
                <a:cs typeface="Dosis"/>
                <a:sym typeface="Dosis"/>
              </a:defRPr>
            </a:lvl8pPr>
            <a:lvl9pPr marL="4114800" marR="0" lvl="8" indent="-342900" algn="l" rtl="0">
              <a:lnSpc>
                <a:spcPct val="90000"/>
              </a:lnSpc>
              <a:spcBef>
                <a:spcPts val="500"/>
              </a:spcBef>
              <a:spcAft>
                <a:spcPts val="0"/>
              </a:spcAft>
              <a:buClr>
                <a:schemeClr val="lt1"/>
              </a:buClr>
              <a:buSzPts val="1800"/>
              <a:buFont typeface="Dosis"/>
              <a:buChar char="•"/>
              <a:defRPr sz="1800" i="0" u="none" strike="noStrike" cap="none">
                <a:solidFill>
                  <a:schemeClr val="lt1"/>
                </a:solidFill>
                <a:latin typeface="Dosis"/>
                <a:ea typeface="Dosis"/>
                <a:cs typeface="Dosis"/>
                <a:sym typeface="Dosis"/>
              </a:defRPr>
            </a:lvl9pPr>
          </a:lstStyle>
          <a:p>
            <a:endParaRPr/>
          </a:p>
        </p:txBody>
      </p:sp>
      <p:sp>
        <p:nvSpPr>
          <p:cNvPr id="8" name="Google Shape;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0" name="Google Shape;1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2" name="Google Shape;12;p5"/>
          <p:cNvPicPr preferRelativeResize="0"/>
          <p:nvPr/>
        </p:nvPicPr>
        <p:blipFill>
          <a:blip r:embed="rId14">
            <a:alphaModFix/>
          </a:blip>
          <a:stretch>
            <a:fillRect/>
          </a:stretch>
        </p:blipFill>
        <p:spPr>
          <a:xfrm>
            <a:off x="9841492" y="6219825"/>
            <a:ext cx="2233806" cy="501650"/>
          </a:xfrm>
          <a:prstGeom prst="rect">
            <a:avLst/>
          </a:prstGeom>
          <a:noFill/>
          <a:ln>
            <a:noFill/>
          </a:ln>
        </p:spPr>
      </p:pic>
      <p:sp>
        <p:nvSpPr>
          <p:cNvPr id="9" name="Google Shape;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bg1">
                    <a:lumMod val="65000"/>
                  </a:schemeClr>
                </a:solidFill>
                <a:latin typeface="Dosis" pitchFamily="2" charset="0"/>
                <a:ea typeface="Dosis" pitchFamily="2" charset="0"/>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r>
              <a:rPr lang="en-US" dirty="0"/>
              <a:t>Insights into the </a:t>
            </a:r>
            <a:r>
              <a:rPr lang="en-US" dirty="0" err="1"/>
              <a:t>SoA</a:t>
            </a:r>
            <a:r>
              <a:rPr lang="en-US" dirty="0"/>
              <a:t> in Graph Theory &amp; Algorithms</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5"/>
        <p:cNvGrpSpPr/>
        <p:nvPr/>
      </p:nvGrpSpPr>
      <p:grpSpPr>
        <a:xfrm>
          <a:off x="0" y="0"/>
          <a:ext cx="0" cy="0"/>
          <a:chOff x="0" y="0"/>
          <a:chExt cx="0" cy="0"/>
        </a:xfrm>
      </p:grpSpPr>
      <p:sp>
        <p:nvSpPr>
          <p:cNvPr id="86" name="Google Shape;86;p1"/>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87" name="Google Shape;87;p1"/>
          <p:cNvPicPr preferRelativeResize="0"/>
          <p:nvPr/>
        </p:nvPicPr>
        <p:blipFill rotWithShape="1">
          <a:blip r:embed="rId3">
            <a:alphaModFix/>
          </a:blip>
          <a:srcRect t="8966" r="13818" b="124"/>
          <a:stretch/>
        </p:blipFill>
        <p:spPr>
          <a:xfrm>
            <a:off x="3523488" y="0"/>
            <a:ext cx="8668512" cy="6857991"/>
          </a:xfrm>
          <a:prstGeom prst="rect">
            <a:avLst/>
          </a:prstGeom>
          <a:noFill/>
          <a:ln>
            <a:noFill/>
          </a:ln>
        </p:spPr>
      </p:pic>
      <p:sp>
        <p:nvSpPr>
          <p:cNvPr id="88" name="Google Shape;88;p1"/>
          <p:cNvSpPr/>
          <p:nvPr/>
        </p:nvSpPr>
        <p:spPr>
          <a:xfrm>
            <a:off x="3" y="0"/>
            <a:ext cx="9339300" cy="6858000"/>
          </a:xfrm>
          <a:prstGeom prst="rect">
            <a:avLst/>
          </a:prstGeom>
          <a:gradFill>
            <a:gsLst>
              <a:gs pos="0">
                <a:srgbClr val="000000">
                  <a:alpha val="0"/>
                </a:srgbClr>
              </a:gs>
              <a:gs pos="33000">
                <a:srgbClr val="000000">
                  <a:alpha val="63921"/>
                </a:srgbClr>
              </a:gs>
              <a:gs pos="58000">
                <a:schemeClr val="dk1"/>
              </a:gs>
              <a:gs pos="100000">
                <a:schemeClr val="dk1"/>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txBox="1">
            <a:spLocks noGrp="1"/>
          </p:cNvSpPr>
          <p:nvPr>
            <p:ph type="ctrTitle"/>
          </p:nvPr>
        </p:nvSpPr>
        <p:spPr>
          <a:xfrm>
            <a:off x="422136" y="441075"/>
            <a:ext cx="4023360" cy="374982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800"/>
              <a:buFont typeface="Dosis"/>
              <a:buNone/>
            </a:pPr>
            <a:r>
              <a:rPr lang="en-US" sz="4800" dirty="0"/>
              <a:t>Insights into the </a:t>
            </a:r>
            <a:r>
              <a:rPr lang="en-US" sz="4800" dirty="0" err="1"/>
              <a:t>SoA</a:t>
            </a:r>
            <a:r>
              <a:rPr lang="en-US" sz="4800" dirty="0"/>
              <a:t> in Graph Theory &amp; Algorithms</a:t>
            </a:r>
            <a:endParaRPr sz="4800" dirty="0"/>
          </a:p>
        </p:txBody>
      </p:sp>
      <p:sp>
        <p:nvSpPr>
          <p:cNvPr id="90" name="Google Shape;90;p1"/>
          <p:cNvSpPr txBox="1">
            <a:spLocks noGrp="1"/>
          </p:cNvSpPr>
          <p:nvPr>
            <p:ph type="subTitle" idx="1"/>
          </p:nvPr>
        </p:nvSpPr>
        <p:spPr>
          <a:xfrm>
            <a:off x="464807" y="4539825"/>
            <a:ext cx="4023359" cy="160671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ct val="100000"/>
              <a:buNone/>
            </a:pPr>
            <a:r>
              <a:rPr lang="en-US" sz="1700" dirty="0"/>
              <a:t>Vasileios Papastergios</a:t>
            </a:r>
            <a:endParaRPr dirty="0"/>
          </a:p>
          <a:p>
            <a:pPr marL="0" lvl="0" indent="0" algn="l" rtl="0">
              <a:lnSpc>
                <a:spcPct val="90000"/>
              </a:lnSpc>
              <a:spcBef>
                <a:spcPts val="1000"/>
              </a:spcBef>
              <a:spcAft>
                <a:spcPts val="0"/>
              </a:spcAft>
              <a:buClr>
                <a:schemeClr val="lt1"/>
              </a:buClr>
              <a:buSzPct val="100000"/>
              <a:buNone/>
            </a:pPr>
            <a:r>
              <a:rPr lang="en-US" sz="1700" dirty="0"/>
              <a:t>Academic ID: 3651</a:t>
            </a:r>
            <a:endParaRPr dirty="0"/>
          </a:p>
          <a:p>
            <a:pPr marL="0" lvl="0" indent="0" algn="l" rtl="0">
              <a:lnSpc>
                <a:spcPct val="90000"/>
              </a:lnSpc>
              <a:spcBef>
                <a:spcPts val="1000"/>
              </a:spcBef>
              <a:spcAft>
                <a:spcPts val="0"/>
              </a:spcAft>
              <a:buClr>
                <a:schemeClr val="lt1"/>
              </a:buClr>
              <a:buSzPct val="100000"/>
              <a:buNone/>
            </a:pPr>
            <a:r>
              <a:rPr lang="en-US" sz="1700" dirty="0"/>
              <a:t>Course: Graph Theory &amp; Algorithms</a:t>
            </a:r>
            <a:endParaRPr dirty="0"/>
          </a:p>
          <a:p>
            <a:pPr marL="0" lvl="0" indent="0" algn="l" rtl="0">
              <a:lnSpc>
                <a:spcPct val="90000"/>
              </a:lnSpc>
              <a:spcBef>
                <a:spcPts val="1000"/>
              </a:spcBef>
              <a:spcAft>
                <a:spcPts val="0"/>
              </a:spcAft>
              <a:buClr>
                <a:schemeClr val="lt1"/>
              </a:buClr>
              <a:buSzPct val="100000"/>
              <a:buNone/>
            </a:pPr>
            <a:r>
              <a:rPr lang="en-US" sz="1700" dirty="0"/>
              <a:t>Instructor: </a:t>
            </a:r>
            <a:r>
              <a:rPr lang="en-US" sz="1700" dirty="0" err="1"/>
              <a:t>Charalampos</a:t>
            </a:r>
            <a:r>
              <a:rPr lang="en-US" sz="1700" dirty="0"/>
              <a:t> </a:t>
            </a:r>
            <a:r>
              <a:rPr lang="en-US" sz="1700" dirty="0" err="1"/>
              <a:t>Kouzinopoulos</a:t>
            </a:r>
            <a:endParaRPr sz="1700" dirty="0"/>
          </a:p>
          <a:p>
            <a:pPr marL="0" lvl="0" indent="0" algn="l" rtl="0">
              <a:lnSpc>
                <a:spcPct val="90000"/>
              </a:lnSpc>
              <a:spcBef>
                <a:spcPts val="1000"/>
              </a:spcBef>
              <a:spcAft>
                <a:spcPts val="0"/>
              </a:spcAft>
              <a:buClr>
                <a:schemeClr val="lt1"/>
              </a:buClr>
              <a:buSzPct val="100000"/>
              <a:buNone/>
            </a:pPr>
            <a:endParaRPr sz="800" dirty="0"/>
          </a:p>
        </p:txBody>
      </p:sp>
      <p:sp>
        <p:nvSpPr>
          <p:cNvPr id="91" name="Google Shape;91;p1"/>
          <p:cNvSpPr/>
          <p:nvPr/>
        </p:nvSpPr>
        <p:spPr>
          <a:xfrm>
            <a:off x="464807" y="4323082"/>
            <a:ext cx="3977640" cy="1828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dirty="0">
              <a:solidFill>
                <a:srgbClr val="FFFFFF"/>
              </a:solidFill>
              <a:latin typeface="Calibri"/>
              <a:ea typeface="Calibri"/>
              <a:cs typeface="Calibri"/>
              <a:sym typeface="Calibri"/>
            </a:endParaRPr>
          </a:p>
        </p:txBody>
      </p:sp>
      <p:pic>
        <p:nvPicPr>
          <p:cNvPr id="92" name="Google Shape;92;p1"/>
          <p:cNvPicPr preferRelativeResize="0"/>
          <p:nvPr/>
        </p:nvPicPr>
        <p:blipFill rotWithShape="1">
          <a:blip r:embed="rId4">
            <a:alphaModFix/>
          </a:blip>
          <a:srcRect/>
          <a:stretch/>
        </p:blipFill>
        <p:spPr>
          <a:xfrm>
            <a:off x="8898194" y="6009324"/>
            <a:ext cx="3116824" cy="699954"/>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0" name="Rectangle 9">
            <a:extLst>
              <a:ext uri="{FF2B5EF4-FFF2-40B4-BE49-F238E27FC236}">
                <a16:creationId xmlns:a16="http://schemas.microsoft.com/office/drawing/2014/main" id="{01EB07CC-624B-23D5-AE8C-A2E68002A4C1}"/>
              </a:ext>
            </a:extLst>
          </p:cNvPr>
          <p:cNvSpPr/>
          <p:nvPr/>
        </p:nvSpPr>
        <p:spPr>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49" name="Google Shape;149;g247d27d69ff_0_0"/>
          <p:cNvPicPr preferRelativeResize="0"/>
          <p:nvPr/>
        </p:nvPicPr>
        <p:blipFill>
          <a:blip r:embed="rId3">
            <a:alphaModFix/>
          </a:blip>
          <a:stretch>
            <a:fillRect/>
          </a:stretch>
        </p:blipFill>
        <p:spPr>
          <a:xfrm>
            <a:off x="746451" y="7289799"/>
            <a:ext cx="4446035" cy="2958101"/>
          </a:xfrm>
          <a:prstGeom prst="rect">
            <a:avLst/>
          </a:prstGeom>
          <a:noFill/>
          <a:ln>
            <a:noFill/>
          </a:ln>
        </p:spPr>
      </p:pic>
      <p:pic>
        <p:nvPicPr>
          <p:cNvPr id="2" name="Google Shape;142;g2469273aee4_4_23">
            <a:extLst>
              <a:ext uri="{FF2B5EF4-FFF2-40B4-BE49-F238E27FC236}">
                <a16:creationId xmlns:a16="http://schemas.microsoft.com/office/drawing/2014/main" id="{221F6F5A-9F45-B2CB-F488-04830B0C5CFB}"/>
              </a:ext>
            </a:extLst>
          </p:cNvPr>
          <p:cNvPicPr preferRelativeResize="0"/>
          <p:nvPr/>
        </p:nvPicPr>
        <p:blipFill>
          <a:blip r:embed="rId4">
            <a:alphaModFix/>
          </a:blip>
          <a:stretch>
            <a:fillRect/>
          </a:stretch>
        </p:blipFill>
        <p:spPr>
          <a:xfrm>
            <a:off x="746451" y="413657"/>
            <a:ext cx="10699097" cy="2471057"/>
          </a:xfrm>
          <a:prstGeom prst="rect">
            <a:avLst/>
          </a:prstGeom>
          <a:noFill/>
          <a:ln>
            <a:noFill/>
          </a:ln>
        </p:spPr>
      </p:pic>
      <p:pic>
        <p:nvPicPr>
          <p:cNvPr id="8" name="Google Shape;150;g247d27d69ff_0_0">
            <a:extLst>
              <a:ext uri="{FF2B5EF4-FFF2-40B4-BE49-F238E27FC236}">
                <a16:creationId xmlns:a16="http://schemas.microsoft.com/office/drawing/2014/main" id="{3D1FA8A5-324A-519D-1033-CB0C4DCCBE86}"/>
              </a:ext>
            </a:extLst>
          </p:cNvPr>
          <p:cNvPicPr preferRelativeResize="0"/>
          <p:nvPr/>
        </p:nvPicPr>
        <p:blipFill rotWithShape="1">
          <a:blip r:embed="rId5">
            <a:alphaModFix/>
          </a:blip>
          <a:srcRect l="51209"/>
          <a:stretch/>
        </p:blipFill>
        <p:spPr>
          <a:xfrm>
            <a:off x="8233379" y="7484080"/>
            <a:ext cx="3838878" cy="2282019"/>
          </a:xfrm>
          <a:prstGeom prst="rect">
            <a:avLst/>
          </a:prstGeom>
          <a:noFill/>
          <a:ln>
            <a:noFill/>
          </a:ln>
        </p:spPr>
      </p:pic>
      <p:pic>
        <p:nvPicPr>
          <p:cNvPr id="9" name="Google Shape;150;g247d27d69ff_0_0">
            <a:extLst>
              <a:ext uri="{FF2B5EF4-FFF2-40B4-BE49-F238E27FC236}">
                <a16:creationId xmlns:a16="http://schemas.microsoft.com/office/drawing/2014/main" id="{A1887890-99EB-CDFE-2D69-21F3858F85C0}"/>
              </a:ext>
            </a:extLst>
          </p:cNvPr>
          <p:cNvPicPr preferRelativeResize="0"/>
          <p:nvPr/>
        </p:nvPicPr>
        <p:blipFill rotWithShape="1">
          <a:blip r:embed="rId5">
            <a:alphaModFix/>
          </a:blip>
          <a:srcRect l="1" r="68676"/>
          <a:stretch/>
        </p:blipFill>
        <p:spPr>
          <a:xfrm>
            <a:off x="6167864" y="7484080"/>
            <a:ext cx="2464507" cy="2282019"/>
          </a:xfrm>
          <a:prstGeom prst="rect">
            <a:avLst/>
          </a:prstGeom>
          <a:noFill/>
          <a:ln>
            <a:noFill/>
          </a:ln>
        </p:spPr>
      </p:pic>
    </p:spTree>
    <p:extLst>
      <p:ext uri="{BB962C8B-B14F-4D97-AF65-F5344CB8AC3E}">
        <p14:creationId xmlns:p14="http://schemas.microsoft.com/office/powerpoint/2010/main" val="15549635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0" name="Rectangle 9">
            <a:extLst>
              <a:ext uri="{FF2B5EF4-FFF2-40B4-BE49-F238E27FC236}">
                <a16:creationId xmlns:a16="http://schemas.microsoft.com/office/drawing/2014/main" id="{01EB07CC-624B-23D5-AE8C-A2E68002A4C1}"/>
              </a:ext>
            </a:extLst>
          </p:cNvPr>
          <p:cNvSpPr/>
          <p:nvPr/>
        </p:nvSpPr>
        <p:spPr>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49" name="Google Shape;149;g247d27d69ff_0_0"/>
          <p:cNvPicPr preferRelativeResize="0"/>
          <p:nvPr/>
        </p:nvPicPr>
        <p:blipFill>
          <a:blip r:embed="rId3">
            <a:alphaModFix/>
          </a:blip>
          <a:stretch>
            <a:fillRect/>
          </a:stretch>
        </p:blipFill>
        <p:spPr>
          <a:xfrm>
            <a:off x="274011" y="7797800"/>
            <a:ext cx="4446035" cy="2958101"/>
          </a:xfrm>
          <a:prstGeom prst="rect">
            <a:avLst/>
          </a:prstGeom>
          <a:noFill/>
          <a:ln>
            <a:noFill/>
          </a:ln>
        </p:spPr>
      </p:pic>
      <p:pic>
        <p:nvPicPr>
          <p:cNvPr id="2" name="Google Shape;142;g2469273aee4_4_23">
            <a:extLst>
              <a:ext uri="{FF2B5EF4-FFF2-40B4-BE49-F238E27FC236}">
                <a16:creationId xmlns:a16="http://schemas.microsoft.com/office/drawing/2014/main" id="{221F6F5A-9F45-B2CB-F488-04830B0C5CFB}"/>
              </a:ext>
            </a:extLst>
          </p:cNvPr>
          <p:cNvPicPr preferRelativeResize="0"/>
          <p:nvPr/>
        </p:nvPicPr>
        <p:blipFill>
          <a:blip r:embed="rId4">
            <a:alphaModFix/>
          </a:blip>
          <a:stretch>
            <a:fillRect/>
          </a:stretch>
        </p:blipFill>
        <p:spPr>
          <a:xfrm>
            <a:off x="746451" y="-3838303"/>
            <a:ext cx="10699097" cy="2471057"/>
          </a:xfrm>
          <a:prstGeom prst="rect">
            <a:avLst/>
          </a:prstGeom>
          <a:noFill/>
          <a:ln>
            <a:noFill/>
          </a:ln>
        </p:spPr>
      </p:pic>
      <p:pic>
        <p:nvPicPr>
          <p:cNvPr id="8" name="Google Shape;150;g247d27d69ff_0_0">
            <a:extLst>
              <a:ext uri="{FF2B5EF4-FFF2-40B4-BE49-F238E27FC236}">
                <a16:creationId xmlns:a16="http://schemas.microsoft.com/office/drawing/2014/main" id="{3D1FA8A5-324A-519D-1033-CB0C4DCCBE86}"/>
              </a:ext>
            </a:extLst>
          </p:cNvPr>
          <p:cNvPicPr preferRelativeResize="0"/>
          <p:nvPr/>
        </p:nvPicPr>
        <p:blipFill rotWithShape="1">
          <a:blip r:embed="rId5">
            <a:alphaModFix/>
          </a:blip>
          <a:srcRect l="51209"/>
          <a:stretch/>
        </p:blipFill>
        <p:spPr>
          <a:xfrm>
            <a:off x="5369265" y="1799771"/>
            <a:ext cx="6076283" cy="3612043"/>
          </a:xfrm>
          <a:prstGeom prst="rect">
            <a:avLst/>
          </a:prstGeom>
          <a:noFill/>
          <a:ln>
            <a:noFill/>
          </a:ln>
        </p:spPr>
      </p:pic>
      <p:pic>
        <p:nvPicPr>
          <p:cNvPr id="9" name="Google Shape;150;g247d27d69ff_0_0">
            <a:extLst>
              <a:ext uri="{FF2B5EF4-FFF2-40B4-BE49-F238E27FC236}">
                <a16:creationId xmlns:a16="http://schemas.microsoft.com/office/drawing/2014/main" id="{A1887890-99EB-CDFE-2D69-21F3858F85C0}"/>
              </a:ext>
            </a:extLst>
          </p:cNvPr>
          <p:cNvPicPr preferRelativeResize="0"/>
          <p:nvPr/>
        </p:nvPicPr>
        <p:blipFill rotWithShape="1">
          <a:blip r:embed="rId5">
            <a:alphaModFix/>
          </a:blip>
          <a:srcRect l="1" r="68676"/>
          <a:stretch/>
        </p:blipFill>
        <p:spPr>
          <a:xfrm>
            <a:off x="1317311" y="1216578"/>
            <a:ext cx="4778688" cy="4424843"/>
          </a:xfrm>
          <a:prstGeom prst="rect">
            <a:avLst/>
          </a:prstGeom>
          <a:noFill/>
          <a:ln>
            <a:noFill/>
          </a:ln>
        </p:spPr>
      </p:pic>
    </p:spTree>
    <p:extLst>
      <p:ext uri="{BB962C8B-B14F-4D97-AF65-F5344CB8AC3E}">
        <p14:creationId xmlns:p14="http://schemas.microsoft.com/office/powerpoint/2010/main" val="3381583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0" name="Rectangle 9">
            <a:extLst>
              <a:ext uri="{FF2B5EF4-FFF2-40B4-BE49-F238E27FC236}">
                <a16:creationId xmlns:a16="http://schemas.microsoft.com/office/drawing/2014/main" id="{01EB07CC-624B-23D5-AE8C-A2E68002A4C1}"/>
              </a:ext>
            </a:extLst>
          </p:cNvPr>
          <p:cNvSpPr/>
          <p:nvPr/>
        </p:nvSpPr>
        <p:spPr>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49" name="Google Shape;149;g247d27d69ff_0_0"/>
          <p:cNvPicPr preferRelativeResize="0"/>
          <p:nvPr/>
        </p:nvPicPr>
        <p:blipFill>
          <a:blip r:embed="rId3">
            <a:alphaModFix/>
          </a:blip>
          <a:stretch>
            <a:fillRect/>
          </a:stretch>
        </p:blipFill>
        <p:spPr>
          <a:xfrm>
            <a:off x="1541625" y="398817"/>
            <a:ext cx="9108749" cy="6060366"/>
          </a:xfrm>
          <a:prstGeom prst="rect">
            <a:avLst/>
          </a:prstGeom>
          <a:noFill/>
          <a:ln>
            <a:noFill/>
          </a:ln>
        </p:spPr>
      </p:pic>
      <p:pic>
        <p:nvPicPr>
          <p:cNvPr id="2" name="Google Shape;142;g2469273aee4_4_23">
            <a:extLst>
              <a:ext uri="{FF2B5EF4-FFF2-40B4-BE49-F238E27FC236}">
                <a16:creationId xmlns:a16="http://schemas.microsoft.com/office/drawing/2014/main" id="{221F6F5A-9F45-B2CB-F488-04830B0C5CFB}"/>
              </a:ext>
            </a:extLst>
          </p:cNvPr>
          <p:cNvPicPr preferRelativeResize="0"/>
          <p:nvPr/>
        </p:nvPicPr>
        <p:blipFill>
          <a:blip r:embed="rId4">
            <a:alphaModFix/>
          </a:blip>
          <a:stretch>
            <a:fillRect/>
          </a:stretch>
        </p:blipFill>
        <p:spPr>
          <a:xfrm>
            <a:off x="746451" y="-2692398"/>
            <a:ext cx="10699097" cy="2471057"/>
          </a:xfrm>
          <a:prstGeom prst="rect">
            <a:avLst/>
          </a:prstGeom>
          <a:noFill/>
          <a:ln>
            <a:noFill/>
          </a:ln>
        </p:spPr>
      </p:pic>
      <p:pic>
        <p:nvPicPr>
          <p:cNvPr id="8" name="Google Shape;150;g247d27d69ff_0_0">
            <a:extLst>
              <a:ext uri="{FF2B5EF4-FFF2-40B4-BE49-F238E27FC236}">
                <a16:creationId xmlns:a16="http://schemas.microsoft.com/office/drawing/2014/main" id="{3D1FA8A5-324A-519D-1033-CB0C4DCCBE86}"/>
              </a:ext>
            </a:extLst>
          </p:cNvPr>
          <p:cNvPicPr preferRelativeResize="0"/>
          <p:nvPr/>
        </p:nvPicPr>
        <p:blipFill rotWithShape="1">
          <a:blip r:embed="rId5">
            <a:alphaModFix/>
          </a:blip>
          <a:srcRect l="51209"/>
          <a:stretch/>
        </p:blipFill>
        <p:spPr>
          <a:xfrm>
            <a:off x="14576122" y="3623281"/>
            <a:ext cx="3838878" cy="2282019"/>
          </a:xfrm>
          <a:prstGeom prst="rect">
            <a:avLst/>
          </a:prstGeom>
          <a:noFill/>
          <a:ln>
            <a:noFill/>
          </a:ln>
        </p:spPr>
      </p:pic>
      <p:pic>
        <p:nvPicPr>
          <p:cNvPr id="9" name="Google Shape;150;g247d27d69ff_0_0">
            <a:extLst>
              <a:ext uri="{FF2B5EF4-FFF2-40B4-BE49-F238E27FC236}">
                <a16:creationId xmlns:a16="http://schemas.microsoft.com/office/drawing/2014/main" id="{A1887890-99EB-CDFE-2D69-21F3858F85C0}"/>
              </a:ext>
            </a:extLst>
          </p:cNvPr>
          <p:cNvPicPr preferRelativeResize="0"/>
          <p:nvPr/>
        </p:nvPicPr>
        <p:blipFill rotWithShape="1">
          <a:blip r:embed="rId5">
            <a:alphaModFix/>
          </a:blip>
          <a:srcRect l="1" r="68676"/>
          <a:stretch/>
        </p:blipFill>
        <p:spPr>
          <a:xfrm>
            <a:off x="12510607" y="3623281"/>
            <a:ext cx="2464507" cy="2282019"/>
          </a:xfrm>
          <a:prstGeom prst="rect">
            <a:avLst/>
          </a:prstGeom>
          <a:noFill/>
          <a:ln>
            <a:noFill/>
          </a:ln>
        </p:spPr>
      </p:pic>
    </p:spTree>
    <p:extLst>
      <p:ext uri="{BB962C8B-B14F-4D97-AF65-F5344CB8AC3E}">
        <p14:creationId xmlns:p14="http://schemas.microsoft.com/office/powerpoint/2010/main" val="2225631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0" name="Rectangle 9">
            <a:extLst>
              <a:ext uri="{FF2B5EF4-FFF2-40B4-BE49-F238E27FC236}">
                <a16:creationId xmlns:a16="http://schemas.microsoft.com/office/drawing/2014/main" id="{01EB07CC-624B-23D5-AE8C-A2E68002A4C1}"/>
              </a:ext>
            </a:extLst>
          </p:cNvPr>
          <p:cNvSpPr/>
          <p:nvPr/>
        </p:nvSpPr>
        <p:spPr>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49" name="Google Shape;149;g247d27d69ff_0_0"/>
          <p:cNvPicPr preferRelativeResize="0"/>
          <p:nvPr/>
        </p:nvPicPr>
        <p:blipFill>
          <a:blip r:embed="rId3">
            <a:alphaModFix/>
          </a:blip>
          <a:stretch>
            <a:fillRect/>
          </a:stretch>
        </p:blipFill>
        <p:spPr>
          <a:xfrm>
            <a:off x="746451" y="3429000"/>
            <a:ext cx="4446035" cy="2958101"/>
          </a:xfrm>
          <a:prstGeom prst="rect">
            <a:avLst/>
          </a:prstGeom>
          <a:noFill/>
          <a:ln>
            <a:noFill/>
          </a:ln>
        </p:spPr>
      </p:pic>
      <p:pic>
        <p:nvPicPr>
          <p:cNvPr id="2" name="Google Shape;142;g2469273aee4_4_23">
            <a:extLst>
              <a:ext uri="{FF2B5EF4-FFF2-40B4-BE49-F238E27FC236}">
                <a16:creationId xmlns:a16="http://schemas.microsoft.com/office/drawing/2014/main" id="{221F6F5A-9F45-B2CB-F488-04830B0C5CFB}"/>
              </a:ext>
            </a:extLst>
          </p:cNvPr>
          <p:cNvPicPr preferRelativeResize="0"/>
          <p:nvPr/>
        </p:nvPicPr>
        <p:blipFill>
          <a:blip r:embed="rId4">
            <a:alphaModFix/>
          </a:blip>
          <a:stretch>
            <a:fillRect/>
          </a:stretch>
        </p:blipFill>
        <p:spPr>
          <a:xfrm>
            <a:off x="746451" y="413657"/>
            <a:ext cx="10699097" cy="2471057"/>
          </a:xfrm>
          <a:prstGeom prst="rect">
            <a:avLst/>
          </a:prstGeom>
          <a:noFill/>
          <a:ln>
            <a:noFill/>
          </a:ln>
        </p:spPr>
      </p:pic>
      <p:pic>
        <p:nvPicPr>
          <p:cNvPr id="8" name="Google Shape;150;g247d27d69ff_0_0">
            <a:extLst>
              <a:ext uri="{FF2B5EF4-FFF2-40B4-BE49-F238E27FC236}">
                <a16:creationId xmlns:a16="http://schemas.microsoft.com/office/drawing/2014/main" id="{3D1FA8A5-324A-519D-1033-CB0C4DCCBE86}"/>
              </a:ext>
            </a:extLst>
          </p:cNvPr>
          <p:cNvPicPr preferRelativeResize="0"/>
          <p:nvPr/>
        </p:nvPicPr>
        <p:blipFill rotWithShape="1">
          <a:blip r:embed="rId5">
            <a:alphaModFix/>
          </a:blip>
          <a:srcRect l="51209"/>
          <a:stretch/>
        </p:blipFill>
        <p:spPr>
          <a:xfrm>
            <a:off x="8233379" y="3623281"/>
            <a:ext cx="3838878" cy="2282019"/>
          </a:xfrm>
          <a:prstGeom prst="rect">
            <a:avLst/>
          </a:prstGeom>
          <a:noFill/>
          <a:ln>
            <a:noFill/>
          </a:ln>
        </p:spPr>
      </p:pic>
      <p:pic>
        <p:nvPicPr>
          <p:cNvPr id="9" name="Google Shape;150;g247d27d69ff_0_0">
            <a:extLst>
              <a:ext uri="{FF2B5EF4-FFF2-40B4-BE49-F238E27FC236}">
                <a16:creationId xmlns:a16="http://schemas.microsoft.com/office/drawing/2014/main" id="{A1887890-99EB-CDFE-2D69-21F3858F85C0}"/>
              </a:ext>
            </a:extLst>
          </p:cNvPr>
          <p:cNvPicPr preferRelativeResize="0"/>
          <p:nvPr/>
        </p:nvPicPr>
        <p:blipFill rotWithShape="1">
          <a:blip r:embed="rId5">
            <a:alphaModFix/>
          </a:blip>
          <a:srcRect l="1" r="68676"/>
          <a:stretch/>
        </p:blipFill>
        <p:spPr>
          <a:xfrm>
            <a:off x="6167864" y="3623281"/>
            <a:ext cx="2464507" cy="2282019"/>
          </a:xfrm>
          <a:prstGeom prst="rect">
            <a:avLst/>
          </a:prstGeom>
          <a:noFill/>
          <a:ln>
            <a:noFill/>
          </a:ln>
        </p:spPr>
      </p:pic>
    </p:spTree>
    <p:extLst>
      <p:ext uri="{BB962C8B-B14F-4D97-AF65-F5344CB8AC3E}">
        <p14:creationId xmlns:p14="http://schemas.microsoft.com/office/powerpoint/2010/main" val="2662647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247d27d69ff_0_1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The improved lower bound for β</a:t>
            </a:r>
            <a:r>
              <a:rPr lang="en-US" baseline="-25000"/>
              <a:t>2 </a:t>
            </a:r>
            <a:r>
              <a:rPr lang="en-US"/>
              <a:t>[1]</a:t>
            </a:r>
            <a:endParaRPr/>
          </a:p>
        </p:txBody>
      </p:sp>
      <p:sp>
        <p:nvSpPr>
          <p:cNvPr id="156" name="Google Shape;156;g247d27d69ff_0_10"/>
          <p:cNvSpPr txBox="1">
            <a:spLocks noGrp="1"/>
          </p:cNvSpPr>
          <p:nvPr>
            <p:ph type="body" idx="1"/>
          </p:nvPr>
        </p:nvSpPr>
        <p:spPr>
          <a:xfrm>
            <a:off x="838200" y="1825625"/>
            <a:ext cx="5181600" cy="43512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dirty="0"/>
              <a:t>Except for the upper bounds, the authors of [1] improve the </a:t>
            </a:r>
            <a:r>
              <a:rPr lang="en-US" u="sng" dirty="0"/>
              <a:t>lower</a:t>
            </a:r>
            <a:r>
              <a:rPr lang="en-US" dirty="0"/>
              <a:t> bound for β</a:t>
            </a:r>
            <a:r>
              <a:rPr lang="en-US" baseline="-25000" dirty="0"/>
              <a:t>2</a:t>
            </a:r>
            <a:r>
              <a:rPr lang="en-US" dirty="0"/>
              <a:t>, i.e., the supremum ratio of the 2-degree BST bottleneck to the BST bottleneck for the same vertex set. In order to do so, they present a specific point set, whose Hamiltonian path bottleneck is at least √7 times larger than the no degree-bounded BST.</a:t>
            </a:r>
            <a:endParaRPr dirty="0"/>
          </a:p>
          <a:p>
            <a:pPr marL="0" lvl="0" indent="0" algn="l" rtl="0">
              <a:spcBef>
                <a:spcPts val="1000"/>
              </a:spcBef>
              <a:spcAft>
                <a:spcPts val="0"/>
              </a:spcAft>
              <a:buNone/>
            </a:pPr>
            <a:endParaRPr dirty="0"/>
          </a:p>
        </p:txBody>
      </p:sp>
      <p:pic>
        <p:nvPicPr>
          <p:cNvPr id="157" name="Google Shape;157;g247d27d69ff_0_10"/>
          <p:cNvPicPr preferRelativeResize="0"/>
          <p:nvPr/>
        </p:nvPicPr>
        <p:blipFill>
          <a:blip r:embed="rId3">
            <a:alphaModFix/>
          </a:blip>
          <a:stretch>
            <a:fillRect/>
          </a:stretch>
        </p:blipFill>
        <p:spPr>
          <a:xfrm>
            <a:off x="6707700" y="1690825"/>
            <a:ext cx="4646101" cy="425715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247d27d69ff_0_1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In a word … [1]</a:t>
            </a:r>
            <a:endParaRPr/>
          </a:p>
        </p:txBody>
      </p:sp>
      <p:sp>
        <p:nvSpPr>
          <p:cNvPr id="163" name="Google Shape;163;g247d27d69ff_0_1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chemeClr val="lt1"/>
              </a:buClr>
              <a:buSzPts val="2800"/>
              <a:buFont typeface="Arial"/>
              <a:buNone/>
            </a:pPr>
            <a:r>
              <a:rPr lang="en-US"/>
              <a:t>Known bounds before publication: </a:t>
            </a:r>
            <a:endParaRPr/>
          </a:p>
          <a:p>
            <a:pPr marL="0" lvl="0" indent="0" algn="l" rtl="0">
              <a:spcBef>
                <a:spcPts val="0"/>
              </a:spcBef>
              <a:spcAft>
                <a:spcPts val="0"/>
              </a:spcAft>
              <a:buClr>
                <a:schemeClr val="lt1"/>
              </a:buClr>
              <a:buSzPts val="2800"/>
              <a:buFont typeface="Arial"/>
              <a:buNone/>
            </a:pPr>
            <a:r>
              <a:rPr lang="en-US"/>
              <a:t>2 ≤ β</a:t>
            </a:r>
            <a:r>
              <a:rPr lang="en-US" baseline="-25000"/>
              <a:t>2</a:t>
            </a:r>
            <a:r>
              <a:rPr lang="en-US"/>
              <a:t> ≤ 3, √2 ≤ β</a:t>
            </a:r>
            <a:r>
              <a:rPr lang="en-US" baseline="-25000"/>
              <a:t>3</a:t>
            </a:r>
            <a:r>
              <a:rPr lang="en-US"/>
              <a:t> ≤</a:t>
            </a:r>
            <a:r>
              <a:rPr lang="en-US" baseline="-25000"/>
              <a:t>  </a:t>
            </a:r>
            <a:r>
              <a:rPr lang="en-US"/>
              <a:t>2, 1.175 ≤ β</a:t>
            </a:r>
            <a:r>
              <a:rPr lang="en-US" baseline="-25000"/>
              <a:t>4</a:t>
            </a:r>
            <a:r>
              <a:rPr lang="en-US"/>
              <a:t> ≤</a:t>
            </a:r>
            <a:r>
              <a:rPr lang="en-US" baseline="-25000"/>
              <a:t>  </a:t>
            </a:r>
            <a:r>
              <a:rPr lang="en-US"/>
              <a:t>√3</a:t>
            </a:r>
            <a:endParaRPr/>
          </a:p>
          <a:p>
            <a:pPr marL="0" lvl="0" indent="0" algn="l" rtl="0">
              <a:spcBef>
                <a:spcPts val="0"/>
              </a:spcBef>
              <a:spcAft>
                <a:spcPts val="0"/>
              </a:spcAft>
              <a:buClr>
                <a:schemeClr val="lt1"/>
              </a:buClr>
              <a:buSzPts val="2800"/>
              <a:buFont typeface="Arial"/>
              <a:buNone/>
            </a:pPr>
            <a:endParaRPr/>
          </a:p>
          <a:p>
            <a:pPr marL="0" lvl="0" indent="0" algn="l" rtl="0">
              <a:spcBef>
                <a:spcPts val="0"/>
              </a:spcBef>
              <a:spcAft>
                <a:spcPts val="0"/>
              </a:spcAft>
              <a:buClr>
                <a:schemeClr val="lt1"/>
              </a:buClr>
              <a:buSzPts val="2800"/>
              <a:buFont typeface="Arial"/>
              <a:buNone/>
            </a:pPr>
            <a:r>
              <a:rPr lang="en-US"/>
              <a:t>Improved bounds after paper publication:</a:t>
            </a:r>
            <a:endParaRPr/>
          </a:p>
          <a:p>
            <a:pPr marL="0" lvl="0" indent="0" algn="l" rtl="0">
              <a:spcBef>
                <a:spcPts val="0"/>
              </a:spcBef>
              <a:spcAft>
                <a:spcPts val="0"/>
              </a:spcAft>
              <a:buNone/>
            </a:pPr>
            <a:r>
              <a:rPr lang="en-US">
                <a:solidFill>
                  <a:srgbClr val="FF0000"/>
                </a:solidFill>
              </a:rPr>
              <a:t>√7</a:t>
            </a:r>
            <a:r>
              <a:rPr lang="en-US"/>
              <a:t> ≤ β</a:t>
            </a:r>
            <a:r>
              <a:rPr lang="en-US" baseline="-25000"/>
              <a:t>2</a:t>
            </a:r>
            <a:r>
              <a:rPr lang="en-US"/>
              <a:t> ≤ 3, √2 ≤ β</a:t>
            </a:r>
            <a:r>
              <a:rPr lang="en-US" baseline="-25000"/>
              <a:t>3</a:t>
            </a:r>
            <a:r>
              <a:rPr lang="en-US"/>
              <a:t> ≤</a:t>
            </a:r>
            <a:r>
              <a:rPr lang="en-US" baseline="-25000"/>
              <a:t>  </a:t>
            </a:r>
            <a:r>
              <a:rPr lang="en-US">
                <a:solidFill>
                  <a:srgbClr val="FF0000"/>
                </a:solidFill>
              </a:rPr>
              <a:t>√3</a:t>
            </a:r>
            <a:r>
              <a:rPr lang="en-US"/>
              <a:t>, 1.175 ≤ β</a:t>
            </a:r>
            <a:r>
              <a:rPr lang="en-US" baseline="-25000"/>
              <a:t>4</a:t>
            </a:r>
            <a:r>
              <a:rPr lang="en-US"/>
              <a:t> ≤</a:t>
            </a:r>
            <a:r>
              <a:rPr lang="en-US" baseline="-25000"/>
              <a:t>  </a:t>
            </a:r>
            <a:r>
              <a:rPr lang="en-US">
                <a:solidFill>
                  <a:srgbClr val="FF0000"/>
                </a:solidFill>
              </a:rPr>
              <a:t>√2</a:t>
            </a:r>
            <a:endParaRPr>
              <a:solidFill>
                <a:srgbClr val="FF0000"/>
              </a:solidFill>
            </a:endParaRPr>
          </a:p>
          <a:p>
            <a:pPr marL="0" lvl="0" indent="0" algn="l" rtl="0">
              <a:spcBef>
                <a:spcPts val="0"/>
              </a:spcBef>
              <a:spcAft>
                <a:spcPts val="0"/>
              </a:spcAft>
              <a:buNone/>
            </a:pPr>
            <a:endParaRPr>
              <a:solidFill>
                <a:srgbClr val="FF0000"/>
              </a:solidFill>
            </a:endParaRPr>
          </a:p>
          <a:p>
            <a:pPr marL="0" lvl="0" indent="0" algn="l" rtl="0">
              <a:spcBef>
                <a:spcPts val="0"/>
              </a:spcBef>
              <a:spcAft>
                <a:spcPts val="0"/>
              </a:spcAft>
              <a:buNone/>
            </a:pPr>
            <a:endParaRPr>
              <a:solidFill>
                <a:srgbClr val="FF0000"/>
              </a:solidFill>
            </a:endParaRPr>
          </a:p>
          <a:p>
            <a:pPr marL="0" lvl="0" indent="0" algn="l" rtl="0">
              <a:spcBef>
                <a:spcPts val="0"/>
              </a:spcBef>
              <a:spcAft>
                <a:spcPts val="0"/>
              </a:spcAft>
              <a:buClr>
                <a:schemeClr val="lt1"/>
              </a:buClr>
              <a:buSzPts val="2800"/>
              <a:buFont typeface="Arial"/>
              <a:buNone/>
            </a:pPr>
            <a:r>
              <a:rPr lang="en-US"/>
              <a:t>Important improvements for approximation algorithms that compute degree-bounded BSTs as an intermediate step!</a:t>
            </a:r>
            <a:endParaRPr/>
          </a:p>
        </p:txBody>
      </p:sp>
      <p:sp>
        <p:nvSpPr>
          <p:cNvPr id="2" name="Google Shape;170;g24a200e5d07_0_37">
            <a:extLst>
              <a:ext uri="{FF2B5EF4-FFF2-40B4-BE49-F238E27FC236}">
                <a16:creationId xmlns:a16="http://schemas.microsoft.com/office/drawing/2014/main" id="{07E45BE7-BFC4-EBAE-043A-2189A4406913}"/>
              </a:ext>
            </a:extLst>
          </p:cNvPr>
          <p:cNvSpPr txBox="1">
            <a:spLocks/>
          </p:cNvSpPr>
          <p:nvPr/>
        </p:nvSpPr>
        <p:spPr>
          <a:xfrm>
            <a:off x="-4227439" y="1638125"/>
            <a:ext cx="3201300" cy="47262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Dosis"/>
              <a:buNone/>
              <a:defRPr sz="4400" b="0" i="0" u="none" strike="noStrike" cap="none">
                <a:solidFill>
                  <a:schemeClr val="lt1"/>
                </a:solidFill>
                <a:latin typeface="Dosis"/>
                <a:ea typeface="Dosis"/>
                <a:cs typeface="Dosis"/>
                <a:sym typeface="Dosi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r">
              <a:buSzPts val="8000"/>
              <a:buFont typeface="Calibri"/>
              <a:buNone/>
            </a:pPr>
            <a:r>
              <a:rPr lang="en-US" sz="8000" dirty="0"/>
              <a:t>Paper 2</a:t>
            </a:r>
          </a:p>
        </p:txBody>
      </p:sp>
      <p:cxnSp>
        <p:nvCxnSpPr>
          <p:cNvPr id="3" name="Google Shape;171;g24a200e5d07_0_37">
            <a:extLst>
              <a:ext uri="{FF2B5EF4-FFF2-40B4-BE49-F238E27FC236}">
                <a16:creationId xmlns:a16="http://schemas.microsoft.com/office/drawing/2014/main" id="{4FD617FF-F339-69B5-5BCD-87B8E36FF819}"/>
              </a:ext>
            </a:extLst>
          </p:cNvPr>
          <p:cNvCxnSpPr/>
          <p:nvPr/>
        </p:nvCxnSpPr>
        <p:spPr>
          <a:xfrm>
            <a:off x="5766487" y="8217922"/>
            <a:ext cx="0" cy="2286000"/>
          </a:xfrm>
          <a:prstGeom prst="straightConnector1">
            <a:avLst/>
          </a:prstGeom>
          <a:noFill/>
          <a:ln w="15875" cap="flat" cmpd="sng">
            <a:solidFill>
              <a:srgbClr val="FFFFFF"/>
            </a:solidFill>
            <a:prstDash val="solid"/>
            <a:round/>
            <a:headEnd type="none" w="sm" len="sm"/>
            <a:tailEnd type="none" w="sm" len="sm"/>
          </a:ln>
        </p:spPr>
      </p:cxnSp>
      <p:sp>
        <p:nvSpPr>
          <p:cNvPr id="4" name="Google Shape;172;g24a200e5d07_0_37">
            <a:extLst>
              <a:ext uri="{FF2B5EF4-FFF2-40B4-BE49-F238E27FC236}">
                <a16:creationId xmlns:a16="http://schemas.microsoft.com/office/drawing/2014/main" id="{F3C82F33-0DED-A066-0D09-849E39A3C6C2}"/>
              </a:ext>
            </a:extLst>
          </p:cNvPr>
          <p:cNvSpPr txBox="1">
            <a:spLocks/>
          </p:cNvSpPr>
          <p:nvPr/>
        </p:nvSpPr>
        <p:spPr>
          <a:xfrm>
            <a:off x="12887614" y="1065900"/>
            <a:ext cx="3860100" cy="47262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Dosis"/>
              <a:buChar char="•"/>
              <a:defRPr sz="2800" b="0" i="0" u="none" strike="noStrike" cap="none">
                <a:solidFill>
                  <a:schemeClr val="lt1"/>
                </a:solidFill>
                <a:latin typeface="Dosis"/>
                <a:ea typeface="Dosis"/>
                <a:cs typeface="Dosis"/>
                <a:sym typeface="Dosis"/>
              </a:defRPr>
            </a:lvl1pPr>
            <a:lvl2pPr marL="914400" marR="0" lvl="1" indent="-342900" algn="l" rtl="0">
              <a:lnSpc>
                <a:spcPct val="90000"/>
              </a:lnSpc>
              <a:spcBef>
                <a:spcPts val="500"/>
              </a:spcBef>
              <a:spcAft>
                <a:spcPts val="0"/>
              </a:spcAft>
              <a:buClr>
                <a:schemeClr val="lt1"/>
              </a:buClr>
              <a:buSzPts val="1800"/>
              <a:buFont typeface="Dosis"/>
              <a:buChar char="•"/>
              <a:defRPr sz="2400" b="0" i="0" u="none" strike="noStrike" cap="none">
                <a:solidFill>
                  <a:schemeClr val="lt1"/>
                </a:solidFill>
                <a:latin typeface="Dosis"/>
                <a:ea typeface="Dosis"/>
                <a:cs typeface="Dosis"/>
                <a:sym typeface="Dosis"/>
              </a:defRPr>
            </a:lvl2pPr>
            <a:lvl3pPr marL="1371600" marR="0" lvl="2" indent="-342900" algn="l" rtl="0">
              <a:lnSpc>
                <a:spcPct val="90000"/>
              </a:lnSpc>
              <a:spcBef>
                <a:spcPts val="500"/>
              </a:spcBef>
              <a:spcAft>
                <a:spcPts val="0"/>
              </a:spcAft>
              <a:buClr>
                <a:schemeClr val="lt1"/>
              </a:buClr>
              <a:buSzPts val="1800"/>
              <a:buFont typeface="Dosis"/>
              <a:buChar char="•"/>
              <a:defRPr sz="2000" b="0" i="0" u="none" strike="noStrike" cap="none">
                <a:solidFill>
                  <a:schemeClr val="lt1"/>
                </a:solidFill>
                <a:latin typeface="Dosis"/>
                <a:ea typeface="Dosis"/>
                <a:cs typeface="Dosis"/>
                <a:sym typeface="Dosis"/>
              </a:defRPr>
            </a:lvl3pPr>
            <a:lvl4pPr marL="1828800" marR="0" lvl="3" indent="-342900" algn="l" rtl="0">
              <a:lnSpc>
                <a:spcPct val="90000"/>
              </a:lnSpc>
              <a:spcBef>
                <a:spcPts val="500"/>
              </a:spcBef>
              <a:spcAft>
                <a:spcPts val="0"/>
              </a:spcAft>
              <a:buClr>
                <a:schemeClr val="lt1"/>
              </a:buClr>
              <a:buSzPts val="1800"/>
              <a:buFont typeface="Dosis"/>
              <a:buChar char="•"/>
              <a:defRPr sz="1800" b="0" i="0" u="none" strike="noStrike" cap="none">
                <a:solidFill>
                  <a:schemeClr val="lt1"/>
                </a:solidFill>
                <a:latin typeface="Dosis"/>
                <a:ea typeface="Dosis"/>
                <a:cs typeface="Dosis"/>
                <a:sym typeface="Dosis"/>
              </a:defRPr>
            </a:lvl4pPr>
            <a:lvl5pPr marL="2286000" marR="0" lvl="4" indent="-342900" algn="l" rtl="0">
              <a:lnSpc>
                <a:spcPct val="90000"/>
              </a:lnSpc>
              <a:spcBef>
                <a:spcPts val="500"/>
              </a:spcBef>
              <a:spcAft>
                <a:spcPts val="0"/>
              </a:spcAft>
              <a:buClr>
                <a:schemeClr val="lt1"/>
              </a:buClr>
              <a:buSzPts val="1800"/>
              <a:buFont typeface="Dosis"/>
              <a:buChar char="•"/>
              <a:defRPr sz="1800" b="0" i="0" u="none" strike="noStrike" cap="none">
                <a:solidFill>
                  <a:schemeClr val="lt1"/>
                </a:solidFill>
                <a:latin typeface="Dosis"/>
                <a:ea typeface="Dosis"/>
                <a:cs typeface="Dosis"/>
                <a:sym typeface="Dosis"/>
              </a:defRPr>
            </a:lvl5pPr>
            <a:lvl6pPr marL="2743200" marR="0" lvl="5" indent="-342900" algn="l" rtl="0">
              <a:lnSpc>
                <a:spcPct val="90000"/>
              </a:lnSpc>
              <a:spcBef>
                <a:spcPts val="500"/>
              </a:spcBef>
              <a:spcAft>
                <a:spcPts val="0"/>
              </a:spcAft>
              <a:buClr>
                <a:schemeClr val="lt1"/>
              </a:buClr>
              <a:buSzPts val="1800"/>
              <a:buFont typeface="Dosis"/>
              <a:buChar char="•"/>
              <a:defRPr sz="1800" b="0" i="0" u="none" strike="noStrike" cap="none">
                <a:solidFill>
                  <a:schemeClr val="lt1"/>
                </a:solidFill>
                <a:latin typeface="Dosis"/>
                <a:ea typeface="Dosis"/>
                <a:cs typeface="Dosis"/>
                <a:sym typeface="Dosis"/>
              </a:defRPr>
            </a:lvl6pPr>
            <a:lvl7pPr marL="3200400" marR="0" lvl="6" indent="-342900" algn="l" rtl="0">
              <a:lnSpc>
                <a:spcPct val="90000"/>
              </a:lnSpc>
              <a:spcBef>
                <a:spcPts val="500"/>
              </a:spcBef>
              <a:spcAft>
                <a:spcPts val="0"/>
              </a:spcAft>
              <a:buClr>
                <a:schemeClr val="lt1"/>
              </a:buClr>
              <a:buSzPts val="1800"/>
              <a:buFont typeface="Dosis"/>
              <a:buChar char="•"/>
              <a:defRPr sz="1800" b="0" i="0" u="none" strike="noStrike" cap="none">
                <a:solidFill>
                  <a:schemeClr val="lt1"/>
                </a:solidFill>
                <a:latin typeface="Dosis"/>
                <a:ea typeface="Dosis"/>
                <a:cs typeface="Dosis"/>
                <a:sym typeface="Dosis"/>
              </a:defRPr>
            </a:lvl7pPr>
            <a:lvl8pPr marL="3657600" marR="0" lvl="7" indent="-342900" algn="l" rtl="0">
              <a:lnSpc>
                <a:spcPct val="90000"/>
              </a:lnSpc>
              <a:spcBef>
                <a:spcPts val="500"/>
              </a:spcBef>
              <a:spcAft>
                <a:spcPts val="0"/>
              </a:spcAft>
              <a:buClr>
                <a:schemeClr val="lt1"/>
              </a:buClr>
              <a:buSzPts val="1800"/>
              <a:buFont typeface="Dosis"/>
              <a:buChar char="•"/>
              <a:defRPr sz="1800" b="0" i="0" u="none" strike="noStrike" cap="none">
                <a:solidFill>
                  <a:schemeClr val="lt1"/>
                </a:solidFill>
                <a:latin typeface="Dosis"/>
                <a:ea typeface="Dosis"/>
                <a:cs typeface="Dosis"/>
                <a:sym typeface="Dosis"/>
              </a:defRPr>
            </a:lvl8pPr>
            <a:lvl9pPr marL="4114800" marR="0" lvl="8" indent="-342900" algn="l" rtl="0">
              <a:lnSpc>
                <a:spcPct val="90000"/>
              </a:lnSpc>
              <a:spcBef>
                <a:spcPts val="500"/>
              </a:spcBef>
              <a:spcAft>
                <a:spcPts val="0"/>
              </a:spcAft>
              <a:buClr>
                <a:schemeClr val="lt1"/>
              </a:buClr>
              <a:buSzPts val="1800"/>
              <a:buFont typeface="Dosis"/>
              <a:buChar char="•"/>
              <a:defRPr sz="1800" b="0" i="0" u="none" strike="noStrike" cap="none">
                <a:solidFill>
                  <a:schemeClr val="lt1"/>
                </a:solidFill>
                <a:latin typeface="Dosis"/>
                <a:ea typeface="Dosis"/>
                <a:cs typeface="Dosis"/>
                <a:sym typeface="Dosis"/>
              </a:defRPr>
            </a:lvl9pPr>
          </a:lstStyle>
          <a:p>
            <a:pPr marL="228600" indent="0">
              <a:buFont typeface="Dosis"/>
              <a:buNone/>
            </a:pPr>
            <a:r>
              <a:rPr lang="en-US" sz="4000" dirty="0">
                <a:solidFill>
                  <a:srgbClr val="FFFFFF"/>
                </a:solidFill>
              </a:rPr>
              <a:t>Computing the Minimum Bottleneck Moving Spanning Tree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7"/>
        <p:cNvGrpSpPr/>
        <p:nvPr/>
      </p:nvGrpSpPr>
      <p:grpSpPr>
        <a:xfrm>
          <a:off x="0" y="0"/>
          <a:ext cx="0" cy="0"/>
          <a:chOff x="0" y="0"/>
          <a:chExt cx="0" cy="0"/>
        </a:xfrm>
      </p:grpSpPr>
      <p:sp>
        <p:nvSpPr>
          <p:cNvPr id="168" name="Google Shape;168;g24a200e5d07_0_37"/>
          <p:cNvSpPr/>
          <p:nvPr/>
        </p:nvSpPr>
        <p:spPr>
          <a:xfrm>
            <a:off x="0" y="0"/>
            <a:ext cx="12192000" cy="68580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69" name="Google Shape;169;g24a200e5d07_0_37"/>
          <p:cNvPicPr preferRelativeResize="0"/>
          <p:nvPr/>
        </p:nvPicPr>
        <p:blipFill rotWithShape="1">
          <a:blip r:embed="rId3">
            <a:alphaModFix amt="35000"/>
          </a:blip>
          <a:srcRect t="13770" b="11227"/>
          <a:stretch/>
        </p:blipFill>
        <p:spPr>
          <a:xfrm>
            <a:off x="20" y="1"/>
            <a:ext cx="12191979" cy="6858000"/>
          </a:xfrm>
          <a:prstGeom prst="rect">
            <a:avLst/>
          </a:prstGeom>
          <a:noFill/>
          <a:ln>
            <a:noFill/>
          </a:ln>
        </p:spPr>
      </p:pic>
      <p:sp>
        <p:nvSpPr>
          <p:cNvPr id="170" name="Google Shape;170;g24a200e5d07_0_37"/>
          <p:cNvSpPr txBox="1">
            <a:spLocks noGrp="1"/>
          </p:cNvSpPr>
          <p:nvPr>
            <p:ph type="title"/>
          </p:nvPr>
        </p:nvSpPr>
        <p:spPr>
          <a:xfrm>
            <a:off x="2243700" y="1065900"/>
            <a:ext cx="3201300" cy="472620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SzPts val="8000"/>
              <a:buFont typeface="Calibri"/>
              <a:buNone/>
            </a:pPr>
            <a:r>
              <a:rPr lang="en-US" sz="8000" dirty="0"/>
              <a:t>Paper 2</a:t>
            </a:r>
            <a:endParaRPr sz="8000" dirty="0"/>
          </a:p>
        </p:txBody>
      </p:sp>
      <p:cxnSp>
        <p:nvCxnSpPr>
          <p:cNvPr id="171" name="Google Shape;171;g24a200e5d07_0_37"/>
          <p:cNvCxnSpPr/>
          <p:nvPr/>
        </p:nvCxnSpPr>
        <p:spPr>
          <a:xfrm>
            <a:off x="5766487" y="2286050"/>
            <a:ext cx="0" cy="2286000"/>
          </a:xfrm>
          <a:prstGeom prst="straightConnector1">
            <a:avLst/>
          </a:prstGeom>
          <a:noFill/>
          <a:ln w="15875" cap="flat" cmpd="sng">
            <a:solidFill>
              <a:srgbClr val="FFFFFF"/>
            </a:solidFill>
            <a:prstDash val="solid"/>
            <a:round/>
            <a:headEnd type="none" w="sm" len="sm"/>
            <a:tailEnd type="none" w="sm" len="sm"/>
          </a:ln>
        </p:spPr>
      </p:cxnSp>
      <p:sp>
        <p:nvSpPr>
          <p:cNvPr id="172" name="Google Shape;172;g24a200e5d07_0_37"/>
          <p:cNvSpPr txBox="1">
            <a:spLocks noGrp="1"/>
          </p:cNvSpPr>
          <p:nvPr>
            <p:ph type="body" idx="1"/>
          </p:nvPr>
        </p:nvSpPr>
        <p:spPr>
          <a:xfrm>
            <a:off x="6088229" y="1065912"/>
            <a:ext cx="3860100" cy="4726200"/>
          </a:xfrm>
          <a:prstGeom prst="rect">
            <a:avLst/>
          </a:prstGeom>
          <a:noFill/>
          <a:ln>
            <a:noFill/>
          </a:ln>
        </p:spPr>
        <p:txBody>
          <a:bodyPr spcFirstLastPara="1" wrap="square" lIns="91425" tIns="45700" rIns="91425" bIns="45700" anchor="ctr" anchorCtr="0">
            <a:normAutofit/>
          </a:bodyPr>
          <a:lstStyle/>
          <a:p>
            <a:pPr marL="228600" lvl="0" indent="0" algn="l" rtl="0">
              <a:lnSpc>
                <a:spcPct val="90000"/>
              </a:lnSpc>
              <a:spcBef>
                <a:spcPts val="1000"/>
              </a:spcBef>
              <a:spcAft>
                <a:spcPts val="0"/>
              </a:spcAft>
              <a:buNone/>
            </a:pPr>
            <a:r>
              <a:rPr lang="en-US" sz="4000">
                <a:solidFill>
                  <a:srgbClr val="FFFFFF"/>
                </a:solidFill>
              </a:rPr>
              <a:t>Computing the Minimum Bottleneck Moving Spanning Tree</a:t>
            </a:r>
            <a:endParaRPr sz="4000">
              <a:solidFill>
                <a:srgbClr val="FFFFFF"/>
              </a:solidFill>
            </a:endParaRPr>
          </a:p>
        </p:txBody>
      </p:sp>
      <p:pic>
        <p:nvPicPr>
          <p:cNvPr id="2" name="Google Shape;12;p5">
            <a:extLst>
              <a:ext uri="{FF2B5EF4-FFF2-40B4-BE49-F238E27FC236}">
                <a16:creationId xmlns:a16="http://schemas.microsoft.com/office/drawing/2014/main" id="{4EA5B1BB-3986-4A30-CCB1-79990109E919}"/>
              </a:ext>
            </a:extLst>
          </p:cNvPr>
          <p:cNvPicPr preferRelativeResize="0"/>
          <p:nvPr/>
        </p:nvPicPr>
        <p:blipFill>
          <a:blip r:embed="rId4">
            <a:alphaModFix/>
          </a:blip>
          <a:stretch>
            <a:fillRect/>
          </a:stretch>
        </p:blipFill>
        <p:spPr>
          <a:xfrm>
            <a:off x="9841492" y="6219825"/>
            <a:ext cx="2233806" cy="50165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247ef1f3dca_0_2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The Euclidean MBST of moving points [2]</a:t>
            </a:r>
            <a:endParaRPr/>
          </a:p>
        </p:txBody>
      </p:sp>
      <p:sp>
        <p:nvSpPr>
          <p:cNvPr id="181" name="Google Shape;181;g247ef1f3dca_0_23"/>
          <p:cNvSpPr txBox="1">
            <a:spLocks noGrp="1"/>
          </p:cNvSpPr>
          <p:nvPr>
            <p:ph type="body" idx="1"/>
          </p:nvPr>
        </p:nvSpPr>
        <p:spPr>
          <a:xfrm>
            <a:off x="838200" y="1825625"/>
            <a:ext cx="5181600" cy="4351200"/>
          </a:xfrm>
          <a:prstGeom prst="rect">
            <a:avLst/>
          </a:prstGeom>
        </p:spPr>
        <p:txBody>
          <a:bodyPr spcFirstLastPara="1" wrap="square" lIns="91425" tIns="45700" rIns="91425" bIns="45700" anchor="t" anchorCtr="0">
            <a:normAutofit fontScale="92500" lnSpcReduction="10000"/>
          </a:bodyPr>
          <a:lstStyle/>
          <a:p>
            <a:pPr marL="0" lvl="0" indent="0" algn="l" rtl="0">
              <a:spcBef>
                <a:spcPts val="0"/>
              </a:spcBef>
              <a:spcAft>
                <a:spcPts val="0"/>
              </a:spcAft>
              <a:buNone/>
            </a:pPr>
            <a:r>
              <a:rPr lang="en-US" dirty="0"/>
              <a:t>We remain in the Euclidean plane, but, this time, we let the vertices be linearly </a:t>
            </a:r>
            <a:r>
              <a:rPr lang="en-US" i="1" dirty="0"/>
              <a:t>moving</a:t>
            </a:r>
            <a:r>
              <a:rPr lang="en-US" dirty="0"/>
              <a:t> points in </a:t>
            </a:r>
            <a:r>
              <a:rPr lang="en-US" sz="2000" dirty="0"/>
              <a:t>ℝ</a:t>
            </a:r>
            <a:r>
              <a:rPr lang="en-US" sz="2000" baseline="30000" dirty="0"/>
              <a:t>2</a:t>
            </a:r>
            <a:r>
              <a:rPr lang="en-US" sz="2000" dirty="0"/>
              <a:t>. </a:t>
            </a:r>
            <a:r>
              <a:rPr lang="en-US" dirty="0"/>
              <a:t>Our goal is to compute a </a:t>
            </a:r>
            <a:r>
              <a:rPr lang="en-US" b="1" i="1" dirty="0"/>
              <a:t>single</a:t>
            </a:r>
            <a:r>
              <a:rPr lang="en-US" dirty="0"/>
              <a:t> minimum BST that connects the points throughout the motion.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b="1" dirty="0"/>
              <a:t>Important</a:t>
            </a:r>
            <a:r>
              <a:rPr lang="en-US" dirty="0"/>
              <a:t>: We want to compute a </a:t>
            </a:r>
            <a:r>
              <a:rPr lang="en-US" u="sng" dirty="0"/>
              <a:t>single</a:t>
            </a:r>
            <a:r>
              <a:rPr lang="en-US" dirty="0"/>
              <a:t> tree that does not change topologically during the time frame (real-world application: spatial data visualizations, mobile network stability, etc.</a:t>
            </a:r>
            <a:endParaRPr dirty="0"/>
          </a:p>
          <a:p>
            <a:pPr marL="0" lvl="0" indent="0" algn="l" rtl="0">
              <a:spcBef>
                <a:spcPts val="0"/>
              </a:spcBef>
              <a:spcAft>
                <a:spcPts val="0"/>
              </a:spcAft>
              <a:buNone/>
            </a:pPr>
            <a:endParaRPr dirty="0"/>
          </a:p>
          <a:p>
            <a:pPr marL="0" lvl="0" indent="0" algn="l" rtl="0">
              <a:spcBef>
                <a:spcPts val="1000"/>
              </a:spcBef>
              <a:spcAft>
                <a:spcPts val="0"/>
              </a:spcAft>
              <a:buNone/>
            </a:pPr>
            <a:endParaRPr dirty="0"/>
          </a:p>
        </p:txBody>
      </p:sp>
      <p:pic>
        <p:nvPicPr>
          <p:cNvPr id="182" name="Google Shape;182;g247ef1f3dca_0_23"/>
          <p:cNvPicPr preferRelativeResize="0"/>
          <p:nvPr/>
        </p:nvPicPr>
        <p:blipFill>
          <a:blip r:embed="rId3">
            <a:alphaModFix/>
          </a:blip>
          <a:stretch>
            <a:fillRect/>
          </a:stretch>
        </p:blipFill>
        <p:spPr>
          <a:xfrm>
            <a:off x="6370025" y="1690825"/>
            <a:ext cx="4723400" cy="3854750"/>
          </a:xfrm>
          <a:prstGeom prst="rect">
            <a:avLst/>
          </a:prstGeom>
          <a:noFill/>
          <a:ln>
            <a:noFill/>
          </a:ln>
        </p:spPr>
      </p:pic>
      <p:sp>
        <p:nvSpPr>
          <p:cNvPr id="2" name="Google Shape;170;g24a200e5d07_0_37">
            <a:extLst>
              <a:ext uri="{FF2B5EF4-FFF2-40B4-BE49-F238E27FC236}">
                <a16:creationId xmlns:a16="http://schemas.microsoft.com/office/drawing/2014/main" id="{8EFDDDAB-2E8B-9987-1C82-2637211E49A6}"/>
              </a:ext>
            </a:extLst>
          </p:cNvPr>
          <p:cNvSpPr txBox="1">
            <a:spLocks/>
          </p:cNvSpPr>
          <p:nvPr/>
        </p:nvSpPr>
        <p:spPr>
          <a:xfrm>
            <a:off x="-3286940" y="1065900"/>
            <a:ext cx="3201300" cy="47262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Dosis"/>
              <a:buNone/>
              <a:defRPr sz="4400" b="0" i="0" u="none" strike="noStrike" cap="none">
                <a:solidFill>
                  <a:schemeClr val="lt1"/>
                </a:solidFill>
                <a:latin typeface="Dosis"/>
                <a:ea typeface="Dosis"/>
                <a:cs typeface="Dosis"/>
                <a:sym typeface="Dosi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r">
              <a:buSzPts val="8000"/>
              <a:buFont typeface="Calibri"/>
              <a:buNone/>
            </a:pPr>
            <a:r>
              <a:rPr lang="en-US" sz="8000" dirty="0"/>
              <a:t>Paper 2</a:t>
            </a:r>
          </a:p>
        </p:txBody>
      </p:sp>
      <p:cxnSp>
        <p:nvCxnSpPr>
          <p:cNvPr id="3" name="Google Shape;171;g24a200e5d07_0_37">
            <a:extLst>
              <a:ext uri="{FF2B5EF4-FFF2-40B4-BE49-F238E27FC236}">
                <a16:creationId xmlns:a16="http://schemas.microsoft.com/office/drawing/2014/main" id="{CCAD20EB-85DA-C0FF-09FA-8F271B81A92C}"/>
              </a:ext>
            </a:extLst>
          </p:cNvPr>
          <p:cNvCxnSpPr/>
          <p:nvPr/>
        </p:nvCxnSpPr>
        <p:spPr>
          <a:xfrm>
            <a:off x="5766487" y="7035031"/>
            <a:ext cx="0" cy="2286000"/>
          </a:xfrm>
          <a:prstGeom prst="straightConnector1">
            <a:avLst/>
          </a:prstGeom>
          <a:noFill/>
          <a:ln w="15875" cap="flat" cmpd="sng">
            <a:solidFill>
              <a:srgbClr val="FFFFFF"/>
            </a:solidFill>
            <a:prstDash val="solid"/>
            <a:round/>
            <a:headEnd type="none" w="sm" len="sm"/>
            <a:tailEnd type="none" w="sm" len="sm"/>
          </a:ln>
        </p:spPr>
      </p:cxnSp>
      <p:sp>
        <p:nvSpPr>
          <p:cNvPr id="4" name="Google Shape;172;g24a200e5d07_0_37">
            <a:extLst>
              <a:ext uri="{FF2B5EF4-FFF2-40B4-BE49-F238E27FC236}">
                <a16:creationId xmlns:a16="http://schemas.microsoft.com/office/drawing/2014/main" id="{8DDC05CF-0130-9E96-BC46-39A6A45EBC0A}"/>
              </a:ext>
            </a:extLst>
          </p:cNvPr>
          <p:cNvSpPr txBox="1">
            <a:spLocks/>
          </p:cNvSpPr>
          <p:nvPr/>
        </p:nvSpPr>
        <p:spPr>
          <a:xfrm>
            <a:off x="12282552" y="1065912"/>
            <a:ext cx="3860100" cy="47262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Dosis"/>
              <a:buChar char="•"/>
              <a:defRPr sz="2800" b="0" i="0" u="none" strike="noStrike" cap="none">
                <a:solidFill>
                  <a:schemeClr val="lt1"/>
                </a:solidFill>
                <a:latin typeface="Dosis"/>
                <a:ea typeface="Dosis"/>
                <a:cs typeface="Dosis"/>
                <a:sym typeface="Dosis"/>
              </a:defRPr>
            </a:lvl1pPr>
            <a:lvl2pPr marL="914400" marR="0" lvl="1" indent="-342900" algn="l" rtl="0">
              <a:lnSpc>
                <a:spcPct val="90000"/>
              </a:lnSpc>
              <a:spcBef>
                <a:spcPts val="500"/>
              </a:spcBef>
              <a:spcAft>
                <a:spcPts val="0"/>
              </a:spcAft>
              <a:buClr>
                <a:schemeClr val="lt1"/>
              </a:buClr>
              <a:buSzPts val="1800"/>
              <a:buFont typeface="Dosis"/>
              <a:buChar char="•"/>
              <a:defRPr sz="2400" b="0" i="0" u="none" strike="noStrike" cap="none">
                <a:solidFill>
                  <a:schemeClr val="lt1"/>
                </a:solidFill>
                <a:latin typeface="Dosis"/>
                <a:ea typeface="Dosis"/>
                <a:cs typeface="Dosis"/>
                <a:sym typeface="Dosis"/>
              </a:defRPr>
            </a:lvl2pPr>
            <a:lvl3pPr marL="1371600" marR="0" lvl="2" indent="-342900" algn="l" rtl="0">
              <a:lnSpc>
                <a:spcPct val="90000"/>
              </a:lnSpc>
              <a:spcBef>
                <a:spcPts val="500"/>
              </a:spcBef>
              <a:spcAft>
                <a:spcPts val="0"/>
              </a:spcAft>
              <a:buClr>
                <a:schemeClr val="lt1"/>
              </a:buClr>
              <a:buSzPts val="1800"/>
              <a:buFont typeface="Dosis"/>
              <a:buChar char="•"/>
              <a:defRPr sz="2000" b="0" i="0" u="none" strike="noStrike" cap="none">
                <a:solidFill>
                  <a:schemeClr val="lt1"/>
                </a:solidFill>
                <a:latin typeface="Dosis"/>
                <a:ea typeface="Dosis"/>
                <a:cs typeface="Dosis"/>
                <a:sym typeface="Dosis"/>
              </a:defRPr>
            </a:lvl3pPr>
            <a:lvl4pPr marL="1828800" marR="0" lvl="3" indent="-342900" algn="l" rtl="0">
              <a:lnSpc>
                <a:spcPct val="90000"/>
              </a:lnSpc>
              <a:spcBef>
                <a:spcPts val="500"/>
              </a:spcBef>
              <a:spcAft>
                <a:spcPts val="0"/>
              </a:spcAft>
              <a:buClr>
                <a:schemeClr val="lt1"/>
              </a:buClr>
              <a:buSzPts val="1800"/>
              <a:buFont typeface="Dosis"/>
              <a:buChar char="•"/>
              <a:defRPr sz="1800" b="0" i="0" u="none" strike="noStrike" cap="none">
                <a:solidFill>
                  <a:schemeClr val="lt1"/>
                </a:solidFill>
                <a:latin typeface="Dosis"/>
                <a:ea typeface="Dosis"/>
                <a:cs typeface="Dosis"/>
                <a:sym typeface="Dosis"/>
              </a:defRPr>
            </a:lvl4pPr>
            <a:lvl5pPr marL="2286000" marR="0" lvl="4" indent="-342900" algn="l" rtl="0">
              <a:lnSpc>
                <a:spcPct val="90000"/>
              </a:lnSpc>
              <a:spcBef>
                <a:spcPts val="500"/>
              </a:spcBef>
              <a:spcAft>
                <a:spcPts val="0"/>
              </a:spcAft>
              <a:buClr>
                <a:schemeClr val="lt1"/>
              </a:buClr>
              <a:buSzPts val="1800"/>
              <a:buFont typeface="Dosis"/>
              <a:buChar char="•"/>
              <a:defRPr sz="1800" b="0" i="0" u="none" strike="noStrike" cap="none">
                <a:solidFill>
                  <a:schemeClr val="lt1"/>
                </a:solidFill>
                <a:latin typeface="Dosis"/>
                <a:ea typeface="Dosis"/>
                <a:cs typeface="Dosis"/>
                <a:sym typeface="Dosis"/>
              </a:defRPr>
            </a:lvl5pPr>
            <a:lvl6pPr marL="2743200" marR="0" lvl="5" indent="-342900" algn="l" rtl="0">
              <a:lnSpc>
                <a:spcPct val="90000"/>
              </a:lnSpc>
              <a:spcBef>
                <a:spcPts val="500"/>
              </a:spcBef>
              <a:spcAft>
                <a:spcPts val="0"/>
              </a:spcAft>
              <a:buClr>
                <a:schemeClr val="lt1"/>
              </a:buClr>
              <a:buSzPts val="1800"/>
              <a:buFont typeface="Dosis"/>
              <a:buChar char="•"/>
              <a:defRPr sz="1800" b="0" i="0" u="none" strike="noStrike" cap="none">
                <a:solidFill>
                  <a:schemeClr val="lt1"/>
                </a:solidFill>
                <a:latin typeface="Dosis"/>
                <a:ea typeface="Dosis"/>
                <a:cs typeface="Dosis"/>
                <a:sym typeface="Dosis"/>
              </a:defRPr>
            </a:lvl6pPr>
            <a:lvl7pPr marL="3200400" marR="0" lvl="6" indent="-342900" algn="l" rtl="0">
              <a:lnSpc>
                <a:spcPct val="90000"/>
              </a:lnSpc>
              <a:spcBef>
                <a:spcPts val="500"/>
              </a:spcBef>
              <a:spcAft>
                <a:spcPts val="0"/>
              </a:spcAft>
              <a:buClr>
                <a:schemeClr val="lt1"/>
              </a:buClr>
              <a:buSzPts val="1800"/>
              <a:buFont typeface="Dosis"/>
              <a:buChar char="•"/>
              <a:defRPr sz="1800" b="0" i="0" u="none" strike="noStrike" cap="none">
                <a:solidFill>
                  <a:schemeClr val="lt1"/>
                </a:solidFill>
                <a:latin typeface="Dosis"/>
                <a:ea typeface="Dosis"/>
                <a:cs typeface="Dosis"/>
                <a:sym typeface="Dosis"/>
              </a:defRPr>
            </a:lvl7pPr>
            <a:lvl8pPr marL="3657600" marR="0" lvl="7" indent="-342900" algn="l" rtl="0">
              <a:lnSpc>
                <a:spcPct val="90000"/>
              </a:lnSpc>
              <a:spcBef>
                <a:spcPts val="500"/>
              </a:spcBef>
              <a:spcAft>
                <a:spcPts val="0"/>
              </a:spcAft>
              <a:buClr>
                <a:schemeClr val="lt1"/>
              </a:buClr>
              <a:buSzPts val="1800"/>
              <a:buFont typeface="Dosis"/>
              <a:buChar char="•"/>
              <a:defRPr sz="1800" b="0" i="0" u="none" strike="noStrike" cap="none">
                <a:solidFill>
                  <a:schemeClr val="lt1"/>
                </a:solidFill>
                <a:latin typeface="Dosis"/>
                <a:ea typeface="Dosis"/>
                <a:cs typeface="Dosis"/>
                <a:sym typeface="Dosis"/>
              </a:defRPr>
            </a:lvl8pPr>
            <a:lvl9pPr marL="4114800" marR="0" lvl="8" indent="-342900" algn="l" rtl="0">
              <a:lnSpc>
                <a:spcPct val="90000"/>
              </a:lnSpc>
              <a:spcBef>
                <a:spcPts val="500"/>
              </a:spcBef>
              <a:spcAft>
                <a:spcPts val="0"/>
              </a:spcAft>
              <a:buClr>
                <a:schemeClr val="lt1"/>
              </a:buClr>
              <a:buSzPts val="1800"/>
              <a:buFont typeface="Dosis"/>
              <a:buChar char="•"/>
              <a:defRPr sz="1800" b="0" i="0" u="none" strike="noStrike" cap="none">
                <a:solidFill>
                  <a:schemeClr val="lt1"/>
                </a:solidFill>
                <a:latin typeface="Dosis"/>
                <a:ea typeface="Dosis"/>
                <a:cs typeface="Dosis"/>
                <a:sym typeface="Dosis"/>
              </a:defRPr>
            </a:lvl9pPr>
          </a:lstStyle>
          <a:p>
            <a:pPr marL="228600" indent="0">
              <a:buFont typeface="Dosis"/>
              <a:buNone/>
            </a:pPr>
            <a:r>
              <a:rPr lang="en-US" sz="4000" dirty="0">
                <a:solidFill>
                  <a:srgbClr val="FFFFFF"/>
                </a:solidFill>
              </a:rPr>
              <a:t>Computing the Minimum Bottleneck Moving Spanning Tree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247ef1f3dca_1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Key Observations [2]</a:t>
            </a:r>
            <a:endParaRPr dirty="0"/>
          </a:p>
        </p:txBody>
      </p:sp>
      <p:sp>
        <p:nvSpPr>
          <p:cNvPr id="188" name="Google Shape;188;g247ef1f3dca_1_0"/>
          <p:cNvSpPr txBox="1">
            <a:spLocks noGrp="1"/>
          </p:cNvSpPr>
          <p:nvPr>
            <p:ph type="body" idx="1"/>
          </p:nvPr>
        </p:nvSpPr>
        <p:spPr>
          <a:xfrm>
            <a:off x="838200" y="1825625"/>
            <a:ext cx="10515600" cy="4551900"/>
          </a:xfrm>
          <a:prstGeom prst="rect">
            <a:avLst/>
          </a:prstGeom>
        </p:spPr>
        <p:txBody>
          <a:bodyPr spcFirstLastPara="1" wrap="square" lIns="91425" tIns="45700" rIns="91425" bIns="45700" anchor="t" anchorCtr="0">
            <a:normAutofit/>
          </a:bodyPr>
          <a:lstStyle/>
          <a:p>
            <a:pPr marL="457200" lvl="0" indent="-342900" algn="l" rtl="0">
              <a:spcBef>
                <a:spcPts val="0"/>
              </a:spcBef>
              <a:spcAft>
                <a:spcPts val="0"/>
              </a:spcAft>
              <a:buSzPts val="1800"/>
              <a:buAutoNum type="arabicPeriod"/>
            </a:pPr>
            <a:r>
              <a:rPr lang="en-US" dirty="0"/>
              <a:t>The distance between two points moving linearly under constant velocity is maximized either at the start or at the end of the time interval.</a:t>
            </a:r>
            <a:endParaRPr dirty="0"/>
          </a:p>
          <a:p>
            <a:pPr marL="457200" lvl="0" indent="-342900" algn="l" rtl="0">
              <a:spcBef>
                <a:spcPts val="0"/>
              </a:spcBef>
              <a:spcAft>
                <a:spcPts val="0"/>
              </a:spcAft>
              <a:buSzPts val="1800"/>
              <a:buAutoNum type="arabicPeriod"/>
            </a:pPr>
            <a:r>
              <a:rPr lang="en-US" dirty="0"/>
              <a:t>Problem: The Minimum Bottleneck Moving Spanning Tree, however, is not necessarily attained at time t=0 or t=1. Counter-example: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pic>
        <p:nvPicPr>
          <p:cNvPr id="189" name="Google Shape;189;g247ef1f3dca_1_0"/>
          <p:cNvPicPr preferRelativeResize="0"/>
          <p:nvPr/>
        </p:nvPicPr>
        <p:blipFill rotWithShape="1">
          <a:blip r:embed="rId3">
            <a:alphaModFix/>
          </a:blip>
          <a:srcRect l="51546"/>
          <a:stretch/>
        </p:blipFill>
        <p:spPr>
          <a:xfrm>
            <a:off x="6214532" y="3636300"/>
            <a:ext cx="3714693" cy="1894425"/>
          </a:xfrm>
          <a:prstGeom prst="rect">
            <a:avLst/>
          </a:prstGeom>
          <a:noFill/>
          <a:ln>
            <a:noFill/>
          </a:ln>
        </p:spPr>
      </p:pic>
      <p:pic>
        <p:nvPicPr>
          <p:cNvPr id="4" name="Google Shape;189;g247ef1f3dca_1_0">
            <a:extLst>
              <a:ext uri="{FF2B5EF4-FFF2-40B4-BE49-F238E27FC236}">
                <a16:creationId xmlns:a16="http://schemas.microsoft.com/office/drawing/2014/main" id="{0B6445F2-2597-B6F1-C063-E8AB22AA795F}"/>
              </a:ext>
            </a:extLst>
          </p:cNvPr>
          <p:cNvPicPr preferRelativeResize="0"/>
          <p:nvPr/>
        </p:nvPicPr>
        <p:blipFill rotWithShape="1">
          <a:blip r:embed="rId3">
            <a:alphaModFix/>
          </a:blip>
          <a:srcRect r="48454"/>
          <a:stretch/>
        </p:blipFill>
        <p:spPr>
          <a:xfrm>
            <a:off x="2262750" y="3636299"/>
            <a:ext cx="3951783" cy="1894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6" name="Rectangle 5">
            <a:extLst>
              <a:ext uri="{FF2B5EF4-FFF2-40B4-BE49-F238E27FC236}">
                <a16:creationId xmlns:a16="http://schemas.microsoft.com/office/drawing/2014/main" id="{AA783FC3-C315-7FA2-0461-621D94EED635}"/>
              </a:ext>
            </a:extLst>
          </p:cNvPr>
          <p:cNvSpPr/>
          <p:nvPr/>
        </p:nvSpPr>
        <p:spPr>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2" name="Google Shape;189;g247ef1f3dca_1_0">
            <a:extLst>
              <a:ext uri="{FF2B5EF4-FFF2-40B4-BE49-F238E27FC236}">
                <a16:creationId xmlns:a16="http://schemas.microsoft.com/office/drawing/2014/main" id="{6F38FE5E-42F7-9085-BA81-7E6CB14DC473}"/>
              </a:ext>
            </a:extLst>
          </p:cNvPr>
          <p:cNvPicPr preferRelativeResize="0"/>
          <p:nvPr/>
        </p:nvPicPr>
        <p:blipFill rotWithShape="1">
          <a:blip r:embed="rId3">
            <a:alphaModFix/>
          </a:blip>
          <a:srcRect r="60010" b="17396"/>
          <a:stretch/>
        </p:blipFill>
        <p:spPr>
          <a:xfrm>
            <a:off x="650707" y="528148"/>
            <a:ext cx="5216693" cy="2662728"/>
          </a:xfrm>
          <a:prstGeom prst="rect">
            <a:avLst/>
          </a:prstGeom>
          <a:noFill/>
          <a:ln>
            <a:noFill/>
          </a:ln>
        </p:spPr>
      </p:pic>
      <p:pic>
        <p:nvPicPr>
          <p:cNvPr id="3" name="Google Shape;189;g247ef1f3dca_1_0">
            <a:extLst>
              <a:ext uri="{FF2B5EF4-FFF2-40B4-BE49-F238E27FC236}">
                <a16:creationId xmlns:a16="http://schemas.microsoft.com/office/drawing/2014/main" id="{FFD75860-11D6-B483-3D48-E2E0E2149ED3}"/>
              </a:ext>
            </a:extLst>
          </p:cNvPr>
          <p:cNvPicPr preferRelativeResize="0"/>
          <p:nvPr/>
        </p:nvPicPr>
        <p:blipFill rotWithShape="1">
          <a:blip r:embed="rId3">
            <a:alphaModFix/>
          </a:blip>
          <a:srcRect l="62274" t="5195" b="23531"/>
          <a:stretch/>
        </p:blipFill>
        <p:spPr>
          <a:xfrm>
            <a:off x="6629399" y="3895725"/>
            <a:ext cx="4264213" cy="1990726"/>
          </a:xfrm>
          <a:prstGeom prst="rect">
            <a:avLst/>
          </a:prstGeom>
          <a:noFill/>
          <a:ln>
            <a:noFill/>
          </a:ln>
        </p:spPr>
      </p:pic>
    </p:spTree>
    <p:extLst>
      <p:ext uri="{BB962C8B-B14F-4D97-AF65-F5344CB8AC3E}">
        <p14:creationId xmlns:p14="http://schemas.microsoft.com/office/powerpoint/2010/main" val="2616177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7"/>
        <p:cNvGrpSpPr/>
        <p:nvPr/>
      </p:nvGrpSpPr>
      <p:grpSpPr>
        <a:xfrm>
          <a:off x="0" y="0"/>
          <a:ext cx="0" cy="0"/>
          <a:chOff x="0" y="0"/>
          <a:chExt cx="0" cy="0"/>
        </a:xfrm>
      </p:grpSpPr>
      <p:sp>
        <p:nvSpPr>
          <p:cNvPr id="108" name="Google Shape;108;p3"/>
          <p:cNvSpPr/>
          <p:nvPr/>
        </p:nvSpPr>
        <p:spPr>
          <a:xfrm>
            <a:off x="0" y="0"/>
            <a:ext cx="12188952"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9" name="Google Shape;109;p3"/>
          <p:cNvSpPr txBox="1">
            <a:spLocks noGrp="1"/>
          </p:cNvSpPr>
          <p:nvPr>
            <p:ph type="title"/>
          </p:nvPr>
        </p:nvSpPr>
        <p:spPr>
          <a:xfrm>
            <a:off x="6513788" y="365125"/>
            <a:ext cx="4840010" cy="180730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3575C"/>
              </a:buClr>
              <a:buSzPts val="4400"/>
              <a:buFont typeface="Calibri"/>
              <a:buNone/>
            </a:pPr>
            <a:r>
              <a:rPr lang="en-US"/>
              <a:t>Studied papers</a:t>
            </a:r>
            <a:endParaRPr/>
          </a:p>
        </p:txBody>
      </p:sp>
      <p:pic>
        <p:nvPicPr>
          <p:cNvPr id="110" name="Google Shape;110;p3"/>
          <p:cNvPicPr preferRelativeResize="0"/>
          <p:nvPr/>
        </p:nvPicPr>
        <p:blipFill rotWithShape="1">
          <a:blip r:embed="rId3">
            <a:alphaModFix/>
          </a:blip>
          <a:srcRect l="15867" r="17242"/>
          <a:stretch/>
        </p:blipFill>
        <p:spPr>
          <a:xfrm>
            <a:off x="20" y="10"/>
            <a:ext cx="6116549" cy="6857990"/>
          </a:xfrm>
          <a:custGeom>
            <a:avLst/>
            <a:gdLst/>
            <a:ahLst/>
            <a:cxnLst/>
            <a:rect l="l" t="t" r="r" b="b"/>
            <a:pathLst>
              <a:path w="6116569" h="6879321" extrusionOk="0">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noFill/>
          <a:ln>
            <a:noFill/>
          </a:ln>
        </p:spPr>
      </p:pic>
      <p:sp>
        <p:nvSpPr>
          <p:cNvPr id="111" name="Google Shape;111;p3"/>
          <p:cNvSpPr txBox="1">
            <a:spLocks noGrp="1"/>
          </p:cNvSpPr>
          <p:nvPr>
            <p:ph type="body" idx="1"/>
          </p:nvPr>
        </p:nvSpPr>
        <p:spPr>
          <a:xfrm>
            <a:off x="6157925" y="1798800"/>
            <a:ext cx="5551800" cy="4769100"/>
          </a:xfrm>
          <a:prstGeom prst="rect">
            <a:avLst/>
          </a:prstGeom>
          <a:noFill/>
          <a:ln>
            <a:noFill/>
          </a:ln>
        </p:spPr>
        <p:txBody>
          <a:bodyPr spcFirstLastPara="1" wrap="square" lIns="91425" tIns="45700" rIns="91425" bIns="45700" anchor="t" anchorCtr="0">
            <a:normAutofit fontScale="47500" lnSpcReduction="20000"/>
          </a:bodyPr>
          <a:lstStyle/>
          <a:p>
            <a:pPr marL="457200" lvl="0" indent="-349250" algn="l" rtl="0">
              <a:lnSpc>
                <a:spcPct val="90000"/>
              </a:lnSpc>
              <a:spcBef>
                <a:spcPts val="1000"/>
              </a:spcBef>
              <a:spcAft>
                <a:spcPts val="0"/>
              </a:spcAft>
              <a:buSzPct val="100000"/>
              <a:buAutoNum type="arabicPeriod"/>
            </a:pPr>
            <a:r>
              <a:rPr lang="en-US" sz="4000" dirty="0"/>
              <a:t>Ahmad Biniaz. “Euclidean Bottleneck Bounded-Degree Spanning Tree Ratios”. In:</a:t>
            </a:r>
            <a:r>
              <a:rPr lang="en-US" sz="4000" i="1" dirty="0"/>
              <a:t> </a:t>
            </a:r>
            <a:r>
              <a:rPr lang="en-US" sz="4000" i="1" dirty="0" err="1"/>
              <a:t>arXiv</a:t>
            </a:r>
            <a:r>
              <a:rPr lang="en-US" sz="4000" i="1" dirty="0"/>
              <a:t> e-prints</a:t>
            </a:r>
            <a:r>
              <a:rPr lang="en-US" sz="4000" dirty="0"/>
              <a:t>, arXiv:1911.08529 (Nov. 2019) [cs.CG].</a:t>
            </a:r>
            <a:endParaRPr sz="4000" dirty="0"/>
          </a:p>
          <a:p>
            <a:pPr marL="457200" lvl="0" indent="-349250" algn="l" rtl="0">
              <a:lnSpc>
                <a:spcPct val="90000"/>
              </a:lnSpc>
              <a:spcBef>
                <a:spcPts val="1000"/>
              </a:spcBef>
              <a:spcAft>
                <a:spcPts val="0"/>
              </a:spcAft>
              <a:buSzPct val="100000"/>
              <a:buAutoNum type="arabicPeriod"/>
            </a:pPr>
            <a:r>
              <a:rPr lang="en-US" sz="4000" dirty="0" err="1"/>
              <a:t>Haitao</a:t>
            </a:r>
            <a:r>
              <a:rPr lang="en-US" sz="4000" dirty="0"/>
              <a:t> Wang and </a:t>
            </a:r>
            <a:r>
              <a:rPr lang="en-US" sz="4000" dirty="0" err="1"/>
              <a:t>Yiming</a:t>
            </a:r>
            <a:r>
              <a:rPr lang="en-US" sz="4000" dirty="0"/>
              <a:t> Zhao. “Computing the Minimum Bottleneck Moving Spanning Tree”. In: </a:t>
            </a:r>
            <a:r>
              <a:rPr lang="en-US" sz="4000" i="1" dirty="0"/>
              <a:t>47</a:t>
            </a:r>
            <a:r>
              <a:rPr lang="en-US" sz="4000" i="1" baseline="30000" dirty="0"/>
              <a:t>th</a:t>
            </a:r>
            <a:r>
              <a:rPr lang="en-US" sz="4000" i="1" dirty="0"/>
              <a:t> International Symposium on Mathematical Foundations of Computer Science (MFCS 2022)</a:t>
            </a:r>
            <a:r>
              <a:rPr lang="en-US" sz="4000" dirty="0"/>
              <a:t>. Leibniz International Proceedings in Informatics (</a:t>
            </a:r>
            <a:r>
              <a:rPr lang="en-US" sz="4000" dirty="0" err="1"/>
              <a:t>LIPIcs</a:t>
            </a:r>
            <a:r>
              <a:rPr lang="en-US" sz="4000" dirty="0"/>
              <a:t>). </a:t>
            </a:r>
            <a:r>
              <a:rPr lang="en-US" sz="4000" dirty="0" err="1"/>
              <a:t>Dagstuhl</a:t>
            </a:r>
            <a:r>
              <a:rPr lang="en-US" sz="4000" dirty="0"/>
              <a:t>, Germany, 2022.</a:t>
            </a:r>
            <a:endParaRPr sz="4000" dirty="0"/>
          </a:p>
          <a:p>
            <a:pPr marL="457200" lvl="0" indent="-349250" algn="l" rtl="0">
              <a:lnSpc>
                <a:spcPct val="90000"/>
              </a:lnSpc>
              <a:spcBef>
                <a:spcPts val="1000"/>
              </a:spcBef>
              <a:spcAft>
                <a:spcPts val="0"/>
              </a:spcAft>
              <a:buSzPct val="100000"/>
              <a:buAutoNum type="arabicPeriod"/>
            </a:pPr>
            <a:r>
              <a:rPr lang="en-US" sz="4000" dirty="0"/>
              <a:t>Hugo A. </a:t>
            </a:r>
            <a:r>
              <a:rPr lang="en-US" sz="4000" dirty="0" err="1"/>
              <a:t>Akitaya</a:t>
            </a:r>
            <a:r>
              <a:rPr lang="en-US" sz="4000" dirty="0"/>
              <a:t> et al. “The Minimum Moving Spanning Tree Problem”. In: </a:t>
            </a:r>
            <a:r>
              <a:rPr lang="en-US" sz="4000" i="1" dirty="0"/>
              <a:t>Journal of Graph Algorithms and Applications</a:t>
            </a:r>
            <a:r>
              <a:rPr lang="en-US" sz="4000" dirty="0"/>
              <a:t> 27.1 (2021), pp. 1–18.</a:t>
            </a:r>
            <a:endParaRPr sz="4000" dirty="0"/>
          </a:p>
          <a:p>
            <a:pPr marL="457200" lvl="0" indent="-349250" algn="l" rtl="0">
              <a:lnSpc>
                <a:spcPct val="90000"/>
              </a:lnSpc>
              <a:spcBef>
                <a:spcPts val="1000"/>
              </a:spcBef>
              <a:spcAft>
                <a:spcPts val="1000"/>
              </a:spcAft>
              <a:buSzPct val="100000"/>
              <a:buAutoNum type="arabicPeriod"/>
            </a:pPr>
            <a:r>
              <a:rPr lang="en-US" sz="4000" dirty="0"/>
              <a:t>David </a:t>
            </a:r>
            <a:r>
              <a:rPr lang="en-US" sz="4000" dirty="0" err="1"/>
              <a:t>Eppstein</a:t>
            </a:r>
            <a:r>
              <a:rPr lang="en-US" sz="4000" dirty="0"/>
              <a:t>. “A Stronger Lower Bound on Parametric Minimum Spanning Trees”. In: </a:t>
            </a:r>
            <a:r>
              <a:rPr lang="en-US" sz="4000" i="1" dirty="0"/>
              <a:t>Algorithms and Data Structures</a:t>
            </a:r>
            <a:r>
              <a:rPr lang="en-US" sz="4000" dirty="0"/>
              <a:t>. Springer International Publishing, 2021.</a:t>
            </a:r>
            <a:endParaRPr sz="1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6" name="Rectangle 5">
            <a:extLst>
              <a:ext uri="{FF2B5EF4-FFF2-40B4-BE49-F238E27FC236}">
                <a16:creationId xmlns:a16="http://schemas.microsoft.com/office/drawing/2014/main" id="{AA783FC3-C315-7FA2-0461-621D94EED635}"/>
              </a:ext>
            </a:extLst>
          </p:cNvPr>
          <p:cNvSpPr/>
          <p:nvPr/>
        </p:nvSpPr>
        <p:spPr>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2" name="Google Shape;189;g247ef1f3dca_1_0">
            <a:extLst>
              <a:ext uri="{FF2B5EF4-FFF2-40B4-BE49-F238E27FC236}">
                <a16:creationId xmlns:a16="http://schemas.microsoft.com/office/drawing/2014/main" id="{6F38FE5E-42F7-9085-BA81-7E6CB14DC473}"/>
              </a:ext>
            </a:extLst>
          </p:cNvPr>
          <p:cNvPicPr preferRelativeResize="0"/>
          <p:nvPr/>
        </p:nvPicPr>
        <p:blipFill rotWithShape="1">
          <a:blip r:embed="rId3">
            <a:alphaModFix/>
          </a:blip>
          <a:srcRect r="60010" b="17396"/>
          <a:stretch/>
        </p:blipFill>
        <p:spPr>
          <a:xfrm>
            <a:off x="987341" y="821415"/>
            <a:ext cx="10217318" cy="5215170"/>
          </a:xfrm>
          <a:prstGeom prst="rect">
            <a:avLst/>
          </a:prstGeom>
          <a:noFill/>
          <a:ln>
            <a:noFill/>
          </a:ln>
        </p:spPr>
      </p:pic>
      <p:pic>
        <p:nvPicPr>
          <p:cNvPr id="4" name="Google Shape;189;g247ef1f3dca_1_0">
            <a:extLst>
              <a:ext uri="{FF2B5EF4-FFF2-40B4-BE49-F238E27FC236}">
                <a16:creationId xmlns:a16="http://schemas.microsoft.com/office/drawing/2014/main" id="{905ED4F7-99FE-0E49-62C3-58BDA763F1BE}"/>
              </a:ext>
            </a:extLst>
          </p:cNvPr>
          <p:cNvPicPr preferRelativeResize="0"/>
          <p:nvPr/>
        </p:nvPicPr>
        <p:blipFill rotWithShape="1">
          <a:blip r:embed="rId3">
            <a:alphaModFix/>
          </a:blip>
          <a:srcRect l="62274" t="5195" b="23531"/>
          <a:stretch/>
        </p:blipFill>
        <p:spPr>
          <a:xfrm>
            <a:off x="12712146" y="7374421"/>
            <a:ext cx="4264213" cy="1990726"/>
          </a:xfrm>
          <a:prstGeom prst="rect">
            <a:avLst/>
          </a:prstGeom>
          <a:noFill/>
          <a:ln>
            <a:noFill/>
          </a:ln>
        </p:spPr>
      </p:pic>
      <p:sp>
        <p:nvSpPr>
          <p:cNvPr id="3" name="TextBox 2">
            <a:extLst>
              <a:ext uri="{FF2B5EF4-FFF2-40B4-BE49-F238E27FC236}">
                <a16:creationId xmlns:a16="http://schemas.microsoft.com/office/drawing/2014/main" id="{B673BB59-BC7B-9AC3-2916-F4B47FE442AE}"/>
              </a:ext>
            </a:extLst>
          </p:cNvPr>
          <p:cNvSpPr txBox="1"/>
          <p:nvPr/>
        </p:nvSpPr>
        <p:spPr>
          <a:xfrm>
            <a:off x="987341" y="202467"/>
            <a:ext cx="4029390" cy="769441"/>
          </a:xfrm>
          <a:prstGeom prst="rect">
            <a:avLst/>
          </a:prstGeom>
          <a:noFill/>
        </p:spPr>
        <p:txBody>
          <a:bodyPr wrap="square" rtlCol="0">
            <a:spAutoFit/>
          </a:bodyPr>
          <a:lstStyle/>
          <a:p>
            <a:r>
              <a:rPr kumimoji="0" lang="en-US" sz="4400" b="0" i="0" u="none" strike="noStrike" kern="0" cap="none" spc="0" normalizeH="0" baseline="0" noProof="0" dirty="0">
                <a:ln>
                  <a:noFill/>
                </a:ln>
                <a:solidFill>
                  <a:srgbClr val="FF0000"/>
                </a:solidFill>
                <a:effectLst/>
                <a:uLnTx/>
                <a:uFillTx/>
                <a:latin typeface="Dosis"/>
                <a:sym typeface="Dosis"/>
              </a:rPr>
              <a:t>bottleneck(R) = 3</a:t>
            </a:r>
            <a:endParaRPr lang="el-GR" dirty="0">
              <a:solidFill>
                <a:srgbClr val="FF0000"/>
              </a:solidFill>
            </a:endParaRPr>
          </a:p>
        </p:txBody>
      </p:sp>
      <p:sp>
        <p:nvSpPr>
          <p:cNvPr id="5" name="TextBox 4">
            <a:extLst>
              <a:ext uri="{FF2B5EF4-FFF2-40B4-BE49-F238E27FC236}">
                <a16:creationId xmlns:a16="http://schemas.microsoft.com/office/drawing/2014/main" id="{82DCD857-164A-FBC8-7CFF-D322ADBDE450}"/>
              </a:ext>
            </a:extLst>
          </p:cNvPr>
          <p:cNvSpPr txBox="1"/>
          <p:nvPr/>
        </p:nvSpPr>
        <p:spPr>
          <a:xfrm>
            <a:off x="7409912" y="5886092"/>
            <a:ext cx="4029390" cy="769441"/>
          </a:xfrm>
          <a:prstGeom prst="rect">
            <a:avLst/>
          </a:prstGeom>
          <a:noFill/>
        </p:spPr>
        <p:txBody>
          <a:bodyPr wrap="square" rtlCol="0">
            <a:spAutoFit/>
          </a:bodyPr>
          <a:lstStyle/>
          <a:p>
            <a:r>
              <a:rPr kumimoji="0" lang="en-US" sz="4400" b="0" i="0" u="none" strike="noStrike" kern="0" cap="none" spc="0" normalizeH="0" baseline="0" noProof="0" dirty="0">
                <a:ln>
                  <a:noFill/>
                </a:ln>
                <a:solidFill>
                  <a:srgbClr val="0000FF"/>
                </a:solidFill>
                <a:effectLst/>
                <a:uLnTx/>
                <a:uFillTx/>
                <a:latin typeface="Dosis"/>
                <a:sym typeface="Dosis"/>
              </a:rPr>
              <a:t>bottleneck(B) = 3</a:t>
            </a:r>
            <a:endParaRPr lang="el-GR" dirty="0">
              <a:solidFill>
                <a:srgbClr val="0000FF"/>
              </a:solidFill>
            </a:endParaRPr>
          </a:p>
        </p:txBody>
      </p:sp>
    </p:spTree>
    <p:extLst>
      <p:ext uri="{BB962C8B-B14F-4D97-AF65-F5344CB8AC3E}">
        <p14:creationId xmlns:p14="http://schemas.microsoft.com/office/powerpoint/2010/main" val="34865400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6" name="Rectangle 5">
            <a:extLst>
              <a:ext uri="{FF2B5EF4-FFF2-40B4-BE49-F238E27FC236}">
                <a16:creationId xmlns:a16="http://schemas.microsoft.com/office/drawing/2014/main" id="{AA783FC3-C315-7FA2-0461-621D94EED635}"/>
              </a:ext>
            </a:extLst>
          </p:cNvPr>
          <p:cNvSpPr/>
          <p:nvPr/>
        </p:nvSpPr>
        <p:spPr>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3" name="Google Shape;189;g247ef1f3dca_1_0">
            <a:extLst>
              <a:ext uri="{FF2B5EF4-FFF2-40B4-BE49-F238E27FC236}">
                <a16:creationId xmlns:a16="http://schemas.microsoft.com/office/drawing/2014/main" id="{FFD75860-11D6-B483-3D48-E2E0E2149ED3}"/>
              </a:ext>
            </a:extLst>
          </p:cNvPr>
          <p:cNvPicPr preferRelativeResize="0"/>
          <p:nvPr/>
        </p:nvPicPr>
        <p:blipFill rotWithShape="1">
          <a:blip r:embed="rId3">
            <a:alphaModFix/>
          </a:blip>
          <a:srcRect l="62274" t="5195" b="23531"/>
          <a:stretch/>
        </p:blipFill>
        <p:spPr>
          <a:xfrm>
            <a:off x="1725520" y="1243012"/>
            <a:ext cx="8740960" cy="4371976"/>
          </a:xfrm>
          <a:prstGeom prst="rect">
            <a:avLst/>
          </a:prstGeom>
          <a:noFill/>
          <a:ln>
            <a:noFill/>
          </a:ln>
        </p:spPr>
      </p:pic>
      <p:pic>
        <p:nvPicPr>
          <p:cNvPr id="5" name="Google Shape;189;g247ef1f3dca_1_0">
            <a:extLst>
              <a:ext uri="{FF2B5EF4-FFF2-40B4-BE49-F238E27FC236}">
                <a16:creationId xmlns:a16="http://schemas.microsoft.com/office/drawing/2014/main" id="{1F7B97D7-32B3-480C-2327-800198B70957}"/>
              </a:ext>
            </a:extLst>
          </p:cNvPr>
          <p:cNvPicPr preferRelativeResize="0"/>
          <p:nvPr/>
        </p:nvPicPr>
        <p:blipFill rotWithShape="1">
          <a:blip r:embed="rId3">
            <a:alphaModFix/>
          </a:blip>
          <a:srcRect r="60010" b="17396"/>
          <a:stretch/>
        </p:blipFill>
        <p:spPr>
          <a:xfrm>
            <a:off x="-11058885" y="-5215170"/>
            <a:ext cx="10217318" cy="5215170"/>
          </a:xfrm>
          <a:prstGeom prst="rect">
            <a:avLst/>
          </a:prstGeom>
          <a:noFill/>
          <a:ln>
            <a:noFill/>
          </a:ln>
        </p:spPr>
      </p:pic>
      <p:sp>
        <p:nvSpPr>
          <p:cNvPr id="4" name="TextBox 3">
            <a:extLst>
              <a:ext uri="{FF2B5EF4-FFF2-40B4-BE49-F238E27FC236}">
                <a16:creationId xmlns:a16="http://schemas.microsoft.com/office/drawing/2014/main" id="{32646F29-86BB-72C6-5397-92562D73F2C8}"/>
              </a:ext>
            </a:extLst>
          </p:cNvPr>
          <p:cNvSpPr txBox="1"/>
          <p:nvPr/>
        </p:nvSpPr>
        <p:spPr>
          <a:xfrm>
            <a:off x="1725520" y="858291"/>
            <a:ext cx="329586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400" b="0" i="0" u="none" strike="noStrike" kern="0" cap="none" spc="0" normalizeH="0" baseline="0" noProof="0" dirty="0">
                <a:ln>
                  <a:noFill/>
                </a:ln>
                <a:solidFill>
                  <a:srgbClr val="006400"/>
                </a:solidFill>
                <a:effectLst/>
                <a:uLnTx/>
                <a:uFillTx/>
                <a:latin typeface="Dosis"/>
                <a:cs typeface="Arial"/>
                <a:sym typeface="Dosis"/>
              </a:rPr>
              <a:t>bottleneck = 2</a:t>
            </a:r>
            <a:endParaRPr kumimoji="0" lang="el-GR" sz="1400" b="0" i="0" u="none" strike="noStrike" kern="0" cap="none" spc="0" normalizeH="0" baseline="0" noProof="0" dirty="0">
              <a:ln>
                <a:noFill/>
              </a:ln>
              <a:solidFill>
                <a:srgbClr val="006400"/>
              </a:solidFill>
              <a:effectLst/>
              <a:uLnTx/>
              <a:uFillTx/>
              <a:latin typeface="Arial"/>
              <a:cs typeface="Arial"/>
              <a:sym typeface="Arial"/>
            </a:endParaRPr>
          </a:p>
        </p:txBody>
      </p:sp>
    </p:spTree>
    <p:extLst>
      <p:ext uri="{BB962C8B-B14F-4D97-AF65-F5344CB8AC3E}">
        <p14:creationId xmlns:p14="http://schemas.microsoft.com/office/powerpoint/2010/main" val="36319313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6" name="Rectangle 5">
            <a:extLst>
              <a:ext uri="{FF2B5EF4-FFF2-40B4-BE49-F238E27FC236}">
                <a16:creationId xmlns:a16="http://schemas.microsoft.com/office/drawing/2014/main" id="{AA783FC3-C315-7FA2-0461-621D94EED635}"/>
              </a:ext>
            </a:extLst>
          </p:cNvPr>
          <p:cNvSpPr/>
          <p:nvPr/>
        </p:nvSpPr>
        <p:spPr>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2" name="Google Shape;189;g247ef1f3dca_1_0">
            <a:extLst>
              <a:ext uri="{FF2B5EF4-FFF2-40B4-BE49-F238E27FC236}">
                <a16:creationId xmlns:a16="http://schemas.microsoft.com/office/drawing/2014/main" id="{6F38FE5E-42F7-9085-BA81-7E6CB14DC473}"/>
              </a:ext>
            </a:extLst>
          </p:cNvPr>
          <p:cNvPicPr preferRelativeResize="0"/>
          <p:nvPr/>
        </p:nvPicPr>
        <p:blipFill rotWithShape="1">
          <a:blip r:embed="rId3">
            <a:alphaModFix/>
          </a:blip>
          <a:srcRect r="60010" b="17396"/>
          <a:stretch/>
        </p:blipFill>
        <p:spPr>
          <a:xfrm>
            <a:off x="650707" y="528148"/>
            <a:ext cx="5216693" cy="2662728"/>
          </a:xfrm>
          <a:prstGeom prst="rect">
            <a:avLst/>
          </a:prstGeom>
          <a:noFill/>
          <a:ln>
            <a:noFill/>
          </a:ln>
        </p:spPr>
      </p:pic>
      <p:pic>
        <p:nvPicPr>
          <p:cNvPr id="3" name="Google Shape;189;g247ef1f3dca_1_0">
            <a:extLst>
              <a:ext uri="{FF2B5EF4-FFF2-40B4-BE49-F238E27FC236}">
                <a16:creationId xmlns:a16="http://schemas.microsoft.com/office/drawing/2014/main" id="{FFD75860-11D6-B483-3D48-E2E0E2149ED3}"/>
              </a:ext>
            </a:extLst>
          </p:cNvPr>
          <p:cNvPicPr preferRelativeResize="0"/>
          <p:nvPr/>
        </p:nvPicPr>
        <p:blipFill rotWithShape="1">
          <a:blip r:embed="rId3">
            <a:alphaModFix/>
          </a:blip>
          <a:srcRect l="62274" t="5195" b="23531"/>
          <a:stretch/>
        </p:blipFill>
        <p:spPr>
          <a:xfrm>
            <a:off x="6629399" y="3895725"/>
            <a:ext cx="4264213" cy="1990726"/>
          </a:xfrm>
          <a:prstGeom prst="rect">
            <a:avLst/>
          </a:prstGeom>
          <a:noFill/>
          <a:ln>
            <a:noFill/>
          </a:ln>
        </p:spPr>
      </p:pic>
    </p:spTree>
    <p:extLst>
      <p:ext uri="{BB962C8B-B14F-4D97-AF65-F5344CB8AC3E}">
        <p14:creationId xmlns:p14="http://schemas.microsoft.com/office/powerpoint/2010/main" val="4784067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247ef1f3dca_1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Key Observations [2]</a:t>
            </a:r>
            <a:endParaRPr/>
          </a:p>
        </p:txBody>
      </p:sp>
      <p:sp>
        <p:nvSpPr>
          <p:cNvPr id="188" name="Google Shape;188;g247ef1f3dca_1_0"/>
          <p:cNvSpPr txBox="1">
            <a:spLocks noGrp="1"/>
          </p:cNvSpPr>
          <p:nvPr>
            <p:ph type="body" idx="1"/>
          </p:nvPr>
        </p:nvSpPr>
        <p:spPr>
          <a:xfrm>
            <a:off x="838200" y="1825625"/>
            <a:ext cx="10515600" cy="4551900"/>
          </a:xfrm>
          <a:prstGeom prst="rect">
            <a:avLst/>
          </a:prstGeom>
        </p:spPr>
        <p:txBody>
          <a:bodyPr spcFirstLastPara="1" wrap="square" lIns="91425" tIns="45700" rIns="91425" bIns="45700" anchor="t" anchorCtr="0">
            <a:normAutofit/>
          </a:bodyPr>
          <a:lstStyle/>
          <a:p>
            <a:pPr marL="457200" lvl="0" indent="-342900" algn="l" rtl="0">
              <a:spcBef>
                <a:spcPts val="0"/>
              </a:spcBef>
              <a:spcAft>
                <a:spcPts val="0"/>
              </a:spcAft>
              <a:buSzPts val="1800"/>
              <a:buAutoNum type="arabicPeriod"/>
            </a:pPr>
            <a:r>
              <a:rPr lang="en-US" dirty="0"/>
              <a:t>The distance between two points moving linearly under constant velocity is maximized either at the start or at the end of the time interval.</a:t>
            </a:r>
            <a:endParaRPr dirty="0"/>
          </a:p>
          <a:p>
            <a:pPr marL="457200" lvl="0" indent="-342900" algn="l" rtl="0">
              <a:spcBef>
                <a:spcPts val="0"/>
              </a:spcBef>
              <a:spcAft>
                <a:spcPts val="0"/>
              </a:spcAft>
              <a:buSzPts val="1800"/>
              <a:buAutoNum type="arabicPeriod"/>
            </a:pPr>
            <a:r>
              <a:rPr lang="en-US" dirty="0"/>
              <a:t>Problem: The Minimum Bottleneck Moving Spanning Tree, however, is not necessarily attained at time t=0 or t=1. Counter-example: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114300" lvl="0" indent="0" algn="l" rtl="0">
              <a:spcBef>
                <a:spcPts val="0"/>
              </a:spcBef>
              <a:spcAft>
                <a:spcPts val="0"/>
              </a:spcAft>
              <a:buSzPts val="1800"/>
              <a:buNone/>
            </a:pPr>
            <a:r>
              <a:rPr lang="en-US" b="1" dirty="0"/>
              <a:t>Suggestion</a:t>
            </a:r>
            <a:r>
              <a:rPr lang="en-US" dirty="0"/>
              <a:t>: Divide the problem into a decision and an optimization one!</a:t>
            </a:r>
            <a:endParaRPr dirty="0"/>
          </a:p>
        </p:txBody>
      </p:sp>
      <p:pic>
        <p:nvPicPr>
          <p:cNvPr id="189" name="Google Shape;189;g247ef1f3dca_1_0"/>
          <p:cNvPicPr preferRelativeResize="0"/>
          <p:nvPr/>
        </p:nvPicPr>
        <p:blipFill rotWithShape="1">
          <a:blip r:embed="rId3">
            <a:alphaModFix/>
          </a:blip>
          <a:srcRect l="51546"/>
          <a:stretch/>
        </p:blipFill>
        <p:spPr>
          <a:xfrm>
            <a:off x="6214532" y="3636300"/>
            <a:ext cx="3714693" cy="1894425"/>
          </a:xfrm>
          <a:prstGeom prst="rect">
            <a:avLst/>
          </a:prstGeom>
          <a:noFill/>
          <a:ln>
            <a:noFill/>
          </a:ln>
        </p:spPr>
      </p:pic>
      <p:pic>
        <p:nvPicPr>
          <p:cNvPr id="4" name="Google Shape;189;g247ef1f3dca_1_0">
            <a:extLst>
              <a:ext uri="{FF2B5EF4-FFF2-40B4-BE49-F238E27FC236}">
                <a16:creationId xmlns:a16="http://schemas.microsoft.com/office/drawing/2014/main" id="{0B6445F2-2597-B6F1-C063-E8AB22AA795F}"/>
              </a:ext>
            </a:extLst>
          </p:cNvPr>
          <p:cNvPicPr preferRelativeResize="0"/>
          <p:nvPr/>
        </p:nvPicPr>
        <p:blipFill rotWithShape="1">
          <a:blip r:embed="rId3">
            <a:alphaModFix/>
          </a:blip>
          <a:srcRect r="48454"/>
          <a:stretch/>
        </p:blipFill>
        <p:spPr>
          <a:xfrm>
            <a:off x="2262750" y="3636299"/>
            <a:ext cx="3951783" cy="1894425"/>
          </a:xfrm>
          <a:prstGeom prst="rect">
            <a:avLst/>
          </a:prstGeom>
          <a:noFill/>
          <a:ln>
            <a:noFill/>
          </a:ln>
        </p:spPr>
      </p:pic>
    </p:spTree>
    <p:extLst>
      <p:ext uri="{BB962C8B-B14F-4D97-AF65-F5344CB8AC3E}">
        <p14:creationId xmlns:p14="http://schemas.microsoft.com/office/powerpoint/2010/main" val="2947621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500"/>
                                  </p:stCondLst>
                                  <p:childTnLst>
                                    <p:set>
                                      <p:cBhvr>
                                        <p:cTn id="6" dur="1" fill="hold">
                                          <p:stCondLst>
                                            <p:cond delay="0"/>
                                          </p:stCondLst>
                                        </p:cTn>
                                        <p:tgtEl>
                                          <p:spTgt spid="188">
                                            <p:txEl>
                                              <p:pRg st="8" end="8"/>
                                            </p:txEl>
                                          </p:spTgt>
                                        </p:tgtEl>
                                        <p:attrNameLst>
                                          <p:attrName>style.visibility</p:attrName>
                                        </p:attrNameLst>
                                      </p:cBhvr>
                                      <p:to>
                                        <p:strVal val="visible"/>
                                      </p:to>
                                    </p:set>
                                    <p:animEffect transition="in" filter="wipe(left)">
                                      <p:cBhvr>
                                        <p:cTn id="7" dur="1000"/>
                                        <p:tgtEl>
                                          <p:spTgt spid="18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247ef1f3dca_1_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The decision problem [2]</a:t>
            </a:r>
            <a:endParaRPr baseline="-25000" dirty="0"/>
          </a:p>
        </p:txBody>
      </p:sp>
      <p:sp>
        <p:nvSpPr>
          <p:cNvPr id="195" name="Google Shape;195;g247ef1f3dca_1_7"/>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lang="en-US" u="sng" dirty="0"/>
          </a:p>
          <a:p>
            <a:pPr marL="0" lvl="0" indent="0" algn="l" rtl="0">
              <a:spcBef>
                <a:spcPts val="1000"/>
              </a:spcBef>
              <a:spcAft>
                <a:spcPts val="0"/>
              </a:spcAft>
              <a:buNone/>
            </a:pPr>
            <a:endParaRPr lang="en-US" u="sng" dirty="0"/>
          </a:p>
          <a:p>
            <a:pPr marL="0" lvl="0" indent="0" algn="l" rtl="0">
              <a:spcBef>
                <a:spcPts val="1000"/>
              </a:spcBef>
              <a:spcAft>
                <a:spcPts val="0"/>
              </a:spcAft>
              <a:buNone/>
            </a:pPr>
            <a:r>
              <a:rPr lang="en-US" u="sng" dirty="0"/>
              <a:t>Definition</a:t>
            </a:r>
            <a:r>
              <a:rPr lang="en-US" dirty="0"/>
              <a:t>: Given any λ &gt; 0, the decision problem is to decide whether for the bottleneck b(T</a:t>
            </a:r>
            <a:r>
              <a:rPr lang="en-US" baseline="30000" dirty="0"/>
              <a:t>*</a:t>
            </a:r>
            <a:r>
              <a:rPr lang="en-US" dirty="0"/>
              <a:t>) of the EMBST T</a:t>
            </a:r>
            <a:r>
              <a:rPr lang="en-US" baseline="30000" dirty="0"/>
              <a:t>*</a:t>
            </a:r>
            <a:r>
              <a:rPr lang="en-US" dirty="0"/>
              <a:t> holds b(T</a:t>
            </a:r>
            <a:r>
              <a:rPr lang="en-US" baseline="30000" dirty="0"/>
              <a:t>*</a:t>
            </a:r>
            <a:r>
              <a:rPr lang="en-US" dirty="0"/>
              <a:t>) ≤ λ. A key-notion in the suggested algorithm is the </a:t>
            </a:r>
            <a:r>
              <a:rPr lang="en-US" b="1" dirty="0"/>
              <a:t>unit-disk graph</a:t>
            </a:r>
            <a:r>
              <a:rPr lang="en-US" dirty="0"/>
              <a:t>. </a:t>
            </a:r>
            <a:endParaRPr dirty="0"/>
          </a:p>
          <a:p>
            <a:pPr marL="0" lvl="0" indent="0" algn="l" rtl="0">
              <a:spcBef>
                <a:spcPts val="1000"/>
              </a:spcBef>
              <a:spcAft>
                <a:spcPts val="0"/>
              </a:spcAft>
              <a:buNone/>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24a200e5d07_0_5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The decision problem [2]</a:t>
            </a:r>
            <a:endParaRPr baseline="-25000"/>
          </a:p>
        </p:txBody>
      </p:sp>
      <p:sp>
        <p:nvSpPr>
          <p:cNvPr id="201" name="Google Shape;201;g24a200e5d07_0_53"/>
          <p:cNvSpPr txBox="1">
            <a:spLocks noGrp="1"/>
          </p:cNvSpPr>
          <p:nvPr>
            <p:ph type="body" idx="1"/>
          </p:nvPr>
        </p:nvSpPr>
        <p:spPr>
          <a:xfrm>
            <a:off x="838200" y="1825625"/>
            <a:ext cx="5181600" cy="4351200"/>
          </a:xfrm>
          <a:prstGeom prst="rect">
            <a:avLst/>
          </a:prstGeom>
        </p:spPr>
        <p:txBody>
          <a:bodyPr spcFirstLastPara="1" wrap="square" lIns="91425" tIns="45700" rIns="91425" bIns="45700" anchor="t" anchorCtr="0">
            <a:normAutofit fontScale="92500" lnSpcReduction="10000"/>
          </a:bodyPr>
          <a:lstStyle/>
          <a:p>
            <a:pPr marL="0" lvl="0" indent="0" algn="l" rtl="0">
              <a:spcBef>
                <a:spcPts val="1000"/>
              </a:spcBef>
              <a:spcAft>
                <a:spcPts val="0"/>
              </a:spcAft>
              <a:buNone/>
            </a:pPr>
            <a:r>
              <a:rPr lang="en-US" u="sng" dirty="0"/>
              <a:t>Definition</a:t>
            </a:r>
            <a:r>
              <a:rPr lang="en-US" dirty="0"/>
              <a:t>: The unit-disk graph </a:t>
            </a:r>
            <a:r>
              <a:rPr lang="en-US" dirty="0" err="1"/>
              <a:t>G</a:t>
            </a:r>
            <a:r>
              <a:rPr lang="en-US" baseline="-25000" dirty="0" err="1"/>
              <a:t>λ</a:t>
            </a:r>
            <a:r>
              <a:rPr lang="en-US" dirty="0"/>
              <a:t>(𝑄) for a set 𝑄 of points in the plane with respect to a parameter λ is an undirected graph whose vertex set is 𝑄 such that an edge connects two points p, q ∊ 𝑄 if |</a:t>
            </a:r>
            <a:r>
              <a:rPr lang="en-US" dirty="0" err="1"/>
              <a:t>pq</a:t>
            </a:r>
            <a:r>
              <a:rPr lang="en-US" dirty="0"/>
              <a:t>| ≤ λ. In other words, the unit-disk graph </a:t>
            </a:r>
            <a:r>
              <a:rPr lang="en-US" dirty="0" err="1"/>
              <a:t>G</a:t>
            </a:r>
            <a:r>
              <a:rPr lang="en-US" baseline="-25000" dirty="0" err="1"/>
              <a:t>λ</a:t>
            </a:r>
            <a:r>
              <a:rPr lang="en-US" dirty="0"/>
              <a:t>(𝑄) can be viewed as the intersection graph of the set of congruous disks centered at the points of 𝑄 with radius λ/2. Two vertices are connected if and only if their disks intersect.</a:t>
            </a:r>
            <a:endParaRPr dirty="0"/>
          </a:p>
        </p:txBody>
      </p:sp>
      <p:pic>
        <p:nvPicPr>
          <p:cNvPr id="202" name="Google Shape;202;g24a200e5d07_0_53"/>
          <p:cNvPicPr preferRelativeResize="0"/>
          <p:nvPr/>
        </p:nvPicPr>
        <p:blipFill>
          <a:blip r:embed="rId3">
            <a:alphaModFix/>
          </a:blip>
          <a:stretch>
            <a:fillRect/>
          </a:stretch>
        </p:blipFill>
        <p:spPr>
          <a:xfrm>
            <a:off x="6631467" y="1853012"/>
            <a:ext cx="4229899" cy="41440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247ef1f3dca_1_1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The decision problem algorithm [2]</a:t>
            </a:r>
            <a:endParaRPr baseline="-25000"/>
          </a:p>
        </p:txBody>
      </p:sp>
      <p:sp>
        <p:nvSpPr>
          <p:cNvPr id="208" name="Google Shape;208;g247ef1f3dca_1_17"/>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fontScale="85000" lnSpcReduction="20000"/>
          </a:bodyPr>
          <a:lstStyle/>
          <a:p>
            <a:pPr marL="0" lvl="0" indent="0" algn="l" rtl="0">
              <a:spcBef>
                <a:spcPts val="1000"/>
              </a:spcBef>
              <a:spcAft>
                <a:spcPts val="0"/>
              </a:spcAft>
              <a:buNone/>
            </a:pPr>
            <a:r>
              <a:rPr lang="en-US" dirty="0"/>
              <a:t>The authors of [2] use two unit-disk graphs in the algorithm that solves the decision problem. The first is </a:t>
            </a:r>
            <a:r>
              <a:rPr lang="en-US" dirty="0" err="1"/>
              <a:t>G</a:t>
            </a:r>
            <a:r>
              <a:rPr lang="en-US" baseline="-25000" dirty="0" err="1"/>
              <a:t>λ</a:t>
            </a:r>
            <a:r>
              <a:rPr lang="en-US" dirty="0"/>
              <a:t>(0) that corresponds to the position of the points at time t = 0 and </a:t>
            </a:r>
            <a:r>
              <a:rPr lang="en-US" dirty="0" err="1"/>
              <a:t>G</a:t>
            </a:r>
            <a:r>
              <a:rPr lang="en-US" baseline="-25000" dirty="0" err="1"/>
              <a:t>λ</a:t>
            </a:r>
            <a:r>
              <a:rPr lang="en-US" dirty="0"/>
              <a:t>(1) that corresponds to their position at t = 1.</a:t>
            </a:r>
            <a:endParaRPr dirty="0"/>
          </a:p>
          <a:p>
            <a:pPr marL="0" lvl="0" indent="0" algn="l" rtl="0">
              <a:spcBef>
                <a:spcPts val="1000"/>
              </a:spcBef>
              <a:spcAft>
                <a:spcPts val="0"/>
              </a:spcAft>
              <a:buNone/>
            </a:pPr>
            <a:endParaRPr dirty="0"/>
          </a:p>
          <a:p>
            <a:pPr marL="0" lvl="0" indent="0" algn="l" rtl="0">
              <a:spcBef>
                <a:spcPts val="1000"/>
              </a:spcBef>
              <a:spcAft>
                <a:spcPts val="0"/>
              </a:spcAft>
              <a:buNone/>
            </a:pPr>
            <a:r>
              <a:rPr lang="en-US" dirty="0"/>
              <a:t>The basic idea of the algorithm is to investigate whether the intersection of the two graphs is a tree that connects all vertices, i.e., </a:t>
            </a:r>
            <a:r>
              <a:rPr lang="en-US" dirty="0" err="1"/>
              <a:t>G</a:t>
            </a:r>
            <a:r>
              <a:rPr lang="en-US" baseline="-25000" dirty="0" err="1"/>
              <a:t>λ</a:t>
            </a:r>
            <a:r>
              <a:rPr lang="en-US" dirty="0"/>
              <a:t>(0) and </a:t>
            </a:r>
            <a:r>
              <a:rPr lang="en-US" dirty="0" err="1"/>
              <a:t>G</a:t>
            </a:r>
            <a:r>
              <a:rPr lang="en-US" baseline="-25000" dirty="0" err="1"/>
              <a:t>λ</a:t>
            </a:r>
            <a:r>
              <a:rPr lang="en-US" dirty="0"/>
              <a:t>(1) have a </a:t>
            </a:r>
            <a:r>
              <a:rPr lang="en-US" i="1" dirty="0"/>
              <a:t>common spanning tree</a:t>
            </a:r>
            <a:r>
              <a:rPr lang="en-US" dirty="0"/>
              <a:t>.</a:t>
            </a:r>
            <a:endParaRPr dirty="0"/>
          </a:p>
          <a:p>
            <a:pPr marL="0" lvl="0" indent="0" algn="l" rtl="0">
              <a:spcBef>
                <a:spcPts val="1000"/>
              </a:spcBef>
              <a:spcAft>
                <a:spcPts val="0"/>
              </a:spcAft>
              <a:buNone/>
            </a:pPr>
            <a:endParaRPr dirty="0"/>
          </a:p>
          <a:p>
            <a:pPr marL="0" lvl="0" indent="0" algn="l" rtl="0">
              <a:spcBef>
                <a:spcPts val="1000"/>
              </a:spcBef>
              <a:spcAft>
                <a:spcPts val="0"/>
              </a:spcAft>
              <a:buNone/>
            </a:pPr>
            <a:r>
              <a:rPr lang="en-US" dirty="0"/>
              <a:t>Implementation keys: BFS for connectivity check, batched range searching technique and Unit-Disk Range Emptiness (UDRE) queries on a special data structure for avoiding explicit computation of the two unit-disk graphs (avoiding O(n</a:t>
            </a:r>
            <a:r>
              <a:rPr lang="en-US" baseline="30000" dirty="0"/>
              <a:t>2</a:t>
            </a:r>
            <a:r>
              <a:rPr lang="en-US" dirty="0"/>
              <a:t>)).</a:t>
            </a:r>
            <a:endParaRPr dirty="0"/>
          </a:p>
          <a:p>
            <a:pPr marL="0" lvl="0" indent="0" algn="l" rtl="0">
              <a:spcBef>
                <a:spcPts val="1000"/>
              </a:spcBef>
              <a:spcAft>
                <a:spcPts val="0"/>
              </a:spcAft>
              <a:buNone/>
            </a:pPr>
            <a:endParaRPr dirty="0"/>
          </a:p>
          <a:p>
            <a:pPr marL="0" lvl="0" indent="0" algn="l" rtl="0">
              <a:spcBef>
                <a:spcPts val="1000"/>
              </a:spcBef>
              <a:spcAft>
                <a:spcPts val="0"/>
              </a:spcAft>
              <a:buNone/>
            </a:pPr>
            <a:r>
              <a:rPr lang="en-US" dirty="0"/>
              <a:t>Time complexity: O(n</a:t>
            </a:r>
            <a:r>
              <a:rPr lang="en-US" baseline="30000" dirty="0"/>
              <a:t>4/3</a:t>
            </a:r>
            <a:r>
              <a:rPr lang="en-US" dirty="0"/>
              <a:t>log</a:t>
            </a:r>
            <a:r>
              <a:rPr lang="en-US" baseline="30000" dirty="0"/>
              <a:t>2</a:t>
            </a:r>
            <a:r>
              <a:rPr lang="en-US" dirty="0"/>
              <a:t>n) </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247ef1f3dca_1_3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The optimization problem [2]</a:t>
            </a:r>
            <a:endParaRPr baseline="-25000"/>
          </a:p>
        </p:txBody>
      </p:sp>
      <p:sp>
        <p:nvSpPr>
          <p:cNvPr id="214" name="Google Shape;214;g247ef1f3dca_1_3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u="sng"/>
              <a:t>Definition</a:t>
            </a:r>
            <a:r>
              <a:rPr lang="en-US"/>
              <a:t>: Using the algorithm presented for the decision problem, find the minimal value of λ, for which the decision problem answers positively.</a:t>
            </a:r>
            <a:endParaRPr/>
          </a:p>
          <a:p>
            <a:pPr marL="0" lvl="0" indent="0" algn="l" rtl="0">
              <a:spcBef>
                <a:spcPts val="1000"/>
              </a:spcBef>
              <a:spcAft>
                <a:spcPts val="0"/>
              </a:spcAft>
              <a:buNone/>
            </a:pPr>
            <a:r>
              <a:rPr lang="en-US"/>
              <a:t>In other words, find the bottleneck of the moving EMBST and construct it, using as “black-box” the decision problem algorithm.</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g247ef1f3dca_1_4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The optimization problem algorithm [2]</a:t>
            </a:r>
            <a:endParaRPr baseline="-25000"/>
          </a:p>
        </p:txBody>
      </p:sp>
      <p:sp>
        <p:nvSpPr>
          <p:cNvPr id="220" name="Google Shape;220;g247ef1f3dca_1_44"/>
          <p:cNvSpPr txBox="1">
            <a:spLocks noGrp="1"/>
          </p:cNvSpPr>
          <p:nvPr>
            <p:ph type="body" idx="1"/>
          </p:nvPr>
        </p:nvSpPr>
        <p:spPr>
          <a:xfrm>
            <a:off x="838201" y="1825624"/>
            <a:ext cx="10515600" cy="4591953"/>
          </a:xfrm>
          <a:prstGeom prst="rect">
            <a:avLst/>
          </a:prstGeom>
        </p:spPr>
        <p:txBody>
          <a:bodyPr spcFirstLastPara="1" wrap="square" lIns="91425" tIns="45700" rIns="91425" bIns="45700" anchor="t" anchorCtr="0">
            <a:normAutofit lnSpcReduction="10000"/>
          </a:bodyPr>
          <a:lstStyle/>
          <a:p>
            <a:pPr marL="0" lvl="0" indent="0" algn="l" rtl="0">
              <a:spcBef>
                <a:spcPts val="1000"/>
              </a:spcBef>
              <a:spcAft>
                <a:spcPts val="0"/>
              </a:spcAft>
              <a:buNone/>
            </a:pPr>
            <a:r>
              <a:rPr lang="en-US" dirty="0"/>
              <a:t>Basic idea: Perform binary search in the search frontier containing all possible values of λ used in the decision problem algorithm.</a:t>
            </a:r>
            <a:endParaRPr dirty="0"/>
          </a:p>
          <a:p>
            <a:pPr marL="0" lvl="0" indent="0" algn="l" rtl="0">
              <a:spcBef>
                <a:spcPts val="1000"/>
              </a:spcBef>
              <a:spcAft>
                <a:spcPts val="0"/>
              </a:spcAft>
              <a:buNone/>
            </a:pPr>
            <a:endParaRPr dirty="0"/>
          </a:p>
          <a:p>
            <a:pPr marL="0" lvl="0" indent="0" algn="l" rtl="0">
              <a:spcBef>
                <a:spcPts val="1000"/>
              </a:spcBef>
              <a:spcAft>
                <a:spcPts val="0"/>
              </a:spcAft>
              <a:buNone/>
            </a:pPr>
            <a:r>
              <a:rPr lang="en-US" dirty="0"/>
              <a:t>Algorithmic steps</a:t>
            </a:r>
            <a:endParaRPr dirty="0"/>
          </a:p>
          <a:p>
            <a:pPr marL="457200" lvl="0" indent="-342900" algn="l" rtl="0">
              <a:spcBef>
                <a:spcPts val="1000"/>
              </a:spcBef>
              <a:spcAft>
                <a:spcPts val="0"/>
              </a:spcAft>
              <a:buSzPts val="1800"/>
              <a:buAutoNum type="arabicPeriod"/>
            </a:pPr>
            <a:r>
              <a:rPr lang="en-US" dirty="0"/>
              <a:t>Initialize an interval (a</a:t>
            </a:r>
            <a:r>
              <a:rPr lang="en-US" baseline="-25000" dirty="0"/>
              <a:t>0</a:t>
            </a:r>
            <a:r>
              <a:rPr lang="en-US" dirty="0"/>
              <a:t>, b</a:t>
            </a:r>
            <a:r>
              <a:rPr lang="en-US" baseline="-25000" dirty="0"/>
              <a:t>0</a:t>
            </a:r>
            <a:r>
              <a:rPr lang="en-US" dirty="0"/>
              <a:t>] to (0, ∞].</a:t>
            </a:r>
            <a:endParaRPr dirty="0"/>
          </a:p>
          <a:p>
            <a:pPr marL="457200" lvl="0" indent="-342900" algn="l" rtl="0">
              <a:spcBef>
                <a:spcPts val="0"/>
              </a:spcBef>
              <a:spcAft>
                <a:spcPts val="0"/>
              </a:spcAft>
              <a:buSzPts val="1800"/>
              <a:buAutoNum type="arabicPeriod"/>
            </a:pPr>
            <a:r>
              <a:rPr lang="en-US" dirty="0"/>
              <a:t>Set as pivot the edge with the k-</a:t>
            </a:r>
            <a:r>
              <a:rPr lang="en-US" dirty="0" err="1"/>
              <a:t>th</a:t>
            </a:r>
            <a:r>
              <a:rPr lang="en-US" dirty="0"/>
              <a:t> (median) smaller length, where initial k = </a:t>
            </a:r>
            <a:r>
              <a:rPr lang="en-US" baseline="30000" dirty="0"/>
              <a:t>n(n-1)</a:t>
            </a:r>
            <a:r>
              <a:rPr lang="en-US" dirty="0"/>
              <a:t>/</a:t>
            </a:r>
            <a:r>
              <a:rPr lang="en-US" baseline="-25000" dirty="0"/>
              <a:t>4</a:t>
            </a:r>
            <a:endParaRPr baseline="-25000" dirty="0"/>
          </a:p>
          <a:p>
            <a:pPr marL="457200" lvl="0" indent="-342900" algn="l" rtl="0">
              <a:spcBef>
                <a:spcPts val="0"/>
              </a:spcBef>
              <a:spcAft>
                <a:spcPts val="0"/>
              </a:spcAft>
              <a:buSzPts val="1800"/>
              <a:buAutoNum type="arabicPeriod"/>
            </a:pPr>
            <a:r>
              <a:rPr lang="en-US" dirty="0"/>
              <a:t>Perform a decision problem algorithm execution with λ = pivot.</a:t>
            </a:r>
            <a:endParaRPr dirty="0"/>
          </a:p>
          <a:p>
            <a:pPr marL="914400" lvl="1" indent="-342900" algn="l" rtl="0">
              <a:spcBef>
                <a:spcPts val="0"/>
              </a:spcBef>
              <a:spcAft>
                <a:spcPts val="0"/>
              </a:spcAft>
              <a:buSzPts val="1800"/>
              <a:buAutoNum type="alphaLcPeriod"/>
            </a:pPr>
            <a:r>
              <a:rPr lang="en-US" dirty="0"/>
              <a:t>if answer is “yes”, update the interval to (a</a:t>
            </a:r>
            <a:r>
              <a:rPr lang="en-US" baseline="-25000" dirty="0"/>
              <a:t>0</a:t>
            </a:r>
            <a:r>
              <a:rPr lang="en-US" dirty="0"/>
              <a:t>, pivot]</a:t>
            </a:r>
            <a:endParaRPr dirty="0"/>
          </a:p>
          <a:p>
            <a:pPr marL="914400" lvl="1" indent="-342900" algn="l" rtl="0">
              <a:spcBef>
                <a:spcPts val="0"/>
              </a:spcBef>
              <a:spcAft>
                <a:spcPts val="0"/>
              </a:spcAft>
              <a:buSzPts val="1800"/>
              <a:buAutoNum type="alphaLcPeriod"/>
            </a:pPr>
            <a:r>
              <a:rPr lang="en-US" dirty="0"/>
              <a:t>if answer is “no”, update the interval to (pivot, b</a:t>
            </a:r>
            <a:r>
              <a:rPr lang="en-US" baseline="-25000" dirty="0"/>
              <a:t>0</a:t>
            </a:r>
            <a:r>
              <a:rPr lang="en-US" dirty="0"/>
              <a:t>]</a:t>
            </a:r>
          </a:p>
          <a:p>
            <a:pPr marL="914400" lvl="1" indent="-342900" algn="l" rtl="0">
              <a:spcBef>
                <a:spcPts val="0"/>
              </a:spcBef>
              <a:spcAft>
                <a:spcPts val="0"/>
              </a:spcAft>
              <a:buSzPts val="1800"/>
              <a:buAutoNum type="alphaLcPeriod"/>
            </a:pPr>
            <a:r>
              <a:rPr lang="en-US" dirty="0"/>
              <a:t>set as new pivot the median of the new interval</a:t>
            </a:r>
            <a:endParaRPr dirty="0"/>
          </a:p>
          <a:p>
            <a:pPr marL="457200" lvl="0" indent="-342900" algn="l" rtl="0">
              <a:spcBef>
                <a:spcPts val="0"/>
              </a:spcBef>
              <a:spcAft>
                <a:spcPts val="0"/>
              </a:spcAft>
              <a:buSzPts val="1800"/>
              <a:buAutoNum type="arabicPeriod"/>
            </a:pPr>
            <a:r>
              <a:rPr lang="en-US" dirty="0"/>
              <a:t>Repeat until the minimal value of λ is found.</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247ef1f3dca_1_4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The optimization problem algorithm [2]</a:t>
            </a:r>
            <a:endParaRPr baseline="-25000"/>
          </a:p>
        </p:txBody>
      </p:sp>
      <p:sp>
        <p:nvSpPr>
          <p:cNvPr id="226" name="Google Shape;226;g247ef1f3dca_1_4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dirty="0"/>
              <a:t>Total time complexity:</a:t>
            </a:r>
            <a:endParaRPr dirty="0"/>
          </a:p>
          <a:p>
            <a:pPr marL="0" lvl="0" indent="0" algn="l" rtl="0">
              <a:spcBef>
                <a:spcPts val="1000"/>
              </a:spcBef>
              <a:spcAft>
                <a:spcPts val="0"/>
              </a:spcAft>
              <a:buNone/>
            </a:pPr>
            <a:endParaRPr dirty="0"/>
          </a:p>
          <a:p>
            <a:pPr marL="457200" lvl="0" indent="-342900" algn="l" rtl="0">
              <a:spcBef>
                <a:spcPts val="1000"/>
              </a:spcBef>
              <a:spcAft>
                <a:spcPts val="0"/>
              </a:spcAft>
              <a:buSzPts val="1800"/>
              <a:buAutoNum type="arabicPeriod"/>
            </a:pPr>
            <a:r>
              <a:rPr lang="en-US" dirty="0"/>
              <a:t>O(</a:t>
            </a:r>
            <a:r>
              <a:rPr lang="en-US" dirty="0" err="1"/>
              <a:t>logn</a:t>
            </a:r>
            <a:r>
              <a:rPr lang="en-US" dirty="0"/>
              <a:t>) operations for the binary search (optimization problem)</a:t>
            </a:r>
            <a:endParaRPr dirty="0"/>
          </a:p>
          <a:p>
            <a:pPr marL="457200" lvl="0" indent="-342900" algn="l" rtl="0">
              <a:spcBef>
                <a:spcPts val="1000"/>
              </a:spcBef>
              <a:spcAft>
                <a:spcPts val="0"/>
              </a:spcAft>
              <a:buSzPts val="1800"/>
              <a:buAutoNum type="arabicPeriod"/>
            </a:pPr>
            <a:r>
              <a:rPr lang="en-US" dirty="0"/>
              <a:t>O(n</a:t>
            </a:r>
            <a:r>
              <a:rPr lang="en-US" baseline="30000" dirty="0"/>
              <a:t>4/3</a:t>
            </a:r>
            <a:r>
              <a:rPr lang="en-US" dirty="0"/>
              <a:t>log</a:t>
            </a:r>
            <a:r>
              <a:rPr lang="en-US" baseline="30000" dirty="0"/>
              <a:t>2</a:t>
            </a:r>
            <a:r>
              <a:rPr lang="en-US" dirty="0"/>
              <a:t>n) at each iteration to decide if b(T</a:t>
            </a:r>
            <a:r>
              <a:rPr lang="en-US" baseline="30000" dirty="0"/>
              <a:t>*</a:t>
            </a:r>
            <a:r>
              <a:rPr lang="en-US" dirty="0"/>
              <a:t>) ≤ λ (decision problem)</a:t>
            </a:r>
            <a:endParaRPr dirty="0"/>
          </a:p>
          <a:p>
            <a:pPr marL="0" lvl="0" indent="0" algn="l" rtl="0">
              <a:spcBef>
                <a:spcPts val="1000"/>
              </a:spcBef>
              <a:spcAft>
                <a:spcPts val="0"/>
              </a:spcAft>
              <a:buNone/>
            </a:pPr>
            <a:endParaRPr dirty="0"/>
          </a:p>
          <a:p>
            <a:pPr marL="0" lvl="0" indent="0" algn="l" rtl="0">
              <a:spcBef>
                <a:spcPts val="1000"/>
              </a:spcBef>
              <a:spcAft>
                <a:spcPts val="0"/>
              </a:spcAft>
              <a:buNone/>
            </a:pPr>
            <a:r>
              <a:rPr lang="en-US" dirty="0"/>
              <a:t>In total: O(</a:t>
            </a:r>
            <a:r>
              <a:rPr lang="en-US" dirty="0" err="1"/>
              <a:t>logn</a:t>
            </a:r>
            <a:r>
              <a:rPr lang="en-US" dirty="0"/>
              <a:t>) x O(n</a:t>
            </a:r>
            <a:r>
              <a:rPr lang="en-US" baseline="30000" dirty="0"/>
              <a:t>4/3</a:t>
            </a:r>
            <a:r>
              <a:rPr lang="en-US" dirty="0"/>
              <a:t>log</a:t>
            </a:r>
            <a:r>
              <a:rPr lang="en-US" baseline="30000" dirty="0"/>
              <a:t>2</a:t>
            </a:r>
            <a:r>
              <a:rPr lang="en-US" dirty="0"/>
              <a:t>n) = O(n</a:t>
            </a:r>
            <a:r>
              <a:rPr lang="en-US" baseline="30000" dirty="0"/>
              <a:t>4/3</a:t>
            </a:r>
            <a:r>
              <a:rPr lang="en-US" dirty="0"/>
              <a:t>log</a:t>
            </a:r>
            <a:r>
              <a:rPr lang="en-US" baseline="30000" dirty="0"/>
              <a:t>3</a:t>
            </a:r>
            <a:r>
              <a:rPr lang="en-US" dirty="0"/>
              <a:t>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6"/>
        <p:cNvGrpSpPr/>
        <p:nvPr/>
      </p:nvGrpSpPr>
      <p:grpSpPr>
        <a:xfrm>
          <a:off x="0" y="0"/>
          <a:ext cx="0" cy="0"/>
          <a:chOff x="0" y="0"/>
          <a:chExt cx="0" cy="0"/>
        </a:xfrm>
      </p:grpSpPr>
      <p:sp>
        <p:nvSpPr>
          <p:cNvPr id="97" name="Google Shape;97;p2"/>
          <p:cNvSpPr/>
          <p:nvPr/>
        </p:nvSpPr>
        <p:spPr>
          <a:xfrm>
            <a:off x="0" y="0"/>
            <a:ext cx="12192000" cy="68580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98" name="Google Shape;98;p2"/>
          <p:cNvPicPr preferRelativeResize="0"/>
          <p:nvPr/>
        </p:nvPicPr>
        <p:blipFill rotWithShape="1">
          <a:blip r:embed="rId3">
            <a:alphaModFix amt="35000"/>
          </a:blip>
          <a:srcRect t="13768" b="11230"/>
          <a:stretch/>
        </p:blipFill>
        <p:spPr>
          <a:xfrm>
            <a:off x="20" y="1"/>
            <a:ext cx="12191979" cy="6858000"/>
          </a:xfrm>
          <a:prstGeom prst="rect">
            <a:avLst/>
          </a:prstGeom>
          <a:noFill/>
          <a:ln>
            <a:noFill/>
          </a:ln>
        </p:spPr>
      </p:pic>
      <p:sp>
        <p:nvSpPr>
          <p:cNvPr id="99" name="Google Shape;99;p2"/>
          <p:cNvSpPr txBox="1">
            <a:spLocks noGrp="1"/>
          </p:cNvSpPr>
          <p:nvPr>
            <p:ph type="title"/>
          </p:nvPr>
        </p:nvSpPr>
        <p:spPr>
          <a:xfrm>
            <a:off x="1249961" y="1065850"/>
            <a:ext cx="5035176" cy="472620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SzPts val="8000"/>
              <a:buFont typeface="Calibri"/>
              <a:buNone/>
            </a:pPr>
            <a:r>
              <a:rPr lang="en-US" sz="8000" dirty="0"/>
              <a:t>Introduction</a:t>
            </a:r>
            <a:endParaRPr sz="8000" dirty="0"/>
          </a:p>
        </p:txBody>
      </p:sp>
      <p:cxnSp>
        <p:nvCxnSpPr>
          <p:cNvPr id="100" name="Google Shape;100;p2"/>
          <p:cNvCxnSpPr/>
          <p:nvPr/>
        </p:nvCxnSpPr>
        <p:spPr>
          <a:xfrm>
            <a:off x="6606737" y="2286000"/>
            <a:ext cx="0" cy="2286000"/>
          </a:xfrm>
          <a:prstGeom prst="straightConnector1">
            <a:avLst/>
          </a:prstGeom>
          <a:noFill/>
          <a:ln w="15875" cap="flat" cmpd="sng">
            <a:solidFill>
              <a:srgbClr val="FFFFFF"/>
            </a:solidFill>
            <a:prstDash val="solid"/>
            <a:round/>
            <a:headEnd type="none" w="sm" len="sm"/>
            <a:tailEnd type="none" w="sm" len="sm"/>
          </a:ln>
        </p:spPr>
      </p:cxnSp>
      <p:sp>
        <p:nvSpPr>
          <p:cNvPr id="101" name="Google Shape;101;p2"/>
          <p:cNvSpPr txBox="1">
            <a:spLocks noGrp="1"/>
          </p:cNvSpPr>
          <p:nvPr>
            <p:ph type="body" idx="1"/>
          </p:nvPr>
        </p:nvSpPr>
        <p:spPr>
          <a:xfrm>
            <a:off x="6928479" y="1065862"/>
            <a:ext cx="3860100" cy="4726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2000"/>
              <a:buNone/>
            </a:pPr>
            <a:r>
              <a:rPr lang="en-US" sz="2000" dirty="0">
                <a:solidFill>
                  <a:srgbClr val="FFFFFF"/>
                </a:solidFill>
              </a:rPr>
              <a:t>In this presentation, we provide insights into </a:t>
            </a:r>
            <a:r>
              <a:rPr lang="en-US" sz="2000" dirty="0" err="1">
                <a:solidFill>
                  <a:srgbClr val="FFFFFF"/>
                </a:solidFill>
              </a:rPr>
              <a:t>SoA</a:t>
            </a:r>
            <a:r>
              <a:rPr lang="en-US" sz="2000" dirty="0">
                <a:solidFill>
                  <a:srgbClr val="FFFFFF"/>
                </a:solidFill>
              </a:rPr>
              <a:t> work and results published within 2018 – 2023 related to </a:t>
            </a:r>
            <a:r>
              <a:rPr lang="en-US" sz="2000" b="1" dirty="0">
                <a:solidFill>
                  <a:srgbClr val="FFFFFF"/>
                </a:solidFill>
              </a:rPr>
              <a:t>spanning tree problems</a:t>
            </a:r>
            <a:r>
              <a:rPr lang="en-US" sz="2000" dirty="0">
                <a:solidFill>
                  <a:srgbClr val="FFFFFF"/>
                </a:solidFill>
              </a:rPr>
              <a:t>. We investigate different variations of:</a:t>
            </a:r>
            <a:endParaRPr dirty="0"/>
          </a:p>
          <a:p>
            <a:pPr marL="228600" lvl="0" indent="-228600" algn="l" rtl="0">
              <a:lnSpc>
                <a:spcPct val="90000"/>
              </a:lnSpc>
              <a:spcBef>
                <a:spcPts val="1000"/>
              </a:spcBef>
              <a:spcAft>
                <a:spcPts val="0"/>
              </a:spcAft>
              <a:buClr>
                <a:srgbClr val="FFFFFF"/>
              </a:buClr>
              <a:buSzPts val="2000"/>
              <a:buChar char="•"/>
            </a:pPr>
            <a:r>
              <a:rPr lang="en-US" sz="2000" dirty="0">
                <a:solidFill>
                  <a:srgbClr val="FFFFFF"/>
                </a:solidFill>
              </a:rPr>
              <a:t>the Minimum Bottleneck Spanning Tree (MBST) problem</a:t>
            </a:r>
            <a:endParaRPr dirty="0"/>
          </a:p>
          <a:p>
            <a:pPr marL="228600" lvl="0" indent="-228600" algn="l" rtl="0">
              <a:lnSpc>
                <a:spcPct val="90000"/>
              </a:lnSpc>
              <a:spcBef>
                <a:spcPts val="1000"/>
              </a:spcBef>
              <a:spcAft>
                <a:spcPts val="0"/>
              </a:spcAft>
              <a:buClr>
                <a:srgbClr val="FFFFFF"/>
              </a:buClr>
              <a:buSzPts val="2000"/>
              <a:buChar char="•"/>
            </a:pPr>
            <a:r>
              <a:rPr lang="en-US" sz="2000" dirty="0">
                <a:solidFill>
                  <a:srgbClr val="FFFFFF"/>
                </a:solidFill>
              </a:rPr>
              <a:t>the Minimum Spanning Tree (MST) problem</a:t>
            </a:r>
            <a:endParaRPr sz="2000" dirty="0">
              <a:solidFill>
                <a:srgbClr val="FFFFFF"/>
              </a:solidFill>
            </a:endParaRPr>
          </a:p>
        </p:txBody>
      </p:sp>
      <p:pic>
        <p:nvPicPr>
          <p:cNvPr id="4" name="Google Shape;12;p5">
            <a:extLst>
              <a:ext uri="{FF2B5EF4-FFF2-40B4-BE49-F238E27FC236}">
                <a16:creationId xmlns:a16="http://schemas.microsoft.com/office/drawing/2014/main" id="{6F98BEB6-4E55-67E4-6CFF-6F387C4F5876}"/>
              </a:ext>
            </a:extLst>
          </p:cNvPr>
          <p:cNvPicPr preferRelativeResize="0"/>
          <p:nvPr/>
        </p:nvPicPr>
        <p:blipFill>
          <a:blip r:embed="rId4">
            <a:alphaModFix/>
          </a:blip>
          <a:stretch>
            <a:fillRect/>
          </a:stretch>
        </p:blipFill>
        <p:spPr>
          <a:xfrm>
            <a:off x="9841492" y="6219825"/>
            <a:ext cx="2233806" cy="50165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g247ef1f3dca_1_5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In a word … [2]</a:t>
            </a:r>
            <a:endParaRPr/>
          </a:p>
        </p:txBody>
      </p:sp>
      <p:sp>
        <p:nvSpPr>
          <p:cNvPr id="232" name="Google Shape;232;g247ef1f3dca_1_5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chemeClr val="lt1"/>
              </a:buClr>
              <a:buSzPts val="2800"/>
              <a:buFont typeface="Arial"/>
              <a:buNone/>
            </a:pPr>
            <a:r>
              <a:rPr lang="en-US"/>
              <a:t>If</a:t>
            </a:r>
            <a:endParaRPr/>
          </a:p>
          <a:p>
            <a:pPr marL="914400" lvl="0" indent="-342900" algn="l" rtl="0">
              <a:spcBef>
                <a:spcPts val="0"/>
              </a:spcBef>
              <a:spcAft>
                <a:spcPts val="0"/>
              </a:spcAft>
              <a:buSzPts val="1800"/>
              <a:buAutoNum type="arabicPeriod"/>
            </a:pPr>
            <a:r>
              <a:rPr lang="en-US"/>
              <a:t>Vertices are linearly moving points in ℝ</a:t>
            </a:r>
            <a:r>
              <a:rPr lang="en-US" baseline="30000"/>
              <a:t>2</a:t>
            </a:r>
            <a:endParaRPr/>
          </a:p>
          <a:p>
            <a:pPr marL="914400" lvl="0" indent="-342900" algn="l" rtl="0">
              <a:spcBef>
                <a:spcPts val="0"/>
              </a:spcBef>
              <a:spcAft>
                <a:spcPts val="0"/>
              </a:spcAft>
              <a:buSzPts val="1800"/>
              <a:buAutoNum type="arabicPeriod"/>
            </a:pPr>
            <a:r>
              <a:rPr lang="en-US"/>
              <a:t>Edges are the Euclidean distances between the points</a:t>
            </a:r>
            <a:endParaRPr/>
          </a:p>
          <a:p>
            <a:pPr marL="0" lvl="0" indent="0" algn="l" rtl="0">
              <a:spcBef>
                <a:spcPts val="0"/>
              </a:spcBef>
              <a:spcAft>
                <a:spcPts val="0"/>
              </a:spcAft>
              <a:buNone/>
            </a:pPr>
            <a:endParaRPr/>
          </a:p>
          <a:p>
            <a:pPr marL="0" lvl="0" indent="0" algn="l" rtl="0">
              <a:spcBef>
                <a:spcPts val="0"/>
              </a:spcBef>
              <a:spcAft>
                <a:spcPts val="0"/>
              </a:spcAft>
              <a:buNone/>
            </a:pPr>
            <a:r>
              <a:rPr lang="en-US"/>
              <a:t>then, we can compute a single Minimum Bottleneck Moving Spanning tree in O(n</a:t>
            </a:r>
            <a:r>
              <a:rPr lang="en-US" baseline="30000"/>
              <a:t>4/3</a:t>
            </a:r>
            <a:r>
              <a:rPr lang="en-US"/>
              <a:t>log</a:t>
            </a:r>
            <a:r>
              <a:rPr lang="en-US" baseline="30000"/>
              <a:t>3</a:t>
            </a:r>
            <a:r>
              <a:rPr lang="en-US"/>
              <a:t>n) time.</a:t>
            </a:r>
            <a:endParaRPr/>
          </a:p>
          <a:p>
            <a:pPr marL="0" lvl="0" indent="0" algn="l" rtl="0">
              <a:spcBef>
                <a:spcPts val="0"/>
              </a:spcBef>
              <a:spcAft>
                <a:spcPts val="0"/>
              </a:spcAft>
              <a:buNone/>
            </a:pPr>
            <a:endParaRPr/>
          </a:p>
        </p:txBody>
      </p:sp>
      <p:sp>
        <p:nvSpPr>
          <p:cNvPr id="2" name="Google Shape;239;g24a200e5d07_0_60">
            <a:extLst>
              <a:ext uri="{FF2B5EF4-FFF2-40B4-BE49-F238E27FC236}">
                <a16:creationId xmlns:a16="http://schemas.microsoft.com/office/drawing/2014/main" id="{99424E7E-ECBE-93DE-4A2C-29795F12C63B}"/>
              </a:ext>
            </a:extLst>
          </p:cNvPr>
          <p:cNvSpPr txBox="1">
            <a:spLocks/>
          </p:cNvSpPr>
          <p:nvPr/>
        </p:nvSpPr>
        <p:spPr>
          <a:xfrm>
            <a:off x="-3916469" y="1065900"/>
            <a:ext cx="3201300" cy="47262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Dosis"/>
              <a:buNone/>
              <a:defRPr sz="4400" b="0" i="0" u="none" strike="noStrike" cap="none">
                <a:solidFill>
                  <a:schemeClr val="lt1"/>
                </a:solidFill>
                <a:latin typeface="Dosis"/>
                <a:ea typeface="Dosis"/>
                <a:cs typeface="Dosis"/>
                <a:sym typeface="Dosi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r">
              <a:buSzPts val="8000"/>
              <a:buFont typeface="Calibri"/>
              <a:buNone/>
            </a:pPr>
            <a:r>
              <a:rPr lang="en-US" sz="8000" dirty="0"/>
              <a:t>Paper 3</a:t>
            </a:r>
          </a:p>
        </p:txBody>
      </p:sp>
      <p:cxnSp>
        <p:nvCxnSpPr>
          <p:cNvPr id="3" name="Google Shape;240;g24a200e5d07_0_60">
            <a:extLst>
              <a:ext uri="{FF2B5EF4-FFF2-40B4-BE49-F238E27FC236}">
                <a16:creationId xmlns:a16="http://schemas.microsoft.com/office/drawing/2014/main" id="{33A089F7-1D08-C07C-3342-7617A65CA7A3}"/>
              </a:ext>
            </a:extLst>
          </p:cNvPr>
          <p:cNvCxnSpPr/>
          <p:nvPr/>
        </p:nvCxnSpPr>
        <p:spPr>
          <a:xfrm>
            <a:off x="5766487" y="8494349"/>
            <a:ext cx="0" cy="2286000"/>
          </a:xfrm>
          <a:prstGeom prst="straightConnector1">
            <a:avLst/>
          </a:prstGeom>
          <a:noFill/>
          <a:ln w="15875" cap="flat" cmpd="sng">
            <a:solidFill>
              <a:srgbClr val="FFFFFF"/>
            </a:solidFill>
            <a:prstDash val="solid"/>
            <a:round/>
            <a:headEnd type="none" w="sm" len="sm"/>
            <a:tailEnd type="none" w="sm" len="sm"/>
          </a:ln>
        </p:spPr>
      </p:cxnSp>
      <p:sp>
        <p:nvSpPr>
          <p:cNvPr id="4" name="Google Shape;241;g24a200e5d07_0_60">
            <a:extLst>
              <a:ext uri="{FF2B5EF4-FFF2-40B4-BE49-F238E27FC236}">
                <a16:creationId xmlns:a16="http://schemas.microsoft.com/office/drawing/2014/main" id="{2F601794-87B9-5797-B0B9-CB188DBB5471}"/>
              </a:ext>
            </a:extLst>
          </p:cNvPr>
          <p:cNvSpPr txBox="1">
            <a:spLocks/>
          </p:cNvSpPr>
          <p:nvPr/>
        </p:nvSpPr>
        <p:spPr>
          <a:xfrm>
            <a:off x="12907169" y="1065900"/>
            <a:ext cx="3860100" cy="47262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Dosis"/>
              <a:buChar char="•"/>
              <a:defRPr sz="2800" b="0" i="0" u="none" strike="noStrike" cap="none">
                <a:solidFill>
                  <a:schemeClr val="lt1"/>
                </a:solidFill>
                <a:latin typeface="Dosis"/>
                <a:ea typeface="Dosis"/>
                <a:cs typeface="Dosis"/>
                <a:sym typeface="Dosis"/>
              </a:defRPr>
            </a:lvl1pPr>
            <a:lvl2pPr marL="914400" marR="0" lvl="1" indent="-342900" algn="l" rtl="0">
              <a:lnSpc>
                <a:spcPct val="90000"/>
              </a:lnSpc>
              <a:spcBef>
                <a:spcPts val="500"/>
              </a:spcBef>
              <a:spcAft>
                <a:spcPts val="0"/>
              </a:spcAft>
              <a:buClr>
                <a:schemeClr val="lt1"/>
              </a:buClr>
              <a:buSzPts val="1800"/>
              <a:buFont typeface="Dosis"/>
              <a:buChar char="•"/>
              <a:defRPr sz="2400" b="0" i="0" u="none" strike="noStrike" cap="none">
                <a:solidFill>
                  <a:schemeClr val="lt1"/>
                </a:solidFill>
                <a:latin typeface="Dosis"/>
                <a:ea typeface="Dosis"/>
                <a:cs typeface="Dosis"/>
                <a:sym typeface="Dosis"/>
              </a:defRPr>
            </a:lvl2pPr>
            <a:lvl3pPr marL="1371600" marR="0" lvl="2" indent="-342900" algn="l" rtl="0">
              <a:lnSpc>
                <a:spcPct val="90000"/>
              </a:lnSpc>
              <a:spcBef>
                <a:spcPts val="500"/>
              </a:spcBef>
              <a:spcAft>
                <a:spcPts val="0"/>
              </a:spcAft>
              <a:buClr>
                <a:schemeClr val="lt1"/>
              </a:buClr>
              <a:buSzPts val="1800"/>
              <a:buFont typeface="Dosis"/>
              <a:buChar char="•"/>
              <a:defRPr sz="2000" b="0" i="0" u="none" strike="noStrike" cap="none">
                <a:solidFill>
                  <a:schemeClr val="lt1"/>
                </a:solidFill>
                <a:latin typeface="Dosis"/>
                <a:ea typeface="Dosis"/>
                <a:cs typeface="Dosis"/>
                <a:sym typeface="Dosis"/>
              </a:defRPr>
            </a:lvl3pPr>
            <a:lvl4pPr marL="1828800" marR="0" lvl="3" indent="-342900" algn="l" rtl="0">
              <a:lnSpc>
                <a:spcPct val="90000"/>
              </a:lnSpc>
              <a:spcBef>
                <a:spcPts val="500"/>
              </a:spcBef>
              <a:spcAft>
                <a:spcPts val="0"/>
              </a:spcAft>
              <a:buClr>
                <a:schemeClr val="lt1"/>
              </a:buClr>
              <a:buSzPts val="1800"/>
              <a:buFont typeface="Dosis"/>
              <a:buChar char="•"/>
              <a:defRPr sz="1800" b="0" i="0" u="none" strike="noStrike" cap="none">
                <a:solidFill>
                  <a:schemeClr val="lt1"/>
                </a:solidFill>
                <a:latin typeface="Dosis"/>
                <a:ea typeface="Dosis"/>
                <a:cs typeface="Dosis"/>
                <a:sym typeface="Dosis"/>
              </a:defRPr>
            </a:lvl4pPr>
            <a:lvl5pPr marL="2286000" marR="0" lvl="4" indent="-342900" algn="l" rtl="0">
              <a:lnSpc>
                <a:spcPct val="90000"/>
              </a:lnSpc>
              <a:spcBef>
                <a:spcPts val="500"/>
              </a:spcBef>
              <a:spcAft>
                <a:spcPts val="0"/>
              </a:spcAft>
              <a:buClr>
                <a:schemeClr val="lt1"/>
              </a:buClr>
              <a:buSzPts val="1800"/>
              <a:buFont typeface="Dosis"/>
              <a:buChar char="•"/>
              <a:defRPr sz="1800" b="0" i="0" u="none" strike="noStrike" cap="none">
                <a:solidFill>
                  <a:schemeClr val="lt1"/>
                </a:solidFill>
                <a:latin typeface="Dosis"/>
                <a:ea typeface="Dosis"/>
                <a:cs typeface="Dosis"/>
                <a:sym typeface="Dosis"/>
              </a:defRPr>
            </a:lvl5pPr>
            <a:lvl6pPr marL="2743200" marR="0" lvl="5" indent="-342900" algn="l" rtl="0">
              <a:lnSpc>
                <a:spcPct val="90000"/>
              </a:lnSpc>
              <a:spcBef>
                <a:spcPts val="500"/>
              </a:spcBef>
              <a:spcAft>
                <a:spcPts val="0"/>
              </a:spcAft>
              <a:buClr>
                <a:schemeClr val="lt1"/>
              </a:buClr>
              <a:buSzPts val="1800"/>
              <a:buFont typeface="Dosis"/>
              <a:buChar char="•"/>
              <a:defRPr sz="1800" b="0" i="0" u="none" strike="noStrike" cap="none">
                <a:solidFill>
                  <a:schemeClr val="lt1"/>
                </a:solidFill>
                <a:latin typeface="Dosis"/>
                <a:ea typeface="Dosis"/>
                <a:cs typeface="Dosis"/>
                <a:sym typeface="Dosis"/>
              </a:defRPr>
            </a:lvl6pPr>
            <a:lvl7pPr marL="3200400" marR="0" lvl="6" indent="-342900" algn="l" rtl="0">
              <a:lnSpc>
                <a:spcPct val="90000"/>
              </a:lnSpc>
              <a:spcBef>
                <a:spcPts val="500"/>
              </a:spcBef>
              <a:spcAft>
                <a:spcPts val="0"/>
              </a:spcAft>
              <a:buClr>
                <a:schemeClr val="lt1"/>
              </a:buClr>
              <a:buSzPts val="1800"/>
              <a:buFont typeface="Dosis"/>
              <a:buChar char="•"/>
              <a:defRPr sz="1800" b="0" i="0" u="none" strike="noStrike" cap="none">
                <a:solidFill>
                  <a:schemeClr val="lt1"/>
                </a:solidFill>
                <a:latin typeface="Dosis"/>
                <a:ea typeface="Dosis"/>
                <a:cs typeface="Dosis"/>
                <a:sym typeface="Dosis"/>
              </a:defRPr>
            </a:lvl7pPr>
            <a:lvl8pPr marL="3657600" marR="0" lvl="7" indent="-342900" algn="l" rtl="0">
              <a:lnSpc>
                <a:spcPct val="90000"/>
              </a:lnSpc>
              <a:spcBef>
                <a:spcPts val="500"/>
              </a:spcBef>
              <a:spcAft>
                <a:spcPts val="0"/>
              </a:spcAft>
              <a:buClr>
                <a:schemeClr val="lt1"/>
              </a:buClr>
              <a:buSzPts val="1800"/>
              <a:buFont typeface="Dosis"/>
              <a:buChar char="•"/>
              <a:defRPr sz="1800" b="0" i="0" u="none" strike="noStrike" cap="none">
                <a:solidFill>
                  <a:schemeClr val="lt1"/>
                </a:solidFill>
                <a:latin typeface="Dosis"/>
                <a:ea typeface="Dosis"/>
                <a:cs typeface="Dosis"/>
                <a:sym typeface="Dosis"/>
              </a:defRPr>
            </a:lvl8pPr>
            <a:lvl9pPr marL="4114800" marR="0" lvl="8" indent="-342900" algn="l" rtl="0">
              <a:lnSpc>
                <a:spcPct val="90000"/>
              </a:lnSpc>
              <a:spcBef>
                <a:spcPts val="500"/>
              </a:spcBef>
              <a:spcAft>
                <a:spcPts val="0"/>
              </a:spcAft>
              <a:buClr>
                <a:schemeClr val="lt1"/>
              </a:buClr>
              <a:buSzPts val="1800"/>
              <a:buFont typeface="Dosis"/>
              <a:buChar char="•"/>
              <a:defRPr sz="1800" b="0" i="0" u="none" strike="noStrike" cap="none">
                <a:solidFill>
                  <a:schemeClr val="lt1"/>
                </a:solidFill>
                <a:latin typeface="Dosis"/>
                <a:ea typeface="Dosis"/>
                <a:cs typeface="Dosis"/>
                <a:sym typeface="Dosis"/>
              </a:defRPr>
            </a:lvl9pPr>
          </a:lstStyle>
          <a:p>
            <a:pPr marL="228600" indent="0">
              <a:buFont typeface="Dosis"/>
              <a:buNone/>
            </a:pPr>
            <a:r>
              <a:rPr lang="en-US" sz="4000" dirty="0">
                <a:solidFill>
                  <a:srgbClr val="FFFFFF"/>
                </a:solidFill>
              </a:rPr>
              <a:t>The Minimum Moving Spanning Tree Problem</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36"/>
        <p:cNvGrpSpPr/>
        <p:nvPr/>
      </p:nvGrpSpPr>
      <p:grpSpPr>
        <a:xfrm>
          <a:off x="0" y="0"/>
          <a:ext cx="0" cy="0"/>
          <a:chOff x="0" y="0"/>
          <a:chExt cx="0" cy="0"/>
        </a:xfrm>
      </p:grpSpPr>
      <p:sp>
        <p:nvSpPr>
          <p:cNvPr id="237" name="Google Shape;237;g24a200e5d07_0_60"/>
          <p:cNvSpPr/>
          <p:nvPr/>
        </p:nvSpPr>
        <p:spPr>
          <a:xfrm>
            <a:off x="0" y="0"/>
            <a:ext cx="12192000" cy="68580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38" name="Google Shape;238;g24a200e5d07_0_60"/>
          <p:cNvPicPr preferRelativeResize="0"/>
          <p:nvPr/>
        </p:nvPicPr>
        <p:blipFill rotWithShape="1">
          <a:blip r:embed="rId3">
            <a:alphaModFix amt="35000"/>
          </a:blip>
          <a:srcRect t="13770" b="11227"/>
          <a:stretch/>
        </p:blipFill>
        <p:spPr>
          <a:xfrm>
            <a:off x="20" y="1"/>
            <a:ext cx="12191979" cy="6858000"/>
          </a:xfrm>
          <a:prstGeom prst="rect">
            <a:avLst/>
          </a:prstGeom>
          <a:noFill/>
          <a:ln>
            <a:noFill/>
          </a:ln>
        </p:spPr>
      </p:pic>
      <p:sp>
        <p:nvSpPr>
          <p:cNvPr id="239" name="Google Shape;239;g24a200e5d07_0_60"/>
          <p:cNvSpPr txBox="1">
            <a:spLocks noGrp="1"/>
          </p:cNvSpPr>
          <p:nvPr>
            <p:ph type="title"/>
          </p:nvPr>
        </p:nvSpPr>
        <p:spPr>
          <a:xfrm>
            <a:off x="2243700" y="1065900"/>
            <a:ext cx="3201300" cy="472620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SzPts val="8000"/>
              <a:buFont typeface="Calibri"/>
              <a:buNone/>
            </a:pPr>
            <a:r>
              <a:rPr lang="en-US" sz="8000" dirty="0"/>
              <a:t>Paper 3</a:t>
            </a:r>
            <a:endParaRPr sz="8000" dirty="0"/>
          </a:p>
        </p:txBody>
      </p:sp>
      <p:cxnSp>
        <p:nvCxnSpPr>
          <p:cNvPr id="240" name="Google Shape;240;g24a200e5d07_0_60"/>
          <p:cNvCxnSpPr/>
          <p:nvPr/>
        </p:nvCxnSpPr>
        <p:spPr>
          <a:xfrm>
            <a:off x="5766487" y="2286050"/>
            <a:ext cx="0" cy="2286000"/>
          </a:xfrm>
          <a:prstGeom prst="straightConnector1">
            <a:avLst/>
          </a:prstGeom>
          <a:noFill/>
          <a:ln w="15875" cap="flat" cmpd="sng">
            <a:solidFill>
              <a:srgbClr val="FFFFFF"/>
            </a:solidFill>
            <a:prstDash val="solid"/>
            <a:round/>
            <a:headEnd type="none" w="sm" len="sm"/>
            <a:tailEnd type="none" w="sm" len="sm"/>
          </a:ln>
        </p:spPr>
      </p:cxnSp>
      <p:sp>
        <p:nvSpPr>
          <p:cNvPr id="241" name="Google Shape;241;g24a200e5d07_0_60"/>
          <p:cNvSpPr txBox="1">
            <a:spLocks noGrp="1"/>
          </p:cNvSpPr>
          <p:nvPr>
            <p:ph type="body" idx="1"/>
          </p:nvPr>
        </p:nvSpPr>
        <p:spPr>
          <a:xfrm>
            <a:off x="6088229" y="1065912"/>
            <a:ext cx="3860100" cy="4726200"/>
          </a:xfrm>
          <a:prstGeom prst="rect">
            <a:avLst/>
          </a:prstGeom>
          <a:noFill/>
          <a:ln>
            <a:noFill/>
          </a:ln>
        </p:spPr>
        <p:txBody>
          <a:bodyPr spcFirstLastPara="1" wrap="square" lIns="91425" tIns="45700" rIns="91425" bIns="45700" anchor="ctr" anchorCtr="0">
            <a:normAutofit/>
          </a:bodyPr>
          <a:lstStyle/>
          <a:p>
            <a:pPr marL="228600" lvl="0" indent="0" algn="l" rtl="0">
              <a:lnSpc>
                <a:spcPct val="90000"/>
              </a:lnSpc>
              <a:spcBef>
                <a:spcPts val="1000"/>
              </a:spcBef>
              <a:spcAft>
                <a:spcPts val="0"/>
              </a:spcAft>
              <a:buNone/>
            </a:pPr>
            <a:r>
              <a:rPr lang="en-US" sz="4000">
                <a:solidFill>
                  <a:srgbClr val="FFFFFF"/>
                </a:solidFill>
              </a:rPr>
              <a:t>The Minimum Moving Spanning Tree Problem</a:t>
            </a:r>
            <a:endParaRPr sz="4000">
              <a:solidFill>
                <a:srgbClr val="FFFFFF"/>
              </a:solidFill>
            </a:endParaRPr>
          </a:p>
        </p:txBody>
      </p:sp>
      <p:pic>
        <p:nvPicPr>
          <p:cNvPr id="2" name="Google Shape;12;p5">
            <a:extLst>
              <a:ext uri="{FF2B5EF4-FFF2-40B4-BE49-F238E27FC236}">
                <a16:creationId xmlns:a16="http://schemas.microsoft.com/office/drawing/2014/main" id="{073636F1-C4BB-32C6-4AFF-84C3B5954171}"/>
              </a:ext>
            </a:extLst>
          </p:cNvPr>
          <p:cNvPicPr preferRelativeResize="0"/>
          <p:nvPr/>
        </p:nvPicPr>
        <p:blipFill>
          <a:blip r:embed="rId4">
            <a:alphaModFix/>
          </a:blip>
          <a:stretch>
            <a:fillRect/>
          </a:stretch>
        </p:blipFill>
        <p:spPr>
          <a:xfrm>
            <a:off x="9841492" y="6219825"/>
            <a:ext cx="2233806" cy="50165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247ef1f3dca_1_7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Context of presented work [3]</a:t>
            </a:r>
            <a:endParaRPr/>
          </a:p>
        </p:txBody>
      </p:sp>
      <p:sp>
        <p:nvSpPr>
          <p:cNvPr id="250" name="Google Shape;250;g247ef1f3dca_1_7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dirty="0"/>
              <a:t>Till now:</a:t>
            </a:r>
            <a:endParaRPr dirty="0"/>
          </a:p>
          <a:p>
            <a:pPr marL="457200" lvl="0" indent="-342900" algn="l" rtl="0">
              <a:spcBef>
                <a:spcPts val="0"/>
              </a:spcBef>
              <a:spcAft>
                <a:spcPts val="0"/>
              </a:spcAft>
              <a:buSzPts val="1800"/>
              <a:buAutoNum type="arabicPeriod"/>
            </a:pPr>
            <a:r>
              <a:rPr lang="en-US" dirty="0"/>
              <a:t>Vertices are linearly moving points in ℝ</a:t>
            </a:r>
            <a:r>
              <a:rPr lang="en-US" baseline="30000" dirty="0"/>
              <a:t>2</a:t>
            </a:r>
            <a:endParaRPr dirty="0"/>
          </a:p>
          <a:p>
            <a:pPr marL="457200" lvl="0" indent="-342900" algn="l" rtl="0">
              <a:spcBef>
                <a:spcPts val="0"/>
              </a:spcBef>
              <a:spcAft>
                <a:spcPts val="0"/>
              </a:spcAft>
              <a:buSzPts val="1800"/>
              <a:buAutoNum type="arabicPeriod"/>
            </a:pPr>
            <a:r>
              <a:rPr lang="en-US" dirty="0"/>
              <a:t>Edges are the Euclidean distances between the points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In this paper:</a:t>
            </a:r>
            <a:endParaRPr dirty="0"/>
          </a:p>
          <a:p>
            <a:pPr marL="457200" lvl="0" indent="-342900" algn="l" rtl="0">
              <a:spcBef>
                <a:spcPts val="0"/>
              </a:spcBef>
              <a:spcAft>
                <a:spcPts val="0"/>
              </a:spcAft>
              <a:buSzPts val="1800"/>
              <a:buAutoNum type="arabicPeriod"/>
            </a:pPr>
            <a:r>
              <a:rPr lang="en-US" dirty="0"/>
              <a:t>Vertices are linearly moving points in </a:t>
            </a:r>
            <a:r>
              <a:rPr lang="en-US" dirty="0" err="1">
                <a:solidFill>
                  <a:srgbClr val="FF0000"/>
                </a:solidFill>
              </a:rPr>
              <a:t>ℝ</a:t>
            </a:r>
            <a:r>
              <a:rPr lang="en-US" baseline="30000" dirty="0" err="1">
                <a:solidFill>
                  <a:srgbClr val="FF0000"/>
                </a:solidFill>
              </a:rPr>
              <a:t>dim</a:t>
            </a:r>
            <a:r>
              <a:rPr lang="en-US" dirty="0"/>
              <a:t>,</a:t>
            </a:r>
            <a:r>
              <a:rPr lang="en-US" dirty="0">
                <a:solidFill>
                  <a:srgbClr val="FF0000"/>
                </a:solidFill>
              </a:rPr>
              <a:t> </a:t>
            </a:r>
            <a:r>
              <a:rPr lang="en-US" dirty="0"/>
              <a:t>for any constant dim</a:t>
            </a:r>
            <a:endParaRPr dirty="0"/>
          </a:p>
          <a:p>
            <a:pPr marL="457200" lvl="0" indent="-342900" algn="l" rtl="0">
              <a:spcBef>
                <a:spcPts val="0"/>
              </a:spcBef>
              <a:spcAft>
                <a:spcPts val="0"/>
              </a:spcAft>
              <a:buSzPts val="1800"/>
              <a:buAutoNum type="arabicPeriod"/>
            </a:pPr>
            <a:r>
              <a:rPr lang="en-US" dirty="0"/>
              <a:t>Edges are the distances between the points, under </a:t>
            </a:r>
            <a:r>
              <a:rPr lang="en-US" dirty="0">
                <a:solidFill>
                  <a:srgbClr val="FF0000"/>
                </a:solidFill>
              </a:rPr>
              <a:t>any convex distance metric</a:t>
            </a:r>
            <a:r>
              <a:rPr lang="en-US" dirty="0"/>
              <a:t>.</a:t>
            </a:r>
            <a:endParaRPr dirty="0"/>
          </a:p>
          <a:p>
            <a:pPr marL="0" lvl="0" indent="0" algn="l" rtl="0">
              <a:spcBef>
                <a:spcPts val="0"/>
              </a:spcBef>
              <a:spcAft>
                <a:spcPts val="0"/>
              </a:spcAft>
              <a:buNone/>
            </a:pPr>
            <a:r>
              <a:rPr lang="en-US" dirty="0"/>
              <a:t>The goal is, again, to compute a single Minimum Bottleneck Moving Spanning Tree for the whole time interval.</a:t>
            </a:r>
            <a:endParaRPr dirty="0"/>
          </a:p>
          <a:p>
            <a:pPr marL="0" lvl="0" indent="0" algn="l" rtl="0">
              <a:spcBef>
                <a:spcPts val="0"/>
              </a:spcBef>
              <a:spcAft>
                <a:spcPts val="0"/>
              </a:spcAft>
              <a:buNone/>
            </a:pPr>
            <a:endParaRPr dirty="0"/>
          </a:p>
        </p:txBody>
      </p:sp>
      <p:sp>
        <p:nvSpPr>
          <p:cNvPr id="2" name="Google Shape;239;g24a200e5d07_0_60">
            <a:extLst>
              <a:ext uri="{FF2B5EF4-FFF2-40B4-BE49-F238E27FC236}">
                <a16:creationId xmlns:a16="http://schemas.microsoft.com/office/drawing/2014/main" id="{FAC17034-DC2B-5B10-9442-D34492B8AD6C}"/>
              </a:ext>
            </a:extLst>
          </p:cNvPr>
          <p:cNvSpPr txBox="1">
            <a:spLocks/>
          </p:cNvSpPr>
          <p:nvPr/>
        </p:nvSpPr>
        <p:spPr>
          <a:xfrm>
            <a:off x="-3272195" y="1065900"/>
            <a:ext cx="3201300" cy="47262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Dosis"/>
              <a:buNone/>
              <a:defRPr sz="4400" b="0" i="0" u="none" strike="noStrike" cap="none">
                <a:solidFill>
                  <a:schemeClr val="lt1"/>
                </a:solidFill>
                <a:latin typeface="Dosis"/>
                <a:ea typeface="Dosis"/>
                <a:cs typeface="Dosis"/>
                <a:sym typeface="Dosi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r">
              <a:buSzPts val="8000"/>
              <a:buFont typeface="Calibri"/>
              <a:buNone/>
            </a:pPr>
            <a:r>
              <a:rPr lang="en-US" sz="8000" dirty="0"/>
              <a:t>Paper 3</a:t>
            </a:r>
          </a:p>
        </p:txBody>
      </p:sp>
      <p:cxnSp>
        <p:nvCxnSpPr>
          <p:cNvPr id="3" name="Google Shape;240;g24a200e5d07_0_60">
            <a:extLst>
              <a:ext uri="{FF2B5EF4-FFF2-40B4-BE49-F238E27FC236}">
                <a16:creationId xmlns:a16="http://schemas.microsoft.com/office/drawing/2014/main" id="{640B149B-35C9-0DA2-4284-33DB373B921B}"/>
              </a:ext>
            </a:extLst>
          </p:cNvPr>
          <p:cNvCxnSpPr/>
          <p:nvPr/>
        </p:nvCxnSpPr>
        <p:spPr>
          <a:xfrm>
            <a:off x="5766487" y="6990784"/>
            <a:ext cx="0" cy="2286000"/>
          </a:xfrm>
          <a:prstGeom prst="straightConnector1">
            <a:avLst/>
          </a:prstGeom>
          <a:noFill/>
          <a:ln w="15875" cap="flat" cmpd="sng">
            <a:solidFill>
              <a:srgbClr val="FFFFFF"/>
            </a:solidFill>
            <a:prstDash val="solid"/>
            <a:round/>
            <a:headEnd type="none" w="sm" len="sm"/>
            <a:tailEnd type="none" w="sm" len="sm"/>
          </a:ln>
        </p:spPr>
      </p:cxnSp>
      <p:sp>
        <p:nvSpPr>
          <p:cNvPr id="4" name="Google Shape;241;g24a200e5d07_0_60">
            <a:extLst>
              <a:ext uri="{FF2B5EF4-FFF2-40B4-BE49-F238E27FC236}">
                <a16:creationId xmlns:a16="http://schemas.microsoft.com/office/drawing/2014/main" id="{3FB1CA96-64A1-1B36-BC4D-6A9B29F5136B}"/>
              </a:ext>
            </a:extLst>
          </p:cNvPr>
          <p:cNvSpPr txBox="1">
            <a:spLocks/>
          </p:cNvSpPr>
          <p:nvPr/>
        </p:nvSpPr>
        <p:spPr>
          <a:xfrm>
            <a:off x="12267803" y="1065912"/>
            <a:ext cx="3860100" cy="47262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Dosis"/>
              <a:buChar char="•"/>
              <a:defRPr sz="2800" b="0" i="0" u="none" strike="noStrike" cap="none">
                <a:solidFill>
                  <a:schemeClr val="lt1"/>
                </a:solidFill>
                <a:latin typeface="Dosis"/>
                <a:ea typeface="Dosis"/>
                <a:cs typeface="Dosis"/>
                <a:sym typeface="Dosis"/>
              </a:defRPr>
            </a:lvl1pPr>
            <a:lvl2pPr marL="914400" marR="0" lvl="1" indent="-342900" algn="l" rtl="0">
              <a:lnSpc>
                <a:spcPct val="90000"/>
              </a:lnSpc>
              <a:spcBef>
                <a:spcPts val="500"/>
              </a:spcBef>
              <a:spcAft>
                <a:spcPts val="0"/>
              </a:spcAft>
              <a:buClr>
                <a:schemeClr val="lt1"/>
              </a:buClr>
              <a:buSzPts val="1800"/>
              <a:buFont typeface="Dosis"/>
              <a:buChar char="•"/>
              <a:defRPr sz="2400" b="0" i="0" u="none" strike="noStrike" cap="none">
                <a:solidFill>
                  <a:schemeClr val="lt1"/>
                </a:solidFill>
                <a:latin typeface="Dosis"/>
                <a:ea typeface="Dosis"/>
                <a:cs typeface="Dosis"/>
                <a:sym typeface="Dosis"/>
              </a:defRPr>
            </a:lvl2pPr>
            <a:lvl3pPr marL="1371600" marR="0" lvl="2" indent="-342900" algn="l" rtl="0">
              <a:lnSpc>
                <a:spcPct val="90000"/>
              </a:lnSpc>
              <a:spcBef>
                <a:spcPts val="500"/>
              </a:spcBef>
              <a:spcAft>
                <a:spcPts val="0"/>
              </a:spcAft>
              <a:buClr>
                <a:schemeClr val="lt1"/>
              </a:buClr>
              <a:buSzPts val="1800"/>
              <a:buFont typeface="Dosis"/>
              <a:buChar char="•"/>
              <a:defRPr sz="2000" b="0" i="0" u="none" strike="noStrike" cap="none">
                <a:solidFill>
                  <a:schemeClr val="lt1"/>
                </a:solidFill>
                <a:latin typeface="Dosis"/>
                <a:ea typeface="Dosis"/>
                <a:cs typeface="Dosis"/>
                <a:sym typeface="Dosis"/>
              </a:defRPr>
            </a:lvl3pPr>
            <a:lvl4pPr marL="1828800" marR="0" lvl="3" indent="-342900" algn="l" rtl="0">
              <a:lnSpc>
                <a:spcPct val="90000"/>
              </a:lnSpc>
              <a:spcBef>
                <a:spcPts val="500"/>
              </a:spcBef>
              <a:spcAft>
                <a:spcPts val="0"/>
              </a:spcAft>
              <a:buClr>
                <a:schemeClr val="lt1"/>
              </a:buClr>
              <a:buSzPts val="1800"/>
              <a:buFont typeface="Dosis"/>
              <a:buChar char="•"/>
              <a:defRPr sz="1800" b="0" i="0" u="none" strike="noStrike" cap="none">
                <a:solidFill>
                  <a:schemeClr val="lt1"/>
                </a:solidFill>
                <a:latin typeface="Dosis"/>
                <a:ea typeface="Dosis"/>
                <a:cs typeface="Dosis"/>
                <a:sym typeface="Dosis"/>
              </a:defRPr>
            </a:lvl4pPr>
            <a:lvl5pPr marL="2286000" marR="0" lvl="4" indent="-342900" algn="l" rtl="0">
              <a:lnSpc>
                <a:spcPct val="90000"/>
              </a:lnSpc>
              <a:spcBef>
                <a:spcPts val="500"/>
              </a:spcBef>
              <a:spcAft>
                <a:spcPts val="0"/>
              </a:spcAft>
              <a:buClr>
                <a:schemeClr val="lt1"/>
              </a:buClr>
              <a:buSzPts val="1800"/>
              <a:buFont typeface="Dosis"/>
              <a:buChar char="•"/>
              <a:defRPr sz="1800" b="0" i="0" u="none" strike="noStrike" cap="none">
                <a:solidFill>
                  <a:schemeClr val="lt1"/>
                </a:solidFill>
                <a:latin typeface="Dosis"/>
                <a:ea typeface="Dosis"/>
                <a:cs typeface="Dosis"/>
                <a:sym typeface="Dosis"/>
              </a:defRPr>
            </a:lvl5pPr>
            <a:lvl6pPr marL="2743200" marR="0" lvl="5" indent="-342900" algn="l" rtl="0">
              <a:lnSpc>
                <a:spcPct val="90000"/>
              </a:lnSpc>
              <a:spcBef>
                <a:spcPts val="500"/>
              </a:spcBef>
              <a:spcAft>
                <a:spcPts val="0"/>
              </a:spcAft>
              <a:buClr>
                <a:schemeClr val="lt1"/>
              </a:buClr>
              <a:buSzPts val="1800"/>
              <a:buFont typeface="Dosis"/>
              <a:buChar char="•"/>
              <a:defRPr sz="1800" b="0" i="0" u="none" strike="noStrike" cap="none">
                <a:solidFill>
                  <a:schemeClr val="lt1"/>
                </a:solidFill>
                <a:latin typeface="Dosis"/>
                <a:ea typeface="Dosis"/>
                <a:cs typeface="Dosis"/>
                <a:sym typeface="Dosis"/>
              </a:defRPr>
            </a:lvl6pPr>
            <a:lvl7pPr marL="3200400" marR="0" lvl="6" indent="-342900" algn="l" rtl="0">
              <a:lnSpc>
                <a:spcPct val="90000"/>
              </a:lnSpc>
              <a:spcBef>
                <a:spcPts val="500"/>
              </a:spcBef>
              <a:spcAft>
                <a:spcPts val="0"/>
              </a:spcAft>
              <a:buClr>
                <a:schemeClr val="lt1"/>
              </a:buClr>
              <a:buSzPts val="1800"/>
              <a:buFont typeface="Dosis"/>
              <a:buChar char="•"/>
              <a:defRPr sz="1800" b="0" i="0" u="none" strike="noStrike" cap="none">
                <a:solidFill>
                  <a:schemeClr val="lt1"/>
                </a:solidFill>
                <a:latin typeface="Dosis"/>
                <a:ea typeface="Dosis"/>
                <a:cs typeface="Dosis"/>
                <a:sym typeface="Dosis"/>
              </a:defRPr>
            </a:lvl7pPr>
            <a:lvl8pPr marL="3657600" marR="0" lvl="7" indent="-342900" algn="l" rtl="0">
              <a:lnSpc>
                <a:spcPct val="90000"/>
              </a:lnSpc>
              <a:spcBef>
                <a:spcPts val="500"/>
              </a:spcBef>
              <a:spcAft>
                <a:spcPts val="0"/>
              </a:spcAft>
              <a:buClr>
                <a:schemeClr val="lt1"/>
              </a:buClr>
              <a:buSzPts val="1800"/>
              <a:buFont typeface="Dosis"/>
              <a:buChar char="•"/>
              <a:defRPr sz="1800" b="0" i="0" u="none" strike="noStrike" cap="none">
                <a:solidFill>
                  <a:schemeClr val="lt1"/>
                </a:solidFill>
                <a:latin typeface="Dosis"/>
                <a:ea typeface="Dosis"/>
                <a:cs typeface="Dosis"/>
                <a:sym typeface="Dosis"/>
              </a:defRPr>
            </a:lvl8pPr>
            <a:lvl9pPr marL="4114800" marR="0" lvl="8" indent="-342900" algn="l" rtl="0">
              <a:lnSpc>
                <a:spcPct val="90000"/>
              </a:lnSpc>
              <a:spcBef>
                <a:spcPts val="500"/>
              </a:spcBef>
              <a:spcAft>
                <a:spcPts val="0"/>
              </a:spcAft>
              <a:buClr>
                <a:schemeClr val="lt1"/>
              </a:buClr>
              <a:buSzPts val="1800"/>
              <a:buFont typeface="Dosis"/>
              <a:buChar char="•"/>
              <a:defRPr sz="1800" b="0" i="0" u="none" strike="noStrike" cap="none">
                <a:solidFill>
                  <a:schemeClr val="lt1"/>
                </a:solidFill>
                <a:latin typeface="Dosis"/>
                <a:ea typeface="Dosis"/>
                <a:cs typeface="Dosis"/>
                <a:sym typeface="Dosis"/>
              </a:defRPr>
            </a:lvl9pPr>
          </a:lstStyle>
          <a:p>
            <a:pPr marL="228600" indent="0">
              <a:buFont typeface="Dosis"/>
              <a:buNone/>
            </a:pPr>
            <a:r>
              <a:rPr lang="en-US" sz="4000" dirty="0">
                <a:solidFill>
                  <a:srgbClr val="FFFFFF"/>
                </a:solidFill>
              </a:rPr>
              <a:t>The Minimum Moving Spanning Tree Problem</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g247ef1f3dca_1_7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Key observations + algorithm [3]</a:t>
            </a:r>
            <a:endParaRPr/>
          </a:p>
        </p:txBody>
      </p:sp>
      <p:sp>
        <p:nvSpPr>
          <p:cNvPr id="256" name="Google Shape;256;g247ef1f3dca_1_7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42900" algn="l" rtl="0">
              <a:spcBef>
                <a:spcPts val="0"/>
              </a:spcBef>
              <a:spcAft>
                <a:spcPts val="0"/>
              </a:spcAft>
              <a:buSzPts val="1800"/>
              <a:buAutoNum type="arabicPeriod"/>
            </a:pPr>
            <a:r>
              <a:rPr lang="en-US" dirty="0"/>
              <a:t>The distance between two linearly moving points is maximized either at the start or at the end of their motion. </a:t>
            </a:r>
            <a:endParaRPr dirty="0"/>
          </a:p>
          <a:p>
            <a:pPr marL="457200" lvl="0" indent="-342900" algn="l" rtl="0">
              <a:spcBef>
                <a:spcPts val="0"/>
              </a:spcBef>
              <a:spcAft>
                <a:spcPts val="0"/>
              </a:spcAft>
              <a:buSzPts val="1800"/>
              <a:buAutoNum type="arabicPeriod"/>
            </a:pPr>
            <a:r>
              <a:rPr lang="en-US" dirty="0"/>
              <a:t>Problem: That does not necessarily mean the MBMST is acquired at time t=0 or t=1.</a:t>
            </a:r>
            <a:endParaRPr dirty="0"/>
          </a:p>
          <a:p>
            <a:pPr marL="457200" lvl="0" indent="-342900" algn="l" rtl="0">
              <a:spcBef>
                <a:spcPts val="0"/>
              </a:spcBef>
              <a:spcAft>
                <a:spcPts val="0"/>
              </a:spcAft>
              <a:buSzPts val="1800"/>
              <a:buAutoNum type="arabicPeriod"/>
            </a:pPr>
            <a:r>
              <a:rPr lang="en-US" dirty="0"/>
              <a:t>Solution: Construct an upper bound graph:</a:t>
            </a:r>
            <a:endParaRPr dirty="0"/>
          </a:p>
          <a:p>
            <a:pPr marL="914400" lvl="1" indent="-342900" algn="l" rtl="0">
              <a:spcBef>
                <a:spcPts val="0"/>
              </a:spcBef>
              <a:spcAft>
                <a:spcPts val="0"/>
              </a:spcAft>
              <a:buSzPts val="1800"/>
              <a:buAutoNum type="alphaLcPeriod"/>
            </a:pPr>
            <a:r>
              <a:rPr lang="en-US" dirty="0"/>
              <a:t>fully connected graph with vertex set the same as the initial graph</a:t>
            </a:r>
            <a:endParaRPr dirty="0"/>
          </a:p>
          <a:p>
            <a:pPr marL="914400" lvl="1" indent="-342900" algn="l" rtl="0">
              <a:spcBef>
                <a:spcPts val="0"/>
              </a:spcBef>
              <a:spcAft>
                <a:spcPts val="0"/>
              </a:spcAft>
              <a:buSzPts val="1800"/>
              <a:buAutoNum type="alphaLcPeriod"/>
            </a:pPr>
            <a:r>
              <a:rPr lang="en-US" dirty="0"/>
              <a:t>edge between all pairs p, q, with |</a:t>
            </a:r>
            <a:r>
              <a:rPr lang="en-US" dirty="0" err="1"/>
              <a:t>pq</a:t>
            </a:r>
            <a:r>
              <a:rPr lang="en-US" dirty="0"/>
              <a:t>| = </a:t>
            </a:r>
            <a:r>
              <a:rPr lang="en-US" sz="2800" dirty="0"/>
              <a:t>max{|p(0)q(0)|, |p(1)q(1)|}</a:t>
            </a:r>
            <a:endParaRPr sz="2800" dirty="0"/>
          </a:p>
          <a:p>
            <a:pPr marL="0" lvl="0" indent="0" algn="l" rtl="0">
              <a:spcBef>
                <a:spcPts val="0"/>
              </a:spcBef>
              <a:spcAft>
                <a:spcPts val="0"/>
              </a:spcAft>
              <a:buNone/>
            </a:pPr>
            <a:endParaRPr dirty="0"/>
          </a:p>
          <a:p>
            <a:pPr marL="0" lvl="0" indent="0" algn="l" rtl="0">
              <a:spcBef>
                <a:spcPts val="0"/>
              </a:spcBef>
              <a:spcAft>
                <a:spcPts val="0"/>
              </a:spcAft>
              <a:buNone/>
            </a:pPr>
            <a:r>
              <a:rPr lang="en-US" dirty="0"/>
              <a:t>Algorithm: Compute an MBST on the upper bound graph using a known algorithm with O(size) complexity. The upper bound graph has </a:t>
            </a:r>
            <a:r>
              <a:rPr lang="en-US" baseline="30000" dirty="0"/>
              <a:t>n(n-1)</a:t>
            </a:r>
            <a:r>
              <a:rPr lang="en-US" dirty="0"/>
              <a:t>/</a:t>
            </a:r>
            <a:r>
              <a:rPr lang="en-US" baseline="-25000" dirty="0"/>
              <a:t>2 </a:t>
            </a:r>
            <a:r>
              <a:rPr lang="en-US" dirty="0"/>
              <a:t>edges, thus O(n</a:t>
            </a:r>
            <a:r>
              <a:rPr lang="en-US" baseline="30000" dirty="0"/>
              <a:t>2</a:t>
            </a:r>
            <a:r>
              <a:rPr lang="en-US" dirty="0"/>
              <a:t>) time complexity in total.</a:t>
            </a:r>
            <a:endParaRPr dirty="0"/>
          </a:p>
          <a:p>
            <a:pPr marL="0" lvl="0" indent="0" algn="l" rtl="0">
              <a:spcBef>
                <a:spcPts val="0"/>
              </a:spcBef>
              <a:spcAft>
                <a:spcPts val="0"/>
              </a:spcAft>
              <a:buNone/>
            </a:pP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0"/>
        <p:cNvGrpSpPr/>
        <p:nvPr/>
      </p:nvGrpSpPr>
      <p:grpSpPr>
        <a:xfrm>
          <a:off x="0" y="0"/>
          <a:ext cx="0" cy="0"/>
          <a:chOff x="0" y="0"/>
          <a:chExt cx="0" cy="0"/>
        </a:xfrm>
      </p:grpSpPr>
      <p:sp>
        <p:nvSpPr>
          <p:cNvPr id="261" name="Google Shape;261;g24a200e5d07_0_72"/>
          <p:cNvSpPr/>
          <p:nvPr/>
        </p:nvSpPr>
        <p:spPr>
          <a:xfrm>
            <a:off x="0" y="0"/>
            <a:ext cx="12192000" cy="68580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62" name="Google Shape;262;g24a200e5d07_0_72"/>
          <p:cNvPicPr preferRelativeResize="0"/>
          <p:nvPr/>
        </p:nvPicPr>
        <p:blipFill rotWithShape="1">
          <a:blip r:embed="rId3">
            <a:alphaModFix amt="35000"/>
          </a:blip>
          <a:srcRect t="13770" b="11227"/>
          <a:stretch/>
        </p:blipFill>
        <p:spPr>
          <a:xfrm>
            <a:off x="20" y="1"/>
            <a:ext cx="12191979" cy="6858000"/>
          </a:xfrm>
          <a:prstGeom prst="rect">
            <a:avLst/>
          </a:prstGeom>
          <a:noFill/>
          <a:ln>
            <a:noFill/>
          </a:ln>
        </p:spPr>
      </p:pic>
      <p:sp>
        <p:nvSpPr>
          <p:cNvPr id="263" name="Google Shape;263;g24a200e5d07_0_72"/>
          <p:cNvSpPr txBox="1">
            <a:spLocks noGrp="1"/>
          </p:cNvSpPr>
          <p:nvPr>
            <p:ph type="title"/>
          </p:nvPr>
        </p:nvSpPr>
        <p:spPr>
          <a:xfrm>
            <a:off x="1832663" y="1065900"/>
            <a:ext cx="4023300" cy="472620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SzPts val="8000"/>
              <a:buFont typeface="Calibri"/>
              <a:buNone/>
            </a:pPr>
            <a:r>
              <a:rPr lang="en-US" sz="8000" dirty="0"/>
              <a:t>Examined Problem</a:t>
            </a:r>
            <a:endParaRPr sz="8000" dirty="0"/>
          </a:p>
        </p:txBody>
      </p:sp>
      <p:cxnSp>
        <p:nvCxnSpPr>
          <p:cNvPr id="264" name="Google Shape;264;g24a200e5d07_0_72"/>
          <p:cNvCxnSpPr/>
          <p:nvPr/>
        </p:nvCxnSpPr>
        <p:spPr>
          <a:xfrm>
            <a:off x="6177524" y="2286050"/>
            <a:ext cx="0" cy="2286000"/>
          </a:xfrm>
          <a:prstGeom prst="straightConnector1">
            <a:avLst/>
          </a:prstGeom>
          <a:noFill/>
          <a:ln w="15875" cap="flat" cmpd="sng">
            <a:solidFill>
              <a:srgbClr val="FFFFFF"/>
            </a:solidFill>
            <a:prstDash val="solid"/>
            <a:round/>
            <a:headEnd type="none" w="sm" len="sm"/>
            <a:tailEnd type="none" w="sm" len="sm"/>
          </a:ln>
        </p:spPr>
      </p:cxnSp>
      <p:pic>
        <p:nvPicPr>
          <p:cNvPr id="2" name="Google Shape;12;p5">
            <a:extLst>
              <a:ext uri="{FF2B5EF4-FFF2-40B4-BE49-F238E27FC236}">
                <a16:creationId xmlns:a16="http://schemas.microsoft.com/office/drawing/2014/main" id="{FF515207-312F-AABB-BAB2-3FEF860FA637}"/>
              </a:ext>
            </a:extLst>
          </p:cNvPr>
          <p:cNvPicPr preferRelativeResize="0"/>
          <p:nvPr/>
        </p:nvPicPr>
        <p:blipFill>
          <a:blip r:embed="rId4">
            <a:alphaModFix/>
          </a:blip>
          <a:stretch>
            <a:fillRect/>
          </a:stretch>
        </p:blipFill>
        <p:spPr>
          <a:xfrm>
            <a:off x="9841492" y="6219825"/>
            <a:ext cx="2233806" cy="501650"/>
          </a:xfrm>
          <a:prstGeom prst="rect">
            <a:avLst/>
          </a:prstGeom>
          <a:noFill/>
          <a:ln>
            <a:noFill/>
          </a:ln>
        </p:spPr>
      </p:pic>
      <p:pic>
        <p:nvPicPr>
          <p:cNvPr id="5" name="Picture 4">
            <a:extLst>
              <a:ext uri="{FF2B5EF4-FFF2-40B4-BE49-F238E27FC236}">
                <a16:creationId xmlns:a16="http://schemas.microsoft.com/office/drawing/2014/main" id="{28E51C11-289C-BACE-EE3B-95E214D56923}"/>
              </a:ext>
            </a:extLst>
          </p:cNvPr>
          <p:cNvPicPr>
            <a:picLocks noChangeAspect="1"/>
          </p:cNvPicPr>
          <p:nvPr/>
        </p:nvPicPr>
        <p:blipFill>
          <a:blip r:embed="rId5"/>
          <a:stretch>
            <a:fillRect/>
          </a:stretch>
        </p:blipFill>
        <p:spPr>
          <a:xfrm>
            <a:off x="6242824" y="2262182"/>
            <a:ext cx="3859102" cy="1072989"/>
          </a:xfrm>
          <a:prstGeom prst="rect">
            <a:avLst/>
          </a:prstGeom>
        </p:spPr>
      </p:pic>
      <p:pic>
        <p:nvPicPr>
          <p:cNvPr id="8" name="Picture 7">
            <a:extLst>
              <a:ext uri="{FF2B5EF4-FFF2-40B4-BE49-F238E27FC236}">
                <a16:creationId xmlns:a16="http://schemas.microsoft.com/office/drawing/2014/main" id="{28B85184-ADEB-B7C4-924C-7149849ABD6B}"/>
              </a:ext>
            </a:extLst>
          </p:cNvPr>
          <p:cNvPicPr>
            <a:picLocks noChangeAspect="1"/>
          </p:cNvPicPr>
          <p:nvPr/>
        </p:nvPicPr>
        <p:blipFill>
          <a:blip r:embed="rId6"/>
          <a:stretch>
            <a:fillRect/>
          </a:stretch>
        </p:blipFill>
        <p:spPr>
          <a:xfrm>
            <a:off x="6289437" y="2803439"/>
            <a:ext cx="3859102" cy="1072989"/>
          </a:xfrm>
          <a:prstGeom prst="rect">
            <a:avLst/>
          </a:prstGeom>
        </p:spPr>
      </p:pic>
      <p:pic>
        <p:nvPicPr>
          <p:cNvPr id="9" name="Picture 8">
            <a:extLst>
              <a:ext uri="{FF2B5EF4-FFF2-40B4-BE49-F238E27FC236}">
                <a16:creationId xmlns:a16="http://schemas.microsoft.com/office/drawing/2014/main" id="{65E98947-90A6-39B6-FBC8-3D1C604A518E}"/>
              </a:ext>
            </a:extLst>
          </p:cNvPr>
          <p:cNvPicPr>
            <a:picLocks noChangeAspect="1"/>
          </p:cNvPicPr>
          <p:nvPr/>
        </p:nvPicPr>
        <p:blipFill>
          <a:blip r:embed="rId7"/>
          <a:stretch>
            <a:fillRect/>
          </a:stretch>
        </p:blipFill>
        <p:spPr>
          <a:xfrm>
            <a:off x="6293484" y="3339933"/>
            <a:ext cx="3999323" cy="156071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xit" presetSubtype="10" fill="hold" nodeType="afterEffect">
                                  <p:stCondLst>
                                    <p:cond delay="0"/>
                                  </p:stCondLst>
                                  <p:childTnLst>
                                    <p:animEffect transition="out" filter="randombar(horizontal)">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g24a200e5d07_0_72"/>
          <p:cNvSpPr/>
          <p:nvPr/>
        </p:nvSpPr>
        <p:spPr>
          <a:xfrm>
            <a:off x="0" y="0"/>
            <a:ext cx="12192000" cy="68580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62" name="Google Shape;262;g24a200e5d07_0_72"/>
          <p:cNvPicPr preferRelativeResize="0"/>
          <p:nvPr/>
        </p:nvPicPr>
        <p:blipFill rotWithShape="1">
          <a:blip r:embed="rId3">
            <a:alphaModFix amt="35000"/>
          </a:blip>
          <a:srcRect t="13770" b="11227"/>
          <a:stretch/>
        </p:blipFill>
        <p:spPr>
          <a:xfrm>
            <a:off x="20" y="1"/>
            <a:ext cx="12191979" cy="6858000"/>
          </a:xfrm>
          <a:prstGeom prst="rect">
            <a:avLst/>
          </a:prstGeom>
          <a:noFill/>
          <a:ln>
            <a:noFill/>
          </a:ln>
        </p:spPr>
      </p:pic>
      <p:sp>
        <p:nvSpPr>
          <p:cNvPr id="263" name="Google Shape;263;g24a200e5d07_0_72"/>
          <p:cNvSpPr txBox="1">
            <a:spLocks noGrp="1"/>
          </p:cNvSpPr>
          <p:nvPr>
            <p:ph type="title"/>
          </p:nvPr>
        </p:nvSpPr>
        <p:spPr>
          <a:xfrm>
            <a:off x="1832663" y="1065900"/>
            <a:ext cx="4023300" cy="472620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SzPts val="8000"/>
              <a:buFont typeface="Calibri"/>
              <a:buNone/>
            </a:pPr>
            <a:r>
              <a:rPr lang="en-US" sz="8000" dirty="0"/>
              <a:t>Examined Problem</a:t>
            </a:r>
            <a:endParaRPr sz="8000" dirty="0"/>
          </a:p>
        </p:txBody>
      </p:sp>
      <p:cxnSp>
        <p:nvCxnSpPr>
          <p:cNvPr id="264" name="Google Shape;264;g24a200e5d07_0_72"/>
          <p:cNvCxnSpPr/>
          <p:nvPr/>
        </p:nvCxnSpPr>
        <p:spPr>
          <a:xfrm>
            <a:off x="6177524" y="2286050"/>
            <a:ext cx="0" cy="2286000"/>
          </a:xfrm>
          <a:prstGeom prst="straightConnector1">
            <a:avLst/>
          </a:prstGeom>
          <a:noFill/>
          <a:ln w="15875" cap="flat" cmpd="sng">
            <a:solidFill>
              <a:srgbClr val="FFFFFF"/>
            </a:solidFill>
            <a:prstDash val="solid"/>
            <a:round/>
            <a:headEnd type="none" w="sm" len="sm"/>
            <a:tailEnd type="none" w="sm" len="sm"/>
          </a:ln>
        </p:spPr>
      </p:cxnSp>
      <p:pic>
        <p:nvPicPr>
          <p:cNvPr id="2" name="Google Shape;12;p5">
            <a:extLst>
              <a:ext uri="{FF2B5EF4-FFF2-40B4-BE49-F238E27FC236}">
                <a16:creationId xmlns:a16="http://schemas.microsoft.com/office/drawing/2014/main" id="{FF515207-312F-AABB-BAB2-3FEF860FA637}"/>
              </a:ext>
            </a:extLst>
          </p:cNvPr>
          <p:cNvPicPr preferRelativeResize="0"/>
          <p:nvPr/>
        </p:nvPicPr>
        <p:blipFill>
          <a:blip r:embed="rId4">
            <a:alphaModFix/>
          </a:blip>
          <a:stretch>
            <a:fillRect/>
          </a:stretch>
        </p:blipFill>
        <p:spPr>
          <a:xfrm>
            <a:off x="9841492" y="6219825"/>
            <a:ext cx="2233806" cy="501650"/>
          </a:xfrm>
          <a:prstGeom prst="rect">
            <a:avLst/>
          </a:prstGeom>
          <a:noFill/>
          <a:ln>
            <a:noFill/>
          </a:ln>
        </p:spPr>
      </p:pic>
      <p:pic>
        <p:nvPicPr>
          <p:cNvPr id="5" name="Picture 4">
            <a:extLst>
              <a:ext uri="{FF2B5EF4-FFF2-40B4-BE49-F238E27FC236}">
                <a16:creationId xmlns:a16="http://schemas.microsoft.com/office/drawing/2014/main" id="{28E51C11-289C-BACE-EE3B-95E214D56923}"/>
              </a:ext>
            </a:extLst>
          </p:cNvPr>
          <p:cNvPicPr>
            <a:picLocks noChangeAspect="1"/>
          </p:cNvPicPr>
          <p:nvPr/>
        </p:nvPicPr>
        <p:blipFill>
          <a:blip r:embed="rId5"/>
          <a:stretch>
            <a:fillRect/>
          </a:stretch>
        </p:blipFill>
        <p:spPr>
          <a:xfrm>
            <a:off x="6242824" y="2452682"/>
            <a:ext cx="3859102" cy="1072989"/>
          </a:xfrm>
          <a:prstGeom prst="rect">
            <a:avLst/>
          </a:prstGeom>
        </p:spPr>
      </p:pic>
      <p:pic>
        <p:nvPicPr>
          <p:cNvPr id="9" name="Picture 8">
            <a:extLst>
              <a:ext uri="{FF2B5EF4-FFF2-40B4-BE49-F238E27FC236}">
                <a16:creationId xmlns:a16="http://schemas.microsoft.com/office/drawing/2014/main" id="{65E98947-90A6-39B6-FBC8-3D1C604A518E}"/>
              </a:ext>
            </a:extLst>
          </p:cNvPr>
          <p:cNvPicPr>
            <a:picLocks noChangeAspect="1"/>
          </p:cNvPicPr>
          <p:nvPr/>
        </p:nvPicPr>
        <p:blipFill>
          <a:blip r:embed="rId6"/>
          <a:stretch>
            <a:fillRect/>
          </a:stretch>
        </p:blipFill>
        <p:spPr>
          <a:xfrm>
            <a:off x="6293484" y="2997033"/>
            <a:ext cx="3999323" cy="1560711"/>
          </a:xfrm>
          <a:prstGeom prst="rect">
            <a:avLst/>
          </a:prstGeom>
        </p:spPr>
      </p:pic>
    </p:spTree>
    <p:extLst>
      <p:ext uri="{BB962C8B-B14F-4D97-AF65-F5344CB8AC3E}">
        <p14:creationId xmlns:p14="http://schemas.microsoft.com/office/powerpoint/2010/main" val="2626902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24a200e5d07_0_24"/>
          <p:cNvSpPr/>
          <p:nvPr/>
        </p:nvSpPr>
        <p:spPr>
          <a:xfrm>
            <a:off x="0" y="0"/>
            <a:ext cx="12192000" cy="68580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23" name="Google Shape;123;g24a200e5d07_0_24"/>
          <p:cNvPicPr preferRelativeResize="0"/>
          <p:nvPr/>
        </p:nvPicPr>
        <p:blipFill rotWithShape="1">
          <a:blip r:embed="rId3">
            <a:alphaModFix amt="35000"/>
          </a:blip>
          <a:srcRect l="21705" t="5684" r="8699" b="42117"/>
          <a:stretch/>
        </p:blipFill>
        <p:spPr>
          <a:xfrm>
            <a:off x="0" y="0"/>
            <a:ext cx="12191979" cy="6858000"/>
          </a:xfrm>
          <a:prstGeom prst="rect">
            <a:avLst/>
          </a:prstGeom>
          <a:noFill/>
          <a:ln>
            <a:noFill/>
          </a:ln>
        </p:spPr>
      </p:pic>
      <p:pic>
        <p:nvPicPr>
          <p:cNvPr id="3" name="Google Shape;12;p5">
            <a:extLst>
              <a:ext uri="{FF2B5EF4-FFF2-40B4-BE49-F238E27FC236}">
                <a16:creationId xmlns:a16="http://schemas.microsoft.com/office/drawing/2014/main" id="{7960F95A-F5C8-B7E2-0468-B41754814D82}"/>
              </a:ext>
            </a:extLst>
          </p:cNvPr>
          <p:cNvPicPr preferRelativeResize="0"/>
          <p:nvPr/>
        </p:nvPicPr>
        <p:blipFill>
          <a:blip r:embed="rId4">
            <a:alphaModFix/>
          </a:blip>
          <a:stretch>
            <a:fillRect/>
          </a:stretch>
        </p:blipFill>
        <p:spPr>
          <a:xfrm>
            <a:off x="9841492" y="6219825"/>
            <a:ext cx="2233806" cy="501650"/>
          </a:xfrm>
          <a:prstGeom prst="rect">
            <a:avLst/>
          </a:prstGeom>
          <a:noFill/>
          <a:ln>
            <a:noFill/>
          </a:ln>
        </p:spPr>
      </p:pic>
      <p:grpSp>
        <p:nvGrpSpPr>
          <p:cNvPr id="99" name="Group 98">
            <a:extLst>
              <a:ext uri="{FF2B5EF4-FFF2-40B4-BE49-F238E27FC236}">
                <a16:creationId xmlns:a16="http://schemas.microsoft.com/office/drawing/2014/main" id="{41B8BEA2-CC8B-B773-D7D9-1D80100D75BB}"/>
              </a:ext>
            </a:extLst>
          </p:cNvPr>
          <p:cNvGrpSpPr/>
          <p:nvPr/>
        </p:nvGrpSpPr>
        <p:grpSpPr>
          <a:xfrm>
            <a:off x="2090040" y="1499591"/>
            <a:ext cx="8011897" cy="4356592"/>
            <a:chOff x="2090045" y="1726708"/>
            <a:chExt cx="8011897" cy="4356592"/>
          </a:xfrm>
        </p:grpSpPr>
        <p:sp>
          <p:nvSpPr>
            <p:cNvPr id="8" name="Rectangle: Rounded Corners 7">
              <a:extLst>
                <a:ext uri="{FF2B5EF4-FFF2-40B4-BE49-F238E27FC236}">
                  <a16:creationId xmlns:a16="http://schemas.microsoft.com/office/drawing/2014/main" id="{505502DB-1661-B383-C6DF-62021D90B711}"/>
                </a:ext>
              </a:extLst>
            </p:cNvPr>
            <p:cNvSpPr/>
            <p:nvPr/>
          </p:nvSpPr>
          <p:spPr>
            <a:xfrm>
              <a:off x="2090045" y="1726708"/>
              <a:ext cx="8011886" cy="4356592"/>
            </a:xfrm>
            <a:prstGeom prst="roundRect">
              <a:avLst>
                <a:gd name="adj" fmla="val 8202"/>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dirty="0">
                <a:solidFill>
                  <a:schemeClr val="tx1"/>
                </a:solidFill>
                <a:latin typeface="Dosis" pitchFamily="2" charset="0"/>
              </a:endParaRPr>
            </a:p>
          </p:txBody>
        </p:sp>
        <p:grpSp>
          <p:nvGrpSpPr>
            <p:cNvPr id="25" name="Group 24">
              <a:extLst>
                <a:ext uri="{FF2B5EF4-FFF2-40B4-BE49-F238E27FC236}">
                  <a16:creationId xmlns:a16="http://schemas.microsoft.com/office/drawing/2014/main" id="{02D24157-7714-E7E4-523D-5C6837FF51E7}"/>
                </a:ext>
              </a:extLst>
            </p:cNvPr>
            <p:cNvGrpSpPr/>
            <p:nvPr/>
          </p:nvGrpSpPr>
          <p:grpSpPr>
            <a:xfrm>
              <a:off x="2279044" y="2374414"/>
              <a:ext cx="7822886" cy="461665"/>
              <a:chOff x="2279044" y="2374414"/>
              <a:chExt cx="7822886" cy="461665"/>
            </a:xfrm>
          </p:grpSpPr>
          <p:pic>
            <p:nvPicPr>
              <p:cNvPr id="14" name="Graphic 13" descr="Clock with solid fill">
                <a:extLst>
                  <a:ext uri="{FF2B5EF4-FFF2-40B4-BE49-F238E27FC236}">
                    <a16:creationId xmlns:a16="http://schemas.microsoft.com/office/drawing/2014/main" id="{85393FF9-39E1-9873-C684-E40A250B622F}"/>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279044" y="2379143"/>
                <a:ext cx="452206" cy="452206"/>
              </a:xfrm>
              <a:prstGeom prst="rect">
                <a:avLst/>
              </a:prstGeom>
            </p:spPr>
          </p:pic>
          <p:sp>
            <p:nvSpPr>
              <p:cNvPr id="15" name="TextBox 14">
                <a:extLst>
                  <a:ext uri="{FF2B5EF4-FFF2-40B4-BE49-F238E27FC236}">
                    <a16:creationId xmlns:a16="http://schemas.microsoft.com/office/drawing/2014/main" id="{956DA67D-9B00-5C8A-5B1B-0C859001C201}"/>
                  </a:ext>
                </a:extLst>
              </p:cNvPr>
              <p:cNvSpPr txBox="1"/>
              <p:nvPr/>
            </p:nvSpPr>
            <p:spPr>
              <a:xfrm>
                <a:off x="2795499" y="2374414"/>
                <a:ext cx="7306431" cy="461665"/>
              </a:xfrm>
              <a:prstGeom prst="rect">
                <a:avLst/>
              </a:prstGeom>
              <a:noFill/>
            </p:spPr>
            <p:txBody>
              <a:bodyPr wrap="square" rtlCol="0">
                <a:spAutoFit/>
              </a:bodyPr>
              <a:lstStyle/>
              <a:p>
                <a:r>
                  <a:rPr lang="en-US" sz="2400" dirty="0">
                    <a:latin typeface="Dosis" pitchFamily="2" charset="0"/>
                  </a:rPr>
                  <a:t>A tree that connects all vertices of the given graph</a:t>
                </a:r>
                <a:endParaRPr lang="el-GR" sz="2400" dirty="0">
                  <a:latin typeface="Dosis" pitchFamily="2" charset="0"/>
                </a:endParaRPr>
              </a:p>
            </p:txBody>
          </p:sp>
        </p:grpSp>
        <p:grpSp>
          <p:nvGrpSpPr>
            <p:cNvPr id="27" name="Group 26">
              <a:extLst>
                <a:ext uri="{FF2B5EF4-FFF2-40B4-BE49-F238E27FC236}">
                  <a16:creationId xmlns:a16="http://schemas.microsoft.com/office/drawing/2014/main" id="{3016288D-29AC-EE24-814F-A638F590D576}"/>
                </a:ext>
              </a:extLst>
            </p:cNvPr>
            <p:cNvGrpSpPr/>
            <p:nvPr/>
          </p:nvGrpSpPr>
          <p:grpSpPr>
            <a:xfrm>
              <a:off x="2279044" y="2956135"/>
              <a:ext cx="7822886" cy="830997"/>
              <a:chOff x="2279044" y="2955119"/>
              <a:chExt cx="7822886" cy="830997"/>
            </a:xfrm>
          </p:grpSpPr>
          <p:sp>
            <p:nvSpPr>
              <p:cNvPr id="17" name="TextBox 16">
                <a:extLst>
                  <a:ext uri="{FF2B5EF4-FFF2-40B4-BE49-F238E27FC236}">
                    <a16:creationId xmlns:a16="http://schemas.microsoft.com/office/drawing/2014/main" id="{4687F4C6-5D80-E496-99CF-D8FC5ACAA64F}"/>
                  </a:ext>
                </a:extLst>
              </p:cNvPr>
              <p:cNvSpPr txBox="1"/>
              <p:nvPr/>
            </p:nvSpPr>
            <p:spPr>
              <a:xfrm>
                <a:off x="2795499" y="2955119"/>
                <a:ext cx="7306431" cy="830997"/>
              </a:xfrm>
              <a:prstGeom prst="rect">
                <a:avLst/>
              </a:prstGeom>
              <a:noFill/>
            </p:spPr>
            <p:txBody>
              <a:bodyPr wrap="square" rtlCol="0">
                <a:spAutoFit/>
              </a:bodyPr>
              <a:lstStyle/>
              <a:p>
                <a:r>
                  <a:rPr lang="en-US" sz="2400" dirty="0">
                    <a:latin typeface="Dosis" pitchFamily="2" charset="0"/>
                  </a:rPr>
                  <a:t>Minimizes the </a:t>
                </a:r>
                <a:r>
                  <a:rPr lang="en-US" sz="2400" b="1" dirty="0">
                    <a:latin typeface="Dosis" pitchFamily="2" charset="0"/>
                  </a:rPr>
                  <a:t>total</a:t>
                </a:r>
                <a:r>
                  <a:rPr lang="en-US" sz="2400" dirty="0">
                    <a:latin typeface="Dosis" pitchFamily="2" charset="0"/>
                  </a:rPr>
                  <a:t> weight of the graph (not only the bottleneck) </a:t>
                </a:r>
                <a:endParaRPr lang="el-GR" sz="2400" dirty="0">
                  <a:latin typeface="Dosis" pitchFamily="2" charset="0"/>
                </a:endParaRPr>
              </a:p>
            </p:txBody>
          </p:sp>
          <p:pic>
            <p:nvPicPr>
              <p:cNvPr id="26" name="Graphic 25" descr="Clock with solid fill">
                <a:extLst>
                  <a:ext uri="{FF2B5EF4-FFF2-40B4-BE49-F238E27FC236}">
                    <a16:creationId xmlns:a16="http://schemas.microsoft.com/office/drawing/2014/main" id="{B7488D8F-E39C-4D96-922B-16BEC3B7D837}"/>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279044" y="2992596"/>
                <a:ext cx="452206" cy="452206"/>
              </a:xfrm>
              <a:prstGeom prst="rect">
                <a:avLst/>
              </a:prstGeom>
            </p:spPr>
          </p:pic>
        </p:grpSp>
        <p:grpSp>
          <p:nvGrpSpPr>
            <p:cNvPr id="29" name="Group 28">
              <a:extLst>
                <a:ext uri="{FF2B5EF4-FFF2-40B4-BE49-F238E27FC236}">
                  <a16:creationId xmlns:a16="http://schemas.microsoft.com/office/drawing/2014/main" id="{04DF45C4-1111-6E59-6BB9-129865BA70CD}"/>
                </a:ext>
              </a:extLst>
            </p:cNvPr>
            <p:cNvGrpSpPr/>
            <p:nvPr/>
          </p:nvGrpSpPr>
          <p:grpSpPr>
            <a:xfrm>
              <a:off x="2279044" y="3907188"/>
              <a:ext cx="7822886" cy="830997"/>
              <a:chOff x="2279044" y="2374414"/>
              <a:chExt cx="7822886" cy="830997"/>
            </a:xfrm>
          </p:grpSpPr>
          <p:pic>
            <p:nvPicPr>
              <p:cNvPr id="30" name="Graphic 29" descr="Clock with solid fill">
                <a:extLst>
                  <a:ext uri="{FF2B5EF4-FFF2-40B4-BE49-F238E27FC236}">
                    <a16:creationId xmlns:a16="http://schemas.microsoft.com/office/drawing/2014/main" id="{50AF4047-5DA7-279F-FDF9-0B433734EDC1}"/>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279044" y="2379143"/>
                <a:ext cx="452206" cy="452206"/>
              </a:xfrm>
              <a:prstGeom prst="rect">
                <a:avLst/>
              </a:prstGeom>
            </p:spPr>
          </p:pic>
          <p:sp>
            <p:nvSpPr>
              <p:cNvPr id="31" name="TextBox 30">
                <a:extLst>
                  <a:ext uri="{FF2B5EF4-FFF2-40B4-BE49-F238E27FC236}">
                    <a16:creationId xmlns:a16="http://schemas.microsoft.com/office/drawing/2014/main" id="{8DE24F3A-057D-6AD3-E739-9735BF997ECE}"/>
                  </a:ext>
                </a:extLst>
              </p:cNvPr>
              <p:cNvSpPr txBox="1"/>
              <p:nvPr/>
            </p:nvSpPr>
            <p:spPr>
              <a:xfrm>
                <a:off x="2795499" y="2374414"/>
                <a:ext cx="7306431" cy="830997"/>
              </a:xfrm>
              <a:prstGeom prst="rect">
                <a:avLst/>
              </a:prstGeom>
              <a:noFill/>
            </p:spPr>
            <p:txBody>
              <a:bodyPr wrap="square" rtlCol="0">
                <a:spAutoFit/>
              </a:bodyPr>
              <a:lstStyle/>
              <a:p>
                <a:r>
                  <a:rPr lang="en-US" sz="2400" dirty="0">
                    <a:latin typeface="Dosis" pitchFamily="2" charset="0"/>
                  </a:rPr>
                  <a:t>Alteration 1: Compute a single MST for the whole motion, for a set of linearly moving points in </a:t>
                </a:r>
                <a:r>
                  <a:rPr lang="en-US" sz="2400" dirty="0" err="1">
                    <a:latin typeface="Dosis" pitchFamily="2" charset="0"/>
                  </a:rPr>
                  <a:t>ℝ</a:t>
                </a:r>
                <a:r>
                  <a:rPr lang="en-US" sz="2400" baseline="30000" dirty="0" err="1">
                    <a:latin typeface="Dosis" pitchFamily="2" charset="0"/>
                  </a:rPr>
                  <a:t>dim</a:t>
                </a:r>
                <a:endParaRPr lang="en-US" sz="2400" dirty="0">
                  <a:latin typeface="Dosis" pitchFamily="2" charset="0"/>
                </a:endParaRPr>
              </a:p>
            </p:txBody>
          </p:sp>
        </p:grpSp>
        <p:grpSp>
          <p:nvGrpSpPr>
            <p:cNvPr id="96" name="Group 95">
              <a:extLst>
                <a:ext uri="{FF2B5EF4-FFF2-40B4-BE49-F238E27FC236}">
                  <a16:creationId xmlns:a16="http://schemas.microsoft.com/office/drawing/2014/main" id="{4C3C9ED8-C59E-C17B-79BF-1EABC75D4766}"/>
                </a:ext>
              </a:extLst>
            </p:cNvPr>
            <p:cNvGrpSpPr/>
            <p:nvPr/>
          </p:nvGrpSpPr>
          <p:grpSpPr>
            <a:xfrm>
              <a:off x="2279056" y="4858241"/>
              <a:ext cx="7822886" cy="461665"/>
              <a:chOff x="2279044" y="2374414"/>
              <a:chExt cx="7822886" cy="461665"/>
            </a:xfrm>
          </p:grpSpPr>
          <p:pic>
            <p:nvPicPr>
              <p:cNvPr id="97" name="Graphic 96" descr="Clock with solid fill">
                <a:extLst>
                  <a:ext uri="{FF2B5EF4-FFF2-40B4-BE49-F238E27FC236}">
                    <a16:creationId xmlns:a16="http://schemas.microsoft.com/office/drawing/2014/main" id="{24B2257A-77C7-07CC-8C97-6B2303AAA47A}"/>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279044" y="2379143"/>
                <a:ext cx="452206" cy="452206"/>
              </a:xfrm>
              <a:prstGeom prst="rect">
                <a:avLst/>
              </a:prstGeom>
            </p:spPr>
          </p:pic>
          <p:sp>
            <p:nvSpPr>
              <p:cNvPr id="98" name="TextBox 97">
                <a:extLst>
                  <a:ext uri="{FF2B5EF4-FFF2-40B4-BE49-F238E27FC236}">
                    <a16:creationId xmlns:a16="http://schemas.microsoft.com/office/drawing/2014/main" id="{A4DC56D6-AA16-E661-4AEA-204E35F365F4}"/>
                  </a:ext>
                </a:extLst>
              </p:cNvPr>
              <p:cNvSpPr txBox="1"/>
              <p:nvPr/>
            </p:nvSpPr>
            <p:spPr>
              <a:xfrm>
                <a:off x="2795499" y="2374414"/>
                <a:ext cx="7306431" cy="461665"/>
              </a:xfrm>
              <a:prstGeom prst="rect">
                <a:avLst/>
              </a:prstGeom>
              <a:noFill/>
            </p:spPr>
            <p:txBody>
              <a:bodyPr wrap="square" rtlCol="0">
                <a:spAutoFit/>
              </a:bodyPr>
              <a:lstStyle/>
              <a:p>
                <a:r>
                  <a:rPr lang="en-US" sz="2400" dirty="0">
                    <a:latin typeface="Dosis" pitchFamily="2" charset="0"/>
                  </a:rPr>
                  <a:t>Alteration 2: Compute the different MSTs during the motion</a:t>
                </a:r>
              </a:p>
            </p:txBody>
          </p:sp>
        </p:grpSp>
      </p:grpSp>
      <p:grpSp>
        <p:nvGrpSpPr>
          <p:cNvPr id="102" name="Group 101">
            <a:extLst>
              <a:ext uri="{FF2B5EF4-FFF2-40B4-BE49-F238E27FC236}">
                <a16:creationId xmlns:a16="http://schemas.microsoft.com/office/drawing/2014/main" id="{BF08D929-73AD-10D5-6669-0E5FF7D8008D}"/>
              </a:ext>
            </a:extLst>
          </p:cNvPr>
          <p:cNvGrpSpPr/>
          <p:nvPr/>
        </p:nvGrpSpPr>
        <p:grpSpPr>
          <a:xfrm>
            <a:off x="1423308" y="1011755"/>
            <a:ext cx="9345385" cy="975677"/>
            <a:chOff x="1126672" y="1207699"/>
            <a:chExt cx="9938656" cy="975677"/>
          </a:xfrm>
        </p:grpSpPr>
        <p:sp>
          <p:nvSpPr>
            <p:cNvPr id="9" name="Rectangle: Rounded Corners 8">
              <a:extLst>
                <a:ext uri="{FF2B5EF4-FFF2-40B4-BE49-F238E27FC236}">
                  <a16:creationId xmlns:a16="http://schemas.microsoft.com/office/drawing/2014/main" id="{B08FE2B9-987A-DE2F-2325-7B25C85896AD}"/>
                </a:ext>
              </a:extLst>
            </p:cNvPr>
            <p:cNvSpPr/>
            <p:nvPr/>
          </p:nvSpPr>
          <p:spPr>
            <a:xfrm>
              <a:off x="1126672" y="1207699"/>
              <a:ext cx="9938656" cy="975677"/>
            </a:xfrm>
            <a:prstGeom prst="roundRect">
              <a:avLst>
                <a:gd name="adj" fmla="val 50000"/>
              </a:avLst>
            </a:prstGeom>
            <a:solidFill>
              <a:schemeClr val="bg1"/>
            </a:solidFill>
            <a:ln>
              <a:noFill/>
            </a:ln>
            <a:effectLst>
              <a:outerShdw blurRad="1524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3200" dirty="0">
                <a:solidFill>
                  <a:schemeClr val="tx1"/>
                </a:solidFill>
                <a:latin typeface="Dosis" pitchFamily="2" charset="0"/>
              </a:endParaRPr>
            </a:p>
          </p:txBody>
        </p:sp>
        <p:pic>
          <p:nvPicPr>
            <p:cNvPr id="101" name="Graphic 100" descr="Magnifying glass with solid fill">
              <a:extLst>
                <a:ext uri="{FF2B5EF4-FFF2-40B4-BE49-F238E27FC236}">
                  <a16:creationId xmlns:a16="http://schemas.microsoft.com/office/drawing/2014/main" id="{2EF6C7BF-261E-E862-0742-CA8499E9DA6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27991" y="1314519"/>
              <a:ext cx="762033" cy="762033"/>
            </a:xfrm>
            <a:prstGeom prst="rect">
              <a:avLst/>
            </a:prstGeom>
          </p:spPr>
        </p:pic>
      </p:grpSp>
      <p:sp>
        <p:nvSpPr>
          <p:cNvPr id="103" name="TextBox 102">
            <a:extLst>
              <a:ext uri="{FF2B5EF4-FFF2-40B4-BE49-F238E27FC236}">
                <a16:creationId xmlns:a16="http://schemas.microsoft.com/office/drawing/2014/main" id="{F62BBA0B-4A72-1255-3D3A-B655BA28C415}"/>
              </a:ext>
            </a:extLst>
          </p:cNvPr>
          <p:cNvSpPr txBox="1"/>
          <p:nvPr/>
        </p:nvSpPr>
        <p:spPr>
          <a:xfrm>
            <a:off x="1518540" y="1183478"/>
            <a:ext cx="9154885" cy="800219"/>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200" b="0" i="0" u="none" strike="noStrike" kern="0" cap="none" spc="0" normalizeH="0" baseline="0" noProof="0" dirty="0">
                <a:ln>
                  <a:noFill/>
                </a:ln>
                <a:solidFill>
                  <a:srgbClr val="000000"/>
                </a:solidFill>
                <a:effectLst/>
                <a:uLnTx/>
                <a:uFillTx/>
                <a:latin typeface="Dosis" pitchFamily="2" charset="0"/>
                <a:ea typeface="+mn-ea"/>
                <a:cs typeface="+mn-cs"/>
                <a:sym typeface="Arial"/>
              </a:rPr>
              <a:t>         The Minimum Spanning Tree Problem</a:t>
            </a:r>
            <a:endParaRPr kumimoji="0" lang="el-GR" sz="3200" b="0" i="0" u="none" strike="noStrike" kern="0" cap="none" spc="0" normalizeH="0" baseline="0" noProof="0" dirty="0">
              <a:ln>
                <a:noFill/>
              </a:ln>
              <a:solidFill>
                <a:srgbClr val="000000"/>
              </a:solidFill>
              <a:effectLst/>
              <a:uLnTx/>
              <a:uFillTx/>
              <a:latin typeface="Dosis" pitchFamily="2" charset="0"/>
              <a:ea typeface="+mn-ea"/>
              <a:cs typeface="+mn-cs"/>
              <a:sym typeface="Arial"/>
            </a:endParaRPr>
          </a:p>
          <a:p>
            <a:endParaRPr lang="el-GR" dirty="0"/>
          </a:p>
        </p:txBody>
      </p:sp>
    </p:spTree>
    <p:extLst>
      <p:ext uri="{BB962C8B-B14F-4D97-AF65-F5344CB8AC3E}">
        <p14:creationId xmlns:p14="http://schemas.microsoft.com/office/powerpoint/2010/main" val="1599594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103"/>
                                        </p:tgtEl>
                                        <p:attrNameLst>
                                          <p:attrName>style.visibility</p:attrName>
                                        </p:attrNameLst>
                                      </p:cBhvr>
                                      <p:to>
                                        <p:strVal val="visible"/>
                                      </p:to>
                                    </p:set>
                                  </p:childTnLst>
                                </p:cTn>
                              </p:par>
                            </p:childTnLst>
                          </p:cTn>
                        </p:par>
                        <p:par>
                          <p:cTn id="7" fill="hold">
                            <p:stCondLst>
                              <p:cond delay="1401"/>
                            </p:stCondLst>
                            <p:childTnLst>
                              <p:par>
                                <p:cTn id="8" presetID="47" presetClass="entr" presetSubtype="0" fill="hold" nodeType="afterEffect">
                                  <p:stCondLst>
                                    <p:cond delay="0"/>
                                  </p:stCondLst>
                                  <p:childTnLst>
                                    <p:set>
                                      <p:cBhvr>
                                        <p:cTn id="9" dur="1" fill="hold">
                                          <p:stCondLst>
                                            <p:cond delay="0"/>
                                          </p:stCondLst>
                                        </p:cTn>
                                        <p:tgtEl>
                                          <p:spTgt spid="99"/>
                                        </p:tgtEl>
                                        <p:attrNameLst>
                                          <p:attrName>style.visibility</p:attrName>
                                        </p:attrNameLst>
                                      </p:cBhvr>
                                      <p:to>
                                        <p:strVal val="visible"/>
                                      </p:to>
                                    </p:set>
                                    <p:animEffect transition="in" filter="fade">
                                      <p:cBhvr>
                                        <p:cTn id="10" dur="750"/>
                                        <p:tgtEl>
                                          <p:spTgt spid="99"/>
                                        </p:tgtEl>
                                      </p:cBhvr>
                                    </p:animEffect>
                                    <p:anim calcmode="lin" valueType="num">
                                      <p:cBhvr>
                                        <p:cTn id="11" dur="750" fill="hold"/>
                                        <p:tgtEl>
                                          <p:spTgt spid="99"/>
                                        </p:tgtEl>
                                        <p:attrNameLst>
                                          <p:attrName>ppt_x</p:attrName>
                                        </p:attrNameLst>
                                      </p:cBhvr>
                                      <p:tavLst>
                                        <p:tav tm="0">
                                          <p:val>
                                            <p:strVal val="#ppt_x"/>
                                          </p:val>
                                        </p:tav>
                                        <p:tav tm="100000">
                                          <p:val>
                                            <p:strVal val="#ppt_x"/>
                                          </p:val>
                                        </p:tav>
                                      </p:tavLst>
                                    </p:anim>
                                    <p:anim calcmode="lin" valueType="num">
                                      <p:cBhvr>
                                        <p:cTn id="12" dur="750" fill="hold"/>
                                        <p:tgtEl>
                                          <p:spTgt spid="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98E89-B3F7-1737-D8FC-C6B19648BB86}"/>
              </a:ext>
            </a:extLst>
          </p:cNvPr>
          <p:cNvSpPr>
            <a:spLocks noGrp="1"/>
          </p:cNvSpPr>
          <p:nvPr>
            <p:ph type="title"/>
          </p:nvPr>
        </p:nvSpPr>
        <p:spPr>
          <a:xfrm>
            <a:off x="838199" y="365125"/>
            <a:ext cx="11023833" cy="1325563"/>
          </a:xfrm>
        </p:spPr>
        <p:txBody>
          <a:bodyPr/>
          <a:lstStyle/>
          <a:p>
            <a:r>
              <a:rPr lang="en-US" dirty="0"/>
              <a:t>Computing the Minimum Moving Spanning Tree [3]</a:t>
            </a:r>
            <a:endParaRPr lang="el-GR" dirty="0"/>
          </a:p>
        </p:txBody>
      </p:sp>
      <p:sp>
        <p:nvSpPr>
          <p:cNvPr id="3" name="Text Placeholder 2">
            <a:extLst>
              <a:ext uri="{FF2B5EF4-FFF2-40B4-BE49-F238E27FC236}">
                <a16:creationId xmlns:a16="http://schemas.microsoft.com/office/drawing/2014/main" id="{B36926BB-C8D5-CBD9-699A-36AB91417717}"/>
              </a:ext>
            </a:extLst>
          </p:cNvPr>
          <p:cNvSpPr>
            <a:spLocks noGrp="1"/>
          </p:cNvSpPr>
          <p:nvPr>
            <p:ph type="body" idx="1"/>
          </p:nvPr>
        </p:nvSpPr>
        <p:spPr/>
        <p:txBody>
          <a:bodyPr/>
          <a:lstStyle/>
          <a:p>
            <a:pPr marL="114300" indent="0">
              <a:buNone/>
            </a:pPr>
            <a:r>
              <a:rPr lang="en-US" dirty="0"/>
              <a:t>Up to that end, we examined the MBMST problem, where we only opt for minimizing the maximum edge-weight. However, there exist problems where such an approach is not enough. Instead, we need to minimize the </a:t>
            </a:r>
            <a:r>
              <a:rPr lang="en-US" b="1" dirty="0"/>
              <a:t>total </a:t>
            </a:r>
            <a:r>
              <a:rPr lang="en-US" dirty="0"/>
              <a:t>weight of the spanning tree. The problem gets even more challenging, if we keep the same environment of execution as we did before:</a:t>
            </a:r>
          </a:p>
          <a:p>
            <a:r>
              <a:rPr lang="en-US" dirty="0"/>
              <a:t>Vertex set is points linearly moving in </a:t>
            </a:r>
            <a:r>
              <a:rPr lang="en-US" dirty="0" err="1">
                <a:solidFill>
                  <a:schemeClr val="bg1"/>
                </a:solidFill>
              </a:rPr>
              <a:t>ℝ</a:t>
            </a:r>
            <a:r>
              <a:rPr lang="en-US" baseline="30000" dirty="0" err="1">
                <a:solidFill>
                  <a:schemeClr val="bg1"/>
                </a:solidFill>
              </a:rPr>
              <a:t>dim</a:t>
            </a:r>
            <a:r>
              <a:rPr lang="en-US" baseline="30000" dirty="0">
                <a:solidFill>
                  <a:schemeClr val="bg1"/>
                </a:solidFill>
              </a:rPr>
              <a:t> </a:t>
            </a:r>
            <a:r>
              <a:rPr lang="en-US" dirty="0"/>
              <a:t> under constant velocity</a:t>
            </a:r>
          </a:p>
          <a:p>
            <a:r>
              <a:rPr lang="en-US" dirty="0">
                <a:solidFill>
                  <a:schemeClr val="bg1"/>
                </a:solidFill>
              </a:rPr>
              <a:t>Edges are distances between the points under any convex distance metric</a:t>
            </a:r>
            <a:endParaRPr lang="el-GR" dirty="0">
              <a:solidFill>
                <a:schemeClr val="bg1"/>
              </a:solidFill>
            </a:endParaRPr>
          </a:p>
        </p:txBody>
      </p:sp>
    </p:spTree>
    <p:extLst>
      <p:ext uri="{BB962C8B-B14F-4D97-AF65-F5344CB8AC3E}">
        <p14:creationId xmlns:p14="http://schemas.microsoft.com/office/powerpoint/2010/main" val="29046692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98E89-B3F7-1737-D8FC-C6B19648BB86}"/>
              </a:ext>
            </a:extLst>
          </p:cNvPr>
          <p:cNvSpPr>
            <a:spLocks noGrp="1"/>
          </p:cNvSpPr>
          <p:nvPr>
            <p:ph type="title"/>
          </p:nvPr>
        </p:nvSpPr>
        <p:spPr>
          <a:xfrm>
            <a:off x="838199" y="365125"/>
            <a:ext cx="11023833" cy="1325563"/>
          </a:xfrm>
        </p:spPr>
        <p:txBody>
          <a:bodyPr/>
          <a:lstStyle/>
          <a:p>
            <a:r>
              <a:rPr lang="en-US" dirty="0"/>
              <a:t>The Partition problem [3]</a:t>
            </a:r>
            <a:endParaRPr lang="el-GR"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B36926BB-C8D5-CBD9-699A-36AB91417717}"/>
                  </a:ext>
                </a:extLst>
              </p:cNvPr>
              <p:cNvSpPr>
                <a:spLocks noGrp="1"/>
              </p:cNvSpPr>
              <p:nvPr>
                <p:ph type="body" idx="1"/>
              </p:nvPr>
            </p:nvSpPr>
            <p:spPr/>
            <p:txBody>
              <a:bodyPr/>
              <a:lstStyle/>
              <a:p>
                <a:pPr marL="114300" indent="0">
                  <a:buNone/>
                </a:pPr>
                <a:r>
                  <a:rPr lang="en-US" dirty="0"/>
                  <a:t>The authors of [3] show that finding the Minimum Moving Spanning Tree under this context is </a:t>
                </a:r>
                <a:r>
                  <a:rPr lang="en-US" b="1" dirty="0"/>
                  <a:t>NP-Hard</a:t>
                </a:r>
                <a:r>
                  <a:rPr lang="en-US" dirty="0"/>
                  <a:t>. They do so, by reducing an alteration of the partition problem, which is known to be NP-Hard.</a:t>
                </a:r>
              </a:p>
              <a:p>
                <a:pPr marL="114300" indent="0">
                  <a:buNone/>
                </a:pPr>
                <a:endParaRPr lang="en-US" dirty="0">
                  <a:solidFill>
                    <a:schemeClr val="bg1"/>
                  </a:solidFill>
                </a:endParaRPr>
              </a:p>
              <a:p>
                <a:pPr marL="114300" indent="0">
                  <a:buNone/>
                </a:pPr>
                <a:r>
                  <a:rPr lang="en-US" u="sng" dirty="0">
                    <a:solidFill>
                      <a:schemeClr val="bg1"/>
                    </a:solidFill>
                  </a:rPr>
                  <a:t>Definition</a:t>
                </a:r>
                <a:r>
                  <a:rPr lang="en-US" dirty="0">
                    <a:solidFill>
                      <a:schemeClr val="bg1"/>
                    </a:solidFill>
                  </a:rPr>
                  <a:t>: In one formulation of the Partition problem, a set of n positive integers </a:t>
                </a:r>
                <a:r>
                  <a:rPr lang="en-US" dirty="0"/>
                  <a:t>a</a:t>
                </a:r>
                <a:r>
                  <a:rPr lang="en-US" baseline="-25000" dirty="0"/>
                  <a:t>0</a:t>
                </a:r>
                <a:r>
                  <a:rPr lang="en-US" dirty="0"/>
                  <a:t>,</a:t>
                </a:r>
                <a:r>
                  <a:rPr lang="en-US" baseline="-25000" dirty="0"/>
                  <a:t> </a:t>
                </a:r>
                <a:r>
                  <a:rPr lang="en-US" dirty="0"/>
                  <a:t> … ,</a:t>
                </a:r>
                <a:r>
                  <a:rPr lang="en-US" baseline="-25000" dirty="0"/>
                  <a:t> </a:t>
                </a:r>
                <a:r>
                  <a:rPr lang="en-US" dirty="0"/>
                  <a:t>a</a:t>
                </a:r>
                <a:r>
                  <a:rPr lang="en-US" baseline="-25000" dirty="0"/>
                  <a:t>i </a:t>
                </a:r>
                <a:r>
                  <a:rPr lang="en-US" dirty="0"/>
                  <a:t>is given and the goal is to decide whether there is a subset S </a:t>
                </a:r>
                <a14:m>
                  <m:oMath xmlns:m="http://schemas.openxmlformats.org/officeDocument/2006/math">
                    <m:r>
                      <a:rPr lang="en-US" i="1" smtClean="0">
                        <a:latin typeface="Cambria Math" panose="02040503050406030204" pitchFamily="18" charset="0"/>
                      </a:rPr>
                      <m:t>⊆</m:t>
                    </m:r>
                    <m:r>
                      <a:rPr lang="en-US" b="0" i="1" smtClean="0">
                        <a:latin typeface="Cambria Math" panose="02040503050406030204" pitchFamily="18" charset="0"/>
                      </a:rPr>
                      <m:t>{0, …, </m:t>
                    </m:r>
                    <m:r>
                      <a:rPr lang="en-US" b="0" i="1" smtClean="0">
                        <a:latin typeface="Cambria Math" panose="02040503050406030204" pitchFamily="18" charset="0"/>
                      </a:rPr>
                      <m:t>𝑛</m:t>
                    </m:r>
                    <m:r>
                      <a:rPr lang="en-US" b="0" i="1" smtClean="0">
                        <a:latin typeface="Cambria Math" panose="02040503050406030204" pitchFamily="18" charset="0"/>
                      </a:rPr>
                      <m:t>−1}</m:t>
                    </m:r>
                  </m:oMath>
                </a14:m>
                <a:r>
                  <a:rPr lang="en-US" dirty="0"/>
                  <a:t> such that</a:t>
                </a:r>
              </a:p>
              <a:p>
                <a:pPr marL="114300" indent="0">
                  <a:buNone/>
                </a:pPr>
                <a14:m>
                  <m:oMathPara xmlns:m="http://schemas.openxmlformats.org/officeDocument/2006/math">
                    <m:oMathParaPr>
                      <m:jc m:val="centerGroup"/>
                    </m:oMathParaPr>
                    <m:oMath xmlns:m="http://schemas.openxmlformats.org/officeDocument/2006/math">
                      <m:nary>
                        <m:naryPr>
                          <m:chr m:val="∑"/>
                          <m:limLoc m:val="undOvr"/>
                          <m:grow m:val="on"/>
                          <m:supHide m:val="on"/>
                          <m:ctrlPr>
                            <a:rPr lang="en-US" i="1" smtClean="0">
                              <a:latin typeface="Cambria Math" panose="02040503050406030204" pitchFamily="18" charset="0"/>
                            </a:rPr>
                          </m:ctrlPr>
                        </m:naryPr>
                        <m:sub>
                          <m:r>
                            <a:rPr lang="en-US" i="1" smtClean="0">
                              <a:latin typeface="Cambria Math" panose="02040503050406030204" pitchFamily="18" charset="0"/>
                            </a:rPr>
                            <m:t>𝑖</m:t>
                          </m:r>
                          <m:r>
                            <a:rPr lang="en-US" i="1" smtClean="0">
                              <a:latin typeface="Cambria Math" panose="02040503050406030204" pitchFamily="18" charset="0"/>
                            </a:rPr>
                            <m:t>∈</m:t>
                          </m:r>
                          <m:r>
                            <a:rPr lang="en-US" i="1" smtClean="0">
                              <a:latin typeface="Cambria Math" panose="02040503050406030204" pitchFamily="18" charset="0"/>
                            </a:rPr>
                            <m:t>𝑆</m:t>
                          </m:r>
                        </m:sub>
                        <m:sup/>
                        <m:e>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𝑎</m:t>
                              </m:r>
                            </m:e>
                            <m:sub>
                              <m:r>
                                <a:rPr lang="en-US" i="1" smtClean="0">
                                  <a:latin typeface="Cambria Math" panose="02040503050406030204" pitchFamily="18" charset="0"/>
                                </a:rPr>
                                <m:t>𝑖</m:t>
                              </m:r>
                            </m:sub>
                          </m:sSub>
                        </m:e>
                      </m:nary>
                      <m:r>
                        <a:rPr lang="en-US" i="1" smtClean="0">
                          <a:latin typeface="Cambria Math" panose="02040503050406030204" pitchFamily="18" charset="0"/>
                        </a:rPr>
                        <m:t>=</m:t>
                      </m:r>
                      <m:f>
                        <m:fPr>
                          <m:ctrlPr>
                            <a:rPr lang="en-US" i="1" smtClean="0">
                              <a:solidFill>
                                <a:srgbClr val="836967"/>
                              </a:solidFill>
                              <a:latin typeface="Cambria Math" panose="02040503050406030204" pitchFamily="18" charset="0"/>
                            </a:rPr>
                          </m:ctrlPr>
                        </m:fPr>
                        <m:num>
                          <m:r>
                            <a:rPr lang="en-US" i="1" smtClean="0">
                              <a:latin typeface="Cambria Math" panose="02040503050406030204" pitchFamily="18" charset="0"/>
                            </a:rPr>
                            <m:t>1</m:t>
                          </m:r>
                        </m:num>
                        <m:den>
                          <m:r>
                            <a:rPr lang="en-US" i="1" smtClean="0">
                              <a:latin typeface="Cambria Math" panose="02040503050406030204" pitchFamily="18" charset="0"/>
                            </a:rPr>
                            <m:t>2</m:t>
                          </m:r>
                        </m:den>
                      </m:f>
                      <m:nary>
                        <m:naryPr>
                          <m:chr m:val="∑"/>
                          <m:limLoc m:val="undOvr"/>
                          <m:grow m:val="on"/>
                          <m:ctrlPr>
                            <a:rPr lang="en-US" i="1" smtClean="0">
                              <a:latin typeface="Cambria Math" panose="02040503050406030204" pitchFamily="18" charset="0"/>
                            </a:rPr>
                          </m:ctrlPr>
                        </m:naryPr>
                        <m:sub>
                          <m:r>
                            <a:rPr lang="en-US" i="1" smtClean="0">
                              <a:latin typeface="Cambria Math" panose="02040503050406030204" pitchFamily="18" charset="0"/>
                            </a:rPr>
                            <m:t>𝑖</m:t>
                          </m:r>
                          <m:r>
                            <a:rPr lang="en-US" i="1" smtClean="0">
                              <a:latin typeface="Cambria Math" panose="02040503050406030204" pitchFamily="18" charset="0"/>
                            </a:rPr>
                            <m:t>=0</m:t>
                          </m:r>
                        </m:sub>
                        <m:sup>
                          <m:r>
                            <a:rPr lang="en-US" i="1" smtClean="0">
                              <a:latin typeface="Cambria Math" panose="02040503050406030204" pitchFamily="18" charset="0"/>
                            </a:rPr>
                            <m:t>𝑛</m:t>
                          </m:r>
                          <m:r>
                            <a:rPr lang="en-US" i="1" smtClean="0">
                              <a:latin typeface="Cambria Math" panose="02040503050406030204" pitchFamily="18" charset="0"/>
                            </a:rPr>
                            <m:t>−1</m:t>
                          </m:r>
                        </m:sup>
                        <m:e>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𝑎</m:t>
                              </m:r>
                            </m:e>
                            <m:sub>
                              <m:r>
                                <a:rPr lang="en-US" i="1" smtClean="0">
                                  <a:latin typeface="Cambria Math" panose="02040503050406030204" pitchFamily="18" charset="0"/>
                                </a:rPr>
                                <m:t>𝑖</m:t>
                              </m:r>
                            </m:sub>
                          </m:sSub>
                        </m:e>
                      </m:nary>
                    </m:oMath>
                  </m:oMathPara>
                </a14:m>
                <a:endParaRPr lang="el-GR" dirty="0">
                  <a:solidFill>
                    <a:schemeClr val="bg1"/>
                  </a:solidFill>
                </a:endParaRPr>
              </a:p>
            </p:txBody>
          </p:sp>
        </mc:Choice>
        <mc:Fallback xmlns="">
          <p:sp>
            <p:nvSpPr>
              <p:cNvPr id="3" name="Text Placeholder 2">
                <a:extLst>
                  <a:ext uri="{FF2B5EF4-FFF2-40B4-BE49-F238E27FC236}">
                    <a16:creationId xmlns:a16="http://schemas.microsoft.com/office/drawing/2014/main" id="{B36926BB-C8D5-CBD9-699A-36AB91417717}"/>
                  </a:ext>
                </a:extLst>
              </p:cNvPr>
              <p:cNvSpPr>
                <a:spLocks noGrp="1" noRot="1" noChangeAspect="1" noMove="1" noResize="1" noEditPoints="1" noAdjustHandles="1" noChangeArrowheads="1" noChangeShapeType="1" noTextEdit="1"/>
              </p:cNvSpPr>
              <p:nvPr>
                <p:ph type="body" idx="1"/>
              </p:nvPr>
            </p:nvSpPr>
            <p:spPr>
              <a:blipFill>
                <a:blip r:embed="rId2"/>
                <a:stretch>
                  <a:fillRect l="-116"/>
                </a:stretch>
              </a:blipFill>
            </p:spPr>
            <p:txBody>
              <a:bodyPr/>
              <a:lstStyle/>
              <a:p>
                <a:r>
                  <a:rPr lang="el-GR">
                    <a:noFill/>
                  </a:rPr>
                  <a:t> </a:t>
                </a:r>
              </a:p>
            </p:txBody>
          </p:sp>
        </mc:Fallback>
      </mc:AlternateContent>
    </p:spTree>
    <p:extLst>
      <p:ext uri="{BB962C8B-B14F-4D97-AF65-F5344CB8AC3E}">
        <p14:creationId xmlns:p14="http://schemas.microsoft.com/office/powerpoint/2010/main" val="12602195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98E89-B3F7-1737-D8FC-C6B19648BB86}"/>
              </a:ext>
            </a:extLst>
          </p:cNvPr>
          <p:cNvSpPr>
            <a:spLocks noGrp="1"/>
          </p:cNvSpPr>
          <p:nvPr>
            <p:ph type="title"/>
          </p:nvPr>
        </p:nvSpPr>
        <p:spPr>
          <a:xfrm>
            <a:off x="838199" y="365125"/>
            <a:ext cx="11023833" cy="1325563"/>
          </a:xfrm>
        </p:spPr>
        <p:txBody>
          <a:bodyPr/>
          <a:lstStyle/>
          <a:p>
            <a:r>
              <a:rPr lang="en-US" dirty="0"/>
              <a:t>The Partition problem [3]</a:t>
            </a:r>
            <a:endParaRPr lang="el-GR" dirty="0"/>
          </a:p>
        </p:txBody>
      </p:sp>
      <p:sp>
        <p:nvSpPr>
          <p:cNvPr id="3" name="Text Placeholder 2">
            <a:extLst>
              <a:ext uri="{FF2B5EF4-FFF2-40B4-BE49-F238E27FC236}">
                <a16:creationId xmlns:a16="http://schemas.microsoft.com/office/drawing/2014/main" id="{B36926BB-C8D5-CBD9-699A-36AB91417717}"/>
              </a:ext>
            </a:extLst>
          </p:cNvPr>
          <p:cNvSpPr>
            <a:spLocks noGrp="1"/>
          </p:cNvSpPr>
          <p:nvPr>
            <p:ph type="body" idx="1"/>
          </p:nvPr>
        </p:nvSpPr>
        <p:spPr/>
        <p:txBody>
          <a:bodyPr/>
          <a:lstStyle/>
          <a:p>
            <a:pPr marL="114300" indent="0">
              <a:buNone/>
            </a:pPr>
            <a:r>
              <a:rPr lang="en-US" dirty="0">
                <a:solidFill>
                  <a:schemeClr val="bg1"/>
                </a:solidFill>
              </a:rPr>
              <a:t>In order to prove the NP-Hardness of the MMST problem, the authors of [3] construct an instance of the problem and show that is equivalent with the partition problem. The proof is made by exhaustive case analysis.</a:t>
            </a:r>
            <a:endParaRPr lang="el-GR" dirty="0">
              <a:solidFill>
                <a:schemeClr val="bg1"/>
              </a:solidFill>
            </a:endParaRPr>
          </a:p>
        </p:txBody>
      </p:sp>
      <p:pic>
        <p:nvPicPr>
          <p:cNvPr id="4" name="Google Shape;287;g24a1e7849e7_0_0">
            <a:extLst>
              <a:ext uri="{FF2B5EF4-FFF2-40B4-BE49-F238E27FC236}">
                <a16:creationId xmlns:a16="http://schemas.microsoft.com/office/drawing/2014/main" id="{5010B6BC-F1FA-24CF-6035-5EE710472888}"/>
              </a:ext>
            </a:extLst>
          </p:cNvPr>
          <p:cNvPicPr preferRelativeResize="0"/>
          <p:nvPr/>
        </p:nvPicPr>
        <p:blipFill>
          <a:blip r:embed="rId2">
            <a:alphaModFix/>
          </a:blip>
          <a:stretch>
            <a:fillRect/>
          </a:stretch>
        </p:blipFill>
        <p:spPr>
          <a:xfrm>
            <a:off x="2230913" y="3429000"/>
            <a:ext cx="7730173" cy="2451333"/>
          </a:xfrm>
          <a:prstGeom prst="rect">
            <a:avLst/>
          </a:prstGeom>
          <a:noFill/>
          <a:ln>
            <a:noFill/>
          </a:ln>
        </p:spPr>
      </p:pic>
    </p:spTree>
    <p:extLst>
      <p:ext uri="{BB962C8B-B14F-4D97-AF65-F5344CB8AC3E}">
        <p14:creationId xmlns:p14="http://schemas.microsoft.com/office/powerpoint/2010/main" val="2076585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24a200e5d07_0_24"/>
          <p:cNvSpPr/>
          <p:nvPr/>
        </p:nvSpPr>
        <p:spPr>
          <a:xfrm>
            <a:off x="0" y="0"/>
            <a:ext cx="12192000" cy="68580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23" name="Google Shape;123;g24a200e5d07_0_24"/>
          <p:cNvPicPr preferRelativeResize="0"/>
          <p:nvPr/>
        </p:nvPicPr>
        <p:blipFill rotWithShape="1">
          <a:blip r:embed="rId3">
            <a:alphaModFix amt="35000"/>
          </a:blip>
          <a:srcRect l="21705" t="5684" r="8699" b="42117"/>
          <a:stretch/>
        </p:blipFill>
        <p:spPr>
          <a:xfrm>
            <a:off x="0" y="0"/>
            <a:ext cx="12191979" cy="6858000"/>
          </a:xfrm>
          <a:prstGeom prst="rect">
            <a:avLst/>
          </a:prstGeom>
          <a:noFill/>
          <a:ln>
            <a:noFill/>
          </a:ln>
        </p:spPr>
      </p:pic>
      <p:pic>
        <p:nvPicPr>
          <p:cNvPr id="3" name="Google Shape;12;p5">
            <a:extLst>
              <a:ext uri="{FF2B5EF4-FFF2-40B4-BE49-F238E27FC236}">
                <a16:creationId xmlns:a16="http://schemas.microsoft.com/office/drawing/2014/main" id="{7960F95A-F5C8-B7E2-0468-B41754814D82}"/>
              </a:ext>
            </a:extLst>
          </p:cNvPr>
          <p:cNvPicPr preferRelativeResize="0"/>
          <p:nvPr/>
        </p:nvPicPr>
        <p:blipFill>
          <a:blip r:embed="rId4">
            <a:alphaModFix/>
          </a:blip>
          <a:stretch>
            <a:fillRect/>
          </a:stretch>
        </p:blipFill>
        <p:spPr>
          <a:xfrm>
            <a:off x="9841492" y="6219825"/>
            <a:ext cx="2233806" cy="501650"/>
          </a:xfrm>
          <a:prstGeom prst="rect">
            <a:avLst/>
          </a:prstGeom>
          <a:noFill/>
          <a:ln>
            <a:noFill/>
          </a:ln>
        </p:spPr>
      </p:pic>
      <p:grpSp>
        <p:nvGrpSpPr>
          <p:cNvPr id="99" name="Group 98">
            <a:extLst>
              <a:ext uri="{FF2B5EF4-FFF2-40B4-BE49-F238E27FC236}">
                <a16:creationId xmlns:a16="http://schemas.microsoft.com/office/drawing/2014/main" id="{41B8BEA2-CC8B-B773-D7D9-1D80100D75BB}"/>
              </a:ext>
            </a:extLst>
          </p:cNvPr>
          <p:cNvGrpSpPr/>
          <p:nvPr/>
        </p:nvGrpSpPr>
        <p:grpSpPr>
          <a:xfrm>
            <a:off x="2090040" y="1499591"/>
            <a:ext cx="8011897" cy="4356592"/>
            <a:chOff x="2090045" y="1726708"/>
            <a:chExt cx="8011897" cy="4356592"/>
          </a:xfrm>
        </p:grpSpPr>
        <p:sp>
          <p:nvSpPr>
            <p:cNvPr id="8" name="Rectangle: Rounded Corners 7">
              <a:extLst>
                <a:ext uri="{FF2B5EF4-FFF2-40B4-BE49-F238E27FC236}">
                  <a16:creationId xmlns:a16="http://schemas.microsoft.com/office/drawing/2014/main" id="{505502DB-1661-B383-C6DF-62021D90B711}"/>
                </a:ext>
              </a:extLst>
            </p:cNvPr>
            <p:cNvSpPr/>
            <p:nvPr/>
          </p:nvSpPr>
          <p:spPr>
            <a:xfrm>
              <a:off x="2090045" y="1726708"/>
              <a:ext cx="8011886" cy="4356592"/>
            </a:xfrm>
            <a:prstGeom prst="roundRect">
              <a:avLst>
                <a:gd name="adj" fmla="val 8202"/>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dirty="0">
                <a:solidFill>
                  <a:schemeClr val="tx1"/>
                </a:solidFill>
                <a:latin typeface="Dosis" pitchFamily="2" charset="0"/>
              </a:endParaRPr>
            </a:p>
          </p:txBody>
        </p:sp>
        <p:grpSp>
          <p:nvGrpSpPr>
            <p:cNvPr id="25" name="Group 24">
              <a:extLst>
                <a:ext uri="{FF2B5EF4-FFF2-40B4-BE49-F238E27FC236}">
                  <a16:creationId xmlns:a16="http://schemas.microsoft.com/office/drawing/2014/main" id="{02D24157-7714-E7E4-523D-5C6837FF51E7}"/>
                </a:ext>
              </a:extLst>
            </p:cNvPr>
            <p:cNvGrpSpPr/>
            <p:nvPr/>
          </p:nvGrpSpPr>
          <p:grpSpPr>
            <a:xfrm>
              <a:off x="2279044" y="2374414"/>
              <a:ext cx="7822886" cy="461665"/>
              <a:chOff x="2279044" y="2374414"/>
              <a:chExt cx="7822886" cy="461665"/>
            </a:xfrm>
          </p:grpSpPr>
          <p:pic>
            <p:nvPicPr>
              <p:cNvPr id="14" name="Graphic 13" descr="Clock with solid fill">
                <a:extLst>
                  <a:ext uri="{FF2B5EF4-FFF2-40B4-BE49-F238E27FC236}">
                    <a16:creationId xmlns:a16="http://schemas.microsoft.com/office/drawing/2014/main" id="{85393FF9-39E1-9873-C684-E40A250B622F}"/>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279044" y="2379143"/>
                <a:ext cx="452206" cy="452206"/>
              </a:xfrm>
              <a:prstGeom prst="rect">
                <a:avLst/>
              </a:prstGeom>
            </p:spPr>
          </p:pic>
          <p:sp>
            <p:nvSpPr>
              <p:cNvPr id="15" name="TextBox 14">
                <a:extLst>
                  <a:ext uri="{FF2B5EF4-FFF2-40B4-BE49-F238E27FC236}">
                    <a16:creationId xmlns:a16="http://schemas.microsoft.com/office/drawing/2014/main" id="{956DA67D-9B00-5C8A-5B1B-0C859001C201}"/>
                  </a:ext>
                </a:extLst>
              </p:cNvPr>
              <p:cNvSpPr txBox="1"/>
              <p:nvPr/>
            </p:nvSpPr>
            <p:spPr>
              <a:xfrm>
                <a:off x="2795499" y="2374414"/>
                <a:ext cx="7306431" cy="461665"/>
              </a:xfrm>
              <a:prstGeom prst="rect">
                <a:avLst/>
              </a:prstGeom>
              <a:noFill/>
            </p:spPr>
            <p:txBody>
              <a:bodyPr wrap="square" rtlCol="0">
                <a:spAutoFit/>
              </a:bodyPr>
              <a:lstStyle/>
              <a:p>
                <a:r>
                  <a:rPr lang="en-US" sz="2400" dirty="0">
                    <a:latin typeface="Dosis" pitchFamily="2" charset="0"/>
                  </a:rPr>
                  <a:t>A tree that connects all vertices of the given graph</a:t>
                </a:r>
                <a:endParaRPr lang="el-GR" sz="2400" dirty="0">
                  <a:latin typeface="Dosis" pitchFamily="2" charset="0"/>
                </a:endParaRPr>
              </a:p>
            </p:txBody>
          </p:sp>
        </p:grpSp>
        <p:grpSp>
          <p:nvGrpSpPr>
            <p:cNvPr id="27" name="Group 26">
              <a:extLst>
                <a:ext uri="{FF2B5EF4-FFF2-40B4-BE49-F238E27FC236}">
                  <a16:creationId xmlns:a16="http://schemas.microsoft.com/office/drawing/2014/main" id="{3016288D-29AC-EE24-814F-A638F590D576}"/>
                </a:ext>
              </a:extLst>
            </p:cNvPr>
            <p:cNvGrpSpPr/>
            <p:nvPr/>
          </p:nvGrpSpPr>
          <p:grpSpPr>
            <a:xfrm>
              <a:off x="2279044" y="2956135"/>
              <a:ext cx="7822886" cy="830997"/>
              <a:chOff x="2279044" y="2955119"/>
              <a:chExt cx="7822886" cy="830997"/>
            </a:xfrm>
          </p:grpSpPr>
          <p:sp>
            <p:nvSpPr>
              <p:cNvPr id="17" name="TextBox 16">
                <a:extLst>
                  <a:ext uri="{FF2B5EF4-FFF2-40B4-BE49-F238E27FC236}">
                    <a16:creationId xmlns:a16="http://schemas.microsoft.com/office/drawing/2014/main" id="{4687F4C6-5D80-E496-99CF-D8FC5ACAA64F}"/>
                  </a:ext>
                </a:extLst>
              </p:cNvPr>
              <p:cNvSpPr txBox="1"/>
              <p:nvPr/>
            </p:nvSpPr>
            <p:spPr>
              <a:xfrm>
                <a:off x="2795499" y="2955119"/>
                <a:ext cx="7306431" cy="830997"/>
              </a:xfrm>
              <a:prstGeom prst="rect">
                <a:avLst/>
              </a:prstGeom>
              <a:noFill/>
            </p:spPr>
            <p:txBody>
              <a:bodyPr wrap="square" rtlCol="0">
                <a:spAutoFit/>
              </a:bodyPr>
              <a:lstStyle/>
              <a:p>
                <a:r>
                  <a:rPr lang="en-US" sz="2400" dirty="0">
                    <a:latin typeface="Dosis" pitchFamily="2" charset="0"/>
                  </a:rPr>
                  <a:t>Minimizes the </a:t>
                </a:r>
                <a:r>
                  <a:rPr lang="en-US" sz="2400" b="1" dirty="0">
                    <a:latin typeface="Dosis" pitchFamily="2" charset="0"/>
                  </a:rPr>
                  <a:t>maximum</a:t>
                </a:r>
                <a:r>
                  <a:rPr lang="en-US" sz="2400" dirty="0">
                    <a:latin typeface="Dosis" pitchFamily="2" charset="0"/>
                  </a:rPr>
                  <a:t> weight of an edge in the graph (bottleneck) </a:t>
                </a:r>
                <a:endParaRPr lang="el-GR" sz="2400" dirty="0">
                  <a:latin typeface="Dosis" pitchFamily="2" charset="0"/>
                </a:endParaRPr>
              </a:p>
            </p:txBody>
          </p:sp>
          <p:pic>
            <p:nvPicPr>
              <p:cNvPr id="26" name="Graphic 25" descr="Clock with solid fill">
                <a:extLst>
                  <a:ext uri="{FF2B5EF4-FFF2-40B4-BE49-F238E27FC236}">
                    <a16:creationId xmlns:a16="http://schemas.microsoft.com/office/drawing/2014/main" id="{B7488D8F-E39C-4D96-922B-16BEC3B7D837}"/>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279044" y="2992596"/>
                <a:ext cx="452206" cy="452206"/>
              </a:xfrm>
              <a:prstGeom prst="rect">
                <a:avLst/>
              </a:prstGeom>
            </p:spPr>
          </p:pic>
        </p:grpSp>
        <p:grpSp>
          <p:nvGrpSpPr>
            <p:cNvPr id="29" name="Group 28">
              <a:extLst>
                <a:ext uri="{FF2B5EF4-FFF2-40B4-BE49-F238E27FC236}">
                  <a16:creationId xmlns:a16="http://schemas.microsoft.com/office/drawing/2014/main" id="{04DF45C4-1111-6E59-6BB9-129865BA70CD}"/>
                </a:ext>
              </a:extLst>
            </p:cNvPr>
            <p:cNvGrpSpPr/>
            <p:nvPr/>
          </p:nvGrpSpPr>
          <p:grpSpPr>
            <a:xfrm>
              <a:off x="2279044" y="3907188"/>
              <a:ext cx="7822886" cy="830997"/>
              <a:chOff x="2279044" y="2374414"/>
              <a:chExt cx="7822886" cy="830997"/>
            </a:xfrm>
          </p:grpSpPr>
          <p:pic>
            <p:nvPicPr>
              <p:cNvPr id="30" name="Graphic 29" descr="Clock with solid fill">
                <a:extLst>
                  <a:ext uri="{FF2B5EF4-FFF2-40B4-BE49-F238E27FC236}">
                    <a16:creationId xmlns:a16="http://schemas.microsoft.com/office/drawing/2014/main" id="{50AF4047-5DA7-279F-FDF9-0B433734EDC1}"/>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279044" y="2379143"/>
                <a:ext cx="452206" cy="452206"/>
              </a:xfrm>
              <a:prstGeom prst="rect">
                <a:avLst/>
              </a:prstGeom>
            </p:spPr>
          </p:pic>
          <p:sp>
            <p:nvSpPr>
              <p:cNvPr id="31" name="TextBox 30">
                <a:extLst>
                  <a:ext uri="{FF2B5EF4-FFF2-40B4-BE49-F238E27FC236}">
                    <a16:creationId xmlns:a16="http://schemas.microsoft.com/office/drawing/2014/main" id="{8DE24F3A-057D-6AD3-E739-9735BF997ECE}"/>
                  </a:ext>
                </a:extLst>
              </p:cNvPr>
              <p:cNvSpPr txBox="1"/>
              <p:nvPr/>
            </p:nvSpPr>
            <p:spPr>
              <a:xfrm>
                <a:off x="2795499" y="2374414"/>
                <a:ext cx="7306431" cy="830997"/>
              </a:xfrm>
              <a:prstGeom prst="rect">
                <a:avLst/>
              </a:prstGeom>
              <a:noFill/>
            </p:spPr>
            <p:txBody>
              <a:bodyPr wrap="square" rtlCol="0">
                <a:spAutoFit/>
              </a:bodyPr>
              <a:lstStyle/>
              <a:p>
                <a:r>
                  <a:rPr lang="en-US" sz="2400" dirty="0">
                    <a:latin typeface="Dosis" pitchFamily="2" charset="0"/>
                  </a:rPr>
                  <a:t>Alteration 1: Degree-bounded MBSTs in ℝ</a:t>
                </a:r>
                <a:r>
                  <a:rPr lang="en-US" sz="2400" baseline="30000" dirty="0">
                    <a:latin typeface="Dosis" pitchFamily="2" charset="0"/>
                  </a:rPr>
                  <a:t>2</a:t>
                </a:r>
                <a:r>
                  <a:rPr lang="en-US" sz="2400" dirty="0">
                    <a:latin typeface="Dosis" pitchFamily="2" charset="0"/>
                  </a:rPr>
                  <a:t> under the Euclidean distance metric</a:t>
                </a:r>
              </a:p>
            </p:txBody>
          </p:sp>
        </p:grpSp>
        <p:grpSp>
          <p:nvGrpSpPr>
            <p:cNvPr id="96" name="Group 95">
              <a:extLst>
                <a:ext uri="{FF2B5EF4-FFF2-40B4-BE49-F238E27FC236}">
                  <a16:creationId xmlns:a16="http://schemas.microsoft.com/office/drawing/2014/main" id="{4C3C9ED8-C59E-C17B-79BF-1EABC75D4766}"/>
                </a:ext>
              </a:extLst>
            </p:cNvPr>
            <p:cNvGrpSpPr/>
            <p:nvPr/>
          </p:nvGrpSpPr>
          <p:grpSpPr>
            <a:xfrm>
              <a:off x="2279056" y="4858241"/>
              <a:ext cx="7822886" cy="830997"/>
              <a:chOff x="2279044" y="2374414"/>
              <a:chExt cx="7822886" cy="830997"/>
            </a:xfrm>
          </p:grpSpPr>
          <p:pic>
            <p:nvPicPr>
              <p:cNvPr id="97" name="Graphic 96" descr="Clock with solid fill">
                <a:extLst>
                  <a:ext uri="{FF2B5EF4-FFF2-40B4-BE49-F238E27FC236}">
                    <a16:creationId xmlns:a16="http://schemas.microsoft.com/office/drawing/2014/main" id="{24B2257A-77C7-07CC-8C97-6B2303AAA47A}"/>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279044" y="2379143"/>
                <a:ext cx="452206" cy="452206"/>
              </a:xfrm>
              <a:prstGeom prst="rect">
                <a:avLst/>
              </a:prstGeom>
            </p:spPr>
          </p:pic>
          <p:sp>
            <p:nvSpPr>
              <p:cNvPr id="98" name="TextBox 97">
                <a:extLst>
                  <a:ext uri="{FF2B5EF4-FFF2-40B4-BE49-F238E27FC236}">
                    <a16:creationId xmlns:a16="http://schemas.microsoft.com/office/drawing/2014/main" id="{A4DC56D6-AA16-E661-4AEA-204E35F365F4}"/>
                  </a:ext>
                </a:extLst>
              </p:cNvPr>
              <p:cNvSpPr txBox="1"/>
              <p:nvPr/>
            </p:nvSpPr>
            <p:spPr>
              <a:xfrm>
                <a:off x="2795499" y="2374414"/>
                <a:ext cx="7306431" cy="830997"/>
              </a:xfrm>
              <a:prstGeom prst="rect">
                <a:avLst/>
              </a:prstGeom>
              <a:noFill/>
            </p:spPr>
            <p:txBody>
              <a:bodyPr wrap="square" rtlCol="0">
                <a:spAutoFit/>
              </a:bodyPr>
              <a:lstStyle/>
              <a:p>
                <a:r>
                  <a:rPr lang="en-US" sz="2400" dirty="0">
                    <a:latin typeface="Dosis" pitchFamily="2" charset="0"/>
                  </a:rPr>
                  <a:t>Alteration 2: MBSTs of moving points in </a:t>
                </a:r>
                <a:r>
                  <a:rPr lang="en-US" sz="2400" dirty="0" err="1">
                    <a:latin typeface="Dosis" pitchFamily="2" charset="0"/>
                  </a:rPr>
                  <a:t>ℝ</a:t>
                </a:r>
                <a:r>
                  <a:rPr lang="en-US" sz="2400" baseline="30000" dirty="0" err="1">
                    <a:latin typeface="Dosis" pitchFamily="2" charset="0"/>
                  </a:rPr>
                  <a:t>dim</a:t>
                </a:r>
                <a:r>
                  <a:rPr lang="en-US" sz="2400" baseline="30000" dirty="0">
                    <a:latin typeface="Dosis" pitchFamily="2" charset="0"/>
                  </a:rPr>
                  <a:t>  </a:t>
                </a:r>
                <a:r>
                  <a:rPr lang="en-US" sz="2400" dirty="0">
                    <a:latin typeface="Dosis" pitchFamily="2" charset="0"/>
                  </a:rPr>
                  <a:t>under any convex distance metric</a:t>
                </a:r>
              </a:p>
            </p:txBody>
          </p:sp>
        </p:grpSp>
      </p:grpSp>
      <p:grpSp>
        <p:nvGrpSpPr>
          <p:cNvPr id="102" name="Group 101">
            <a:extLst>
              <a:ext uri="{FF2B5EF4-FFF2-40B4-BE49-F238E27FC236}">
                <a16:creationId xmlns:a16="http://schemas.microsoft.com/office/drawing/2014/main" id="{BF08D929-73AD-10D5-6669-0E5FF7D8008D}"/>
              </a:ext>
            </a:extLst>
          </p:cNvPr>
          <p:cNvGrpSpPr/>
          <p:nvPr/>
        </p:nvGrpSpPr>
        <p:grpSpPr>
          <a:xfrm>
            <a:off x="1423308" y="1011755"/>
            <a:ext cx="9345385" cy="975677"/>
            <a:chOff x="1126672" y="1207699"/>
            <a:chExt cx="9938656" cy="975677"/>
          </a:xfrm>
        </p:grpSpPr>
        <p:sp>
          <p:nvSpPr>
            <p:cNvPr id="9" name="Rectangle: Rounded Corners 8">
              <a:extLst>
                <a:ext uri="{FF2B5EF4-FFF2-40B4-BE49-F238E27FC236}">
                  <a16:creationId xmlns:a16="http://schemas.microsoft.com/office/drawing/2014/main" id="{B08FE2B9-987A-DE2F-2325-7B25C85896AD}"/>
                </a:ext>
              </a:extLst>
            </p:cNvPr>
            <p:cNvSpPr/>
            <p:nvPr/>
          </p:nvSpPr>
          <p:spPr>
            <a:xfrm>
              <a:off x="1126672" y="1207699"/>
              <a:ext cx="9938656" cy="975677"/>
            </a:xfrm>
            <a:prstGeom prst="roundRect">
              <a:avLst>
                <a:gd name="adj" fmla="val 50000"/>
              </a:avLst>
            </a:prstGeom>
            <a:solidFill>
              <a:schemeClr val="bg1"/>
            </a:solidFill>
            <a:ln>
              <a:noFill/>
            </a:ln>
            <a:effectLst>
              <a:outerShdw blurRad="1524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3200" dirty="0">
                <a:solidFill>
                  <a:schemeClr val="tx1"/>
                </a:solidFill>
                <a:latin typeface="Dosis" pitchFamily="2" charset="0"/>
              </a:endParaRPr>
            </a:p>
          </p:txBody>
        </p:sp>
        <p:pic>
          <p:nvPicPr>
            <p:cNvPr id="101" name="Graphic 100" descr="Magnifying glass with solid fill">
              <a:extLst>
                <a:ext uri="{FF2B5EF4-FFF2-40B4-BE49-F238E27FC236}">
                  <a16:creationId xmlns:a16="http://schemas.microsoft.com/office/drawing/2014/main" id="{2EF6C7BF-261E-E862-0742-CA8499E9DA6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27991" y="1314519"/>
              <a:ext cx="762033" cy="762033"/>
            </a:xfrm>
            <a:prstGeom prst="rect">
              <a:avLst/>
            </a:prstGeom>
          </p:spPr>
        </p:pic>
      </p:grpSp>
      <p:sp>
        <p:nvSpPr>
          <p:cNvPr id="103" name="TextBox 102">
            <a:extLst>
              <a:ext uri="{FF2B5EF4-FFF2-40B4-BE49-F238E27FC236}">
                <a16:creationId xmlns:a16="http://schemas.microsoft.com/office/drawing/2014/main" id="{F62BBA0B-4A72-1255-3D3A-B655BA28C415}"/>
              </a:ext>
            </a:extLst>
          </p:cNvPr>
          <p:cNvSpPr txBox="1"/>
          <p:nvPr/>
        </p:nvSpPr>
        <p:spPr>
          <a:xfrm>
            <a:off x="1518540" y="1183478"/>
            <a:ext cx="9154885" cy="80021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200" b="0" i="0" u="none" strike="noStrike" kern="0" cap="none" spc="0" normalizeH="0" baseline="0" noProof="0" dirty="0">
                <a:ln>
                  <a:noFill/>
                </a:ln>
                <a:solidFill>
                  <a:srgbClr val="000000"/>
                </a:solidFill>
                <a:effectLst/>
                <a:uLnTx/>
                <a:uFillTx/>
                <a:latin typeface="Dosis" pitchFamily="2" charset="0"/>
                <a:ea typeface="+mn-ea"/>
                <a:cs typeface="+mn-cs"/>
                <a:sym typeface="Arial"/>
              </a:rPr>
              <a:t>The Minimum Bottleneck Spanning Tree Problem</a:t>
            </a:r>
            <a:endParaRPr kumimoji="0" lang="el-GR" sz="3200" b="0" i="0" u="none" strike="noStrike" kern="0" cap="none" spc="0" normalizeH="0" baseline="0" noProof="0" dirty="0">
              <a:ln>
                <a:noFill/>
              </a:ln>
              <a:solidFill>
                <a:srgbClr val="000000"/>
              </a:solidFill>
              <a:effectLst/>
              <a:uLnTx/>
              <a:uFillTx/>
              <a:latin typeface="Dosis" pitchFamily="2" charset="0"/>
              <a:ea typeface="+mn-ea"/>
              <a:cs typeface="+mn-cs"/>
              <a:sym typeface="Arial"/>
            </a:endParaRPr>
          </a:p>
          <a:p>
            <a:endParaRPr lang="el-GR" dirty="0"/>
          </a:p>
        </p:txBody>
      </p:sp>
    </p:spTree>
    <p:extLst>
      <p:ext uri="{BB962C8B-B14F-4D97-AF65-F5344CB8AC3E}">
        <p14:creationId xmlns:p14="http://schemas.microsoft.com/office/powerpoint/2010/main" val="892282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103"/>
                                        </p:tgtEl>
                                        <p:attrNameLst>
                                          <p:attrName>style.visibility</p:attrName>
                                        </p:attrNameLst>
                                      </p:cBhvr>
                                      <p:to>
                                        <p:strVal val="visible"/>
                                      </p:to>
                                    </p:set>
                                  </p:childTnLst>
                                </p:cTn>
                              </p:par>
                            </p:childTnLst>
                          </p:cTn>
                        </p:par>
                        <p:par>
                          <p:cTn id="7" fill="hold">
                            <p:stCondLst>
                              <p:cond delay="1901"/>
                            </p:stCondLst>
                            <p:childTnLst>
                              <p:par>
                                <p:cTn id="8" presetID="47" presetClass="entr" presetSubtype="0" fill="hold" nodeType="afterEffect">
                                  <p:stCondLst>
                                    <p:cond delay="0"/>
                                  </p:stCondLst>
                                  <p:childTnLst>
                                    <p:set>
                                      <p:cBhvr>
                                        <p:cTn id="9" dur="1" fill="hold">
                                          <p:stCondLst>
                                            <p:cond delay="0"/>
                                          </p:stCondLst>
                                        </p:cTn>
                                        <p:tgtEl>
                                          <p:spTgt spid="99"/>
                                        </p:tgtEl>
                                        <p:attrNameLst>
                                          <p:attrName>style.visibility</p:attrName>
                                        </p:attrNameLst>
                                      </p:cBhvr>
                                      <p:to>
                                        <p:strVal val="visible"/>
                                      </p:to>
                                    </p:set>
                                    <p:animEffect transition="in" filter="fade">
                                      <p:cBhvr>
                                        <p:cTn id="10" dur="750"/>
                                        <p:tgtEl>
                                          <p:spTgt spid="99"/>
                                        </p:tgtEl>
                                      </p:cBhvr>
                                    </p:animEffect>
                                    <p:anim calcmode="lin" valueType="num">
                                      <p:cBhvr>
                                        <p:cTn id="11" dur="750" fill="hold"/>
                                        <p:tgtEl>
                                          <p:spTgt spid="99"/>
                                        </p:tgtEl>
                                        <p:attrNameLst>
                                          <p:attrName>ppt_x</p:attrName>
                                        </p:attrNameLst>
                                      </p:cBhvr>
                                      <p:tavLst>
                                        <p:tav tm="0">
                                          <p:val>
                                            <p:strVal val="#ppt_x"/>
                                          </p:val>
                                        </p:tav>
                                        <p:tav tm="100000">
                                          <p:val>
                                            <p:strVal val="#ppt_x"/>
                                          </p:val>
                                        </p:tav>
                                      </p:tavLst>
                                    </p:anim>
                                    <p:anim calcmode="lin" valueType="num">
                                      <p:cBhvr>
                                        <p:cTn id="12" dur="750" fill="hold"/>
                                        <p:tgtEl>
                                          <p:spTgt spid="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g247ef1f3dca_1_7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Workaround #1: Use the upper bound graph [3]</a:t>
            </a:r>
            <a:endParaRPr dirty="0"/>
          </a:p>
        </p:txBody>
      </p:sp>
      <p:sp>
        <p:nvSpPr>
          <p:cNvPr id="256" name="Google Shape;256;g247ef1f3dca_1_7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dirty="0"/>
              <a:t>The upper bound graph was the one to provide an exact solution, back in the MBMST problem. However, that is not exactly the case in the MMST. The authors of [3]</a:t>
            </a:r>
            <a:r>
              <a:rPr lang="el-GR" dirty="0"/>
              <a:t> </a:t>
            </a:r>
            <a:r>
              <a:rPr lang="en-US" dirty="0"/>
              <a:t>show that, when used for the MMST problem, finding an MST of the upper bound graph gives an approximation of the optimal solution.</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graphicFrame>
        <p:nvGraphicFramePr>
          <p:cNvPr id="2" name="Table 2">
            <a:extLst>
              <a:ext uri="{FF2B5EF4-FFF2-40B4-BE49-F238E27FC236}">
                <a16:creationId xmlns:a16="http://schemas.microsoft.com/office/drawing/2014/main" id="{7242D5C1-DBD1-FBA5-B2CA-D83DB994E8A0}"/>
              </a:ext>
            </a:extLst>
          </p:cNvPr>
          <p:cNvGraphicFramePr>
            <a:graphicFrameLocks noGrp="1"/>
          </p:cNvGraphicFramePr>
          <p:nvPr>
            <p:extLst>
              <p:ext uri="{D42A27DB-BD31-4B8C-83A1-F6EECF244321}">
                <p14:modId xmlns:p14="http://schemas.microsoft.com/office/powerpoint/2010/main" val="1030615509"/>
              </p:ext>
            </p:extLst>
          </p:nvPr>
        </p:nvGraphicFramePr>
        <p:xfrm>
          <a:off x="838201" y="3793814"/>
          <a:ext cx="10515599" cy="2255520"/>
        </p:xfrm>
        <a:graphic>
          <a:graphicData uri="http://schemas.openxmlformats.org/drawingml/2006/table">
            <a:tbl>
              <a:tblPr firstRow="1" bandRow="1">
                <a:tableStyleId>{2D5ABB26-0587-4C30-8999-92F81FD0307C}</a:tableStyleId>
              </a:tblPr>
              <a:tblGrid>
                <a:gridCol w="2675542">
                  <a:extLst>
                    <a:ext uri="{9D8B030D-6E8A-4147-A177-3AD203B41FA5}">
                      <a16:colId xmlns:a16="http://schemas.microsoft.com/office/drawing/2014/main" val="1125209924"/>
                    </a:ext>
                  </a:extLst>
                </a:gridCol>
                <a:gridCol w="7840057">
                  <a:extLst>
                    <a:ext uri="{9D8B030D-6E8A-4147-A177-3AD203B41FA5}">
                      <a16:colId xmlns:a16="http://schemas.microsoft.com/office/drawing/2014/main" val="2330295668"/>
                    </a:ext>
                  </a:extLst>
                </a:gridCol>
              </a:tblGrid>
              <a:tr h="370840">
                <a:tc>
                  <a:txBody>
                    <a:bodyPr/>
                    <a:lstStyle/>
                    <a:p>
                      <a:pPr algn="r"/>
                      <a:r>
                        <a:rPr kumimoji="0" lang="en-US" sz="2600" b="0" i="0" u="none" strike="noStrike" kern="0" cap="none" spc="0" normalizeH="0" baseline="0" noProof="0" dirty="0">
                          <a:ln>
                            <a:noFill/>
                          </a:ln>
                          <a:solidFill>
                            <a:srgbClr val="FFFFFF"/>
                          </a:solidFill>
                          <a:effectLst/>
                          <a:uLnTx/>
                          <a:uFillTx/>
                          <a:latin typeface="Dosis"/>
                          <a:sym typeface="Dosis"/>
                        </a:rPr>
                        <a:t>Algorithm:</a:t>
                      </a:r>
                      <a:endParaRPr lang="el-GR" dirty="0"/>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600" b="0" i="0" u="none" strike="noStrike" kern="0" cap="none" spc="0" normalizeH="0" baseline="0" noProof="0" dirty="0">
                          <a:ln>
                            <a:noFill/>
                          </a:ln>
                          <a:solidFill>
                            <a:srgbClr val="FFFFFF"/>
                          </a:solidFill>
                          <a:effectLst/>
                          <a:uLnTx/>
                          <a:uFillTx/>
                          <a:latin typeface="Dosis"/>
                          <a:sym typeface="Dosis"/>
                        </a:rPr>
                        <a:t>Construct the upper bound graph and compute an MST on it, using Prim’s algorithm and Fibonacci heap</a:t>
                      </a:r>
                      <a:endParaRPr lang="el-GR" dirty="0"/>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03822721"/>
                  </a:ext>
                </a:extLst>
              </a:tr>
              <a:tr h="370840">
                <a:tc>
                  <a:txBody>
                    <a:bodyPr/>
                    <a:lstStyle/>
                    <a:p>
                      <a:pPr algn="r"/>
                      <a:r>
                        <a:rPr kumimoji="0" lang="en-US" sz="2600" b="0" i="0" u="none" strike="noStrike" kern="0" cap="none" spc="0" normalizeH="0" baseline="0" noProof="0" dirty="0">
                          <a:ln>
                            <a:noFill/>
                          </a:ln>
                          <a:solidFill>
                            <a:srgbClr val="FFFFFF"/>
                          </a:solidFill>
                          <a:effectLst/>
                          <a:uLnTx/>
                          <a:uFillTx/>
                          <a:latin typeface="Dosis"/>
                          <a:sym typeface="Dosis"/>
                        </a:rPr>
                        <a:t>Time complexity:</a:t>
                      </a:r>
                      <a:endParaRPr lang="el-GR" dirty="0"/>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600" b="0" i="0" u="none" strike="noStrike" kern="0" cap="none" spc="0" normalizeH="0" baseline="0" noProof="0" dirty="0">
                          <a:ln>
                            <a:noFill/>
                          </a:ln>
                          <a:solidFill>
                            <a:srgbClr val="FFFFFF"/>
                          </a:solidFill>
                          <a:effectLst/>
                          <a:uLnTx/>
                          <a:uFillTx/>
                          <a:latin typeface="Dosis"/>
                          <a:sym typeface="Dosis"/>
                        </a:rPr>
                        <a:t>O(n</a:t>
                      </a:r>
                      <a:r>
                        <a:rPr kumimoji="0" lang="en-US" sz="2600" b="0" i="0" u="none" strike="noStrike" kern="0" cap="none" spc="0" normalizeH="0" baseline="30000" noProof="0" dirty="0">
                          <a:ln>
                            <a:noFill/>
                          </a:ln>
                          <a:solidFill>
                            <a:srgbClr val="FFFFFF"/>
                          </a:solidFill>
                          <a:effectLst/>
                          <a:uLnTx/>
                          <a:uFillTx/>
                          <a:latin typeface="Dosis"/>
                          <a:sym typeface="Dosis"/>
                        </a:rPr>
                        <a:t>2</a:t>
                      </a:r>
                      <a:r>
                        <a:rPr kumimoji="0" lang="el-GR" sz="2600" b="0" i="0" u="none" strike="noStrike" kern="0" cap="none" spc="0" normalizeH="0" baseline="0" noProof="0" dirty="0">
                          <a:ln>
                            <a:noFill/>
                          </a:ln>
                          <a:solidFill>
                            <a:srgbClr val="FFFFFF"/>
                          </a:solidFill>
                          <a:effectLst/>
                          <a:uLnTx/>
                          <a:uFillTx/>
                          <a:latin typeface="Dosis"/>
                          <a:sym typeface="Dosis"/>
                        </a:rPr>
                        <a:t>) (</a:t>
                      </a:r>
                      <a:r>
                        <a:rPr kumimoji="0" lang="en-US" sz="2600" b="0" i="0" u="none" strike="noStrike" kern="0" cap="none" spc="0" normalizeH="0" baseline="0" noProof="0" dirty="0">
                          <a:ln>
                            <a:noFill/>
                          </a:ln>
                          <a:solidFill>
                            <a:srgbClr val="FFFFFF"/>
                          </a:solidFill>
                          <a:effectLst/>
                          <a:uLnTx/>
                          <a:uFillTx/>
                          <a:latin typeface="Dosis"/>
                          <a:sym typeface="Dosis"/>
                        </a:rPr>
                        <a:t>due to the |E| of the upper bound graph)</a:t>
                      </a:r>
                      <a:endParaRPr lang="el-GR" dirty="0"/>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1895193"/>
                  </a:ext>
                </a:extLst>
              </a:tr>
              <a:tr h="370840">
                <a:tc>
                  <a:txBody>
                    <a:bodyPr/>
                    <a:lstStyle/>
                    <a:p>
                      <a:pPr algn="r"/>
                      <a:r>
                        <a:rPr kumimoji="0" lang="en-US" sz="2600" b="0" i="0" u="none" strike="noStrike" kern="0" cap="none" spc="0" normalizeH="0" baseline="0" noProof="0" dirty="0">
                          <a:ln>
                            <a:noFill/>
                          </a:ln>
                          <a:solidFill>
                            <a:srgbClr val="FFFFFF"/>
                          </a:solidFill>
                          <a:effectLst/>
                          <a:uLnTx/>
                          <a:uFillTx/>
                          <a:latin typeface="Dosis"/>
                          <a:sym typeface="Dosis"/>
                        </a:rPr>
                        <a:t>Result:</a:t>
                      </a:r>
                      <a:endParaRPr lang="el-GR" dirty="0"/>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600" b="0" i="0" u="none" strike="noStrike" kern="0" cap="none" spc="0" normalizeH="0" baseline="0" noProof="0" dirty="0">
                          <a:ln>
                            <a:noFill/>
                          </a:ln>
                          <a:solidFill>
                            <a:srgbClr val="FFFFFF"/>
                          </a:solidFill>
                          <a:effectLst/>
                          <a:uLnTx/>
                          <a:uFillTx/>
                          <a:latin typeface="Dosis"/>
                          <a:sym typeface="Dosis"/>
                        </a:rPr>
                        <a:t>2-approximation MMST (can be at most twice worse than the optimal one)</a:t>
                      </a:r>
                      <a:endParaRPr lang="el-GR" dirty="0"/>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8513052"/>
                  </a:ext>
                </a:extLst>
              </a:tr>
            </a:tbl>
          </a:graphicData>
        </a:graphic>
      </p:graphicFrame>
    </p:spTree>
    <p:extLst>
      <p:ext uri="{BB962C8B-B14F-4D97-AF65-F5344CB8AC3E}">
        <p14:creationId xmlns:p14="http://schemas.microsoft.com/office/powerpoint/2010/main" val="34649806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g247ef1f3dca_1_7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Workaround #</a:t>
            </a:r>
            <a:r>
              <a:rPr lang="el-GR" dirty="0"/>
              <a:t>2</a:t>
            </a:r>
            <a:r>
              <a:rPr lang="en-US" dirty="0"/>
              <a:t>: Custom distance metric [3]</a:t>
            </a:r>
            <a:endParaRPr dirty="0"/>
          </a:p>
        </p:txBody>
      </p:sp>
      <mc:AlternateContent xmlns:mc="http://schemas.openxmlformats.org/markup-compatibility/2006" xmlns:a14="http://schemas.microsoft.com/office/drawing/2010/main">
        <mc:Choice Requires="a14">
          <p:sp>
            <p:nvSpPr>
              <p:cNvPr id="256" name="Google Shape;256;g247ef1f3dca_1_7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dirty="0"/>
                  <a:t>The second proposed approximation algorithm is based on the notions of the L</a:t>
                </a:r>
                <a:r>
                  <a:rPr kumimoji="0" lang="en-US" sz="2800" b="0" i="0" u="none" strike="noStrike" kern="0" cap="none" spc="0" normalizeH="0" baseline="-25000" noProof="0" dirty="0">
                    <a:ln>
                      <a:noFill/>
                    </a:ln>
                    <a:solidFill>
                      <a:srgbClr val="FFFFFF"/>
                    </a:solidFill>
                    <a:effectLst/>
                    <a:uLnTx/>
                    <a:uFillTx/>
                    <a:latin typeface="Dosis"/>
                    <a:sym typeface="Dosis"/>
                  </a:rPr>
                  <a:t>∞ </a:t>
                </a:r>
                <a:r>
                  <a:rPr kumimoji="0" lang="en-US" sz="2800" b="0" i="0" u="none" strike="noStrike" kern="0" cap="none" spc="0" normalizeH="0" noProof="0" dirty="0">
                    <a:ln>
                      <a:noFill/>
                    </a:ln>
                    <a:solidFill>
                      <a:srgbClr val="FFFFFF"/>
                    </a:solidFill>
                    <a:effectLst/>
                    <a:uLnTx/>
                    <a:uFillTx/>
                    <a:latin typeface="Dosis"/>
                    <a:sym typeface="Dosis"/>
                  </a:rPr>
                  <a:t>norm and its behavior, the doubling dimension and the fatness of a convex set.  </a:t>
                </a:r>
                <a:r>
                  <a:rPr lang="en-US" dirty="0">
                    <a:solidFill>
                      <a:srgbClr val="FFFFFF"/>
                    </a:solidFill>
                  </a:rPr>
                  <a:t>The algorithm maps all points to a new space (</a:t>
                </a:r>
                <a:r>
                  <a:rPr lang="en-US" dirty="0">
                    <a:solidFill>
                      <a:schemeClr val="bg1"/>
                    </a:solidFill>
                  </a:rPr>
                  <a:t>ℝ</a:t>
                </a:r>
                <a:r>
                  <a:rPr lang="en-US" baseline="30000" dirty="0">
                    <a:solidFill>
                      <a:schemeClr val="bg1"/>
                    </a:solidFill>
                  </a:rPr>
                  <a:t>2*dim</a:t>
                </a:r>
                <a:r>
                  <a:rPr lang="en-US" dirty="0">
                    <a:solidFill>
                      <a:schemeClr val="bg1"/>
                    </a:solidFill>
                  </a:rPr>
                  <a:t>)</a:t>
                </a:r>
                <a:endParaRPr lang="el-GR" dirty="0">
                  <a:solidFill>
                    <a:schemeClr val="bg1"/>
                  </a:solidFill>
                </a:endParaRPr>
              </a:p>
              <a:p>
                <a:pPr marL="0" lvl="0" indent="0" algn="l" rtl="0">
                  <a:spcBef>
                    <a:spcPts val="0"/>
                  </a:spcBef>
                  <a:spcAft>
                    <a:spcPts val="0"/>
                  </a:spcAft>
                  <a:buNone/>
                </a:pPr>
                <a:endParaRPr lang="en-US" dirty="0">
                  <a:solidFill>
                    <a:schemeClr val="bg1"/>
                  </a:solidFill>
                </a:endParaRPr>
              </a:p>
              <a:p>
                <a:pPr marL="0" indent="0">
                  <a:spcBef>
                    <a:spcPts val="0"/>
                  </a:spcBef>
                  <a:buNone/>
                </a:pPr>
                <a14:m>
                  <m:oMathPara xmlns:m="http://schemas.openxmlformats.org/officeDocument/2006/math">
                    <m:oMathParaPr>
                      <m:jc m:val="center"/>
                    </m:oMathParaPr>
                    <m:oMath xmlns:m="http://schemas.openxmlformats.org/officeDocument/2006/math">
                      <m:sSup>
                        <m:sSupPr>
                          <m:ctrlPr>
                            <a:rPr lang="en-US" i="1" smtClean="0">
                              <a:solidFill>
                                <a:schemeClr val="bg1"/>
                              </a:solidFill>
                              <a:latin typeface="Cambria Math" panose="02040503050406030204" pitchFamily="18" charset="0"/>
                            </a:rPr>
                          </m:ctrlPr>
                        </m:sSupPr>
                        <m:e>
                          <m:r>
                            <a:rPr lang="en-US" i="1" smtClean="0">
                              <a:solidFill>
                                <a:schemeClr val="bg1"/>
                              </a:solidFill>
                              <a:latin typeface="Cambria Math" panose="02040503050406030204" pitchFamily="18" charset="0"/>
                            </a:rPr>
                            <m:t>𝑃</m:t>
                          </m:r>
                        </m:e>
                        <m:sup>
                          <m:r>
                            <a:rPr lang="en-US" i="1" smtClean="0">
                              <a:solidFill>
                                <a:schemeClr val="bg1"/>
                              </a:solidFill>
                              <a:latin typeface="Cambria Math" panose="02040503050406030204" pitchFamily="18" charset="0"/>
                            </a:rPr>
                            <m:t>′</m:t>
                          </m:r>
                        </m:sup>
                      </m:sSup>
                      <m:r>
                        <a:rPr lang="en-US" i="1" smtClean="0">
                          <a:solidFill>
                            <a:schemeClr val="bg1"/>
                          </a:solidFill>
                          <a:latin typeface="Cambria Math" panose="02040503050406030204" pitchFamily="18" charset="0"/>
                        </a:rPr>
                        <m:t>=</m:t>
                      </m:r>
                      <m:d>
                        <m:dPr>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𝑝</m:t>
                          </m:r>
                          <m:d>
                            <m:dPr>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0</m:t>
                              </m:r>
                            </m:e>
                          </m:d>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𝑝</m:t>
                          </m:r>
                          <m:d>
                            <m:dPr>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1</m:t>
                              </m:r>
                            </m:e>
                          </m:d>
                        </m:e>
                      </m:d>
                    </m:oMath>
                  </m:oMathPara>
                </a14:m>
                <a:endParaRPr lang="en-US" dirty="0">
                  <a:solidFill>
                    <a:schemeClr val="bg1"/>
                  </a:solidFill>
                </a:endParaRP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mc:Choice>
        <mc:Fallback xmlns="">
          <p:sp>
            <p:nvSpPr>
              <p:cNvPr id="256" name="Google Shape;256;g247ef1f3dca_1_78"/>
              <p:cNvSpPr txBox="1">
                <a:spLocks noGrp="1" noRot="1" noChangeAspect="1" noMove="1" noResize="1" noEditPoints="1" noAdjustHandles="1" noChangeArrowheads="1" noChangeShapeType="1" noTextEdit="1"/>
              </p:cNvSpPr>
              <p:nvPr>
                <p:ph type="body" idx="1"/>
              </p:nvPr>
            </p:nvSpPr>
            <p:spPr>
              <a:xfrm>
                <a:off x="838200" y="1825625"/>
                <a:ext cx="10515600" cy="4351200"/>
              </a:xfrm>
              <a:prstGeom prst="rect">
                <a:avLst/>
              </a:prstGeom>
              <a:blipFill>
                <a:blip r:embed="rId3"/>
                <a:stretch>
                  <a:fillRect l="-1217" t="-2381" r="-1275"/>
                </a:stretch>
              </a:blipFill>
            </p:spPr>
            <p:txBody>
              <a:bodyPr/>
              <a:lstStyle/>
              <a:p>
                <a:r>
                  <a:rPr lang="el-GR">
                    <a:noFill/>
                  </a:rPr>
                  <a:t> </a:t>
                </a:r>
              </a:p>
            </p:txBody>
          </p:sp>
        </mc:Fallback>
      </mc:AlternateContent>
      <p:graphicFrame>
        <p:nvGraphicFramePr>
          <p:cNvPr id="2" name="Table 2">
            <a:extLst>
              <a:ext uri="{FF2B5EF4-FFF2-40B4-BE49-F238E27FC236}">
                <a16:creationId xmlns:a16="http://schemas.microsoft.com/office/drawing/2014/main" id="{7242D5C1-DBD1-FBA5-B2CA-D83DB994E8A0}"/>
              </a:ext>
            </a:extLst>
          </p:cNvPr>
          <p:cNvGraphicFramePr>
            <a:graphicFrameLocks noGrp="1"/>
          </p:cNvGraphicFramePr>
          <p:nvPr>
            <p:extLst>
              <p:ext uri="{D42A27DB-BD31-4B8C-83A1-F6EECF244321}">
                <p14:modId xmlns:p14="http://schemas.microsoft.com/office/powerpoint/2010/main" val="1584045552"/>
              </p:ext>
            </p:extLst>
          </p:nvPr>
        </p:nvGraphicFramePr>
        <p:xfrm>
          <a:off x="838201" y="4435184"/>
          <a:ext cx="10515599" cy="975360"/>
        </p:xfrm>
        <a:graphic>
          <a:graphicData uri="http://schemas.openxmlformats.org/drawingml/2006/table">
            <a:tbl>
              <a:tblPr firstRow="1" bandRow="1">
                <a:tableStyleId>{2D5ABB26-0587-4C30-8999-92F81FD0307C}</a:tableStyleId>
              </a:tblPr>
              <a:tblGrid>
                <a:gridCol w="2675542">
                  <a:extLst>
                    <a:ext uri="{9D8B030D-6E8A-4147-A177-3AD203B41FA5}">
                      <a16:colId xmlns:a16="http://schemas.microsoft.com/office/drawing/2014/main" val="1125209924"/>
                    </a:ext>
                  </a:extLst>
                </a:gridCol>
                <a:gridCol w="7840057">
                  <a:extLst>
                    <a:ext uri="{9D8B030D-6E8A-4147-A177-3AD203B41FA5}">
                      <a16:colId xmlns:a16="http://schemas.microsoft.com/office/drawing/2014/main" val="2330295668"/>
                    </a:ext>
                  </a:extLst>
                </a:gridCol>
              </a:tblGrid>
              <a:tr h="370840">
                <a:tc>
                  <a:txBody>
                    <a:bodyPr/>
                    <a:lstStyle/>
                    <a:p>
                      <a:pPr algn="r"/>
                      <a:r>
                        <a:rPr kumimoji="0" lang="en-US" sz="2600" b="0" i="0" u="none" strike="noStrike" kern="0" cap="none" spc="0" normalizeH="0" baseline="0" noProof="0" dirty="0">
                          <a:ln>
                            <a:noFill/>
                          </a:ln>
                          <a:solidFill>
                            <a:srgbClr val="FFFFFF"/>
                          </a:solidFill>
                          <a:effectLst/>
                          <a:uLnTx/>
                          <a:uFillTx/>
                          <a:latin typeface="Dosis"/>
                          <a:sym typeface="Dosis"/>
                        </a:rPr>
                        <a:t>Time complexity:</a:t>
                      </a:r>
                      <a:endParaRPr lang="el-GR" dirty="0"/>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600" b="0" i="0" u="none" strike="noStrike" kern="0" cap="none" spc="0" normalizeH="0" baseline="0" noProof="0" dirty="0">
                          <a:ln>
                            <a:noFill/>
                          </a:ln>
                          <a:solidFill>
                            <a:srgbClr val="FFFFFF"/>
                          </a:solidFill>
                          <a:effectLst/>
                          <a:uLnTx/>
                          <a:uFillTx/>
                          <a:latin typeface="Dosis"/>
                          <a:sym typeface="Dosis"/>
                        </a:rPr>
                        <a:t>O(</a:t>
                      </a:r>
                      <a:r>
                        <a:rPr kumimoji="0" lang="en-US" sz="2600" b="0" i="0" u="none" strike="noStrike" kern="0" cap="none" spc="0" normalizeH="0" baseline="0" noProof="0" dirty="0" err="1">
                          <a:ln>
                            <a:noFill/>
                          </a:ln>
                          <a:solidFill>
                            <a:srgbClr val="FFFFFF"/>
                          </a:solidFill>
                          <a:effectLst/>
                          <a:uLnTx/>
                          <a:uFillTx/>
                          <a:latin typeface="Dosis"/>
                          <a:sym typeface="Dosis"/>
                        </a:rPr>
                        <a:t>nlogn</a:t>
                      </a:r>
                      <a:r>
                        <a:rPr kumimoji="0" lang="el-GR" sz="2600" b="0" i="0" u="none" strike="noStrike" kern="0" cap="none" spc="0" normalizeH="0" baseline="0" noProof="0" dirty="0">
                          <a:ln>
                            <a:noFill/>
                          </a:ln>
                          <a:solidFill>
                            <a:srgbClr val="FFFFFF"/>
                          </a:solidFill>
                          <a:effectLst/>
                          <a:uLnTx/>
                          <a:uFillTx/>
                          <a:latin typeface="Dosis"/>
                          <a:sym typeface="Dosis"/>
                        </a:rPr>
                        <a:t>) (</a:t>
                      </a:r>
                      <a:r>
                        <a:rPr kumimoji="0" lang="en-US" sz="2600" b="0" i="0" u="none" strike="noStrike" kern="0" cap="none" spc="0" normalizeH="0" baseline="0" noProof="0" dirty="0">
                          <a:ln>
                            <a:noFill/>
                          </a:ln>
                          <a:solidFill>
                            <a:srgbClr val="FFFFFF"/>
                          </a:solidFill>
                          <a:effectLst/>
                          <a:uLnTx/>
                          <a:uFillTx/>
                          <a:latin typeface="Dosis"/>
                          <a:sym typeface="Dosis"/>
                        </a:rPr>
                        <a:t>expected)</a:t>
                      </a:r>
                      <a:endParaRPr lang="el-GR" dirty="0"/>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1895193"/>
                  </a:ext>
                </a:extLst>
              </a:tr>
              <a:tr h="370840">
                <a:tc>
                  <a:txBody>
                    <a:bodyPr/>
                    <a:lstStyle/>
                    <a:p>
                      <a:pPr algn="r"/>
                      <a:r>
                        <a:rPr kumimoji="0" lang="en-US" sz="2600" b="0" i="0" u="none" strike="noStrike" kern="0" cap="none" spc="0" normalizeH="0" baseline="0" noProof="0" dirty="0">
                          <a:ln>
                            <a:noFill/>
                          </a:ln>
                          <a:solidFill>
                            <a:srgbClr val="FFFFFF"/>
                          </a:solidFill>
                          <a:effectLst/>
                          <a:uLnTx/>
                          <a:uFillTx/>
                          <a:latin typeface="Dosis"/>
                          <a:sym typeface="Dosis"/>
                        </a:rPr>
                        <a:t>Result:</a:t>
                      </a:r>
                      <a:endParaRPr lang="el-GR" dirty="0"/>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600" b="0" i="0" u="none" strike="noStrike" kern="0" cap="none" spc="0" normalizeH="0" baseline="0" noProof="0" dirty="0">
                          <a:ln>
                            <a:noFill/>
                          </a:ln>
                          <a:solidFill>
                            <a:srgbClr val="FFFFFF"/>
                          </a:solidFill>
                          <a:effectLst/>
                          <a:uLnTx/>
                          <a:uFillTx/>
                          <a:latin typeface="Dosis"/>
                          <a:sym typeface="Dosis"/>
                        </a:rPr>
                        <a:t>(2 + </a:t>
                      </a:r>
                      <a:r>
                        <a:rPr kumimoji="0" lang="el-GR" sz="2600" b="0" i="0" u="none" strike="noStrike" kern="0" cap="none" spc="0" normalizeH="0" baseline="0" noProof="0" dirty="0">
                          <a:ln>
                            <a:noFill/>
                          </a:ln>
                          <a:solidFill>
                            <a:srgbClr val="FFFFFF"/>
                          </a:solidFill>
                          <a:effectLst/>
                          <a:uLnTx/>
                          <a:uFillTx/>
                          <a:latin typeface="Dosis"/>
                          <a:sym typeface="Dosis"/>
                        </a:rPr>
                        <a:t>ε)</a:t>
                      </a:r>
                      <a:r>
                        <a:rPr kumimoji="0" lang="en-US" sz="2600" b="0" i="0" u="none" strike="noStrike" kern="0" cap="none" spc="0" normalizeH="0" baseline="0" noProof="0" dirty="0">
                          <a:ln>
                            <a:noFill/>
                          </a:ln>
                          <a:solidFill>
                            <a:srgbClr val="FFFFFF"/>
                          </a:solidFill>
                          <a:effectLst/>
                          <a:uLnTx/>
                          <a:uFillTx/>
                          <a:latin typeface="Dosis"/>
                          <a:sym typeface="Dosis"/>
                        </a:rPr>
                        <a:t>-approximation MMST</a:t>
                      </a:r>
                      <a:endParaRPr lang="el-GR" dirty="0"/>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8513052"/>
                  </a:ext>
                </a:extLst>
              </a:tr>
            </a:tbl>
          </a:graphicData>
        </a:graphic>
      </p:graphicFrame>
    </p:spTree>
    <p:extLst>
      <p:ext uri="{BB962C8B-B14F-4D97-AF65-F5344CB8AC3E}">
        <p14:creationId xmlns:p14="http://schemas.microsoft.com/office/powerpoint/2010/main" val="12009285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g247ef1f3dca_1_5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In a word … [3]</a:t>
            </a:r>
            <a:endParaRPr dirty="0"/>
          </a:p>
        </p:txBody>
      </p:sp>
      <p:sp>
        <p:nvSpPr>
          <p:cNvPr id="232" name="Google Shape;232;g247ef1f3dca_1_5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chemeClr val="lt1"/>
              </a:buClr>
              <a:buSzPts val="2800"/>
              <a:buFont typeface="Arial"/>
              <a:buNone/>
            </a:pPr>
            <a:r>
              <a:rPr lang="en-US" dirty="0"/>
              <a:t>If</a:t>
            </a:r>
            <a:endParaRPr dirty="0"/>
          </a:p>
          <a:p>
            <a:pPr marL="914400" lvl="0" indent="-342900" algn="l" rtl="0">
              <a:spcBef>
                <a:spcPts val="0"/>
              </a:spcBef>
              <a:spcAft>
                <a:spcPts val="0"/>
              </a:spcAft>
              <a:buSzPts val="1800"/>
              <a:buAutoNum type="arabicPeriod"/>
            </a:pPr>
            <a:r>
              <a:rPr lang="en-US" dirty="0"/>
              <a:t>Vertices are linearly moving points in </a:t>
            </a:r>
            <a:r>
              <a:rPr lang="en-US" dirty="0" err="1"/>
              <a:t>ℝ</a:t>
            </a:r>
            <a:r>
              <a:rPr lang="en-US" baseline="30000" dirty="0" err="1"/>
              <a:t>dim</a:t>
            </a:r>
            <a:endParaRPr dirty="0"/>
          </a:p>
          <a:p>
            <a:pPr marL="914400" lvl="0" indent="-342900" algn="l" rtl="0">
              <a:spcBef>
                <a:spcPts val="0"/>
              </a:spcBef>
              <a:spcAft>
                <a:spcPts val="0"/>
              </a:spcAft>
              <a:buSzPts val="1800"/>
              <a:buAutoNum type="arabicPeriod"/>
            </a:pPr>
            <a:r>
              <a:rPr lang="en-US" dirty="0"/>
              <a:t>Edges are any convex distance function between the points</a:t>
            </a:r>
          </a:p>
          <a:p>
            <a:pPr marL="571500" indent="0">
              <a:spcBef>
                <a:spcPts val="0"/>
              </a:spcBef>
              <a:buNone/>
            </a:pPr>
            <a:endParaRPr lang="en-US" dirty="0"/>
          </a:p>
          <a:p>
            <a:pPr marL="0" lvl="0" indent="0" algn="l" rtl="0">
              <a:spcBef>
                <a:spcPts val="0"/>
              </a:spcBef>
              <a:spcAft>
                <a:spcPts val="0"/>
              </a:spcAft>
              <a:buNone/>
            </a:pPr>
            <a:r>
              <a:rPr lang="en-US" dirty="0"/>
              <a:t>We can</a:t>
            </a:r>
            <a:r>
              <a:rPr lang="el-GR" dirty="0"/>
              <a:t>:</a:t>
            </a:r>
          </a:p>
          <a:p>
            <a:pPr marL="971550" lvl="1" indent="-514350">
              <a:spcBef>
                <a:spcPts val="0"/>
              </a:spcBef>
              <a:buFont typeface="+mj-lt"/>
              <a:buAutoNum type="arabicPeriod"/>
            </a:pPr>
            <a:r>
              <a:rPr lang="en-US" dirty="0"/>
              <a:t>Construct an upper bound graph with the maximum weights to compute</a:t>
            </a:r>
          </a:p>
          <a:p>
            <a:pPr marL="1428750" lvl="2" indent="-514350">
              <a:spcBef>
                <a:spcPts val="0"/>
              </a:spcBef>
              <a:buFont typeface="+mj-lt"/>
              <a:buAutoNum type="arabicPeriod"/>
            </a:pPr>
            <a:r>
              <a:rPr kumimoji="0" lang="en-US" sz="2000" b="0" i="0" u="none" strike="noStrike" kern="0" cap="none" spc="0" normalizeH="0" baseline="0" noProof="0" dirty="0">
                <a:ln>
                  <a:noFill/>
                </a:ln>
                <a:solidFill>
                  <a:srgbClr val="FFFFFF"/>
                </a:solidFill>
                <a:effectLst/>
                <a:uLnTx/>
                <a:uFillTx/>
                <a:latin typeface="Dosis"/>
                <a:sym typeface="Dosis"/>
              </a:rPr>
              <a:t>an MBMST of the initial graph in O(n</a:t>
            </a:r>
            <a:r>
              <a:rPr kumimoji="0" lang="en-US" sz="2000" b="0" i="0" u="none" strike="noStrike" kern="0" cap="none" spc="0" normalizeH="0" baseline="30000" noProof="0" dirty="0">
                <a:ln>
                  <a:noFill/>
                </a:ln>
                <a:solidFill>
                  <a:srgbClr val="FFFFFF"/>
                </a:solidFill>
                <a:effectLst/>
                <a:uLnTx/>
                <a:uFillTx/>
                <a:latin typeface="Dosis"/>
                <a:sym typeface="Dosis"/>
              </a:rPr>
              <a:t>2</a:t>
            </a:r>
            <a:r>
              <a:rPr kumimoji="0" lang="el-GR" sz="2000" b="0" i="0" u="none" strike="noStrike" kern="0" cap="none" spc="0" normalizeH="0" baseline="0" noProof="0" dirty="0">
                <a:ln>
                  <a:noFill/>
                </a:ln>
                <a:solidFill>
                  <a:srgbClr val="FFFFFF"/>
                </a:solidFill>
                <a:effectLst/>
                <a:uLnTx/>
                <a:uFillTx/>
                <a:latin typeface="Dosis"/>
                <a:sym typeface="Dosis"/>
              </a:rPr>
              <a:t>)</a:t>
            </a:r>
            <a:r>
              <a:rPr kumimoji="0" lang="en-US" sz="2000" b="0" i="0" u="none" strike="noStrike" kern="0" cap="none" spc="0" normalizeH="0" baseline="0" noProof="0" dirty="0">
                <a:ln>
                  <a:noFill/>
                </a:ln>
                <a:solidFill>
                  <a:srgbClr val="FFFFFF"/>
                </a:solidFill>
                <a:effectLst/>
                <a:uLnTx/>
                <a:uFillTx/>
                <a:latin typeface="Dosis"/>
                <a:sym typeface="Dosis"/>
              </a:rPr>
              <a:t> time</a:t>
            </a:r>
          </a:p>
          <a:p>
            <a:pPr marL="1428750" lvl="2" indent="-514350">
              <a:spcBef>
                <a:spcPts val="0"/>
              </a:spcBef>
              <a:buFont typeface="+mj-lt"/>
              <a:buAutoNum type="arabicPeriod"/>
            </a:pPr>
            <a:r>
              <a:rPr kumimoji="0" lang="en-US" sz="2000" b="0" i="0" u="none" strike="noStrike" kern="0" cap="none" spc="0" normalizeH="0" baseline="0" noProof="0" dirty="0">
                <a:ln>
                  <a:noFill/>
                </a:ln>
                <a:solidFill>
                  <a:srgbClr val="FFFFFF"/>
                </a:solidFill>
                <a:effectLst/>
                <a:uLnTx/>
                <a:uFillTx/>
                <a:latin typeface="Dosis"/>
                <a:sym typeface="Dosis"/>
              </a:rPr>
              <a:t>an M</a:t>
            </a:r>
            <a:r>
              <a:rPr lang="en-US" dirty="0">
                <a:solidFill>
                  <a:srgbClr val="FFFFFF"/>
                </a:solidFill>
              </a:rPr>
              <a:t>MST 2-approximation in </a:t>
            </a:r>
            <a:r>
              <a:rPr kumimoji="0" lang="en-US" sz="2000" b="0" i="0" u="none" strike="noStrike" kern="0" cap="none" spc="0" normalizeH="0" baseline="0" noProof="0" dirty="0">
                <a:ln>
                  <a:noFill/>
                </a:ln>
                <a:solidFill>
                  <a:srgbClr val="FFFFFF"/>
                </a:solidFill>
                <a:effectLst/>
                <a:uLnTx/>
                <a:uFillTx/>
                <a:latin typeface="Dosis"/>
                <a:sym typeface="Dosis"/>
              </a:rPr>
              <a:t>O(n</a:t>
            </a:r>
            <a:r>
              <a:rPr kumimoji="0" lang="en-US" sz="2000" b="0" i="0" u="none" strike="noStrike" kern="0" cap="none" spc="0" normalizeH="0" baseline="30000" noProof="0" dirty="0">
                <a:ln>
                  <a:noFill/>
                </a:ln>
                <a:solidFill>
                  <a:srgbClr val="FFFFFF"/>
                </a:solidFill>
                <a:effectLst/>
                <a:uLnTx/>
                <a:uFillTx/>
                <a:latin typeface="Dosis"/>
                <a:sym typeface="Dosis"/>
              </a:rPr>
              <a:t>2</a:t>
            </a:r>
            <a:r>
              <a:rPr kumimoji="0" lang="el-GR" sz="2000" b="0" i="0" u="none" strike="noStrike" kern="0" cap="none" spc="0" normalizeH="0" baseline="0" noProof="0" dirty="0">
                <a:ln>
                  <a:noFill/>
                </a:ln>
                <a:solidFill>
                  <a:srgbClr val="FFFFFF"/>
                </a:solidFill>
                <a:effectLst/>
                <a:uLnTx/>
                <a:uFillTx/>
                <a:latin typeface="Dosis"/>
                <a:sym typeface="Dosis"/>
              </a:rPr>
              <a:t>)</a:t>
            </a:r>
            <a:r>
              <a:rPr kumimoji="0" lang="en-US" sz="2000" b="0" i="0" u="none" strike="noStrike" kern="0" cap="none" spc="0" normalizeH="0" baseline="0" noProof="0" dirty="0">
                <a:ln>
                  <a:noFill/>
                </a:ln>
                <a:solidFill>
                  <a:srgbClr val="FFFFFF"/>
                </a:solidFill>
                <a:effectLst/>
                <a:uLnTx/>
                <a:uFillTx/>
                <a:latin typeface="Dosis"/>
                <a:sym typeface="Dosis"/>
              </a:rPr>
              <a:t> time using Prim + Fibonacci heaps</a:t>
            </a:r>
            <a:endParaRPr lang="en-US" dirty="0">
              <a:solidFill>
                <a:srgbClr val="FFFFFF"/>
              </a:solidFill>
            </a:endParaRPr>
          </a:p>
          <a:p>
            <a:pPr marL="1428750" lvl="2" indent="-514350">
              <a:spcBef>
                <a:spcPts val="0"/>
              </a:spcBef>
              <a:buFont typeface="+mj-lt"/>
              <a:buAutoNum type="arabicPeriod"/>
            </a:pPr>
            <a:endParaRPr lang="en-US" dirty="0">
              <a:solidFill>
                <a:srgbClr val="FFFFFF"/>
              </a:solidFill>
            </a:endParaRPr>
          </a:p>
          <a:p>
            <a:pPr lvl="1" indent="-457200">
              <a:spcBef>
                <a:spcPts val="0"/>
              </a:spcBef>
              <a:buFont typeface="+mj-lt"/>
              <a:buAutoNum type="arabicPeriod"/>
            </a:pPr>
            <a:r>
              <a:rPr lang="en-US" dirty="0"/>
              <a:t>Compute an </a:t>
            </a:r>
            <a:r>
              <a:rPr kumimoji="0" lang="en-US" sz="2400" b="0" i="0" u="none" strike="noStrike" kern="0" cap="none" spc="0" normalizeH="0" baseline="0" noProof="0" dirty="0">
                <a:ln>
                  <a:noFill/>
                </a:ln>
                <a:solidFill>
                  <a:srgbClr val="FFFFFF"/>
                </a:solidFill>
                <a:effectLst/>
                <a:uLnTx/>
                <a:uFillTx/>
                <a:latin typeface="Dosis"/>
                <a:sym typeface="Dosis"/>
              </a:rPr>
              <a:t>MMST (2+</a:t>
            </a:r>
            <a:r>
              <a:rPr kumimoji="0" lang="el-GR" sz="2400" b="0" i="0" u="none" strike="noStrike" kern="0" cap="none" spc="0" normalizeH="0" baseline="0" noProof="0" dirty="0">
                <a:ln>
                  <a:noFill/>
                </a:ln>
                <a:solidFill>
                  <a:srgbClr val="FFFFFF"/>
                </a:solidFill>
                <a:effectLst/>
                <a:uLnTx/>
                <a:uFillTx/>
                <a:latin typeface="Dosis"/>
                <a:sym typeface="Dosis"/>
              </a:rPr>
              <a:t>ε)</a:t>
            </a:r>
            <a:r>
              <a:rPr kumimoji="0" lang="en-US" sz="2400" b="0" i="0" u="none" strike="noStrike" kern="0" cap="none" spc="0" normalizeH="0" baseline="0" noProof="0" dirty="0">
                <a:ln>
                  <a:noFill/>
                </a:ln>
                <a:solidFill>
                  <a:srgbClr val="FFFFFF"/>
                </a:solidFill>
                <a:effectLst/>
                <a:uLnTx/>
                <a:uFillTx/>
                <a:latin typeface="Dosis"/>
                <a:sym typeface="Dosis"/>
              </a:rPr>
              <a:t>-approximation in O(</a:t>
            </a:r>
            <a:r>
              <a:rPr kumimoji="0" lang="en-US" sz="2400" b="0" i="0" u="none" strike="noStrike" kern="0" cap="none" spc="0" normalizeH="0" baseline="0" noProof="0" dirty="0" err="1">
                <a:ln>
                  <a:noFill/>
                </a:ln>
                <a:solidFill>
                  <a:srgbClr val="FFFFFF"/>
                </a:solidFill>
                <a:effectLst/>
                <a:uLnTx/>
                <a:uFillTx/>
                <a:latin typeface="Dosis"/>
                <a:sym typeface="Dosis"/>
              </a:rPr>
              <a:t>nlogn</a:t>
            </a:r>
            <a:r>
              <a:rPr kumimoji="0" lang="el-GR" sz="2400" b="0" i="0" u="none" strike="noStrike" kern="0" cap="none" spc="0" normalizeH="0" baseline="0" noProof="0" dirty="0">
                <a:ln>
                  <a:noFill/>
                </a:ln>
                <a:solidFill>
                  <a:srgbClr val="FFFFFF"/>
                </a:solidFill>
                <a:effectLst/>
                <a:uLnTx/>
                <a:uFillTx/>
                <a:latin typeface="Dosis"/>
                <a:sym typeface="Dosis"/>
              </a:rPr>
              <a:t>)</a:t>
            </a:r>
            <a:endParaRPr lang="en-US" dirty="0"/>
          </a:p>
        </p:txBody>
      </p:sp>
      <p:sp>
        <p:nvSpPr>
          <p:cNvPr id="2" name="Google Shape;239;g24a200e5d07_0_60">
            <a:extLst>
              <a:ext uri="{FF2B5EF4-FFF2-40B4-BE49-F238E27FC236}">
                <a16:creationId xmlns:a16="http://schemas.microsoft.com/office/drawing/2014/main" id="{949BB66C-C049-DD67-4BFB-BDDFED46944B}"/>
              </a:ext>
            </a:extLst>
          </p:cNvPr>
          <p:cNvSpPr txBox="1">
            <a:spLocks/>
          </p:cNvSpPr>
          <p:nvPr/>
        </p:nvSpPr>
        <p:spPr>
          <a:xfrm>
            <a:off x="-4360300" y="1065900"/>
            <a:ext cx="3201300" cy="47262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Dosis"/>
              <a:buNone/>
              <a:defRPr sz="4400" b="0" i="0" u="none" strike="noStrike" cap="none">
                <a:solidFill>
                  <a:schemeClr val="lt1"/>
                </a:solidFill>
                <a:latin typeface="Dosis"/>
                <a:ea typeface="Dosis"/>
                <a:cs typeface="Dosis"/>
                <a:sym typeface="Dosi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r">
              <a:buSzPts val="8000"/>
              <a:buFont typeface="Calibri"/>
              <a:buNone/>
            </a:pPr>
            <a:r>
              <a:rPr lang="en-US" sz="8000"/>
              <a:t>Paper 4</a:t>
            </a:r>
            <a:endParaRPr lang="en-US" sz="8000" dirty="0"/>
          </a:p>
        </p:txBody>
      </p:sp>
      <p:cxnSp>
        <p:nvCxnSpPr>
          <p:cNvPr id="3" name="Google Shape;240;g24a200e5d07_0_60">
            <a:extLst>
              <a:ext uri="{FF2B5EF4-FFF2-40B4-BE49-F238E27FC236}">
                <a16:creationId xmlns:a16="http://schemas.microsoft.com/office/drawing/2014/main" id="{2FA58B6E-AE19-4E8C-1746-37802C93D0D1}"/>
              </a:ext>
            </a:extLst>
          </p:cNvPr>
          <p:cNvCxnSpPr/>
          <p:nvPr/>
        </p:nvCxnSpPr>
        <p:spPr>
          <a:xfrm>
            <a:off x="5766487" y="8449784"/>
            <a:ext cx="0" cy="2286000"/>
          </a:xfrm>
          <a:prstGeom prst="straightConnector1">
            <a:avLst/>
          </a:prstGeom>
          <a:noFill/>
          <a:ln w="15875" cap="flat" cmpd="sng">
            <a:solidFill>
              <a:srgbClr val="FFFFFF"/>
            </a:solidFill>
            <a:prstDash val="solid"/>
            <a:round/>
            <a:headEnd type="none" w="sm" len="sm"/>
            <a:tailEnd type="none" w="sm" len="sm"/>
          </a:ln>
        </p:spPr>
      </p:cxnSp>
      <p:sp>
        <p:nvSpPr>
          <p:cNvPr id="4" name="Google Shape;241;g24a200e5d07_0_60">
            <a:extLst>
              <a:ext uri="{FF2B5EF4-FFF2-40B4-BE49-F238E27FC236}">
                <a16:creationId xmlns:a16="http://schemas.microsoft.com/office/drawing/2014/main" id="{D95F3AA3-D7BC-13D6-9EC0-6F017D44361F}"/>
              </a:ext>
            </a:extLst>
          </p:cNvPr>
          <p:cNvSpPr txBox="1">
            <a:spLocks/>
          </p:cNvSpPr>
          <p:nvPr/>
        </p:nvSpPr>
        <p:spPr>
          <a:xfrm>
            <a:off x="13351000" y="1065900"/>
            <a:ext cx="3860100" cy="47262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Dosis"/>
              <a:buChar char="•"/>
              <a:defRPr sz="2800" b="0" i="0" u="none" strike="noStrike" cap="none">
                <a:solidFill>
                  <a:schemeClr val="lt1"/>
                </a:solidFill>
                <a:latin typeface="Dosis"/>
                <a:ea typeface="Dosis"/>
                <a:cs typeface="Dosis"/>
                <a:sym typeface="Dosis"/>
              </a:defRPr>
            </a:lvl1pPr>
            <a:lvl2pPr marL="914400" marR="0" lvl="1" indent="-342900" algn="l" rtl="0">
              <a:lnSpc>
                <a:spcPct val="90000"/>
              </a:lnSpc>
              <a:spcBef>
                <a:spcPts val="500"/>
              </a:spcBef>
              <a:spcAft>
                <a:spcPts val="0"/>
              </a:spcAft>
              <a:buClr>
                <a:schemeClr val="lt1"/>
              </a:buClr>
              <a:buSzPts val="1800"/>
              <a:buFont typeface="Dosis"/>
              <a:buChar char="•"/>
              <a:defRPr sz="2400" b="0" i="0" u="none" strike="noStrike" cap="none">
                <a:solidFill>
                  <a:schemeClr val="lt1"/>
                </a:solidFill>
                <a:latin typeface="Dosis"/>
                <a:ea typeface="Dosis"/>
                <a:cs typeface="Dosis"/>
                <a:sym typeface="Dosis"/>
              </a:defRPr>
            </a:lvl2pPr>
            <a:lvl3pPr marL="1371600" marR="0" lvl="2" indent="-342900" algn="l" rtl="0">
              <a:lnSpc>
                <a:spcPct val="90000"/>
              </a:lnSpc>
              <a:spcBef>
                <a:spcPts val="500"/>
              </a:spcBef>
              <a:spcAft>
                <a:spcPts val="0"/>
              </a:spcAft>
              <a:buClr>
                <a:schemeClr val="lt1"/>
              </a:buClr>
              <a:buSzPts val="1800"/>
              <a:buFont typeface="Dosis"/>
              <a:buChar char="•"/>
              <a:defRPr sz="2000" b="0" i="0" u="none" strike="noStrike" cap="none">
                <a:solidFill>
                  <a:schemeClr val="lt1"/>
                </a:solidFill>
                <a:latin typeface="Dosis"/>
                <a:ea typeface="Dosis"/>
                <a:cs typeface="Dosis"/>
                <a:sym typeface="Dosis"/>
              </a:defRPr>
            </a:lvl3pPr>
            <a:lvl4pPr marL="1828800" marR="0" lvl="3" indent="-342900" algn="l" rtl="0">
              <a:lnSpc>
                <a:spcPct val="90000"/>
              </a:lnSpc>
              <a:spcBef>
                <a:spcPts val="500"/>
              </a:spcBef>
              <a:spcAft>
                <a:spcPts val="0"/>
              </a:spcAft>
              <a:buClr>
                <a:schemeClr val="lt1"/>
              </a:buClr>
              <a:buSzPts val="1800"/>
              <a:buFont typeface="Dosis"/>
              <a:buChar char="•"/>
              <a:defRPr sz="1800" b="0" i="0" u="none" strike="noStrike" cap="none">
                <a:solidFill>
                  <a:schemeClr val="lt1"/>
                </a:solidFill>
                <a:latin typeface="Dosis"/>
                <a:ea typeface="Dosis"/>
                <a:cs typeface="Dosis"/>
                <a:sym typeface="Dosis"/>
              </a:defRPr>
            </a:lvl4pPr>
            <a:lvl5pPr marL="2286000" marR="0" lvl="4" indent="-342900" algn="l" rtl="0">
              <a:lnSpc>
                <a:spcPct val="90000"/>
              </a:lnSpc>
              <a:spcBef>
                <a:spcPts val="500"/>
              </a:spcBef>
              <a:spcAft>
                <a:spcPts val="0"/>
              </a:spcAft>
              <a:buClr>
                <a:schemeClr val="lt1"/>
              </a:buClr>
              <a:buSzPts val="1800"/>
              <a:buFont typeface="Dosis"/>
              <a:buChar char="•"/>
              <a:defRPr sz="1800" b="0" i="0" u="none" strike="noStrike" cap="none">
                <a:solidFill>
                  <a:schemeClr val="lt1"/>
                </a:solidFill>
                <a:latin typeface="Dosis"/>
                <a:ea typeface="Dosis"/>
                <a:cs typeface="Dosis"/>
                <a:sym typeface="Dosis"/>
              </a:defRPr>
            </a:lvl5pPr>
            <a:lvl6pPr marL="2743200" marR="0" lvl="5" indent="-342900" algn="l" rtl="0">
              <a:lnSpc>
                <a:spcPct val="90000"/>
              </a:lnSpc>
              <a:spcBef>
                <a:spcPts val="500"/>
              </a:spcBef>
              <a:spcAft>
                <a:spcPts val="0"/>
              </a:spcAft>
              <a:buClr>
                <a:schemeClr val="lt1"/>
              </a:buClr>
              <a:buSzPts val="1800"/>
              <a:buFont typeface="Dosis"/>
              <a:buChar char="•"/>
              <a:defRPr sz="1800" b="0" i="0" u="none" strike="noStrike" cap="none">
                <a:solidFill>
                  <a:schemeClr val="lt1"/>
                </a:solidFill>
                <a:latin typeface="Dosis"/>
                <a:ea typeface="Dosis"/>
                <a:cs typeface="Dosis"/>
                <a:sym typeface="Dosis"/>
              </a:defRPr>
            </a:lvl6pPr>
            <a:lvl7pPr marL="3200400" marR="0" lvl="6" indent="-342900" algn="l" rtl="0">
              <a:lnSpc>
                <a:spcPct val="90000"/>
              </a:lnSpc>
              <a:spcBef>
                <a:spcPts val="500"/>
              </a:spcBef>
              <a:spcAft>
                <a:spcPts val="0"/>
              </a:spcAft>
              <a:buClr>
                <a:schemeClr val="lt1"/>
              </a:buClr>
              <a:buSzPts val="1800"/>
              <a:buFont typeface="Dosis"/>
              <a:buChar char="•"/>
              <a:defRPr sz="1800" b="0" i="0" u="none" strike="noStrike" cap="none">
                <a:solidFill>
                  <a:schemeClr val="lt1"/>
                </a:solidFill>
                <a:latin typeface="Dosis"/>
                <a:ea typeface="Dosis"/>
                <a:cs typeface="Dosis"/>
                <a:sym typeface="Dosis"/>
              </a:defRPr>
            </a:lvl7pPr>
            <a:lvl8pPr marL="3657600" marR="0" lvl="7" indent="-342900" algn="l" rtl="0">
              <a:lnSpc>
                <a:spcPct val="90000"/>
              </a:lnSpc>
              <a:spcBef>
                <a:spcPts val="500"/>
              </a:spcBef>
              <a:spcAft>
                <a:spcPts val="0"/>
              </a:spcAft>
              <a:buClr>
                <a:schemeClr val="lt1"/>
              </a:buClr>
              <a:buSzPts val="1800"/>
              <a:buFont typeface="Dosis"/>
              <a:buChar char="•"/>
              <a:defRPr sz="1800" b="0" i="0" u="none" strike="noStrike" cap="none">
                <a:solidFill>
                  <a:schemeClr val="lt1"/>
                </a:solidFill>
                <a:latin typeface="Dosis"/>
                <a:ea typeface="Dosis"/>
                <a:cs typeface="Dosis"/>
                <a:sym typeface="Dosis"/>
              </a:defRPr>
            </a:lvl8pPr>
            <a:lvl9pPr marL="4114800" marR="0" lvl="8" indent="-342900" algn="l" rtl="0">
              <a:lnSpc>
                <a:spcPct val="90000"/>
              </a:lnSpc>
              <a:spcBef>
                <a:spcPts val="500"/>
              </a:spcBef>
              <a:spcAft>
                <a:spcPts val="0"/>
              </a:spcAft>
              <a:buClr>
                <a:schemeClr val="lt1"/>
              </a:buClr>
              <a:buSzPts val="1800"/>
              <a:buFont typeface="Dosis"/>
              <a:buChar char="•"/>
              <a:defRPr sz="1800" b="0" i="0" u="none" strike="noStrike" cap="none">
                <a:solidFill>
                  <a:schemeClr val="lt1"/>
                </a:solidFill>
                <a:latin typeface="Dosis"/>
                <a:ea typeface="Dosis"/>
                <a:cs typeface="Dosis"/>
                <a:sym typeface="Dosis"/>
              </a:defRPr>
            </a:lvl9pPr>
          </a:lstStyle>
          <a:p>
            <a:pPr marL="228600" indent="0">
              <a:buFont typeface="Dosis"/>
              <a:buNone/>
            </a:pPr>
            <a:r>
              <a:rPr lang="en-US" sz="4000" dirty="0">
                <a:solidFill>
                  <a:srgbClr val="FFFFFF"/>
                </a:solidFill>
              </a:rPr>
              <a:t>A Stronger Lower Bound on Parametric Minimum Spanning Trees</a:t>
            </a:r>
          </a:p>
        </p:txBody>
      </p:sp>
    </p:spTree>
    <p:extLst>
      <p:ext uri="{BB962C8B-B14F-4D97-AF65-F5344CB8AC3E}">
        <p14:creationId xmlns:p14="http://schemas.microsoft.com/office/powerpoint/2010/main" val="25884325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g24a200e5d07_0_60"/>
          <p:cNvSpPr/>
          <p:nvPr/>
        </p:nvSpPr>
        <p:spPr>
          <a:xfrm>
            <a:off x="0" y="0"/>
            <a:ext cx="12192000" cy="68580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38" name="Google Shape;238;g24a200e5d07_0_60"/>
          <p:cNvPicPr preferRelativeResize="0"/>
          <p:nvPr/>
        </p:nvPicPr>
        <p:blipFill rotWithShape="1">
          <a:blip r:embed="rId3">
            <a:alphaModFix amt="35000"/>
          </a:blip>
          <a:srcRect t="13770" b="11227"/>
          <a:stretch/>
        </p:blipFill>
        <p:spPr>
          <a:xfrm>
            <a:off x="20" y="1"/>
            <a:ext cx="12191979" cy="6858000"/>
          </a:xfrm>
          <a:prstGeom prst="rect">
            <a:avLst/>
          </a:prstGeom>
          <a:noFill/>
          <a:ln>
            <a:noFill/>
          </a:ln>
        </p:spPr>
      </p:pic>
      <p:sp>
        <p:nvSpPr>
          <p:cNvPr id="239" name="Google Shape;239;g24a200e5d07_0_60"/>
          <p:cNvSpPr txBox="1">
            <a:spLocks noGrp="1"/>
          </p:cNvSpPr>
          <p:nvPr>
            <p:ph type="title"/>
          </p:nvPr>
        </p:nvSpPr>
        <p:spPr>
          <a:xfrm>
            <a:off x="2243700" y="1065900"/>
            <a:ext cx="3201300" cy="472620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SzPts val="8000"/>
              <a:buFont typeface="Calibri"/>
              <a:buNone/>
            </a:pPr>
            <a:r>
              <a:rPr lang="en-US" sz="8000" dirty="0"/>
              <a:t>Paper 4</a:t>
            </a:r>
            <a:endParaRPr sz="8000" dirty="0"/>
          </a:p>
        </p:txBody>
      </p:sp>
      <p:cxnSp>
        <p:nvCxnSpPr>
          <p:cNvPr id="240" name="Google Shape;240;g24a200e5d07_0_60"/>
          <p:cNvCxnSpPr/>
          <p:nvPr/>
        </p:nvCxnSpPr>
        <p:spPr>
          <a:xfrm>
            <a:off x="5766487" y="2286050"/>
            <a:ext cx="0" cy="2286000"/>
          </a:xfrm>
          <a:prstGeom prst="straightConnector1">
            <a:avLst/>
          </a:prstGeom>
          <a:noFill/>
          <a:ln w="15875" cap="flat" cmpd="sng">
            <a:solidFill>
              <a:srgbClr val="FFFFFF"/>
            </a:solidFill>
            <a:prstDash val="solid"/>
            <a:round/>
            <a:headEnd type="none" w="sm" len="sm"/>
            <a:tailEnd type="none" w="sm" len="sm"/>
          </a:ln>
        </p:spPr>
      </p:cxnSp>
      <p:sp>
        <p:nvSpPr>
          <p:cNvPr id="241" name="Google Shape;241;g24a200e5d07_0_60"/>
          <p:cNvSpPr txBox="1">
            <a:spLocks noGrp="1"/>
          </p:cNvSpPr>
          <p:nvPr>
            <p:ph type="body" idx="1"/>
          </p:nvPr>
        </p:nvSpPr>
        <p:spPr>
          <a:xfrm>
            <a:off x="6088229" y="1065912"/>
            <a:ext cx="3860100" cy="4726200"/>
          </a:xfrm>
          <a:prstGeom prst="rect">
            <a:avLst/>
          </a:prstGeom>
          <a:noFill/>
          <a:ln>
            <a:noFill/>
          </a:ln>
        </p:spPr>
        <p:txBody>
          <a:bodyPr spcFirstLastPara="1" wrap="square" lIns="91425" tIns="45700" rIns="91425" bIns="45700" anchor="ctr" anchorCtr="0">
            <a:normAutofit/>
          </a:bodyPr>
          <a:lstStyle/>
          <a:p>
            <a:pPr marL="228600" lvl="0" indent="0" algn="l" rtl="0">
              <a:lnSpc>
                <a:spcPct val="90000"/>
              </a:lnSpc>
              <a:spcBef>
                <a:spcPts val="1000"/>
              </a:spcBef>
              <a:spcAft>
                <a:spcPts val="0"/>
              </a:spcAft>
              <a:buNone/>
            </a:pPr>
            <a:r>
              <a:rPr lang="en-US" sz="4000" dirty="0">
                <a:solidFill>
                  <a:srgbClr val="FFFFFF"/>
                </a:solidFill>
              </a:rPr>
              <a:t>A Stronger Lower Bound on Parametric Minimum Spanning Trees</a:t>
            </a:r>
            <a:endParaRPr sz="4000" dirty="0">
              <a:solidFill>
                <a:srgbClr val="FFFFFF"/>
              </a:solidFill>
            </a:endParaRPr>
          </a:p>
        </p:txBody>
      </p:sp>
      <p:pic>
        <p:nvPicPr>
          <p:cNvPr id="2" name="Google Shape;12;p5">
            <a:extLst>
              <a:ext uri="{FF2B5EF4-FFF2-40B4-BE49-F238E27FC236}">
                <a16:creationId xmlns:a16="http://schemas.microsoft.com/office/drawing/2014/main" id="{073636F1-C4BB-32C6-4AFF-84C3B5954171}"/>
              </a:ext>
            </a:extLst>
          </p:cNvPr>
          <p:cNvPicPr preferRelativeResize="0"/>
          <p:nvPr/>
        </p:nvPicPr>
        <p:blipFill>
          <a:blip r:embed="rId4">
            <a:alphaModFix/>
          </a:blip>
          <a:stretch>
            <a:fillRect/>
          </a:stretch>
        </p:blipFill>
        <p:spPr>
          <a:xfrm>
            <a:off x="9841492" y="6219825"/>
            <a:ext cx="2233806" cy="501650"/>
          </a:xfrm>
          <a:prstGeom prst="rect">
            <a:avLst/>
          </a:prstGeom>
          <a:noFill/>
          <a:ln>
            <a:noFill/>
          </a:ln>
        </p:spPr>
      </p:pic>
    </p:spTree>
    <p:extLst>
      <p:ext uri="{BB962C8B-B14F-4D97-AF65-F5344CB8AC3E}">
        <p14:creationId xmlns:p14="http://schemas.microsoft.com/office/powerpoint/2010/main" val="539902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24a200e5d07_0_24"/>
          <p:cNvSpPr/>
          <p:nvPr/>
        </p:nvSpPr>
        <p:spPr>
          <a:xfrm>
            <a:off x="0" y="0"/>
            <a:ext cx="12192000" cy="68580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23" name="Google Shape;123;g24a200e5d07_0_24"/>
          <p:cNvPicPr preferRelativeResize="0"/>
          <p:nvPr/>
        </p:nvPicPr>
        <p:blipFill rotWithShape="1">
          <a:blip r:embed="rId3">
            <a:alphaModFix amt="35000"/>
          </a:blip>
          <a:srcRect l="21705" t="5684" r="8699" b="42117"/>
          <a:stretch/>
        </p:blipFill>
        <p:spPr>
          <a:xfrm>
            <a:off x="0" y="0"/>
            <a:ext cx="12191979" cy="6858000"/>
          </a:xfrm>
          <a:prstGeom prst="rect">
            <a:avLst/>
          </a:prstGeom>
          <a:noFill/>
          <a:ln>
            <a:noFill/>
          </a:ln>
        </p:spPr>
      </p:pic>
      <p:pic>
        <p:nvPicPr>
          <p:cNvPr id="3" name="Google Shape;12;p5">
            <a:extLst>
              <a:ext uri="{FF2B5EF4-FFF2-40B4-BE49-F238E27FC236}">
                <a16:creationId xmlns:a16="http://schemas.microsoft.com/office/drawing/2014/main" id="{7960F95A-F5C8-B7E2-0468-B41754814D82}"/>
              </a:ext>
            </a:extLst>
          </p:cNvPr>
          <p:cNvPicPr preferRelativeResize="0"/>
          <p:nvPr/>
        </p:nvPicPr>
        <p:blipFill>
          <a:blip r:embed="rId4">
            <a:alphaModFix/>
          </a:blip>
          <a:stretch>
            <a:fillRect/>
          </a:stretch>
        </p:blipFill>
        <p:spPr>
          <a:xfrm>
            <a:off x="9841492" y="6219825"/>
            <a:ext cx="2233806" cy="501650"/>
          </a:xfrm>
          <a:prstGeom prst="rect">
            <a:avLst/>
          </a:prstGeom>
          <a:noFill/>
          <a:ln>
            <a:noFill/>
          </a:ln>
        </p:spPr>
      </p:pic>
      <p:grpSp>
        <p:nvGrpSpPr>
          <p:cNvPr id="6" name="Group 5">
            <a:extLst>
              <a:ext uri="{FF2B5EF4-FFF2-40B4-BE49-F238E27FC236}">
                <a16:creationId xmlns:a16="http://schemas.microsoft.com/office/drawing/2014/main" id="{241CAB2C-6BB0-A822-150A-1006D0247AB9}"/>
              </a:ext>
            </a:extLst>
          </p:cNvPr>
          <p:cNvGrpSpPr/>
          <p:nvPr/>
        </p:nvGrpSpPr>
        <p:grpSpPr>
          <a:xfrm>
            <a:off x="2090040" y="1499590"/>
            <a:ext cx="8011897" cy="4583709"/>
            <a:chOff x="2090040" y="1499590"/>
            <a:chExt cx="8011897" cy="4583709"/>
          </a:xfrm>
        </p:grpSpPr>
        <p:sp>
          <p:nvSpPr>
            <p:cNvPr id="8" name="Rectangle: Rounded Corners 7">
              <a:extLst>
                <a:ext uri="{FF2B5EF4-FFF2-40B4-BE49-F238E27FC236}">
                  <a16:creationId xmlns:a16="http://schemas.microsoft.com/office/drawing/2014/main" id="{505502DB-1661-B383-C6DF-62021D90B711}"/>
                </a:ext>
              </a:extLst>
            </p:cNvPr>
            <p:cNvSpPr/>
            <p:nvPr/>
          </p:nvSpPr>
          <p:spPr>
            <a:xfrm>
              <a:off x="2090040" y="1499590"/>
              <a:ext cx="8011886" cy="4583709"/>
            </a:xfrm>
            <a:prstGeom prst="roundRect">
              <a:avLst>
                <a:gd name="adj" fmla="val 8202"/>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dirty="0">
                <a:solidFill>
                  <a:schemeClr val="tx1"/>
                </a:solidFill>
                <a:latin typeface="Dosis" pitchFamily="2" charset="0"/>
              </a:endParaRPr>
            </a:p>
          </p:txBody>
        </p:sp>
        <p:grpSp>
          <p:nvGrpSpPr>
            <p:cNvPr id="25" name="Group 24">
              <a:extLst>
                <a:ext uri="{FF2B5EF4-FFF2-40B4-BE49-F238E27FC236}">
                  <a16:creationId xmlns:a16="http://schemas.microsoft.com/office/drawing/2014/main" id="{02D24157-7714-E7E4-523D-5C6837FF51E7}"/>
                </a:ext>
              </a:extLst>
            </p:cNvPr>
            <p:cNvGrpSpPr/>
            <p:nvPr/>
          </p:nvGrpSpPr>
          <p:grpSpPr>
            <a:xfrm>
              <a:off x="2279039" y="2147297"/>
              <a:ext cx="7822886" cy="830997"/>
              <a:chOff x="2279044" y="2374414"/>
              <a:chExt cx="7822886" cy="830997"/>
            </a:xfrm>
          </p:grpSpPr>
          <p:pic>
            <p:nvPicPr>
              <p:cNvPr id="14" name="Graphic 13" descr="Clock with solid fill">
                <a:extLst>
                  <a:ext uri="{FF2B5EF4-FFF2-40B4-BE49-F238E27FC236}">
                    <a16:creationId xmlns:a16="http://schemas.microsoft.com/office/drawing/2014/main" id="{85393FF9-39E1-9873-C684-E40A250B622F}"/>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279044" y="2379143"/>
                <a:ext cx="452206" cy="452206"/>
              </a:xfrm>
              <a:prstGeom prst="rect">
                <a:avLst/>
              </a:prstGeom>
            </p:spPr>
          </p:pic>
          <p:sp>
            <p:nvSpPr>
              <p:cNvPr id="15" name="TextBox 14">
                <a:extLst>
                  <a:ext uri="{FF2B5EF4-FFF2-40B4-BE49-F238E27FC236}">
                    <a16:creationId xmlns:a16="http://schemas.microsoft.com/office/drawing/2014/main" id="{956DA67D-9B00-5C8A-5B1B-0C859001C201}"/>
                  </a:ext>
                </a:extLst>
              </p:cNvPr>
              <p:cNvSpPr txBox="1"/>
              <p:nvPr/>
            </p:nvSpPr>
            <p:spPr>
              <a:xfrm>
                <a:off x="2795499" y="2374414"/>
                <a:ext cx="7306431" cy="830997"/>
              </a:xfrm>
              <a:prstGeom prst="rect">
                <a:avLst/>
              </a:prstGeom>
              <a:noFill/>
            </p:spPr>
            <p:txBody>
              <a:bodyPr wrap="square" rtlCol="0">
                <a:spAutoFit/>
              </a:bodyPr>
              <a:lstStyle/>
              <a:p>
                <a:r>
                  <a:rPr lang="en-US" sz="2400" dirty="0">
                    <a:latin typeface="Dosis" pitchFamily="2" charset="0"/>
                  </a:rPr>
                  <a:t>A tree that connects all vertices of the given graph, whose edge-weights vary</a:t>
                </a:r>
                <a:endParaRPr lang="el-GR" sz="2400" dirty="0">
                  <a:latin typeface="Dosis" pitchFamily="2" charset="0"/>
                </a:endParaRPr>
              </a:p>
            </p:txBody>
          </p:sp>
        </p:grpSp>
        <p:grpSp>
          <p:nvGrpSpPr>
            <p:cNvPr id="27" name="Group 26">
              <a:extLst>
                <a:ext uri="{FF2B5EF4-FFF2-40B4-BE49-F238E27FC236}">
                  <a16:creationId xmlns:a16="http://schemas.microsoft.com/office/drawing/2014/main" id="{3016288D-29AC-EE24-814F-A638F590D576}"/>
                </a:ext>
              </a:extLst>
            </p:cNvPr>
            <p:cNvGrpSpPr/>
            <p:nvPr/>
          </p:nvGrpSpPr>
          <p:grpSpPr>
            <a:xfrm>
              <a:off x="2279039" y="3041720"/>
              <a:ext cx="7822886" cy="489683"/>
              <a:chOff x="2279044" y="2955119"/>
              <a:chExt cx="7822886" cy="489683"/>
            </a:xfrm>
          </p:grpSpPr>
          <p:sp>
            <p:nvSpPr>
              <p:cNvPr id="17" name="TextBox 16">
                <a:extLst>
                  <a:ext uri="{FF2B5EF4-FFF2-40B4-BE49-F238E27FC236}">
                    <a16:creationId xmlns:a16="http://schemas.microsoft.com/office/drawing/2014/main" id="{4687F4C6-5D80-E496-99CF-D8FC5ACAA64F}"/>
                  </a:ext>
                </a:extLst>
              </p:cNvPr>
              <p:cNvSpPr txBox="1"/>
              <p:nvPr/>
            </p:nvSpPr>
            <p:spPr>
              <a:xfrm>
                <a:off x="2795499" y="2955119"/>
                <a:ext cx="7306431" cy="461665"/>
              </a:xfrm>
              <a:prstGeom prst="rect">
                <a:avLst/>
              </a:prstGeom>
              <a:noFill/>
            </p:spPr>
            <p:txBody>
              <a:bodyPr wrap="square" rtlCol="0">
                <a:spAutoFit/>
              </a:bodyPr>
              <a:lstStyle/>
              <a:p>
                <a:r>
                  <a:rPr lang="en-US" sz="2400" dirty="0">
                    <a:latin typeface="Dosis" pitchFamily="2" charset="0"/>
                  </a:rPr>
                  <a:t>The edges are linear functions of a parameter </a:t>
                </a:r>
                <a:r>
                  <a:rPr lang="el-GR" sz="2400" dirty="0">
                    <a:latin typeface="Dosis" pitchFamily="2" charset="0"/>
                  </a:rPr>
                  <a:t>λ</a:t>
                </a:r>
              </a:p>
            </p:txBody>
          </p:sp>
          <p:pic>
            <p:nvPicPr>
              <p:cNvPr id="26" name="Graphic 25" descr="Clock with solid fill">
                <a:extLst>
                  <a:ext uri="{FF2B5EF4-FFF2-40B4-BE49-F238E27FC236}">
                    <a16:creationId xmlns:a16="http://schemas.microsoft.com/office/drawing/2014/main" id="{B7488D8F-E39C-4D96-922B-16BEC3B7D837}"/>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279044" y="2992596"/>
                <a:ext cx="452206" cy="452206"/>
              </a:xfrm>
              <a:prstGeom prst="rect">
                <a:avLst/>
              </a:prstGeom>
            </p:spPr>
          </p:pic>
        </p:grpSp>
        <p:grpSp>
          <p:nvGrpSpPr>
            <p:cNvPr id="29" name="Group 28">
              <a:extLst>
                <a:ext uri="{FF2B5EF4-FFF2-40B4-BE49-F238E27FC236}">
                  <a16:creationId xmlns:a16="http://schemas.microsoft.com/office/drawing/2014/main" id="{04DF45C4-1111-6E59-6BB9-129865BA70CD}"/>
                </a:ext>
              </a:extLst>
            </p:cNvPr>
            <p:cNvGrpSpPr/>
            <p:nvPr/>
          </p:nvGrpSpPr>
          <p:grpSpPr>
            <a:xfrm>
              <a:off x="2279039" y="3594829"/>
              <a:ext cx="7822886" cy="830997"/>
              <a:chOff x="2279044" y="2374414"/>
              <a:chExt cx="7822886" cy="830997"/>
            </a:xfrm>
          </p:grpSpPr>
          <p:pic>
            <p:nvPicPr>
              <p:cNvPr id="30" name="Graphic 29" descr="Clock with solid fill">
                <a:extLst>
                  <a:ext uri="{FF2B5EF4-FFF2-40B4-BE49-F238E27FC236}">
                    <a16:creationId xmlns:a16="http://schemas.microsoft.com/office/drawing/2014/main" id="{50AF4047-5DA7-279F-FDF9-0B433734EDC1}"/>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279044" y="2379143"/>
                <a:ext cx="452206" cy="452206"/>
              </a:xfrm>
              <a:prstGeom prst="rect">
                <a:avLst/>
              </a:prstGeom>
            </p:spPr>
          </p:pic>
          <p:sp>
            <p:nvSpPr>
              <p:cNvPr id="31" name="TextBox 30">
                <a:extLst>
                  <a:ext uri="{FF2B5EF4-FFF2-40B4-BE49-F238E27FC236}">
                    <a16:creationId xmlns:a16="http://schemas.microsoft.com/office/drawing/2014/main" id="{8DE24F3A-057D-6AD3-E739-9735BF997ECE}"/>
                  </a:ext>
                </a:extLst>
              </p:cNvPr>
              <p:cNvSpPr txBox="1"/>
              <p:nvPr/>
            </p:nvSpPr>
            <p:spPr>
              <a:xfrm>
                <a:off x="2795499" y="2374414"/>
                <a:ext cx="7306431" cy="830997"/>
              </a:xfrm>
              <a:prstGeom prst="rect">
                <a:avLst/>
              </a:prstGeom>
              <a:noFill/>
            </p:spPr>
            <p:txBody>
              <a:bodyPr wrap="square" rtlCol="0">
                <a:spAutoFit/>
              </a:bodyPr>
              <a:lstStyle/>
              <a:p>
                <a:r>
                  <a:rPr lang="en-US" sz="2400" dirty="0">
                    <a:latin typeface="Dosis" pitchFamily="2" charset="0"/>
                  </a:rPr>
                  <a:t>For any value of </a:t>
                </a:r>
                <a:r>
                  <a:rPr lang="el-GR" sz="2400" dirty="0">
                    <a:latin typeface="Dosis" pitchFamily="2" charset="0"/>
                  </a:rPr>
                  <a:t>λ </a:t>
                </a:r>
                <a:r>
                  <a:rPr kumimoji="0" lang="en-US" sz="2400" b="0" i="0" u="none" strike="noStrike" kern="0" cap="none" spc="0" normalizeH="0" baseline="0" noProof="0" dirty="0">
                    <a:ln>
                      <a:noFill/>
                    </a:ln>
                    <a:solidFill>
                      <a:schemeClr val="tx1"/>
                    </a:solidFill>
                    <a:effectLst/>
                    <a:uLnTx/>
                    <a:uFillTx/>
                    <a:latin typeface="Dosis"/>
                    <a:sym typeface="Dosis"/>
                  </a:rPr>
                  <a:t>∈</a:t>
                </a:r>
                <a:r>
                  <a:rPr lang="en-US" sz="2400" dirty="0">
                    <a:latin typeface="Dosis" pitchFamily="2" charset="0"/>
                  </a:rPr>
                  <a:t> ℝ</a:t>
                </a:r>
                <a:r>
                  <a:rPr lang="el-GR" sz="2400" dirty="0">
                    <a:latin typeface="Dosis" pitchFamily="2" charset="0"/>
                  </a:rPr>
                  <a:t>, </a:t>
                </a:r>
                <a:r>
                  <a:rPr lang="en-US" sz="2400" dirty="0">
                    <a:latin typeface="Dosis" pitchFamily="2" charset="0"/>
                  </a:rPr>
                  <a:t>a spanning tree T</a:t>
                </a:r>
                <a:r>
                  <a:rPr lang="el-GR" sz="2400" baseline="-25000" dirty="0">
                    <a:latin typeface="Dosis" pitchFamily="2" charset="0"/>
                  </a:rPr>
                  <a:t>λ</a:t>
                </a:r>
                <a:r>
                  <a:rPr lang="el-GR" sz="2400" dirty="0">
                    <a:latin typeface="Dosis" pitchFamily="2" charset="0"/>
                  </a:rPr>
                  <a:t> </a:t>
                </a:r>
                <a:r>
                  <a:rPr lang="en-US" sz="2400" dirty="0">
                    <a:latin typeface="Dosis" pitchFamily="2" charset="0"/>
                  </a:rPr>
                  <a:t>can be obtained as the MST </a:t>
                </a:r>
                <a:r>
                  <a:rPr kumimoji="0" lang="en-US" sz="2400" b="0" i="0" u="none" strike="noStrike" kern="0" cap="none" spc="0" normalizeH="0" baseline="0" noProof="0" dirty="0">
                    <a:ln>
                      <a:noFill/>
                    </a:ln>
                    <a:solidFill>
                      <a:schemeClr val="tx1"/>
                    </a:solidFill>
                    <a:effectLst/>
                    <a:uLnTx/>
                    <a:uFillTx/>
                    <a:latin typeface="Dosis"/>
                    <a:sym typeface="Dosis"/>
                  </a:rPr>
                  <a:t>of the weight functions, evaluated at λ</a:t>
                </a:r>
                <a:r>
                  <a:rPr lang="en-US" sz="2400" dirty="0">
                    <a:solidFill>
                      <a:schemeClr val="tx1"/>
                    </a:solidFill>
                    <a:latin typeface="Dosis" pitchFamily="2" charset="0"/>
                  </a:rPr>
                  <a:t> </a:t>
                </a:r>
                <a:r>
                  <a:rPr lang="el-GR" sz="2400" baseline="-25000" dirty="0">
                    <a:solidFill>
                      <a:schemeClr val="tx1"/>
                    </a:solidFill>
                    <a:latin typeface="Dosis" pitchFamily="2" charset="0"/>
                  </a:rPr>
                  <a:t> </a:t>
                </a:r>
                <a:endParaRPr lang="en-US" sz="2400" dirty="0">
                  <a:solidFill>
                    <a:schemeClr val="tx1"/>
                  </a:solidFill>
                  <a:latin typeface="Dosis" pitchFamily="2" charset="0"/>
                </a:endParaRPr>
              </a:p>
            </p:txBody>
          </p:sp>
        </p:grpSp>
        <p:grpSp>
          <p:nvGrpSpPr>
            <p:cNvPr id="96" name="Group 95">
              <a:extLst>
                <a:ext uri="{FF2B5EF4-FFF2-40B4-BE49-F238E27FC236}">
                  <a16:creationId xmlns:a16="http://schemas.microsoft.com/office/drawing/2014/main" id="{4C3C9ED8-C59E-C17B-79BF-1EABC75D4766}"/>
                </a:ext>
              </a:extLst>
            </p:cNvPr>
            <p:cNvGrpSpPr/>
            <p:nvPr/>
          </p:nvGrpSpPr>
          <p:grpSpPr>
            <a:xfrm>
              <a:off x="2279051" y="4489252"/>
              <a:ext cx="7822886" cy="830997"/>
              <a:chOff x="2279044" y="2374414"/>
              <a:chExt cx="7822886" cy="830997"/>
            </a:xfrm>
          </p:grpSpPr>
          <p:pic>
            <p:nvPicPr>
              <p:cNvPr id="97" name="Graphic 96" descr="Clock with solid fill">
                <a:extLst>
                  <a:ext uri="{FF2B5EF4-FFF2-40B4-BE49-F238E27FC236}">
                    <a16:creationId xmlns:a16="http://schemas.microsoft.com/office/drawing/2014/main" id="{24B2257A-77C7-07CC-8C97-6B2303AAA47A}"/>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279044" y="2379143"/>
                <a:ext cx="452206" cy="452206"/>
              </a:xfrm>
              <a:prstGeom prst="rect">
                <a:avLst/>
              </a:prstGeom>
            </p:spPr>
          </p:pic>
          <p:sp>
            <p:nvSpPr>
              <p:cNvPr id="98" name="TextBox 97">
                <a:extLst>
                  <a:ext uri="{FF2B5EF4-FFF2-40B4-BE49-F238E27FC236}">
                    <a16:creationId xmlns:a16="http://schemas.microsoft.com/office/drawing/2014/main" id="{A4DC56D6-AA16-E661-4AEA-204E35F365F4}"/>
                  </a:ext>
                </a:extLst>
              </p:cNvPr>
              <p:cNvSpPr txBox="1"/>
              <p:nvPr/>
            </p:nvSpPr>
            <p:spPr>
              <a:xfrm>
                <a:off x="2795499" y="2374414"/>
                <a:ext cx="7306431" cy="830997"/>
              </a:xfrm>
              <a:prstGeom prst="rect">
                <a:avLst/>
              </a:prstGeom>
              <a:noFill/>
            </p:spPr>
            <p:txBody>
              <a:bodyPr wrap="square" rtlCol="0">
                <a:spAutoFit/>
              </a:bodyPr>
              <a:lstStyle/>
              <a:p>
                <a:r>
                  <a:rPr lang="en-US" sz="2400" dirty="0">
                    <a:latin typeface="Dosis" pitchFamily="2" charset="0"/>
                  </a:rPr>
                  <a:t>A discreet sequence of trees is produced as </a:t>
                </a:r>
                <a:r>
                  <a:rPr lang="el-GR" sz="2400" dirty="0">
                    <a:latin typeface="Dosis" pitchFamily="2" charset="0"/>
                  </a:rPr>
                  <a:t>λ </a:t>
                </a:r>
                <a:r>
                  <a:rPr lang="en-US" sz="2400" dirty="0">
                    <a:latin typeface="Dosis" pitchFamily="2" charset="0"/>
                  </a:rPr>
                  <a:t>varies from </a:t>
                </a:r>
                <a:r>
                  <a:rPr kumimoji="0" lang="en-US" sz="2400" b="0" i="0" u="none" strike="noStrike" kern="0" cap="none" spc="0" normalizeH="0" baseline="0" noProof="0" dirty="0">
                    <a:ln>
                      <a:noFill/>
                    </a:ln>
                    <a:solidFill>
                      <a:schemeClr val="tx1"/>
                    </a:solidFill>
                    <a:effectLst/>
                    <a:uLnTx/>
                    <a:uFillTx/>
                    <a:latin typeface="Dosis"/>
                    <a:sym typeface="Dosis"/>
                  </a:rPr>
                  <a:t>−∞ to ∞</a:t>
                </a:r>
                <a:r>
                  <a:rPr lang="en-US" sz="2400" dirty="0">
                    <a:latin typeface="Dosis" pitchFamily="2" charset="0"/>
                  </a:rPr>
                  <a:t>  </a:t>
                </a:r>
              </a:p>
            </p:txBody>
          </p:sp>
        </p:grpSp>
        <p:grpSp>
          <p:nvGrpSpPr>
            <p:cNvPr id="2" name="Group 1">
              <a:extLst>
                <a:ext uri="{FF2B5EF4-FFF2-40B4-BE49-F238E27FC236}">
                  <a16:creationId xmlns:a16="http://schemas.microsoft.com/office/drawing/2014/main" id="{955E96CF-A190-B9AA-65AE-E837287A47E9}"/>
                </a:ext>
              </a:extLst>
            </p:cNvPr>
            <p:cNvGrpSpPr/>
            <p:nvPr/>
          </p:nvGrpSpPr>
          <p:grpSpPr>
            <a:xfrm>
              <a:off x="2279046" y="5383677"/>
              <a:ext cx="7822886" cy="461665"/>
              <a:chOff x="2279044" y="2374414"/>
              <a:chExt cx="7822886" cy="461665"/>
            </a:xfrm>
          </p:grpSpPr>
          <p:pic>
            <p:nvPicPr>
              <p:cNvPr id="4" name="Graphic 3" descr="Clock with solid fill">
                <a:extLst>
                  <a:ext uri="{FF2B5EF4-FFF2-40B4-BE49-F238E27FC236}">
                    <a16:creationId xmlns:a16="http://schemas.microsoft.com/office/drawing/2014/main" id="{0389CAA7-604C-1CA5-4379-0EB7EED30DDF}"/>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279044" y="2379143"/>
                <a:ext cx="452206" cy="452206"/>
              </a:xfrm>
              <a:prstGeom prst="rect">
                <a:avLst/>
              </a:prstGeom>
            </p:spPr>
          </p:pic>
          <p:sp>
            <p:nvSpPr>
              <p:cNvPr id="5" name="TextBox 4">
                <a:extLst>
                  <a:ext uri="{FF2B5EF4-FFF2-40B4-BE49-F238E27FC236}">
                    <a16:creationId xmlns:a16="http://schemas.microsoft.com/office/drawing/2014/main" id="{8A717D62-A5BB-ECD4-0C83-D557DCDCE671}"/>
                  </a:ext>
                </a:extLst>
              </p:cNvPr>
              <p:cNvSpPr txBox="1"/>
              <p:nvPr/>
            </p:nvSpPr>
            <p:spPr>
              <a:xfrm>
                <a:off x="2795499" y="2374414"/>
                <a:ext cx="7306431" cy="461665"/>
              </a:xfrm>
              <a:prstGeom prst="rect">
                <a:avLst/>
              </a:prstGeom>
              <a:noFill/>
            </p:spPr>
            <p:txBody>
              <a:bodyPr wrap="square" rtlCol="0">
                <a:spAutoFit/>
              </a:bodyPr>
              <a:lstStyle/>
              <a:p>
                <a:r>
                  <a:rPr lang="en-US" sz="2400" dirty="0">
                    <a:latin typeface="Dosis" pitchFamily="2" charset="0"/>
                  </a:rPr>
                  <a:t>Applications: bicriteria optimization, etc.</a:t>
                </a:r>
                <a:endParaRPr lang="en-US" sz="2400" dirty="0">
                  <a:solidFill>
                    <a:schemeClr val="tx1"/>
                  </a:solidFill>
                  <a:latin typeface="Dosis" pitchFamily="2" charset="0"/>
                </a:endParaRPr>
              </a:p>
            </p:txBody>
          </p:sp>
        </p:grpSp>
      </p:grpSp>
      <p:grpSp>
        <p:nvGrpSpPr>
          <p:cNvPr id="102" name="Group 101">
            <a:extLst>
              <a:ext uri="{FF2B5EF4-FFF2-40B4-BE49-F238E27FC236}">
                <a16:creationId xmlns:a16="http://schemas.microsoft.com/office/drawing/2014/main" id="{BF08D929-73AD-10D5-6669-0E5FF7D8008D}"/>
              </a:ext>
            </a:extLst>
          </p:cNvPr>
          <p:cNvGrpSpPr/>
          <p:nvPr/>
        </p:nvGrpSpPr>
        <p:grpSpPr>
          <a:xfrm>
            <a:off x="1423308" y="1011755"/>
            <a:ext cx="9345385" cy="975677"/>
            <a:chOff x="1126672" y="1207699"/>
            <a:chExt cx="9938656" cy="975677"/>
          </a:xfrm>
        </p:grpSpPr>
        <p:sp>
          <p:nvSpPr>
            <p:cNvPr id="9" name="Rectangle: Rounded Corners 8">
              <a:extLst>
                <a:ext uri="{FF2B5EF4-FFF2-40B4-BE49-F238E27FC236}">
                  <a16:creationId xmlns:a16="http://schemas.microsoft.com/office/drawing/2014/main" id="{B08FE2B9-987A-DE2F-2325-7B25C85896AD}"/>
                </a:ext>
              </a:extLst>
            </p:cNvPr>
            <p:cNvSpPr/>
            <p:nvPr/>
          </p:nvSpPr>
          <p:spPr>
            <a:xfrm>
              <a:off x="1126672" y="1207699"/>
              <a:ext cx="9938656" cy="975677"/>
            </a:xfrm>
            <a:prstGeom prst="roundRect">
              <a:avLst>
                <a:gd name="adj" fmla="val 50000"/>
              </a:avLst>
            </a:prstGeom>
            <a:solidFill>
              <a:schemeClr val="bg1"/>
            </a:solidFill>
            <a:ln>
              <a:noFill/>
            </a:ln>
            <a:effectLst>
              <a:outerShdw blurRad="1524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3200" dirty="0">
                <a:solidFill>
                  <a:schemeClr val="tx1"/>
                </a:solidFill>
                <a:latin typeface="Dosis" pitchFamily="2" charset="0"/>
              </a:endParaRPr>
            </a:p>
          </p:txBody>
        </p:sp>
        <p:pic>
          <p:nvPicPr>
            <p:cNvPr id="101" name="Graphic 100" descr="Magnifying glass with solid fill">
              <a:extLst>
                <a:ext uri="{FF2B5EF4-FFF2-40B4-BE49-F238E27FC236}">
                  <a16:creationId xmlns:a16="http://schemas.microsoft.com/office/drawing/2014/main" id="{2EF6C7BF-261E-E862-0742-CA8499E9DA6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27991" y="1314519"/>
              <a:ext cx="762033" cy="762033"/>
            </a:xfrm>
            <a:prstGeom prst="rect">
              <a:avLst/>
            </a:prstGeom>
          </p:spPr>
        </p:pic>
      </p:grpSp>
      <p:sp>
        <p:nvSpPr>
          <p:cNvPr id="103" name="TextBox 102">
            <a:extLst>
              <a:ext uri="{FF2B5EF4-FFF2-40B4-BE49-F238E27FC236}">
                <a16:creationId xmlns:a16="http://schemas.microsoft.com/office/drawing/2014/main" id="{F62BBA0B-4A72-1255-3D3A-B655BA28C415}"/>
              </a:ext>
            </a:extLst>
          </p:cNvPr>
          <p:cNvSpPr txBox="1"/>
          <p:nvPr/>
        </p:nvSpPr>
        <p:spPr>
          <a:xfrm>
            <a:off x="1518540" y="1183478"/>
            <a:ext cx="9154885" cy="800219"/>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200" b="0" i="0" u="none" strike="noStrike" kern="0" cap="none" spc="0" normalizeH="0" baseline="0" noProof="0" dirty="0">
                <a:ln>
                  <a:noFill/>
                </a:ln>
                <a:solidFill>
                  <a:srgbClr val="000000"/>
                </a:solidFill>
                <a:effectLst/>
                <a:uLnTx/>
                <a:uFillTx/>
                <a:latin typeface="Dosis" pitchFamily="2" charset="0"/>
                <a:ea typeface="+mn-ea"/>
                <a:cs typeface="+mn-cs"/>
                <a:sym typeface="Arial"/>
              </a:rPr>
              <a:t>         Parametric Minimum Spanning Tree</a:t>
            </a:r>
            <a:endParaRPr kumimoji="0" lang="el-GR" sz="3200" b="0" i="0" u="none" strike="noStrike" kern="0" cap="none" spc="0" normalizeH="0" baseline="0" noProof="0" dirty="0">
              <a:ln>
                <a:noFill/>
              </a:ln>
              <a:solidFill>
                <a:srgbClr val="000000"/>
              </a:solidFill>
              <a:effectLst/>
              <a:uLnTx/>
              <a:uFillTx/>
              <a:latin typeface="Dosis" pitchFamily="2" charset="0"/>
              <a:ea typeface="+mn-ea"/>
              <a:cs typeface="+mn-cs"/>
              <a:sym typeface="Arial"/>
            </a:endParaRPr>
          </a:p>
          <a:p>
            <a:endParaRPr lang="el-GR" dirty="0"/>
          </a:p>
        </p:txBody>
      </p:sp>
    </p:spTree>
    <p:extLst>
      <p:ext uri="{BB962C8B-B14F-4D97-AF65-F5344CB8AC3E}">
        <p14:creationId xmlns:p14="http://schemas.microsoft.com/office/powerpoint/2010/main" val="593917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103"/>
                                        </p:tgtEl>
                                        <p:attrNameLst>
                                          <p:attrName>style.visibility</p:attrName>
                                        </p:attrNameLst>
                                      </p:cBhvr>
                                      <p:to>
                                        <p:strVal val="visible"/>
                                      </p:to>
                                    </p:set>
                                  </p:childTnLst>
                                </p:cTn>
                              </p:par>
                            </p:childTnLst>
                          </p:cTn>
                        </p:par>
                        <p:par>
                          <p:cTn id="7" fill="hold">
                            <p:stCondLst>
                              <p:cond delay="1401"/>
                            </p:stCondLst>
                            <p:childTnLst>
                              <p:par>
                                <p:cTn id="8" presetID="22" presetClass="entr" presetSubtype="1" fill="hold"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9233-058C-6C7C-075B-A3A6D334566D}"/>
              </a:ext>
            </a:extLst>
          </p:cNvPr>
          <p:cNvSpPr>
            <a:spLocks noGrp="1"/>
          </p:cNvSpPr>
          <p:nvPr>
            <p:ph type="title"/>
          </p:nvPr>
        </p:nvSpPr>
        <p:spPr/>
        <p:txBody>
          <a:bodyPr/>
          <a:lstStyle/>
          <a:p>
            <a:r>
              <a:rPr lang="en-US" dirty="0"/>
              <a:t>Bounds for Parametric Minimum Spanning Trees [4]</a:t>
            </a:r>
            <a:endParaRPr lang="el-GR" dirty="0"/>
          </a:p>
        </p:txBody>
      </p:sp>
      <p:sp>
        <p:nvSpPr>
          <p:cNvPr id="3" name="Text Placeholder 2">
            <a:extLst>
              <a:ext uri="{FF2B5EF4-FFF2-40B4-BE49-F238E27FC236}">
                <a16:creationId xmlns:a16="http://schemas.microsoft.com/office/drawing/2014/main" id="{E5E85960-CFD8-E1FB-301D-8DC21E93F6E5}"/>
              </a:ext>
            </a:extLst>
          </p:cNvPr>
          <p:cNvSpPr>
            <a:spLocks noGrp="1"/>
          </p:cNvSpPr>
          <p:nvPr>
            <p:ph type="body" idx="1"/>
          </p:nvPr>
        </p:nvSpPr>
        <p:spPr>
          <a:xfrm>
            <a:off x="838200" y="2366399"/>
            <a:ext cx="10515600" cy="3454298"/>
          </a:xfrm>
        </p:spPr>
        <p:txBody>
          <a:bodyPr/>
          <a:lstStyle/>
          <a:p>
            <a:pPr marL="114300" indent="0">
              <a:buNone/>
            </a:pPr>
            <a:r>
              <a:rPr lang="en-US" dirty="0"/>
              <a:t>Before the publication of the paper, the know bounds for the number of trees in a graph with n vertices and m edges were Ω(mα(n)), where α(n) is the inverse Ackermann function and is always O(m</a:t>
            </a:r>
            <a:r>
              <a:rPr kumimoji="0" lang="en-US" sz="2800" b="0" i="0" u="none" strike="noStrike" kern="0" cap="none" spc="0" normalizeH="0" baseline="0" noProof="0" dirty="0">
                <a:ln>
                  <a:noFill/>
                </a:ln>
                <a:solidFill>
                  <a:srgbClr val="FFFFFF"/>
                </a:solidFill>
                <a:effectLst/>
                <a:uLnTx/>
                <a:uFillTx/>
                <a:latin typeface="Dosis"/>
                <a:sym typeface="Dosis"/>
              </a:rPr>
              <a:t> n</a:t>
            </a:r>
            <a:r>
              <a:rPr kumimoji="0" lang="en-US" sz="2800" b="0" i="0" u="none" strike="noStrike" kern="0" cap="none" spc="0" normalizeH="0" baseline="30000" noProof="0" dirty="0">
                <a:ln>
                  <a:noFill/>
                </a:ln>
                <a:solidFill>
                  <a:srgbClr val="FFFFFF"/>
                </a:solidFill>
                <a:effectLst/>
                <a:uLnTx/>
                <a:uFillTx/>
                <a:latin typeface="Dosis"/>
                <a:sym typeface="Dosis"/>
              </a:rPr>
              <a:t>1/3</a:t>
            </a:r>
            <a:r>
              <a:rPr lang="en-US" dirty="0"/>
              <a:t>).</a:t>
            </a:r>
          </a:p>
          <a:p>
            <a:pPr marL="114300" indent="0">
              <a:buNone/>
            </a:pPr>
            <a:endParaRPr lang="en-US" dirty="0"/>
          </a:p>
          <a:p>
            <a:pPr marL="114300" indent="0">
              <a:buNone/>
            </a:pPr>
            <a:r>
              <a:rPr lang="en-US" dirty="0"/>
              <a:t>The paper focuses on improving the lower bound Ω(mα(n)) to </a:t>
            </a:r>
            <a:r>
              <a:rPr lang="en-US" dirty="0">
                <a:solidFill>
                  <a:srgbClr val="FF0000"/>
                </a:solidFill>
              </a:rPr>
              <a:t>Ω(</a:t>
            </a:r>
            <a:r>
              <a:rPr lang="en-US" dirty="0" err="1">
                <a:solidFill>
                  <a:srgbClr val="FF0000"/>
                </a:solidFill>
              </a:rPr>
              <a:t>mlogn</a:t>
            </a:r>
            <a:r>
              <a:rPr lang="en-US" dirty="0">
                <a:solidFill>
                  <a:srgbClr val="FF0000"/>
                </a:solidFill>
              </a:rPr>
              <a:t>)</a:t>
            </a:r>
            <a:r>
              <a:rPr lang="en-US" dirty="0"/>
              <a:t>.</a:t>
            </a:r>
            <a:endParaRPr lang="el-GR" dirty="0"/>
          </a:p>
        </p:txBody>
      </p:sp>
    </p:spTree>
    <p:extLst>
      <p:ext uri="{BB962C8B-B14F-4D97-AF65-F5344CB8AC3E}">
        <p14:creationId xmlns:p14="http://schemas.microsoft.com/office/powerpoint/2010/main" val="33937298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9233-058C-6C7C-075B-A3A6D334566D}"/>
              </a:ext>
            </a:extLst>
          </p:cNvPr>
          <p:cNvSpPr>
            <a:spLocks noGrp="1"/>
          </p:cNvSpPr>
          <p:nvPr>
            <p:ph type="title"/>
          </p:nvPr>
        </p:nvSpPr>
        <p:spPr/>
        <p:txBody>
          <a:bodyPr/>
          <a:lstStyle/>
          <a:p>
            <a:r>
              <a:rPr lang="en-US" dirty="0"/>
              <a:t>Parametric Minimum Spanning Trees and line crossings [4]</a:t>
            </a:r>
            <a:endParaRPr lang="el-GR" dirty="0"/>
          </a:p>
        </p:txBody>
      </p:sp>
      <p:sp>
        <p:nvSpPr>
          <p:cNvPr id="3" name="Text Placeholder 2">
            <a:extLst>
              <a:ext uri="{FF2B5EF4-FFF2-40B4-BE49-F238E27FC236}">
                <a16:creationId xmlns:a16="http://schemas.microsoft.com/office/drawing/2014/main" id="{E5E85960-CFD8-E1FB-301D-8DC21E93F6E5}"/>
              </a:ext>
            </a:extLst>
          </p:cNvPr>
          <p:cNvSpPr>
            <a:spLocks noGrp="1"/>
          </p:cNvSpPr>
          <p:nvPr>
            <p:ph type="body" idx="1"/>
          </p:nvPr>
        </p:nvSpPr>
        <p:spPr/>
        <p:txBody>
          <a:bodyPr>
            <a:normAutofit/>
          </a:bodyPr>
          <a:lstStyle/>
          <a:p>
            <a:pPr marL="114300" indent="0">
              <a:buNone/>
            </a:pPr>
            <a:r>
              <a:rPr lang="en-US" dirty="0"/>
              <a:t>The basic idea of the algorithm suggested by the authors of [4] is the fact that the number of different spanning trees for the different values of the parameter λ ∈ R is closely related to the number of crossings between these lines in the (λ, weight) plane.</a:t>
            </a:r>
          </a:p>
          <a:p>
            <a:pPr marL="114300" indent="0">
              <a:buNone/>
            </a:pPr>
            <a:endParaRPr lang="en-US" dirty="0"/>
          </a:p>
          <a:p>
            <a:pPr marL="114300" indent="0">
              <a:buNone/>
            </a:pPr>
            <a:r>
              <a:rPr lang="en-US" dirty="0"/>
              <a:t>Recall that  the known MST computation algorithms (Prim, Kruskal, etc.) are based on the sorted ordering of the edge weights, rather than their actual value. Thus, the MST can only change when λ passes through one of these crossing points, as its varies from −∞ to ∞.</a:t>
            </a:r>
            <a:endParaRPr lang="el-GR" dirty="0"/>
          </a:p>
        </p:txBody>
      </p:sp>
    </p:spTree>
    <p:extLst>
      <p:ext uri="{BB962C8B-B14F-4D97-AF65-F5344CB8AC3E}">
        <p14:creationId xmlns:p14="http://schemas.microsoft.com/office/powerpoint/2010/main" val="903608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g24a1e7849e7_0_1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The notion of 2-trees [4]</a:t>
            </a:r>
            <a:endParaRPr dirty="0"/>
          </a:p>
        </p:txBody>
      </p:sp>
      <p:sp>
        <p:nvSpPr>
          <p:cNvPr id="307" name="Google Shape;307;g24a1e7849e7_0_1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u="sng" dirty="0"/>
              <a:t>Definition</a:t>
            </a:r>
            <a:r>
              <a:rPr lang="en-US" dirty="0"/>
              <a:t>: The proposed algorithm by the authors of [4] is based on 2-trees. A 2-tree is a graph that can be produced starting from the K</a:t>
            </a:r>
            <a:r>
              <a:rPr lang="en-US" baseline="-25000" dirty="0"/>
              <a:t>2</a:t>
            </a:r>
            <a:r>
              <a:rPr lang="en-US" dirty="0"/>
              <a:t> by repeatedly adding new degree-two vertices, adjacent to pairs vertices that were previously adjacent. During each repetitive step, we simultaneously replace all the edges of the initial graph G with triangles, producing the new 2-tree graph G+</a:t>
            </a:r>
            <a:endParaRPr dirty="0"/>
          </a:p>
        </p:txBody>
      </p:sp>
      <p:pic>
        <p:nvPicPr>
          <p:cNvPr id="308" name="Google Shape;308;g24a1e7849e7_0_18"/>
          <p:cNvPicPr preferRelativeResize="0"/>
          <p:nvPr/>
        </p:nvPicPr>
        <p:blipFill>
          <a:blip r:embed="rId3">
            <a:alphaModFix/>
          </a:blip>
          <a:stretch>
            <a:fillRect/>
          </a:stretch>
        </p:blipFill>
        <p:spPr>
          <a:xfrm>
            <a:off x="2358052" y="4335746"/>
            <a:ext cx="7475896" cy="184107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2" name="Rectangle 1">
            <a:extLst>
              <a:ext uri="{FF2B5EF4-FFF2-40B4-BE49-F238E27FC236}">
                <a16:creationId xmlns:a16="http://schemas.microsoft.com/office/drawing/2014/main" id="{037BCA28-B089-4716-E48A-86C2C1DE675F}"/>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308" name="Google Shape;308;g24a1e7849e7_0_18"/>
          <p:cNvPicPr preferRelativeResize="0"/>
          <p:nvPr/>
        </p:nvPicPr>
        <p:blipFill>
          <a:blip r:embed="rId3">
            <a:alphaModFix/>
          </a:blip>
          <a:stretch>
            <a:fillRect/>
          </a:stretch>
        </p:blipFill>
        <p:spPr>
          <a:xfrm>
            <a:off x="517083" y="2055088"/>
            <a:ext cx="11157834" cy="2747825"/>
          </a:xfrm>
          <a:prstGeom prst="rect">
            <a:avLst/>
          </a:prstGeom>
          <a:noFill/>
          <a:ln>
            <a:noFill/>
          </a:ln>
        </p:spPr>
      </p:pic>
    </p:spTree>
    <p:extLst>
      <p:ext uri="{BB962C8B-B14F-4D97-AF65-F5344CB8AC3E}">
        <p14:creationId xmlns:p14="http://schemas.microsoft.com/office/powerpoint/2010/main" val="32546796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g24a1e7849e7_0_1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The notion of 2-trees [4]</a:t>
            </a:r>
            <a:endParaRPr dirty="0"/>
          </a:p>
        </p:txBody>
      </p:sp>
      <p:sp>
        <p:nvSpPr>
          <p:cNvPr id="307" name="Google Shape;307;g24a1e7849e7_0_1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u="sng" dirty="0"/>
              <a:t>Definition</a:t>
            </a:r>
            <a:r>
              <a:rPr lang="en-US" dirty="0"/>
              <a:t>: The proposed algorithm by the authors of [4] is based on 2-trees. A 2-tree is a graph that can be produced starting from the K</a:t>
            </a:r>
            <a:r>
              <a:rPr lang="en-US" baseline="-25000" dirty="0"/>
              <a:t>2</a:t>
            </a:r>
            <a:r>
              <a:rPr lang="en-US" dirty="0"/>
              <a:t> by repeatedly adding new degree-two vertices, adjacent to pairs vertices that were previously adjacent. During each repetitive step, we simultaneously replace all the edges of the initial graph G with triangles, producing the new 2-tree graph G+</a:t>
            </a:r>
            <a:endParaRPr dirty="0"/>
          </a:p>
        </p:txBody>
      </p:sp>
      <p:pic>
        <p:nvPicPr>
          <p:cNvPr id="308" name="Google Shape;308;g24a1e7849e7_0_18"/>
          <p:cNvPicPr preferRelativeResize="0"/>
          <p:nvPr/>
        </p:nvPicPr>
        <p:blipFill>
          <a:blip r:embed="rId3">
            <a:alphaModFix/>
          </a:blip>
          <a:stretch>
            <a:fillRect/>
          </a:stretch>
        </p:blipFill>
        <p:spPr>
          <a:xfrm>
            <a:off x="2358052" y="4335746"/>
            <a:ext cx="7475896" cy="1841079"/>
          </a:xfrm>
          <a:prstGeom prst="rect">
            <a:avLst/>
          </a:prstGeom>
          <a:noFill/>
          <a:ln>
            <a:noFill/>
          </a:ln>
        </p:spPr>
      </p:pic>
    </p:spTree>
    <p:extLst>
      <p:ext uri="{BB962C8B-B14F-4D97-AF65-F5344CB8AC3E}">
        <p14:creationId xmlns:p14="http://schemas.microsoft.com/office/powerpoint/2010/main" val="35580907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1"/>
        <p:cNvGrpSpPr/>
        <p:nvPr/>
      </p:nvGrpSpPr>
      <p:grpSpPr>
        <a:xfrm>
          <a:off x="0" y="0"/>
          <a:ext cx="0" cy="0"/>
          <a:chOff x="0" y="0"/>
          <a:chExt cx="0" cy="0"/>
        </a:xfrm>
      </p:grpSpPr>
      <p:sp>
        <p:nvSpPr>
          <p:cNvPr id="122" name="Google Shape;122;g24a200e5d07_0_24"/>
          <p:cNvSpPr/>
          <p:nvPr/>
        </p:nvSpPr>
        <p:spPr>
          <a:xfrm>
            <a:off x="0" y="0"/>
            <a:ext cx="12192000" cy="68580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23" name="Google Shape;123;g24a200e5d07_0_24"/>
          <p:cNvPicPr preferRelativeResize="0"/>
          <p:nvPr/>
        </p:nvPicPr>
        <p:blipFill rotWithShape="1">
          <a:blip r:embed="rId3">
            <a:alphaModFix amt="35000"/>
          </a:blip>
          <a:srcRect t="13770" b="11227"/>
          <a:stretch/>
        </p:blipFill>
        <p:spPr>
          <a:xfrm>
            <a:off x="20" y="1"/>
            <a:ext cx="12191979" cy="6858000"/>
          </a:xfrm>
          <a:prstGeom prst="rect">
            <a:avLst/>
          </a:prstGeom>
          <a:noFill/>
          <a:ln>
            <a:noFill/>
          </a:ln>
        </p:spPr>
      </p:pic>
      <p:sp>
        <p:nvSpPr>
          <p:cNvPr id="124" name="Google Shape;124;g24a200e5d07_0_24"/>
          <p:cNvSpPr txBox="1">
            <a:spLocks noGrp="1"/>
          </p:cNvSpPr>
          <p:nvPr>
            <p:ph type="title"/>
          </p:nvPr>
        </p:nvSpPr>
        <p:spPr>
          <a:xfrm>
            <a:off x="2340531" y="1065900"/>
            <a:ext cx="2944581" cy="472620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SzPts val="8000"/>
              <a:buFont typeface="Calibri"/>
              <a:buNone/>
            </a:pPr>
            <a:r>
              <a:rPr lang="en-US" sz="8000" dirty="0"/>
              <a:t>Paper 1</a:t>
            </a:r>
            <a:endParaRPr sz="8000" dirty="0"/>
          </a:p>
        </p:txBody>
      </p:sp>
      <p:cxnSp>
        <p:nvCxnSpPr>
          <p:cNvPr id="125" name="Google Shape;125;g24a200e5d07_0_24"/>
          <p:cNvCxnSpPr/>
          <p:nvPr/>
        </p:nvCxnSpPr>
        <p:spPr>
          <a:xfrm>
            <a:off x="5606562" y="2286050"/>
            <a:ext cx="0" cy="2286000"/>
          </a:xfrm>
          <a:prstGeom prst="straightConnector1">
            <a:avLst/>
          </a:prstGeom>
          <a:noFill/>
          <a:ln w="15875" cap="flat" cmpd="sng">
            <a:solidFill>
              <a:srgbClr val="FFFFFF"/>
            </a:solidFill>
            <a:prstDash val="solid"/>
            <a:round/>
            <a:headEnd type="none" w="sm" len="sm"/>
            <a:tailEnd type="none" w="sm" len="sm"/>
          </a:ln>
        </p:spPr>
      </p:cxnSp>
      <p:sp>
        <p:nvSpPr>
          <p:cNvPr id="126" name="Google Shape;126;g24a200e5d07_0_24"/>
          <p:cNvSpPr txBox="1">
            <a:spLocks noGrp="1"/>
          </p:cNvSpPr>
          <p:nvPr>
            <p:ph type="body" idx="1"/>
          </p:nvPr>
        </p:nvSpPr>
        <p:spPr>
          <a:xfrm>
            <a:off x="5928304" y="1065912"/>
            <a:ext cx="3860100" cy="4726200"/>
          </a:xfrm>
          <a:prstGeom prst="rect">
            <a:avLst/>
          </a:prstGeom>
          <a:noFill/>
          <a:ln>
            <a:noFill/>
          </a:ln>
        </p:spPr>
        <p:txBody>
          <a:bodyPr spcFirstLastPara="1" wrap="square" lIns="91425" tIns="45700" rIns="91425" bIns="45700" anchor="ctr" anchorCtr="0">
            <a:normAutofit/>
          </a:bodyPr>
          <a:lstStyle/>
          <a:p>
            <a:pPr marL="228600" lvl="0" indent="0" algn="l" rtl="0">
              <a:lnSpc>
                <a:spcPct val="90000"/>
              </a:lnSpc>
              <a:spcBef>
                <a:spcPts val="1000"/>
              </a:spcBef>
              <a:spcAft>
                <a:spcPts val="0"/>
              </a:spcAft>
              <a:buNone/>
            </a:pPr>
            <a:r>
              <a:rPr lang="en-US" sz="4000" dirty="0">
                <a:solidFill>
                  <a:srgbClr val="FFFFFF"/>
                </a:solidFill>
              </a:rPr>
              <a:t>Euclidean Bottleneck Bounded-degree Spanning Tree Ratios</a:t>
            </a:r>
            <a:endParaRPr sz="4000" dirty="0">
              <a:solidFill>
                <a:srgbClr val="FFFFFF"/>
              </a:solidFill>
            </a:endParaRPr>
          </a:p>
        </p:txBody>
      </p:sp>
      <p:pic>
        <p:nvPicPr>
          <p:cNvPr id="3" name="Google Shape;12;p5">
            <a:extLst>
              <a:ext uri="{FF2B5EF4-FFF2-40B4-BE49-F238E27FC236}">
                <a16:creationId xmlns:a16="http://schemas.microsoft.com/office/drawing/2014/main" id="{7960F95A-F5C8-B7E2-0468-B41754814D82}"/>
              </a:ext>
            </a:extLst>
          </p:cNvPr>
          <p:cNvPicPr preferRelativeResize="0"/>
          <p:nvPr/>
        </p:nvPicPr>
        <p:blipFill>
          <a:blip r:embed="rId4">
            <a:alphaModFix/>
          </a:blip>
          <a:stretch>
            <a:fillRect/>
          </a:stretch>
        </p:blipFill>
        <p:spPr>
          <a:xfrm>
            <a:off x="9841492" y="6219825"/>
            <a:ext cx="2233806" cy="50165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g24a1e7849e7_0_1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The algorithm</a:t>
            </a:r>
            <a:endParaRPr dirty="0"/>
          </a:p>
        </p:txBody>
      </p:sp>
      <p:sp>
        <p:nvSpPr>
          <p:cNvPr id="300" name="Google Shape;300;g24a1e7849e7_0_12"/>
          <p:cNvSpPr txBox="1">
            <a:spLocks noGrp="1"/>
          </p:cNvSpPr>
          <p:nvPr>
            <p:ph type="body" idx="1"/>
          </p:nvPr>
        </p:nvSpPr>
        <p:spPr>
          <a:xfrm>
            <a:off x="838200" y="1442167"/>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dirty="0"/>
              <a:t>The basic idea of the function is that the line (parameter) functions are transformed and scaled, in order to get placed in a monochromatic neighborhood. The advantage of such a result, is the fact that, when transformed in strictly defined color neighborhoods, the lines can be fully monitored concerning their crossings with specific edges, belonging to monitored edge sets.</a:t>
            </a:r>
            <a:endParaRPr dirty="0"/>
          </a:p>
        </p:txBody>
      </p:sp>
      <p:pic>
        <p:nvPicPr>
          <p:cNvPr id="301" name="Google Shape;301;g24a1e7849e7_0_12"/>
          <p:cNvPicPr preferRelativeResize="0"/>
          <p:nvPr/>
        </p:nvPicPr>
        <p:blipFill>
          <a:blip r:embed="rId3">
            <a:alphaModFix/>
          </a:blip>
          <a:stretch>
            <a:fillRect/>
          </a:stretch>
        </p:blipFill>
        <p:spPr>
          <a:xfrm>
            <a:off x="3063664" y="3931363"/>
            <a:ext cx="6064672" cy="270049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g24a1e7849e7_0_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The stronger lower bound [4]</a:t>
            </a:r>
            <a:endParaRPr dirty="0"/>
          </a:p>
        </p:txBody>
      </p:sp>
      <mc:AlternateContent xmlns:mc="http://schemas.openxmlformats.org/markup-compatibility/2006" xmlns:a14="http://schemas.microsoft.com/office/drawing/2010/main">
        <mc:Choice Requires="a14">
          <p:sp>
            <p:nvSpPr>
              <p:cNvPr id="293" name="Google Shape;293;g24a1e7849e7_0_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dirty="0"/>
                  <a:t>Based on this arrangement, the authors of [4] present and prove the argument that the number of parametric spanning trees for </a:t>
                </a:r>
                <a:r>
                  <a:rPr lang="en-US" dirty="0" err="1"/>
                  <a:t>T</a:t>
                </a:r>
                <a:r>
                  <a:rPr lang="en-US" baseline="-25000" dirty="0" err="1"/>
                  <a:t>i</a:t>
                </a:r>
                <a:r>
                  <a:rPr lang="en-US" dirty="0"/>
                  <a:t> is at least as large as</a:t>
                </a:r>
              </a:p>
              <a:p>
                <a:pPr marL="0" lvl="0" indent="0" algn="l" rtl="0">
                  <a:spcBef>
                    <a:spcPts val="1000"/>
                  </a:spcBef>
                  <a:spcAft>
                    <a:spcPts val="0"/>
                  </a:spcAft>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𝑁</m:t>
                      </m:r>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ⅈ</m:t>
                          </m:r>
                        </m:e>
                      </m:d>
                      <m:r>
                        <a:rPr lang="en-US" i="1" smtClean="0">
                          <a:latin typeface="Cambria Math" panose="02040503050406030204" pitchFamily="18" charset="0"/>
                        </a:rPr>
                        <m:t>=</m:t>
                      </m:r>
                      <m:f>
                        <m:fPr>
                          <m:ctrlPr>
                            <a:rPr lang="en-US" i="1" smtClean="0">
                              <a:solidFill>
                                <a:srgbClr val="836967"/>
                              </a:solidFill>
                              <a:latin typeface="Cambria Math" panose="02040503050406030204" pitchFamily="18" charset="0"/>
                            </a:rPr>
                          </m:ctrlPr>
                        </m:fPr>
                        <m:num>
                          <m:sSup>
                            <m:sSupPr>
                              <m:ctrlPr>
                                <a:rPr lang="en-US" i="1" smtClean="0">
                                  <a:solidFill>
                                    <a:srgbClr val="836967"/>
                                  </a:solidFill>
                                  <a:latin typeface="Cambria Math" panose="02040503050406030204" pitchFamily="18" charset="0"/>
                                </a:rPr>
                              </m:ctrlPr>
                            </m:sSupPr>
                            <m:e>
                              <m:r>
                                <a:rPr lang="en-US" i="1" smtClean="0">
                                  <a:latin typeface="Cambria Math" panose="02040503050406030204" pitchFamily="18" charset="0"/>
                                </a:rPr>
                                <m:t>ⅈ</m:t>
                              </m:r>
                              <m:r>
                                <a:rPr lang="en-US" b="0" i="1" smtClean="0">
                                  <a:latin typeface="Cambria Math" panose="02040503050406030204" pitchFamily="18" charset="0"/>
                                </a:rPr>
                                <m:t>3</m:t>
                              </m:r>
                            </m:e>
                            <m:sup>
                              <m:r>
                                <a:rPr lang="en-US" b="0" i="1" smtClean="0">
                                  <a:latin typeface="Cambria Math" panose="02040503050406030204" pitchFamily="18" charset="0"/>
                                </a:rPr>
                                <m:t>𝑖</m:t>
                              </m:r>
                            </m:sup>
                          </m:sSup>
                        </m:num>
                        <m:den>
                          <m:r>
                            <a:rPr lang="en-US" i="1" smtClean="0">
                              <a:latin typeface="Cambria Math" panose="02040503050406030204" pitchFamily="18" charset="0"/>
                            </a:rPr>
                            <m:t>2</m:t>
                          </m:r>
                        </m:den>
                      </m:f>
                      <m:r>
                        <a:rPr lang="en-US" i="1" smtClean="0">
                          <a:latin typeface="Cambria Math" panose="02040503050406030204" pitchFamily="18" charset="0"/>
                        </a:rPr>
                        <m:t>+</m:t>
                      </m:r>
                      <m:f>
                        <m:fPr>
                          <m:ctrlPr>
                            <a:rPr lang="en-US" i="1" smtClean="0">
                              <a:solidFill>
                                <a:srgbClr val="836967"/>
                              </a:solidFill>
                              <a:latin typeface="Cambria Math" panose="02040503050406030204" pitchFamily="18" charset="0"/>
                            </a:rPr>
                          </m:ctrlPr>
                        </m:fPr>
                        <m:num>
                          <m:sSup>
                            <m:sSupPr>
                              <m:ctrlPr>
                                <a:rPr lang="en-US" i="1" smtClean="0">
                                  <a:solidFill>
                                    <a:srgbClr val="836967"/>
                                  </a:solidFill>
                                  <a:latin typeface="Cambria Math" panose="02040503050406030204" pitchFamily="18" charset="0"/>
                                </a:rPr>
                              </m:ctrlPr>
                            </m:sSupPr>
                            <m:e>
                              <m:r>
                                <a:rPr lang="en-US" i="1" smtClean="0">
                                  <a:latin typeface="Cambria Math" panose="02040503050406030204" pitchFamily="18" charset="0"/>
                                </a:rPr>
                                <m:t>3</m:t>
                              </m:r>
                            </m:e>
                            <m:sup>
                              <m:r>
                                <a:rPr lang="en-US" i="1" smtClean="0">
                                  <a:latin typeface="Cambria Math" panose="02040503050406030204" pitchFamily="18" charset="0"/>
                                </a:rPr>
                                <m:t>ⅈ</m:t>
                              </m:r>
                            </m:sup>
                          </m:sSup>
                          <m:r>
                            <a:rPr lang="en-US" i="1" smtClean="0">
                              <a:latin typeface="Cambria Math" panose="02040503050406030204" pitchFamily="18" charset="0"/>
                            </a:rPr>
                            <m:t>+3</m:t>
                          </m:r>
                        </m:num>
                        <m:den>
                          <m:r>
                            <a:rPr lang="en-US" i="1" smtClean="0">
                              <a:latin typeface="Cambria Math" panose="02040503050406030204" pitchFamily="18" charset="0"/>
                            </a:rPr>
                            <m:t>4</m:t>
                          </m:r>
                        </m:den>
                      </m:f>
                    </m:oMath>
                  </m:oMathPara>
                </a14:m>
                <a:endParaRPr lang="en-US" dirty="0"/>
              </a:p>
              <a:p>
                <a:pPr marL="0" lvl="0" indent="0" algn="l" rtl="0">
                  <a:spcBef>
                    <a:spcPts val="1000"/>
                  </a:spcBef>
                  <a:spcAft>
                    <a:spcPts val="0"/>
                  </a:spcAft>
                  <a:buNone/>
                </a:pPr>
                <a:endParaRPr lang="en-US" dirty="0"/>
              </a:p>
              <a:p>
                <a:pPr marL="0" lvl="0" indent="0" algn="l" rtl="0">
                  <a:spcBef>
                    <a:spcPts val="1000"/>
                  </a:spcBef>
                  <a:spcAft>
                    <a:spcPts val="0"/>
                  </a:spcAft>
                  <a:buNone/>
                </a:pPr>
                <a:r>
                  <a:rPr lang="en-US" dirty="0"/>
                  <a:t>which leads in at least </a:t>
                </a:r>
                <a:r>
                  <a:rPr lang="el-GR" dirty="0"/>
                  <a:t>Ω(</a:t>
                </a:r>
                <a:r>
                  <a:rPr lang="en-US" dirty="0"/>
                  <a:t>n log n) different spanning trees.</a:t>
                </a:r>
                <a:endParaRPr dirty="0"/>
              </a:p>
            </p:txBody>
          </p:sp>
        </mc:Choice>
        <mc:Fallback xmlns="">
          <p:sp>
            <p:nvSpPr>
              <p:cNvPr id="293" name="Google Shape;293;g24a1e7849e7_0_6"/>
              <p:cNvSpPr txBox="1">
                <a:spLocks noGrp="1" noRot="1" noChangeAspect="1" noMove="1" noResize="1" noEditPoints="1" noAdjustHandles="1" noChangeArrowheads="1" noChangeShapeType="1" noTextEdit="1"/>
              </p:cNvSpPr>
              <p:nvPr>
                <p:ph type="body" idx="1"/>
              </p:nvPr>
            </p:nvSpPr>
            <p:spPr>
              <a:xfrm>
                <a:off x="838200" y="1825625"/>
                <a:ext cx="10515600" cy="4351200"/>
              </a:xfrm>
              <a:prstGeom prst="rect">
                <a:avLst/>
              </a:prstGeom>
              <a:blipFill>
                <a:blip r:embed="rId3"/>
                <a:stretch>
                  <a:fillRect l="-1217"/>
                </a:stretch>
              </a:blipFill>
            </p:spPr>
            <p:txBody>
              <a:bodyPr/>
              <a:lstStyle/>
              <a:p>
                <a:r>
                  <a:rPr lang="el-GR">
                    <a:noFill/>
                  </a:rPr>
                  <a:t> </a:t>
                </a:r>
              </a:p>
            </p:txBody>
          </p:sp>
        </mc:Fallback>
      </mc:AlternateContent>
      <p:pic>
        <p:nvPicPr>
          <p:cNvPr id="2" name="Google Shape;294;g24a1e7849e7_0_6">
            <a:extLst>
              <a:ext uri="{FF2B5EF4-FFF2-40B4-BE49-F238E27FC236}">
                <a16:creationId xmlns:a16="http://schemas.microsoft.com/office/drawing/2014/main" id="{91768D51-7294-79B6-E450-1A0207D52083}"/>
              </a:ext>
            </a:extLst>
          </p:cNvPr>
          <p:cNvPicPr preferRelativeResize="0"/>
          <p:nvPr/>
        </p:nvPicPr>
        <p:blipFill>
          <a:blip r:embed="rId4">
            <a:alphaModFix/>
          </a:blip>
          <a:stretch>
            <a:fillRect/>
          </a:stretch>
        </p:blipFill>
        <p:spPr>
          <a:xfrm>
            <a:off x="2022900" y="7021052"/>
            <a:ext cx="8146199" cy="5064549"/>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 name="Rectangle 1">
            <a:extLst>
              <a:ext uri="{FF2B5EF4-FFF2-40B4-BE49-F238E27FC236}">
                <a16:creationId xmlns:a16="http://schemas.microsoft.com/office/drawing/2014/main" id="{9320F300-E6DB-C575-7CE5-3CF164D00481}"/>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31" name="Google Shape;231;g247ef1f3dca_1_5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solidFill>
                  <a:schemeClr val="tx1"/>
                </a:solidFill>
              </a:rPr>
              <a:t>In an image … [4]</a:t>
            </a:r>
            <a:endParaRPr dirty="0">
              <a:solidFill>
                <a:schemeClr val="tx1"/>
              </a:solidFill>
            </a:endParaRPr>
          </a:p>
        </p:txBody>
      </p:sp>
      <p:pic>
        <p:nvPicPr>
          <p:cNvPr id="4" name="Google Shape;294;g24a1e7849e7_0_6">
            <a:extLst>
              <a:ext uri="{FF2B5EF4-FFF2-40B4-BE49-F238E27FC236}">
                <a16:creationId xmlns:a16="http://schemas.microsoft.com/office/drawing/2014/main" id="{2658535D-6155-7139-2D73-0FADA95051F1}"/>
              </a:ext>
            </a:extLst>
          </p:cNvPr>
          <p:cNvPicPr preferRelativeResize="0"/>
          <p:nvPr/>
        </p:nvPicPr>
        <p:blipFill>
          <a:blip r:embed="rId3">
            <a:alphaModFix/>
          </a:blip>
          <a:stretch>
            <a:fillRect/>
          </a:stretch>
        </p:blipFill>
        <p:spPr>
          <a:xfrm>
            <a:off x="2022900" y="1428326"/>
            <a:ext cx="8146199" cy="5064549"/>
          </a:xfrm>
          <a:prstGeom prst="rect">
            <a:avLst/>
          </a:prstGeom>
          <a:noFill/>
          <a:ln>
            <a:noFill/>
          </a:ln>
        </p:spPr>
      </p:pic>
    </p:spTree>
    <p:extLst>
      <p:ext uri="{BB962C8B-B14F-4D97-AF65-F5344CB8AC3E}">
        <p14:creationId xmlns:p14="http://schemas.microsoft.com/office/powerpoint/2010/main" val="949288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87" name="Google Shape;87;p1"/>
          <p:cNvPicPr preferRelativeResize="0"/>
          <p:nvPr/>
        </p:nvPicPr>
        <p:blipFill rotWithShape="1">
          <a:blip r:embed="rId3">
            <a:alphaModFix/>
          </a:blip>
          <a:srcRect t="8966" r="13818" b="124"/>
          <a:stretch/>
        </p:blipFill>
        <p:spPr>
          <a:xfrm>
            <a:off x="3523488" y="0"/>
            <a:ext cx="8668512" cy="6857991"/>
          </a:xfrm>
          <a:prstGeom prst="rect">
            <a:avLst/>
          </a:prstGeom>
          <a:noFill/>
          <a:ln>
            <a:noFill/>
          </a:ln>
        </p:spPr>
      </p:pic>
      <p:sp>
        <p:nvSpPr>
          <p:cNvPr id="88" name="Google Shape;88;p1"/>
          <p:cNvSpPr/>
          <p:nvPr/>
        </p:nvSpPr>
        <p:spPr>
          <a:xfrm>
            <a:off x="3" y="0"/>
            <a:ext cx="9339300" cy="6858000"/>
          </a:xfrm>
          <a:prstGeom prst="rect">
            <a:avLst/>
          </a:prstGeom>
          <a:gradFill>
            <a:gsLst>
              <a:gs pos="0">
                <a:srgbClr val="000000">
                  <a:alpha val="0"/>
                </a:srgbClr>
              </a:gs>
              <a:gs pos="33000">
                <a:srgbClr val="000000">
                  <a:alpha val="63921"/>
                </a:srgbClr>
              </a:gs>
              <a:gs pos="58000">
                <a:schemeClr val="dk1"/>
              </a:gs>
              <a:gs pos="100000">
                <a:schemeClr val="dk1"/>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txBox="1">
            <a:spLocks noGrp="1"/>
          </p:cNvSpPr>
          <p:nvPr>
            <p:ph type="ctrTitle"/>
          </p:nvPr>
        </p:nvSpPr>
        <p:spPr>
          <a:xfrm>
            <a:off x="464807" y="2172892"/>
            <a:ext cx="4023360" cy="120877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800"/>
              <a:buFont typeface="Dosis"/>
              <a:buNone/>
            </a:pPr>
            <a:r>
              <a:rPr lang="en-US" sz="7200" dirty="0"/>
              <a:t>Thank</a:t>
            </a:r>
            <a:endParaRPr sz="7200" dirty="0"/>
          </a:p>
        </p:txBody>
      </p:sp>
      <p:sp>
        <p:nvSpPr>
          <p:cNvPr id="90" name="Google Shape;90;p1"/>
          <p:cNvSpPr txBox="1">
            <a:spLocks noGrp="1"/>
          </p:cNvSpPr>
          <p:nvPr>
            <p:ph type="subTitle" idx="1"/>
          </p:nvPr>
        </p:nvSpPr>
        <p:spPr>
          <a:xfrm>
            <a:off x="464807" y="4539825"/>
            <a:ext cx="4023359" cy="160671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ct val="100000"/>
              <a:buNone/>
            </a:pPr>
            <a:r>
              <a:rPr lang="en-US" sz="1700" dirty="0"/>
              <a:t>Vasileios Papastergios</a:t>
            </a:r>
            <a:endParaRPr dirty="0"/>
          </a:p>
          <a:p>
            <a:pPr marL="0" lvl="0" indent="0" algn="l" rtl="0">
              <a:lnSpc>
                <a:spcPct val="90000"/>
              </a:lnSpc>
              <a:spcBef>
                <a:spcPts val="1000"/>
              </a:spcBef>
              <a:spcAft>
                <a:spcPts val="0"/>
              </a:spcAft>
              <a:buClr>
                <a:schemeClr val="lt1"/>
              </a:buClr>
              <a:buSzPct val="100000"/>
              <a:buNone/>
            </a:pPr>
            <a:r>
              <a:rPr lang="en-US" sz="1700" dirty="0"/>
              <a:t>Academic ID: 3651</a:t>
            </a:r>
            <a:endParaRPr dirty="0"/>
          </a:p>
          <a:p>
            <a:pPr marL="0" lvl="0" indent="0" algn="l" rtl="0">
              <a:lnSpc>
                <a:spcPct val="90000"/>
              </a:lnSpc>
              <a:spcBef>
                <a:spcPts val="1000"/>
              </a:spcBef>
              <a:spcAft>
                <a:spcPts val="0"/>
              </a:spcAft>
              <a:buClr>
                <a:schemeClr val="lt1"/>
              </a:buClr>
              <a:buSzPct val="100000"/>
              <a:buNone/>
            </a:pPr>
            <a:r>
              <a:rPr lang="en-US" sz="1700" dirty="0"/>
              <a:t>Course: Graph Theory &amp; Algorithms</a:t>
            </a:r>
            <a:endParaRPr dirty="0"/>
          </a:p>
          <a:p>
            <a:pPr marL="0" lvl="0" indent="0" algn="l" rtl="0">
              <a:lnSpc>
                <a:spcPct val="90000"/>
              </a:lnSpc>
              <a:spcBef>
                <a:spcPts val="1000"/>
              </a:spcBef>
              <a:spcAft>
                <a:spcPts val="0"/>
              </a:spcAft>
              <a:buClr>
                <a:schemeClr val="lt1"/>
              </a:buClr>
              <a:buSzPct val="100000"/>
              <a:buNone/>
            </a:pPr>
            <a:r>
              <a:rPr lang="en-US" sz="1700" dirty="0"/>
              <a:t>Instructor: </a:t>
            </a:r>
            <a:r>
              <a:rPr lang="en-US" sz="1700" dirty="0" err="1"/>
              <a:t>Charalampos</a:t>
            </a:r>
            <a:r>
              <a:rPr lang="en-US" sz="1700" dirty="0"/>
              <a:t> </a:t>
            </a:r>
            <a:r>
              <a:rPr lang="en-US" sz="1700" dirty="0" err="1"/>
              <a:t>Kouzinopoulos</a:t>
            </a:r>
            <a:endParaRPr sz="1700" dirty="0"/>
          </a:p>
          <a:p>
            <a:pPr marL="0" lvl="0" indent="0" algn="l" rtl="0">
              <a:lnSpc>
                <a:spcPct val="90000"/>
              </a:lnSpc>
              <a:spcBef>
                <a:spcPts val="1000"/>
              </a:spcBef>
              <a:spcAft>
                <a:spcPts val="0"/>
              </a:spcAft>
              <a:buClr>
                <a:schemeClr val="lt1"/>
              </a:buClr>
              <a:buSzPct val="100000"/>
              <a:buNone/>
            </a:pPr>
            <a:endParaRPr sz="800" dirty="0"/>
          </a:p>
        </p:txBody>
      </p:sp>
      <p:sp>
        <p:nvSpPr>
          <p:cNvPr id="91" name="Google Shape;91;p1"/>
          <p:cNvSpPr/>
          <p:nvPr/>
        </p:nvSpPr>
        <p:spPr>
          <a:xfrm>
            <a:off x="464807" y="4323082"/>
            <a:ext cx="3977640" cy="1828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dirty="0">
              <a:solidFill>
                <a:srgbClr val="FFFFFF"/>
              </a:solidFill>
              <a:latin typeface="Calibri"/>
              <a:ea typeface="Calibri"/>
              <a:cs typeface="Calibri"/>
              <a:sym typeface="Calibri"/>
            </a:endParaRPr>
          </a:p>
        </p:txBody>
      </p:sp>
      <p:pic>
        <p:nvPicPr>
          <p:cNvPr id="92" name="Google Shape;92;p1"/>
          <p:cNvPicPr preferRelativeResize="0"/>
          <p:nvPr/>
        </p:nvPicPr>
        <p:blipFill rotWithShape="1">
          <a:blip r:embed="rId4">
            <a:alphaModFix/>
          </a:blip>
          <a:srcRect/>
          <a:stretch/>
        </p:blipFill>
        <p:spPr>
          <a:xfrm>
            <a:off x="8898194" y="6009324"/>
            <a:ext cx="3116824" cy="699954"/>
          </a:xfrm>
          <a:prstGeom prst="rect">
            <a:avLst/>
          </a:prstGeom>
          <a:noFill/>
          <a:ln>
            <a:noFill/>
          </a:ln>
        </p:spPr>
      </p:pic>
      <p:sp>
        <p:nvSpPr>
          <p:cNvPr id="2" name="Google Shape;89;p1">
            <a:extLst>
              <a:ext uri="{FF2B5EF4-FFF2-40B4-BE49-F238E27FC236}">
                <a16:creationId xmlns:a16="http://schemas.microsoft.com/office/drawing/2014/main" id="{B3C4F08F-BD43-CCCD-5B2B-782102A2979D}"/>
              </a:ext>
            </a:extLst>
          </p:cNvPr>
          <p:cNvSpPr txBox="1">
            <a:spLocks/>
          </p:cNvSpPr>
          <p:nvPr/>
        </p:nvSpPr>
        <p:spPr>
          <a:xfrm>
            <a:off x="1273699" y="530011"/>
            <a:ext cx="2769591" cy="623690"/>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lt1"/>
              </a:buClr>
              <a:buSzPts val="6000"/>
              <a:buFont typeface="Dosis"/>
              <a:buNone/>
              <a:defRPr sz="6000" b="0" i="0" u="none" strike="noStrike" cap="none">
                <a:solidFill>
                  <a:schemeClr val="lt1"/>
                </a:solidFill>
                <a:latin typeface="Dosis"/>
                <a:ea typeface="Dosis"/>
                <a:cs typeface="Dosis"/>
                <a:sym typeface="Dosi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r">
              <a:buSzPts val="4800"/>
            </a:pPr>
            <a:r>
              <a:rPr lang="en-US" sz="3200" b="1" dirty="0"/>
              <a:t>Any questions?</a:t>
            </a:r>
          </a:p>
        </p:txBody>
      </p:sp>
      <p:sp>
        <p:nvSpPr>
          <p:cNvPr id="3" name="TextBox 2">
            <a:extLst>
              <a:ext uri="{FF2B5EF4-FFF2-40B4-BE49-F238E27FC236}">
                <a16:creationId xmlns:a16="http://schemas.microsoft.com/office/drawing/2014/main" id="{4C85EF31-015E-81B0-5656-B0BDCFE20AB6}"/>
              </a:ext>
            </a:extLst>
          </p:cNvPr>
          <p:cNvSpPr txBox="1"/>
          <p:nvPr/>
        </p:nvSpPr>
        <p:spPr>
          <a:xfrm>
            <a:off x="1186613" y="1235195"/>
            <a:ext cx="2769591" cy="400110"/>
          </a:xfrm>
          <a:prstGeom prst="rect">
            <a:avLst/>
          </a:prstGeom>
          <a:noFill/>
        </p:spPr>
        <p:txBody>
          <a:bodyPr wrap="square" rtlCol="0">
            <a:spAutoFit/>
          </a:bodyPr>
          <a:lstStyle/>
          <a:p>
            <a:pPr algn="r"/>
            <a:r>
              <a:rPr lang="en-US" sz="2000" dirty="0">
                <a:solidFill>
                  <a:schemeClr val="bg1"/>
                </a:solidFill>
                <a:latin typeface="Dosis" pitchFamily="2" charset="0"/>
              </a:rPr>
              <a:t>Feel free to ask !</a:t>
            </a:r>
            <a:endParaRPr lang="el-GR" sz="2000" dirty="0">
              <a:solidFill>
                <a:schemeClr val="bg1"/>
              </a:solidFill>
              <a:latin typeface="Dosis" pitchFamily="2" charset="0"/>
            </a:endParaRPr>
          </a:p>
        </p:txBody>
      </p:sp>
      <p:sp>
        <p:nvSpPr>
          <p:cNvPr id="4" name="Google Shape;89;p1">
            <a:extLst>
              <a:ext uri="{FF2B5EF4-FFF2-40B4-BE49-F238E27FC236}">
                <a16:creationId xmlns:a16="http://schemas.microsoft.com/office/drawing/2014/main" id="{EE598C0F-3F5F-1AAA-E206-0D282C0DD633}"/>
              </a:ext>
            </a:extLst>
          </p:cNvPr>
          <p:cNvSpPr txBox="1">
            <a:spLocks/>
          </p:cNvSpPr>
          <p:nvPr/>
        </p:nvSpPr>
        <p:spPr>
          <a:xfrm>
            <a:off x="2246715" y="2920263"/>
            <a:ext cx="4023360" cy="1121270"/>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lt1"/>
              </a:buClr>
              <a:buSzPts val="6000"/>
              <a:buFont typeface="Dosis"/>
              <a:buNone/>
              <a:defRPr sz="6000" b="0" i="0" u="none" strike="noStrike" cap="none">
                <a:solidFill>
                  <a:schemeClr val="lt1"/>
                </a:solidFill>
                <a:latin typeface="Dosis"/>
                <a:ea typeface="Dosis"/>
                <a:cs typeface="Dosis"/>
                <a:sym typeface="Dosi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SzPts val="4800"/>
            </a:pPr>
            <a:r>
              <a:rPr lang="en-US" sz="7200" dirty="0"/>
              <a:t>you</a:t>
            </a:r>
          </a:p>
        </p:txBody>
      </p:sp>
      <p:pic>
        <p:nvPicPr>
          <p:cNvPr id="5" name="Google Shape;294;g24a1e7849e7_0_6">
            <a:extLst>
              <a:ext uri="{FF2B5EF4-FFF2-40B4-BE49-F238E27FC236}">
                <a16:creationId xmlns:a16="http://schemas.microsoft.com/office/drawing/2014/main" id="{255E04C0-80E0-2B2D-77BB-2F26B56E471F}"/>
              </a:ext>
            </a:extLst>
          </p:cNvPr>
          <p:cNvPicPr preferRelativeResize="0"/>
          <p:nvPr/>
        </p:nvPicPr>
        <p:blipFill>
          <a:blip r:embed="rId5">
            <a:alphaModFix/>
          </a:blip>
          <a:stretch>
            <a:fillRect/>
          </a:stretch>
        </p:blipFill>
        <p:spPr>
          <a:xfrm>
            <a:off x="2022900" y="6973721"/>
            <a:ext cx="8146199" cy="5064549"/>
          </a:xfrm>
          <a:prstGeom prst="rect">
            <a:avLst/>
          </a:prstGeom>
          <a:noFill/>
          <a:ln>
            <a:noFill/>
          </a:ln>
        </p:spPr>
      </p:pic>
    </p:spTree>
    <p:extLst>
      <p:ext uri="{BB962C8B-B14F-4D97-AF65-F5344CB8AC3E}">
        <p14:creationId xmlns:p14="http://schemas.microsoft.com/office/powerpoint/2010/main" val="6770192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randombar(horizontal)">
                                      <p:cBhvr>
                                        <p:cTn id="7" dur="500"/>
                                        <p:tgtEl>
                                          <p:spTgt spid="89"/>
                                        </p:tgtEl>
                                      </p:cBhvr>
                                    </p:animEffect>
                                  </p:childTnLst>
                                </p:cTn>
                              </p:par>
                              <p:par>
                                <p:cTn id="8" presetID="14" presetClass="entr" presetSubtype="1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0" dur="500"/>
                                        <p:tgtEl>
                                          <p:spTgt spid="4">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0">
                                            <p:txEl>
                                              <p:pRg st="0" end="0"/>
                                            </p:txEl>
                                          </p:spTgt>
                                        </p:tgtEl>
                                        <p:attrNameLst>
                                          <p:attrName>style.visibility</p:attrName>
                                        </p:attrNameLst>
                                      </p:cBhvr>
                                      <p:to>
                                        <p:strVal val="visible"/>
                                      </p:to>
                                    </p:set>
                                    <p:animEffect transition="in" filter="randombar(horizontal)">
                                      <p:cBhvr>
                                        <p:cTn id="13" dur="500"/>
                                        <p:tgtEl>
                                          <p:spTgt spid="90">
                                            <p:txEl>
                                              <p:pRg st="0" end="0"/>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90">
                                            <p:txEl>
                                              <p:pRg st="1" end="1"/>
                                            </p:txEl>
                                          </p:spTgt>
                                        </p:tgtEl>
                                        <p:attrNameLst>
                                          <p:attrName>style.visibility</p:attrName>
                                        </p:attrNameLst>
                                      </p:cBhvr>
                                      <p:to>
                                        <p:strVal val="visible"/>
                                      </p:to>
                                    </p:set>
                                    <p:animEffect transition="in" filter="randombar(horizontal)">
                                      <p:cBhvr>
                                        <p:cTn id="16" dur="500"/>
                                        <p:tgtEl>
                                          <p:spTgt spid="90">
                                            <p:txEl>
                                              <p:pRg st="1" end="1"/>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90">
                                            <p:txEl>
                                              <p:pRg st="2" end="2"/>
                                            </p:txEl>
                                          </p:spTgt>
                                        </p:tgtEl>
                                        <p:attrNameLst>
                                          <p:attrName>style.visibility</p:attrName>
                                        </p:attrNameLst>
                                      </p:cBhvr>
                                      <p:to>
                                        <p:strVal val="visible"/>
                                      </p:to>
                                    </p:set>
                                    <p:animEffect transition="in" filter="randombar(horizontal)">
                                      <p:cBhvr>
                                        <p:cTn id="19" dur="500"/>
                                        <p:tgtEl>
                                          <p:spTgt spid="90">
                                            <p:txEl>
                                              <p:pRg st="2" end="2"/>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0">
                                            <p:txEl>
                                              <p:pRg st="3" end="3"/>
                                            </p:txEl>
                                          </p:spTgt>
                                        </p:tgtEl>
                                        <p:attrNameLst>
                                          <p:attrName>style.visibility</p:attrName>
                                        </p:attrNameLst>
                                      </p:cBhvr>
                                      <p:to>
                                        <p:strVal val="visible"/>
                                      </p:to>
                                    </p:set>
                                    <p:animEffect transition="in" filter="randombar(horizontal)">
                                      <p:cBhvr>
                                        <p:cTn id="22" dur="500"/>
                                        <p:tgtEl>
                                          <p:spTgt spid="90">
                                            <p:txEl>
                                              <p:pRg st="3" end="3"/>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91"/>
                                        </p:tgtEl>
                                        <p:attrNameLst>
                                          <p:attrName>style.visibility</p:attrName>
                                        </p:attrNameLst>
                                      </p:cBhvr>
                                      <p:to>
                                        <p:strVal val="visible"/>
                                      </p:to>
                                    </p:set>
                                    <p:animEffect transition="in" filter="randombar(horizontal)">
                                      <p:cBhvr>
                                        <p:cTn id="25"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90" grpId="0" build="p"/>
      <p:bldP spid="9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a:t>The degree-bounded MBST ratios [1]</a:t>
            </a:r>
            <a:endParaRPr/>
          </a:p>
        </p:txBody>
      </p:sp>
      <p:sp>
        <p:nvSpPr>
          <p:cNvPr id="135" name="Google Shape;135;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800"/>
              <a:buNone/>
            </a:pPr>
            <a:r>
              <a:rPr lang="en-US"/>
              <a:t>Based on previously published results, we know that all finite point sets in the Euclidean plane have an MBST of degree at most 5. The paper investigates the supremum ratios β</a:t>
            </a:r>
            <a:r>
              <a:rPr lang="en-US" baseline="-25000"/>
              <a:t>k </a:t>
            </a:r>
            <a:r>
              <a:rPr lang="en-US"/>
              <a:t>(the largest edge-length of the degree-K BST to the largest edge-length of the BST for the same set V of vertices) for K ∊ {2, 3, 4}.</a:t>
            </a:r>
            <a:endParaRPr/>
          </a:p>
          <a:p>
            <a:pPr marL="0" lvl="0" indent="0" algn="l" rtl="0">
              <a:lnSpc>
                <a:spcPct val="90000"/>
              </a:lnSpc>
              <a:spcBef>
                <a:spcPts val="0"/>
              </a:spcBef>
              <a:spcAft>
                <a:spcPts val="0"/>
              </a:spcAft>
              <a:buClr>
                <a:schemeClr val="lt1"/>
              </a:buClr>
              <a:buSzPts val="2800"/>
              <a:buNone/>
            </a:pPr>
            <a:endParaRPr/>
          </a:p>
          <a:p>
            <a:pPr marL="0" lvl="0" indent="0" algn="l" rtl="0">
              <a:lnSpc>
                <a:spcPct val="90000"/>
              </a:lnSpc>
              <a:spcBef>
                <a:spcPts val="0"/>
              </a:spcBef>
              <a:spcAft>
                <a:spcPts val="0"/>
              </a:spcAft>
              <a:buClr>
                <a:schemeClr val="lt1"/>
              </a:buClr>
              <a:buSzPts val="2800"/>
              <a:buNone/>
            </a:pPr>
            <a:r>
              <a:rPr lang="en-US"/>
              <a:t>Known bounds before publication: </a:t>
            </a:r>
            <a:endParaRPr/>
          </a:p>
          <a:p>
            <a:pPr marL="0" lvl="0" indent="0" algn="l" rtl="0">
              <a:lnSpc>
                <a:spcPct val="90000"/>
              </a:lnSpc>
              <a:spcBef>
                <a:spcPts val="0"/>
              </a:spcBef>
              <a:spcAft>
                <a:spcPts val="0"/>
              </a:spcAft>
              <a:buClr>
                <a:schemeClr val="lt1"/>
              </a:buClr>
              <a:buSzPts val="2800"/>
              <a:buNone/>
            </a:pPr>
            <a:r>
              <a:rPr lang="en-US"/>
              <a:t>2 ≤ β</a:t>
            </a:r>
            <a:r>
              <a:rPr lang="en-US" baseline="-25000"/>
              <a:t>2</a:t>
            </a:r>
            <a:r>
              <a:rPr lang="en-US"/>
              <a:t> ≤ 3, √2 ≤ β</a:t>
            </a:r>
            <a:r>
              <a:rPr lang="en-US" baseline="-25000"/>
              <a:t>3</a:t>
            </a:r>
            <a:r>
              <a:rPr lang="en-US"/>
              <a:t> ≤</a:t>
            </a:r>
            <a:r>
              <a:rPr lang="en-US" baseline="-25000"/>
              <a:t>  </a:t>
            </a:r>
            <a:r>
              <a:rPr lang="en-US"/>
              <a:t>2, 1.175 ≤ β</a:t>
            </a:r>
            <a:r>
              <a:rPr lang="en-US" baseline="-25000"/>
              <a:t>4</a:t>
            </a:r>
            <a:r>
              <a:rPr lang="en-US"/>
              <a:t> ≤</a:t>
            </a:r>
            <a:r>
              <a:rPr lang="en-US" baseline="-25000"/>
              <a:t>  </a:t>
            </a:r>
            <a:r>
              <a:rPr lang="en-US"/>
              <a:t>√3</a:t>
            </a:r>
            <a:endParaRPr/>
          </a:p>
          <a:p>
            <a:pPr marL="0" lvl="0" indent="0" algn="l" rtl="0">
              <a:lnSpc>
                <a:spcPct val="90000"/>
              </a:lnSpc>
              <a:spcBef>
                <a:spcPts val="0"/>
              </a:spcBef>
              <a:spcAft>
                <a:spcPts val="0"/>
              </a:spcAft>
              <a:buClr>
                <a:schemeClr val="lt1"/>
              </a:buClr>
              <a:buSzPts val="2800"/>
              <a:buNone/>
            </a:pPr>
            <a:endParaRPr/>
          </a:p>
          <a:p>
            <a:pPr marL="0" lvl="0" indent="0" algn="l" rtl="0">
              <a:lnSpc>
                <a:spcPct val="90000"/>
              </a:lnSpc>
              <a:spcBef>
                <a:spcPts val="0"/>
              </a:spcBef>
              <a:spcAft>
                <a:spcPts val="0"/>
              </a:spcAft>
              <a:buClr>
                <a:schemeClr val="lt1"/>
              </a:buClr>
              <a:buSzPts val="2800"/>
              <a:buNone/>
            </a:pPr>
            <a:r>
              <a:rPr lang="en-US"/>
              <a:t>Improved bounds after publication:</a:t>
            </a:r>
            <a:endParaRPr/>
          </a:p>
          <a:p>
            <a:pPr marL="0" lvl="0" indent="0" algn="l" rtl="0">
              <a:spcBef>
                <a:spcPts val="0"/>
              </a:spcBef>
              <a:spcAft>
                <a:spcPts val="0"/>
              </a:spcAft>
              <a:buClr>
                <a:schemeClr val="lt1"/>
              </a:buClr>
              <a:buSzPts val="2800"/>
              <a:buNone/>
            </a:pPr>
            <a:r>
              <a:rPr lang="en-US">
                <a:solidFill>
                  <a:srgbClr val="FF0000"/>
                </a:solidFill>
              </a:rPr>
              <a:t>√7</a:t>
            </a:r>
            <a:r>
              <a:rPr lang="en-US"/>
              <a:t> ≤ β</a:t>
            </a:r>
            <a:r>
              <a:rPr lang="en-US" baseline="-25000"/>
              <a:t>2</a:t>
            </a:r>
            <a:r>
              <a:rPr lang="en-US"/>
              <a:t> ≤ 3, √2 ≤ β</a:t>
            </a:r>
            <a:r>
              <a:rPr lang="en-US" baseline="-25000"/>
              <a:t>3</a:t>
            </a:r>
            <a:r>
              <a:rPr lang="en-US"/>
              <a:t> ≤</a:t>
            </a:r>
            <a:r>
              <a:rPr lang="en-US" baseline="-25000"/>
              <a:t>  </a:t>
            </a:r>
            <a:r>
              <a:rPr lang="en-US">
                <a:solidFill>
                  <a:srgbClr val="FF0000"/>
                </a:solidFill>
              </a:rPr>
              <a:t>√3</a:t>
            </a:r>
            <a:r>
              <a:rPr lang="en-US"/>
              <a:t>, 1.175 ≤ β</a:t>
            </a:r>
            <a:r>
              <a:rPr lang="en-US" baseline="-25000"/>
              <a:t>4</a:t>
            </a:r>
            <a:r>
              <a:rPr lang="en-US"/>
              <a:t> ≤</a:t>
            </a:r>
            <a:r>
              <a:rPr lang="en-US" baseline="-25000"/>
              <a:t>  </a:t>
            </a:r>
            <a:r>
              <a:rPr lang="en-US">
                <a:solidFill>
                  <a:srgbClr val="FF0000"/>
                </a:solidFill>
              </a:rPr>
              <a:t>√2</a:t>
            </a:r>
            <a:endParaRPr>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2469273aee4_4_2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4400"/>
              <a:buFont typeface="Calibri"/>
              <a:buNone/>
            </a:pPr>
            <a:r>
              <a:rPr lang="en-US"/>
              <a:t>The degree-bounded MBST algorithm [1]</a:t>
            </a:r>
            <a:endParaRPr/>
          </a:p>
        </p:txBody>
      </p:sp>
      <p:sp>
        <p:nvSpPr>
          <p:cNvPr id="141" name="Google Shape;141;g2469273aee4_4_2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lt1"/>
              </a:buClr>
              <a:buSzPts val="2800"/>
              <a:buNone/>
            </a:pPr>
            <a:r>
              <a:rPr lang="en-US" dirty="0"/>
              <a:t>In order to prove the </a:t>
            </a:r>
            <a:r>
              <a:rPr lang="en-US" u="sng" dirty="0"/>
              <a:t>upper</a:t>
            </a:r>
            <a:r>
              <a:rPr lang="en-US" dirty="0"/>
              <a:t> bounds, the authors of [1] propose a new algorithm that belongs to the dynamic programming algorithm family. The algorithm recursively visits the sub-trees of the given currently examined node, making transformations (edge removals and additions). </a:t>
            </a:r>
            <a:endParaRPr dirty="0"/>
          </a:p>
        </p:txBody>
      </p:sp>
      <p:pic>
        <p:nvPicPr>
          <p:cNvPr id="142" name="Google Shape;142;g2469273aee4_4_23"/>
          <p:cNvPicPr preferRelativeResize="0"/>
          <p:nvPr/>
        </p:nvPicPr>
        <p:blipFill>
          <a:blip r:embed="rId3">
            <a:alphaModFix/>
          </a:blip>
          <a:stretch>
            <a:fillRect/>
          </a:stretch>
        </p:blipFill>
        <p:spPr>
          <a:xfrm>
            <a:off x="838200" y="3612586"/>
            <a:ext cx="10092099" cy="233086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fade">
                                      <p:cBhvr>
                                        <p:cTn id="7"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2" name="Google Shape;142;g2469273aee4_4_23">
            <a:extLst>
              <a:ext uri="{FF2B5EF4-FFF2-40B4-BE49-F238E27FC236}">
                <a16:creationId xmlns:a16="http://schemas.microsoft.com/office/drawing/2014/main" id="{221F6F5A-9F45-B2CB-F488-04830B0C5CFB}"/>
              </a:ext>
            </a:extLst>
          </p:cNvPr>
          <p:cNvPicPr preferRelativeResize="0"/>
          <p:nvPr/>
        </p:nvPicPr>
        <p:blipFill>
          <a:blip r:embed="rId3">
            <a:alphaModFix/>
          </a:blip>
          <a:stretch>
            <a:fillRect/>
          </a:stretch>
        </p:blipFill>
        <p:spPr>
          <a:xfrm>
            <a:off x="1011797" y="5029200"/>
            <a:ext cx="2968708" cy="685651"/>
          </a:xfrm>
          <a:prstGeom prst="rect">
            <a:avLst/>
          </a:prstGeom>
          <a:noFill/>
          <a:ln>
            <a:noFill/>
          </a:ln>
        </p:spPr>
      </p:pic>
      <p:sp>
        <p:nvSpPr>
          <p:cNvPr id="147" name="Google Shape;147;g247d27d69ff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4400"/>
              <a:buFont typeface="Calibri"/>
              <a:buNone/>
            </a:pPr>
            <a:r>
              <a:rPr lang="en-US"/>
              <a:t>The degree-bounded MBST algorithm [1]</a:t>
            </a:r>
            <a:endParaRPr/>
          </a:p>
        </p:txBody>
      </p:sp>
      <p:sp>
        <p:nvSpPr>
          <p:cNvPr id="148" name="Google Shape;148;g247d27d69ff_0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chemeClr val="lt1"/>
              </a:buClr>
              <a:buSzPts val="2800"/>
              <a:buFont typeface="Arial"/>
              <a:buNone/>
            </a:pPr>
            <a:r>
              <a:rPr lang="en-US"/>
              <a:t>In every recursion step, the algorithm differentiates its behavior, based on the number of children of the currently examined vertex. In all versions of the algorithm (for the different values of the degree bound K), the algorithm re-examines the subtrees that consists of the parent + child. The end condition of the recursion asks for the visited node to have degree at most K, which meets the K-degree BST requirement.</a:t>
            </a:r>
            <a:endParaRPr/>
          </a:p>
          <a:p>
            <a:pPr marL="0" lvl="0" indent="0" algn="l" rtl="0">
              <a:spcBef>
                <a:spcPts val="1000"/>
              </a:spcBef>
              <a:spcAft>
                <a:spcPts val="0"/>
              </a:spcAft>
              <a:buNone/>
            </a:pPr>
            <a:endParaRPr/>
          </a:p>
        </p:txBody>
      </p:sp>
      <p:pic>
        <p:nvPicPr>
          <p:cNvPr id="149" name="Google Shape;149;g247d27d69ff_0_0"/>
          <p:cNvPicPr preferRelativeResize="0"/>
          <p:nvPr/>
        </p:nvPicPr>
        <p:blipFill>
          <a:blip r:embed="rId4">
            <a:alphaModFix/>
          </a:blip>
          <a:stretch>
            <a:fillRect/>
          </a:stretch>
        </p:blipFill>
        <p:spPr>
          <a:xfrm>
            <a:off x="838188" y="4371675"/>
            <a:ext cx="3315926" cy="2206200"/>
          </a:xfrm>
          <a:prstGeom prst="rect">
            <a:avLst/>
          </a:prstGeom>
          <a:noFill/>
          <a:ln>
            <a:noFill/>
          </a:ln>
        </p:spPr>
      </p:pic>
      <p:pic>
        <p:nvPicPr>
          <p:cNvPr id="150" name="Google Shape;150;g247d27d69ff_0_0"/>
          <p:cNvPicPr preferRelativeResize="0"/>
          <p:nvPr/>
        </p:nvPicPr>
        <p:blipFill rotWithShape="1">
          <a:blip r:embed="rId5">
            <a:alphaModFix/>
          </a:blip>
          <a:srcRect l="51209"/>
          <a:stretch/>
        </p:blipFill>
        <p:spPr>
          <a:xfrm>
            <a:off x="8233379" y="4371675"/>
            <a:ext cx="2579908" cy="1533625"/>
          </a:xfrm>
          <a:prstGeom prst="rect">
            <a:avLst/>
          </a:prstGeom>
          <a:noFill/>
          <a:ln>
            <a:noFill/>
          </a:ln>
        </p:spPr>
      </p:pic>
      <p:pic>
        <p:nvPicPr>
          <p:cNvPr id="3" name="Google Shape;150;g247d27d69ff_0_0">
            <a:extLst>
              <a:ext uri="{FF2B5EF4-FFF2-40B4-BE49-F238E27FC236}">
                <a16:creationId xmlns:a16="http://schemas.microsoft.com/office/drawing/2014/main" id="{D2C2A7DF-7095-ED98-5E19-E9737DB6F4BE}"/>
              </a:ext>
            </a:extLst>
          </p:cNvPr>
          <p:cNvPicPr preferRelativeResize="0"/>
          <p:nvPr/>
        </p:nvPicPr>
        <p:blipFill rotWithShape="1">
          <a:blip r:embed="rId5">
            <a:alphaModFix/>
          </a:blip>
          <a:srcRect r="60937"/>
          <a:stretch/>
        </p:blipFill>
        <p:spPr>
          <a:xfrm>
            <a:off x="6167864" y="4371675"/>
            <a:ext cx="2065515" cy="1533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0" name="Rectangle 9">
            <a:extLst>
              <a:ext uri="{FF2B5EF4-FFF2-40B4-BE49-F238E27FC236}">
                <a16:creationId xmlns:a16="http://schemas.microsoft.com/office/drawing/2014/main" id="{01EB07CC-624B-23D5-AE8C-A2E68002A4C1}"/>
              </a:ext>
            </a:extLst>
          </p:cNvPr>
          <p:cNvSpPr/>
          <p:nvPr/>
        </p:nvSpPr>
        <p:spPr>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49" name="Google Shape;149;g247d27d69ff_0_0"/>
          <p:cNvPicPr preferRelativeResize="0"/>
          <p:nvPr/>
        </p:nvPicPr>
        <p:blipFill>
          <a:blip r:embed="rId3">
            <a:alphaModFix/>
          </a:blip>
          <a:stretch>
            <a:fillRect/>
          </a:stretch>
        </p:blipFill>
        <p:spPr>
          <a:xfrm>
            <a:off x="746451" y="3429000"/>
            <a:ext cx="4446035" cy="2958101"/>
          </a:xfrm>
          <a:prstGeom prst="rect">
            <a:avLst/>
          </a:prstGeom>
          <a:noFill/>
          <a:ln>
            <a:noFill/>
          </a:ln>
        </p:spPr>
      </p:pic>
      <p:pic>
        <p:nvPicPr>
          <p:cNvPr id="2" name="Google Shape;142;g2469273aee4_4_23">
            <a:extLst>
              <a:ext uri="{FF2B5EF4-FFF2-40B4-BE49-F238E27FC236}">
                <a16:creationId xmlns:a16="http://schemas.microsoft.com/office/drawing/2014/main" id="{221F6F5A-9F45-B2CB-F488-04830B0C5CFB}"/>
              </a:ext>
            </a:extLst>
          </p:cNvPr>
          <p:cNvPicPr preferRelativeResize="0"/>
          <p:nvPr/>
        </p:nvPicPr>
        <p:blipFill>
          <a:blip r:embed="rId4">
            <a:alphaModFix/>
          </a:blip>
          <a:stretch>
            <a:fillRect/>
          </a:stretch>
        </p:blipFill>
        <p:spPr>
          <a:xfrm>
            <a:off x="746451" y="413657"/>
            <a:ext cx="10699097" cy="2471057"/>
          </a:xfrm>
          <a:prstGeom prst="rect">
            <a:avLst/>
          </a:prstGeom>
          <a:noFill/>
          <a:ln>
            <a:noFill/>
          </a:ln>
        </p:spPr>
      </p:pic>
      <p:pic>
        <p:nvPicPr>
          <p:cNvPr id="8" name="Google Shape;150;g247d27d69ff_0_0">
            <a:extLst>
              <a:ext uri="{FF2B5EF4-FFF2-40B4-BE49-F238E27FC236}">
                <a16:creationId xmlns:a16="http://schemas.microsoft.com/office/drawing/2014/main" id="{3D1FA8A5-324A-519D-1033-CB0C4DCCBE86}"/>
              </a:ext>
            </a:extLst>
          </p:cNvPr>
          <p:cNvPicPr preferRelativeResize="0"/>
          <p:nvPr/>
        </p:nvPicPr>
        <p:blipFill rotWithShape="1">
          <a:blip r:embed="rId5">
            <a:alphaModFix/>
          </a:blip>
          <a:srcRect l="51209"/>
          <a:stretch/>
        </p:blipFill>
        <p:spPr>
          <a:xfrm>
            <a:off x="8233379" y="3623281"/>
            <a:ext cx="3838878" cy="2282019"/>
          </a:xfrm>
          <a:prstGeom prst="rect">
            <a:avLst/>
          </a:prstGeom>
          <a:noFill/>
          <a:ln>
            <a:noFill/>
          </a:ln>
        </p:spPr>
      </p:pic>
      <p:pic>
        <p:nvPicPr>
          <p:cNvPr id="9" name="Google Shape;150;g247d27d69ff_0_0">
            <a:extLst>
              <a:ext uri="{FF2B5EF4-FFF2-40B4-BE49-F238E27FC236}">
                <a16:creationId xmlns:a16="http://schemas.microsoft.com/office/drawing/2014/main" id="{A1887890-99EB-CDFE-2D69-21F3858F85C0}"/>
              </a:ext>
            </a:extLst>
          </p:cNvPr>
          <p:cNvPicPr preferRelativeResize="0"/>
          <p:nvPr/>
        </p:nvPicPr>
        <p:blipFill rotWithShape="1">
          <a:blip r:embed="rId5">
            <a:alphaModFix/>
          </a:blip>
          <a:srcRect l="1" r="68676"/>
          <a:stretch/>
        </p:blipFill>
        <p:spPr>
          <a:xfrm>
            <a:off x="6167864" y="3623281"/>
            <a:ext cx="2464507" cy="2282019"/>
          </a:xfrm>
          <a:prstGeom prst="rect">
            <a:avLst/>
          </a:prstGeom>
          <a:noFill/>
          <a:ln>
            <a:noFill/>
          </a:ln>
        </p:spPr>
      </p:pic>
    </p:spTree>
    <p:extLst>
      <p:ext uri="{BB962C8B-B14F-4D97-AF65-F5344CB8AC3E}">
        <p14:creationId xmlns:p14="http://schemas.microsoft.com/office/powerpoint/2010/main" val="4255197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905</TotalTime>
  <Words>2985</Words>
  <Application>Microsoft Office PowerPoint</Application>
  <PresentationFormat>Widescreen</PresentationFormat>
  <Paragraphs>224</Paragraphs>
  <Slides>53</Slides>
  <Notes>48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Calibri</vt:lpstr>
      <vt:lpstr>Cambria Math</vt:lpstr>
      <vt:lpstr>Dosis</vt:lpstr>
      <vt:lpstr>Arial</vt:lpstr>
      <vt:lpstr>Office Theme</vt:lpstr>
      <vt:lpstr>Insights into the SoA in Graph Theory &amp; Algorithms</vt:lpstr>
      <vt:lpstr>Studied papers</vt:lpstr>
      <vt:lpstr>Introduction</vt:lpstr>
      <vt:lpstr>PowerPoint Presentation</vt:lpstr>
      <vt:lpstr>Paper 1</vt:lpstr>
      <vt:lpstr>The degree-bounded MBST ratios [1]</vt:lpstr>
      <vt:lpstr>The degree-bounded MBST algorithm [1]</vt:lpstr>
      <vt:lpstr>The degree-bounded MBST algorithm [1]</vt:lpstr>
      <vt:lpstr>PowerPoint Presentation</vt:lpstr>
      <vt:lpstr>PowerPoint Presentation</vt:lpstr>
      <vt:lpstr>PowerPoint Presentation</vt:lpstr>
      <vt:lpstr>PowerPoint Presentation</vt:lpstr>
      <vt:lpstr>PowerPoint Presentation</vt:lpstr>
      <vt:lpstr>The improved lower bound for β2 [1]</vt:lpstr>
      <vt:lpstr>In a word … [1]</vt:lpstr>
      <vt:lpstr>Paper 2</vt:lpstr>
      <vt:lpstr>The Euclidean MBST of moving points [2]</vt:lpstr>
      <vt:lpstr>Key Observations [2]</vt:lpstr>
      <vt:lpstr>PowerPoint Presentation</vt:lpstr>
      <vt:lpstr>PowerPoint Presentation</vt:lpstr>
      <vt:lpstr>PowerPoint Presentation</vt:lpstr>
      <vt:lpstr>PowerPoint Presentation</vt:lpstr>
      <vt:lpstr>Key Observations [2]</vt:lpstr>
      <vt:lpstr>The decision problem [2]</vt:lpstr>
      <vt:lpstr>The decision problem [2]</vt:lpstr>
      <vt:lpstr>The decision problem algorithm [2]</vt:lpstr>
      <vt:lpstr>The optimization problem [2]</vt:lpstr>
      <vt:lpstr>The optimization problem algorithm [2]</vt:lpstr>
      <vt:lpstr>The optimization problem algorithm [2]</vt:lpstr>
      <vt:lpstr>In a word … [2]</vt:lpstr>
      <vt:lpstr>Paper 3</vt:lpstr>
      <vt:lpstr>Context of presented work [3]</vt:lpstr>
      <vt:lpstr>Key observations + algorithm [3]</vt:lpstr>
      <vt:lpstr>Examined Problem</vt:lpstr>
      <vt:lpstr>Examined Problem</vt:lpstr>
      <vt:lpstr>PowerPoint Presentation</vt:lpstr>
      <vt:lpstr>Computing the Minimum Moving Spanning Tree [3]</vt:lpstr>
      <vt:lpstr>The Partition problem [3]</vt:lpstr>
      <vt:lpstr>The Partition problem [3]</vt:lpstr>
      <vt:lpstr>Workaround #1: Use the upper bound graph [3]</vt:lpstr>
      <vt:lpstr>Workaround #2: Custom distance metric [3]</vt:lpstr>
      <vt:lpstr>In a word … [3]</vt:lpstr>
      <vt:lpstr>Paper 4</vt:lpstr>
      <vt:lpstr>PowerPoint Presentation</vt:lpstr>
      <vt:lpstr>Bounds for Parametric Minimum Spanning Trees [4]</vt:lpstr>
      <vt:lpstr>Parametric Minimum Spanning Trees and line crossings [4]</vt:lpstr>
      <vt:lpstr>The notion of 2-trees [4]</vt:lpstr>
      <vt:lpstr>PowerPoint Presentation</vt:lpstr>
      <vt:lpstr>The notion of 2-trees [4]</vt:lpstr>
      <vt:lpstr>The algorithm</vt:lpstr>
      <vt:lpstr>The stronger lower bound [4]</vt:lpstr>
      <vt:lpstr>In an image … [4]</vt:lpstr>
      <vt:lpstr>Thank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Insights into the SoA of Graph Theory &amp; Algorithms </dc:title>
  <dc:creator>Vasileios Papastergios</dc:creator>
  <cp:lastModifiedBy>Vasileios Papastergios</cp:lastModifiedBy>
  <cp:revision>40</cp:revision>
  <dcterms:created xsi:type="dcterms:W3CDTF">2023-05-13T09:18:19Z</dcterms:created>
  <dcterms:modified xsi:type="dcterms:W3CDTF">2023-05-31T12:27:04Z</dcterms:modified>
</cp:coreProperties>
</file>