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815" r:id="rId2"/>
    <p:sldId id="997" r:id="rId3"/>
    <p:sldId id="970" r:id="rId4"/>
    <p:sldId id="948" r:id="rId5"/>
    <p:sldId id="983" r:id="rId6"/>
    <p:sldId id="925" r:id="rId7"/>
    <p:sldId id="926" r:id="rId8"/>
    <p:sldId id="927" r:id="rId9"/>
    <p:sldId id="971" r:id="rId10"/>
    <p:sldId id="972" r:id="rId11"/>
    <p:sldId id="974" r:id="rId12"/>
    <p:sldId id="1002" r:id="rId13"/>
    <p:sldId id="1003" r:id="rId14"/>
    <p:sldId id="1004" r:id="rId15"/>
    <p:sldId id="1006" r:id="rId16"/>
    <p:sldId id="1007" r:id="rId17"/>
    <p:sldId id="999" r:id="rId18"/>
    <p:sldId id="1000" r:id="rId19"/>
    <p:sldId id="995" r:id="rId20"/>
    <p:sldId id="966" r:id="rId21"/>
    <p:sldId id="470" r:id="rId22"/>
    <p:sldId id="946" r:id="rId23"/>
    <p:sldId id="654" r:id="rId24"/>
    <p:sldId id="655" r:id="rId25"/>
    <p:sldId id="656" r:id="rId26"/>
    <p:sldId id="657" r:id="rId27"/>
    <p:sldId id="658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CC"/>
    <a:srgbClr val="0000FF"/>
    <a:srgbClr val="FF9900"/>
    <a:srgbClr val="CC66FF"/>
    <a:srgbClr val="FF0000"/>
    <a:srgbClr val="33CC33"/>
    <a:srgbClr val="FF33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7" autoAdjust="0"/>
    <p:restoredTop sz="78320" autoAdjust="0"/>
  </p:normalViewPr>
  <p:slideViewPr>
    <p:cSldViewPr>
      <p:cViewPr varScale="1">
        <p:scale>
          <a:sx n="99" d="100"/>
          <a:sy n="99" d="100"/>
        </p:scale>
        <p:origin x="10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/>
            </a:lvl1pPr>
          </a:lstStyle>
          <a:p>
            <a:pPr>
              <a:defRPr/>
            </a:pPr>
            <a:fld id="{E63CBE3B-9004-44CA-A825-B41E392F6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54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/>
            </a:lvl1pPr>
          </a:lstStyle>
          <a:p>
            <a:pPr>
              <a:defRPr/>
            </a:pPr>
            <a:fld id="{E297EAD1-C33D-48A2-8CAB-582B6385E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8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clear that classic methods, e.g.</a:t>
            </a:r>
            <a:r>
              <a:rPr lang="en-US" baseline="0" dirty="0"/>
              <a:t> </a:t>
            </a:r>
            <a:r>
              <a:rPr lang="en-US" baseline="0" dirty="0" err="1"/>
              <a:t>convnets</a:t>
            </a:r>
            <a:r>
              <a:rPr lang="en-US" baseline="0" dirty="0"/>
              <a:t> are purely supervised.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FFFF1-8662-394F-907E-7BF21FC6F6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0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B36A2-D391-4BB6-B1CB-0A6BDE1DFAD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Wikipedia: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majority of synapses, signals are sent from the axon of one neuron to a dendrite of another... All neurons are electrically excitable, maintaining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gradients across their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membranes…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voltage changes by a large enough amount, an all-or-none electrochemical pulse called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potential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generated, which travels rapidly along the cell's axon, and activates synaptic connections with other cells when it arrives.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B36A2-D391-4BB6-B1CB-0A6BDE1DFA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23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C01E2-A5DA-4CED-AB94-E8AA331F702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C01E2-A5DA-4CED-AB94-E8AA331F702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C01E2-A5DA-4CED-AB94-E8AA331F702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97EAD1-C33D-48A2-8CAB-582B6385EBD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B9BE1-CC02-4630-A187-1FA3D78B1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D7741-022D-4361-BD74-799334698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C337E-79AB-43D3-B7D5-9A8EDE49D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C1639-4E2F-4550-BAEE-C5BDC1CB8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1FF34-FEDA-430E-8462-E7A209AF3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9BF50-AC92-44AF-92A4-620F182E3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26E91-021D-4B32-926D-DC16A89D5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56749-8CA8-49DA-A68F-85171B0F5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6D7BB-2806-4694-9201-C1DF6EA7C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D4D2A-A0A1-4AB1-BF3F-4E3C9BF55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DC858-3513-47BE-8939-E01A91F09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9D615FC6-65EA-469E-A2AC-6B14F4DC4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4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neural-networks-1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231n.github.io/neural-networks-1/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tensorflow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e-net.org/challenges/LSVRC/announcement-June-2-2015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lehouse.org/mlclass/07_Regularization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lehouse.org/mlclass/07_Regularization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28600" y="228600"/>
            <a:ext cx="8569516" cy="13176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50" name="Title 1"/>
          <p:cNvSpPr txBox="1">
            <a:spLocks/>
          </p:cNvSpPr>
          <p:nvPr/>
        </p:nvSpPr>
        <p:spPr bwMode="auto">
          <a:xfrm>
            <a:off x="228600" y="76200"/>
            <a:ext cx="86868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0" dirty="0">
                <a:latin typeface="+mn-lt"/>
              </a:rPr>
              <a:t>Introduction to Neural Networks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C04DF-BF28-0E40-8BB3-39FC13B0F551}"/>
              </a:ext>
            </a:extLst>
          </p:cNvPr>
          <p:cNvSpPr/>
          <p:nvPr/>
        </p:nvSpPr>
        <p:spPr>
          <a:xfrm>
            <a:off x="1447800" y="6015335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http://playground.tensorflow.org/</a:t>
            </a:r>
            <a:endParaRPr lang="en-US" dirty="0"/>
          </a:p>
        </p:txBody>
      </p:sp>
      <p:pic>
        <p:nvPicPr>
          <p:cNvPr id="7" name="Picture 6" descr="Screen Shot 2016-04-13 at 12.56.48 PM.png">
            <a:extLst>
              <a:ext uri="{FF2B5EF4-FFF2-40B4-BE49-F238E27FC236}">
                <a16:creationId xmlns:a16="http://schemas.microsoft.com/office/drawing/2014/main" id="{ACCF5E9F-DA5F-DC40-B075-E6F2E5E82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59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0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update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458200" cy="5257800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en-US" sz="2800" dirty="0"/>
              <a:t>The raw response of the classifier changes to</a:t>
            </a:r>
          </a:p>
          <a:p>
            <a:pPr lvl="1">
              <a:buFont typeface="Arial"/>
              <a:buChar char="•"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lvl="1">
              <a:buFont typeface="Arial"/>
              <a:buChar char="•"/>
            </a:pPr>
            <a:r>
              <a:rPr lang="en-US" sz="2800" dirty="0"/>
              <a:t>If </a:t>
            </a:r>
            <a:r>
              <a:rPr lang="en-US" sz="2800" i="1" dirty="0"/>
              <a:t>y</a:t>
            </a:r>
            <a:r>
              <a:rPr lang="en-US" sz="2800" dirty="0"/>
              <a:t> = 1 and </a:t>
            </a:r>
            <a:r>
              <a:rPr lang="en-US" sz="2800" i="1" dirty="0"/>
              <a:t>y’</a:t>
            </a:r>
            <a:r>
              <a:rPr lang="en-US" sz="2800" dirty="0"/>
              <a:t> = -1, the response is initially </a:t>
            </a:r>
            <a:r>
              <a:rPr lang="en-US" sz="2800" i="1" dirty="0"/>
              <a:t>negative</a:t>
            </a:r>
            <a:r>
              <a:rPr lang="en-US" sz="2800" dirty="0"/>
              <a:t> and will be </a:t>
            </a:r>
            <a:r>
              <a:rPr lang="en-US" sz="2800" i="1" dirty="0"/>
              <a:t>increased</a:t>
            </a:r>
            <a:endParaRPr lang="en-US" sz="2800" i="1" dirty="0">
              <a:sym typeface="Symbol"/>
            </a:endParaRPr>
          </a:p>
          <a:p>
            <a:pPr lvl="1">
              <a:buFont typeface="Arial"/>
              <a:buChar char="•"/>
            </a:pPr>
            <a:r>
              <a:rPr lang="en-US" sz="2800" dirty="0"/>
              <a:t>If </a:t>
            </a:r>
            <a:r>
              <a:rPr lang="en-US" sz="2800" i="1" dirty="0"/>
              <a:t>y</a:t>
            </a:r>
            <a:r>
              <a:rPr lang="en-US" sz="2800" dirty="0"/>
              <a:t> = -1 and </a:t>
            </a:r>
            <a:r>
              <a:rPr lang="en-US" sz="2800" i="1" dirty="0"/>
              <a:t>y’</a:t>
            </a:r>
            <a:r>
              <a:rPr lang="en-US" sz="2800" dirty="0"/>
              <a:t> = 1, the response is initially </a:t>
            </a:r>
            <a:r>
              <a:rPr lang="en-US" sz="2800" i="1" dirty="0"/>
              <a:t>positive</a:t>
            </a:r>
            <a:r>
              <a:rPr lang="en-US" sz="2800" dirty="0"/>
              <a:t> and will be </a:t>
            </a:r>
            <a:r>
              <a:rPr lang="en-US" sz="2800" i="1" dirty="0"/>
              <a:t>decreased</a:t>
            </a:r>
            <a:endParaRPr lang="en-US" sz="2800" i="1" dirty="0">
              <a:sym typeface="Symbol"/>
            </a:endParaRPr>
          </a:p>
          <a:p>
            <a:pPr lvl="2">
              <a:buFont typeface="Arial"/>
              <a:buChar char="•"/>
            </a:pPr>
            <a:endParaRPr lang="en-US" sz="2800" dirty="0"/>
          </a:p>
          <a:p>
            <a:pPr lvl="2">
              <a:buFont typeface="Arial"/>
              <a:buChar char="•"/>
            </a:pPr>
            <a:endParaRPr lang="en-US" sz="2800" dirty="0"/>
          </a:p>
          <a:p>
            <a:pPr lvl="1">
              <a:buFont typeface="Arial"/>
              <a:buChar char="•"/>
            </a:pP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5741"/>
              </p:ext>
            </p:extLst>
          </p:nvPr>
        </p:nvGraphicFramePr>
        <p:xfrm>
          <a:off x="2589213" y="1298575"/>
          <a:ext cx="3963987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2" name="Equation" r:id="rId3" imgW="1257300" imgH="457200" progId="Equation.3">
                  <p:embed/>
                </p:oleObj>
              </mc:Choice>
              <mc:Fallback>
                <p:oleObj name="Equation" r:id="rId3" imgW="1257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1298575"/>
                        <a:ext cx="3963987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531491"/>
              </p:ext>
            </p:extLst>
          </p:nvPr>
        </p:nvGraphicFramePr>
        <p:xfrm>
          <a:off x="2779768" y="3505200"/>
          <a:ext cx="369723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" name="Equation" r:id="rId5" imgW="1231900" imgH="279400" progId="Equation.3">
                  <p:embed/>
                </p:oleObj>
              </mc:Choice>
              <mc:Fallback>
                <p:oleObj name="Equation" r:id="rId5" imgW="1231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68" y="3505200"/>
                        <a:ext cx="369723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565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perceptron update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b="1" dirty="0"/>
              <a:t>Linearly separable data: </a:t>
            </a:r>
            <a:r>
              <a:rPr lang="en-US" dirty="0"/>
              <a:t>converges to a perfect solution</a:t>
            </a:r>
          </a:p>
          <a:p>
            <a:pPr marL="457200" indent="-457200">
              <a:buFont typeface="Arial"/>
              <a:buChar char="•"/>
            </a:pPr>
            <a:r>
              <a:rPr lang="en-US" b="1" dirty="0"/>
              <a:t>Non-separable data: </a:t>
            </a:r>
            <a:r>
              <a:rPr lang="en-US" dirty="0"/>
              <a:t>converges to a minimum-error solution assuming examples are presented in random sequence and learning rate decays as O(1/</a:t>
            </a:r>
            <a:r>
              <a:rPr lang="en-US" i="1" dirty="0"/>
              <a:t>t</a:t>
            </a:r>
            <a:r>
              <a:rPr lang="en-US" dirty="0"/>
              <a:t>) where </a:t>
            </a:r>
            <a:r>
              <a:rPr lang="en-US" i="1" dirty="0"/>
              <a:t>t</a:t>
            </a:r>
            <a:r>
              <a:rPr lang="en-US" dirty="0"/>
              <a:t> is the number of epochs</a:t>
            </a:r>
          </a:p>
        </p:txBody>
      </p:sp>
    </p:spTree>
    <p:extLst>
      <p:ext uri="{BB962C8B-B14F-4D97-AF65-F5344CB8AC3E}">
        <p14:creationId xmlns:p14="http://schemas.microsoft.com/office/powerpoint/2010/main" val="161266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</a:t>
            </a:r>
            <a:r>
              <a:rPr lang="en-US" dirty="0" err="1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2578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To make nonlinear classifiers out of </a:t>
            </a:r>
            <a:r>
              <a:rPr lang="en-US" dirty="0" err="1"/>
              <a:t>perceptrons</a:t>
            </a:r>
            <a:r>
              <a:rPr lang="en-US" dirty="0"/>
              <a:t>, build a multi-layer neural network!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/>
              <a:t>This requires each perceptron to have a nonlinearity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5600"/>
            <a:ext cx="7620000" cy="37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9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</a:t>
            </a:r>
            <a:r>
              <a:rPr lang="en-US" dirty="0" err="1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2578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To make nonlinear classifiers out of </a:t>
            </a:r>
            <a:r>
              <a:rPr lang="en-US" dirty="0" err="1"/>
              <a:t>perceptrons</a:t>
            </a:r>
            <a:r>
              <a:rPr lang="en-US" dirty="0"/>
              <a:t>, build a multi-layer neural network!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/>
              <a:t>This requires each perceptron to have a nonlinearity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/>
              <a:t>To be trainable, the nonlinearity should be </a:t>
            </a:r>
            <a:r>
              <a:rPr lang="en-US" sz="2400" i="1" dirty="0"/>
              <a:t>differentiable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8510" y="3810000"/>
            <a:ext cx="2209800" cy="1658946"/>
            <a:chOff x="2362200" y="2759333"/>
            <a:chExt cx="4038600" cy="3031867"/>
          </a:xfrm>
        </p:grpSpPr>
        <p:sp>
          <p:nvSpPr>
            <p:cNvPr id="6" name="Oval 5"/>
            <p:cNvSpPr/>
            <p:nvPr/>
          </p:nvSpPr>
          <p:spPr bwMode="auto">
            <a:xfrm>
              <a:off x="3810000" y="3673733"/>
              <a:ext cx="1143000" cy="1143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2362200" y="2759333"/>
              <a:ext cx="1524000" cy="1219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2362200" y="4267200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2362200" y="4557012"/>
              <a:ext cx="1538989" cy="12341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4953000" y="4267200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1066800" y="5486400"/>
            <a:ext cx="1062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Sigmoid:</a:t>
            </a:r>
            <a:endParaRPr lang="en-US" sz="16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239582"/>
              </p:ext>
            </p:extLst>
          </p:nvPr>
        </p:nvGraphicFramePr>
        <p:xfrm>
          <a:off x="2164035" y="5334000"/>
          <a:ext cx="1225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3" imgW="787400" imgH="393700" progId="Equation.3">
                  <p:embed/>
                </p:oleObj>
              </mc:Choice>
              <mc:Fallback>
                <p:oleObj name="Equation" r:id="rId3" imgW="787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035" y="5334000"/>
                        <a:ext cx="1225550" cy="612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719910" y="3810000"/>
            <a:ext cx="2209800" cy="1658946"/>
            <a:chOff x="2362200" y="2759333"/>
            <a:chExt cx="4038600" cy="3031867"/>
          </a:xfrm>
        </p:grpSpPr>
        <p:sp>
          <p:nvSpPr>
            <p:cNvPr id="14" name="Oval 13"/>
            <p:cNvSpPr/>
            <p:nvPr/>
          </p:nvSpPr>
          <p:spPr bwMode="auto">
            <a:xfrm>
              <a:off x="3810000" y="3673733"/>
              <a:ext cx="1143000" cy="1143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2362200" y="2759333"/>
              <a:ext cx="1524000" cy="1219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2362200" y="4267200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2362200" y="4557012"/>
              <a:ext cx="1538989" cy="12341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953000" y="4267200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9" name="Curved Connector 18"/>
          <p:cNvCxnSpPr/>
          <p:nvPr/>
        </p:nvCxnSpPr>
        <p:spPr bwMode="auto">
          <a:xfrm rot="10800000" flipV="1">
            <a:off x="2052911" y="4474029"/>
            <a:ext cx="380999" cy="32657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5603830" y="4495800"/>
            <a:ext cx="457200" cy="228600"/>
            <a:chOff x="6019800" y="5257800"/>
            <a:chExt cx="457200" cy="228600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6019800" y="5486400"/>
              <a:ext cx="228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248400" y="5257800"/>
              <a:ext cx="228600" cy="228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4491310" y="5486400"/>
            <a:ext cx="4158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Rectified linear unit (</a:t>
            </a:r>
            <a:r>
              <a:rPr lang="en-US" sz="1600" b="1" dirty="0" err="1">
                <a:solidFill>
                  <a:srgbClr val="0000FF"/>
                </a:solidFill>
              </a:rPr>
              <a:t>ReLU</a:t>
            </a:r>
            <a:r>
              <a:rPr lang="en-US" sz="1600" b="1" dirty="0">
                <a:solidFill>
                  <a:srgbClr val="0000FF"/>
                </a:solidFill>
              </a:rPr>
              <a:t>): </a:t>
            </a:r>
            <a:r>
              <a:rPr lang="en-US" sz="1600" b="0" i="1" dirty="0">
                <a:latin typeface="Times New Roman"/>
                <a:cs typeface="Times New Roman"/>
              </a:rPr>
              <a:t>g</a:t>
            </a:r>
            <a:r>
              <a:rPr lang="en-US" sz="1600" b="0" dirty="0">
                <a:latin typeface="Times New Roman"/>
                <a:cs typeface="Times New Roman"/>
              </a:rPr>
              <a:t>(</a:t>
            </a:r>
            <a:r>
              <a:rPr lang="en-US" sz="1600" b="0" i="1" dirty="0">
                <a:latin typeface="Times New Roman"/>
                <a:cs typeface="Times New Roman"/>
              </a:rPr>
              <a:t>t</a:t>
            </a:r>
            <a:r>
              <a:rPr lang="en-US" sz="1600" b="0" dirty="0">
                <a:latin typeface="Times New Roman"/>
                <a:cs typeface="Times New Roman"/>
              </a:rPr>
              <a:t>) = max(0,</a:t>
            </a:r>
            <a:r>
              <a:rPr lang="en-US" sz="1600" b="0" i="1" dirty="0">
                <a:latin typeface="Times New Roman"/>
                <a:cs typeface="Times New Roman"/>
              </a:rPr>
              <a:t>t</a:t>
            </a:r>
            <a:r>
              <a:rPr lang="en-US" sz="1600" b="0" dirty="0">
                <a:latin typeface="Times New Roman"/>
                <a:cs typeface="Times New Roman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117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458200" cy="5257800"/>
              </a:xfrm>
            </p:spPr>
            <p:txBody>
              <a:bodyPr/>
              <a:lstStyle/>
              <a:p>
                <a:pPr marL="457200" indent="-457200">
                  <a:buFont typeface="Arial"/>
                  <a:buChar char="•"/>
                </a:pPr>
                <a:r>
                  <a:rPr lang="en-US" sz="2400" dirty="0"/>
                  <a:t>Find network weights to minimize the prediction loss between true and estimated labels of training examples:</a:t>
                </a:r>
              </a:p>
              <a:p>
                <a:pPr marL="0" indent="0"/>
                <a:endParaRPr lang="en-US" sz="140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indent="-457200">
                  <a:buFont typeface="Arial"/>
                  <a:buChar char="•"/>
                </a:pPr>
                <a:endParaRPr lang="en-US" sz="2400" dirty="0"/>
              </a:p>
              <a:p>
                <a:pPr marL="457200" indent="-457200">
                  <a:buFont typeface="Arial"/>
                  <a:buChar char="•"/>
                </a:pPr>
                <a:r>
                  <a:rPr lang="en-US" sz="2400" dirty="0"/>
                  <a:t>Possible losses (for binary problems):</a:t>
                </a:r>
              </a:p>
              <a:p>
                <a:pPr marL="857250" lvl="1" indent="-457200">
                  <a:buFont typeface="Arial"/>
                  <a:buChar char="•"/>
                </a:pPr>
                <a:r>
                  <a:rPr lang="en-US" sz="2400" dirty="0"/>
                  <a:t>Quadratic loss: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857250" lvl="1" indent="-457200">
                  <a:buFont typeface="Arial"/>
                  <a:buChar char="•"/>
                </a:pPr>
                <a:endParaRPr lang="en-US" sz="800" dirty="0"/>
              </a:p>
              <a:p>
                <a:pPr marL="857250" lvl="1" indent="-457200">
                  <a:buFont typeface="Arial"/>
                  <a:buChar char="•"/>
                </a:pPr>
                <a:r>
                  <a:rPr lang="en-US" sz="2400" dirty="0"/>
                  <a:t>Log likelihood loss: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𝐰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marL="857250" lvl="1" indent="-457200">
                  <a:buFont typeface="Arial"/>
                  <a:buChar char="•"/>
                </a:pPr>
                <a:endParaRPr lang="en-US" sz="800" dirty="0"/>
              </a:p>
              <a:p>
                <a:pPr marL="857250" lvl="1" indent="-457200">
                  <a:buFont typeface="Arial"/>
                  <a:buChar char="•"/>
                </a:pPr>
                <a:r>
                  <a:rPr lang="en-US" sz="2400" dirty="0"/>
                  <a:t>Hinge loss: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⁡(0,1−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𝐰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458200" cy="5257800"/>
              </a:xfrm>
              <a:blipFill>
                <a:blip r:embed="rId2"/>
                <a:stretch>
                  <a:fillRect l="-1051" t="-6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/>
              <a:t>Training of multi-layer networks</a:t>
            </a:r>
          </a:p>
        </p:txBody>
      </p:sp>
    </p:spTree>
    <p:extLst>
      <p:ext uri="{BB962C8B-B14F-4D97-AF65-F5344CB8AC3E}">
        <p14:creationId xmlns:p14="http://schemas.microsoft.com/office/powerpoint/2010/main" val="334139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458200" cy="5257800"/>
              </a:xfrm>
            </p:spPr>
            <p:txBody>
              <a:bodyPr/>
              <a:lstStyle/>
              <a:p>
                <a:pPr marL="457200" indent="-457200">
                  <a:buFont typeface="Arial"/>
                  <a:buChar char="•"/>
                </a:pPr>
                <a:r>
                  <a:rPr lang="en-US" sz="2400" dirty="0"/>
                  <a:t>Find network weights to minimize the prediction loss between true and estimated labels of training examples:</a:t>
                </a:r>
              </a:p>
              <a:p>
                <a:pPr marL="0" indent="0"/>
                <a:endParaRPr lang="en-US" sz="140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indent="-457200">
                  <a:buFont typeface="Arial"/>
                  <a:buChar char="•"/>
                </a:pPr>
                <a:r>
                  <a:rPr lang="en-US" sz="2400" dirty="0"/>
                  <a:t>Update weights by </a:t>
                </a:r>
                <a:r>
                  <a:rPr lang="en-US" sz="2400" b="1" dirty="0"/>
                  <a:t>gradient descent: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400" dirty="0"/>
              </a:p>
              <a:p>
                <a:pPr marL="457200" indent="-457200">
                  <a:buFont typeface="Arial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458200" cy="5257800"/>
              </a:xfrm>
              <a:blipFill>
                <a:blip r:embed="rId3"/>
                <a:stretch>
                  <a:fillRect l="-1051" t="-6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/>
              <a:t>Training of multi-layer networks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680FCC7-51B4-1A4A-AE54-6E1984845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456230"/>
              </p:ext>
            </p:extLst>
          </p:nvPr>
        </p:nvGraphicFramePr>
        <p:xfrm>
          <a:off x="6019800" y="2667000"/>
          <a:ext cx="20462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4" imgW="965160" imgH="393480" progId="Equation.3">
                  <p:embed/>
                </p:oleObj>
              </mc:Choice>
              <mc:Fallback>
                <p:oleObj name="Equation" r:id="rId4" imgW="96516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67000"/>
                        <a:ext cx="20462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E0C4B6F-C4D9-BC48-AD33-86609E664C06}"/>
              </a:ext>
            </a:extLst>
          </p:cNvPr>
          <p:cNvGrpSpPr/>
          <p:nvPr/>
        </p:nvGrpSpPr>
        <p:grpSpPr>
          <a:xfrm>
            <a:off x="1904999" y="3554844"/>
            <a:ext cx="6490949" cy="3379356"/>
            <a:chOff x="1904999" y="3478644"/>
            <a:chExt cx="6490949" cy="33793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A6B0EA-D01F-3449-A240-6A6388B50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0795" r="-10769"/>
            <a:stretch/>
          </p:blipFill>
          <p:spPr>
            <a:xfrm>
              <a:off x="1904999" y="3478644"/>
              <a:ext cx="6490949" cy="3379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E993F6-2DE5-DA45-BA35-91ABAAEA182B}"/>
                </a:ext>
              </a:extLst>
            </p:cNvPr>
            <p:cNvSpPr txBox="1"/>
            <p:nvPr/>
          </p:nvSpPr>
          <p:spPr>
            <a:xfrm>
              <a:off x="2971800" y="6324600"/>
              <a:ext cx="53387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w</a:t>
              </a:r>
              <a:r>
                <a:rPr lang="en-US" b="0" baseline="-25000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60D532-A6FB-D34D-AB99-FA223039E3E7}"/>
                </a:ext>
              </a:extLst>
            </p:cNvPr>
            <p:cNvSpPr txBox="1"/>
            <p:nvPr/>
          </p:nvSpPr>
          <p:spPr>
            <a:xfrm>
              <a:off x="6332025" y="6096000"/>
              <a:ext cx="53387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w</a:t>
              </a:r>
              <a:r>
                <a:rPr lang="en-US" b="0" baseline="-25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4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458200" cy="5257800"/>
              </a:xfrm>
            </p:spPr>
            <p:txBody>
              <a:bodyPr/>
              <a:lstStyle/>
              <a:p>
                <a:pPr marL="457200" indent="-457200">
                  <a:buFont typeface="Arial"/>
                  <a:buChar char="•"/>
                </a:pPr>
                <a:r>
                  <a:rPr lang="en-US" sz="2400" dirty="0"/>
                  <a:t>Find network weights to minimize the prediction loss between true and estimated labels of training examples:</a:t>
                </a:r>
              </a:p>
              <a:p>
                <a:pPr marL="0" indent="0"/>
                <a:endParaRPr lang="en-US" sz="140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indent="-457200">
                  <a:buFont typeface="Arial"/>
                  <a:buChar char="•"/>
                </a:pPr>
                <a:r>
                  <a:rPr lang="en-US" sz="2400" dirty="0"/>
                  <a:t>Update weights by </a:t>
                </a:r>
                <a:r>
                  <a:rPr lang="en-US" sz="2400" b="1" dirty="0"/>
                  <a:t>gradient descent: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400" dirty="0"/>
              </a:p>
              <a:p>
                <a:pPr marL="457200" indent="-457200">
                  <a:buFont typeface="Arial"/>
                  <a:buChar char="•"/>
                </a:pPr>
                <a:r>
                  <a:rPr lang="en-US" sz="2400" b="1" dirty="0"/>
                  <a:t>Back-propagation: </a:t>
                </a:r>
                <a:r>
                  <a:rPr lang="en-US" sz="2400" dirty="0"/>
                  <a:t>gradients are computed in the direction from output to input layers and combined using chain rule</a:t>
                </a:r>
              </a:p>
              <a:p>
                <a:pPr marL="457200" indent="-457200">
                  <a:buFont typeface="Arial"/>
                  <a:buChar char="•"/>
                </a:pPr>
                <a:r>
                  <a:rPr lang="en-US" sz="2400" b="1" dirty="0"/>
                  <a:t>Stochastic gradient descent: </a:t>
                </a:r>
                <a:r>
                  <a:rPr lang="en-US" sz="2400" dirty="0"/>
                  <a:t>compute the weight update </a:t>
                </a:r>
                <a:r>
                  <a:rPr lang="en-US" sz="2400" dirty="0" err="1"/>
                  <a:t>w.r.t</a:t>
                </a:r>
                <a:r>
                  <a:rPr lang="en-US" sz="2400" dirty="0"/>
                  <a:t>. one training example (or a small batch of examples) at a time, cycle through training examples in random order in multiple epochs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458200" cy="5257800"/>
              </a:xfrm>
              <a:blipFill>
                <a:blip r:embed="rId3"/>
                <a:stretch>
                  <a:fillRect l="-1051" t="-6039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/>
              <a:t>Training of multi-layer networks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680FCC7-51B4-1A4A-AE54-6E1984845EA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19800" y="2667000"/>
          <a:ext cx="20462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4" imgW="965160" imgH="393480" progId="Equation.3">
                  <p:embed/>
                </p:oleObj>
              </mc:Choice>
              <mc:Fallback>
                <p:oleObj name="Equation" r:id="rId4" imgW="965160" imgH="39348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680FCC7-51B4-1A4A-AE54-6E1984845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67000"/>
                        <a:ext cx="20462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529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with a single hidden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Neural networks with at least one hidden layer are </a:t>
            </a:r>
            <a:r>
              <a:rPr lang="en-US" i="1" dirty="0">
                <a:hlinkClick r:id="rId3"/>
              </a:rPr>
              <a:t>universal function </a:t>
            </a:r>
            <a:r>
              <a:rPr lang="en-US" i="1" dirty="0" err="1">
                <a:hlinkClick r:id="rId3"/>
              </a:rPr>
              <a:t>approximators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0" y="2324100"/>
            <a:ext cx="6350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with a single hidden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Hidden layer size and </a:t>
            </a:r>
            <a:r>
              <a:rPr lang="en-US" i="1" dirty="0"/>
              <a:t>network capacity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9800"/>
            <a:ext cx="9144000" cy="32460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5802" y="6324600"/>
            <a:ext cx="698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Source: </a:t>
            </a:r>
            <a:r>
              <a:rPr lang="en-US" b="0" dirty="0">
                <a:hlinkClick r:id="rId4"/>
              </a:rPr>
              <a:t>http://cs231n.github.io/neural-networks-1/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43725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/>
                  <a:buChar char="•"/>
                </a:pPr>
                <a:r>
                  <a:rPr lang="en-US" sz="2400" dirty="0"/>
                  <a:t>It is common to add a penalty (e.g., quadratic) on weight magnitudes to the objective function:</a:t>
                </a:r>
                <a:br>
                  <a:rPr lang="en-US" sz="2400" dirty="0"/>
                </a:br>
                <a:endParaRPr lang="en-US" sz="12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000" dirty="0"/>
                  <a:t>Quadratic penalty encourages network to use all of its inputs “a little” rather than a few inputs “a lot”</a:t>
                </a:r>
                <a:endParaRPr lang="en-US" sz="2000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9" t="-7488" r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733800"/>
            <a:ext cx="7010400" cy="25646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72737" y="6477000"/>
            <a:ext cx="41328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/>
              <a:t>Source: </a:t>
            </a:r>
            <a:r>
              <a:rPr lang="en-US" sz="1400" b="0" dirty="0">
                <a:hlinkClick r:id="rId5"/>
              </a:rPr>
              <a:t>http://cs231n.github.io/neural-networks-1/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89476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Perceptrons</a:t>
            </a:r>
            <a:endParaRPr lang="en-US" dirty="0"/>
          </a:p>
          <a:p>
            <a:pPr marL="857250" lvl="1" indent="-457200">
              <a:buFont typeface="Arial"/>
              <a:buChar char="•"/>
            </a:pPr>
            <a:r>
              <a:rPr lang="en-US" sz="2400" dirty="0"/>
              <a:t>Perceptron update rule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Multi-layer neural networks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/>
              <a:t>Training method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Best practices for training classifiers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After that: convolutional neural networks</a:t>
            </a:r>
          </a:p>
          <a:p>
            <a:pPr marL="857250" lvl="1" indent="-4572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45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Network Demo</a:t>
            </a:r>
          </a:p>
        </p:txBody>
      </p:sp>
      <p:pic>
        <p:nvPicPr>
          <p:cNvPr id="6" name="Picture 5" descr="Screen Shot 2016-04-13 at 12.56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855"/>
            <a:ext cx="9144000" cy="45933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7800" y="6015335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http://playground.tensorflow.org/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04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8FEF-1BDA-B541-B2DC-3E1AAF9C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classes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A4F55-58CC-5F42-9DA7-8CC13E626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If we need to classify inputs into C different classes, we put C units in the last layer to produce C </a:t>
                </a:r>
                <a:r>
                  <a:rPr lang="en-US" i="1" dirty="0"/>
                  <a:t>one-vs.-others</a:t>
                </a:r>
                <a:r>
                  <a:rPr lang="en-US" dirty="0"/>
                  <a:t> 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Apply </a:t>
                </a:r>
                <a:r>
                  <a:rPr lang="en-US" i="1" dirty="0" err="1"/>
                  <a:t>softmax</a:t>
                </a:r>
                <a:r>
                  <a:rPr lang="en-US" dirty="0"/>
                  <a:t> function to convert these scores to probabilities:</a:t>
                </a:r>
                <a:br>
                  <a:rPr lang="en-US" dirty="0"/>
                </a:br>
                <a:endParaRPr lang="en-US" sz="800" dirty="0">
                  <a:solidFill>
                    <a:srgbClr val="C00000"/>
                  </a:solidFill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one of the inputs is much larger than the others, then the corresponding </a:t>
                </a:r>
                <a:r>
                  <a:rPr lang="en-US" sz="2400" dirty="0" err="1"/>
                  <a:t>softmax</a:t>
                </a:r>
                <a:r>
                  <a:rPr lang="en-US" sz="2400" dirty="0"/>
                  <a:t> value will be close to 1 and others will be close to 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Use log likelihood (</a:t>
                </a:r>
                <a:r>
                  <a:rPr lang="en-US" i="1" dirty="0"/>
                  <a:t>cross-entropy</a:t>
                </a:r>
                <a:r>
                  <a:rPr lang="en-US" dirty="0"/>
                  <a:t>) loss: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A4F55-58CC-5F42-9DA7-8CC13E626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449" r="-1958" b="-7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62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Pros</a:t>
            </a:r>
          </a:p>
          <a:p>
            <a:pPr lvl="1"/>
            <a:r>
              <a:rPr lang="en-US" sz="2400" dirty="0"/>
              <a:t>Flexible and general function approximation framework</a:t>
            </a:r>
          </a:p>
          <a:p>
            <a:pPr lvl="1"/>
            <a:r>
              <a:rPr lang="en-US" sz="2400" dirty="0"/>
              <a:t>Can build extremely powerful models by adding more layers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Cons</a:t>
            </a:r>
          </a:p>
          <a:p>
            <a:pPr lvl="1"/>
            <a:r>
              <a:rPr lang="en-US" sz="2400" dirty="0"/>
              <a:t>Hard to analyze theoretically (e.g., training is prone to local optima)</a:t>
            </a:r>
          </a:p>
          <a:p>
            <a:pPr lvl="1"/>
            <a:r>
              <a:rPr lang="en-US" sz="2400" dirty="0"/>
              <a:t>Huge amount of training data, computing power may be required to get good performance</a:t>
            </a:r>
          </a:p>
          <a:p>
            <a:pPr lvl="1"/>
            <a:r>
              <a:rPr lang="en-US" sz="2400" dirty="0"/>
              <a:t>The space of implementation choices is huge (network architectures, parameters)</a:t>
            </a:r>
          </a:p>
        </p:txBody>
      </p:sp>
    </p:spTree>
    <p:extLst>
      <p:ext uri="{BB962C8B-B14F-4D97-AF65-F5344CB8AC3E}">
        <p14:creationId xmlns:p14="http://schemas.microsoft.com/office/powerpoint/2010/main" val="94563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training classifiers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066800"/>
            <a:ext cx="6096000" cy="5257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Goal: obtain a classifier with </a:t>
            </a:r>
            <a:r>
              <a:rPr lang="en-US" sz="2400" b="1" dirty="0"/>
              <a:t>good generalization </a:t>
            </a:r>
            <a:r>
              <a:rPr lang="en-US" sz="2400" dirty="0"/>
              <a:t>or performance on never before seen data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Learn </a:t>
            </a:r>
            <a:r>
              <a:rPr lang="en-US" sz="2400" i="1" dirty="0"/>
              <a:t>parameters</a:t>
            </a:r>
            <a:r>
              <a:rPr lang="en-US" sz="2400" dirty="0"/>
              <a:t> on the </a:t>
            </a:r>
            <a:r>
              <a:rPr lang="en-US" sz="2400" b="1" i="1" dirty="0">
                <a:solidFill>
                  <a:srgbClr val="3366FF"/>
                </a:solidFill>
              </a:rPr>
              <a:t>training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Tune </a:t>
            </a:r>
            <a:r>
              <a:rPr lang="en-US" sz="2400" i="1" dirty="0" err="1"/>
              <a:t>hyperparameters</a:t>
            </a:r>
            <a:r>
              <a:rPr lang="en-US" sz="2400" dirty="0"/>
              <a:t> (implementation choices) on the </a:t>
            </a:r>
            <a:r>
              <a:rPr lang="en-US" sz="2400" i="1" dirty="0"/>
              <a:t>held out </a:t>
            </a:r>
            <a:r>
              <a:rPr lang="en-US" sz="2400" b="1" i="1" dirty="0">
                <a:solidFill>
                  <a:srgbClr val="008000"/>
                </a:solidFill>
              </a:rPr>
              <a:t>validation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Evaluate performance on the </a:t>
            </a:r>
            <a:r>
              <a:rPr lang="en-US" sz="2400" b="1" i="1" dirty="0">
                <a:solidFill>
                  <a:srgbClr val="D60093"/>
                </a:solidFill>
              </a:rPr>
              <a:t>test set</a:t>
            </a:r>
          </a:p>
          <a:p>
            <a:pPr lvl="1"/>
            <a:r>
              <a:rPr lang="en-US" sz="2400" dirty="0"/>
              <a:t>Crucial: do not peek at the test set when iterating steps 1 and 2!</a:t>
            </a:r>
          </a:p>
        </p:txBody>
      </p:sp>
      <p:pic>
        <p:nvPicPr>
          <p:cNvPr id="8" name="Picture 7" descr="Screen Shot 2015-11-17 at 11.10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71600"/>
            <a:ext cx="1809577" cy="48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3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deal?</a:t>
            </a:r>
          </a:p>
        </p:txBody>
      </p:sp>
      <p:pic>
        <p:nvPicPr>
          <p:cNvPr id="4" name="Picture 3" descr="Screen Shot 2015-11-17 at 11.46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2107769"/>
          </a:xfrm>
          <a:prstGeom prst="rect">
            <a:avLst/>
          </a:prstGeom>
        </p:spPr>
      </p:pic>
      <p:pic>
        <p:nvPicPr>
          <p:cNvPr id="5" name="Picture 4" descr="Screen Shot 2015-11-17 at 11.47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43000"/>
            <a:ext cx="1398494" cy="914400"/>
          </a:xfrm>
          <a:prstGeom prst="rect">
            <a:avLst/>
          </a:prstGeom>
        </p:spPr>
      </p:pic>
      <p:pic>
        <p:nvPicPr>
          <p:cNvPr id="6" name="Picture 5" descr="Screen Shot 2015-11-17 at 11.48.5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7946"/>
            <a:ext cx="9144000" cy="1665054"/>
          </a:xfrm>
          <a:prstGeom prst="rect">
            <a:avLst/>
          </a:prstGeom>
        </p:spPr>
      </p:pic>
      <p:pic>
        <p:nvPicPr>
          <p:cNvPr id="7" name="Picture 6" descr="Screen Shot 2015-11-17 at 11.49.2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287946"/>
            <a:ext cx="2501900" cy="444500"/>
          </a:xfrm>
          <a:prstGeom prst="rect">
            <a:avLst/>
          </a:prstGeom>
        </p:spPr>
      </p:pic>
      <p:pic>
        <p:nvPicPr>
          <p:cNvPr id="8" name="Picture 7" descr="Screen Shot 2015-11-17 at 11.50.12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334000"/>
            <a:ext cx="5181600" cy="1197790"/>
          </a:xfrm>
          <a:prstGeom prst="rect">
            <a:avLst/>
          </a:prstGeom>
        </p:spPr>
      </p:pic>
      <p:pic>
        <p:nvPicPr>
          <p:cNvPr id="9" name="Picture 8" descr="Screen Shot 2015-11-17 at 11.51.01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762500"/>
            <a:ext cx="1600200" cy="419100"/>
          </a:xfrm>
          <a:prstGeom prst="rect">
            <a:avLst/>
          </a:prstGeom>
        </p:spPr>
      </p:pic>
      <p:pic>
        <p:nvPicPr>
          <p:cNvPr id="10" name="Picture 9" descr="Screen Shot 2015-11-17 at 11.51.45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724400"/>
            <a:ext cx="2590800" cy="17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3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62000"/>
            <a:ext cx="8305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Shot 2015-11-17 at 11.52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"/>
            <a:ext cx="7366000" cy="63074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6400800"/>
            <a:ext cx="6324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http://</a:t>
            </a:r>
            <a:r>
              <a:rPr lang="en-US" sz="1400" dirty="0" err="1">
                <a:hlinkClick r:id="rId3"/>
              </a:rPr>
              <a:t>www.image-net.org</a:t>
            </a:r>
            <a:r>
              <a:rPr lang="en-US" sz="1400" dirty="0">
                <a:hlinkClick r:id="rId3"/>
              </a:rPr>
              <a:t>/challenges/LSVRC/announcement-June-2-2015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8891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153400" cy="5257800"/>
          </a:xfrm>
        </p:spPr>
        <p:txBody>
          <a:bodyPr/>
          <a:lstStyle/>
          <a:p>
            <a:pPr eaLnBrk="1" hangingPunct="1">
              <a:buFont typeface="Arial"/>
              <a:buChar char="•"/>
            </a:pPr>
            <a:r>
              <a:rPr lang="en-US" sz="2400" dirty="0"/>
              <a:t>Prediction error of learning algorithms has two main components:</a:t>
            </a:r>
            <a:endParaRPr lang="en-US" sz="2400" i="1" dirty="0"/>
          </a:p>
          <a:p>
            <a:pPr lvl="1" eaLnBrk="1" hangingPunct="1">
              <a:buFont typeface="Arial"/>
              <a:buChar char="•"/>
            </a:pPr>
            <a:r>
              <a:rPr lang="en-US" b="1" dirty="0"/>
              <a:t>Bias:</a:t>
            </a:r>
            <a:r>
              <a:rPr lang="en-US" dirty="0"/>
              <a:t> error due to simplifying model assumptions</a:t>
            </a:r>
          </a:p>
          <a:p>
            <a:pPr lvl="1" eaLnBrk="1" hangingPunct="1">
              <a:buFont typeface="Arial"/>
              <a:buChar char="•"/>
            </a:pPr>
            <a:r>
              <a:rPr lang="en-US" b="1" dirty="0"/>
              <a:t>Variance:</a:t>
            </a:r>
            <a:r>
              <a:rPr lang="en-US" dirty="0"/>
              <a:t> error due to randomness of training set</a:t>
            </a:r>
          </a:p>
          <a:p>
            <a:pPr eaLnBrk="1" hangingPunct="1">
              <a:buFont typeface="Arial"/>
              <a:buChar char="•"/>
            </a:pPr>
            <a:r>
              <a:rPr lang="en-US" sz="2400" b="1" dirty="0"/>
              <a:t>Bias-variance tradeoff</a:t>
            </a:r>
            <a:r>
              <a:rPr lang="en-US" sz="2400" dirty="0"/>
              <a:t> can be controlled by turning “knobs” that determine model complexity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7170" name="Picture 2" descr="http://www.holehouse.org/mlclass/07_Regularization_files/Image%20%5b1%5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2919"/>
          <a:stretch/>
        </p:blipFill>
        <p:spPr bwMode="auto">
          <a:xfrm>
            <a:off x="110981" y="4179332"/>
            <a:ext cx="8880619" cy="236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733800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High bias, low variance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7227" y="3733800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Low bias, high variance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3300" y="6550223"/>
            <a:ext cx="179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Figure 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990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Underfitting</a:t>
            </a:r>
            <a:r>
              <a:rPr lang="en-US" dirty="0"/>
              <a:t> and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153400" cy="5257800"/>
          </a:xfrm>
        </p:spPr>
        <p:txBody>
          <a:bodyPr/>
          <a:lstStyle/>
          <a:p>
            <a:pPr eaLnBrk="1" hangingPunct="1">
              <a:buFont typeface="Arial"/>
              <a:buChar char="•"/>
            </a:pPr>
            <a:r>
              <a:rPr lang="en-US" sz="2400" b="1" dirty="0" err="1"/>
              <a:t>Underfitting</a:t>
            </a:r>
            <a:r>
              <a:rPr lang="en-US" sz="2400" b="1" dirty="0"/>
              <a:t>:</a:t>
            </a:r>
            <a:r>
              <a:rPr lang="en-US" sz="2400" dirty="0"/>
              <a:t> training and test error are both </a:t>
            </a:r>
            <a:r>
              <a:rPr lang="en-US" sz="2400" i="1" dirty="0"/>
              <a:t>high</a:t>
            </a:r>
            <a:endParaRPr lang="en-US" sz="2400" dirty="0"/>
          </a:p>
          <a:p>
            <a:pPr lvl="1" eaLnBrk="1" hangingPunct="1"/>
            <a:r>
              <a:rPr lang="en-US" dirty="0"/>
              <a:t>Model does an equally poor job on the training and the test set</a:t>
            </a:r>
          </a:p>
          <a:p>
            <a:pPr lvl="1" eaLnBrk="1" hangingPunct="1"/>
            <a:r>
              <a:rPr lang="en-US" dirty="0"/>
              <a:t>The model is too “simple” to represent the data </a:t>
            </a:r>
            <a:r>
              <a:rPr lang="en-US"/>
              <a:t>or the model </a:t>
            </a:r>
            <a:br>
              <a:rPr lang="en-US"/>
            </a:br>
            <a:r>
              <a:rPr lang="en-US"/>
              <a:t>is </a:t>
            </a:r>
            <a:r>
              <a:rPr lang="en-US" dirty="0"/>
              <a:t>not trained well</a:t>
            </a:r>
          </a:p>
          <a:p>
            <a:pPr eaLnBrk="1" hangingPunct="1">
              <a:buFont typeface="Arial"/>
              <a:buChar char="•"/>
            </a:pPr>
            <a:r>
              <a:rPr lang="en-US" sz="2400" b="1" dirty="0" err="1"/>
              <a:t>Overfitting</a:t>
            </a:r>
            <a:r>
              <a:rPr lang="en-US" sz="2400" b="1" dirty="0"/>
              <a:t>:</a:t>
            </a:r>
            <a:r>
              <a:rPr lang="en-US" sz="2400" dirty="0"/>
              <a:t> Training error is </a:t>
            </a:r>
            <a:r>
              <a:rPr lang="en-US" sz="2400" i="1" dirty="0"/>
              <a:t>low</a:t>
            </a:r>
            <a:r>
              <a:rPr lang="en-US" sz="2400" dirty="0"/>
              <a:t> but test error is </a:t>
            </a:r>
            <a:r>
              <a:rPr lang="en-US" sz="2400" i="1" dirty="0"/>
              <a:t>high</a:t>
            </a:r>
          </a:p>
          <a:p>
            <a:pPr lvl="1" eaLnBrk="1" hangingPunct="1">
              <a:buFont typeface="Arial"/>
              <a:buChar char="•"/>
            </a:pPr>
            <a:r>
              <a:rPr lang="en-US" dirty="0"/>
              <a:t>Model fits irrelevant characteristics (noise) in the training data</a:t>
            </a:r>
          </a:p>
          <a:p>
            <a:pPr lvl="1" eaLnBrk="1" hangingPunct="1"/>
            <a:r>
              <a:rPr lang="en-US" dirty="0"/>
              <a:t>Model is too complex or amount of training data is insufficient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7170" name="Picture 2" descr="http://www.holehouse.org/mlclass/07_Regularization_files/Image%20%5b1%5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2919"/>
          <a:stretch/>
        </p:blipFill>
        <p:spPr bwMode="auto">
          <a:xfrm>
            <a:off x="110981" y="4179332"/>
            <a:ext cx="8880619" cy="236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23124" y="373380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/>
              <a:t>Underfitting</a:t>
            </a:r>
            <a:endParaRPr lang="en-US" sz="2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373380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/>
              <a:t>Overfitting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3733800"/>
            <a:ext cx="1744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Good tradeoff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3300" y="6550223"/>
            <a:ext cx="179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Figure 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3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Recall: “Shallow” recognition pipeline</a:t>
            </a:r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1749425" y="2057400"/>
            <a:ext cx="2593975" cy="1600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30" tIns="45715" rIns="91430" bIns="45715" anchor="ctr"/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n-US" sz="2400" b="0" dirty="0">
                <a:solidFill>
                  <a:srgbClr val="000000"/>
                </a:solidFill>
                <a:latin typeface="Arial"/>
                <a:cs typeface="Adobe Caslon Pro"/>
              </a:rPr>
              <a:t>Feature representation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4876310" y="2057400"/>
            <a:ext cx="2593975" cy="16002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30" tIns="45715" rIns="91430" bIns="45715" anchor="ctr"/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n-US" sz="2400" b="0" dirty="0">
                <a:solidFill>
                  <a:srgbClr val="000000"/>
                </a:solidFill>
                <a:latin typeface="Arial"/>
                <a:cs typeface="Adobe Caslon Pro"/>
              </a:rPr>
              <a:t>Trainable</a:t>
            </a:r>
            <a:br>
              <a:rPr lang="en-US" sz="2400" b="0" dirty="0">
                <a:solidFill>
                  <a:srgbClr val="000000"/>
                </a:solidFill>
                <a:latin typeface="Arial"/>
                <a:cs typeface="Adobe Caslon Pro"/>
              </a:rPr>
            </a:br>
            <a:r>
              <a:rPr lang="en-US" sz="2400" b="0" dirty="0">
                <a:solidFill>
                  <a:srgbClr val="000000"/>
                </a:solidFill>
                <a:latin typeface="Arial"/>
                <a:cs typeface="Adobe Caslon Pro"/>
              </a:rPr>
              <a:t>classifier</a:t>
            </a:r>
          </a:p>
        </p:txBody>
      </p:sp>
      <p:sp>
        <p:nvSpPr>
          <p:cNvPr id="16" name="Right Arrow 15"/>
          <p:cNvSpPr>
            <a:spLocks noChangeArrowheads="1"/>
          </p:cNvSpPr>
          <p:nvPr/>
        </p:nvSpPr>
        <p:spPr bwMode="auto">
          <a:xfrm>
            <a:off x="1371600" y="2743200"/>
            <a:ext cx="304800" cy="2667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91430" tIns="45715" rIns="91430" bIns="45715" anchor="ctr"/>
          <a:lstStyle/>
          <a:p>
            <a:pPr eaLnBrk="0" hangingPunct="0">
              <a:spcBef>
                <a:spcPct val="0"/>
              </a:spcBef>
              <a:defRPr/>
            </a:pPr>
            <a:endParaRPr lang="en-US" sz="2400" b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18" name="Right Arrow 17"/>
          <p:cNvSpPr>
            <a:spLocks noChangeArrowheads="1"/>
          </p:cNvSpPr>
          <p:nvPr/>
        </p:nvSpPr>
        <p:spPr bwMode="auto">
          <a:xfrm>
            <a:off x="7543309" y="27432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91430" tIns="45715" rIns="91430" bIns="45715" anchor="ctr"/>
          <a:lstStyle/>
          <a:p>
            <a:pPr eaLnBrk="0" hangingPunct="0">
              <a:spcBef>
                <a:spcPct val="0"/>
              </a:spcBef>
              <a:defRPr/>
            </a:pPr>
            <a:endParaRPr lang="en-US" sz="2400" b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10253" name="TextBox 20"/>
          <p:cNvSpPr txBox="1">
            <a:spLocks noChangeArrowheads="1"/>
          </p:cNvSpPr>
          <p:nvPr/>
        </p:nvSpPr>
        <p:spPr bwMode="auto">
          <a:xfrm>
            <a:off x="247276" y="2362200"/>
            <a:ext cx="1810124" cy="83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400" b="0" dirty="0">
                <a:solidFill>
                  <a:srgbClr val="000000"/>
                </a:solidFill>
                <a:latin typeface="Arial"/>
              </a:rPr>
              <a:t>Image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0" dirty="0">
                <a:solidFill>
                  <a:srgbClr val="000000"/>
                </a:solidFill>
                <a:latin typeface="Arial"/>
              </a:rPr>
              <a:t>Pixels</a:t>
            </a:r>
          </a:p>
        </p:txBody>
      </p:sp>
      <p:sp>
        <p:nvSpPr>
          <p:cNvPr id="10254" name="Content Placeholder 2"/>
          <p:cNvSpPr txBox="1">
            <a:spLocks/>
          </p:cNvSpPr>
          <p:nvPr/>
        </p:nvSpPr>
        <p:spPr bwMode="auto">
          <a:xfrm>
            <a:off x="685800" y="4343400"/>
            <a:ext cx="8305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cs typeface="Arial" charset="0"/>
              </a:rPr>
              <a:t>Hand-crafted feature representation</a:t>
            </a:r>
          </a:p>
          <a:p>
            <a:pPr lvl="1"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cs typeface="Arial" charset="0"/>
              </a:rPr>
              <a:t>Off-the-shelf trainable classifier 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7917287" y="2438400"/>
            <a:ext cx="1226713" cy="83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400" b="0" dirty="0">
                <a:solidFill>
                  <a:srgbClr val="000000"/>
                </a:solidFill>
                <a:latin typeface="Arial"/>
              </a:rPr>
              <a:t>Class label</a:t>
            </a:r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>
            <a:off x="4419600" y="27432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91430" tIns="45715" rIns="91430" bIns="45715" anchor="ctr"/>
          <a:lstStyle/>
          <a:p>
            <a:pPr eaLnBrk="0" hangingPunct="0">
              <a:spcBef>
                <a:spcPct val="0"/>
              </a:spcBef>
              <a:defRPr/>
            </a:pPr>
            <a:endParaRPr lang="en-US" sz="2400" b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0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+mn-lt"/>
              </a:rPr>
              <a:t>“Deep” recognition pipeline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85800" y="3352800"/>
            <a:ext cx="7772400" cy="2895600"/>
          </a:xfrm>
        </p:spPr>
        <p:txBody>
          <a:bodyPr/>
          <a:lstStyle/>
          <a:p>
            <a:pPr marL="342865" lvl="1" indent="-342865" eaLnBrk="1" hangingPunct="1">
              <a:spcAft>
                <a:spcPts val="1200"/>
              </a:spcAft>
              <a:buFont typeface="Arial"/>
              <a:buChar char="•"/>
            </a:pPr>
            <a:r>
              <a:rPr lang="en-US" sz="2800" dirty="0"/>
              <a:t>Learn a </a:t>
            </a:r>
            <a:r>
              <a:rPr lang="en-US" sz="2800" i="1" dirty="0"/>
              <a:t>feature hierarchy</a:t>
            </a:r>
            <a:r>
              <a:rPr lang="en-US" sz="2800" dirty="0"/>
              <a:t> from pixels </a:t>
            </a:r>
            <a:r>
              <a:rPr lang="en-US" sz="2800" dirty="0">
                <a:sym typeface="Wingdings" charset="0"/>
              </a:rPr>
              <a:t>to classifier</a:t>
            </a:r>
          </a:p>
          <a:p>
            <a:pPr marL="342865" lvl="1" indent="-342865" eaLnBrk="1" hangingPunct="1">
              <a:spcAft>
                <a:spcPts val="1200"/>
              </a:spcAft>
              <a:buFont typeface="Arial"/>
              <a:buChar char="•"/>
            </a:pPr>
            <a:r>
              <a:rPr lang="en-US" sz="2800" dirty="0"/>
              <a:t>Each layer extracts features from the output of previous layer</a:t>
            </a:r>
          </a:p>
          <a:p>
            <a:pPr marL="342865" lvl="1" indent="-342865" eaLnBrk="1" hangingPunct="1">
              <a:spcAft>
                <a:spcPts val="1200"/>
              </a:spcAft>
              <a:buFont typeface="Arial"/>
              <a:buChar char="•"/>
            </a:pPr>
            <a:r>
              <a:rPr lang="en-US" sz="2800" dirty="0"/>
              <a:t>Train all layers jointly</a:t>
            </a:r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1676400" y="1600200"/>
            <a:ext cx="15240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F26"/>
              </a:gs>
              <a:gs pos="20000">
                <a:srgbClr val="FF8F2A"/>
              </a:gs>
              <a:gs pos="100000">
                <a:srgbClr val="CB6C1D"/>
              </a:gs>
            </a:gsLst>
            <a:lin ang="5400000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000" b="0" dirty="0">
                <a:latin typeface="+mn-lt"/>
                <a:ea typeface="+mn-ea"/>
                <a:cs typeface="Adobe Caslon Pro"/>
              </a:rPr>
              <a:t>Layer 1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3733800" y="1600200"/>
            <a:ext cx="15240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F26"/>
              </a:gs>
              <a:gs pos="20000">
                <a:srgbClr val="FF8F2A"/>
              </a:gs>
              <a:gs pos="100000">
                <a:srgbClr val="CB6C1D"/>
              </a:gs>
            </a:gsLst>
            <a:lin ang="5400000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000" b="0" dirty="0">
                <a:latin typeface="+mn-lt"/>
                <a:ea typeface="+mn-ea"/>
                <a:cs typeface="Adobe Caslon Pro"/>
              </a:rPr>
              <a:t>Layer 2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5791200" y="1600200"/>
            <a:ext cx="15240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F26"/>
              </a:gs>
              <a:gs pos="20000">
                <a:srgbClr val="FF8F2A"/>
              </a:gs>
              <a:gs pos="100000">
                <a:srgbClr val="CB6C1D"/>
              </a:gs>
            </a:gsLst>
            <a:lin ang="5400000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000" b="0" dirty="0">
                <a:latin typeface="+mn-lt"/>
                <a:ea typeface="+mn-ea"/>
                <a:cs typeface="Adobe Caslon Pro"/>
              </a:rPr>
              <a:t>Layer 3</a:t>
            </a:r>
          </a:p>
        </p:txBody>
      </p:sp>
      <p:sp>
        <p:nvSpPr>
          <p:cNvPr id="19" name="Right Arrow 18"/>
          <p:cNvSpPr>
            <a:spLocks noChangeArrowheads="1"/>
          </p:cNvSpPr>
          <p:nvPr/>
        </p:nvSpPr>
        <p:spPr bwMode="auto">
          <a:xfrm>
            <a:off x="7315200" y="1905000"/>
            <a:ext cx="533400" cy="2667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91430" tIns="45715" rIns="91430" bIns="45715" anchor="ctr"/>
          <a:lstStyle/>
          <a:p>
            <a:pPr algn="ctr">
              <a:defRPr/>
            </a:pPr>
            <a:endParaRPr lang="en-US" sz="2000" b="0">
              <a:latin typeface="+mn-lt"/>
              <a:ea typeface="+mn-ea"/>
              <a:cs typeface="+mn-cs"/>
            </a:endParaRPr>
          </a:p>
        </p:txBody>
      </p:sp>
      <p:sp>
        <p:nvSpPr>
          <p:cNvPr id="10252" name="TextBox 19"/>
          <p:cNvSpPr txBox="1">
            <a:spLocks noChangeArrowheads="1"/>
          </p:cNvSpPr>
          <p:nvPr/>
        </p:nvSpPr>
        <p:spPr bwMode="auto">
          <a:xfrm>
            <a:off x="7912300" y="1625253"/>
            <a:ext cx="1241025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 dirty="0">
                <a:latin typeface="+mn-lt"/>
              </a:rPr>
              <a:t>Simple 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Classifier</a:t>
            </a:r>
          </a:p>
        </p:txBody>
      </p:sp>
      <p:sp>
        <p:nvSpPr>
          <p:cNvPr id="10253" name="TextBox 20"/>
          <p:cNvSpPr txBox="1">
            <a:spLocks noChangeArrowheads="1"/>
          </p:cNvSpPr>
          <p:nvPr/>
        </p:nvSpPr>
        <p:spPr bwMode="auto">
          <a:xfrm>
            <a:off x="-54454" y="1625253"/>
            <a:ext cx="1353029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 dirty="0">
                <a:latin typeface="+mn-lt"/>
              </a:rPr>
              <a:t>Image pixels</a:t>
            </a: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5260975" y="1905000"/>
            <a:ext cx="533400" cy="2667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91430" tIns="45715" rIns="91430" bIns="45715" anchor="ctr"/>
          <a:lstStyle/>
          <a:p>
            <a:pPr algn="ctr">
              <a:defRPr/>
            </a:pPr>
            <a:endParaRPr lang="en-US" sz="2000" b="0">
              <a:latin typeface="+mn-lt"/>
              <a:ea typeface="+mn-ea"/>
              <a:cs typeface="+mn-cs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3203575" y="1905000"/>
            <a:ext cx="533400" cy="2667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91430" tIns="45715" rIns="91430" bIns="45715" anchor="ctr"/>
          <a:lstStyle/>
          <a:p>
            <a:pPr algn="ctr">
              <a:defRPr/>
            </a:pPr>
            <a:endParaRPr lang="en-US" sz="2000" b="0">
              <a:latin typeface="+mn-lt"/>
              <a:ea typeface="+mn-ea"/>
              <a:cs typeface="+mn-cs"/>
            </a:endParaRPr>
          </a:p>
        </p:txBody>
      </p:sp>
      <p:sp>
        <p:nvSpPr>
          <p:cNvPr id="21" name="Right Arrow 20"/>
          <p:cNvSpPr>
            <a:spLocks noChangeArrowheads="1"/>
          </p:cNvSpPr>
          <p:nvPr/>
        </p:nvSpPr>
        <p:spPr bwMode="auto">
          <a:xfrm>
            <a:off x="1146175" y="1905000"/>
            <a:ext cx="533400" cy="2667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91430" tIns="45715" rIns="91430" bIns="45715" anchor="ctr"/>
          <a:lstStyle/>
          <a:p>
            <a:pPr algn="ctr">
              <a:defRPr/>
            </a:pPr>
            <a:endParaRPr lang="en-US" sz="2000" b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86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28600" y="228600"/>
            <a:ext cx="8569516" cy="13176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7" name="Picture 6" descr="Screen Shot 2015-12-02 at 12.02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313"/>
            <a:ext cx="9144000" cy="4922887"/>
          </a:xfrm>
          <a:prstGeom prst="rect">
            <a:avLst/>
          </a:prstGeom>
        </p:spPr>
      </p:pic>
      <p:pic>
        <p:nvPicPr>
          <p:cNvPr id="6" name="Picture 5" descr="Screen Shot 2015-12-02 at 12.02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752600"/>
            <a:ext cx="2830284" cy="76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371600"/>
          </a:xfrm>
        </p:spPr>
        <p:txBody>
          <a:bodyPr/>
          <a:lstStyle/>
          <a:p>
            <a:pPr algn="ctr"/>
            <a:r>
              <a:rPr lang="en-US" dirty="0"/>
              <a:t>Neural networks vs. SVMs </a:t>
            </a:r>
            <a:br>
              <a:rPr lang="en-US" dirty="0"/>
            </a:br>
            <a:r>
              <a:rPr lang="en-US" dirty="0"/>
              <a:t>(a.k.a. “deep” vs. “shallow” learning)</a:t>
            </a:r>
          </a:p>
        </p:txBody>
      </p:sp>
    </p:spTree>
    <p:extLst>
      <p:ext uri="{BB962C8B-B14F-4D97-AF65-F5344CB8AC3E}">
        <p14:creationId xmlns:p14="http://schemas.microsoft.com/office/powerpoint/2010/main" val="144703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 revisited: Perceptron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810000" y="3673733"/>
            <a:ext cx="1143000" cy="11430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362200" y="2759333"/>
            <a:ext cx="1524000" cy="1219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362200" y="3597533"/>
            <a:ext cx="14478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362200" y="4359533"/>
            <a:ext cx="14478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endCxn id="5" idx="3"/>
          </p:cNvCxnSpPr>
          <p:nvPr/>
        </p:nvCxnSpPr>
        <p:spPr bwMode="auto">
          <a:xfrm flipV="1">
            <a:off x="2362200" y="4649345"/>
            <a:ext cx="1615189" cy="13103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953000" y="4283333"/>
            <a:ext cx="22098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828800" y="2378333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3632" y="3212068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57266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0432" y="268313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0432" y="33644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42788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8800" y="4050268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5600" y="550253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154013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8428" y="2145268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Weights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28800" y="4511933"/>
            <a:ext cx="26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.</a:t>
            </a:r>
          </a:p>
          <a:p>
            <a:r>
              <a:rPr lang="en-US" sz="2400" dirty="0">
                <a:sym typeface="Symbol"/>
              </a:rPr>
              <a:t>.</a:t>
            </a:r>
          </a:p>
          <a:p>
            <a:r>
              <a:rPr lang="en-US" sz="2400" dirty="0">
                <a:sym typeface="Symbol"/>
              </a:rPr>
              <a:t>.</a:t>
            </a:r>
            <a:endParaRPr lang="en-US" sz="2400" dirty="0"/>
          </a:p>
        </p:txBody>
      </p:sp>
      <p:cxnSp>
        <p:nvCxnSpPr>
          <p:cNvPr id="26" name="Elbow Connector 25"/>
          <p:cNvCxnSpPr/>
          <p:nvPr/>
        </p:nvCxnSpPr>
        <p:spPr>
          <a:xfrm flipV="1">
            <a:off x="4038600" y="3962400"/>
            <a:ext cx="685800" cy="609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05400" y="3733800"/>
            <a:ext cx="309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Output:</a:t>
            </a:r>
            <a:r>
              <a:rPr lang="en-US" dirty="0"/>
              <a:t> </a:t>
            </a:r>
            <a:r>
              <a:rPr lang="en-US" b="0" dirty="0" err="1">
                <a:sym typeface="Symbol"/>
              </a:rPr>
              <a:t>sgn</a:t>
            </a:r>
            <a:r>
              <a:rPr lang="en-US" b="0" dirty="0"/>
              <a:t>(</a:t>
            </a:r>
            <a:r>
              <a:rPr lang="en-US" dirty="0" err="1"/>
              <a:t>w</a:t>
            </a:r>
            <a:r>
              <a:rPr lang="en-US" dirty="0" err="1">
                <a:sym typeface="Symbol"/>
              </a:rPr>
              <a:t>x</a:t>
            </a:r>
            <a:r>
              <a:rPr lang="en-US" b="0" dirty="0">
                <a:sym typeface="Symbol"/>
              </a:rPr>
              <a:t> + b)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5380672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Can incorporate bias as component of the weight vector by always including a feature with value set to 1</a:t>
            </a:r>
          </a:p>
        </p:txBody>
      </p:sp>
      <p:cxnSp>
        <p:nvCxnSpPr>
          <p:cNvPr id="19" name="Straight Arrow Connector 18"/>
          <p:cNvCxnSpPr>
            <a:stCxn id="3" idx="0"/>
          </p:cNvCxnSpPr>
          <p:nvPr/>
        </p:nvCxnSpPr>
        <p:spPr>
          <a:xfrm flipH="1" flipV="1">
            <a:off x="7239000" y="4103132"/>
            <a:ext cx="266700" cy="1277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inspiration: Human neurons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0848"/>
            <a:ext cx="8077200" cy="47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14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1134038_10155406252950585_5637450306767294942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0"/>
            <a:ext cx="8894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3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training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Initialize weights </a:t>
            </a:r>
            <a:r>
              <a:rPr lang="en-US" sz="2800" b="1" dirty="0"/>
              <a:t>w</a:t>
            </a:r>
            <a:r>
              <a:rPr lang="en-US" sz="2800" dirty="0"/>
              <a:t> randomly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ym typeface="Symbol"/>
              </a:rPr>
              <a:t>Cycle through training examples in multiple passes (</a:t>
            </a:r>
            <a:r>
              <a:rPr lang="en-US" sz="2800" i="1" dirty="0">
                <a:sym typeface="Symbol"/>
              </a:rPr>
              <a:t>epochs</a:t>
            </a:r>
            <a:r>
              <a:rPr lang="en-US" sz="2800" dirty="0">
                <a:sym typeface="Symbol"/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ym typeface="Symbol"/>
              </a:rPr>
              <a:t>For each training example </a:t>
            </a:r>
            <a:r>
              <a:rPr lang="en-US" sz="2800" b="1" dirty="0">
                <a:sym typeface="Symbol"/>
              </a:rPr>
              <a:t>x</a:t>
            </a:r>
            <a:r>
              <a:rPr lang="en-US" sz="2800" dirty="0">
                <a:sym typeface="Symbol"/>
              </a:rPr>
              <a:t> with label y:</a:t>
            </a:r>
          </a:p>
          <a:p>
            <a:pPr lvl="1"/>
            <a:r>
              <a:rPr lang="en-US" sz="2400" dirty="0"/>
              <a:t>Classify with current weights: </a:t>
            </a:r>
          </a:p>
          <a:p>
            <a:pPr lvl="1"/>
            <a:endParaRPr lang="en-US" sz="2400" dirty="0">
              <a:solidFill>
                <a:srgbClr val="0000FF"/>
              </a:solidFill>
            </a:endParaRPr>
          </a:p>
          <a:p>
            <a:pPr lvl="1"/>
            <a:endParaRPr lang="en-US" sz="2400" dirty="0">
              <a:solidFill>
                <a:srgbClr val="0000FF"/>
              </a:solidFill>
            </a:endParaRPr>
          </a:p>
          <a:p>
            <a:pPr lvl="1"/>
            <a:r>
              <a:rPr lang="en-US" sz="2400" dirty="0">
                <a:sym typeface="Symbol"/>
              </a:rPr>
              <a:t>If classified incorrectly, update weights:</a:t>
            </a:r>
            <a:br>
              <a:rPr lang="en-US" sz="2400" dirty="0">
                <a:sym typeface="Symbol"/>
              </a:rPr>
            </a:br>
            <a:br>
              <a:rPr lang="en-US" sz="2400" dirty="0">
                <a:sym typeface="Symbol"/>
              </a:rPr>
            </a:br>
            <a:br>
              <a:rPr lang="en-US" sz="2400" dirty="0">
                <a:sym typeface="Symbol"/>
              </a:rPr>
            </a:br>
            <a:br>
              <a:rPr lang="en-US" sz="2400" dirty="0">
                <a:sym typeface="Symbol"/>
              </a:rPr>
            </a:br>
            <a:r>
              <a:rPr lang="en-US" sz="2400" dirty="0">
                <a:sym typeface="Symbol"/>
              </a:rPr>
              <a:t>(</a:t>
            </a:r>
            <a:r>
              <a:rPr lang="en-US" sz="2400" dirty="0"/>
              <a:t>α is a positive </a:t>
            </a:r>
            <a:r>
              <a:rPr lang="en-US" sz="2400" i="1" dirty="0"/>
              <a:t>learning rate </a:t>
            </a:r>
            <a:r>
              <a:rPr lang="en-US" sz="2400" dirty="0"/>
              <a:t>that decays over time)</a:t>
            </a:r>
          </a:p>
          <a:p>
            <a:pPr lvl="1"/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26535"/>
              </p:ext>
            </p:extLst>
          </p:nvPr>
        </p:nvGraphicFramePr>
        <p:xfrm>
          <a:off x="2819401" y="4841959"/>
          <a:ext cx="3352799" cy="644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Equation" r:id="rId3" imgW="1257300" imgH="241300" progId="Equation.3">
                  <p:embed/>
                </p:oleObj>
              </mc:Choice>
              <mc:Fallback>
                <p:oleObj name="Equation" r:id="rId3" imgW="1257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841959"/>
                        <a:ext cx="3352799" cy="644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243038"/>
              </p:ext>
            </p:extLst>
          </p:nvPr>
        </p:nvGraphicFramePr>
        <p:xfrm>
          <a:off x="3191596" y="3505200"/>
          <a:ext cx="2371004" cy="542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Equation" r:id="rId5" imgW="889000" imgH="203200" progId="Equation.3">
                  <p:embed/>
                </p:oleObj>
              </mc:Choice>
              <mc:Fallback>
                <p:oleObj name="Equation" r:id="rId5" imgW="889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596" y="3505200"/>
                        <a:ext cx="2371004" cy="542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0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60079</TotalTime>
  <Words>937</Words>
  <Application>Microsoft Macintosh PowerPoint</Application>
  <PresentationFormat>On-screen Show (4:3)</PresentationFormat>
  <Paragraphs>160</Paragraphs>
  <Slides>27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ＭＳ Ｐゴシック</vt:lpstr>
      <vt:lpstr>Adobe Caslon Pro</vt:lpstr>
      <vt:lpstr>Arial</vt:lpstr>
      <vt:lpstr>Calibri</vt:lpstr>
      <vt:lpstr>Cambria Math</vt:lpstr>
      <vt:lpstr>Symbol</vt:lpstr>
      <vt:lpstr>Times New Roman</vt:lpstr>
      <vt:lpstr>Wingdings</vt:lpstr>
      <vt:lpstr>Blank Presentation</vt:lpstr>
      <vt:lpstr>Equation</vt:lpstr>
      <vt:lpstr>PowerPoint Presentation</vt:lpstr>
      <vt:lpstr>Outline</vt:lpstr>
      <vt:lpstr>Recall: “Shallow” recognition pipeline</vt:lpstr>
      <vt:lpstr>“Deep” recognition pipeline</vt:lpstr>
      <vt:lpstr>Neural networks vs. SVMs  (a.k.a. “deep” vs. “shallow” learning)</vt:lpstr>
      <vt:lpstr>Linear classifiers revisited: Perceptron</vt:lpstr>
      <vt:lpstr>Loose inspiration: Human neurons</vt:lpstr>
      <vt:lpstr>PowerPoint Presentation</vt:lpstr>
      <vt:lpstr>Perceptron training algorithm</vt:lpstr>
      <vt:lpstr>Perceptron update rule</vt:lpstr>
      <vt:lpstr>Convergence of perceptron update rule</vt:lpstr>
      <vt:lpstr>Multi-layer perceptrons</vt:lpstr>
      <vt:lpstr>Multi-layer perceptrons</vt:lpstr>
      <vt:lpstr>Training of multi-layer networks</vt:lpstr>
      <vt:lpstr>Training of multi-layer networks</vt:lpstr>
      <vt:lpstr>Training of multi-layer networks</vt:lpstr>
      <vt:lpstr>Network with a single hidden layer</vt:lpstr>
      <vt:lpstr>Network with a single hidden layer</vt:lpstr>
      <vt:lpstr>Regularization</vt:lpstr>
      <vt:lpstr>Multi-Layer Network Demo</vt:lpstr>
      <vt:lpstr>Dealing with multiple classes</vt:lpstr>
      <vt:lpstr>Neural networks: Pros and cons</vt:lpstr>
      <vt:lpstr>Best practices for training classifiers</vt:lpstr>
      <vt:lpstr>What’s the big deal?</vt:lpstr>
      <vt:lpstr>PowerPoint Presentation</vt:lpstr>
      <vt:lpstr>Bias-variance tradeoff</vt:lpstr>
      <vt:lpstr>Underfitting and overfitting</vt:lpstr>
    </vt:vector>
  </TitlesOfParts>
  <Company>Carnegie Mellon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efros</dc:creator>
  <cp:lastModifiedBy>Microsoft Office User</cp:lastModifiedBy>
  <cp:revision>1548</cp:revision>
  <cp:lastPrinted>2019-04-01T18:09:30Z</cp:lastPrinted>
  <dcterms:created xsi:type="dcterms:W3CDTF">2004-08-29T23:15:23Z</dcterms:created>
  <dcterms:modified xsi:type="dcterms:W3CDTF">2019-04-03T21:00:41Z</dcterms:modified>
</cp:coreProperties>
</file>