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08" r:id="rId3"/>
    <p:sldId id="260" r:id="rId4"/>
    <p:sldId id="261" r:id="rId5"/>
    <p:sldId id="262" r:id="rId6"/>
    <p:sldId id="315" r:id="rId7"/>
    <p:sldId id="309" r:id="rId8"/>
    <p:sldId id="310" r:id="rId9"/>
    <p:sldId id="305" r:id="rId10"/>
    <p:sldId id="283" r:id="rId11"/>
    <p:sldId id="306" r:id="rId12"/>
    <p:sldId id="294" r:id="rId13"/>
    <p:sldId id="295" r:id="rId14"/>
    <p:sldId id="307" r:id="rId15"/>
    <p:sldId id="291" r:id="rId16"/>
    <p:sldId id="271" r:id="rId17"/>
    <p:sldId id="264" r:id="rId18"/>
    <p:sldId id="258" r:id="rId19"/>
    <p:sldId id="313" r:id="rId20"/>
    <p:sldId id="257" r:id="rId21"/>
    <p:sldId id="316" r:id="rId22"/>
    <p:sldId id="259" r:id="rId23"/>
    <p:sldId id="311" r:id="rId24"/>
    <p:sldId id="312" r:id="rId25"/>
    <p:sldId id="302" r:id="rId26"/>
    <p:sldId id="290" r:id="rId27"/>
    <p:sldId id="314" r:id="rId28"/>
    <p:sldId id="303" r:id="rId29"/>
    <p:sldId id="292" r:id="rId30"/>
    <p:sldId id="265" r:id="rId31"/>
    <p:sldId id="272" r:id="rId32"/>
    <p:sldId id="281" r:id="rId33"/>
    <p:sldId id="273" r:id="rId34"/>
    <p:sldId id="287" r:id="rId35"/>
    <p:sldId id="278" r:id="rId36"/>
    <p:sldId id="279" r:id="rId37"/>
    <p:sldId id="276" r:id="rId38"/>
    <p:sldId id="274" r:id="rId39"/>
    <p:sldId id="275" r:id="rId40"/>
    <p:sldId id="277" r:id="rId41"/>
    <p:sldId id="266" r:id="rId42"/>
    <p:sldId id="280" r:id="rId43"/>
    <p:sldId id="267" r:id="rId44"/>
    <p:sldId id="293" r:id="rId45"/>
    <p:sldId id="285" r:id="rId46"/>
    <p:sldId id="304" r:id="rId47"/>
    <p:sldId id="289" r:id="rId48"/>
    <p:sldId id="288" r:id="rId49"/>
    <p:sldId id="286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75584" autoAdjust="0"/>
  </p:normalViewPr>
  <p:slideViewPr>
    <p:cSldViewPr snapToGrid="0" snapToObjects="1">
      <p:cViewPr varScale="1">
        <p:scale>
          <a:sx n="66" d="100"/>
          <a:sy n="66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F96F5-3006-CF47-88B0-D01D3049FD05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95A83-A753-2645-BCE3-C7A219A3B6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2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95A83-A753-2645-BCE3-C7A219A3B68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1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用于图像处理，适合图像的平移旋转不变性。</a:t>
            </a:r>
            <a:endParaRPr lang="en-US" altLang="zh-CN" dirty="0" smtClean="0"/>
          </a:p>
          <a:p>
            <a:r>
              <a:rPr lang="zh-CN" altLang="en-US" dirty="0" smtClean="0"/>
              <a:t>一只猫的图像，处理后依然是猫。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61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4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algn="l" defTabSz="914400" rtl="0" eaLnBrk="1" latinLnBrk="0" hangingPunct="1">
              <a:spcBef>
                <a:spcPts val="0"/>
              </a:spcBef>
              <a:buNone/>
            </a:pPr>
            <a:endParaRPr lang="e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20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卷积网络在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年有一个快速的发展，称为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版本。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LeNet-5—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NiN</a:t>
            </a:r>
            <a:r>
              <a:rPr lang="en-US" altLang="zh-CN" dirty="0" smtClean="0"/>
              <a:t>—VGG—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 —</a:t>
            </a:r>
            <a:r>
              <a:rPr lang="en-US" altLang="zh-CN" dirty="0" err="1" smtClean="0"/>
              <a:t>DenseNet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95A83-A753-2645-BCE3-C7A219A3B68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7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 smtClean="0"/>
              <a:t>ConvNets 2.0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4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8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87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用于语音处理，用于次序的预测。比如 “我要去吃</a:t>
            </a:r>
            <a:r>
              <a:rPr lang="en-US" altLang="zh-CN" dirty="0" smtClean="0"/>
              <a:t>XXX</a:t>
            </a:r>
            <a:r>
              <a:rPr lang="zh-CN" altLang="en-US" dirty="0" smtClean="0"/>
              <a:t>” “秦时明月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关”</a:t>
            </a:r>
            <a:endParaRPr lang="en-US" altLang="zh-CN" dirty="0" smtClean="0"/>
          </a:p>
          <a:p>
            <a:r>
              <a:rPr lang="zh-CN" altLang="en-US" dirty="0" smtClean="0"/>
              <a:t>可以用于训练写诗。</a:t>
            </a:r>
            <a:r>
              <a:rPr lang="en-US" altLang="zh-CN" dirty="0" smtClean="0"/>
              <a:t>poem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95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简化了循环网络的训练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相比于简单的</a:t>
            </a:r>
            <a:r>
              <a:rPr lang="en-US" altLang="zh-CN" dirty="0" smtClean="0"/>
              <a:t>RNN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增加了记忆单元（</a:t>
            </a:r>
            <a:r>
              <a:rPr lang="en-US" altLang="zh-CN" dirty="0" smtClean="0"/>
              <a:t>memory cell</a:t>
            </a:r>
            <a:r>
              <a:rPr lang="zh-CN" altLang="en-US" dirty="0" smtClean="0"/>
              <a:t>）、输入门（</a:t>
            </a:r>
            <a:r>
              <a:rPr lang="en-US" altLang="zh-CN" dirty="0" smtClean="0"/>
              <a:t>input gate</a:t>
            </a:r>
            <a:r>
              <a:rPr lang="zh-CN" altLang="en-US" dirty="0" smtClean="0"/>
              <a:t>）、遗忘门（</a:t>
            </a:r>
            <a:r>
              <a:rPr lang="en-US" altLang="zh-CN" dirty="0" smtClean="0"/>
              <a:t>forget gate</a:t>
            </a:r>
            <a:r>
              <a:rPr lang="zh-CN" altLang="en-US" dirty="0" smtClean="0"/>
              <a:t>）及输出门（</a:t>
            </a:r>
            <a:r>
              <a:rPr lang="en-US" altLang="zh-CN" dirty="0" smtClean="0"/>
              <a:t>output gate</a:t>
            </a:r>
            <a:r>
              <a:rPr lang="zh-CN" altLang="en-US" dirty="0" smtClean="0"/>
              <a:t>），这些门及记忆单元组合起来大大提升了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处理远距离依赖问题的能力。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9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Cho, </a:t>
            </a:r>
            <a:r>
              <a:rPr lang="en-US" altLang="zh-CN" dirty="0" err="1" smtClean="0"/>
              <a:t>Kyunghyun</a:t>
            </a:r>
            <a:r>
              <a:rPr lang="en-US" altLang="zh-CN" dirty="0" smtClean="0"/>
              <a:t>, Bart Van </a:t>
            </a:r>
            <a:r>
              <a:rPr lang="en-US" altLang="zh-CN" dirty="0" err="1" smtClean="0"/>
              <a:t>Merriënboer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Caglar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Gulcehre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Dzmitry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Bahdanau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Fethi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Bougares</a:t>
            </a:r>
            <a:r>
              <a:rPr lang="en-US" altLang="zh-CN" dirty="0" smtClean="0"/>
              <a:t>, Holger </a:t>
            </a:r>
            <a:r>
              <a:rPr lang="en-US" altLang="zh-CN" dirty="0" err="1" smtClean="0"/>
              <a:t>Schwenk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Yoshua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Bengio</a:t>
            </a:r>
            <a:r>
              <a:rPr lang="en-US" altLang="zh-CN" dirty="0" smtClean="0"/>
              <a:t>. "Learning phrase representations using RNN encoder-decoder for statistical machine translation." 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 preprint arXiv:1406.1078 (2014).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5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95A83-A753-2645-BCE3-C7A219A3B68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29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里称为</a:t>
            </a:r>
            <a:r>
              <a:rPr lang="en-US" altLang="zh-CN" dirty="0" smtClean="0"/>
              <a:t>DNN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Dense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95A83-A753-2645-BCE3-C7A219A3B68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4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0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95A83-A753-2645-BCE3-C7A219A3B68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43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method of steepest descent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95A83-A753-2645-BCE3-C7A219A3B68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5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梯度代表方向，学习率就是步子，沿着梯度方向步长，函数值变化的最快。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4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2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37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5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2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6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06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5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21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73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51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2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6CA9-5FEE-B145-91DC-FFC1AF5C94E7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54A0-CF31-D548-80F8-153E61475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8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KU2pzpGUl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1096" y="2522693"/>
            <a:ext cx="9144000" cy="8821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Font typeface="Arial"/>
            </a:pPr>
            <a:r>
              <a:rPr kumimoji="1" lang="zh-CN" altLang="en-US" sz="5400" dirty="0">
                <a:latin typeface="+mn-lt"/>
                <a:ea typeface="+mn-ea"/>
                <a:cs typeface="+mn-cs"/>
              </a:rPr>
              <a:t>卷积网络</a:t>
            </a:r>
            <a:r>
              <a:rPr kumimoji="1" lang="en-US" altLang="zh-CN" sz="5400" dirty="0"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5400" dirty="0">
                <a:latin typeface="+mn-lt"/>
                <a:ea typeface="+mn-ea"/>
                <a:cs typeface="+mn-cs"/>
              </a:rPr>
              <a:t>循环网络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120" y="3970028"/>
            <a:ext cx="9976628" cy="958811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Convolution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Networks/Recurrent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Networks</a:t>
            </a:r>
            <a:endParaRPr kumimoji="1"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891883" y="540297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400" dirty="0"/>
              <a:t>陈震</a:t>
            </a:r>
            <a:r>
              <a:rPr lang="en-US" altLang="zh-CN" sz="2400" dirty="0"/>
              <a:t> </a:t>
            </a:r>
          </a:p>
          <a:p>
            <a:pPr algn="ctr"/>
            <a:r>
              <a:rPr lang="zh-CN" altLang="en-US" sz="2400" dirty="0"/>
              <a:t>清华大学</a:t>
            </a:r>
            <a:r>
              <a:rPr lang="en-US" altLang="zh-CN" sz="2400" dirty="0" err="1"/>
              <a:t>iCenter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929" y="0"/>
            <a:ext cx="2275303" cy="17984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0"/>
            <a:ext cx="2398740" cy="1815495"/>
          </a:xfrm>
          <a:prstGeom prst="rect">
            <a:avLst/>
          </a:prstGeom>
        </p:spPr>
      </p:pic>
      <p:sp>
        <p:nvSpPr>
          <p:cNvPr id="11" name="Shape 175"/>
          <p:cNvSpPr/>
          <p:nvPr/>
        </p:nvSpPr>
        <p:spPr>
          <a:xfrm>
            <a:off x="444610" y="452291"/>
            <a:ext cx="13100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1500" u="sng">
                <a:hlinkClick r:id=""/>
              </a:defRPr>
            </a:lvl1pPr>
          </a:lstStyle>
          <a:p>
            <a:pPr>
              <a:defRPr u="none"/>
            </a:pPr>
            <a:r>
              <a:rPr u="sng" dirty="0">
                <a:hlinkClick r:id="rId4"/>
              </a:rPr>
              <a:t>CC BY-NC-SA</a:t>
            </a:r>
          </a:p>
        </p:txBody>
      </p:sp>
    </p:spTree>
    <p:extLst>
      <p:ext uri="{BB962C8B-B14F-4D97-AF65-F5344CB8AC3E}">
        <p14:creationId xmlns:p14="http://schemas.microsoft.com/office/powerpoint/2010/main" val="4709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/>
          <a:lstStyle/>
          <a:p>
            <a:r>
              <a:rPr lang="zh-CN" altLang="en-US" dirty="0" smtClean="0"/>
              <a:t>神经网络训练</a:t>
            </a:r>
            <a:r>
              <a:rPr lang="en-US" altLang="zh-CN" dirty="0" smtClean="0"/>
              <a:t>-</a:t>
            </a:r>
            <a:r>
              <a:rPr lang="zh-CN" altLang="en-US" dirty="0" smtClean="0"/>
              <a:t>反向传播</a:t>
            </a:r>
            <a:r>
              <a:rPr lang="en-US" altLang="zh-CN" dirty="0" smtClean="0"/>
              <a:t>(BP)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333" y="1677172"/>
            <a:ext cx="11019098" cy="16080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zh-CN" sz="2400" dirty="0">
                <a:latin typeface="+mn-ea"/>
              </a:rPr>
              <a:t>根据损失函数的性质以及链式求导法则，反向逐层计算损失函数对</a:t>
            </a:r>
            <a:r>
              <a:rPr lang="zh-CN" altLang="zh-CN" sz="2400" b="1" dirty="0">
                <a:latin typeface="+mn-ea"/>
              </a:rPr>
              <a:t>权重</a:t>
            </a:r>
            <a:r>
              <a:rPr lang="zh-CN" altLang="zh-CN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梯度（各个偏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导数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zh-CN" sz="2400" dirty="0">
                <a:latin typeface="+mn-ea"/>
              </a:rPr>
              <a:t>，这个</a:t>
            </a:r>
            <a:r>
              <a:rPr lang="zh-CN" altLang="en-US" sz="2400" dirty="0">
                <a:latin typeface="+mn-ea"/>
              </a:rPr>
              <a:t>过程</a:t>
            </a:r>
            <a:r>
              <a:rPr lang="zh-CN" altLang="zh-CN" sz="2400" dirty="0">
                <a:latin typeface="+mn-ea"/>
              </a:rPr>
              <a:t>称为反向传播算法。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+mn-ea"/>
              </a:rPr>
              <a:t>多层</a:t>
            </a:r>
            <a:r>
              <a:rPr lang="zh-CN" altLang="zh-CN" sz="2400" dirty="0">
                <a:latin typeface="+mn-ea"/>
              </a:rPr>
              <a:t>神经网络的一</a:t>
            </a:r>
            <a:r>
              <a:rPr lang="zh-CN" altLang="zh-CN" sz="2400" dirty="0" smtClean="0">
                <a:latin typeface="+mn-ea"/>
              </a:rPr>
              <a:t>种抽象表示，</a:t>
            </a:r>
            <a:r>
              <a:rPr lang="zh-CN" altLang="zh-CN" sz="2400" dirty="0">
                <a:latin typeface="+mn-ea"/>
              </a:rPr>
              <a:t>这种表示抽象了每层基本特征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77329" y="3249027"/>
            <a:ext cx="7037342" cy="1259205"/>
            <a:chOff x="0" y="0"/>
            <a:chExt cx="5163185" cy="1259205"/>
          </a:xfrm>
        </p:grpSpPr>
        <p:grpSp>
          <p:nvGrpSpPr>
            <p:cNvPr id="5" name="组合 4"/>
            <p:cNvGrpSpPr/>
            <p:nvPr/>
          </p:nvGrpSpPr>
          <p:grpSpPr>
            <a:xfrm>
              <a:off x="381000" y="295275"/>
              <a:ext cx="4366895" cy="28575"/>
              <a:chOff x="0" y="0"/>
              <a:chExt cx="4366895" cy="28575"/>
            </a:xfrm>
          </p:grpSpPr>
          <p:cxnSp>
            <p:nvCxnSpPr>
              <p:cNvPr id="25" name="Shape 115"/>
              <p:cNvCxnSpPr/>
              <p:nvPr/>
            </p:nvCxnSpPr>
            <p:spPr>
              <a:xfrm>
                <a:off x="0" y="0"/>
                <a:ext cx="50952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cxnSp>
            <p:nvCxnSpPr>
              <p:cNvPr id="26" name="Shape 115"/>
              <p:cNvCxnSpPr/>
              <p:nvPr/>
            </p:nvCxnSpPr>
            <p:spPr>
              <a:xfrm>
                <a:off x="952500" y="9525"/>
                <a:ext cx="50952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cxnSp>
            <p:nvCxnSpPr>
              <p:cNvPr id="27" name="Shape 115"/>
              <p:cNvCxnSpPr/>
              <p:nvPr/>
            </p:nvCxnSpPr>
            <p:spPr>
              <a:xfrm>
                <a:off x="1905000" y="0"/>
                <a:ext cx="50927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cxnSp>
            <p:nvCxnSpPr>
              <p:cNvPr id="28" name="Shape 115"/>
              <p:cNvCxnSpPr/>
              <p:nvPr/>
            </p:nvCxnSpPr>
            <p:spPr>
              <a:xfrm>
                <a:off x="2895600" y="19050"/>
                <a:ext cx="50927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cxnSp>
            <p:nvCxnSpPr>
              <p:cNvPr id="29" name="Shape 115"/>
              <p:cNvCxnSpPr/>
              <p:nvPr/>
            </p:nvCxnSpPr>
            <p:spPr>
              <a:xfrm>
                <a:off x="3857625" y="28575"/>
                <a:ext cx="50927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</p:grpSp>
        <p:grpSp>
          <p:nvGrpSpPr>
            <p:cNvPr id="6" name="组合 5"/>
            <p:cNvGrpSpPr/>
            <p:nvPr/>
          </p:nvGrpSpPr>
          <p:grpSpPr>
            <a:xfrm>
              <a:off x="0" y="0"/>
              <a:ext cx="5163185" cy="1259205"/>
              <a:chOff x="0" y="0"/>
              <a:chExt cx="5163185" cy="1259205"/>
            </a:xfrm>
          </p:grpSpPr>
          <p:sp>
            <p:nvSpPr>
              <p:cNvPr id="7" name="Shape 109"/>
              <p:cNvSpPr txBox="1"/>
              <p:nvPr/>
            </p:nvSpPr>
            <p:spPr>
              <a:xfrm>
                <a:off x="914400" y="123825"/>
                <a:ext cx="438785" cy="459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h1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8" name="Shape 98"/>
              <p:cNvCxnSpPr/>
              <p:nvPr/>
            </p:nvCxnSpPr>
            <p:spPr>
              <a:xfrm rot="10800000" flipH="1">
                <a:off x="590550" y="342900"/>
                <a:ext cx="375920" cy="3905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cxnSp>
            <p:nvCxnSpPr>
              <p:cNvPr id="9" name="Shape 100"/>
              <p:cNvCxnSpPr/>
              <p:nvPr/>
            </p:nvCxnSpPr>
            <p:spPr>
              <a:xfrm rot="10800000">
                <a:off x="1114425" y="495300"/>
                <a:ext cx="45719" cy="34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sp>
            <p:nvSpPr>
              <p:cNvPr id="10" name="Shape 109"/>
              <p:cNvSpPr txBox="1"/>
              <p:nvPr/>
            </p:nvSpPr>
            <p:spPr>
              <a:xfrm>
                <a:off x="1895475" y="0"/>
                <a:ext cx="400685" cy="704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…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" name="Shape 109"/>
              <p:cNvSpPr txBox="1"/>
              <p:nvPr/>
            </p:nvSpPr>
            <p:spPr>
              <a:xfrm>
                <a:off x="0" y="104775"/>
                <a:ext cx="381635" cy="401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X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12" name="Shape 98"/>
              <p:cNvCxnSpPr/>
              <p:nvPr/>
            </p:nvCxnSpPr>
            <p:spPr>
              <a:xfrm rot="10800000" flipH="1">
                <a:off x="1543050" y="381000"/>
                <a:ext cx="375920" cy="3905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cxnSp>
            <p:nvCxnSpPr>
              <p:cNvPr id="13" name="Shape 100"/>
              <p:cNvCxnSpPr/>
              <p:nvPr/>
            </p:nvCxnSpPr>
            <p:spPr>
              <a:xfrm rot="10800000">
                <a:off x="2085975" y="476250"/>
                <a:ext cx="45719" cy="34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sp>
            <p:nvSpPr>
              <p:cNvPr id="14" name="Shape 109"/>
              <p:cNvSpPr txBox="1"/>
              <p:nvPr/>
            </p:nvSpPr>
            <p:spPr>
              <a:xfrm>
                <a:off x="2857500" y="104775"/>
                <a:ext cx="438785" cy="459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h</a:t>
                </a:r>
                <a:r>
                  <a:rPr lang="en-US" sz="1600" i="1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n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15" name="Shape 98"/>
              <p:cNvCxnSpPr/>
              <p:nvPr/>
            </p:nvCxnSpPr>
            <p:spPr>
              <a:xfrm rot="10800000" flipH="1">
                <a:off x="2514600" y="381000"/>
                <a:ext cx="375920" cy="3905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cxnSp>
            <p:nvCxnSpPr>
              <p:cNvPr id="16" name="Shape 100"/>
              <p:cNvCxnSpPr/>
              <p:nvPr/>
            </p:nvCxnSpPr>
            <p:spPr>
              <a:xfrm rot="10800000">
                <a:off x="3057525" y="476250"/>
                <a:ext cx="45085" cy="34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triangle" w="sm" len="lg"/>
              </a:ln>
            </p:spPr>
          </p:cxnSp>
          <p:sp>
            <p:nvSpPr>
              <p:cNvPr id="17" name="Shape 109"/>
              <p:cNvSpPr txBox="1"/>
              <p:nvPr/>
            </p:nvSpPr>
            <p:spPr>
              <a:xfrm>
                <a:off x="3819525" y="104775"/>
                <a:ext cx="438785" cy="459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 i="1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y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8" name="Shape 109"/>
              <p:cNvSpPr txBox="1"/>
              <p:nvPr/>
            </p:nvSpPr>
            <p:spPr>
              <a:xfrm>
                <a:off x="4724400" y="104775"/>
                <a:ext cx="438785" cy="459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 i="1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loss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" name="Shape 109"/>
              <p:cNvSpPr txBox="1"/>
              <p:nvPr/>
            </p:nvSpPr>
            <p:spPr>
              <a:xfrm>
                <a:off x="342900" y="609600"/>
                <a:ext cx="381635" cy="401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b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0" name="Shape 109"/>
              <p:cNvSpPr txBox="1"/>
              <p:nvPr/>
            </p:nvSpPr>
            <p:spPr>
              <a:xfrm>
                <a:off x="1924050" y="838200"/>
                <a:ext cx="381635" cy="401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W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1" name="Shape 109"/>
              <p:cNvSpPr txBox="1"/>
              <p:nvPr/>
            </p:nvSpPr>
            <p:spPr>
              <a:xfrm>
                <a:off x="952500" y="838200"/>
                <a:ext cx="381635" cy="401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W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2" name="Shape 109"/>
              <p:cNvSpPr txBox="1"/>
              <p:nvPr/>
            </p:nvSpPr>
            <p:spPr>
              <a:xfrm>
                <a:off x="2924175" y="857250"/>
                <a:ext cx="381635" cy="401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W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3" name="Shape 109"/>
              <p:cNvSpPr txBox="1"/>
              <p:nvPr/>
            </p:nvSpPr>
            <p:spPr>
              <a:xfrm>
                <a:off x="1295400" y="628650"/>
                <a:ext cx="381635" cy="401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b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4" name="Shape 109"/>
              <p:cNvSpPr txBox="1"/>
              <p:nvPr/>
            </p:nvSpPr>
            <p:spPr>
              <a:xfrm>
                <a:off x="2257425" y="628650"/>
                <a:ext cx="381635" cy="401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b</a:t>
                </a:r>
                <a:endParaRPr lang="zh-CN" altLang="en-US" sz="16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  <p:pic>
        <p:nvPicPr>
          <p:cNvPr id="30" name="图片 29"/>
          <p:cNvPicPr/>
          <p:nvPr/>
        </p:nvPicPr>
        <p:blipFill>
          <a:blip r:embed="rId2"/>
          <a:stretch>
            <a:fillRect/>
          </a:stretch>
        </p:blipFill>
        <p:spPr>
          <a:xfrm>
            <a:off x="3107030" y="4643211"/>
            <a:ext cx="527431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538"/>
          </a:xfrm>
        </p:spPr>
        <p:txBody>
          <a:bodyPr/>
          <a:lstStyle/>
          <a:p>
            <a:r>
              <a:rPr lang="zh-CN" altLang="en-US" dirty="0" smtClean="0"/>
              <a:t>梯度下降法（</a:t>
            </a:r>
            <a:r>
              <a:rPr lang="en-US" altLang="zh-CN" dirty="0" smtClean="0"/>
              <a:t>Gradient descent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308" y="1609274"/>
            <a:ext cx="11192719" cy="315503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梯度</a:t>
            </a:r>
            <a:r>
              <a:rPr lang="zh-CN" altLang="en-US" sz="2400" dirty="0" smtClean="0"/>
              <a:t>下降法也</a:t>
            </a:r>
            <a:r>
              <a:rPr lang="zh-CN" altLang="en-US" sz="2400" dirty="0"/>
              <a:t>称为</a:t>
            </a:r>
            <a:r>
              <a:rPr lang="zh-CN" altLang="en-US" sz="2400" dirty="0" smtClean="0"/>
              <a:t>最速下降法，是</a:t>
            </a:r>
            <a:r>
              <a:rPr lang="zh-CN" altLang="en-US" sz="2400" dirty="0"/>
              <a:t>一个最优化</a:t>
            </a:r>
            <a:r>
              <a:rPr lang="zh-CN" altLang="en-US" sz="2400" dirty="0" smtClean="0"/>
              <a:t>算法。</a:t>
            </a:r>
            <a:endParaRPr lang="en-US" altLang="zh-CN" sz="2400" dirty="0"/>
          </a:p>
          <a:p>
            <a:r>
              <a:rPr lang="zh-CN" altLang="en-US" sz="2400" dirty="0" smtClean="0"/>
              <a:t>梯度的定义：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函数</a:t>
            </a:r>
            <a:r>
              <a:rPr lang="en-US" altLang="zh-CN" sz="2000" dirty="0"/>
              <a:t>F(x)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某个点上增长变化率最大的方向，就是导数</a:t>
            </a:r>
            <a:r>
              <a:rPr lang="zh-CN" altLang="en-US" sz="2000" dirty="0" smtClean="0"/>
              <a:t>的方向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400" dirty="0"/>
              <a:t>梯度</a:t>
            </a:r>
            <a:r>
              <a:rPr lang="zh-CN" altLang="en-US" sz="2400" dirty="0" smtClean="0"/>
              <a:t>下降法的原理：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实值函数</a:t>
            </a:r>
            <a:r>
              <a:rPr lang="en-US" altLang="zh-CN" sz="2000" dirty="0"/>
              <a:t>F(x)</a:t>
            </a:r>
            <a:r>
              <a:rPr lang="zh-CN" altLang="en-US" sz="2000" dirty="0"/>
              <a:t>在点 </a:t>
            </a:r>
            <a:r>
              <a:rPr lang="en-US" altLang="zh-CN" sz="2000" dirty="0"/>
              <a:t>a </a:t>
            </a:r>
            <a:r>
              <a:rPr lang="zh-CN" altLang="en-US" sz="2000" dirty="0"/>
              <a:t>处可微且有定义，那么函数</a:t>
            </a:r>
            <a:r>
              <a:rPr lang="en-US" altLang="zh-CN" sz="2000" dirty="0"/>
              <a:t>F(x)</a:t>
            </a:r>
            <a:r>
              <a:rPr lang="zh-CN" altLang="en-US" sz="2000" dirty="0"/>
              <a:t> 在</a:t>
            </a:r>
            <a:r>
              <a:rPr lang="en-US" altLang="zh-CN" sz="2000" dirty="0"/>
              <a:t>a </a:t>
            </a:r>
            <a:r>
              <a:rPr lang="zh-CN" altLang="en-US" sz="2000" dirty="0"/>
              <a:t>点沿着梯度相反的方向下降最快。</a:t>
            </a:r>
            <a:endParaRPr lang="en-US" altLang="zh-CN" sz="2000" dirty="0"/>
          </a:p>
          <a:p>
            <a:r>
              <a:rPr lang="zh-CN" altLang="en-US" sz="2400" dirty="0" smtClean="0"/>
              <a:t>梯度下降法的过程：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找到</a:t>
            </a:r>
            <a:r>
              <a:rPr lang="zh-CN" altLang="en-US" sz="2000" dirty="0"/>
              <a:t>一个函数的局部极小值，必须向函数上当前点对应梯度的反方向，按照规定步长距离点，进行迭代搜索。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614" y="4574145"/>
            <a:ext cx="1674764" cy="2175109"/>
          </a:xfrm>
          <a:prstGeom prst="rect">
            <a:avLst/>
          </a:prstGeom>
        </p:spPr>
      </p:pic>
      <p:pic>
        <p:nvPicPr>
          <p:cNvPr id="4098" name="Picture 2" descr="The gradient descent algorithm in action. (2: surface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00" y="4682891"/>
            <a:ext cx="2649171" cy="217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1113"/>
            <a:ext cx="8282354" cy="1191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梯度下降法</a:t>
            </a:r>
            <a:r>
              <a:rPr lang="en-US" altLang="zh-CN" dirty="0"/>
              <a:t>-</a:t>
            </a:r>
            <a:r>
              <a:rPr lang="zh-CN" altLang="en-US" dirty="0"/>
              <a:t>参数值更新（梯度算子）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3419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原值</a:t>
            </a:r>
            <a:r>
              <a:rPr lang="en-US" altLang="zh-CN" dirty="0"/>
              <a:t>θ</a:t>
            </a:r>
            <a:r>
              <a:rPr lang="zh-CN" altLang="en-US" dirty="0"/>
              <a:t>的基础上，沿着梯度方向的步长，这样就得到了一个新的</a:t>
            </a:r>
            <a:r>
              <a:rPr lang="en-US" altLang="zh-CN" dirty="0"/>
              <a:t>θ</a:t>
            </a:r>
            <a:r>
              <a:rPr lang="zh-CN" altLang="en-US" dirty="0" smtClean="0"/>
              <a:t>数值，使得损失函数变化</a:t>
            </a:r>
            <a:r>
              <a:rPr lang="zh-CN" altLang="en-US" dirty="0"/>
              <a:t>的</a:t>
            </a:r>
            <a:r>
              <a:rPr lang="zh-CN" altLang="en-US" dirty="0" smtClean="0"/>
              <a:t>最快。 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不断调整</a:t>
            </a:r>
            <a:r>
              <a:rPr lang="en-US" altLang="zh-CN" dirty="0"/>
              <a:t>θ</a:t>
            </a:r>
            <a:r>
              <a:rPr lang="zh-CN" altLang="en-US" dirty="0"/>
              <a:t>数值，</a:t>
            </a:r>
            <a:r>
              <a:rPr lang="en-US" altLang="zh-CN" dirty="0"/>
              <a:t>Loss(θ)</a:t>
            </a:r>
            <a:r>
              <a:rPr lang="zh-CN" altLang="en-US" dirty="0"/>
              <a:t>是一个随着</a:t>
            </a:r>
            <a:r>
              <a:rPr lang="en-US" altLang="zh-CN" dirty="0"/>
              <a:t>θ</a:t>
            </a:r>
            <a:r>
              <a:rPr lang="zh-CN" altLang="en-US" dirty="0"/>
              <a:t>取值的</a:t>
            </a:r>
            <a:r>
              <a:rPr lang="zh-CN" altLang="en-US" dirty="0" smtClean="0"/>
              <a:t>序列，</a:t>
            </a:r>
            <a:r>
              <a:rPr lang="zh-CN" altLang="en-US" dirty="0"/>
              <a:t>这个序列的数值不再有大的变化，就说明收敛了。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37" y="4663276"/>
            <a:ext cx="3462337" cy="11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390" y="365126"/>
            <a:ext cx="11678856" cy="108171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随机梯度下降法</a:t>
            </a:r>
            <a:r>
              <a:rPr lang="en-US" altLang="zh-CN" sz="4000" dirty="0" smtClean="0"/>
              <a:t>(stochastic </a:t>
            </a:r>
            <a:r>
              <a:rPr lang="en-US" altLang="zh-CN" sz="4000" dirty="0"/>
              <a:t>gradient descent, </a:t>
            </a:r>
            <a:r>
              <a:rPr lang="en-US" altLang="zh-CN" sz="4000" dirty="0" smtClean="0"/>
              <a:t>SGD)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601" y="1628854"/>
            <a:ext cx="10655461" cy="4737221"/>
          </a:xfrm>
        </p:spPr>
        <p:txBody>
          <a:bodyPr>
            <a:normAutofit/>
          </a:bodyPr>
          <a:lstStyle/>
          <a:p>
            <a:r>
              <a:rPr lang="zh-CN" altLang="zh-CN" dirty="0"/>
              <a:t>随机梯度下降</a:t>
            </a:r>
            <a:r>
              <a:rPr lang="zh-CN" altLang="zh-CN" dirty="0" smtClean="0"/>
              <a:t>方法是</a:t>
            </a:r>
            <a:r>
              <a:rPr lang="zh-CN" altLang="zh-CN" dirty="0"/>
              <a:t>最常用的权重调节方法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</a:rPr>
              <a:t>调整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权重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最小化损失函数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/>
              <a:t>随机梯度下降法的核心是“随机”</a:t>
            </a:r>
            <a:endParaRPr lang="en-US" altLang="zh-CN" dirty="0"/>
          </a:p>
          <a:p>
            <a:r>
              <a:rPr lang="zh-CN" altLang="en-US" dirty="0"/>
              <a:t>随机梯度下降法步骤如下：</a:t>
            </a:r>
          </a:p>
          <a:p>
            <a:pPr lvl="1"/>
            <a:r>
              <a:rPr lang="zh-CN" altLang="zh-CN" dirty="0" smtClean="0"/>
              <a:t>步骤 </a:t>
            </a:r>
            <a:r>
              <a:rPr lang="en-US" altLang="zh-CN" dirty="0"/>
              <a:t>1. </a:t>
            </a:r>
            <a:r>
              <a:rPr lang="zh-CN" altLang="zh-CN" dirty="0"/>
              <a:t>随机初始化每个神经元输入权重和偏差（</a:t>
            </a:r>
            <a:r>
              <a:rPr lang="en-US" altLang="zh-CN" dirty="0"/>
              <a:t>weights and bias</a:t>
            </a:r>
            <a:r>
              <a:rPr lang="zh-CN" altLang="zh-CN" dirty="0"/>
              <a:t>）；</a:t>
            </a:r>
          </a:p>
          <a:p>
            <a:pPr lvl="1"/>
            <a:r>
              <a:rPr lang="zh-CN" altLang="zh-CN" dirty="0"/>
              <a:t>步骤</a:t>
            </a:r>
            <a:r>
              <a:rPr lang="en-US" altLang="zh-CN" dirty="0"/>
              <a:t> 2. </a:t>
            </a:r>
            <a:r>
              <a:rPr lang="zh-CN" altLang="zh-CN" dirty="0"/>
              <a:t>选取一个随机样本</a:t>
            </a:r>
            <a:r>
              <a:rPr lang="en-US" altLang="zh-CN" dirty="0"/>
              <a:t>(samples)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步骤</a:t>
            </a:r>
            <a:r>
              <a:rPr lang="en-US" altLang="zh-CN" dirty="0"/>
              <a:t> 3. </a:t>
            </a:r>
            <a:r>
              <a:rPr lang="zh-CN" altLang="zh-CN" dirty="0"/>
              <a:t>根据神经网络的输出结果，从最后一层开始后，逐层计算每层权重的偏导数；</a:t>
            </a:r>
          </a:p>
          <a:p>
            <a:pPr lvl="1"/>
            <a:r>
              <a:rPr lang="zh-CN" altLang="zh-CN" dirty="0"/>
              <a:t>步骤</a:t>
            </a:r>
            <a:r>
              <a:rPr lang="en-US" altLang="zh-CN" dirty="0"/>
              <a:t> 4. </a:t>
            </a:r>
            <a:r>
              <a:rPr lang="zh-CN" altLang="zh-CN" dirty="0"/>
              <a:t>逐层调整每层的权重，产生新的权重值。</a:t>
            </a:r>
          </a:p>
          <a:p>
            <a:pPr lvl="1"/>
            <a:r>
              <a:rPr lang="zh-CN" altLang="zh-CN" dirty="0"/>
              <a:t>返回到步骤</a:t>
            </a:r>
            <a:r>
              <a:rPr lang="en-US" altLang="zh-CN" dirty="0"/>
              <a:t>2</a:t>
            </a:r>
            <a:r>
              <a:rPr lang="zh-CN" altLang="zh-CN" dirty="0"/>
              <a:t>，继续随机选取下一个样本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8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814"/>
          </a:xfrm>
        </p:spPr>
        <p:txBody>
          <a:bodyPr/>
          <a:lstStyle/>
          <a:p>
            <a:r>
              <a:rPr lang="zh-CN" altLang="en-US" dirty="0" smtClean="0"/>
              <a:t>神经网络的实际训练过程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585" y="1351063"/>
            <a:ext cx="11181143" cy="526965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神经网络的训练将样本数据“分批训练”。</a:t>
            </a:r>
          </a:p>
          <a:p>
            <a:pPr lvl="1">
              <a:lnSpc>
                <a:spcPct val="170000"/>
              </a:lnSpc>
            </a:pPr>
            <a:r>
              <a:rPr lang="zh-CN" altLang="en-US" sz="1800" dirty="0"/>
              <a:t>先将整个训练集分成多个大小相同的子集，每个子集称为一</a:t>
            </a:r>
            <a:r>
              <a:rPr lang="zh-CN" altLang="en-US" sz="1800" dirty="0" smtClean="0"/>
              <a:t>个</a:t>
            </a:r>
            <a:r>
              <a:rPr lang="zh-CN" altLang="en-US" sz="1800" dirty="0" smtClean="0">
                <a:solidFill>
                  <a:srgbClr val="FF0000"/>
                </a:solidFill>
              </a:rPr>
              <a:t>迷你批次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batch</a:t>
            </a:r>
            <a:r>
              <a:rPr lang="zh-CN" altLang="en-US" sz="1800" dirty="0"/>
              <a:t>）。子集的大小由</a:t>
            </a:r>
            <a:r>
              <a:rPr lang="zh-CN" altLang="en-US" sz="1800" dirty="0" smtClean="0"/>
              <a:t>参数</a:t>
            </a:r>
            <a:r>
              <a:rPr lang="zh-CN" altLang="en-US" sz="1800" dirty="0" smtClean="0">
                <a:solidFill>
                  <a:srgbClr val="FF0000"/>
                </a:solidFill>
              </a:rPr>
              <a:t>迷你批次</a:t>
            </a:r>
            <a:r>
              <a:rPr lang="zh-CN" altLang="en-US" sz="1800" dirty="0">
                <a:solidFill>
                  <a:srgbClr val="FF0000"/>
                </a:solidFill>
              </a:rPr>
              <a:t>大小</a:t>
            </a: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minibatch_size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控制。</a:t>
            </a:r>
            <a:endParaRPr lang="en-US" altLang="zh-CN" sz="1800" dirty="0"/>
          </a:p>
          <a:p>
            <a:pPr lvl="1">
              <a:lnSpc>
                <a:spcPct val="170000"/>
              </a:lnSpc>
            </a:pPr>
            <a:r>
              <a:rPr lang="zh-CN" altLang="en-US" sz="1800" dirty="0"/>
              <a:t>每个批次的数据被依次送入网络进行训练。训练完一</a:t>
            </a:r>
            <a:r>
              <a:rPr lang="zh-CN" altLang="en-US" sz="1800" dirty="0" smtClean="0"/>
              <a:t>个</a:t>
            </a:r>
            <a:r>
              <a:rPr lang="zh-CN" altLang="en-US" sz="1800" dirty="0" smtClean="0">
                <a:solidFill>
                  <a:srgbClr val="FF0000"/>
                </a:solidFill>
              </a:rPr>
              <a:t>迷你批次</a:t>
            </a:r>
            <a:r>
              <a:rPr lang="zh-CN" altLang="en-US" sz="1800" dirty="0"/>
              <a:t>， 被称为</a:t>
            </a:r>
            <a:r>
              <a:rPr lang="zh-CN" altLang="en-US" sz="1800" dirty="0">
                <a:solidFill>
                  <a:srgbClr val="FF0000"/>
                </a:solidFill>
              </a:rPr>
              <a:t>一次迭代（</a:t>
            </a:r>
            <a:r>
              <a:rPr lang="en-US" altLang="zh-CN" sz="1800" dirty="0">
                <a:solidFill>
                  <a:srgbClr val="FF0000"/>
                </a:solidFill>
              </a:rPr>
              <a:t>iteration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lnSpc>
                <a:spcPct val="17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一个时代（</a:t>
            </a:r>
            <a:r>
              <a:rPr lang="en-US" altLang="zh-CN" sz="1800" dirty="0">
                <a:solidFill>
                  <a:srgbClr val="FF0000"/>
                </a:solidFill>
              </a:rPr>
              <a:t>epoch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是指训练集中所有训练样本都被送入网络，完成一次训练的过程。</a:t>
            </a:r>
            <a:endParaRPr lang="en-US" altLang="zh-CN" sz="1800" dirty="0"/>
          </a:p>
          <a:p>
            <a:pPr>
              <a:lnSpc>
                <a:spcPct val="17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在使用随机梯度下降方法时</a:t>
            </a:r>
            <a:endParaRPr lang="en-US" altLang="zh-CN" sz="2200" dirty="0"/>
          </a:p>
          <a:p>
            <a:pPr lvl="1">
              <a:lnSpc>
                <a:spcPct val="17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其中每一步可以使用不止一个样本，这称为迷你批次（</a:t>
            </a:r>
            <a:r>
              <a:rPr lang="en-US" altLang="zh-CN" sz="1800" dirty="0" err="1">
                <a:solidFill>
                  <a:srgbClr val="FF0000"/>
                </a:solidFill>
              </a:rPr>
              <a:t>minibatch</a:t>
            </a:r>
            <a:r>
              <a:rPr lang="zh-CN" altLang="en-US" sz="1800" dirty="0">
                <a:solidFill>
                  <a:srgbClr val="FF0000"/>
                </a:solidFill>
              </a:rPr>
              <a:t>）。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/>
              <a:t>每次迭代所用的样本数目称为</a:t>
            </a:r>
            <a:r>
              <a:rPr lang="zh-CN" altLang="en-US" sz="1800" dirty="0">
                <a:solidFill>
                  <a:srgbClr val="FF0000"/>
                </a:solidFill>
              </a:rPr>
              <a:t>迷你批次大小（</a:t>
            </a:r>
            <a:r>
              <a:rPr lang="en-US" altLang="zh-CN" sz="1800" dirty="0" err="1">
                <a:solidFill>
                  <a:srgbClr val="FF0000"/>
                </a:solidFill>
              </a:rPr>
              <a:t>minibatch</a:t>
            </a:r>
            <a:r>
              <a:rPr lang="en-US" altLang="zh-CN" sz="1800" dirty="0">
                <a:solidFill>
                  <a:srgbClr val="FF0000"/>
                </a:solidFill>
              </a:rPr>
              <a:t> size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lnSpc>
                <a:spcPct val="170000"/>
              </a:lnSpc>
            </a:pPr>
            <a:r>
              <a:rPr lang="zh-CN" altLang="en-US" sz="1800" dirty="0"/>
              <a:t>当迷你批次大小为</a:t>
            </a:r>
            <a:r>
              <a:rPr lang="en-US" altLang="zh-CN" sz="1800" dirty="0"/>
              <a:t>1</a:t>
            </a:r>
            <a:r>
              <a:rPr lang="zh-CN" altLang="en-US" sz="1800" dirty="0"/>
              <a:t>时，就退化为普通的</a:t>
            </a:r>
            <a:r>
              <a:rPr lang="zh-CN" altLang="en-US" sz="1800" dirty="0">
                <a:solidFill>
                  <a:srgbClr val="FF0000"/>
                </a:solidFill>
              </a:rPr>
              <a:t>随机梯度下降</a:t>
            </a:r>
            <a:r>
              <a:rPr lang="zh-CN" altLang="en-US" sz="1800" dirty="0"/>
              <a:t>。</a:t>
            </a:r>
          </a:p>
          <a:p>
            <a:pPr lvl="1">
              <a:lnSpc>
                <a:spcPct val="170000"/>
              </a:lnSpc>
            </a:pPr>
            <a:endParaRPr lang="zh-CN" altLang="en-US" sz="1800" dirty="0"/>
          </a:p>
          <a:p>
            <a:pPr>
              <a:lnSpc>
                <a:spcPct val="17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768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83443" y="1557398"/>
            <a:ext cx="7958138" cy="37750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400" dirty="0" smtClean="0"/>
              <a:t>卷积网络</a:t>
            </a: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r>
              <a:rPr lang="en-US" altLang="zh-CN" sz="4400" dirty="0" smtClean="0"/>
              <a:t>Convolution Networks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588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卷积运算（</a:t>
            </a:r>
            <a:r>
              <a:rPr kumimoji="1" lang="en-US" altLang="zh-CN" dirty="0" smtClean="0"/>
              <a:t>Convolution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2496" y="1825625"/>
            <a:ext cx="5151304" cy="4351338"/>
          </a:xfrm>
        </p:spPr>
        <p:txBody>
          <a:bodyPr/>
          <a:lstStyle/>
          <a:p>
            <a:r>
              <a:rPr lang="zh-CN" altLang="en-US" dirty="0" smtClean="0"/>
              <a:t>输入是</a:t>
            </a:r>
            <a:r>
              <a:rPr lang="zh-CN" altLang="en-US" dirty="0"/>
              <a:t>多维数组的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卷积核是一个多维</a:t>
            </a:r>
            <a:r>
              <a:rPr lang="zh-CN" altLang="en-US" dirty="0"/>
              <a:t>数组，</a:t>
            </a:r>
            <a:r>
              <a:rPr lang="zh-CN" altLang="en-US" dirty="0" smtClean="0"/>
              <a:t>参数由</a:t>
            </a:r>
            <a:r>
              <a:rPr lang="zh-CN" altLang="en-US" dirty="0"/>
              <a:t>学习算法得到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卷积核数目一般选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</a:t>
            </a:r>
            <a:r>
              <a:rPr lang="zh-CN" altLang="en-US" dirty="0"/>
              <a:t>多维</a:t>
            </a:r>
            <a:r>
              <a:rPr lang="zh-CN" altLang="en-US" dirty="0" smtClean="0"/>
              <a:t>数组就是张量。</a:t>
            </a:r>
            <a:endParaRPr lang="en-US" altLang="zh-CN" dirty="0" smtClean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2" y="1470768"/>
            <a:ext cx="5275755" cy="49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299" y="365127"/>
            <a:ext cx="9191051" cy="1006473"/>
          </a:xfrm>
        </p:spPr>
        <p:txBody>
          <a:bodyPr/>
          <a:lstStyle/>
          <a:p>
            <a:r>
              <a:rPr lang="zh-CN" altLang="en-US" dirty="0" smtClean="0"/>
              <a:t>卷积网络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4737" y="1541417"/>
            <a:ext cx="10289755" cy="173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/>
              <a:t>卷积网络（</a:t>
            </a:r>
            <a:r>
              <a:rPr lang="en-US" altLang="zh-CN" sz="2000" dirty="0"/>
              <a:t>Convolutional neural network</a:t>
            </a:r>
            <a:r>
              <a:rPr lang="zh-CN" altLang="en-US" sz="2000" dirty="0"/>
              <a:t>，简称</a:t>
            </a:r>
            <a:r>
              <a:rPr lang="en-US" altLang="zh-CN" sz="2000" dirty="0"/>
              <a:t>CNN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特点：局部区域的权重</a:t>
            </a:r>
            <a:r>
              <a:rPr lang="en-US" altLang="zh-CN" sz="2000" dirty="0"/>
              <a:t>W</a:t>
            </a:r>
            <a:r>
              <a:rPr lang="zh-CN" altLang="en-US" sz="2000" dirty="0"/>
              <a:t>共用（</a:t>
            </a:r>
            <a:r>
              <a:rPr lang="en-US" altLang="zh-CN" sz="2000" dirty="0"/>
              <a:t>weight sharing</a:t>
            </a:r>
            <a:r>
              <a:rPr lang="zh-CN" altLang="en-US" sz="2000" dirty="0"/>
              <a:t>）（空间维度）</a:t>
            </a:r>
            <a:endParaRPr lang="en-US" altLang="zh-CN" sz="2000" dirty="0"/>
          </a:p>
          <a:p>
            <a:r>
              <a:rPr lang="zh-CN" altLang="en-US" sz="2000" dirty="0"/>
              <a:t>每一个卷积层后通常紧跟着一个下采样</a:t>
            </a:r>
            <a:r>
              <a:rPr lang="zh-CN" altLang="en-US" sz="2000" dirty="0" smtClean="0"/>
              <a:t>层</a:t>
            </a:r>
            <a:r>
              <a:rPr lang="en-US" altLang="zh-CN" sz="2000" dirty="0" smtClean="0"/>
              <a:t>subsample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比如采用</a:t>
            </a:r>
            <a:r>
              <a:rPr lang="en-US" altLang="zh-CN" sz="2000" dirty="0"/>
              <a:t>max-pooling </a:t>
            </a:r>
            <a:r>
              <a:rPr lang="zh-CN" altLang="en-US" sz="2000" dirty="0"/>
              <a:t>方法完成下采样。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87" y="3108960"/>
            <a:ext cx="7941826" cy="32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2583050" y="19242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 smtClean="0"/>
              <a:t>卷积网络</a:t>
            </a:r>
            <a:endParaRPr lang="e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9089"/>
          </a:xfrm>
        </p:spPr>
        <p:txBody>
          <a:bodyPr>
            <a:normAutofit/>
          </a:bodyPr>
          <a:lstStyle/>
          <a:p>
            <a:pPr marL="457200" indent="-3175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CN" altLang="en-US" sz="2400" dirty="0" smtClean="0"/>
              <a:t>权重</a:t>
            </a:r>
            <a:r>
              <a:rPr lang="zh-CN" altLang="en-US" sz="2400" dirty="0"/>
              <a:t>共享（</a:t>
            </a:r>
            <a:r>
              <a:rPr lang="en" altLang="zh-CN" sz="2400" dirty="0"/>
              <a:t>Parameters sharing</a:t>
            </a:r>
            <a:r>
              <a:rPr lang="zh-CN" altLang="en-US" sz="2400" dirty="0"/>
              <a:t>）和池化（</a:t>
            </a:r>
            <a:r>
              <a:rPr lang="en" altLang="zh-CN" sz="2400" dirty="0"/>
              <a:t>pooling</a:t>
            </a:r>
            <a:r>
              <a:rPr lang="zh-CN" altLang="en-US" sz="2400" dirty="0"/>
              <a:t>）操作利用了波形或图像信息的局部和谐性（</a:t>
            </a:r>
            <a:r>
              <a:rPr lang="en" altLang="zh-CN" sz="2400" dirty="0"/>
              <a:t> local coherence</a:t>
            </a:r>
            <a:r>
              <a:rPr lang="zh-CN" altLang="en-US" sz="2400" dirty="0"/>
              <a:t>），学习其中的不变量特征（</a:t>
            </a:r>
            <a:r>
              <a:rPr lang="en" altLang="zh-CN" sz="2400" dirty="0"/>
              <a:t> invariant features</a:t>
            </a:r>
            <a:r>
              <a:rPr lang="zh-CN" altLang="en-US" sz="2400" dirty="0"/>
              <a:t>）</a:t>
            </a:r>
            <a:endParaRPr lang="en" altLang="zh-CN" sz="2400" dirty="0"/>
          </a:p>
          <a:p>
            <a:pPr marL="457200" indent="-317500">
              <a:buClr>
                <a:srgbClr val="000000"/>
              </a:buClr>
              <a:buSzPct val="100000"/>
              <a:buFont typeface="Arial"/>
              <a:buChar char="●"/>
            </a:pPr>
            <a:endParaRPr lang="en-US" altLang="zh-CN" sz="2400" dirty="0" smtClean="0"/>
          </a:p>
          <a:p>
            <a:pPr marL="457200" indent="-3175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CN" altLang="en-US" sz="2400" dirty="0" smtClean="0"/>
              <a:t>卷积</a:t>
            </a:r>
            <a:r>
              <a:rPr lang="zh-CN" altLang="en-US" sz="2400" dirty="0"/>
              <a:t>网络的基本的结构（</a:t>
            </a:r>
            <a:r>
              <a:rPr lang="en" altLang="zh-CN" sz="2400" dirty="0"/>
              <a:t>a series of stages of the form</a:t>
            </a:r>
            <a:r>
              <a:rPr lang="zh-CN" altLang="en-US" sz="2400" dirty="0" smtClean="0"/>
              <a:t>）：</a:t>
            </a:r>
            <a:endParaRPr lang="en" altLang="zh-CN" sz="2400" dirty="0"/>
          </a:p>
          <a:p>
            <a:pPr marL="914400" lvl="1" indent="-31750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altLang="zh-CN" dirty="0"/>
              <a:t>C</a:t>
            </a:r>
            <a:r>
              <a:rPr lang="en" altLang="zh-CN" dirty="0"/>
              <a:t>onvolution</a:t>
            </a:r>
            <a:r>
              <a:rPr lang="en-US" altLang="zh-CN" dirty="0"/>
              <a:t>/</a:t>
            </a:r>
            <a:r>
              <a:rPr lang="en" altLang="zh-CN" dirty="0"/>
              <a:t>bias/non-linearity</a:t>
            </a:r>
            <a:r>
              <a:rPr lang="zh-CN" altLang="en-US" dirty="0"/>
              <a:t> </a:t>
            </a:r>
            <a:r>
              <a:rPr lang="en-US" altLang="zh-CN" dirty="0"/>
              <a:t>activation</a:t>
            </a:r>
            <a:r>
              <a:rPr lang="zh-CN" altLang="en-US" dirty="0"/>
              <a:t> </a:t>
            </a:r>
            <a:r>
              <a:rPr lang="en" altLang="zh-CN" dirty="0"/>
              <a:t> (</a:t>
            </a:r>
            <a:r>
              <a:rPr lang="en" altLang="zh-CN" dirty="0" smtClean="0"/>
              <a:t>ReLU </a:t>
            </a:r>
            <a:r>
              <a:rPr lang="en" altLang="zh-CN" dirty="0"/>
              <a:t>or sigmoid functions)/pooling</a:t>
            </a:r>
          </a:p>
          <a:p>
            <a:pPr marL="914400" lvl="1" indent="-31750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zh-CN" altLang="en-US" dirty="0"/>
              <a:t>有时需要添加进去正则化层（</a:t>
            </a:r>
            <a:r>
              <a:rPr lang="en" altLang="zh-CN" dirty="0"/>
              <a:t>Normalization </a:t>
            </a:r>
            <a:r>
              <a:rPr lang="en" altLang="zh-CN" dirty="0" smtClean="0"/>
              <a:t>layers</a:t>
            </a:r>
            <a:r>
              <a:rPr lang="zh-CN" altLang="en-US" dirty="0" smtClean="0"/>
              <a:t>），如</a:t>
            </a:r>
            <a:r>
              <a:rPr lang="en" altLang="zh-CN" dirty="0" smtClean="0"/>
              <a:t>LCN(</a:t>
            </a:r>
            <a:r>
              <a:rPr lang="en-US" altLang="zh-CN" dirty="0"/>
              <a:t>local contrast normalization</a:t>
            </a:r>
            <a:r>
              <a:rPr lang="en" altLang="zh-CN" dirty="0" smtClean="0"/>
              <a:t>)</a:t>
            </a:r>
            <a:r>
              <a:rPr lang="en-US" altLang="zh-CN" dirty="0" smtClean="0"/>
              <a:t>. </a:t>
            </a:r>
          </a:p>
          <a:p>
            <a:pPr marL="914400" lvl="1" indent="-31750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altLang="zh-CN" dirty="0"/>
              <a:t>LCN</a:t>
            </a:r>
            <a:r>
              <a:rPr lang="zh-CN" altLang="en-US" dirty="0"/>
              <a:t>操作在最大池化层之后，其目标是减去平均值，除以标准差</a:t>
            </a:r>
            <a:r>
              <a:rPr lang="zh-CN" altLang="en-US" dirty="0" smtClean="0"/>
              <a:t>。</a:t>
            </a:r>
            <a:r>
              <a:rPr lang="en-US" altLang="zh-CN" dirty="0"/>
              <a:t>LCN</a:t>
            </a:r>
            <a:r>
              <a:rPr lang="zh-CN" altLang="en-US" dirty="0"/>
              <a:t>操作具有亮度不变性的特点，对于图像识别用处很大。</a:t>
            </a:r>
            <a:endParaRPr lang="e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2053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833" y="237804"/>
            <a:ext cx="10515600" cy="931240"/>
          </a:xfrm>
        </p:spPr>
        <p:txBody>
          <a:bodyPr/>
          <a:lstStyle/>
          <a:p>
            <a:r>
              <a:rPr lang="en-US" altLang="zh-CN" dirty="0" smtClean="0"/>
              <a:t>LeNet-5</a:t>
            </a:r>
            <a:r>
              <a:rPr lang="zh-CN" altLang="en-US" dirty="0" smtClean="0"/>
              <a:t>：手写字体识别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50" y="6146157"/>
            <a:ext cx="11870322" cy="47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smtClean="0"/>
              <a:t>[x] </a:t>
            </a:r>
            <a:r>
              <a:rPr lang="en-US" altLang="zh-CN" sz="2200" dirty="0" err="1" smtClean="0"/>
              <a:t>LeCun</a:t>
            </a:r>
            <a:r>
              <a:rPr lang="en-US" altLang="zh-CN" sz="2200" dirty="0"/>
              <a:t>, Y., et al. "Handwritten digit recognition with a back-propagation </a:t>
            </a:r>
            <a:r>
              <a:rPr lang="en-US" altLang="zh-CN" sz="2200" dirty="0" smtClean="0"/>
              <a:t>network."</a:t>
            </a:r>
            <a:r>
              <a:rPr lang="en-US" altLang="zh-CN" sz="2200" dirty="0"/>
              <a:t> </a:t>
            </a:r>
            <a:r>
              <a:rPr lang="en-US" altLang="zh-CN" sz="2200" dirty="0" smtClean="0"/>
              <a:t>NIPS, </a:t>
            </a:r>
            <a:r>
              <a:rPr lang="en-US" altLang="zh-CN" sz="2200" dirty="0"/>
              <a:t>1989</a:t>
            </a:r>
            <a:r>
              <a:rPr lang="en-US" altLang="zh-CN" sz="2200" dirty="0" smtClean="0"/>
              <a:t>.</a:t>
            </a:r>
            <a:endParaRPr lang="zh-CN" altLang="en-US" sz="2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937549" y="1481559"/>
            <a:ext cx="10126883" cy="4409955"/>
            <a:chOff x="2218788" y="1236772"/>
            <a:chExt cx="8271127" cy="3766474"/>
          </a:xfrm>
        </p:grpSpPr>
        <p:pic>
          <p:nvPicPr>
            <p:cNvPr id="4" name="Shape 37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18788" y="2569711"/>
              <a:ext cx="8271127" cy="2433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Shape 3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98452" y="1236772"/>
              <a:ext cx="4409899" cy="16370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533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2083443" y="1557398"/>
            <a:ext cx="7958138" cy="3775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zh-CN" altLang="en-US" sz="4400" dirty="0" smtClean="0"/>
              <a:t>人工神经网络</a:t>
            </a:r>
            <a:endParaRPr lang="en-US" altLang="zh-CN" sz="4400" dirty="0" smtClean="0"/>
          </a:p>
          <a:p>
            <a:pPr marL="0" indent="0" algn="ctr">
              <a:buFont typeface="Arial"/>
              <a:buNone/>
            </a:pPr>
            <a:endParaRPr lang="en-US" altLang="zh-CN" sz="4400" dirty="0" smtClean="0"/>
          </a:p>
          <a:p>
            <a:pPr marL="0" indent="0" algn="ctr">
              <a:buFont typeface="Arial"/>
              <a:buNone/>
            </a:pPr>
            <a:endParaRPr lang="en-US" altLang="zh-CN" sz="4400" dirty="0" smtClean="0"/>
          </a:p>
          <a:p>
            <a:pPr marL="0" indent="0" algn="ctr">
              <a:buFont typeface="Arial"/>
              <a:buNone/>
            </a:pPr>
            <a:r>
              <a:rPr lang="en-US" altLang="zh-CN" sz="4400" dirty="0" smtClean="0"/>
              <a:t>Artificial Neural Networks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086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958894" y="434422"/>
            <a:ext cx="9790881" cy="83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 smtClean="0"/>
              <a:t>卷积网络发展</a:t>
            </a:r>
            <a:endParaRPr lang="en" dirty="0"/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2573" y="1422308"/>
            <a:ext cx="2098500" cy="12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5500209" y="1581465"/>
            <a:ext cx="2615099" cy="955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dirty="0"/>
              <a:t>Fukushima 1980 </a:t>
            </a:r>
          </a:p>
          <a:p>
            <a:pPr>
              <a:buClr>
                <a:srgbClr val="FF8000"/>
              </a:buClr>
              <a:buSzPct val="25000"/>
            </a:pPr>
            <a:r>
              <a:rPr lang="en" b="1" dirty="0" err="1">
                <a:solidFill>
                  <a:srgbClr val="1155CC"/>
                </a:solidFill>
              </a:rPr>
              <a:t>Neocognitron</a:t>
            </a:r>
            <a:endParaRPr lang="en" b="1" dirty="0">
              <a:solidFill>
                <a:srgbClr val="1155CC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 l="27235" t="-59828" r="27235" b="-59806"/>
          <a:stretch/>
        </p:blipFill>
        <p:spPr>
          <a:xfrm rot="5400000">
            <a:off x="3336824" y="2206375"/>
            <a:ext cx="1001100" cy="21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5500209" y="4072848"/>
            <a:ext cx="3689099" cy="955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dirty="0"/>
              <a:t>LeCun et al. 1989-1998</a:t>
            </a:r>
          </a:p>
          <a:p>
            <a:pPr>
              <a:buClr>
                <a:srgbClr val="FF8000"/>
              </a:buClr>
              <a:buSzPct val="25000"/>
            </a:pPr>
            <a:r>
              <a:rPr lang="en" b="1" dirty="0">
                <a:solidFill>
                  <a:srgbClr val="1155CC"/>
                </a:solidFill>
              </a:rPr>
              <a:t>Hand-written digit reading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500208" y="2911989"/>
            <a:ext cx="4103992" cy="955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dirty="0"/>
              <a:t>Rumelhart, Hinton, Williams 1986</a:t>
            </a:r>
          </a:p>
          <a:p>
            <a:pPr>
              <a:buClr>
                <a:srgbClr val="FF8000"/>
              </a:buClr>
              <a:buSzPct val="25000"/>
            </a:pPr>
            <a:r>
              <a:rPr lang="en" b="1" dirty="0">
                <a:solidFill>
                  <a:srgbClr val="1155CC"/>
                </a:solidFill>
              </a:rPr>
              <a:t>“T” versus “C” problem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739075" y="4688700"/>
            <a:ext cx="326999" cy="53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500209" y="5157508"/>
            <a:ext cx="4313058" cy="1404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dirty="0"/>
              <a:t>Krizhevksy, Sutskever, Hinton 2012</a:t>
            </a:r>
          </a:p>
          <a:p>
            <a:pPr>
              <a:buClr>
                <a:srgbClr val="FF8000"/>
              </a:buClr>
              <a:buSzPct val="25000"/>
            </a:pPr>
            <a:r>
              <a:rPr lang="en" b="1" dirty="0">
                <a:solidFill>
                  <a:srgbClr val="1155CC"/>
                </a:solidFill>
              </a:rPr>
              <a:t>ImageNet classification breakthrough</a:t>
            </a:r>
          </a:p>
          <a:p>
            <a:pPr>
              <a:buClr>
                <a:srgbClr val="FF8000"/>
              </a:buClr>
              <a:buSzPct val="25000"/>
            </a:pPr>
            <a:r>
              <a:rPr lang="en" b="1" dirty="0">
                <a:solidFill>
                  <a:srgbClr val="1155CC"/>
                </a:solidFill>
              </a:rPr>
              <a:t>“SuperVision” CNN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15120" y="4085126"/>
            <a:ext cx="2869800" cy="8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7020" y="5432839"/>
            <a:ext cx="3687900" cy="121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爆炸形 1 13"/>
          <p:cNvSpPr/>
          <p:nvPr/>
        </p:nvSpPr>
        <p:spPr bwMode="auto">
          <a:xfrm>
            <a:off x="9641460" y="5008821"/>
            <a:ext cx="1512168" cy="1469469"/>
          </a:xfrm>
          <a:prstGeom prst="irregularSeal1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zh-CN" altLang="en-US" sz="1400" b="1" dirty="0">
                <a:solidFill>
                  <a:srgbClr val="690057"/>
                </a:solidFill>
                <a:latin typeface="黑体" pitchFamily="2" charset="-122"/>
                <a:ea typeface="黑体" pitchFamily="2" charset="-122"/>
              </a:rPr>
              <a:t>突破性工作</a:t>
            </a:r>
          </a:p>
        </p:txBody>
      </p:sp>
    </p:spTree>
    <p:extLst>
      <p:ext uri="{BB962C8B-B14F-4D97-AF65-F5344CB8AC3E}">
        <p14:creationId xmlns:p14="http://schemas.microsoft.com/office/powerpoint/2010/main" val="12155238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 [Krizhevsky’12</a:t>
            </a:r>
            <a:r>
              <a:rPr lang="en-US" altLang="zh-CN" dirty="0"/>
              <a:t>]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535" y="1690688"/>
            <a:ext cx="9802792" cy="42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90"/>
          <p:cNvSpPr txBox="1"/>
          <p:nvPr/>
        </p:nvSpPr>
        <p:spPr>
          <a:xfrm>
            <a:off x="694063" y="6030409"/>
            <a:ext cx="10659737" cy="663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[x] Alex </a:t>
            </a:r>
            <a:r>
              <a:rPr lang="en-US" altLang="zh-CN" dirty="0" err="1"/>
              <a:t>Krizhevsky</a:t>
            </a:r>
            <a:r>
              <a:rPr lang="en-US" altLang="zh-CN" dirty="0"/>
              <a:t>, Ilya </a:t>
            </a:r>
            <a:r>
              <a:rPr lang="en-US" altLang="zh-CN" dirty="0" err="1" smtClean="0"/>
              <a:t>Sutskever</a:t>
            </a:r>
            <a:r>
              <a:rPr lang="en-US" altLang="zh-CN" dirty="0" smtClean="0"/>
              <a:t> </a:t>
            </a:r>
            <a:r>
              <a:rPr lang="en-US" altLang="zh-CN" dirty="0"/>
              <a:t>and Geoffrey E. Hinton. "</a:t>
            </a:r>
            <a:r>
              <a:rPr lang="en-US" altLang="zh-CN" dirty="0" smtClean="0"/>
              <a:t>ImageNet </a:t>
            </a:r>
            <a:r>
              <a:rPr lang="en-US" altLang="zh-CN" dirty="0"/>
              <a:t>classification with deep convolutional neural networks." </a:t>
            </a:r>
            <a:r>
              <a:rPr lang="en-US" altLang="zh-CN" dirty="0" smtClean="0"/>
              <a:t>NIPS 2012</a:t>
            </a:r>
            <a:r>
              <a:rPr lang="en-US" altLang="zh-CN" dirty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63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2634767" y="2259409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694063" y="1199400"/>
            <a:ext cx="10624425" cy="4506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altLang="zh-CN" sz="2800" dirty="0" err="1"/>
              <a:t>AlexNet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获得</a:t>
            </a:r>
            <a:r>
              <a:rPr lang="zh-CN" altLang="en-US" sz="2800" dirty="0"/>
              <a:t>了 </a:t>
            </a:r>
            <a:r>
              <a:rPr lang="en" sz="2800" dirty="0"/>
              <a:t>2012 ImageNet </a:t>
            </a:r>
            <a:r>
              <a:rPr lang="zh-CN" altLang="en-US" sz="2800" dirty="0" smtClean="0"/>
              <a:t>图像分类</a:t>
            </a:r>
            <a:r>
              <a:rPr lang="zh-CN" altLang="en-US" sz="2800" dirty="0"/>
              <a:t>赛的最好准确度 </a:t>
            </a:r>
            <a:endParaRPr lang="en" sz="2800" dirty="0"/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altLang="zh-CN" sz="2800" dirty="0" err="1" smtClean="0"/>
              <a:t>AlexNet</a:t>
            </a:r>
            <a:r>
              <a:rPr lang="zh-CN" altLang="en-US" sz="2800" dirty="0" smtClean="0"/>
              <a:t>的图像分类</a:t>
            </a:r>
            <a:r>
              <a:rPr lang="zh-CN" altLang="en-US" sz="2800" dirty="0"/>
              <a:t>准确度大幅提升的原因：</a:t>
            </a:r>
            <a:endParaRPr lang="en" sz="2800" dirty="0"/>
          </a:p>
          <a:p>
            <a:pPr marL="914400" lvl="1" indent="-3175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○"/>
            </a:pPr>
            <a:r>
              <a:rPr lang="zh-CN" altLang="en-US" sz="2400" dirty="0"/>
              <a:t>层数</a:t>
            </a:r>
            <a:r>
              <a:rPr lang="zh-CN" altLang="en-US" sz="2400" dirty="0" smtClean="0"/>
              <a:t>更深： 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层</a:t>
            </a:r>
            <a:r>
              <a:rPr lang="zh-CN" altLang="en-US" sz="2400" dirty="0"/>
              <a:t>网络 </a:t>
            </a:r>
            <a:r>
              <a:rPr lang="en-US" altLang="zh-CN" sz="2400" dirty="0"/>
              <a:t>vs. 3</a:t>
            </a:r>
            <a:r>
              <a:rPr lang="zh-CN" altLang="en-US" sz="2400" dirty="0"/>
              <a:t>层网络</a:t>
            </a:r>
          </a:p>
          <a:p>
            <a:pPr marL="914400" lvl="1" indent="-3175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○"/>
            </a:pPr>
            <a:r>
              <a:rPr lang="zh-CN" altLang="en-US" sz="2400" dirty="0"/>
              <a:t>参数</a:t>
            </a:r>
            <a:r>
              <a:rPr lang="zh-CN" altLang="en-US" sz="2400" dirty="0" smtClean="0"/>
              <a:t>更多：</a:t>
            </a:r>
            <a:r>
              <a:rPr lang="en-US" altLang="zh-CN" sz="2400" dirty="0"/>
              <a:t>6</a:t>
            </a:r>
            <a:r>
              <a:rPr lang="zh-CN" altLang="en-US" sz="2400" dirty="0"/>
              <a:t>千万参数 </a:t>
            </a:r>
            <a:r>
              <a:rPr lang="en-US" altLang="zh-CN" sz="2400" dirty="0"/>
              <a:t>vs. 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百万参数</a:t>
            </a:r>
          </a:p>
          <a:p>
            <a:pPr marL="914400" lvl="1" indent="-3175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○"/>
            </a:pPr>
            <a:r>
              <a:rPr lang="zh-CN" altLang="en-US" sz="2400" dirty="0"/>
              <a:t>硬件更</a:t>
            </a:r>
            <a:r>
              <a:rPr lang="zh-CN" altLang="en-US" sz="2400" dirty="0" smtClean="0"/>
              <a:t>快：采用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来做训练</a:t>
            </a:r>
            <a:endParaRPr lang="en" sz="2400" dirty="0"/>
          </a:p>
          <a:p>
            <a:pPr marL="914400" lvl="1" indent="-3175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○"/>
            </a:pPr>
            <a:r>
              <a:rPr lang="zh-CN" altLang="en-US" sz="2400" dirty="0"/>
              <a:t>数据集更</a:t>
            </a:r>
            <a:r>
              <a:rPr lang="zh-CN" altLang="en-US" sz="2400" dirty="0" smtClean="0"/>
              <a:t>大：</a:t>
            </a:r>
            <a:r>
              <a:rPr lang="en-US" altLang="zh-CN" sz="2400" dirty="0" smtClean="0"/>
              <a:t>1.2</a:t>
            </a:r>
            <a:r>
              <a:rPr lang="zh-CN" altLang="en-US" sz="2400" dirty="0" smtClean="0"/>
              <a:t>百万的图片集和而不是之前的上千大小的数据集</a:t>
            </a:r>
            <a:endParaRPr lang="en" sz="2400" dirty="0"/>
          </a:p>
          <a:p>
            <a:pPr marL="914400" lvl="1" indent="-3175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○"/>
            </a:pPr>
            <a:r>
              <a:rPr lang="zh-CN" altLang="en-US" sz="2400" dirty="0" smtClean="0"/>
              <a:t>更好的正则化：采用随机丢弃（</a:t>
            </a:r>
            <a:r>
              <a:rPr lang="en" altLang="zh-CN" sz="2400" dirty="0"/>
              <a:t> dropout </a:t>
            </a:r>
            <a:r>
              <a:rPr lang="zh-CN" altLang="en-US" sz="2400" dirty="0" smtClean="0"/>
              <a:t>）技术</a:t>
            </a:r>
            <a:endParaRPr sz="2400" dirty="0"/>
          </a:p>
        </p:txBody>
      </p:sp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6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 smtClean="0"/>
              <a:t>卷积网络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860297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卷积网络的新发展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新的网络结构不断提出：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AlexNet</a:t>
            </a:r>
            <a:r>
              <a:rPr lang="en-US" altLang="zh-CN" dirty="0" smtClean="0"/>
              <a:t>—&gt;</a:t>
            </a:r>
            <a:r>
              <a:rPr lang="en-US" altLang="zh-CN" dirty="0" err="1" smtClean="0"/>
              <a:t>NiN</a:t>
            </a:r>
            <a:r>
              <a:rPr lang="en-US" altLang="zh-CN" dirty="0" smtClean="0"/>
              <a:t>—&gt;VGG—&gt;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—&gt;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—&gt;</a:t>
            </a:r>
            <a:r>
              <a:rPr lang="en-US" altLang="zh-CN" dirty="0" err="1" smtClean="0"/>
              <a:t>DenseNet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网络规模与深度都在增加，准确率提升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NiN</a:t>
            </a:r>
            <a:r>
              <a:rPr lang="en-US" altLang="zh-CN" dirty="0" smtClean="0"/>
              <a:t> </a:t>
            </a:r>
            <a:r>
              <a:rPr lang="zh-CN" altLang="en-US" dirty="0"/>
              <a:t>引入</a:t>
            </a:r>
            <a:r>
              <a:rPr lang="en-US" altLang="zh-CN" dirty="0"/>
              <a:t>1*1</a:t>
            </a:r>
            <a:r>
              <a:rPr lang="zh-CN" altLang="en-US" dirty="0"/>
              <a:t>卷积层（</a:t>
            </a:r>
            <a:r>
              <a:rPr lang="en-US" altLang="zh-CN" dirty="0" err="1"/>
              <a:t>Bottlenecklayer</a:t>
            </a:r>
            <a:r>
              <a:rPr lang="zh-CN" altLang="en-US" dirty="0"/>
              <a:t>）和全局池化；</a:t>
            </a:r>
          </a:p>
          <a:p>
            <a:pPr lvl="1"/>
            <a:r>
              <a:rPr lang="en-US" altLang="zh-CN" dirty="0"/>
              <a:t>VGG</a:t>
            </a:r>
            <a:r>
              <a:rPr lang="zh-CN" altLang="en-US" dirty="0"/>
              <a:t>将</a:t>
            </a:r>
            <a:r>
              <a:rPr lang="en-US" altLang="zh-CN" dirty="0"/>
              <a:t>7*7</a:t>
            </a:r>
            <a:r>
              <a:rPr lang="zh-CN" altLang="en-US" dirty="0"/>
              <a:t>卷积核替换成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3*3</a:t>
            </a:r>
            <a:r>
              <a:rPr lang="zh-CN" altLang="en-US" dirty="0"/>
              <a:t>卷积核，起到了降参数的作用； </a:t>
            </a:r>
          </a:p>
          <a:p>
            <a:pPr lvl="1"/>
            <a:r>
              <a:rPr lang="en-US" altLang="zh-CN" dirty="0" err="1"/>
              <a:t>GoogLeNet</a:t>
            </a:r>
            <a:r>
              <a:rPr lang="zh-CN" altLang="en-US" dirty="0"/>
              <a:t>引入了</a:t>
            </a:r>
            <a:r>
              <a:rPr lang="en-US" altLang="zh-CN" dirty="0"/>
              <a:t>Inception</a:t>
            </a:r>
            <a:r>
              <a:rPr lang="zh-CN" altLang="en-US" dirty="0"/>
              <a:t>模块；</a:t>
            </a:r>
          </a:p>
          <a:p>
            <a:pPr lvl="1"/>
            <a:r>
              <a:rPr lang="en-US" altLang="zh-CN" dirty="0" err="1"/>
              <a:t>ResNet</a:t>
            </a:r>
            <a:r>
              <a:rPr lang="zh-CN" altLang="en-US" dirty="0"/>
              <a:t>引入了残差</a:t>
            </a:r>
            <a:r>
              <a:rPr lang="zh-CN" altLang="en-US" dirty="0" smtClean="0"/>
              <a:t>思想，增加了</a:t>
            </a:r>
            <a:r>
              <a:rPr lang="en-US" altLang="zh-CN" dirty="0" smtClean="0"/>
              <a:t>Skip Connection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en-US" altLang="zh-CN" dirty="0" err="1" smtClean="0"/>
              <a:t>DenseNet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DenseBlock</a:t>
            </a:r>
            <a:r>
              <a:rPr lang="zh-CN" altLang="en-US" dirty="0" smtClean="0"/>
              <a:t>中将</a:t>
            </a:r>
            <a:r>
              <a:rPr lang="zh-CN" altLang="en-US" dirty="0"/>
              <a:t>当前层的输出</a:t>
            </a:r>
            <a:r>
              <a:rPr lang="zh-CN" altLang="en-US" dirty="0" smtClean="0"/>
              <a:t>特征，与之后</a:t>
            </a:r>
            <a:r>
              <a:rPr lang="zh-CN" altLang="en-US" dirty="0"/>
              <a:t>所有的层做直连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5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620737" cy="46638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Densely Connected Convolutional Networks, </a:t>
            </a:r>
            <a:r>
              <a:rPr lang="en-US" altLang="zh-CN" dirty="0"/>
              <a:t>CVPR 2017. https://arxiv.org/abs/1608.06993</a:t>
            </a:r>
          </a:p>
          <a:p>
            <a:r>
              <a:rPr lang="en-US" altLang="zh-CN" dirty="0" err="1" smtClean="0"/>
              <a:t>SqueezeNet</a:t>
            </a:r>
            <a:r>
              <a:rPr lang="en-US" altLang="zh-CN" dirty="0"/>
              <a:t>: </a:t>
            </a:r>
            <a:r>
              <a:rPr lang="en-US" altLang="zh-CN" dirty="0" err="1"/>
              <a:t>AlexNet</a:t>
            </a:r>
            <a:r>
              <a:rPr lang="en-US" altLang="zh-CN" dirty="0"/>
              <a:t>-level accuracy with 50x fewer parameters and &lt;0.5MB model size. https://arxiv.org/abs/1602.07360.</a:t>
            </a:r>
          </a:p>
          <a:p>
            <a:r>
              <a:rPr lang="en-US" altLang="zh-CN" dirty="0" err="1" smtClean="0"/>
              <a:t>Xception</a:t>
            </a:r>
            <a:r>
              <a:rPr lang="en-US" altLang="zh-CN" dirty="0"/>
              <a:t>: Deep Learning with </a:t>
            </a:r>
            <a:r>
              <a:rPr lang="en-US" altLang="zh-CN" dirty="0" err="1"/>
              <a:t>Depthwise</a:t>
            </a:r>
            <a:r>
              <a:rPr lang="en-US" altLang="zh-CN" dirty="0"/>
              <a:t> Separable Convolutions. https://arxiv.org/abs/1610.02357.</a:t>
            </a:r>
          </a:p>
          <a:p>
            <a:r>
              <a:rPr lang="en-US" altLang="zh-CN" dirty="0" err="1" smtClean="0"/>
              <a:t>ResNet</a:t>
            </a:r>
            <a:r>
              <a:rPr lang="en-US" altLang="zh-CN" dirty="0"/>
              <a:t>: Deep residual learning for image recognition, CVPR 2016. https://arxiv.org/abs/1512.03385.</a:t>
            </a:r>
          </a:p>
          <a:p>
            <a:r>
              <a:rPr lang="en-US" altLang="zh-CN" dirty="0" err="1" smtClean="0"/>
              <a:t>GoogLeNet</a:t>
            </a:r>
            <a:r>
              <a:rPr lang="en-US" altLang="zh-CN" dirty="0" smtClean="0"/>
              <a:t>(Inception </a:t>
            </a:r>
            <a:r>
              <a:rPr lang="en-US" altLang="zh-CN" dirty="0"/>
              <a:t>V3): Going deeper with convolutions, CVPR 2015. https://arxiv.org/abs/1409.4842.</a:t>
            </a:r>
          </a:p>
          <a:p>
            <a:r>
              <a:rPr lang="en-US" altLang="zh-CN" dirty="0" smtClean="0"/>
              <a:t>VGG</a:t>
            </a:r>
            <a:r>
              <a:rPr lang="en-US" altLang="zh-CN" dirty="0"/>
              <a:t>: Very Deep Convolutional Networks for Large Scale Image Recognition, 2014. https://arxiv.org/abs/1409.1556.</a:t>
            </a:r>
          </a:p>
          <a:p>
            <a:r>
              <a:rPr lang="en-US" altLang="zh-CN" dirty="0" err="1" smtClean="0"/>
              <a:t>NiN</a:t>
            </a:r>
            <a:r>
              <a:rPr lang="en-US" altLang="zh-CN" dirty="0"/>
              <a:t>: Network In Network, 2013. https://arxiv.org/abs/1312.4400.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7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/>
          </p:nvPr>
        </p:nvSpPr>
        <p:spPr>
          <a:xfrm>
            <a:off x="771896" y="368135"/>
            <a:ext cx="10837512" cy="125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sz="4400" dirty="0" smtClean="0"/>
              <a:t>卷积网络</a:t>
            </a:r>
            <a:r>
              <a:rPr lang="en-US" altLang="zh-CN" sz="4400" dirty="0" smtClean="0"/>
              <a:t>_</a:t>
            </a:r>
            <a:r>
              <a:rPr lang="zh-CN" altLang="en-US" sz="4400" dirty="0" smtClean="0"/>
              <a:t>计算机视觉</a:t>
            </a:r>
            <a:r>
              <a:rPr lang="en-US" altLang="zh-CN" sz="4400" dirty="0" smtClean="0"/>
              <a:t>_</a:t>
            </a:r>
            <a:r>
              <a:rPr lang="zh-CN" altLang="en-US" sz="4400" dirty="0" smtClean="0"/>
              <a:t>对象检测</a:t>
            </a:r>
            <a:endParaRPr lang="en" sz="4400" dirty="0">
              <a:hlinkClick r:id="rId3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896" y="1626919"/>
            <a:ext cx="10582869" cy="2031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zh-CN" sz="2400" dirty="0" smtClean="0"/>
              <a:t>R-CNN </a:t>
            </a:r>
            <a:r>
              <a:rPr lang="en-US" altLang="zh-CN" sz="2400" dirty="0"/>
              <a:t>(Region-based Convolutional Network method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914400" lvl="1" indent="-3175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zh-CN" sz="2000" dirty="0"/>
              <a:t>Region based convolutional networks for accurate object detection and segmentation, TPAMI, 2015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marL="914400" lvl="1" indent="-3175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zh-CN" sz="2000" dirty="0"/>
              <a:t>Rich feature hierarchies for accurate object detection and semantic segmentation, CVPR 2014.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242" y="3334397"/>
            <a:ext cx="6991264" cy="31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521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卷积网络</a:t>
            </a:r>
            <a:r>
              <a:rPr lang="en-US" altLang="zh-CN" dirty="0" smtClean="0"/>
              <a:t>_</a:t>
            </a:r>
            <a:r>
              <a:rPr lang="zh-CN" altLang="en-US" dirty="0" smtClean="0"/>
              <a:t>计算机视觉</a:t>
            </a:r>
            <a:r>
              <a:rPr lang="en-US" altLang="zh-CN" dirty="0" smtClean="0"/>
              <a:t>CV_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482" y="1825625"/>
            <a:ext cx="10961224" cy="45867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[x] Rich </a:t>
            </a:r>
            <a:r>
              <a:rPr lang="en-US" altLang="zh-CN" dirty="0"/>
              <a:t>feature hierarchies for accurate object detection and semantic segmentation, CVPR 2014.</a:t>
            </a:r>
          </a:p>
          <a:p>
            <a:r>
              <a:rPr kumimoji="1" lang="en-US" altLang="zh-CN" dirty="0" smtClean="0"/>
              <a:t>[x] Region </a:t>
            </a:r>
            <a:r>
              <a:rPr kumimoji="1" lang="en-US" altLang="zh-CN" dirty="0"/>
              <a:t>based convolutional networks for accurate object detection and segmentation, TPAMI, 2015.</a:t>
            </a:r>
          </a:p>
          <a:p>
            <a:r>
              <a:rPr lang="en-US" altLang="zh-CN" dirty="0" smtClean="0"/>
              <a:t>[x] Fast </a:t>
            </a:r>
            <a:r>
              <a:rPr lang="en-US" altLang="zh-CN" dirty="0"/>
              <a:t>R-CNN, </a:t>
            </a:r>
            <a:r>
              <a:rPr lang="en-US" altLang="zh-CN" dirty="0" smtClean="0"/>
              <a:t>ICCV </a:t>
            </a:r>
            <a:r>
              <a:rPr lang="en-US" altLang="zh-CN" dirty="0"/>
              <a:t>2015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[x] Faster R-CNN Towards real-time object detection with region proposal networks, </a:t>
            </a:r>
            <a:r>
              <a:rPr lang="en-US" altLang="zh-CN" dirty="0"/>
              <a:t>NIPS, 2015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/>
              <a:t>x] Show and Tell: Lessons learned from the 2015 MSCOCO Image Captioning Challenge, IEEE PAMI 2016.</a:t>
            </a:r>
          </a:p>
          <a:p>
            <a:r>
              <a:rPr kumimoji="1" lang="en-US" altLang="zh-CN" dirty="0" smtClean="0"/>
              <a:t>[x] SSD</a:t>
            </a:r>
            <a:r>
              <a:rPr kumimoji="1" lang="en-US" altLang="zh-CN" dirty="0"/>
              <a:t>: Single Shot </a:t>
            </a:r>
            <a:r>
              <a:rPr kumimoji="1" lang="en-US" altLang="zh-CN" dirty="0" err="1"/>
              <a:t>MultiBox</a:t>
            </a:r>
            <a:r>
              <a:rPr kumimoji="1" lang="en-US" altLang="zh-CN" dirty="0"/>
              <a:t> Detector, ECCV 2016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[x] You </a:t>
            </a:r>
            <a:r>
              <a:rPr kumimoji="1" lang="en-US" altLang="zh-CN" dirty="0"/>
              <a:t>Only Look Once: Unified, Real-Time Object Detection, CVPR </a:t>
            </a:r>
            <a:r>
              <a:rPr kumimoji="1" lang="en-US" altLang="zh-CN" dirty="0" smtClean="0"/>
              <a:t>2016.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3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行人</a:t>
            </a:r>
            <a:r>
              <a:rPr lang="zh-CN" altLang="en-US" dirty="0"/>
              <a:t>检测</a:t>
            </a:r>
            <a:r>
              <a:rPr lang="en-US" altLang="zh-CN" dirty="0"/>
              <a:t>(Pedestrian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0739"/>
            <a:ext cx="10515600" cy="335983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Shape 2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0766" y="1825625"/>
            <a:ext cx="5879938" cy="3764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6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0514"/>
            <a:ext cx="7886700" cy="11890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深度</a:t>
            </a:r>
            <a:r>
              <a:rPr lang="zh-CN" altLang="en-US" dirty="0"/>
              <a:t>卷积</a:t>
            </a:r>
            <a:r>
              <a:rPr lang="zh-CN" altLang="en-US" dirty="0" smtClean="0"/>
              <a:t>网络</a:t>
            </a:r>
            <a:r>
              <a:rPr lang="en-US" altLang="zh-CN" dirty="0"/>
              <a:t>-</a:t>
            </a:r>
            <a:r>
              <a:rPr lang="zh-CN" altLang="en-US" dirty="0" smtClean="0"/>
              <a:t>人</a:t>
            </a:r>
            <a:r>
              <a:rPr lang="zh-CN" altLang="en-US" dirty="0"/>
              <a:t>脸</a:t>
            </a:r>
            <a:r>
              <a:rPr lang="zh-CN" altLang="en-US" dirty="0" smtClean="0"/>
              <a:t>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525" y="1851302"/>
            <a:ext cx="7130950" cy="46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48719" y="2112983"/>
            <a:ext cx="7958138" cy="37750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400" dirty="0" smtClean="0"/>
              <a:t>循环网络</a:t>
            </a: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 smtClean="0"/>
              <a:t>Recurrent </a:t>
            </a:r>
            <a:r>
              <a:rPr lang="en-US" altLang="zh-CN" sz="4400" dirty="0"/>
              <a:t>neural network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15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</a:t>
            </a:r>
            <a:r>
              <a:rPr lang="en-US" altLang="zh-CN" dirty="0" smtClean="0"/>
              <a:t>(Neuron)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182" y="1825626"/>
            <a:ext cx="10799180" cy="1779969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单个神经元</a:t>
            </a:r>
            <a:r>
              <a:rPr lang="zh-CN" altLang="en-US" sz="3600" dirty="0"/>
              <a:t>可以理解为一组</a:t>
            </a:r>
            <a:r>
              <a:rPr lang="zh-CN" altLang="en-US" sz="3600" dirty="0" smtClean="0"/>
              <a:t>输入线性加权叠加</a:t>
            </a:r>
            <a:r>
              <a:rPr lang="zh-CN" altLang="en-US" sz="3600" dirty="0"/>
              <a:t>，再经过一</a:t>
            </a:r>
            <a:r>
              <a:rPr lang="zh-CN" altLang="en-US" sz="3600" dirty="0" smtClean="0"/>
              <a:t>个非线性</a:t>
            </a:r>
            <a:r>
              <a:rPr lang="zh-CN" altLang="en-US" sz="3600" dirty="0"/>
              <a:t>变换进行输出</a:t>
            </a:r>
            <a:r>
              <a:rPr lang="zh-CN" altLang="en-US" sz="3600" dirty="0" smtClean="0"/>
              <a:t>。</a:t>
            </a:r>
            <a:endParaRPr lang="en-US" altLang="zh-CN" sz="3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194425"/>
              </p:ext>
            </p:extLst>
          </p:nvPr>
        </p:nvGraphicFramePr>
        <p:xfrm>
          <a:off x="2359546" y="3605595"/>
          <a:ext cx="3472238" cy="278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Visio" r:id="rId4" imgW="5295816" imgH="4236854" progId="Visio.Drawing.15">
                  <p:embed/>
                </p:oleObj>
              </mc:Choice>
              <mc:Fallback>
                <p:oleObj name="Visio" r:id="rId4" imgW="5295816" imgH="423685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546" y="3605595"/>
                        <a:ext cx="3472238" cy="2782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151964" y="4696525"/>
            <a:ext cx="2860100" cy="600528"/>
            <a:chOff x="211549" y="15909"/>
            <a:chExt cx="2588933" cy="953275"/>
          </a:xfrm>
        </p:grpSpPr>
        <p:grpSp>
          <p:nvGrpSpPr>
            <p:cNvPr id="7" name="组合 6"/>
            <p:cNvGrpSpPr/>
            <p:nvPr/>
          </p:nvGrpSpPr>
          <p:grpSpPr>
            <a:xfrm>
              <a:off x="211549" y="15909"/>
              <a:ext cx="2588933" cy="953275"/>
              <a:chOff x="220063" y="70608"/>
              <a:chExt cx="2591425" cy="954971"/>
            </a:xfrm>
          </p:grpSpPr>
          <p:sp>
            <p:nvSpPr>
              <p:cNvPr id="9" name="object 14"/>
              <p:cNvSpPr txBox="1"/>
              <p:nvPr/>
            </p:nvSpPr>
            <p:spPr>
              <a:xfrm>
                <a:off x="220063" y="274768"/>
                <a:ext cx="756408" cy="4894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8890"/>
                <a:r>
                  <a:rPr lang="en-US" sz="2000" i="1" spc="25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y</a:t>
                </a:r>
                <a:r>
                  <a:rPr lang="en-US" sz="2000" i="1" spc="395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=f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" name="object 15"/>
              <p:cNvSpPr txBox="1"/>
              <p:nvPr/>
            </p:nvSpPr>
            <p:spPr>
              <a:xfrm>
                <a:off x="1000424" y="211482"/>
                <a:ext cx="505332" cy="6852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8890"/>
                <a:r>
                  <a:rPr lang="en-US" sz="2800" spc="650">
                    <a:solidFill>
                      <a:srgbClr val="000000"/>
                    </a:solidFill>
                    <a:latin typeface="Lucida Sans Unicode" panose="020B0602030504020204" pitchFamily="34" charset="0"/>
                    <a:ea typeface="Arial" panose="020B0604020202020204" pitchFamily="34" charset="0"/>
                    <a:cs typeface="宋体" panose="02010600030101010101" pitchFamily="2" charset="-122"/>
                  </a:rPr>
                  <a:t>∑</a:t>
                </a:r>
                <a:endParaRPr lang="zh-CN" altLang="en-US" sz="1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" name="object 16"/>
              <p:cNvSpPr txBox="1"/>
              <p:nvPr/>
            </p:nvSpPr>
            <p:spPr>
              <a:xfrm>
                <a:off x="1000426" y="731920"/>
                <a:ext cx="343880" cy="29365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8890"/>
                <a:r>
                  <a:rPr lang="en-US" sz="1200" i="1" spc="11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i</a:t>
                </a:r>
                <a:r>
                  <a:rPr lang="en-US" sz="1200" i="1" spc="45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=</a:t>
                </a:r>
                <a:r>
                  <a:rPr lang="en-US" sz="1200" spc="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1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2" name="object 17"/>
              <p:cNvSpPr txBox="1"/>
              <p:nvPr/>
            </p:nvSpPr>
            <p:spPr>
              <a:xfrm>
                <a:off x="1091800" y="70608"/>
                <a:ext cx="160181" cy="29365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8890"/>
                <a:r>
                  <a:rPr lang="en-US" sz="1200" i="1" spc="27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N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3" name="object 18"/>
              <p:cNvSpPr txBox="1"/>
              <p:nvPr/>
            </p:nvSpPr>
            <p:spPr>
              <a:xfrm>
                <a:off x="1369877" y="374834"/>
                <a:ext cx="1279608" cy="44048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8890"/>
                <a:r>
                  <a:rPr lang="en-US" i="1" spc="49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W</a:t>
                </a:r>
                <a:r>
                  <a:rPr lang="en-US" sz="1600" i="1" spc="165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i</a:t>
                </a:r>
                <a:r>
                  <a:rPr lang="en-US" sz="1600" i="1" spc="245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 </a:t>
                </a:r>
                <a:r>
                  <a:rPr lang="en-US" i="1" spc="36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X</a:t>
                </a:r>
                <a:r>
                  <a:rPr lang="en-US" i="1" spc="165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i</a:t>
                </a:r>
                <a:r>
                  <a:rPr lang="en-US" i="1" spc="185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 </a:t>
                </a:r>
                <a:r>
                  <a:rPr lang="en-US" i="1" spc="345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宋体" panose="02010600030101010101" pitchFamily="2" charset="-122"/>
                  </a:rPr>
                  <a:t>+b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4" name="object 19"/>
              <p:cNvSpPr txBox="1"/>
              <p:nvPr/>
            </p:nvSpPr>
            <p:spPr>
              <a:xfrm flipH="1">
                <a:off x="2576302" y="164223"/>
                <a:ext cx="235186" cy="6852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8890"/>
                <a:r>
                  <a:rPr lang="en-US" sz="2800" spc="-1325">
                    <a:solidFill>
                      <a:srgbClr val="000000"/>
                    </a:solidFill>
                    <a:latin typeface="Lucida Sans Unicode" panose="020B0602030504020204" pitchFamily="34" charset="0"/>
                    <a:ea typeface="Arial" panose="020B0604020202020204" pitchFamily="34" charset="0"/>
                    <a:cs typeface="宋体" panose="02010600030101010101" pitchFamily="2" charset="-122"/>
                  </a:rPr>
                  <a:t>)</a:t>
                </a:r>
                <a:endParaRPr lang="zh-CN" altLang="en-US" sz="1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8" name="object 19"/>
            <p:cNvSpPr txBox="1"/>
            <p:nvPr/>
          </p:nvSpPr>
          <p:spPr>
            <a:xfrm rot="10800000">
              <a:off x="771099" y="40943"/>
              <a:ext cx="104330" cy="7502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8890"/>
              <a:r>
                <a:rPr lang="en-US" sz="2800" spc="-1325">
                  <a:solidFill>
                    <a:srgbClr val="000000"/>
                  </a:solidFill>
                  <a:latin typeface="Lucida Sans Unicode" panose="020B0602030504020204" pitchFamily="34" charset="0"/>
                  <a:ea typeface="Arial" panose="020B0604020202020204" pitchFamily="34" charset="0"/>
                  <a:cs typeface="宋体" panose="02010600030101010101" pitchFamily="2" charset="-122"/>
                </a:rPr>
                <a:t>)</a:t>
              </a:r>
              <a:endPara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15" name="Picture 6" descr="http://upload.wikimedia.org/wikipedia/commons/thumb/8/88/Logistic-curve.svg/480px-Logistic-curve.svg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47" y="3559850"/>
            <a:ext cx="1881505" cy="125222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6" name="图片 15"/>
          <p:cNvPicPr/>
          <p:nvPr/>
        </p:nvPicPr>
        <p:blipFill>
          <a:blip r:embed="rId7"/>
          <a:stretch>
            <a:fillRect/>
          </a:stretch>
        </p:blipFill>
        <p:spPr>
          <a:xfrm>
            <a:off x="9402047" y="5100952"/>
            <a:ext cx="1951753" cy="11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循环网络</a:t>
            </a:r>
            <a:r>
              <a:rPr lang="en-US" altLang="zh-CN" dirty="0"/>
              <a:t>-RNN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29" y="1668870"/>
            <a:ext cx="10532125" cy="4899198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r>
              <a:rPr lang="zh-CN" altLang="en-US" sz="6700" dirty="0"/>
              <a:t>循环网络（</a:t>
            </a:r>
            <a:r>
              <a:rPr lang="en-US" altLang="zh-CN" sz="6700" dirty="0"/>
              <a:t>Recurrent neural network</a:t>
            </a:r>
            <a:r>
              <a:rPr lang="zh-CN" altLang="en-US" sz="6700" dirty="0"/>
              <a:t>，简称</a:t>
            </a:r>
            <a:r>
              <a:rPr lang="en-US" altLang="zh-CN" sz="6700" dirty="0"/>
              <a:t>RNN</a:t>
            </a:r>
            <a:r>
              <a:rPr lang="zh-CN" altLang="en-US" sz="6700" dirty="0" smtClean="0"/>
              <a:t>）</a:t>
            </a:r>
            <a:endParaRPr lang="en-US" altLang="zh-CN" sz="6700" dirty="0" smtClean="0"/>
          </a:p>
          <a:p>
            <a:endParaRPr lang="en-US" altLang="zh-CN" sz="6700" dirty="0" smtClean="0"/>
          </a:p>
          <a:p>
            <a:r>
              <a:rPr lang="zh-CN" altLang="en-US" sz="6700" dirty="0" smtClean="0"/>
              <a:t>在</a:t>
            </a:r>
            <a:r>
              <a:rPr lang="zh-CN" altLang="en-US" sz="6700" dirty="0"/>
              <a:t>时间维度</a:t>
            </a:r>
            <a:r>
              <a:rPr lang="zh-CN" altLang="en-US" sz="6700" dirty="0" smtClean="0"/>
              <a:t>上，每</a:t>
            </a:r>
            <a:r>
              <a:rPr lang="zh-CN" altLang="en-US" sz="6700" dirty="0"/>
              <a:t>一个时间步处理时，</a:t>
            </a:r>
            <a:r>
              <a:rPr lang="zh-CN" altLang="en-US" sz="6700" dirty="0" smtClean="0"/>
              <a:t>采用共享的权重</a:t>
            </a:r>
            <a:endParaRPr lang="en-US" altLang="zh-CN" sz="6700" dirty="0"/>
          </a:p>
          <a:p>
            <a:endParaRPr lang="en-US" altLang="zh-CN" sz="6700" dirty="0" smtClean="0"/>
          </a:p>
          <a:p>
            <a:r>
              <a:rPr lang="zh-CN" altLang="en-US" sz="6700" dirty="0" smtClean="0"/>
              <a:t>用</a:t>
            </a:r>
            <a:r>
              <a:rPr lang="zh-CN" altLang="zh-CN" sz="6700" dirty="0" smtClean="0"/>
              <a:t>于序列</a:t>
            </a:r>
            <a:r>
              <a:rPr lang="zh-CN" altLang="en-US" sz="6700" dirty="0" smtClean="0"/>
              <a:t>建模</a:t>
            </a:r>
            <a:r>
              <a:rPr lang="zh-CN" altLang="zh-CN" sz="6700" dirty="0" smtClean="0"/>
              <a:t>预测</a:t>
            </a:r>
            <a:r>
              <a:rPr lang="zh-CN" altLang="en-US" sz="6700" dirty="0" smtClean="0"/>
              <a:t>问题：</a:t>
            </a:r>
            <a:endParaRPr lang="en-US" altLang="zh-CN" sz="6700" dirty="0" smtClean="0"/>
          </a:p>
          <a:p>
            <a:pPr lvl="1"/>
            <a:r>
              <a:rPr lang="zh-CN" altLang="en-US" sz="6300" dirty="0" smtClean="0"/>
              <a:t>手写识别</a:t>
            </a:r>
            <a:r>
              <a:rPr lang="en-US" altLang="zh-CN" sz="6300" dirty="0" smtClean="0"/>
              <a:t>handwriting</a:t>
            </a:r>
            <a:r>
              <a:rPr lang="zh-CN" altLang="en-US" sz="6300" dirty="0" smtClean="0"/>
              <a:t> </a:t>
            </a:r>
            <a:r>
              <a:rPr lang="en-US" altLang="zh-CN" sz="6300" dirty="0"/>
              <a:t>recognition</a:t>
            </a:r>
            <a:endParaRPr lang="en-US" altLang="zh-CN" sz="6300" dirty="0" smtClean="0"/>
          </a:p>
          <a:p>
            <a:pPr lvl="1"/>
            <a:r>
              <a:rPr lang="zh-CN" altLang="en-US" sz="6300" dirty="0" smtClean="0"/>
              <a:t>语音识别</a:t>
            </a:r>
            <a:r>
              <a:rPr lang="en-US" altLang="zh-CN" sz="6300" dirty="0" smtClean="0"/>
              <a:t>speech</a:t>
            </a:r>
            <a:r>
              <a:rPr lang="zh-CN" altLang="en-US" sz="6300" dirty="0" smtClean="0"/>
              <a:t> </a:t>
            </a:r>
            <a:r>
              <a:rPr lang="en-US" altLang="zh-CN" sz="6300" dirty="0" smtClean="0"/>
              <a:t>recognition</a:t>
            </a:r>
          </a:p>
          <a:p>
            <a:pPr lvl="1"/>
            <a:r>
              <a:rPr lang="zh-CN" altLang="en-US" sz="6300" dirty="0" smtClean="0"/>
              <a:t>诗歌填词</a:t>
            </a:r>
            <a:r>
              <a:rPr lang="en-US" altLang="zh-CN" sz="6300" dirty="0" smtClean="0"/>
              <a:t>poem</a:t>
            </a:r>
            <a:r>
              <a:rPr lang="zh-CN" altLang="en-US" sz="6300" dirty="0" smtClean="0"/>
              <a:t> </a:t>
            </a:r>
            <a:r>
              <a:rPr lang="en-US" altLang="zh-CN" sz="6300" dirty="0" smtClean="0"/>
              <a:t>compose</a:t>
            </a:r>
          </a:p>
          <a:p>
            <a:pPr lvl="1"/>
            <a:r>
              <a:rPr lang="zh-CN" altLang="en-US" sz="6300" dirty="0" smtClean="0"/>
              <a:t>股价预测</a:t>
            </a:r>
            <a:r>
              <a:rPr lang="en-US" altLang="zh-CN" sz="6300" dirty="0" smtClean="0"/>
              <a:t>stock</a:t>
            </a:r>
            <a:r>
              <a:rPr lang="zh-CN" altLang="en-US" sz="6300" dirty="0" smtClean="0"/>
              <a:t> </a:t>
            </a:r>
            <a:r>
              <a:rPr lang="en-US" altLang="zh-CN" sz="6300" dirty="0" smtClean="0"/>
              <a:t>price</a:t>
            </a:r>
          </a:p>
          <a:p>
            <a:pPr lvl="1"/>
            <a:r>
              <a:rPr lang="zh-CN" altLang="en-US" sz="6300" dirty="0" smtClean="0"/>
              <a:t>天气预测</a:t>
            </a:r>
            <a:r>
              <a:rPr lang="en-US" altLang="zh-CN" sz="6300" dirty="0" smtClean="0"/>
              <a:t>weather</a:t>
            </a:r>
            <a:r>
              <a:rPr lang="zh-CN" altLang="en-US" sz="6300" dirty="0" smtClean="0"/>
              <a:t> </a:t>
            </a:r>
            <a:r>
              <a:rPr lang="en-US" altLang="zh-CN" sz="6300" dirty="0" smtClean="0"/>
              <a:t>forecast</a:t>
            </a:r>
          </a:p>
          <a:p>
            <a:pPr lvl="1"/>
            <a:r>
              <a:rPr lang="zh-CN" altLang="en-US" sz="6300" dirty="0" smtClean="0"/>
              <a:t>机器翻译</a:t>
            </a:r>
            <a:r>
              <a:rPr lang="en-US" altLang="zh-CN" sz="6300" dirty="0" smtClean="0"/>
              <a:t>machine</a:t>
            </a:r>
            <a:r>
              <a:rPr lang="zh-CN" altLang="en-US" sz="6300" dirty="0" smtClean="0"/>
              <a:t> </a:t>
            </a:r>
            <a:r>
              <a:rPr lang="en-US" altLang="zh-CN" sz="6300" dirty="0" smtClean="0"/>
              <a:t>translation</a:t>
            </a:r>
          </a:p>
          <a:p>
            <a:pPr lvl="1"/>
            <a:r>
              <a:rPr lang="zh-CN" altLang="en-US" sz="6300" dirty="0" smtClean="0"/>
              <a:t>图片注释</a:t>
            </a:r>
            <a:r>
              <a:rPr lang="en-US" altLang="zh-CN" sz="6300" dirty="0" smtClean="0"/>
              <a:t>image</a:t>
            </a:r>
            <a:r>
              <a:rPr lang="zh-CN" altLang="en-US" sz="6300" dirty="0" smtClean="0"/>
              <a:t> </a:t>
            </a:r>
            <a:r>
              <a:rPr lang="en-US" altLang="zh-CN" sz="6300" dirty="0" smtClean="0"/>
              <a:t>caption</a:t>
            </a:r>
          </a:p>
          <a:p>
            <a:pPr lvl="1"/>
            <a:r>
              <a:rPr lang="mr-IN" altLang="zh-CN" sz="6300" dirty="0" smtClean="0"/>
              <a:t>…</a:t>
            </a:r>
            <a:endParaRPr lang="en-US" altLang="zh-CN" sz="6300" dirty="0" smtClean="0"/>
          </a:p>
          <a:p>
            <a:endParaRPr lang="en-US" altLang="zh-CN" sz="67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63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642"/>
          </a:xfrm>
        </p:spPr>
        <p:txBody>
          <a:bodyPr/>
          <a:lstStyle/>
          <a:p>
            <a:r>
              <a:rPr kumimoji="1" lang="en-US" altLang="zh-CN" dirty="0" smtClean="0"/>
              <a:t>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2154"/>
            <a:ext cx="4185213" cy="4724809"/>
          </a:xfrm>
        </p:spPr>
        <p:txBody>
          <a:bodyPr/>
          <a:lstStyle/>
          <a:p>
            <a:r>
              <a:rPr kumimoji="1" lang="zh-CN" altLang="en-US" dirty="0" smtClean="0"/>
              <a:t>循环网络结构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y</a:t>
            </a:r>
            <a:r>
              <a:rPr kumimoji="1" lang="zh-CN" altLang="en-US" dirty="0" smtClean="0"/>
              <a:t>是训练目标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</a:t>
            </a:r>
            <a:r>
              <a:rPr kumimoji="1" lang="zh-CN" altLang="en-US" dirty="0" smtClean="0"/>
              <a:t>是损失函数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o</a:t>
            </a:r>
            <a:r>
              <a:rPr kumimoji="1" lang="zh-CN" altLang="en-US" dirty="0" smtClean="0"/>
              <a:t>是网络输出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</a:t>
            </a:r>
            <a:r>
              <a:rPr kumimoji="1" lang="zh-CN" altLang="en-US" dirty="0" smtClean="0"/>
              <a:t>是状态（隐藏单元）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</a:t>
            </a:r>
            <a:r>
              <a:rPr kumimoji="1" lang="zh-CN" altLang="en-US" dirty="0"/>
              <a:t>是网络输入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计算图的时间步上展开</a:t>
            </a:r>
            <a:endParaRPr kumimoji="1" lang="en-US" altLang="zh-CN" dirty="0" smtClean="0"/>
          </a:p>
          <a:p>
            <a:r>
              <a:rPr kumimoji="1" lang="zh-CN" altLang="en-US" dirty="0" smtClean="0"/>
              <a:t>举例：天气预测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57" y="1452154"/>
            <a:ext cx="7049111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权重共享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0444" y="2257063"/>
            <a:ext cx="5145990" cy="3919900"/>
          </a:xfrm>
        </p:spPr>
        <p:txBody>
          <a:bodyPr/>
          <a:lstStyle/>
          <a:p>
            <a:r>
              <a:rPr lang="zh-CN" altLang="en-US" dirty="0" smtClean="0"/>
              <a:t>循环神经网络在不同的时</a:t>
            </a:r>
            <a:r>
              <a:rPr lang="zh-CN" altLang="en-US" dirty="0"/>
              <a:t>间步上</a:t>
            </a:r>
            <a:r>
              <a:rPr lang="zh-CN" altLang="en-US" dirty="0" smtClean="0"/>
              <a:t>采用相同的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参数</a:t>
            </a:r>
            <a:endParaRPr lang="zh-CN" altLang="en-US" dirty="0"/>
          </a:p>
          <a:p>
            <a:r>
              <a:rPr lang="zh-CN" altLang="en-US" dirty="0"/>
              <a:t>输入到隐藏的连接由权重矩阵</a:t>
            </a:r>
            <a:r>
              <a:rPr lang="en-US" altLang="zh-CN" dirty="0"/>
              <a:t>U </a:t>
            </a:r>
            <a:r>
              <a:rPr lang="zh-CN" altLang="en-US" dirty="0"/>
              <a:t>参数化</a:t>
            </a:r>
            <a:endParaRPr lang="en-US" altLang="zh-CN" dirty="0"/>
          </a:p>
          <a:p>
            <a:r>
              <a:rPr lang="zh-CN" altLang="en-US" dirty="0"/>
              <a:t>隐藏到输出的连接由权重矩阵</a:t>
            </a:r>
            <a:r>
              <a:rPr lang="en-US" altLang="zh-CN" dirty="0"/>
              <a:t>V </a:t>
            </a:r>
            <a:r>
              <a:rPr lang="zh-CN" altLang="en-US" dirty="0"/>
              <a:t>参数化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隐藏到隐藏的循环连接由权重矩阵</a:t>
            </a:r>
            <a:r>
              <a:rPr lang="en-US" altLang="zh-CN" dirty="0"/>
              <a:t>W </a:t>
            </a:r>
            <a:r>
              <a:rPr lang="zh-CN" altLang="en-US" dirty="0"/>
              <a:t>参数化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" y="2257063"/>
            <a:ext cx="6182873" cy="41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5044228"/>
            <a:ext cx="9335946" cy="154176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循环网络将一个输入序列映射到相同长度的输出序列。</a:t>
            </a:r>
            <a:endParaRPr lang="en-US" altLang="zh-CN" sz="1800" dirty="0"/>
          </a:p>
          <a:p>
            <a:r>
              <a:rPr lang="zh-CN" altLang="en-US" sz="1800" dirty="0"/>
              <a:t>信息流动路径：信息在时间上向前（计算输出和损失）和向后（计算梯度）的思想。</a:t>
            </a:r>
            <a:endParaRPr lang="en-US" altLang="zh-CN" sz="1800" dirty="0"/>
          </a:p>
          <a:p>
            <a:r>
              <a:rPr lang="en-US" altLang="zh-CN" sz="1800" dirty="0" smtClean="0"/>
              <a:t>U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V 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W</a:t>
            </a:r>
            <a:r>
              <a:rPr lang="zh-CN" altLang="en-US" sz="1800" dirty="0" smtClean="0"/>
              <a:t>分别对应于输入到隐藏、隐藏到输出和隐藏到隐藏的连接的权重</a:t>
            </a:r>
            <a:r>
              <a:rPr lang="zh-CN" altLang="en-US" sz="1800" dirty="0"/>
              <a:t>矩阵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b </a:t>
            </a:r>
            <a:r>
              <a:rPr lang="zh-CN" altLang="en-US" sz="1800" dirty="0"/>
              <a:t>和</a:t>
            </a:r>
            <a:r>
              <a:rPr lang="en-US" altLang="zh-CN" sz="1800" dirty="0"/>
              <a:t>c </a:t>
            </a:r>
            <a:r>
              <a:rPr lang="zh-CN" altLang="en-US" sz="1800" dirty="0"/>
              <a:t>是偏置向量</a:t>
            </a:r>
            <a:r>
              <a:rPr lang="zh-CN" altLang="en-US" sz="1800" dirty="0" smtClean="0"/>
              <a:t>。</a:t>
            </a:r>
            <a:endParaRPr kumimoji="1"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5" y="1753729"/>
            <a:ext cx="4343400" cy="2349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74" y="410761"/>
            <a:ext cx="6182873" cy="41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输入与</a:t>
            </a:r>
            <a:r>
              <a:rPr kumimoji="1" lang="zh-CN" altLang="en-US" dirty="0" smtClean="0">
                <a:solidFill>
                  <a:srgbClr val="FF0000"/>
                </a:solidFill>
              </a:rPr>
              <a:t>可变</a:t>
            </a:r>
            <a:r>
              <a:rPr kumimoji="1" lang="zh-CN" altLang="en-US" dirty="0" smtClean="0"/>
              <a:t>输出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4254" y="2293976"/>
            <a:ext cx="5575609" cy="3605019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在时间上展开，</a:t>
            </a:r>
            <a:r>
              <a:rPr lang="zh-CN" altLang="en-US" sz="2600" dirty="0"/>
              <a:t>在序列结束时具有单个输出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600" dirty="0" smtClean="0"/>
              <a:t>用于</a:t>
            </a:r>
            <a:r>
              <a:rPr lang="zh-CN" altLang="en-US" sz="2600" dirty="0"/>
              <a:t>概括</a:t>
            </a:r>
            <a:r>
              <a:rPr lang="zh-CN" altLang="en-US" sz="2600" dirty="0" smtClean="0"/>
              <a:t>序列</a:t>
            </a:r>
            <a:r>
              <a:rPr lang="zh-CN" altLang="en-US" sz="2600" dirty="0"/>
              <a:t>并产生用于进一步处理的固定大小的表示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600" dirty="0"/>
              <a:t>在结束</a:t>
            </a:r>
            <a:r>
              <a:rPr lang="zh-CN" altLang="en-US" sz="2600" dirty="0" smtClean="0"/>
              <a:t>处存在目标</a:t>
            </a:r>
            <a:r>
              <a:rPr lang="en-US" altLang="zh-CN" sz="2600" dirty="0" smtClean="0"/>
              <a:t>y</a:t>
            </a:r>
            <a:r>
              <a:rPr lang="zh-CN" altLang="en-US" sz="2600" dirty="0" smtClean="0"/>
              <a:t>，</a:t>
            </a:r>
            <a:r>
              <a:rPr lang="zh-CN" altLang="en-US" sz="2600" dirty="0"/>
              <a:t>或者通过</a:t>
            </a:r>
            <a:r>
              <a:rPr lang="zh-CN" altLang="en-US" sz="2600" dirty="0" smtClean="0"/>
              <a:t>更下游</a:t>
            </a:r>
            <a:r>
              <a:rPr lang="zh-CN" altLang="en-US" sz="2600" dirty="0"/>
              <a:t>模块的反向传播来获得输出</a:t>
            </a:r>
            <a:r>
              <a:rPr lang="en-US" altLang="zh-CN" sz="2600" dirty="0"/>
              <a:t>o(t) </a:t>
            </a:r>
            <a:r>
              <a:rPr lang="zh-CN" altLang="en-US" sz="2600" dirty="0"/>
              <a:t>上的梯度。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5795072" cy="42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双向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 Bidirectional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 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0059" y="1736417"/>
            <a:ext cx="7306457" cy="356041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双向</a:t>
            </a:r>
            <a:r>
              <a:rPr lang="en-US" altLang="zh-CN" sz="2400" dirty="0"/>
              <a:t>RNN </a:t>
            </a:r>
            <a:r>
              <a:rPr lang="zh-CN" altLang="en-US" sz="2400" dirty="0" smtClean="0"/>
              <a:t>，结合</a:t>
            </a:r>
            <a:r>
              <a:rPr lang="zh-CN" altLang="en-US" sz="2400" dirty="0"/>
              <a:t>时间上从序列起点开始移动的</a:t>
            </a:r>
            <a:r>
              <a:rPr lang="en-US" altLang="zh-CN" sz="2400" dirty="0"/>
              <a:t>RNN </a:t>
            </a:r>
            <a:r>
              <a:rPr lang="zh-CN" altLang="en-US" sz="2400" dirty="0"/>
              <a:t>和另一个时间</a:t>
            </a:r>
            <a:r>
              <a:rPr lang="zh-CN" altLang="en-US" sz="2400" dirty="0" smtClean="0"/>
              <a:t>上从</a:t>
            </a:r>
            <a:r>
              <a:rPr lang="zh-CN" altLang="en-US" sz="2400" dirty="0"/>
              <a:t>序列末尾开始移动的</a:t>
            </a:r>
            <a:r>
              <a:rPr lang="en-US" altLang="zh-CN" sz="2400" dirty="0"/>
              <a:t>RNN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双向</a:t>
            </a:r>
            <a:r>
              <a:rPr lang="en-US" altLang="zh-CN" sz="2400" dirty="0"/>
              <a:t>RNN</a:t>
            </a:r>
            <a:r>
              <a:rPr lang="zh-CN" altLang="en-US" sz="2400" dirty="0"/>
              <a:t>，其中</a:t>
            </a:r>
            <a:r>
              <a:rPr lang="en-US" altLang="zh-CN" sz="2400" dirty="0"/>
              <a:t>h(t) </a:t>
            </a:r>
            <a:r>
              <a:rPr lang="zh-CN" altLang="en-US" sz="2400" dirty="0"/>
              <a:t>代表</a:t>
            </a:r>
            <a:r>
              <a:rPr lang="zh-CN" altLang="en-US" sz="2400" dirty="0" smtClean="0"/>
              <a:t>通过时间</a:t>
            </a:r>
            <a:r>
              <a:rPr lang="zh-CN" altLang="en-US" sz="2400" dirty="0"/>
              <a:t>向前移动的子</a:t>
            </a:r>
            <a:r>
              <a:rPr lang="en-US" altLang="zh-CN" sz="2400" dirty="0"/>
              <a:t>RNN </a:t>
            </a:r>
            <a:r>
              <a:rPr lang="zh-CN" altLang="en-US" sz="2400" dirty="0"/>
              <a:t>的状态，</a:t>
            </a:r>
            <a:r>
              <a:rPr lang="en-US" altLang="zh-CN" sz="2400" dirty="0"/>
              <a:t>g(t) </a:t>
            </a:r>
            <a:r>
              <a:rPr lang="zh-CN" altLang="en-US" sz="2400" dirty="0"/>
              <a:t>代表通过时间向后移动的子</a:t>
            </a:r>
            <a:r>
              <a:rPr lang="en-US" altLang="zh-CN" sz="2400" dirty="0"/>
              <a:t>RNN </a:t>
            </a:r>
            <a:r>
              <a:rPr lang="zh-CN" altLang="en-US" sz="2400" dirty="0"/>
              <a:t>的状态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输出</a:t>
            </a:r>
            <a:r>
              <a:rPr lang="zh-CN" altLang="en-US" sz="2400" dirty="0"/>
              <a:t>单元</a:t>
            </a:r>
            <a:r>
              <a:rPr lang="en-US" altLang="zh-CN" sz="2400" dirty="0"/>
              <a:t>o(t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能够计算同时依赖于过去和未来且对时刻</a:t>
            </a:r>
            <a:r>
              <a:rPr lang="en-US" altLang="zh-CN" sz="2400" dirty="0"/>
              <a:t>t </a:t>
            </a:r>
            <a:r>
              <a:rPr lang="zh-CN" altLang="en-US" sz="2400" dirty="0"/>
              <a:t>的输入值最敏感的</a:t>
            </a:r>
            <a:r>
              <a:rPr lang="zh-CN" altLang="en-US" sz="2400" dirty="0" smtClean="0"/>
              <a:t>表示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用于手写识别和语音识别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382429" y="5893640"/>
            <a:ext cx="7326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charset="0"/>
              </a:rPr>
              <a:t>[x] Alex</a:t>
            </a:r>
            <a:r>
              <a:rPr lang="zh-CN" altLang="en-US" dirty="0" smtClean="0">
                <a:solidFill>
                  <a:srgbClr val="252525"/>
                </a:solidFill>
                <a:latin typeface="Arial" charset="0"/>
              </a:rPr>
              <a:t> </a:t>
            </a:r>
            <a:r>
              <a:rPr lang="en-US" altLang="zh-CN" dirty="0" smtClean="0">
                <a:solidFill>
                  <a:srgbClr val="252525"/>
                </a:solidFill>
                <a:latin typeface="Arial" charset="0"/>
              </a:rPr>
              <a:t>Graves</a:t>
            </a:r>
            <a:r>
              <a:rPr lang="zh-CN" altLang="en-US" dirty="0" smtClean="0">
                <a:solidFill>
                  <a:srgbClr val="252525"/>
                </a:solidFill>
                <a:latin typeface="Arial" charset="0"/>
              </a:rPr>
              <a:t> </a:t>
            </a:r>
            <a:r>
              <a:rPr lang="en-US" altLang="zh-CN" dirty="0" smtClean="0">
                <a:solidFill>
                  <a:srgbClr val="252525"/>
                </a:solidFill>
                <a:latin typeface="Arial" charset="0"/>
              </a:rPr>
              <a:t>et</a:t>
            </a:r>
            <a:r>
              <a:rPr lang="zh-CN" altLang="en-US" dirty="0" smtClean="0">
                <a:solidFill>
                  <a:srgbClr val="252525"/>
                </a:solidFill>
                <a:latin typeface="Arial" charset="0"/>
              </a:rPr>
              <a:t> </a:t>
            </a:r>
            <a:r>
              <a:rPr lang="en-US" altLang="zh-CN" dirty="0" smtClean="0">
                <a:solidFill>
                  <a:srgbClr val="252525"/>
                </a:solidFill>
                <a:latin typeface="Arial" charset="0"/>
              </a:rPr>
              <a:t>al., Speech </a:t>
            </a:r>
            <a:r>
              <a:rPr lang="en-US" altLang="zh-CN" dirty="0">
                <a:solidFill>
                  <a:srgbClr val="252525"/>
                </a:solidFill>
                <a:latin typeface="Arial" charset="0"/>
              </a:rPr>
              <a:t>recognition with deep recurrent neural networks, ICASSP 2013.</a:t>
            </a:r>
            <a:endParaRPr lang="en-US" altLang="zh-CN" i="0" dirty="0">
              <a:solidFill>
                <a:srgbClr val="252525"/>
              </a:solidFill>
              <a:effectLst/>
              <a:latin typeface="Arial" charset="0"/>
            </a:endParaRPr>
          </a:p>
        </p:txBody>
      </p:sp>
      <p:sp>
        <p:nvSpPr>
          <p:cNvPr id="7" name="爆炸形 1 6"/>
          <p:cNvSpPr/>
          <p:nvPr/>
        </p:nvSpPr>
        <p:spPr bwMode="auto">
          <a:xfrm>
            <a:off x="9688264" y="4562094"/>
            <a:ext cx="1512168" cy="1469469"/>
          </a:xfrm>
          <a:prstGeom prst="irregularSeal1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zh-CN" altLang="en-US" sz="1400" b="1" dirty="0">
                <a:solidFill>
                  <a:srgbClr val="690057"/>
                </a:solidFill>
                <a:latin typeface="黑体" pitchFamily="2" charset="-122"/>
                <a:ea typeface="黑体" pitchFamily="2" charset="-122"/>
              </a:rPr>
              <a:t>突破性工作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27" y="1690688"/>
            <a:ext cx="3202048" cy="45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双向</a:t>
            </a:r>
            <a:r>
              <a:rPr kumimoji="1" lang="en-US" altLang="zh-CN" dirty="0" smtClean="0"/>
              <a:t>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14" y="1864741"/>
            <a:ext cx="5409953" cy="1295527"/>
          </a:xfrm>
        </p:spPr>
        <p:txBody>
          <a:bodyPr/>
          <a:lstStyle/>
          <a:p>
            <a:r>
              <a:rPr kumimoji="1" lang="zh-CN" altLang="en-US" dirty="0" smtClean="0"/>
              <a:t>更新方程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3" y="1991460"/>
            <a:ext cx="5329335" cy="4179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503" y="2972425"/>
            <a:ext cx="5640571" cy="19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损失函数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循环网络</a:t>
            </a:r>
            <a:r>
              <a:rPr lang="zh-CN" altLang="en-US" dirty="0"/>
              <a:t>的</a:t>
            </a:r>
            <a:r>
              <a:rPr lang="zh-CN" altLang="en-US" dirty="0" smtClean="0"/>
              <a:t>训练损失：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值的输入序列映射到输出值</a:t>
            </a:r>
            <a:r>
              <a:rPr lang="en-US" altLang="zh-CN" dirty="0"/>
              <a:t>o </a:t>
            </a:r>
            <a:r>
              <a:rPr lang="zh-CN" altLang="en-US" dirty="0"/>
              <a:t>的对应</a:t>
            </a:r>
            <a:r>
              <a:rPr lang="zh-CN" altLang="en-US" dirty="0" smtClean="0"/>
              <a:t>序列。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损失</a:t>
            </a:r>
            <a:r>
              <a:rPr lang="en-US" altLang="zh-CN" dirty="0" smtClean="0"/>
              <a:t>L </a:t>
            </a:r>
            <a:r>
              <a:rPr lang="zh-CN" altLang="en-US" dirty="0"/>
              <a:t>衡量</a:t>
            </a:r>
            <a:r>
              <a:rPr lang="zh-CN" altLang="en-US" dirty="0" smtClean="0"/>
              <a:t>每个输出</a:t>
            </a:r>
            <a:r>
              <a:rPr lang="en-US" altLang="zh-CN" dirty="0" smtClean="0"/>
              <a:t>o </a:t>
            </a:r>
            <a:r>
              <a:rPr lang="zh-CN" altLang="en-US" dirty="0"/>
              <a:t>与相应的训练目标</a:t>
            </a:r>
            <a:r>
              <a:rPr lang="en-US" altLang="zh-CN" dirty="0"/>
              <a:t>y </a:t>
            </a:r>
            <a:r>
              <a:rPr lang="zh-CN" altLang="en-US" dirty="0"/>
              <a:t>的距离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输出</a:t>
            </a:r>
            <a:r>
              <a:rPr lang="zh-CN" altLang="en-US" dirty="0" smtClean="0"/>
              <a:t>时</a:t>
            </a:r>
            <a:r>
              <a:rPr lang="zh-CN" altLang="en-US" dirty="0"/>
              <a:t>，</a:t>
            </a:r>
            <a:r>
              <a:rPr lang="en-US" altLang="zh-CN" dirty="0" smtClean="0"/>
              <a:t>o </a:t>
            </a:r>
            <a:r>
              <a:rPr lang="zh-CN" altLang="en-US" dirty="0"/>
              <a:t>是未归一化</a:t>
            </a:r>
            <a:r>
              <a:rPr lang="zh-CN" altLang="en-US" dirty="0" smtClean="0"/>
              <a:t>的对数概率。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损失</a:t>
            </a:r>
            <a:r>
              <a:rPr lang="en-US" altLang="zh-CN" dirty="0"/>
              <a:t>L </a:t>
            </a:r>
            <a:r>
              <a:rPr lang="zh-CN" altLang="en-US" dirty="0"/>
              <a:t>内部</a:t>
            </a:r>
            <a:r>
              <a:rPr lang="zh-CN" altLang="en-US" dirty="0" smtClean="0"/>
              <a:t>计算：</a:t>
            </a:r>
            <a:r>
              <a:rPr lang="en-US" altLang="zh-CN" dirty="0" smtClean="0"/>
              <a:t>y’ </a:t>
            </a:r>
            <a:r>
              <a:rPr lang="en-US" altLang="zh-CN" dirty="0"/>
              <a:t>= </a:t>
            </a:r>
            <a:r>
              <a:rPr lang="en-US" altLang="zh-CN" dirty="0" err="1"/>
              <a:t>softmax</a:t>
            </a:r>
            <a:r>
              <a:rPr lang="en-US" altLang="zh-CN" dirty="0"/>
              <a:t>(o)</a:t>
            </a:r>
            <a:r>
              <a:rPr lang="zh-CN" altLang="en-US" dirty="0"/>
              <a:t>，并将其与目标</a:t>
            </a:r>
            <a:r>
              <a:rPr lang="en-US" altLang="zh-CN" dirty="0"/>
              <a:t>y </a:t>
            </a:r>
            <a:r>
              <a:rPr lang="zh-CN" altLang="en-US" dirty="0"/>
              <a:t>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74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损失函数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x </a:t>
            </a:r>
            <a:r>
              <a:rPr lang="zh-CN" altLang="en-US" dirty="0"/>
              <a:t>序列配对的</a:t>
            </a:r>
            <a:r>
              <a:rPr lang="en-US" altLang="zh-CN" dirty="0"/>
              <a:t>y </a:t>
            </a:r>
            <a:r>
              <a:rPr lang="zh-CN" altLang="en-US" dirty="0"/>
              <a:t>的总损失就是所有时间步的损失之和。例如，</a:t>
            </a:r>
            <a:r>
              <a:rPr lang="en-US" altLang="zh-CN" dirty="0"/>
              <a:t>L(t) </a:t>
            </a:r>
            <a:r>
              <a:rPr lang="zh-CN" altLang="en-US" dirty="0" smtClean="0"/>
              <a:t>为给定</a:t>
            </a:r>
            <a:r>
              <a:rPr lang="zh-CN" altLang="en-US" dirty="0"/>
              <a:t>的</a:t>
            </a:r>
            <a:r>
              <a:rPr lang="en-US" altLang="zh-CN" dirty="0"/>
              <a:t>x(1</a:t>
            </a:r>
            <a:r>
              <a:rPr lang="en-US" altLang="zh-CN" dirty="0" smtClean="0"/>
              <a:t>),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 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x(t) </a:t>
            </a:r>
            <a:r>
              <a:rPr lang="zh-CN" altLang="en-US" dirty="0"/>
              <a:t>后</a:t>
            </a:r>
            <a:r>
              <a:rPr lang="en-US" altLang="zh-CN" dirty="0"/>
              <a:t>y(t) </a:t>
            </a:r>
            <a:r>
              <a:rPr lang="zh-CN" altLang="en-US" dirty="0"/>
              <a:t>的负对数</a:t>
            </a:r>
            <a:r>
              <a:rPr lang="zh-CN" altLang="en-US" dirty="0" smtClean="0"/>
              <a:t>似然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72" y="3204111"/>
            <a:ext cx="5616427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通过时间反向传播（</a:t>
            </a:r>
            <a:r>
              <a:rPr lang="en-US" altLang="zh-CN" dirty="0"/>
              <a:t>back-propagation through time,</a:t>
            </a:r>
            <a:r>
              <a:rPr lang="zh-CN" altLang="en-US" dirty="0"/>
              <a:t> </a:t>
            </a:r>
            <a:r>
              <a:rPr lang="en-US" altLang="zh-CN" dirty="0"/>
              <a:t>BPTT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6041"/>
            <a:ext cx="10515600" cy="400092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通过时间反向传播算法（</a:t>
            </a:r>
            <a:r>
              <a:rPr lang="en-US" altLang="zh-CN" dirty="0"/>
              <a:t>back-propagation through time,</a:t>
            </a:r>
            <a:r>
              <a:rPr lang="zh-CN" altLang="en-US" dirty="0"/>
              <a:t> </a:t>
            </a:r>
            <a:r>
              <a:rPr lang="en-US" altLang="zh-CN" dirty="0"/>
              <a:t>BPTT</a:t>
            </a:r>
            <a:r>
              <a:rPr lang="zh-CN" altLang="en-US" dirty="0"/>
              <a:t>）应用于展开图的反向传播参数调节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梯度</a:t>
            </a:r>
            <a:r>
              <a:rPr lang="zh-CN" altLang="en-US" dirty="0"/>
              <a:t>计算涉及</a:t>
            </a:r>
            <a:r>
              <a:rPr lang="zh-CN" altLang="en-US" dirty="0" smtClean="0"/>
              <a:t>执行一</a:t>
            </a:r>
            <a:r>
              <a:rPr lang="zh-CN" altLang="en-US" dirty="0"/>
              <a:t>次前向传播</a:t>
            </a:r>
            <a:r>
              <a:rPr lang="zh-CN" altLang="en-US" dirty="0" smtClean="0"/>
              <a:t>（从</a:t>
            </a:r>
            <a:r>
              <a:rPr lang="zh-CN" altLang="en-US" dirty="0"/>
              <a:t>左到右的传播）</a:t>
            </a:r>
            <a:r>
              <a:rPr lang="zh-CN" altLang="en-US" dirty="0" smtClean="0"/>
              <a:t>，一次由</a:t>
            </a:r>
            <a:r>
              <a:rPr lang="zh-CN" altLang="en-US" dirty="0"/>
              <a:t>右到左的反向</a:t>
            </a:r>
            <a:r>
              <a:rPr lang="zh-CN" altLang="en-US" dirty="0" smtClean="0"/>
              <a:t>传播。运行时间是</a:t>
            </a:r>
            <a:r>
              <a:rPr lang="en-US" altLang="zh-CN" dirty="0" smtClean="0"/>
              <a:t>O(T)</a:t>
            </a:r>
            <a:r>
              <a:rPr lang="zh-CN" altLang="en-US" dirty="0" smtClean="0"/>
              <a:t>，并且不能通过并行化来降低，因为前向传播图是固有顺序的。</a:t>
            </a:r>
            <a:endParaRPr lang="en-US" altLang="zh-CN" dirty="0"/>
          </a:p>
          <a:p>
            <a:r>
              <a:rPr lang="zh-CN" altLang="en-US" dirty="0"/>
              <a:t>每个时间步只能一前一后地计算。前向传播中的各个状态必须保存，直到它们</a:t>
            </a:r>
            <a:r>
              <a:rPr lang="zh-CN" altLang="en-US" dirty="0" smtClean="0"/>
              <a:t>反向传播</a:t>
            </a:r>
            <a:r>
              <a:rPr lang="zh-CN" altLang="en-US" dirty="0"/>
              <a:t>中被再次</a:t>
            </a:r>
            <a:r>
              <a:rPr lang="zh-CN" altLang="en-US" dirty="0" smtClean="0"/>
              <a:t>使用，因此内存</a:t>
            </a:r>
            <a:r>
              <a:rPr lang="zh-CN" altLang="en-US" dirty="0"/>
              <a:t>代价也是</a:t>
            </a:r>
            <a:r>
              <a:rPr lang="en-US" altLang="zh-CN" dirty="0" smtClean="0"/>
              <a:t>O(T)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损失</a:t>
            </a:r>
            <a:r>
              <a:rPr lang="zh-CN" altLang="en-US" dirty="0"/>
              <a:t>函数的梯度关于各个</a:t>
            </a:r>
            <a:r>
              <a:rPr lang="zh-CN" altLang="en-US" dirty="0" smtClean="0"/>
              <a:t>参数的计算</a:t>
            </a:r>
            <a:r>
              <a:rPr lang="zh-CN" altLang="en-US" dirty="0"/>
              <a:t>是计算成本很高的操作。</a:t>
            </a:r>
            <a:endParaRPr lang="en-US" altLang="zh-CN" dirty="0"/>
          </a:p>
          <a:p>
            <a:r>
              <a:rPr lang="zh-CN" altLang="en-US" dirty="0" smtClean="0"/>
              <a:t>由此可见，循环网络</a:t>
            </a:r>
            <a:r>
              <a:rPr lang="zh-CN" altLang="en-US" dirty="0"/>
              <a:t>非常强大但训练代价</a:t>
            </a:r>
            <a:r>
              <a:rPr lang="zh-CN" altLang="en-US" dirty="0" smtClean="0"/>
              <a:t>也很</a:t>
            </a:r>
            <a:r>
              <a:rPr lang="zh-CN" altLang="en-US" dirty="0"/>
              <a:t>大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6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调节</a:t>
            </a:r>
            <a:r>
              <a:rPr lang="zh-CN" altLang="en-US" dirty="0"/>
              <a:t>权重</a:t>
            </a:r>
            <a:r>
              <a:rPr lang="en-US" altLang="zh-CN" dirty="0" smtClean="0"/>
              <a:t>(weights)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7933" y="1943190"/>
            <a:ext cx="71642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训练的问题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的梯度消失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的梯度爆炸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LSTM</a:t>
            </a:r>
            <a:r>
              <a:rPr kumimoji="1" lang="zh-CN" altLang="en-US" dirty="0" smtClean="0"/>
              <a:t>解决以上问题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5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809" y="310042"/>
            <a:ext cx="11193138" cy="928097"/>
          </a:xfrm>
        </p:spPr>
        <p:txBody>
          <a:bodyPr>
            <a:normAutofit/>
          </a:bodyPr>
          <a:lstStyle/>
          <a:p>
            <a:r>
              <a:rPr lang="zh-CN" altLang="en-US" dirty="0"/>
              <a:t>长短时记忆</a:t>
            </a:r>
            <a:r>
              <a:rPr lang="zh-CN" altLang="en-US" dirty="0" smtClean="0"/>
              <a:t>网络（</a:t>
            </a:r>
            <a:r>
              <a:rPr lang="en-US" altLang="zh-CN" dirty="0" smtClean="0"/>
              <a:t>Long-short </a:t>
            </a:r>
            <a:r>
              <a:rPr lang="en-US" altLang="zh-CN" dirty="0"/>
              <a:t>term memory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215" y="1293224"/>
            <a:ext cx="10322804" cy="377304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2900" dirty="0" smtClean="0"/>
              <a:t>LSTM</a:t>
            </a:r>
            <a:r>
              <a:rPr lang="zh-CN" altLang="en-US" sz="2900" dirty="0" smtClean="0"/>
              <a:t>是</a:t>
            </a:r>
            <a:r>
              <a:rPr lang="en-US" altLang="zh-CN" sz="2900" dirty="0"/>
              <a:t>RNN</a:t>
            </a:r>
            <a:r>
              <a:rPr lang="zh-CN" altLang="en-US" sz="2900" dirty="0"/>
              <a:t>的一个</a:t>
            </a:r>
            <a:r>
              <a:rPr lang="zh-CN" altLang="en-US" sz="2900" dirty="0" smtClean="0"/>
              <a:t>改进，</a:t>
            </a:r>
            <a:r>
              <a:rPr lang="en-US" altLang="zh-CN" sz="2900" dirty="0" smtClean="0"/>
              <a:t>LSTM</a:t>
            </a:r>
            <a:r>
              <a:rPr lang="zh-CN" altLang="en-US" sz="2900" dirty="0"/>
              <a:t>增加了一个主输入单元和其他三个辅助的门限输入单元</a:t>
            </a:r>
            <a:r>
              <a:rPr lang="zh-CN" altLang="en-US" sz="2900" dirty="0" smtClean="0"/>
              <a:t>：</a:t>
            </a:r>
            <a:endParaRPr lang="en-US" altLang="zh-CN" sz="29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500" dirty="0" smtClean="0"/>
              <a:t>记忆</a:t>
            </a:r>
            <a:r>
              <a:rPr lang="zh-CN" altLang="en-US" sz="2500" dirty="0"/>
              <a:t>单元（</a:t>
            </a:r>
            <a:r>
              <a:rPr lang="en-US" altLang="zh-CN" sz="2500" dirty="0"/>
              <a:t>memory cell</a:t>
            </a:r>
            <a:r>
              <a:rPr lang="zh-CN" altLang="en-US" sz="2500" dirty="0"/>
              <a:t>）、输入门（</a:t>
            </a:r>
            <a:r>
              <a:rPr lang="en-US" altLang="zh-CN" sz="2500" dirty="0"/>
              <a:t>input gate</a:t>
            </a:r>
            <a:r>
              <a:rPr lang="zh-CN" altLang="en-US" sz="2500" dirty="0"/>
              <a:t>）、遗忘门（</a:t>
            </a:r>
            <a:r>
              <a:rPr lang="en-US" altLang="zh-CN" sz="2500" dirty="0"/>
              <a:t>forget gate</a:t>
            </a:r>
            <a:r>
              <a:rPr lang="zh-CN" altLang="en-US" sz="2500" dirty="0"/>
              <a:t>）及输出门（</a:t>
            </a:r>
            <a:r>
              <a:rPr lang="en-US" altLang="zh-CN" sz="2500" dirty="0"/>
              <a:t>output gate</a:t>
            </a:r>
            <a:r>
              <a:rPr lang="zh-CN" altLang="en-US" sz="2500" dirty="0"/>
              <a:t>）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900" dirty="0" smtClean="0"/>
              <a:t>三</a:t>
            </a:r>
            <a:r>
              <a:rPr lang="zh-CN" altLang="en-US" sz="2900" dirty="0"/>
              <a:t>个辅助输入分别控制网络是否输入，是否存储输入以及是否输出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500" dirty="0" smtClean="0"/>
              <a:t>输入门</a:t>
            </a:r>
            <a:r>
              <a:rPr lang="zh-CN" altLang="en-US" sz="2500" dirty="0"/>
              <a:t>（</a:t>
            </a:r>
            <a:r>
              <a:rPr lang="en-US" altLang="zh-CN" sz="2500" dirty="0"/>
              <a:t>Input gate</a:t>
            </a:r>
            <a:r>
              <a:rPr lang="zh-CN" altLang="en-US" sz="2500" dirty="0"/>
              <a:t>）控制是否输入，遗忘门（</a:t>
            </a:r>
            <a:r>
              <a:rPr lang="en-US" altLang="zh-CN" sz="2500" dirty="0"/>
              <a:t>Forget gate</a:t>
            </a:r>
            <a:r>
              <a:rPr lang="zh-CN" altLang="en-US" sz="2500" dirty="0"/>
              <a:t>）控制是否存储，输出门（</a:t>
            </a:r>
            <a:r>
              <a:rPr lang="en-US" altLang="zh-CN" sz="2500" dirty="0"/>
              <a:t>Output gate</a:t>
            </a:r>
            <a:r>
              <a:rPr lang="zh-CN" altLang="en-US" sz="2500" dirty="0"/>
              <a:t>）控制是否输出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900" dirty="0" smtClean="0"/>
              <a:t>辅助单元可以</a:t>
            </a:r>
            <a:r>
              <a:rPr lang="zh-CN" altLang="en-US" sz="2900" dirty="0"/>
              <a:t>寄存时间序列的</a:t>
            </a:r>
            <a:r>
              <a:rPr lang="zh-CN" altLang="en-US" sz="2900" dirty="0" smtClean="0"/>
              <a:t>输入，在</a:t>
            </a:r>
            <a:r>
              <a:rPr lang="zh-CN" altLang="en-US" sz="2900" dirty="0"/>
              <a:t>训练过程中会利用后向传播的方式进行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900" dirty="0"/>
              <a:t>记忆</a:t>
            </a:r>
            <a:r>
              <a:rPr lang="zh-CN" altLang="en-US" sz="2900" dirty="0" smtClean="0"/>
              <a:t>单元和</a:t>
            </a:r>
            <a:r>
              <a:rPr lang="zh-CN" altLang="en-US" sz="2900" dirty="0"/>
              <a:t>这些门单元的组合，</a:t>
            </a:r>
            <a:r>
              <a:rPr lang="zh-CN" altLang="en-US" sz="2900" dirty="0" smtClean="0"/>
              <a:t>大大</a:t>
            </a:r>
            <a:r>
              <a:rPr lang="zh-CN" altLang="en-US" sz="2900" dirty="0"/>
              <a:t>提升了</a:t>
            </a:r>
            <a:r>
              <a:rPr lang="en-US" altLang="zh-CN" sz="2900" dirty="0"/>
              <a:t>RNN</a:t>
            </a:r>
            <a:r>
              <a:rPr lang="zh-CN" altLang="en-US" sz="2900" dirty="0"/>
              <a:t>处理远距离依赖问题的能力 ，解决</a:t>
            </a:r>
            <a:r>
              <a:rPr lang="en-US" altLang="zh-CN" sz="2900" dirty="0"/>
              <a:t>RNN</a:t>
            </a:r>
            <a:r>
              <a:rPr lang="zh-CN" altLang="en-US" sz="2900" dirty="0"/>
              <a:t>网络收敛慢的问题。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zh-CN" altLang="en-US" sz="2900" dirty="0"/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65" y="4167206"/>
            <a:ext cx="3856688" cy="26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LSTM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5" y="1914144"/>
            <a:ext cx="5958359" cy="4480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2476500"/>
            <a:ext cx="5589270" cy="876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76" y="3262663"/>
            <a:ext cx="5961888" cy="1991166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6364224" y="1478863"/>
            <a:ext cx="4831080" cy="817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  <a:p>
            <a:r>
              <a:rPr kumimoji="1" lang="zh-CN" altLang="en-US" dirty="0" smtClean="0"/>
              <a:t>前向方程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634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门</a:t>
            </a:r>
            <a:r>
              <a:rPr lang="zh-CN" altLang="en-US" dirty="0"/>
              <a:t>控循环单元（</a:t>
            </a:r>
            <a:r>
              <a:rPr lang="en-US" altLang="zh-CN" dirty="0"/>
              <a:t>Gated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 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931" y="1378462"/>
            <a:ext cx="11586117" cy="23690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GRU</a:t>
            </a:r>
            <a:r>
              <a:rPr lang="zh-CN" altLang="en-US" sz="1800" dirty="0" smtClean="0"/>
              <a:t> （</a:t>
            </a:r>
            <a:r>
              <a:rPr lang="en-US" altLang="zh-CN" sz="1800" dirty="0" smtClean="0"/>
              <a:t>Gated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Recurrent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Unit</a:t>
            </a:r>
            <a:r>
              <a:rPr lang="zh-CN" altLang="en-US" sz="1800" dirty="0" smtClean="0"/>
              <a:t>）是</a:t>
            </a:r>
            <a:r>
              <a:rPr lang="en-US" altLang="zh-CN" sz="1800" dirty="0"/>
              <a:t>Cho</a:t>
            </a:r>
            <a:r>
              <a:rPr lang="zh-CN" altLang="en-US" sz="1800" dirty="0" smtClean="0"/>
              <a:t>等提</a:t>
            </a:r>
            <a:r>
              <a:rPr lang="zh-CN" altLang="en-US" sz="1800" dirty="0"/>
              <a:t>出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LSTM</a:t>
            </a:r>
            <a:r>
              <a:rPr lang="zh-CN" altLang="en-US" sz="1800" dirty="0" smtClean="0"/>
              <a:t>的简化</a:t>
            </a:r>
            <a:r>
              <a:rPr lang="zh-CN" altLang="en-US" sz="1800" dirty="0"/>
              <a:t>版本，也是</a:t>
            </a:r>
            <a:r>
              <a:rPr lang="en-US" altLang="zh-CN" sz="1800" dirty="0"/>
              <a:t>RNN</a:t>
            </a:r>
            <a:r>
              <a:rPr lang="zh-CN" altLang="en-US" sz="1800" dirty="0"/>
              <a:t>的一种</a:t>
            </a:r>
            <a:r>
              <a:rPr lang="zh-CN" altLang="en-US" sz="1800" dirty="0" smtClean="0"/>
              <a:t>扩展</a:t>
            </a:r>
            <a:endParaRPr lang="en-US" altLang="zh-CN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GRU</a:t>
            </a:r>
            <a:r>
              <a:rPr lang="zh-CN" altLang="en-US" sz="1800" dirty="0"/>
              <a:t>单元只有两个门：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重置门（</a:t>
            </a:r>
            <a:r>
              <a:rPr lang="en-US" altLang="zh-CN" sz="1800" dirty="0"/>
              <a:t>reset gate</a:t>
            </a:r>
            <a:r>
              <a:rPr lang="zh-CN" altLang="en-US" sz="1800" dirty="0"/>
              <a:t>），如果重置门关闭，会忽略掉历史信息，即历史不相干的信息不会影响未来的输出。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更新门（</a:t>
            </a:r>
            <a:r>
              <a:rPr lang="en-US" altLang="zh-CN" sz="1800" dirty="0"/>
              <a:t>update gate</a:t>
            </a:r>
            <a:r>
              <a:rPr lang="zh-CN" altLang="en-US" sz="1800" dirty="0"/>
              <a:t>），将</a:t>
            </a:r>
            <a:r>
              <a:rPr lang="en-US" altLang="zh-CN" sz="1800" dirty="0"/>
              <a:t>LSTM</a:t>
            </a:r>
            <a:r>
              <a:rPr lang="zh-CN" altLang="en-US" sz="1800" dirty="0"/>
              <a:t>的输入门和遗忘门合并，用于控制历史信息对当前时刻隐层输出的影响。如果更新门接近</a:t>
            </a:r>
            <a:r>
              <a:rPr lang="en-US" altLang="zh-CN" sz="1800" dirty="0"/>
              <a:t>1</a:t>
            </a:r>
            <a:r>
              <a:rPr lang="zh-CN" altLang="en-US" sz="1800" dirty="0"/>
              <a:t>，会把历史信息传递下去。</a:t>
            </a:r>
          </a:p>
        </p:txBody>
      </p:sp>
      <p:pic>
        <p:nvPicPr>
          <p:cNvPr id="12290" name="Picture 2" descr="http://book.paddlepaddle.org/07.machine_translation/image/g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11" y="3441260"/>
            <a:ext cx="8572358" cy="28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89932" y="6250321"/>
            <a:ext cx="115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charset="0"/>
              </a:rPr>
              <a:t>[x] K. Cho et al., On </a:t>
            </a:r>
            <a:r>
              <a:rPr lang="en-US" altLang="zh-CN" dirty="0">
                <a:solidFill>
                  <a:srgbClr val="252525"/>
                </a:solidFill>
                <a:latin typeface="Arial" charset="0"/>
              </a:rPr>
              <a:t>the Properties of Neural Machine Translation Encoder-Decoder Approaches, SSST-8, 2014.</a:t>
            </a:r>
            <a:endParaRPr lang="en-US" altLang="zh-CN" b="0" i="0" dirty="0">
              <a:solidFill>
                <a:srgbClr val="252525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9741" y="1476375"/>
            <a:ext cx="7958138" cy="37750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400" dirty="0" smtClean="0"/>
              <a:t>序列对序列模型</a:t>
            </a: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/>
              <a:t>Sequence-to-Sequence Models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304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机器翻译（英语</a:t>
            </a:r>
            <a:r>
              <a:rPr lang="en-US" altLang="zh-CN" dirty="0" smtClean="0"/>
              <a:t>-</a:t>
            </a:r>
            <a:r>
              <a:rPr lang="zh-CN" altLang="en-US" dirty="0" smtClean="0"/>
              <a:t>法语）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519" y="5520074"/>
            <a:ext cx="10709631" cy="11402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dirty="0"/>
              <a:t>[x] I. </a:t>
            </a:r>
            <a:r>
              <a:rPr lang="en-US" altLang="zh-CN" sz="2400" dirty="0" err="1"/>
              <a:t>Sutskever</a:t>
            </a:r>
            <a:r>
              <a:rPr lang="en-US" altLang="zh-CN" sz="2400" dirty="0"/>
              <a:t>, O. </a:t>
            </a:r>
            <a:r>
              <a:rPr lang="en-US" altLang="zh-CN" sz="2400" dirty="0" err="1"/>
              <a:t>Vinyals</a:t>
            </a:r>
            <a:r>
              <a:rPr lang="en-US" altLang="zh-CN" sz="2400" dirty="0"/>
              <a:t>, &amp; Q. V. Le, </a:t>
            </a:r>
            <a:r>
              <a:rPr lang="en-US" altLang="zh-CN" sz="2400" dirty="0">
                <a:solidFill>
                  <a:srgbClr val="FF0000"/>
                </a:solidFill>
              </a:rPr>
              <a:t>Sequence to sequence learning with neural networks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NIPS </a:t>
            </a:r>
            <a:r>
              <a:rPr lang="en-US" altLang="zh-CN" sz="2400" dirty="0"/>
              <a:t>2014.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28" y="1690689"/>
            <a:ext cx="7455143" cy="36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注意力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序列对序列模型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是一个万能模型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注意力机制（</a:t>
            </a:r>
            <a:r>
              <a:rPr lang="en-US" altLang="zh-CN" dirty="0"/>
              <a:t> attention mechanism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58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图片注解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30" y="1557511"/>
            <a:ext cx="7518837" cy="39562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7730" y="5880655"/>
            <a:ext cx="10233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Fang, Hao, et al. "From captions to visual concepts and back."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7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ASR-paper</a:t>
            </a:r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620" y="1825625"/>
            <a:ext cx="10718180" cy="340429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[x] </a:t>
            </a:r>
            <a:r>
              <a:rPr lang="en-US" altLang="zh-CN" sz="2000" dirty="0" smtClean="0"/>
              <a:t>Long </a:t>
            </a:r>
            <a:r>
              <a:rPr lang="en-US" altLang="zh-CN" sz="2000" dirty="0"/>
              <a:t>short term memory neural computation, Neural computation 9 (8), 1735-1780, 1997. </a:t>
            </a:r>
            <a:endParaRPr lang="en-US" altLang="zh-CN" sz="2000" dirty="0" smtClean="0"/>
          </a:p>
          <a:p>
            <a:r>
              <a:rPr lang="en-US" altLang="zh-CN" sz="2000" dirty="0"/>
              <a:t>[x] </a:t>
            </a:r>
            <a:r>
              <a:rPr lang="en-US" altLang="zh-CN" sz="2000" dirty="0" smtClean="0"/>
              <a:t>Connectionist </a:t>
            </a:r>
            <a:r>
              <a:rPr lang="en-US" altLang="zh-CN" sz="2000" dirty="0"/>
              <a:t>temporal classification labelling unsegmented sequence data with recurrent neural networks, ICML 2006.</a:t>
            </a:r>
          </a:p>
          <a:p>
            <a:r>
              <a:rPr lang="en-US" altLang="zh-CN" sz="2000" dirty="0" smtClean="0"/>
              <a:t>[</a:t>
            </a:r>
            <a:r>
              <a:rPr lang="en-US" altLang="zh-CN" sz="2000" dirty="0"/>
              <a:t>x] </a:t>
            </a:r>
            <a:r>
              <a:rPr lang="en-US" altLang="zh-CN" sz="2000" dirty="0" smtClean="0"/>
              <a:t>Speech </a:t>
            </a:r>
            <a:r>
              <a:rPr lang="en-US" altLang="zh-CN" sz="2000" dirty="0"/>
              <a:t>recognition with deep recurrent neural networks, ICASSP 2013.</a:t>
            </a:r>
          </a:p>
          <a:p>
            <a:r>
              <a:rPr lang="en-US" altLang="zh-CN" sz="2000" dirty="0"/>
              <a:t>[x] </a:t>
            </a:r>
            <a:r>
              <a:rPr lang="en-US" altLang="zh-CN" sz="2000" dirty="0" smtClean="0"/>
              <a:t>Towards </a:t>
            </a:r>
            <a:r>
              <a:rPr lang="en-US" altLang="zh-CN" sz="2000" dirty="0"/>
              <a:t>End-To-End Speech Recognition with Recurrent Neural Networks, ICML 2014.</a:t>
            </a:r>
          </a:p>
          <a:p>
            <a:r>
              <a:rPr lang="en-US" altLang="zh-CN" sz="2000" dirty="0"/>
              <a:t>[x] </a:t>
            </a:r>
            <a:r>
              <a:rPr lang="en-US" altLang="zh-CN" sz="2000" dirty="0" smtClean="0"/>
              <a:t>Speech </a:t>
            </a:r>
            <a:r>
              <a:rPr lang="en-US" altLang="zh-CN" sz="2000" dirty="0"/>
              <a:t>2 End-to-End Speech Recognition in English and Mandarin, JMLR 2016</a:t>
            </a:r>
            <a:r>
              <a:rPr lang="en-US" altLang="zh-CN" sz="2000" dirty="0" smtClean="0"/>
              <a:t>.  </a:t>
            </a:r>
          </a:p>
          <a:p>
            <a:r>
              <a:rPr lang="en-US" altLang="zh-CN" sz="2000" dirty="0" smtClean="0"/>
              <a:t>[</a:t>
            </a:r>
            <a:r>
              <a:rPr lang="en-US" altLang="zh-CN" sz="2000" dirty="0"/>
              <a:t>x] </a:t>
            </a:r>
            <a:r>
              <a:rPr lang="en-US" altLang="zh-CN" sz="2000" dirty="0" err="1" smtClean="0"/>
              <a:t>Yoshua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Bengio</a:t>
            </a:r>
            <a:r>
              <a:rPr lang="en-US" altLang="zh-CN" sz="2000" dirty="0"/>
              <a:t>, Ian </a:t>
            </a:r>
            <a:r>
              <a:rPr lang="en-US" altLang="zh-CN" sz="2000" dirty="0" err="1"/>
              <a:t>Goodfellow</a:t>
            </a:r>
            <a:r>
              <a:rPr lang="en-US" altLang="zh-CN" sz="2000" dirty="0"/>
              <a:t>, Aaron </a:t>
            </a:r>
            <a:r>
              <a:rPr lang="en-US" altLang="zh-CN" sz="2000" dirty="0" err="1"/>
              <a:t>Courville</a:t>
            </a:r>
            <a:r>
              <a:rPr lang="en-US" altLang="zh-CN" sz="2000" dirty="0"/>
              <a:t>, Deep Learning, MIT Press, </a:t>
            </a:r>
            <a:r>
              <a:rPr lang="en-US" altLang="zh-CN" sz="2000" dirty="0" smtClean="0"/>
              <a:t>2016.</a:t>
            </a:r>
          </a:p>
        </p:txBody>
      </p:sp>
    </p:spTree>
    <p:extLst>
      <p:ext uri="{BB962C8B-B14F-4D97-AF65-F5344CB8AC3E}">
        <p14:creationId xmlns:p14="http://schemas.microsoft.com/office/powerpoint/2010/main" val="1894409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5499" y="2219093"/>
            <a:ext cx="7957318" cy="291678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8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谢谢指正！</a:t>
            </a:r>
            <a:endParaRPr lang="en-US" altLang="zh-CN" sz="8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8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sz="5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zhenchen@Tsinghua.edu.cn</a:t>
            </a:r>
            <a:endParaRPr lang="zh-CN" altLang="en-US" sz="5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3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9081" cy="1325563"/>
          </a:xfrm>
        </p:spPr>
        <p:txBody>
          <a:bodyPr/>
          <a:lstStyle/>
          <a:p>
            <a:r>
              <a:rPr lang="zh-CN" altLang="en-US" dirty="0" smtClean="0"/>
              <a:t>多层神经网络（</a:t>
            </a:r>
            <a:r>
              <a:rPr lang="en-US" altLang="zh-CN" dirty="0" smtClean="0"/>
              <a:t>Multilayer neural networks</a:t>
            </a:r>
            <a:r>
              <a:rPr lang="zh-CN" altLang="en-US" dirty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733" y="1574158"/>
            <a:ext cx="11215869" cy="21718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单个神经元可以进行线性分类，而多个神经元的组合就可以完成复杂的分类工作。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多层神经网络，又称为深度神经网络，在实际中表现出更好的性能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997131" y="3483979"/>
            <a:ext cx="5521836" cy="3171463"/>
            <a:chOff x="0" y="0"/>
            <a:chExt cx="3424594" cy="2644776"/>
          </a:xfrm>
        </p:grpSpPr>
        <p:sp>
          <p:nvSpPr>
            <p:cNvPr id="5" name="Shape 109"/>
            <p:cNvSpPr txBox="1"/>
            <p:nvPr/>
          </p:nvSpPr>
          <p:spPr>
            <a:xfrm>
              <a:off x="1655280" y="666880"/>
              <a:ext cx="519322" cy="402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W’11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0" y="0"/>
              <a:ext cx="3424594" cy="2644776"/>
              <a:chOff x="0" y="0"/>
              <a:chExt cx="3424594" cy="2644776"/>
            </a:xfrm>
          </p:grpSpPr>
          <p:sp>
            <p:nvSpPr>
              <p:cNvPr id="7" name="Shape 109"/>
              <p:cNvSpPr txBox="1"/>
              <p:nvPr/>
            </p:nvSpPr>
            <p:spPr>
              <a:xfrm>
                <a:off x="627273" y="533753"/>
                <a:ext cx="515075" cy="401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W11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0" y="0"/>
                <a:ext cx="3424594" cy="2644776"/>
                <a:chOff x="0" y="0"/>
                <a:chExt cx="3424594" cy="2644776"/>
              </a:xfrm>
            </p:grpSpPr>
            <p:cxnSp>
              <p:nvCxnSpPr>
                <p:cNvPr id="9" name="Shape 95"/>
                <p:cNvCxnSpPr/>
                <p:nvPr/>
              </p:nvCxnSpPr>
              <p:spPr>
                <a:xfrm>
                  <a:off x="2565779" y="1903863"/>
                  <a:ext cx="50937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BA173"/>
                  </a:solidFill>
                  <a:prstDash val="solid"/>
                  <a:round/>
                  <a:headEnd type="none" w="lg" len="lg"/>
                  <a:tailEnd type="triangle" w="sm" len="lg"/>
                </a:ln>
              </p:spPr>
            </p:cxnSp>
            <p:grpSp>
              <p:nvGrpSpPr>
                <p:cNvPr id="10" name="组合 9"/>
                <p:cNvGrpSpPr/>
                <p:nvPr/>
              </p:nvGrpSpPr>
              <p:grpSpPr>
                <a:xfrm>
                  <a:off x="0" y="0"/>
                  <a:ext cx="3424594" cy="2644776"/>
                  <a:chOff x="0" y="0"/>
                  <a:chExt cx="3424594" cy="2644776"/>
                </a:xfrm>
              </p:grpSpPr>
              <p:cxnSp>
                <p:nvCxnSpPr>
                  <p:cNvPr id="11" name="Shape 95"/>
                  <p:cNvCxnSpPr/>
                  <p:nvPr/>
                </p:nvCxnSpPr>
                <p:spPr>
                  <a:xfrm>
                    <a:off x="2565779" y="1119116"/>
                    <a:ext cx="50927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4BA173"/>
                    </a:solidFill>
                    <a:prstDash val="solid"/>
                    <a:round/>
                    <a:headEnd type="none" w="lg" len="lg"/>
                    <a:tailEnd type="triangle" w="sm" len="lg"/>
                  </a:ln>
                </p:spPr>
              </p:cxn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0" y="0"/>
                    <a:ext cx="3424594" cy="2644776"/>
                    <a:chOff x="0" y="0"/>
                    <a:chExt cx="3424594" cy="2644776"/>
                  </a:xfrm>
                </p:grpSpPr>
                <p:sp>
                  <p:nvSpPr>
                    <p:cNvPr id="13" name="Shape 110"/>
                    <p:cNvSpPr txBox="1"/>
                    <p:nvPr/>
                  </p:nvSpPr>
                  <p:spPr>
                    <a:xfrm>
                      <a:off x="2449406" y="743804"/>
                      <a:ext cx="948000" cy="3138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Y1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0" y="0"/>
                      <a:ext cx="3424594" cy="2644776"/>
                      <a:chOff x="0" y="0"/>
                      <a:chExt cx="3424594" cy="2644776"/>
                    </a:xfrm>
                  </p:grpSpPr>
                  <p:grpSp>
                    <p:nvGrpSpPr>
                      <p:cNvPr id="15" name="组合 14"/>
                      <p:cNvGrpSpPr/>
                      <p:nvPr/>
                    </p:nvGrpSpPr>
                    <p:grpSpPr>
                      <a:xfrm>
                        <a:off x="0" y="0"/>
                        <a:ext cx="2769871" cy="2644776"/>
                        <a:chOff x="40944" y="-6824"/>
                        <a:chExt cx="2770031" cy="2645056"/>
                      </a:xfrm>
                    </p:grpSpPr>
                    <p:sp>
                      <p:nvSpPr>
                        <p:cNvPr id="17" name="Shape 108"/>
                        <p:cNvSpPr txBox="1"/>
                        <p:nvPr/>
                      </p:nvSpPr>
                      <p:spPr>
                        <a:xfrm>
                          <a:off x="40944" y="0"/>
                          <a:ext cx="811530" cy="348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91425" tIns="91425" rIns="91425" bIns="91425" anchor="t" anchorCtr="0">
                          <a:noAutofit/>
                        </a:bodyPr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Arial" panose="020B0604020202020204" pitchFamily="34" charset="0"/>
                              <a:cs typeface="宋体" panose="02010600030101010101" pitchFamily="2" charset="-122"/>
                            </a:rPr>
                            <a:t>输入层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8" name="Shape 109"/>
                        <p:cNvSpPr txBox="1"/>
                        <p:nvPr/>
                      </p:nvSpPr>
                      <p:spPr>
                        <a:xfrm>
                          <a:off x="1023177" y="-6824"/>
                          <a:ext cx="873125" cy="402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91425" tIns="91425" rIns="91425" bIns="91425" anchor="t" anchorCtr="0">
                          <a:noAutofit/>
                        </a:bodyPr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Arial" panose="020B0604020202020204" pitchFamily="34" charset="0"/>
                              <a:cs typeface="宋体" panose="02010600030101010101" pitchFamily="2" charset="-122"/>
                            </a:rPr>
                            <a:t>隐藏</a:t>
                          </a:r>
                          <a:r>
                            <a:rPr lang="zh-CN" altLang="en-US" sz="2000" b="1" dirty="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层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9" name="Shape 110"/>
                        <p:cNvSpPr txBox="1"/>
                        <p:nvPr/>
                      </p:nvSpPr>
                      <p:spPr>
                        <a:xfrm>
                          <a:off x="1862920" y="320722"/>
                          <a:ext cx="948055" cy="368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91425" tIns="91425" rIns="91425" bIns="91425" anchor="t" anchorCtr="0">
                          <a:noAutofit/>
                        </a:bodyPr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Arial" panose="020B0604020202020204" pitchFamily="34" charset="0"/>
                              <a:cs typeface="宋体" panose="02010600030101010101" pitchFamily="2" charset="-122"/>
                            </a:rPr>
                            <a:t>输出</a:t>
                          </a:r>
                          <a:r>
                            <a:rPr lang="zh-CN" altLang="en-US" sz="2000" b="1" dirty="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层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  <p:grpSp>
                      <p:nvGrpSpPr>
                        <p:cNvPr id="20" name="组合 19"/>
                        <p:cNvGrpSpPr/>
                        <p:nvPr/>
                      </p:nvGrpSpPr>
                      <p:grpSpPr>
                        <a:xfrm>
                          <a:off x="184245" y="443552"/>
                          <a:ext cx="2424658" cy="2194680"/>
                          <a:chOff x="0" y="0"/>
                          <a:chExt cx="2424658" cy="2194680"/>
                        </a:xfrm>
                      </p:grpSpPr>
                      <p:grpSp>
                        <p:nvGrpSpPr>
                          <p:cNvPr id="21" name="Shape 85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2424658" cy="2194680"/>
                            <a:chOff x="74165" y="379122"/>
                            <a:chExt cx="2220350" cy="1742275"/>
                          </a:xfrm>
                        </p:grpSpPr>
                        <p:sp>
                          <p:nvSpPr>
                            <p:cNvPr id="23" name="Shape 86"/>
                            <p:cNvSpPr/>
                            <p:nvPr/>
                          </p:nvSpPr>
                          <p:spPr>
                            <a:xfrm>
                              <a:off x="74165" y="379122"/>
                              <a:ext cx="467700" cy="452100"/>
                            </a:xfrm>
                            <a:prstGeom prst="ellipse">
                              <a:avLst/>
                            </a:prstGeom>
                            <a:noFill/>
                            <a:ln w="9525" cap="flat" cmpd="sng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X0</a:t>
                              </a:r>
                              <a:endParaRPr lang="zh-CN" altLang="en-US" sz="2000" kern="100" dirty="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4" name="Shape 87"/>
                            <p:cNvSpPr/>
                            <p:nvPr/>
                          </p:nvSpPr>
                          <p:spPr>
                            <a:xfrm>
                              <a:off x="74165" y="999322"/>
                              <a:ext cx="467700" cy="452100"/>
                            </a:xfrm>
                            <a:prstGeom prst="ellipse">
                              <a:avLst/>
                            </a:prstGeom>
                            <a:noFill/>
                            <a:ln w="9525" cap="flat" cmpd="sng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X1</a:t>
                              </a:r>
                              <a:endParaRPr lang="zh-CN" altLang="en-US" sz="2000" kern="100" dirty="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" name="Shape 88"/>
                            <p:cNvSpPr/>
                            <p:nvPr/>
                          </p:nvSpPr>
                          <p:spPr>
                            <a:xfrm>
                              <a:off x="74165" y="1669297"/>
                              <a:ext cx="467700" cy="452100"/>
                            </a:xfrm>
                            <a:prstGeom prst="ellipse">
                              <a:avLst/>
                            </a:prstGeom>
                            <a:noFill/>
                            <a:ln w="9525" cap="flat" cmpd="sng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X2</a:t>
                              </a:r>
                              <a:endParaRPr lang="zh-CN" altLang="en-US" sz="2000" kern="100" dirty="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6" name="Shape 89"/>
                            <p:cNvSpPr/>
                            <p:nvPr/>
                          </p:nvSpPr>
                          <p:spPr>
                            <a:xfrm>
                              <a:off x="1008440" y="379122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63D297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H1</a:t>
                              </a:r>
                              <a:endParaRPr lang="zh-CN" altLang="en-US" sz="2000" kern="10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" name="Shape 90"/>
                            <p:cNvSpPr/>
                            <p:nvPr/>
                          </p:nvSpPr>
                          <p:spPr>
                            <a:xfrm>
                              <a:off x="1008440" y="999322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63D297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H2</a:t>
                              </a:r>
                              <a:endParaRPr lang="zh-CN" altLang="en-US" sz="2000" kern="100" dirty="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8" name="Shape 91"/>
                            <p:cNvSpPr/>
                            <p:nvPr/>
                          </p:nvSpPr>
                          <p:spPr>
                            <a:xfrm>
                              <a:off x="1008440" y="1669297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63D297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H3</a:t>
                              </a:r>
                              <a:endParaRPr lang="zh-CN" altLang="en-US" sz="2000" kern="100" dirty="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9" name="Shape 92"/>
                            <p:cNvSpPr/>
                            <p:nvPr/>
                          </p:nvSpPr>
                          <p:spPr>
                            <a:xfrm>
                              <a:off x="1826815" y="689222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8E7CC3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N1</a:t>
                              </a:r>
                              <a:endParaRPr lang="zh-CN" altLang="en-US" sz="2000" kern="100" dirty="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30" name="Shape 93"/>
                            <p:cNvSpPr/>
                            <p:nvPr/>
                          </p:nvSpPr>
                          <p:spPr>
                            <a:xfrm>
                              <a:off x="1826815" y="1309422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8E7CC3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N2</a:t>
                              </a:r>
                              <a:endParaRPr lang="zh-CN" altLang="en-US" sz="2000" kern="100" dirty="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31" name="Shape 94"/>
                            <p:cNvCxnSpPr/>
                            <p:nvPr/>
                          </p:nvCxnSpPr>
                          <p:spPr>
                            <a:xfrm>
                              <a:off x="541865" y="605172"/>
                              <a:ext cx="466500" cy="6201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2" name="Shape 95"/>
                            <p:cNvCxnSpPr/>
                            <p:nvPr/>
                          </p:nvCxnSpPr>
                          <p:spPr>
                            <a:xfrm>
                              <a:off x="541865" y="1225372"/>
                              <a:ext cx="466500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3" name="Shape 96"/>
                            <p:cNvCxnSpPr/>
                            <p:nvPr/>
                          </p:nvCxnSpPr>
                          <p:spPr>
                            <a:xfrm>
                              <a:off x="541865" y="1895347"/>
                              <a:ext cx="466500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4" name="Shape 97"/>
                            <p:cNvCxnSpPr/>
                            <p:nvPr/>
                          </p:nvCxnSpPr>
                          <p:spPr>
                            <a:xfrm rot="10800000" flipH="1">
                              <a:off x="541865" y="1225447"/>
                              <a:ext cx="466500" cy="66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5" name="Shape 98"/>
                            <p:cNvCxnSpPr/>
                            <p:nvPr/>
                          </p:nvCxnSpPr>
                          <p:spPr>
                            <a:xfrm rot="10800000" flipH="1">
                              <a:off x="541865" y="605272"/>
                              <a:ext cx="466500" cy="6201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6" name="Shape 99"/>
                            <p:cNvCxnSpPr/>
                            <p:nvPr/>
                          </p:nvCxnSpPr>
                          <p:spPr>
                            <a:xfrm>
                              <a:off x="541865" y="605172"/>
                              <a:ext cx="466500" cy="12903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7" name="Shape 100"/>
                            <p:cNvCxnSpPr/>
                            <p:nvPr/>
                          </p:nvCxnSpPr>
                          <p:spPr>
                            <a:xfrm rot="10800000" flipH="1">
                              <a:off x="541865" y="605047"/>
                              <a:ext cx="466500" cy="12903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8" name="Shape 101"/>
                            <p:cNvCxnSpPr/>
                            <p:nvPr/>
                          </p:nvCxnSpPr>
                          <p:spPr>
                            <a:xfrm>
                              <a:off x="541865" y="1225372"/>
                              <a:ext cx="466500" cy="66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9" name="Shape 102"/>
                            <p:cNvCxnSpPr/>
                            <p:nvPr/>
                          </p:nvCxnSpPr>
                          <p:spPr>
                            <a:xfrm>
                              <a:off x="1476140" y="605172"/>
                              <a:ext cx="350700" cy="9303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0" name="Shape 103"/>
                            <p:cNvCxnSpPr/>
                            <p:nvPr/>
                          </p:nvCxnSpPr>
                          <p:spPr>
                            <a:xfrm rot="10800000" flipH="1">
                              <a:off x="1476140" y="915247"/>
                              <a:ext cx="350700" cy="9801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1" name="Shape 104"/>
                            <p:cNvCxnSpPr/>
                            <p:nvPr/>
                          </p:nvCxnSpPr>
                          <p:spPr>
                            <a:xfrm>
                              <a:off x="1476140" y="1225372"/>
                              <a:ext cx="350700" cy="30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2" name="Shape 105"/>
                            <p:cNvCxnSpPr/>
                            <p:nvPr/>
                          </p:nvCxnSpPr>
                          <p:spPr>
                            <a:xfrm rot="10800000" flipH="1">
                              <a:off x="1476140" y="1535347"/>
                              <a:ext cx="350700" cy="3600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3" name="Shape 106"/>
                            <p:cNvCxnSpPr/>
                            <p:nvPr/>
                          </p:nvCxnSpPr>
                          <p:spPr>
                            <a:xfrm rot="10800000" flipH="1">
                              <a:off x="1476140" y="915472"/>
                              <a:ext cx="350700" cy="30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4" name="Shape 107"/>
                            <p:cNvCxnSpPr/>
                            <p:nvPr/>
                          </p:nvCxnSpPr>
                          <p:spPr>
                            <a:xfrm>
                              <a:off x="1476140" y="605172"/>
                              <a:ext cx="350700" cy="30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</p:grpSp>
                      <p:cxnSp>
                        <p:nvCxnSpPr>
                          <p:cNvPr id="22" name="Shape 115"/>
                          <p:cNvCxnSpPr/>
                          <p:nvPr/>
                        </p:nvCxnSpPr>
                        <p:spPr>
                          <a:xfrm>
                            <a:off x="511791" y="286603"/>
                            <a:ext cx="509561" cy="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4BA173"/>
                            </a:solidFill>
                            <a:prstDash val="solid"/>
                            <a:round/>
                            <a:headEnd type="none" w="lg" len="lg"/>
                            <a:tailEnd type="triangle" w="sm" len="lg"/>
                          </a:ln>
                        </p:spPr>
                      </p:cxnSp>
                    </p:grpSp>
                  </p:grpSp>
                  <p:sp>
                    <p:nvSpPr>
                      <p:cNvPr id="16" name="Shape 110"/>
                      <p:cNvSpPr txBox="1"/>
                      <p:nvPr/>
                    </p:nvSpPr>
                    <p:spPr>
                      <a:xfrm>
                        <a:off x="2476594" y="1467135"/>
                        <a:ext cx="948000" cy="354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91425" tIns="91425" rIns="91425" bIns="91425" anchor="t" anchorCtr="0">
                        <a:noAutofit/>
                      </a:bodyPr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ea typeface="等线" panose="02010600030101010101" pitchFamily="2" charset="-122"/>
                            <a:cs typeface="宋体" panose="02010600030101010101" pitchFamily="2" charset="-122"/>
                          </a:rPr>
                          <a:t>Y2</a:t>
                        </a:r>
                        <a:endPara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45" name="Shape 109"/>
          <p:cNvSpPr txBox="1"/>
          <p:nvPr/>
        </p:nvSpPr>
        <p:spPr>
          <a:xfrm>
            <a:off x="4019967" y="6084724"/>
            <a:ext cx="830510" cy="482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W23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Shape 109"/>
          <p:cNvSpPr txBox="1"/>
          <p:nvPr/>
        </p:nvSpPr>
        <p:spPr>
          <a:xfrm>
            <a:off x="5691085" y="5829188"/>
            <a:ext cx="837358" cy="4827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W’32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733" y="286841"/>
            <a:ext cx="10776031" cy="8494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多层前馈网络（</a:t>
            </a:r>
            <a:r>
              <a:rPr lang="en-US" altLang="zh-CN" dirty="0" smtClean="0"/>
              <a:t>Multilayer </a:t>
            </a:r>
            <a:r>
              <a:rPr lang="en-US" altLang="zh-CN" dirty="0"/>
              <a:t>feedforward </a:t>
            </a:r>
            <a:r>
              <a:rPr lang="en-US" altLang="zh-CN" dirty="0" smtClean="0"/>
              <a:t>networks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734" y="1315693"/>
            <a:ext cx="11065398" cy="245647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dirty="0"/>
              <a:t>前馈</a:t>
            </a:r>
            <a:r>
              <a:rPr lang="zh-CN" altLang="zh-CN" sz="2200" dirty="0"/>
              <a:t>网络结构</a:t>
            </a:r>
            <a:r>
              <a:rPr lang="zh-CN" altLang="en-US" sz="2200" dirty="0"/>
              <a:t>（</a:t>
            </a:r>
            <a:r>
              <a:rPr lang="en-US" altLang="zh-CN" sz="2200" dirty="0"/>
              <a:t>feedforward</a:t>
            </a:r>
            <a:r>
              <a:rPr lang="zh-CN" altLang="en-US" sz="2200" dirty="0"/>
              <a:t>）是一种</a:t>
            </a:r>
            <a:r>
              <a:rPr lang="zh-CN" altLang="en-US" sz="2200" dirty="0">
                <a:solidFill>
                  <a:srgbClr val="FF0000"/>
                </a:solidFill>
              </a:rPr>
              <a:t>计算图（</a:t>
            </a:r>
            <a:r>
              <a:rPr lang="en-US" altLang="zh-CN" sz="2200" dirty="0">
                <a:solidFill>
                  <a:srgbClr val="FF0000"/>
                </a:solidFill>
              </a:rPr>
              <a:t>Computational Graph</a:t>
            </a:r>
            <a:r>
              <a:rPr lang="zh-CN" altLang="en-US" sz="2200" dirty="0">
                <a:solidFill>
                  <a:srgbClr val="FF0000"/>
                </a:solidFill>
              </a:rPr>
              <a:t>）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/>
              <a:t>别名：</a:t>
            </a:r>
            <a:r>
              <a:rPr lang="zh-CN" altLang="zh-CN" sz="2200" dirty="0"/>
              <a:t>多层全连接</a:t>
            </a:r>
            <a:r>
              <a:rPr lang="zh-CN" altLang="en-US" sz="2200" dirty="0"/>
              <a:t>网络（</a:t>
            </a:r>
            <a:r>
              <a:rPr lang="en-US" altLang="zh-CN" sz="2200" dirty="0"/>
              <a:t>FCN</a:t>
            </a:r>
            <a:r>
              <a:rPr lang="zh-CN" altLang="en-US" sz="2200" dirty="0"/>
              <a:t>）、多层感知机（</a:t>
            </a:r>
            <a:r>
              <a:rPr lang="en-US" altLang="zh-CN" sz="2200" dirty="0"/>
              <a:t>MLP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r>
              <a:rPr lang="zh-CN" altLang="zh-CN" sz="2200" dirty="0"/>
              <a:t>神经网络有</a:t>
            </a:r>
            <a:r>
              <a:rPr lang="en-US" altLang="zh-CN" sz="2200" dirty="0"/>
              <a:t>3</a:t>
            </a:r>
            <a:r>
              <a:rPr lang="zh-CN" altLang="zh-CN" sz="2200" dirty="0"/>
              <a:t>个输入，</a:t>
            </a:r>
            <a:r>
              <a:rPr lang="en-US" altLang="zh-CN" sz="2200" dirty="0"/>
              <a:t>2</a:t>
            </a:r>
            <a:r>
              <a:rPr lang="zh-CN" altLang="zh-CN" sz="2200" dirty="0"/>
              <a:t>个输出，中间有</a:t>
            </a:r>
            <a:r>
              <a:rPr lang="en-US" altLang="zh-CN" sz="2200" dirty="0"/>
              <a:t>1</a:t>
            </a:r>
            <a:r>
              <a:rPr lang="zh-CN" altLang="zh-CN" sz="2200" dirty="0"/>
              <a:t>个隐藏层，有</a:t>
            </a:r>
            <a:r>
              <a:rPr lang="en-US" altLang="zh-CN" sz="2200" dirty="0"/>
              <a:t>1</a:t>
            </a:r>
            <a:r>
              <a:rPr lang="zh-CN" altLang="zh-CN" sz="2200" dirty="0"/>
              <a:t>个输出层，共有</a:t>
            </a:r>
            <a:r>
              <a:rPr lang="en-US" altLang="zh-CN" sz="2200" dirty="0"/>
              <a:t>5</a:t>
            </a:r>
            <a:r>
              <a:rPr lang="zh-CN" altLang="zh-CN" sz="2200" dirty="0"/>
              <a:t>个神经元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10000"/>
              </a:lnSpc>
            </a:pPr>
            <a:r>
              <a:rPr lang="zh-CN" altLang="en-US" sz="2200" dirty="0" smtClean="0"/>
              <a:t>当然存在反馈的网络，如循环网络等，反馈网络依然可以展开为</a:t>
            </a:r>
            <a:r>
              <a:rPr lang="zh-CN" altLang="en-US" sz="2200" dirty="0" smtClean="0">
                <a:solidFill>
                  <a:srgbClr val="FF0000"/>
                </a:solidFill>
              </a:rPr>
              <a:t>计算图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85327" y="3588151"/>
            <a:ext cx="5984057" cy="3061777"/>
            <a:chOff x="0" y="0"/>
            <a:chExt cx="3424594" cy="2644776"/>
          </a:xfrm>
        </p:grpSpPr>
        <p:sp>
          <p:nvSpPr>
            <p:cNvPr id="5" name="Shape 109"/>
            <p:cNvSpPr txBox="1"/>
            <p:nvPr/>
          </p:nvSpPr>
          <p:spPr>
            <a:xfrm>
              <a:off x="1685498" y="559558"/>
              <a:ext cx="382137" cy="402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W2</a:t>
              </a:r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0" y="0"/>
              <a:ext cx="3424594" cy="2644776"/>
              <a:chOff x="0" y="0"/>
              <a:chExt cx="3424594" cy="2644776"/>
            </a:xfrm>
          </p:grpSpPr>
          <p:sp>
            <p:nvSpPr>
              <p:cNvPr id="7" name="Shape 109"/>
              <p:cNvSpPr txBox="1"/>
              <p:nvPr/>
            </p:nvSpPr>
            <p:spPr>
              <a:xfrm>
                <a:off x="648268" y="388961"/>
                <a:ext cx="515075" cy="401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宋体" panose="02010600030101010101" pitchFamily="2" charset="-122"/>
                  </a:rPr>
                  <a:t>W1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0" y="0"/>
                <a:ext cx="3424594" cy="2644776"/>
                <a:chOff x="0" y="0"/>
                <a:chExt cx="3424594" cy="2644776"/>
              </a:xfrm>
            </p:grpSpPr>
            <p:cxnSp>
              <p:nvCxnSpPr>
                <p:cNvPr id="9" name="Shape 95"/>
                <p:cNvCxnSpPr/>
                <p:nvPr/>
              </p:nvCxnSpPr>
              <p:spPr>
                <a:xfrm>
                  <a:off x="2565779" y="1903863"/>
                  <a:ext cx="50937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BA173"/>
                  </a:solidFill>
                  <a:prstDash val="solid"/>
                  <a:round/>
                  <a:headEnd type="none" w="lg" len="lg"/>
                  <a:tailEnd type="triangle" w="sm" len="lg"/>
                </a:ln>
              </p:spPr>
            </p:cxnSp>
            <p:grpSp>
              <p:nvGrpSpPr>
                <p:cNvPr id="10" name="组合 9"/>
                <p:cNvGrpSpPr/>
                <p:nvPr/>
              </p:nvGrpSpPr>
              <p:grpSpPr>
                <a:xfrm>
                  <a:off x="0" y="0"/>
                  <a:ext cx="3424594" cy="2644776"/>
                  <a:chOff x="0" y="0"/>
                  <a:chExt cx="3424594" cy="2644776"/>
                </a:xfrm>
              </p:grpSpPr>
              <p:cxnSp>
                <p:nvCxnSpPr>
                  <p:cNvPr id="11" name="Shape 95"/>
                  <p:cNvCxnSpPr/>
                  <p:nvPr/>
                </p:nvCxnSpPr>
                <p:spPr>
                  <a:xfrm>
                    <a:off x="2565779" y="1119116"/>
                    <a:ext cx="50927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4BA173"/>
                    </a:solidFill>
                    <a:prstDash val="solid"/>
                    <a:round/>
                    <a:headEnd type="none" w="lg" len="lg"/>
                    <a:tailEnd type="triangle" w="sm" len="lg"/>
                  </a:ln>
                </p:spPr>
              </p:cxn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0" y="0"/>
                    <a:ext cx="3424594" cy="2644776"/>
                    <a:chOff x="0" y="0"/>
                    <a:chExt cx="3424594" cy="2644776"/>
                  </a:xfrm>
                </p:grpSpPr>
                <p:sp>
                  <p:nvSpPr>
                    <p:cNvPr id="13" name="Shape 110"/>
                    <p:cNvSpPr txBox="1"/>
                    <p:nvPr/>
                  </p:nvSpPr>
                  <p:spPr>
                    <a:xfrm>
                      <a:off x="2449406" y="743804"/>
                      <a:ext cx="948000" cy="3138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Y1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0" y="0"/>
                      <a:ext cx="3424594" cy="2644776"/>
                      <a:chOff x="0" y="0"/>
                      <a:chExt cx="3424594" cy="2644776"/>
                    </a:xfrm>
                  </p:grpSpPr>
                  <p:grpSp>
                    <p:nvGrpSpPr>
                      <p:cNvPr id="15" name="组合 14"/>
                      <p:cNvGrpSpPr/>
                      <p:nvPr/>
                    </p:nvGrpSpPr>
                    <p:grpSpPr>
                      <a:xfrm>
                        <a:off x="0" y="0"/>
                        <a:ext cx="2769871" cy="2644776"/>
                        <a:chOff x="40944" y="-6824"/>
                        <a:chExt cx="2770031" cy="2645056"/>
                      </a:xfrm>
                    </p:grpSpPr>
                    <p:sp>
                      <p:nvSpPr>
                        <p:cNvPr id="17" name="Shape 108"/>
                        <p:cNvSpPr txBox="1"/>
                        <p:nvPr/>
                      </p:nvSpPr>
                      <p:spPr>
                        <a:xfrm>
                          <a:off x="40944" y="0"/>
                          <a:ext cx="811530" cy="348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91425" tIns="91425" rIns="91425" bIns="91425" anchor="t" anchorCtr="0">
                          <a:noAutofit/>
                        </a:bodyPr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Arial" panose="020B0604020202020204" pitchFamily="34" charset="0"/>
                              <a:cs typeface="宋体" panose="02010600030101010101" pitchFamily="2" charset="-122"/>
                            </a:rPr>
                            <a:t>输入层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8" name="Shape 109"/>
                        <p:cNvSpPr txBox="1"/>
                        <p:nvPr/>
                      </p:nvSpPr>
                      <p:spPr>
                        <a:xfrm>
                          <a:off x="1023177" y="-6824"/>
                          <a:ext cx="873125" cy="402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91425" tIns="91425" rIns="91425" bIns="91425" anchor="t" anchorCtr="0">
                          <a:noAutofit/>
                        </a:bodyPr>
                        <a:lstStyle/>
                        <a:p>
                          <a:pPr algn="ctr"/>
                          <a:r>
                            <a:rPr lang="zh-CN" altLang="en-US" sz="2000" b="1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Arial" panose="020B0604020202020204" pitchFamily="34" charset="0"/>
                              <a:cs typeface="宋体" panose="02010600030101010101" pitchFamily="2" charset="-122"/>
                            </a:rPr>
                            <a:t>隐藏</a:t>
                          </a:r>
                          <a:r>
                            <a:rPr lang="zh-CN" altLang="en-US" sz="2000" b="1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层</a:t>
                          </a:r>
                          <a:endParaRPr lang="zh-CN" altLang="en-US" sz="2000"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9" name="Shape 110"/>
                        <p:cNvSpPr txBox="1"/>
                        <p:nvPr/>
                      </p:nvSpPr>
                      <p:spPr>
                        <a:xfrm>
                          <a:off x="1862920" y="320722"/>
                          <a:ext cx="948055" cy="368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91425" tIns="91425" rIns="91425" bIns="91425" anchor="t" anchorCtr="0">
                          <a:noAutofit/>
                        </a:bodyPr>
                        <a:lstStyle/>
                        <a:p>
                          <a:pPr algn="ctr"/>
                          <a:r>
                            <a:rPr lang="zh-CN" altLang="en-US" sz="2000" b="1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Arial" panose="020B0604020202020204" pitchFamily="34" charset="0"/>
                              <a:cs typeface="宋体" panose="02010600030101010101" pitchFamily="2" charset="-122"/>
                            </a:rPr>
                            <a:t>输出</a:t>
                          </a:r>
                          <a:r>
                            <a:rPr lang="zh-CN" altLang="en-US" sz="2000" b="1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层</a:t>
                          </a:r>
                          <a:endParaRPr lang="zh-CN" altLang="en-US" sz="2000"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  <p:grpSp>
                      <p:nvGrpSpPr>
                        <p:cNvPr id="20" name="组合 19"/>
                        <p:cNvGrpSpPr/>
                        <p:nvPr/>
                      </p:nvGrpSpPr>
                      <p:grpSpPr>
                        <a:xfrm>
                          <a:off x="184245" y="443552"/>
                          <a:ext cx="2424658" cy="2194680"/>
                          <a:chOff x="0" y="0"/>
                          <a:chExt cx="2424658" cy="2194680"/>
                        </a:xfrm>
                      </p:grpSpPr>
                      <p:grpSp>
                        <p:nvGrpSpPr>
                          <p:cNvPr id="21" name="Shape 85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2424658" cy="2194680"/>
                            <a:chOff x="74165" y="379122"/>
                            <a:chExt cx="2220350" cy="1742275"/>
                          </a:xfrm>
                        </p:grpSpPr>
                        <p:sp>
                          <p:nvSpPr>
                            <p:cNvPr id="23" name="Shape 86"/>
                            <p:cNvSpPr/>
                            <p:nvPr/>
                          </p:nvSpPr>
                          <p:spPr>
                            <a:xfrm>
                              <a:off x="74165" y="379122"/>
                              <a:ext cx="467700" cy="452100"/>
                            </a:xfrm>
                            <a:prstGeom prst="ellipse">
                              <a:avLst/>
                            </a:prstGeom>
                            <a:noFill/>
                            <a:ln w="9525" cap="flat" cmpd="sng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X0</a:t>
                              </a:r>
                              <a:endParaRPr lang="zh-CN" altLang="en-US" sz="2000" kern="10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4" name="Shape 87"/>
                            <p:cNvSpPr/>
                            <p:nvPr/>
                          </p:nvSpPr>
                          <p:spPr>
                            <a:xfrm>
                              <a:off x="74165" y="999322"/>
                              <a:ext cx="467700" cy="452100"/>
                            </a:xfrm>
                            <a:prstGeom prst="ellipse">
                              <a:avLst/>
                            </a:prstGeom>
                            <a:noFill/>
                            <a:ln w="9525" cap="flat" cmpd="sng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X1</a:t>
                              </a:r>
                              <a:endParaRPr lang="zh-CN" altLang="en-US" sz="2000" kern="10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" name="Shape 88"/>
                            <p:cNvSpPr/>
                            <p:nvPr/>
                          </p:nvSpPr>
                          <p:spPr>
                            <a:xfrm>
                              <a:off x="74165" y="1669297"/>
                              <a:ext cx="467700" cy="452100"/>
                            </a:xfrm>
                            <a:prstGeom prst="ellipse">
                              <a:avLst/>
                            </a:prstGeom>
                            <a:noFill/>
                            <a:ln w="9525" cap="flat" cmpd="sng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X2</a:t>
                              </a:r>
                              <a:endParaRPr lang="zh-CN" altLang="en-US" sz="2000" kern="10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6" name="Shape 89"/>
                            <p:cNvSpPr/>
                            <p:nvPr/>
                          </p:nvSpPr>
                          <p:spPr>
                            <a:xfrm>
                              <a:off x="1008440" y="379122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63D297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H1</a:t>
                              </a:r>
                              <a:endParaRPr lang="zh-CN" altLang="en-US" sz="2000" kern="100" dirty="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" name="Shape 90"/>
                            <p:cNvSpPr/>
                            <p:nvPr/>
                          </p:nvSpPr>
                          <p:spPr>
                            <a:xfrm>
                              <a:off x="1008440" y="999322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63D297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H2</a:t>
                              </a:r>
                              <a:endParaRPr lang="zh-CN" altLang="en-US" sz="2000" kern="10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8" name="Shape 91"/>
                            <p:cNvSpPr/>
                            <p:nvPr/>
                          </p:nvSpPr>
                          <p:spPr>
                            <a:xfrm>
                              <a:off x="1008440" y="1669297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63D297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H3</a:t>
                              </a:r>
                              <a:endParaRPr lang="zh-CN" altLang="en-US" sz="2000" kern="10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9" name="Shape 92"/>
                            <p:cNvSpPr/>
                            <p:nvPr/>
                          </p:nvSpPr>
                          <p:spPr>
                            <a:xfrm>
                              <a:off x="1826815" y="689222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8E7CC3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N1</a:t>
                              </a:r>
                              <a:endParaRPr lang="zh-CN" altLang="en-US" sz="2000" kern="10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30" name="Shape 93"/>
                            <p:cNvSpPr/>
                            <p:nvPr/>
                          </p:nvSpPr>
                          <p:spPr>
                            <a:xfrm>
                              <a:off x="1826815" y="1309422"/>
                              <a:ext cx="467700" cy="452100"/>
                            </a:xfrm>
                            <a:prstGeom prst="ellipse">
                              <a:avLst/>
                            </a:prstGeom>
                            <a:solidFill>
                              <a:srgbClr val="8E7CC3"/>
                            </a:solidFill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lIns="91425" tIns="91425" rIns="91425" bIns="91425" anchor="ctr" anchorCtr="0"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2000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N2</a:t>
                              </a:r>
                              <a:endParaRPr lang="zh-CN" altLang="en-US" sz="2000" kern="100"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31" name="Shape 94"/>
                            <p:cNvCxnSpPr/>
                            <p:nvPr/>
                          </p:nvCxnSpPr>
                          <p:spPr>
                            <a:xfrm>
                              <a:off x="541865" y="605172"/>
                              <a:ext cx="466500" cy="6201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2" name="Shape 95"/>
                            <p:cNvCxnSpPr/>
                            <p:nvPr/>
                          </p:nvCxnSpPr>
                          <p:spPr>
                            <a:xfrm>
                              <a:off x="541865" y="1225372"/>
                              <a:ext cx="466500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3" name="Shape 96"/>
                            <p:cNvCxnSpPr/>
                            <p:nvPr/>
                          </p:nvCxnSpPr>
                          <p:spPr>
                            <a:xfrm>
                              <a:off x="541865" y="1895347"/>
                              <a:ext cx="466500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4" name="Shape 97"/>
                            <p:cNvCxnSpPr/>
                            <p:nvPr/>
                          </p:nvCxnSpPr>
                          <p:spPr>
                            <a:xfrm rot="10800000" flipH="1">
                              <a:off x="541865" y="1225447"/>
                              <a:ext cx="466500" cy="66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5" name="Shape 98"/>
                            <p:cNvCxnSpPr/>
                            <p:nvPr/>
                          </p:nvCxnSpPr>
                          <p:spPr>
                            <a:xfrm rot="10800000" flipH="1">
                              <a:off x="541865" y="605272"/>
                              <a:ext cx="466500" cy="6201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6" name="Shape 99"/>
                            <p:cNvCxnSpPr/>
                            <p:nvPr/>
                          </p:nvCxnSpPr>
                          <p:spPr>
                            <a:xfrm>
                              <a:off x="541865" y="605172"/>
                              <a:ext cx="466500" cy="12903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7" name="Shape 100"/>
                            <p:cNvCxnSpPr/>
                            <p:nvPr/>
                          </p:nvCxnSpPr>
                          <p:spPr>
                            <a:xfrm rot="10800000" flipH="1">
                              <a:off x="541865" y="605047"/>
                              <a:ext cx="466500" cy="12903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8" name="Shape 101"/>
                            <p:cNvCxnSpPr/>
                            <p:nvPr/>
                          </p:nvCxnSpPr>
                          <p:spPr>
                            <a:xfrm>
                              <a:off x="541865" y="1225372"/>
                              <a:ext cx="466500" cy="66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39" name="Shape 102"/>
                            <p:cNvCxnSpPr/>
                            <p:nvPr/>
                          </p:nvCxnSpPr>
                          <p:spPr>
                            <a:xfrm>
                              <a:off x="1476140" y="605172"/>
                              <a:ext cx="350700" cy="9303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0" name="Shape 103"/>
                            <p:cNvCxnSpPr/>
                            <p:nvPr/>
                          </p:nvCxnSpPr>
                          <p:spPr>
                            <a:xfrm rot="10800000" flipH="1">
                              <a:off x="1476140" y="915247"/>
                              <a:ext cx="350700" cy="9801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1" name="Shape 104"/>
                            <p:cNvCxnSpPr/>
                            <p:nvPr/>
                          </p:nvCxnSpPr>
                          <p:spPr>
                            <a:xfrm>
                              <a:off x="1476140" y="1225372"/>
                              <a:ext cx="350700" cy="30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2" name="Shape 105"/>
                            <p:cNvCxnSpPr/>
                            <p:nvPr/>
                          </p:nvCxnSpPr>
                          <p:spPr>
                            <a:xfrm rot="10800000" flipH="1">
                              <a:off x="1476140" y="1535347"/>
                              <a:ext cx="350700" cy="3600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3" name="Shape 106"/>
                            <p:cNvCxnSpPr/>
                            <p:nvPr/>
                          </p:nvCxnSpPr>
                          <p:spPr>
                            <a:xfrm rot="10800000" flipH="1">
                              <a:off x="1476140" y="915472"/>
                              <a:ext cx="350700" cy="30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  <p:cxnSp>
                          <p:nvCxnSpPr>
                            <p:cNvPr id="44" name="Shape 107"/>
                            <p:cNvCxnSpPr/>
                            <p:nvPr/>
                          </p:nvCxnSpPr>
                          <p:spPr>
                            <a:xfrm>
                              <a:off x="1476140" y="605172"/>
                              <a:ext cx="350700" cy="309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rgbClr val="4BA173"/>
                              </a:solidFill>
                              <a:prstDash val="solid"/>
                              <a:round/>
                              <a:headEnd type="none" w="lg" len="lg"/>
                              <a:tailEnd type="triangle" w="sm" len="lg"/>
                            </a:ln>
                          </p:spPr>
                        </p:cxnSp>
                      </p:grpSp>
                      <p:cxnSp>
                        <p:nvCxnSpPr>
                          <p:cNvPr id="22" name="Shape 115"/>
                          <p:cNvCxnSpPr/>
                          <p:nvPr/>
                        </p:nvCxnSpPr>
                        <p:spPr>
                          <a:xfrm>
                            <a:off x="511791" y="286603"/>
                            <a:ext cx="509561" cy="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4BA173"/>
                            </a:solidFill>
                            <a:prstDash val="solid"/>
                            <a:round/>
                            <a:headEnd type="none" w="lg" len="lg"/>
                            <a:tailEnd type="triangle" w="sm" len="lg"/>
                          </a:ln>
                        </p:spPr>
                      </p:cxnSp>
                    </p:grpSp>
                  </p:grpSp>
                  <p:sp>
                    <p:nvSpPr>
                      <p:cNvPr id="16" name="Shape 110"/>
                      <p:cNvSpPr txBox="1"/>
                      <p:nvPr/>
                    </p:nvSpPr>
                    <p:spPr>
                      <a:xfrm>
                        <a:off x="2476594" y="1467135"/>
                        <a:ext cx="948000" cy="354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91425" tIns="91425" rIns="91425" bIns="91425" anchor="t" anchorCtr="0">
                        <a:noAutofit/>
                      </a:bodyPr>
                      <a:lstStyle/>
                      <a:p>
                        <a:pPr algn="ctr"/>
                        <a:r>
                          <a:rPr lang="en-US" sz="200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ea typeface="等线" panose="02010600030101010101" pitchFamily="2" charset="-122"/>
                            <a:cs typeface="宋体" panose="02010600030101010101" pitchFamily="2" charset="-122"/>
                          </a:rPr>
                          <a:t>Y2</a:t>
                        </a:r>
                        <a:endPara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2127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人工神经网络工作原理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629" y="1507525"/>
            <a:ext cx="10880204" cy="5103341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dirty="0" smtClean="0"/>
              <a:t>人工</a:t>
            </a:r>
            <a:r>
              <a:rPr lang="zh-CN" altLang="zh-CN" dirty="0" smtClean="0"/>
              <a:t>神经网络</a:t>
            </a:r>
            <a:r>
              <a:rPr lang="zh-CN" altLang="en-US" dirty="0" smtClean="0"/>
              <a:t>方法属于机器学习的</a:t>
            </a:r>
            <a:r>
              <a:rPr lang="zh-CN" altLang="zh-CN" dirty="0"/>
              <a:t>的监督学习（</a:t>
            </a:r>
            <a:r>
              <a:rPr lang="en-US" altLang="zh-CN" dirty="0"/>
              <a:t>supervise learning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>
              <a:lnSpc>
                <a:spcPct val="120000"/>
              </a:lnSpc>
              <a:defRPr/>
            </a:pPr>
            <a:r>
              <a:rPr lang="zh-CN" altLang="en-US" dirty="0" smtClean="0"/>
              <a:t>监督学习过程分为</a:t>
            </a:r>
            <a:r>
              <a:rPr lang="zh-CN" altLang="en-US" dirty="0" smtClean="0">
                <a:solidFill>
                  <a:srgbClr val="FF0000"/>
                </a:solidFill>
              </a:rPr>
              <a:t>训练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推断</a:t>
            </a:r>
            <a:r>
              <a:rPr lang="zh-CN" altLang="en-US" dirty="0" smtClean="0"/>
              <a:t>两阶段，其中</a:t>
            </a:r>
            <a:r>
              <a:rPr lang="zh-CN" altLang="zh-CN" dirty="0" smtClean="0"/>
              <a:t>训练数据</a:t>
            </a:r>
            <a:r>
              <a:rPr lang="zh-CN" altLang="en-US" dirty="0" smtClean="0"/>
              <a:t>集的样本（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上</a:t>
            </a:r>
            <a:r>
              <a:rPr lang="zh-CN" altLang="zh-CN" dirty="0"/>
              <a:t>都有相应的标签（</a:t>
            </a:r>
            <a:r>
              <a:rPr lang="en-US" altLang="zh-CN" dirty="0"/>
              <a:t>label</a:t>
            </a:r>
            <a:r>
              <a:rPr lang="zh-CN" altLang="zh-CN" dirty="0"/>
              <a:t>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神经网络</a:t>
            </a:r>
            <a:r>
              <a:rPr lang="zh-CN" altLang="zh-CN" dirty="0" smtClean="0"/>
              <a:t>训练</a:t>
            </a:r>
            <a:r>
              <a:rPr lang="zh-CN" altLang="zh-CN" dirty="0"/>
              <a:t>的本质是找到相应的</a:t>
            </a:r>
            <a:r>
              <a:rPr lang="zh-CN" altLang="zh-CN" dirty="0">
                <a:solidFill>
                  <a:srgbClr val="FF0000"/>
                </a:solidFill>
              </a:rPr>
              <a:t>内部权重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zh-CN" dirty="0"/>
              <a:t>，使得在</a:t>
            </a:r>
            <a:r>
              <a:rPr lang="zh-CN" altLang="zh-CN" dirty="0">
                <a:solidFill>
                  <a:srgbClr val="FF0000"/>
                </a:solidFill>
              </a:rPr>
              <a:t>训练数据（样本）</a:t>
            </a:r>
            <a:r>
              <a:rPr lang="zh-CN" altLang="zh-CN" dirty="0"/>
              <a:t>输入到网络后，</a:t>
            </a:r>
            <a:r>
              <a:rPr lang="zh-CN" altLang="zh-CN" dirty="0">
                <a:solidFill>
                  <a:srgbClr val="FF0000"/>
                </a:solidFill>
              </a:rPr>
              <a:t>网络的实际输出</a:t>
            </a:r>
            <a:r>
              <a:rPr lang="zh-CN" altLang="zh-CN" dirty="0"/>
              <a:t>与</a:t>
            </a:r>
            <a:r>
              <a:rPr lang="zh-CN" altLang="zh-CN" dirty="0">
                <a:solidFill>
                  <a:srgbClr val="FF0000"/>
                </a:solidFill>
              </a:rPr>
              <a:t>预期输出（即标签）</a:t>
            </a:r>
            <a:r>
              <a:rPr lang="zh-CN" altLang="zh-CN" dirty="0"/>
              <a:t>之间</a:t>
            </a:r>
            <a:r>
              <a:rPr lang="zh-CN" altLang="zh-CN" dirty="0">
                <a:solidFill>
                  <a:srgbClr val="FF0000"/>
                </a:solidFill>
              </a:rPr>
              <a:t>差异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度量函数</a:t>
            </a:r>
            <a:r>
              <a:rPr lang="zh-CN" altLang="en-US" dirty="0"/>
              <a:t>取得</a:t>
            </a:r>
            <a:r>
              <a:rPr lang="zh-CN" altLang="zh-CN" dirty="0">
                <a:solidFill>
                  <a:srgbClr val="FF0000"/>
                </a:solidFill>
              </a:rPr>
              <a:t>最小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用训练得到网络</a:t>
            </a:r>
            <a:r>
              <a:rPr lang="zh-CN" altLang="en-US" dirty="0"/>
              <a:t>参数（</a:t>
            </a:r>
            <a:r>
              <a:rPr lang="zh-CN" altLang="en-US" dirty="0" smtClean="0">
                <a:solidFill>
                  <a:srgbClr val="FF0000"/>
                </a:solidFill>
              </a:rPr>
              <a:t>固化的网络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）</a:t>
            </a:r>
            <a:r>
              <a:rPr lang="zh-CN" altLang="zh-CN" dirty="0"/>
              <a:t>，对</a:t>
            </a:r>
            <a:r>
              <a:rPr lang="zh-CN" altLang="zh-CN" dirty="0" smtClean="0"/>
              <a:t>训练</a:t>
            </a:r>
            <a:r>
              <a:rPr lang="zh-CN" altLang="en-US" dirty="0" smtClean="0"/>
              <a:t>数据</a:t>
            </a:r>
            <a:r>
              <a:rPr lang="zh-CN" altLang="zh-CN" dirty="0" smtClean="0"/>
              <a:t>集</a:t>
            </a:r>
            <a:r>
              <a:rPr lang="zh-CN" altLang="zh-CN" dirty="0"/>
              <a:t>外的</a:t>
            </a:r>
            <a:r>
              <a:rPr lang="zh-CN" altLang="zh-CN" dirty="0" smtClean="0"/>
              <a:t>数据预测</a:t>
            </a:r>
            <a:r>
              <a:rPr lang="zh-CN" altLang="en-US" dirty="0" smtClean="0"/>
              <a:t>其可能的</a:t>
            </a:r>
            <a:r>
              <a:rPr lang="zh-CN" altLang="zh-CN" dirty="0" smtClean="0"/>
              <a:t>标签。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73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神经网络训练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5732"/>
            <a:ext cx="10515600" cy="490766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采用带</a:t>
            </a:r>
            <a:r>
              <a:rPr lang="zh-CN" altLang="zh-CN" dirty="0"/>
              <a:t>标签的训练样本</a:t>
            </a:r>
            <a:r>
              <a:rPr lang="zh-CN" altLang="en-US" dirty="0"/>
              <a:t>对神经网络</a:t>
            </a:r>
            <a:r>
              <a:rPr lang="zh-CN" altLang="zh-CN" dirty="0"/>
              <a:t>进行学习，确定</a:t>
            </a:r>
            <a:r>
              <a:rPr lang="zh-CN" altLang="en-US" dirty="0"/>
              <a:t>神经</a:t>
            </a:r>
            <a:r>
              <a:rPr lang="zh-CN" altLang="zh-CN" dirty="0"/>
              <a:t>网络</a:t>
            </a:r>
            <a:r>
              <a:rPr lang="zh-CN" altLang="en-US" dirty="0"/>
              <a:t>内部</a:t>
            </a:r>
            <a:r>
              <a:rPr lang="zh-CN" altLang="zh-CN" dirty="0"/>
              <a:t>的</a:t>
            </a:r>
            <a:r>
              <a:rPr lang="zh-CN" altLang="zh-CN" b="1" dirty="0">
                <a:solidFill>
                  <a:srgbClr val="FF0000"/>
                </a:solidFill>
              </a:rPr>
              <a:t>权重参数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数据集：</a:t>
            </a:r>
            <a:r>
              <a:rPr lang="en-US" altLang="zh-CN" dirty="0"/>
              <a:t>(x1,y1), (x2,y2), (x3,y3), …,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神经网络输出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实际输出：</a:t>
            </a:r>
            <a:r>
              <a:rPr lang="en-US" altLang="zh-CN" dirty="0"/>
              <a:t>(x1, y1’), (x2, y2’), (x3, y3’), …,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其中：</a:t>
            </a:r>
            <a:r>
              <a:rPr lang="en-US" altLang="zh-CN" dirty="0"/>
              <a:t>Y’</a:t>
            </a:r>
            <a:r>
              <a:rPr lang="zh-CN" altLang="en-US" dirty="0"/>
              <a:t>为实际输出</a:t>
            </a:r>
            <a:r>
              <a:rPr lang="en-US" altLang="zh-CN" dirty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实际输出与预期输出（标签）的差异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Y</a:t>
            </a:r>
            <a:r>
              <a:rPr lang="zh-CN" altLang="en-US" dirty="0"/>
              <a:t>为预期输出（标签）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预测集与标签：</a:t>
            </a:r>
            <a:r>
              <a:rPr lang="en-US" altLang="zh-CN" dirty="0"/>
              <a:t>(y1, y1’), (y2, y2’), (y3, y3’), …,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最小化差异的度量函数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度量函数：绝对值求和，平方和 ，交叉熵等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目标优化：</a:t>
            </a:r>
            <a:r>
              <a:rPr lang="en-US" altLang="zh-CN" dirty="0"/>
              <a:t>min{(|y1-y1’|+ |y2-y2’|+ |y3-y3’|+…)}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2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神经网络训练</a:t>
            </a:r>
            <a:r>
              <a:rPr lang="en-US" altLang="zh-CN" dirty="0" smtClean="0"/>
              <a:t>-</a:t>
            </a:r>
            <a:r>
              <a:rPr lang="zh-CN" altLang="en-US" dirty="0" smtClean="0"/>
              <a:t>损失函数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780" y="1804088"/>
            <a:ext cx="10857053" cy="433049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4650" dirty="0"/>
              <a:t>神经网络</a:t>
            </a:r>
            <a:r>
              <a:rPr lang="zh-CN" altLang="en-US" sz="4650" dirty="0" smtClean="0"/>
              <a:t>的输出</a:t>
            </a:r>
            <a:r>
              <a:rPr lang="zh-CN" altLang="en-US" sz="4650" dirty="0"/>
              <a:t>结果会与</a:t>
            </a:r>
            <a:r>
              <a:rPr lang="zh-CN" altLang="en-US" sz="4650" dirty="0" smtClean="0"/>
              <a:t>预期结果（标签</a:t>
            </a:r>
            <a:r>
              <a:rPr lang="zh-CN" altLang="en-US" sz="4650" dirty="0"/>
              <a:t>）之间的存在差别。</a:t>
            </a:r>
            <a:endParaRPr lang="en-US" altLang="zh-CN" sz="4650" dirty="0"/>
          </a:p>
          <a:p>
            <a:pPr>
              <a:lnSpc>
                <a:spcPct val="160000"/>
              </a:lnSpc>
            </a:pPr>
            <a:r>
              <a:rPr lang="zh-CN" altLang="en-US" sz="4650" dirty="0" smtClean="0"/>
              <a:t>引入</a:t>
            </a:r>
            <a:r>
              <a:rPr lang="zh-CN" altLang="en-US" sz="4650" dirty="0"/>
              <a:t>度量函数来表示这种差异，叫做损失函数</a:t>
            </a:r>
            <a:r>
              <a:rPr lang="en-US" altLang="zh-CN" sz="4650" dirty="0"/>
              <a:t>(Loss)</a:t>
            </a:r>
            <a:r>
              <a:rPr lang="zh-CN" altLang="en-US" sz="4650" dirty="0"/>
              <a:t>或成本函数</a:t>
            </a:r>
            <a:r>
              <a:rPr lang="en-US" altLang="zh-CN" sz="4650" dirty="0"/>
              <a:t>(Cost)</a:t>
            </a:r>
            <a:r>
              <a:rPr lang="zh-CN" altLang="en-US" sz="4650" dirty="0"/>
              <a:t>。</a:t>
            </a:r>
            <a:endParaRPr lang="en-US" altLang="zh-CN" sz="4650" dirty="0"/>
          </a:p>
          <a:p>
            <a:pPr>
              <a:lnSpc>
                <a:spcPct val="160000"/>
              </a:lnSpc>
            </a:pPr>
            <a:r>
              <a:rPr lang="zh-CN" altLang="en-US" sz="4650" dirty="0" smtClean="0"/>
              <a:t>损失函数</a:t>
            </a:r>
            <a:r>
              <a:rPr lang="zh-CN" altLang="en-US" sz="4650" dirty="0"/>
              <a:t>的一种具体的方式是通过交叉熵的公式，来计算损失</a:t>
            </a:r>
            <a:r>
              <a:rPr lang="en-US" altLang="zh-CN" sz="4650" dirty="0"/>
              <a:t>(Loss)</a:t>
            </a:r>
            <a:r>
              <a:rPr lang="zh-CN" altLang="en-US" sz="4650" dirty="0"/>
              <a:t>。</a:t>
            </a:r>
          </a:p>
          <a:p>
            <a:pPr>
              <a:lnSpc>
                <a:spcPct val="160000"/>
              </a:lnSpc>
            </a:pPr>
            <a:r>
              <a:rPr lang="zh-CN" altLang="en-US" sz="4650" dirty="0"/>
              <a:t>交叉熵损失函数表示如下</a:t>
            </a:r>
            <a:r>
              <a:rPr lang="zh-CN" altLang="en-US" sz="4650" dirty="0" smtClean="0"/>
              <a:t>：</a:t>
            </a:r>
            <a:r>
              <a:rPr lang="zh-CN" altLang="zh-CN" sz="4650" dirty="0" smtClean="0"/>
              <a:t>其中</a:t>
            </a:r>
            <a:r>
              <a:rPr lang="en-US" altLang="zh-CN" sz="4650" dirty="0"/>
              <a:t>y’</a:t>
            </a:r>
            <a:r>
              <a:rPr lang="zh-CN" altLang="zh-CN" sz="4650" dirty="0"/>
              <a:t>表示训练样本对应的标签，</a:t>
            </a:r>
            <a:r>
              <a:rPr lang="en-US" altLang="zh-CN" sz="4650" dirty="0"/>
              <a:t>y</a:t>
            </a:r>
            <a:r>
              <a:rPr lang="zh-CN" altLang="zh-CN" sz="4650" dirty="0"/>
              <a:t>表示神经网络的输出。</a:t>
            </a:r>
            <a:endParaRPr lang="zh-CN" altLang="en-US" sz="4650" dirty="0"/>
          </a:p>
        </p:txBody>
      </p:sp>
      <p:pic>
        <p:nvPicPr>
          <p:cNvPr id="4" name="图片 3" descr="http://wiki.jikexueyuan.com/project/tensorflow-zh/images/mnist1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80" y="5158972"/>
            <a:ext cx="3991040" cy="1699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4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3126</Words>
  <Application>Microsoft Office PowerPoint</Application>
  <PresentationFormat>宽屏</PresentationFormat>
  <Paragraphs>341</Paragraphs>
  <Slides>49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Mangal</vt:lpstr>
      <vt:lpstr>Source Sans Pro</vt:lpstr>
      <vt:lpstr>等线</vt:lpstr>
      <vt:lpstr>等线</vt:lpstr>
      <vt:lpstr>DengXian Light</vt:lpstr>
      <vt:lpstr>仿宋</vt:lpstr>
      <vt:lpstr>黑体</vt:lpstr>
      <vt:lpstr>宋体</vt:lpstr>
      <vt:lpstr>Arial</vt:lpstr>
      <vt:lpstr>Lucida Sans Unicode</vt:lpstr>
      <vt:lpstr>Times New Roman</vt:lpstr>
      <vt:lpstr>Office 主题</vt:lpstr>
      <vt:lpstr>Visio</vt:lpstr>
      <vt:lpstr>卷积网络/循环网络</vt:lpstr>
      <vt:lpstr>PowerPoint 演示文稿</vt:lpstr>
      <vt:lpstr>神经元(Neuron)</vt:lpstr>
      <vt:lpstr>调节权重(weights)</vt:lpstr>
      <vt:lpstr>多层神经网络（Multilayer neural networks） </vt:lpstr>
      <vt:lpstr>多层前馈网络（Multilayer feedforward networks）</vt:lpstr>
      <vt:lpstr>人工神经网络工作原理</vt:lpstr>
      <vt:lpstr>神经网络训练-模型</vt:lpstr>
      <vt:lpstr>神经网络训练-损失函数</vt:lpstr>
      <vt:lpstr>神经网络训练-反向传播(BP)</vt:lpstr>
      <vt:lpstr>梯度下降法（Gradient descent）</vt:lpstr>
      <vt:lpstr>梯度下降法-参数值更新（梯度算子）</vt:lpstr>
      <vt:lpstr>随机梯度下降法(stochastic gradient descent, SGD)</vt:lpstr>
      <vt:lpstr>神经网络的实际训练过程</vt:lpstr>
      <vt:lpstr>PowerPoint 演示文稿</vt:lpstr>
      <vt:lpstr>卷积运算（Convolution）</vt:lpstr>
      <vt:lpstr>卷积网络</vt:lpstr>
      <vt:lpstr>卷积网络</vt:lpstr>
      <vt:lpstr>LeNet-5：手写字体识别</vt:lpstr>
      <vt:lpstr>卷积网络发展</vt:lpstr>
      <vt:lpstr>AlexNet [Krizhevsky’12] </vt:lpstr>
      <vt:lpstr>卷积网络</vt:lpstr>
      <vt:lpstr>卷积网络的新发展</vt:lpstr>
      <vt:lpstr>卷积网络</vt:lpstr>
      <vt:lpstr>卷积网络_计算机视觉_对象检测</vt:lpstr>
      <vt:lpstr>卷积网络_计算机视觉CV_对象检测OD</vt:lpstr>
      <vt:lpstr>行人检测(Pedestrian detection)</vt:lpstr>
      <vt:lpstr>深度卷积网络-人脸识别</vt:lpstr>
      <vt:lpstr>PowerPoint 演示文稿</vt:lpstr>
      <vt:lpstr>循环网络-RNN</vt:lpstr>
      <vt:lpstr>RNN</vt:lpstr>
      <vt:lpstr>权重共享</vt:lpstr>
      <vt:lpstr>计算图</vt:lpstr>
      <vt:lpstr>输入与可变输出</vt:lpstr>
      <vt:lpstr>双向RNN（ Bidirectional RNN ）</vt:lpstr>
      <vt:lpstr>双向RNN</vt:lpstr>
      <vt:lpstr>损失函数</vt:lpstr>
      <vt:lpstr>损失函数</vt:lpstr>
      <vt:lpstr>通过时间反向传播（back-propagation through time, BPTT）</vt:lpstr>
      <vt:lpstr>RNN训练的问题</vt:lpstr>
      <vt:lpstr>长短时记忆网络（Long-short term memory ）</vt:lpstr>
      <vt:lpstr>LSTM</vt:lpstr>
      <vt:lpstr>门控循环单元（Gated Recurrent Unit ）</vt:lpstr>
      <vt:lpstr>PowerPoint 演示文稿</vt:lpstr>
      <vt:lpstr>机器翻译（英语-法语）</vt:lpstr>
      <vt:lpstr>注意力机制</vt:lpstr>
      <vt:lpstr>深度学习的应用-图片注解</vt:lpstr>
      <vt:lpstr>ASR-paper参考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卷积网络</dc:title>
  <dc:creator>zhen chen</dc:creator>
  <cp:lastModifiedBy>zhenchen</cp:lastModifiedBy>
  <cp:revision>88</cp:revision>
  <dcterms:created xsi:type="dcterms:W3CDTF">2017-08-04T10:22:15Z</dcterms:created>
  <dcterms:modified xsi:type="dcterms:W3CDTF">2017-12-05T05:06:41Z</dcterms:modified>
</cp:coreProperties>
</file>