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1D4EFB-1649-4F74-89D1-9FCA056B78E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7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4EFB-1649-4F74-89D1-9FCA056B78EF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425939"/>
          </a:xfrm>
        </p:spPr>
        <p:txBody>
          <a:bodyPr/>
          <a:lstStyle/>
          <a:p>
            <a:pPr algn="ctr"/>
            <a:r>
              <a:rPr lang="bg-BG" dirty="0" smtClean="0"/>
              <a:t>Въведение в </a:t>
            </a:r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Референтно представяне на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 примитивните типове</a:t>
            </a:r>
            <a:endParaRPr lang="en-US" dirty="0"/>
          </a:p>
        </p:txBody>
      </p:sp>
      <p:pic>
        <p:nvPicPr>
          <p:cNvPr id="4098" name="Picture 2" descr="http://www.kiwikidsnews.co.nz/games/wp-content/thumbs/custom/I/Integers_1_large.jpgv12967653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075" y="2097088"/>
            <a:ext cx="5602673" cy="43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35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Аритметични оператори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Аритметичните оператори представят математически операции</a:t>
            </a:r>
          </a:p>
          <a:p>
            <a:r>
              <a:rPr lang="bg-BG" dirty="0" smtClean="0"/>
              <a:t>Стандартни математически оператори +, -, *, /</a:t>
            </a:r>
          </a:p>
          <a:p>
            <a:r>
              <a:rPr lang="bg-BG" dirty="0" smtClean="0"/>
              <a:t>Модулен оператор за остатък от делене %</a:t>
            </a:r>
          </a:p>
          <a:p>
            <a:r>
              <a:rPr lang="bg-BG" dirty="0" smtClean="0"/>
              <a:t>Съкратен запис за </a:t>
            </a:r>
            <a:r>
              <a:rPr lang="bg-BG" dirty="0" err="1" smtClean="0"/>
              <a:t>инкреминиране</a:t>
            </a:r>
            <a:r>
              <a:rPr lang="bg-BG" dirty="0" smtClean="0"/>
              <a:t> с 1</a:t>
            </a:r>
            <a:r>
              <a:rPr lang="en-US" dirty="0" smtClean="0"/>
              <a:t>  ++</a:t>
            </a:r>
            <a:endParaRPr lang="bg-BG" dirty="0" smtClean="0"/>
          </a:p>
          <a:p>
            <a:r>
              <a:rPr lang="bg-BG" dirty="0" smtClean="0"/>
              <a:t>Съкратен запис за </a:t>
            </a:r>
            <a:r>
              <a:rPr lang="bg-BG" dirty="0" err="1" smtClean="0"/>
              <a:t>декреминиране</a:t>
            </a:r>
            <a:r>
              <a:rPr lang="bg-BG" dirty="0" smtClean="0"/>
              <a:t> с 1</a:t>
            </a:r>
            <a:r>
              <a:rPr lang="en-US" dirty="0" smtClean="0"/>
              <a:t> 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7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Аритметични оператори в </a:t>
            </a:r>
            <a:r>
              <a:rPr lang="en-US" dirty="0" smtClean="0"/>
              <a:t>JAVA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5122" name="Picture 2" descr="http://upload.wikimedia.org/wikipedia/commons/5/59/PlusMinusTimesDiv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702" y="2097088"/>
            <a:ext cx="4169419" cy="416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81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сравняване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Сравняването в </a:t>
            </a:r>
            <a:r>
              <a:rPr lang="en-US" dirty="0" smtClean="0"/>
              <a:t>JAVA </a:t>
            </a:r>
            <a:r>
              <a:rPr lang="bg-BG" dirty="0" smtClean="0"/>
              <a:t>се извършва с операторите за сравнение</a:t>
            </a:r>
          </a:p>
          <a:p>
            <a:r>
              <a:rPr lang="bg-BG" dirty="0" smtClean="0"/>
              <a:t>==,!=, &lt;, &gt;, &lt;=, &gt;=</a:t>
            </a:r>
          </a:p>
          <a:p>
            <a:r>
              <a:rPr lang="bg-BG" dirty="0" smtClean="0"/>
              <a:t>Резултатът от сравняване винаги е </a:t>
            </a:r>
            <a:r>
              <a:rPr lang="en-US" dirty="0" smtClean="0"/>
              <a:t>Boolean</a:t>
            </a: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2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сравняване в </a:t>
            </a:r>
            <a:r>
              <a:rPr lang="en-US" dirty="0" smtClean="0"/>
              <a:t>JAVA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6146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798" y="2097088"/>
            <a:ext cx="5903227" cy="443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818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Логически оператори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Извършват се върху </a:t>
            </a:r>
            <a:r>
              <a:rPr lang="en-US" dirty="0" smtClean="0"/>
              <a:t>Boolean </a:t>
            </a:r>
            <a:r>
              <a:rPr lang="bg-BG" dirty="0" smtClean="0"/>
              <a:t>променливи или изрази за сравняване (защото те връщат </a:t>
            </a:r>
            <a:r>
              <a:rPr lang="en-US" dirty="0" err="1" smtClean="0"/>
              <a:t>boolean</a:t>
            </a:r>
            <a:r>
              <a:rPr lang="bg-BG" dirty="0" smtClean="0"/>
              <a:t>)</a:t>
            </a:r>
            <a:endParaRPr lang="en-US" dirty="0"/>
          </a:p>
          <a:p>
            <a:r>
              <a:rPr lang="en-US" dirty="0" smtClean="0"/>
              <a:t>&amp;&amp; </a:t>
            </a:r>
            <a:r>
              <a:rPr lang="bg-BG" dirty="0" smtClean="0"/>
              <a:t>- Логическо И</a:t>
            </a:r>
          </a:p>
          <a:p>
            <a:r>
              <a:rPr lang="en-US" dirty="0" smtClean="0"/>
              <a:t>|| </a:t>
            </a:r>
            <a:r>
              <a:rPr lang="bg-BG" dirty="0" smtClean="0"/>
              <a:t>- Логическо ИЛИ</a:t>
            </a:r>
          </a:p>
          <a:p>
            <a:r>
              <a:rPr lang="en-US" dirty="0" smtClean="0"/>
              <a:t>^ - XOR</a:t>
            </a:r>
            <a:r>
              <a:rPr lang="bg-BG" dirty="0" smtClean="0"/>
              <a:t> </a:t>
            </a:r>
            <a:endParaRPr lang="en-US" dirty="0" smtClean="0"/>
          </a:p>
          <a:p>
            <a:r>
              <a:rPr lang="bg-BG" dirty="0" smtClean="0"/>
              <a:t>! – оператор за отрицание</a:t>
            </a:r>
          </a:p>
          <a:p>
            <a:r>
              <a:rPr lang="bg-BG" dirty="0" smtClean="0"/>
              <a:t>Приоритет на операторите</a:t>
            </a:r>
            <a:r>
              <a:rPr lang="en-US" dirty="0" smtClean="0"/>
              <a:t> !, ^, &amp;&amp;, ||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21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Логически оператори ДЕМО</a:t>
            </a:r>
            <a:endParaRPr lang="en-US" dirty="0"/>
          </a:p>
        </p:txBody>
      </p:sp>
      <p:pic>
        <p:nvPicPr>
          <p:cNvPr id="7170" name="Picture 2" descr="http://www.java-samples.com/images/java.h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61" y="2097088"/>
            <a:ext cx="9614501" cy="386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13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	Четене и писане в конзолата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Писането на конзолата се осъществява с помощта на</a:t>
            </a:r>
            <a:r>
              <a:rPr lang="en-US" dirty="0" smtClean="0"/>
              <a:t> </a:t>
            </a:r>
            <a:r>
              <a:rPr lang="bg-BG" dirty="0" smtClean="0"/>
              <a:t>функциите </a:t>
            </a:r>
            <a:r>
              <a:rPr lang="en-US" dirty="0" err="1"/>
              <a:t>System.out.print</a:t>
            </a:r>
            <a:r>
              <a:rPr lang="en-US" dirty="0"/>
              <a:t>() </a:t>
            </a:r>
            <a:r>
              <a:rPr lang="bg-BG" dirty="0"/>
              <a:t>и</a:t>
            </a:r>
            <a:r>
              <a:rPr lang="bg-BG" dirty="0" smtClean="0"/>
              <a:t>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  <a:endParaRPr lang="bg-BG" dirty="0"/>
          </a:p>
          <a:p>
            <a:r>
              <a:rPr lang="bg-BG" dirty="0" smtClean="0"/>
              <a:t>Ченето от конзолата се осъществява с помощта на класа </a:t>
            </a:r>
            <a:r>
              <a:rPr lang="en-US" dirty="0" smtClean="0"/>
              <a:t>Scanner</a:t>
            </a:r>
            <a:endParaRPr lang="bg-BG" dirty="0" smtClean="0"/>
          </a:p>
          <a:p>
            <a:r>
              <a:rPr lang="bg-BG" dirty="0" smtClean="0"/>
              <a:t>Ако </a:t>
            </a:r>
            <a:r>
              <a:rPr lang="en-US" dirty="0" smtClean="0"/>
              <a:t>Scanner </a:t>
            </a:r>
            <a:r>
              <a:rPr lang="bg-BG" dirty="0" smtClean="0"/>
              <a:t>получи стойност различна от очакваната се генерира грешка</a:t>
            </a:r>
            <a:endParaRPr lang="en-US" dirty="0" smtClean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3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	Четене и писане в </a:t>
            </a:r>
            <a:r>
              <a:rPr lang="bg-BG" dirty="0" smtClean="0"/>
              <a:t>конзолата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9218" name="Picture 2" descr="http://kalimfleet.net/media/img/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71" y="2097088"/>
            <a:ext cx="8060082" cy="440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733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Направете програма, която чете от конзолата 1 </a:t>
            </a:r>
            <a:r>
              <a:rPr lang="en-US" dirty="0" smtClean="0"/>
              <a:t>string</a:t>
            </a:r>
            <a:r>
              <a:rPr lang="bg-BG" dirty="0" smtClean="0"/>
              <a:t> и 2 целочислени числа. Проверете и изкарайте на конзолата</a:t>
            </a:r>
          </a:p>
          <a:p>
            <a:pPr marL="457200" indent="-457200">
              <a:buAutoNum type="arabicParenR"/>
            </a:pPr>
            <a:r>
              <a:rPr lang="bg-BG" dirty="0" smtClean="0"/>
              <a:t>Дали размера на </a:t>
            </a:r>
            <a:r>
              <a:rPr lang="en-US" dirty="0" smtClean="0"/>
              <a:t>string </a:t>
            </a:r>
            <a:r>
              <a:rPr lang="bg-BG" dirty="0" smtClean="0"/>
              <a:t>е по-голям от 10</a:t>
            </a:r>
          </a:p>
          <a:p>
            <a:pPr marL="457200" indent="-457200">
              <a:buAutoNum type="arabicParenR"/>
            </a:pPr>
            <a:r>
              <a:rPr lang="bg-BG" dirty="0" smtClean="0"/>
              <a:t>Дали първото число е по-голямо от второто</a:t>
            </a:r>
          </a:p>
          <a:p>
            <a:pPr marL="457200" indent="-457200">
              <a:buAutoNum type="arabicParenR"/>
            </a:pPr>
            <a:r>
              <a:rPr lang="bg-BG" dirty="0" smtClean="0"/>
              <a:t>Дали второто число е в интервала </a:t>
            </a:r>
            <a:r>
              <a:rPr lang="en-US" dirty="0" smtClean="0"/>
              <a:t>[-100; 15)</a:t>
            </a:r>
          </a:p>
          <a:p>
            <a:pPr marL="457200" indent="-457200">
              <a:buAutoNum type="arabicParenR"/>
            </a:pPr>
            <a:r>
              <a:rPr lang="bg-BG" dirty="0" smtClean="0"/>
              <a:t>Остатъкът от деленето на първото число с второто</a:t>
            </a:r>
          </a:p>
          <a:p>
            <a:pPr marL="457200" indent="-457200">
              <a:buAutoNum type="arabicParenR"/>
            </a:pPr>
            <a:r>
              <a:rPr lang="bg-BG" dirty="0" smtClean="0"/>
              <a:t>Резултатът от логическата операция – Дали първото число е по-голямо от 10 или второто число е по-малко от 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1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Променливи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Информацията която се намира в паметта на компютъра се съхранява в </a:t>
            </a:r>
            <a:r>
              <a:rPr lang="bg-BG" dirty="0" smtClean="0"/>
              <a:t>променливи</a:t>
            </a:r>
            <a:endParaRPr lang="bg-BG" dirty="0" smtClean="0"/>
          </a:p>
          <a:p>
            <a:r>
              <a:rPr lang="bg-BG" dirty="0" smtClean="0"/>
              <a:t>Променливите имат  име, тип и </a:t>
            </a:r>
            <a:r>
              <a:rPr lang="bg-BG" dirty="0" smtClean="0"/>
              <a:t>стойност</a:t>
            </a:r>
          </a:p>
          <a:p>
            <a:r>
              <a:rPr lang="bg-BG" dirty="0" smtClean="0"/>
              <a:t>Типовете</a:t>
            </a:r>
            <a:r>
              <a:rPr lang="en-US" dirty="0" smtClean="0"/>
              <a:t> </a:t>
            </a:r>
            <a:r>
              <a:rPr lang="bg-BG" dirty="0" smtClean="0"/>
              <a:t>променливи в </a:t>
            </a:r>
            <a:r>
              <a:rPr lang="en-US" dirty="0" smtClean="0"/>
              <a:t>JAVA </a:t>
            </a:r>
            <a:r>
              <a:rPr lang="bg-BG" dirty="0" smtClean="0"/>
              <a:t>са Стойностни и Референтни </a:t>
            </a:r>
            <a:endParaRPr lang="bg-BG" dirty="0" smtClean="0"/>
          </a:p>
          <a:p>
            <a:r>
              <a:rPr lang="bg-BG" dirty="0" smtClean="0"/>
              <a:t>Променливите съществуват в определен обхват</a:t>
            </a:r>
          </a:p>
        </p:txBody>
      </p:sp>
    </p:spTree>
    <p:extLst>
      <p:ext uri="{BB962C8B-B14F-4D97-AF65-F5344CB8AC3E}">
        <p14:creationId xmlns:p14="http://schemas.microsoft.com/office/powerpoint/2010/main" val="29981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Конструкция </a:t>
            </a:r>
            <a:r>
              <a:rPr lang="en-US" dirty="0" err="1" smtClean="0"/>
              <a:t>if..else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</a:t>
            </a:r>
            <a:r>
              <a:rPr lang="bg-BG" dirty="0" smtClean="0"/>
              <a:t>условието приема променлива от тип </a:t>
            </a:r>
            <a:r>
              <a:rPr lang="en-US" dirty="0" smtClean="0"/>
              <a:t>Boolean </a:t>
            </a:r>
            <a:r>
              <a:rPr lang="bg-BG" dirty="0" smtClean="0"/>
              <a:t>или операция, която връща </a:t>
            </a:r>
            <a:r>
              <a:rPr lang="en-US" dirty="0" smtClean="0"/>
              <a:t>Boolean</a:t>
            </a:r>
            <a:r>
              <a:rPr lang="bg-BG" dirty="0" smtClean="0"/>
              <a:t> (сравняване, логически операции)</a:t>
            </a:r>
          </a:p>
          <a:p>
            <a:r>
              <a:rPr lang="bg-BG" dirty="0" smtClean="0"/>
              <a:t>Ако условието върне положителен (</a:t>
            </a:r>
            <a:r>
              <a:rPr lang="en-US" dirty="0" smtClean="0"/>
              <a:t>true</a:t>
            </a:r>
            <a:r>
              <a:rPr lang="bg-BG" dirty="0" smtClean="0"/>
              <a:t>) резултат се изпълнява </a:t>
            </a:r>
            <a:r>
              <a:rPr lang="en-US" dirty="0" smtClean="0"/>
              <a:t>if </a:t>
            </a:r>
            <a:r>
              <a:rPr lang="bg-BG" dirty="0" smtClean="0"/>
              <a:t>блокът</a:t>
            </a:r>
          </a:p>
          <a:p>
            <a:r>
              <a:rPr lang="bg-BG" dirty="0" smtClean="0"/>
              <a:t>Ако условието върне негативен</a:t>
            </a:r>
            <a:r>
              <a:rPr lang="en-US" dirty="0" smtClean="0"/>
              <a:t> (false)</a:t>
            </a:r>
            <a:r>
              <a:rPr lang="bg-BG" dirty="0" smtClean="0"/>
              <a:t> резултат</a:t>
            </a:r>
            <a:r>
              <a:rPr lang="en-US" dirty="0" smtClean="0"/>
              <a:t> </a:t>
            </a:r>
            <a:r>
              <a:rPr lang="bg-BG" dirty="0" smtClean="0"/>
              <a:t>се изпълнява </a:t>
            </a:r>
            <a:r>
              <a:rPr lang="en-US" dirty="0" smtClean="0"/>
              <a:t>else </a:t>
            </a:r>
            <a:r>
              <a:rPr lang="bg-BG" dirty="0" smtClean="0"/>
              <a:t>блокът</a:t>
            </a:r>
          </a:p>
          <a:p>
            <a:r>
              <a:rPr lang="en-US" dirty="0" smtClean="0"/>
              <a:t>Else </a:t>
            </a:r>
            <a:r>
              <a:rPr lang="bg-BG" dirty="0" smtClean="0"/>
              <a:t>блокът не е задължителен</a:t>
            </a:r>
          </a:p>
          <a:p>
            <a:r>
              <a:rPr lang="bg-BG" dirty="0" smtClean="0"/>
              <a:t>Възможно е проверяването на няколко отделни условия чрез конструкция</a:t>
            </a:r>
            <a:endParaRPr lang="en-US" dirty="0" smtClean="0"/>
          </a:p>
          <a:p>
            <a:pPr marL="0" indent="0">
              <a:buNone/>
            </a:pPr>
            <a:r>
              <a:rPr lang="bg-BG" dirty="0" smtClean="0"/>
              <a:t> </a:t>
            </a:r>
            <a:r>
              <a:rPr lang="en-US" dirty="0" smtClean="0"/>
              <a:t>if .. Else if .. Else if ..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73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Конструкция </a:t>
            </a:r>
            <a:r>
              <a:rPr lang="en-US" dirty="0" err="1"/>
              <a:t>if..else</a:t>
            </a:r>
            <a:r>
              <a:rPr lang="en-US" dirty="0" smtClean="0"/>
              <a:t>..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4" name="Picture 2" descr="http://thejtsite.com/images/uploads/ifelsecustom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11" y="2214694"/>
            <a:ext cx="8416977" cy="420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179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Конструкция </a:t>
            </a:r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Конструкцията се изпълнява върху променлива и проверява стойността </a:t>
            </a:r>
          </a:p>
          <a:p>
            <a:r>
              <a:rPr lang="bg-BG" dirty="0" smtClean="0"/>
              <a:t>Всяка една отделна стойност се проверява с </a:t>
            </a:r>
            <a:r>
              <a:rPr lang="en-US" dirty="0" smtClean="0"/>
              <a:t>case</a:t>
            </a:r>
            <a:endParaRPr lang="bg-BG" dirty="0" smtClean="0"/>
          </a:p>
          <a:p>
            <a:r>
              <a:rPr lang="bg-BG" dirty="0" smtClean="0"/>
              <a:t>Случаят по подразбиране се означава с </a:t>
            </a:r>
            <a:r>
              <a:rPr lang="en-US" dirty="0" smtClean="0"/>
              <a:t>default</a:t>
            </a:r>
            <a:endParaRPr lang="bg-BG" dirty="0" smtClean="0"/>
          </a:p>
          <a:p>
            <a:r>
              <a:rPr lang="bg-BG" dirty="0" smtClean="0"/>
              <a:t>Подобна на </a:t>
            </a:r>
            <a:r>
              <a:rPr lang="en-US" dirty="0"/>
              <a:t>if .. Else if .. Else if .. </a:t>
            </a:r>
            <a:r>
              <a:rPr lang="en-US" dirty="0" smtClean="0"/>
              <a:t>Else</a:t>
            </a:r>
            <a:r>
              <a:rPr lang="bg-BG" dirty="0" smtClean="0"/>
              <a:t> конструкцията</a:t>
            </a:r>
            <a:endParaRPr lang="en-US" dirty="0"/>
          </a:p>
          <a:p>
            <a:r>
              <a:rPr lang="bg-BG" dirty="0" smtClean="0"/>
              <a:t>Всяка </a:t>
            </a:r>
            <a:r>
              <a:rPr lang="en-US" dirty="0" smtClean="0"/>
              <a:t>switch </a:t>
            </a:r>
            <a:r>
              <a:rPr lang="bg-BG" dirty="0" smtClean="0"/>
              <a:t>конструкция може да се сведе до </a:t>
            </a:r>
            <a:r>
              <a:rPr lang="en-US" dirty="0"/>
              <a:t>if .. Else if .. Else if .. Else</a:t>
            </a:r>
            <a:r>
              <a:rPr lang="bg-BG" dirty="0"/>
              <a:t> </a:t>
            </a:r>
            <a:r>
              <a:rPr lang="bg-BG" dirty="0" smtClean="0"/>
              <a:t>такава, но не всяка </a:t>
            </a:r>
            <a:r>
              <a:rPr lang="en-US" dirty="0"/>
              <a:t>if .. Else if .. Else if .. Else</a:t>
            </a:r>
            <a:r>
              <a:rPr lang="bg-BG" dirty="0"/>
              <a:t> </a:t>
            </a:r>
            <a:r>
              <a:rPr lang="bg-BG" dirty="0" err="1" smtClean="0"/>
              <a:t>конструкцкия</a:t>
            </a:r>
            <a:r>
              <a:rPr lang="bg-BG" dirty="0" smtClean="0"/>
              <a:t> може да се сведе до </a:t>
            </a:r>
            <a:r>
              <a:rPr lang="en-US" dirty="0" smtClean="0"/>
              <a:t>switch </a:t>
            </a:r>
            <a:r>
              <a:rPr lang="bg-BG" dirty="0" smtClean="0"/>
              <a:t>такава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28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Конструкция </a:t>
            </a:r>
            <a:r>
              <a:rPr lang="en-US" dirty="0" smtClean="0"/>
              <a:t>switch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10242" name="Picture 2" descr="http://3.bp.blogspot.com/-1dtEACxUddY/T3tOkjkPf-I/AAAAAAAAAG4/qgTf4-07VT4/s1600/sw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426" y="2005625"/>
            <a:ext cx="3935971" cy="472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657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Направете програма, която чете от конзолата 3 числа и извежда кое е най-голямото и кое е най-малкото число от трите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59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4" name="Picture 2" descr="http://en.hdyo.org/assets/ask-question-3-2d87064cddbd5d5eb6f24d40d6b8ba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277" y="2280240"/>
            <a:ext cx="4887445" cy="416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84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1385"/>
          </a:xfrm>
        </p:spPr>
        <p:txBody>
          <a:bodyPr/>
          <a:lstStyle/>
          <a:p>
            <a:pPr algn="ctr"/>
            <a:r>
              <a:rPr lang="bg-BG" dirty="0" smtClean="0"/>
              <a:t>Примитивни 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89903"/>
            <a:ext cx="9905999" cy="51568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Byte - </a:t>
            </a:r>
            <a:r>
              <a:rPr lang="bg-BG" dirty="0" smtClean="0"/>
              <a:t>стойностен тип 8 бита</a:t>
            </a:r>
            <a:r>
              <a:rPr lang="en-US" dirty="0" smtClean="0"/>
              <a:t>, default 0</a:t>
            </a:r>
            <a:endParaRPr lang="bg-BG" dirty="0" smtClean="0"/>
          </a:p>
          <a:p>
            <a:r>
              <a:rPr lang="en-US" dirty="0" smtClean="0"/>
              <a:t>Short - </a:t>
            </a:r>
            <a:r>
              <a:rPr lang="bg-BG" dirty="0"/>
              <a:t>стойностен тип </a:t>
            </a:r>
            <a:r>
              <a:rPr lang="en-US" dirty="0" smtClean="0"/>
              <a:t>16</a:t>
            </a:r>
            <a:r>
              <a:rPr lang="bg-BG" dirty="0" smtClean="0"/>
              <a:t> </a:t>
            </a:r>
            <a:r>
              <a:rPr lang="bg-BG" dirty="0"/>
              <a:t>бита</a:t>
            </a:r>
            <a:r>
              <a:rPr lang="en-US" dirty="0"/>
              <a:t>, default 0</a:t>
            </a:r>
            <a:endParaRPr lang="bg-BG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-</a:t>
            </a:r>
            <a:r>
              <a:rPr lang="bg-BG" dirty="0" smtClean="0"/>
              <a:t> стойностен тип,</a:t>
            </a:r>
            <a:r>
              <a:rPr lang="en-US" dirty="0" smtClean="0"/>
              <a:t> 32 </a:t>
            </a:r>
            <a:r>
              <a:rPr lang="bg-BG" dirty="0" smtClean="0"/>
              <a:t>бита,</a:t>
            </a:r>
            <a:r>
              <a:rPr lang="en-US" dirty="0" smtClean="0"/>
              <a:t> default 0</a:t>
            </a:r>
          </a:p>
          <a:p>
            <a:r>
              <a:rPr lang="en-US" dirty="0" smtClean="0"/>
              <a:t>long </a:t>
            </a:r>
            <a:r>
              <a:rPr lang="en-US" dirty="0"/>
              <a:t>-</a:t>
            </a:r>
            <a:r>
              <a:rPr lang="bg-BG" dirty="0"/>
              <a:t> стойностен тип,</a:t>
            </a:r>
            <a:r>
              <a:rPr lang="en-US" dirty="0"/>
              <a:t> </a:t>
            </a:r>
            <a:r>
              <a:rPr lang="en-US" dirty="0" smtClean="0"/>
              <a:t>64 </a:t>
            </a:r>
            <a:r>
              <a:rPr lang="bg-BG" dirty="0"/>
              <a:t>бита,</a:t>
            </a:r>
            <a:r>
              <a:rPr lang="en-US" dirty="0"/>
              <a:t> default </a:t>
            </a:r>
            <a:r>
              <a:rPr lang="en-US" dirty="0" smtClean="0"/>
              <a:t>0L</a:t>
            </a:r>
          </a:p>
          <a:p>
            <a:r>
              <a:rPr lang="en-US" dirty="0" smtClean="0"/>
              <a:t>Float </a:t>
            </a:r>
            <a:r>
              <a:rPr lang="bg-BG" dirty="0" smtClean="0"/>
              <a:t>стойностен тип 32 бита, точност 7 символа след запетаята</a:t>
            </a:r>
            <a:r>
              <a:rPr lang="en-US" dirty="0" smtClean="0"/>
              <a:t>, default 0.0f</a:t>
            </a:r>
            <a:endParaRPr lang="bg-BG" dirty="0" smtClean="0"/>
          </a:p>
          <a:p>
            <a:r>
              <a:rPr lang="en-US" dirty="0" smtClean="0"/>
              <a:t>Double </a:t>
            </a:r>
            <a:r>
              <a:rPr lang="bg-BG" dirty="0" smtClean="0"/>
              <a:t>стойностен тип 64 бита, точност 15 символа след запетаята</a:t>
            </a:r>
            <a:r>
              <a:rPr lang="en-US" dirty="0" smtClean="0"/>
              <a:t>, default 0.0d</a:t>
            </a:r>
            <a:endParaRPr lang="bg-BG" dirty="0" smtClean="0"/>
          </a:p>
          <a:p>
            <a:r>
              <a:rPr lang="en-US" dirty="0" smtClean="0"/>
              <a:t>Boolean </a:t>
            </a:r>
            <a:r>
              <a:rPr lang="bg-BG" dirty="0" smtClean="0"/>
              <a:t>стойностен тип 1 бит, </a:t>
            </a:r>
            <a:r>
              <a:rPr lang="en-US" dirty="0" smtClean="0"/>
              <a:t>default false</a:t>
            </a:r>
          </a:p>
          <a:p>
            <a:r>
              <a:rPr lang="en-US" dirty="0" smtClean="0"/>
              <a:t>Char – </a:t>
            </a:r>
            <a:r>
              <a:rPr lang="bg-BG" dirty="0" smtClean="0"/>
              <a:t>стойностен тип</a:t>
            </a:r>
            <a:r>
              <a:rPr lang="en-US" dirty="0" smtClean="0"/>
              <a:t>, 16 </a:t>
            </a:r>
            <a:r>
              <a:rPr lang="bg-BG" dirty="0" smtClean="0"/>
              <a:t>бита, </a:t>
            </a:r>
            <a:r>
              <a:rPr lang="en-US" dirty="0" smtClean="0"/>
              <a:t>default </a:t>
            </a:r>
            <a:r>
              <a:rPr lang="bg-BG" dirty="0" smtClean="0"/>
              <a:t>‚‘</a:t>
            </a:r>
            <a:r>
              <a:rPr lang="en-US" dirty="0" smtClean="0"/>
              <a:t>\u0000</a:t>
            </a:r>
            <a:r>
              <a:rPr lang="bg-BG" dirty="0" smtClean="0"/>
              <a:t>‘,</a:t>
            </a:r>
          </a:p>
          <a:p>
            <a:pPr marL="0" indent="0">
              <a:buNone/>
            </a:pPr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8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45525"/>
          </a:xfrm>
        </p:spPr>
        <p:txBody>
          <a:bodyPr/>
          <a:lstStyle/>
          <a:p>
            <a:pPr algn="ctr"/>
            <a:r>
              <a:rPr lang="bg-BG" dirty="0" smtClean="0"/>
              <a:t>Променливи ДЕМО</a:t>
            </a:r>
            <a:endParaRPr lang="en-US" dirty="0"/>
          </a:p>
        </p:txBody>
      </p:sp>
      <p:pic>
        <p:nvPicPr>
          <p:cNvPr id="1028" name="Picture 4" descr="http://aas9.in/wp-content/uploads/2013/04/java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99" y="1664043"/>
            <a:ext cx="8348225" cy="463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37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тип </a:t>
            </a:r>
            <a:r>
              <a:rPr lang="en-US" dirty="0" smtClean="0"/>
              <a:t>STRING </a:t>
            </a:r>
            <a:r>
              <a:rPr lang="bg-BG" dirty="0" smtClean="0"/>
              <a:t>В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dirty="0" smtClean="0"/>
              <a:t>Референтен тип</a:t>
            </a:r>
            <a:endParaRPr lang="en-US" dirty="0" smtClean="0"/>
          </a:p>
          <a:p>
            <a:r>
              <a:rPr lang="bg-BG" dirty="0" smtClean="0"/>
              <a:t>Представя поредица от символи (текст)</a:t>
            </a:r>
          </a:p>
          <a:p>
            <a:r>
              <a:rPr lang="bg-BG" dirty="0" smtClean="0"/>
              <a:t>Размерът на променливата се определя от броя символи</a:t>
            </a:r>
          </a:p>
          <a:p>
            <a:r>
              <a:rPr lang="en-US" dirty="0" smtClean="0"/>
              <a:t>Default null</a:t>
            </a:r>
            <a:endParaRPr lang="bg-BG" dirty="0" smtClean="0"/>
          </a:p>
          <a:p>
            <a:r>
              <a:rPr lang="en-US" dirty="0" smtClean="0"/>
              <a:t>Immutable (</a:t>
            </a:r>
            <a:r>
              <a:rPr lang="bg-BG" dirty="0" smtClean="0"/>
              <a:t>непроменим</a:t>
            </a:r>
            <a:r>
              <a:rPr lang="en-US" dirty="0" smtClean="0"/>
              <a:t>) </a:t>
            </a:r>
            <a:r>
              <a:rPr lang="bg-BG" dirty="0" smtClean="0"/>
              <a:t>тип</a:t>
            </a:r>
          </a:p>
          <a:p>
            <a:r>
              <a:rPr lang="bg-BG" dirty="0" smtClean="0"/>
              <a:t>Стрингове могат да се събират (долепят) чрез конкатенация</a:t>
            </a:r>
            <a:endParaRPr lang="en-US" dirty="0" smtClean="0"/>
          </a:p>
          <a:p>
            <a:r>
              <a:rPr lang="bg-BG" dirty="0" smtClean="0"/>
              <a:t>Конкатенацията се извършва с оператора +</a:t>
            </a:r>
          </a:p>
          <a:p>
            <a:r>
              <a:rPr lang="bg-BG" dirty="0" smtClean="0"/>
              <a:t>Броя символи от които се състои променлива от тип </a:t>
            </a:r>
            <a:r>
              <a:rPr lang="en-US" dirty="0" smtClean="0"/>
              <a:t>String </a:t>
            </a:r>
            <a:r>
              <a:rPr lang="bg-BG" dirty="0" smtClean="0"/>
              <a:t>може да се провери чрез функцията </a:t>
            </a:r>
            <a:r>
              <a:rPr lang="en-US" dirty="0" smtClean="0"/>
              <a:t>length</a:t>
            </a:r>
            <a:endParaRPr lang="bg-BG" dirty="0" smtClean="0"/>
          </a:p>
          <a:p>
            <a:endParaRPr lang="en-US" dirty="0" smtClean="0"/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9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тип </a:t>
            </a:r>
            <a:r>
              <a:rPr lang="en-US" dirty="0"/>
              <a:t>STRING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en-US" dirty="0" smtClean="0"/>
              <a:t>java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2050" name="Picture 2" descr="http://codingbat.com/doc/str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583" y="2455604"/>
            <a:ext cx="9169657" cy="359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59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Тип </a:t>
            </a:r>
            <a:r>
              <a:rPr lang="en-US" dirty="0" smtClean="0"/>
              <a:t>object </a:t>
            </a:r>
            <a:r>
              <a:rPr lang="bg-BG" dirty="0" smtClean="0"/>
              <a:t>в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Всички класове в </a:t>
            </a:r>
            <a:r>
              <a:rPr lang="en-US" dirty="0" smtClean="0"/>
              <a:t>Java </a:t>
            </a:r>
            <a:r>
              <a:rPr lang="bg-BG" dirty="0" smtClean="0"/>
              <a:t>наследяват типът (класът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 smtClean="0"/>
              <a:t>object</a:t>
            </a:r>
          </a:p>
          <a:p>
            <a:r>
              <a:rPr lang="bg-BG" dirty="0" smtClean="0"/>
              <a:t>Типът </a:t>
            </a:r>
            <a:r>
              <a:rPr lang="en-US" dirty="0" smtClean="0"/>
              <a:t>object </a:t>
            </a:r>
            <a:r>
              <a:rPr lang="bg-BG" dirty="0" smtClean="0"/>
              <a:t>може да съхранява променливи от всякакъв тип</a:t>
            </a:r>
          </a:p>
          <a:p>
            <a:r>
              <a:rPr lang="bg-BG" dirty="0" smtClean="0"/>
              <a:t>В практиката програмистите избягват да използват типът </a:t>
            </a:r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4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Тип </a:t>
            </a:r>
            <a:r>
              <a:rPr lang="en-US" dirty="0"/>
              <a:t>object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en-US" dirty="0" smtClean="0"/>
              <a:t>JAVA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4" name="Picture 2" descr="http://img.c4learn.com/2012/02/Variable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72" y="2030325"/>
            <a:ext cx="8172880" cy="467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94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Референтно представяне на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 примитивните типове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Всички стойностни примитивни типове имат своето представяне като референтен тип</a:t>
            </a:r>
          </a:p>
          <a:p>
            <a:r>
              <a:rPr lang="bg-BG" dirty="0" smtClean="0"/>
              <a:t>За разлика от примитивните типове, тези могат да бъдат </a:t>
            </a:r>
            <a:r>
              <a:rPr lang="en-US" dirty="0" smtClean="0"/>
              <a:t>null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– Integer, double – Double, Boolean </a:t>
            </a:r>
            <a:r>
              <a:rPr lang="en-US" dirty="0" err="1" smtClean="0"/>
              <a:t>Boolean</a:t>
            </a:r>
            <a:r>
              <a:rPr lang="bg-B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81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1504</TotalTime>
  <Words>669</Words>
  <Application>Microsoft Office PowerPoint</Application>
  <PresentationFormat>Widescreen</PresentationFormat>
  <Paragraphs>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Tw Cen MT</vt:lpstr>
      <vt:lpstr>Circuit</vt:lpstr>
      <vt:lpstr>Въведение в JAVA</vt:lpstr>
      <vt:lpstr>Променливи в JAVA</vt:lpstr>
      <vt:lpstr>Примитивни типове данни</vt:lpstr>
      <vt:lpstr>Променливи ДЕМО</vt:lpstr>
      <vt:lpstr>тип STRING В java</vt:lpstr>
      <vt:lpstr>тип STRING В java демо</vt:lpstr>
      <vt:lpstr>Тип object в JAVA</vt:lpstr>
      <vt:lpstr>Тип object в JAVA демо</vt:lpstr>
      <vt:lpstr>Референтно представяне на  примитивните типове</vt:lpstr>
      <vt:lpstr>Референтно представяне на  примитивните типове</vt:lpstr>
      <vt:lpstr>Аритметични оператори в JAVA</vt:lpstr>
      <vt:lpstr>Аритметични оператори в JAVA ДЕМО</vt:lpstr>
      <vt:lpstr>сравняване в JAVA</vt:lpstr>
      <vt:lpstr>сравняване в JAVA демо</vt:lpstr>
      <vt:lpstr>Логически оператори JAVA</vt:lpstr>
      <vt:lpstr>Логически оператори ДЕМО</vt:lpstr>
      <vt:lpstr> Четене и писане в конзолата</vt:lpstr>
      <vt:lpstr> Четене и писане в конзолата ДЕмо</vt:lpstr>
      <vt:lpstr>задача</vt:lpstr>
      <vt:lpstr>Конструкция if..else..</vt:lpstr>
      <vt:lpstr>Конструкция if..else.. демо</vt:lpstr>
      <vt:lpstr>Конструкция switch</vt:lpstr>
      <vt:lpstr>Конструкция switch демо</vt:lpstr>
      <vt:lpstr>Задача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160</cp:revision>
  <dcterms:created xsi:type="dcterms:W3CDTF">2014-11-09T09:00:38Z</dcterms:created>
  <dcterms:modified xsi:type="dcterms:W3CDTF">2014-11-29T13:46:28Z</dcterms:modified>
</cp:coreProperties>
</file>