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Класове и обекти в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Константи в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Константите в </a:t>
            </a:r>
            <a:r>
              <a:rPr lang="en-US" dirty="0" smtClean="0"/>
              <a:t>JAVA </a:t>
            </a:r>
            <a:r>
              <a:rPr lang="bg-BG" dirty="0" smtClean="0"/>
              <a:t>представят променливи чиито стойности не се променят по време на изпълнение на програмата</a:t>
            </a:r>
          </a:p>
          <a:p>
            <a:r>
              <a:rPr lang="bg-BG" dirty="0" smtClean="0"/>
              <a:t>Декларират се с ключовата дума </a:t>
            </a:r>
            <a:r>
              <a:rPr lang="en-US" dirty="0" smtClean="0"/>
              <a:t>final</a:t>
            </a:r>
            <a:endParaRPr lang="bg-BG" dirty="0" smtClean="0"/>
          </a:p>
          <a:p>
            <a:r>
              <a:rPr lang="bg-BG" dirty="0" smtClean="0"/>
              <a:t>Могат да бъдат от всякакъв тип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2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Константи в</a:t>
            </a:r>
            <a:r>
              <a:rPr lang="en-US" dirty="0"/>
              <a:t> java</a:t>
            </a:r>
          </a:p>
        </p:txBody>
      </p:sp>
      <p:pic>
        <p:nvPicPr>
          <p:cNvPr id="1026" name="Picture 2" descr="http://www.ericharshbarger.org/dice/math_cons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83" y="2097088"/>
            <a:ext cx="6474458" cy="432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0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Наследяване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Наследяването е основен принцип на ООП</a:t>
            </a:r>
          </a:p>
          <a:p>
            <a:r>
              <a:rPr lang="bg-BG" dirty="0" smtClean="0"/>
              <a:t>Един клас може да наследява друг клас като по този начин наследникът притежава всички членове на базовия клас</a:t>
            </a:r>
          </a:p>
          <a:p>
            <a:r>
              <a:rPr lang="bg-BG" dirty="0" smtClean="0"/>
              <a:t>Наследяването се използва като няколко вида обекти притежават общи характеристики но не са напълно еднакви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един клас може да има само един базов клас</a:t>
            </a:r>
          </a:p>
          <a:p>
            <a:r>
              <a:rPr lang="bg-BG" dirty="0" smtClean="0"/>
              <a:t>Членовете на класа които са </a:t>
            </a:r>
            <a:r>
              <a:rPr lang="en-US" dirty="0" smtClean="0"/>
              <a:t>protected </a:t>
            </a:r>
            <a:r>
              <a:rPr lang="bg-BG" dirty="0" smtClean="0"/>
              <a:t>се виждат от наследниците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Наследяване в </a:t>
            </a:r>
            <a:r>
              <a:rPr lang="en-US" dirty="0"/>
              <a:t>java</a:t>
            </a:r>
          </a:p>
        </p:txBody>
      </p:sp>
      <p:pic>
        <p:nvPicPr>
          <p:cNvPr id="2050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07" y="2097088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75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Направете клас </a:t>
            </a:r>
            <a:r>
              <a:rPr lang="en-US" dirty="0" smtClean="0"/>
              <a:t>Employee </a:t>
            </a:r>
            <a:r>
              <a:rPr lang="bg-BG" dirty="0" smtClean="0"/>
              <a:t>който съдържа базовите характеристики за един работник: часове работа на месец и месечна заплата</a:t>
            </a:r>
          </a:p>
          <a:p>
            <a:r>
              <a:rPr lang="bg-BG" dirty="0" smtClean="0"/>
              <a:t>Направете клас </a:t>
            </a:r>
            <a:r>
              <a:rPr lang="en-US" dirty="0" smtClean="0"/>
              <a:t>Police</a:t>
            </a:r>
            <a:r>
              <a:rPr lang="en-US" dirty="0"/>
              <a:t>m</a:t>
            </a:r>
            <a:r>
              <a:rPr lang="en-US" dirty="0" smtClean="0"/>
              <a:t>an, </a:t>
            </a:r>
            <a:r>
              <a:rPr lang="bg-BG" dirty="0" smtClean="0"/>
              <a:t>който наследява </a:t>
            </a:r>
            <a:r>
              <a:rPr lang="en-US" dirty="0" smtClean="0"/>
              <a:t>Employee </a:t>
            </a:r>
            <a:r>
              <a:rPr lang="bg-BG" dirty="0" smtClean="0"/>
              <a:t>и добавя поле за полицейския </a:t>
            </a:r>
            <a:r>
              <a:rPr lang="bg-BG" dirty="0" err="1" smtClean="0"/>
              <a:t>ранк</a:t>
            </a:r>
            <a:r>
              <a:rPr lang="bg-BG" dirty="0" smtClean="0"/>
              <a:t> на дадения полицай</a:t>
            </a:r>
          </a:p>
          <a:p>
            <a:r>
              <a:rPr lang="bg-BG" dirty="0" smtClean="0"/>
              <a:t>Направете клас </a:t>
            </a:r>
            <a:r>
              <a:rPr lang="en-US" dirty="0" smtClean="0"/>
              <a:t>Doctor</a:t>
            </a:r>
            <a:r>
              <a:rPr lang="bg-BG" dirty="0" smtClean="0"/>
              <a:t>, който наследява </a:t>
            </a:r>
            <a:r>
              <a:rPr lang="en-US" dirty="0" smtClean="0"/>
              <a:t>Employee </a:t>
            </a:r>
            <a:r>
              <a:rPr lang="bg-BG" dirty="0" smtClean="0"/>
              <a:t>и добавя полета за броя нощни и броя целодневни дежурства на месец</a:t>
            </a:r>
          </a:p>
          <a:p>
            <a:r>
              <a:rPr lang="bg-BG" dirty="0" smtClean="0"/>
              <a:t>Направете нужните </a:t>
            </a:r>
            <a:r>
              <a:rPr lang="en-US" dirty="0" smtClean="0"/>
              <a:t>get/set </a:t>
            </a:r>
            <a:r>
              <a:rPr lang="bg-BG" dirty="0" smtClean="0"/>
              <a:t>методи както и методи за извеждане на информацията за обектите в конзолата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5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Абстрактни класове и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Абстрактните класове представляват класове от които не може да се направи инстанция (обект)</a:t>
            </a:r>
          </a:p>
          <a:p>
            <a:r>
              <a:rPr lang="bg-BG" dirty="0" smtClean="0"/>
              <a:t>Използват се за да се наследят от други класове</a:t>
            </a:r>
          </a:p>
          <a:p>
            <a:r>
              <a:rPr lang="bg-BG" dirty="0" smtClean="0"/>
              <a:t>Абстрактен метод представлява метод който няма тяло</a:t>
            </a:r>
          </a:p>
          <a:p>
            <a:r>
              <a:rPr lang="bg-BG" dirty="0" smtClean="0"/>
              <a:t>Абстрактните методи трябва да бъдат имплементирани от класовете </a:t>
            </a:r>
            <a:r>
              <a:rPr lang="bg-BG" dirty="0" err="1" smtClean="0"/>
              <a:t>наледници</a:t>
            </a:r>
            <a:endParaRPr lang="bg-BG" dirty="0" smtClean="0"/>
          </a:p>
          <a:p>
            <a:r>
              <a:rPr lang="bg-BG" dirty="0" smtClean="0"/>
              <a:t>Абстрактни методи могат да имат само абстрактните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0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Абстрактни класове и </a:t>
            </a:r>
            <a:r>
              <a:rPr lang="bg-BG" dirty="0" smtClean="0"/>
              <a:t>методи демо</a:t>
            </a:r>
            <a:endParaRPr lang="en-US" dirty="0"/>
          </a:p>
        </p:txBody>
      </p:sp>
      <p:pic>
        <p:nvPicPr>
          <p:cNvPr id="3074" name="Picture 2" descr="http://i.stack.imgur.com/gXR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26" y="2097088"/>
            <a:ext cx="7670371" cy="41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1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Основни принципи на </a:t>
            </a:r>
            <a:r>
              <a:rPr lang="bg-BG" dirty="0" err="1" smtClean="0"/>
              <a:t>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Наследяване </a:t>
            </a:r>
          </a:p>
          <a:p>
            <a:r>
              <a:rPr lang="bg-BG" dirty="0" err="1" smtClean="0"/>
              <a:t>Капсулация</a:t>
            </a:r>
            <a:endParaRPr lang="bg-BG" dirty="0" smtClean="0"/>
          </a:p>
          <a:p>
            <a:r>
              <a:rPr lang="bg-BG" dirty="0" smtClean="0"/>
              <a:t>Полиморфизъм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3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Основни принципи на </a:t>
            </a:r>
            <a:r>
              <a:rPr lang="bg-BG" dirty="0" err="1" smtClean="0"/>
              <a:t>ооп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4098" name="Picture 2" descr="http://wearelaunchbox.com/wp-content/uploads/2012/11/oop-bas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03" y="3004208"/>
            <a:ext cx="8991018" cy="28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1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Създайте абстрактен клас </a:t>
            </a:r>
            <a:r>
              <a:rPr lang="en-US" dirty="0" smtClean="0"/>
              <a:t>HUMAN </a:t>
            </a:r>
            <a:r>
              <a:rPr lang="bg-BG" dirty="0" smtClean="0"/>
              <a:t>съдържащ поле за име и един абстрактен метод </a:t>
            </a:r>
            <a:r>
              <a:rPr lang="en-US" dirty="0" smtClean="0"/>
              <a:t>identify. </a:t>
            </a:r>
            <a:endParaRPr lang="en-US" dirty="0"/>
          </a:p>
          <a:p>
            <a:r>
              <a:rPr lang="bg-BG" dirty="0" smtClean="0"/>
              <a:t>Създайте клас </a:t>
            </a:r>
            <a:r>
              <a:rPr lang="en-US" dirty="0" smtClean="0"/>
              <a:t>Student</a:t>
            </a:r>
            <a:r>
              <a:rPr lang="bg-BG" dirty="0" smtClean="0"/>
              <a:t> който наследява </a:t>
            </a:r>
            <a:r>
              <a:rPr lang="en-US" dirty="0" smtClean="0"/>
              <a:t>Human </a:t>
            </a:r>
            <a:r>
              <a:rPr lang="bg-BG" dirty="0" smtClean="0"/>
              <a:t>и съдържа полета за университет и специалност</a:t>
            </a:r>
          </a:p>
          <a:p>
            <a:r>
              <a:rPr lang="bg-BG" dirty="0"/>
              <a:t>Създайте</a:t>
            </a:r>
            <a:r>
              <a:rPr lang="bg-BG" dirty="0" smtClean="0"/>
              <a:t> клас </a:t>
            </a:r>
            <a:r>
              <a:rPr lang="en-US" dirty="0" smtClean="0"/>
              <a:t>Employee </a:t>
            </a:r>
            <a:r>
              <a:rPr lang="bg-BG" dirty="0" smtClean="0"/>
              <a:t>който наследява </a:t>
            </a:r>
            <a:r>
              <a:rPr lang="en-US" dirty="0" smtClean="0"/>
              <a:t>Human </a:t>
            </a:r>
            <a:r>
              <a:rPr lang="bg-BG" dirty="0" smtClean="0"/>
              <a:t>и съдържа полета за месторабота и месечна заплата</a:t>
            </a:r>
          </a:p>
          <a:p>
            <a:r>
              <a:rPr lang="bg-BG" dirty="0" smtClean="0"/>
              <a:t>Създайте клас </a:t>
            </a:r>
            <a:r>
              <a:rPr lang="en-US" dirty="0"/>
              <a:t>P</a:t>
            </a:r>
            <a:r>
              <a:rPr lang="en-US" dirty="0" smtClean="0"/>
              <a:t>ensioner</a:t>
            </a:r>
            <a:r>
              <a:rPr lang="bg-BG" dirty="0" smtClean="0"/>
              <a:t> който наследява </a:t>
            </a:r>
            <a:r>
              <a:rPr lang="en-US" dirty="0" smtClean="0"/>
              <a:t>Human </a:t>
            </a:r>
            <a:r>
              <a:rPr lang="bg-BG" dirty="0" smtClean="0"/>
              <a:t>и съдържа поле за пенсия</a:t>
            </a:r>
          </a:p>
          <a:p>
            <a:r>
              <a:rPr lang="bg-BG" dirty="0" smtClean="0"/>
              <a:t>И в трите класа дайте различна имплементация на метода </a:t>
            </a:r>
            <a:r>
              <a:rPr lang="en-US" dirty="0" err="1" smtClean="0"/>
              <a:t>indentify</a:t>
            </a:r>
            <a:r>
              <a:rPr lang="bg-BG" dirty="0" smtClean="0"/>
              <a:t> като изкарвате информация за съответния обект в конзолата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4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Класове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Представят</a:t>
            </a:r>
            <a:r>
              <a:rPr lang="en-US" dirty="0" smtClean="0"/>
              <a:t> </a:t>
            </a:r>
            <a:r>
              <a:rPr lang="bg-BG" dirty="0" smtClean="0"/>
              <a:t>шаблон за създаване на</a:t>
            </a:r>
            <a:r>
              <a:rPr lang="en-US" dirty="0" smtClean="0"/>
              <a:t> </a:t>
            </a:r>
            <a:r>
              <a:rPr lang="bg-BG" dirty="0" smtClean="0"/>
              <a:t>определен тип обекти</a:t>
            </a:r>
          </a:p>
          <a:p>
            <a:r>
              <a:rPr lang="bg-BG" dirty="0" smtClean="0"/>
              <a:t>Описват данните на определен тип и начините за работа с тях</a:t>
            </a:r>
          </a:p>
          <a:p>
            <a:r>
              <a:rPr lang="bg-BG" dirty="0" smtClean="0"/>
              <a:t>Класовете дефинират структурата на обектите</a:t>
            </a:r>
            <a:endParaRPr lang="en-US" dirty="0" smtClean="0"/>
          </a:p>
          <a:p>
            <a:r>
              <a:rPr lang="bg-BG" dirty="0" smtClean="0"/>
              <a:t>Добра практика е всеки клас да е в отделен файл</a:t>
            </a:r>
          </a:p>
          <a:p>
            <a:r>
              <a:rPr lang="bg-BG" dirty="0" smtClean="0"/>
              <a:t>Класовете могат да съдържат: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Полета (променливи)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Методи (функции)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Конструктори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Константи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Др.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5122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231" y="2097088"/>
            <a:ext cx="5554362" cy="419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2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Обекти в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Обектите представляват инстанции на определен клас</a:t>
            </a:r>
            <a:endParaRPr lang="en-US" dirty="0" smtClean="0"/>
          </a:p>
          <a:p>
            <a:r>
              <a:rPr lang="bg-BG" dirty="0" err="1" smtClean="0"/>
              <a:t>Инстанцирането</a:t>
            </a:r>
            <a:r>
              <a:rPr lang="bg-BG" dirty="0" smtClean="0"/>
              <a:t> на един клас става с ключовата дума </a:t>
            </a:r>
            <a:r>
              <a:rPr lang="en-US" dirty="0" smtClean="0"/>
              <a:t>new</a:t>
            </a:r>
            <a:endParaRPr lang="bg-BG" dirty="0" smtClean="0"/>
          </a:p>
          <a:p>
            <a:r>
              <a:rPr lang="bg-BG" dirty="0" smtClean="0"/>
              <a:t>Те дават стойности на полетата на класа</a:t>
            </a:r>
          </a:p>
          <a:p>
            <a:r>
              <a:rPr lang="bg-BG" dirty="0" smtClean="0"/>
              <a:t>Обектите се създават посредством функцията конструктор</a:t>
            </a:r>
          </a:p>
          <a:p>
            <a:r>
              <a:rPr lang="bg-BG" dirty="0" smtClean="0"/>
              <a:t>Обектите представляват променливи за частта от кода, която ги използва</a:t>
            </a:r>
            <a:endParaRPr lang="en-US" dirty="0" smtClean="0"/>
          </a:p>
          <a:p>
            <a:r>
              <a:rPr lang="bg-BG" dirty="0" smtClean="0"/>
              <a:t>Достъпът до вътрешните за обекта полета и методи се осъществява чрез операторът </a:t>
            </a:r>
            <a:r>
              <a:rPr lang="en-US" dirty="0" smtClean="0"/>
              <a:t>this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Класове и обекти ДЕМО</a:t>
            </a:r>
            <a:endParaRPr lang="en-US" dirty="0"/>
          </a:p>
        </p:txBody>
      </p:sp>
      <p:pic>
        <p:nvPicPr>
          <p:cNvPr id="1026" name="Picture 2" descr="http://www.java4all.in/java/images/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99" y="2097088"/>
            <a:ext cx="6670225" cy="4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2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Нива на достъп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Нивата на достъп на елементите на един клас определя дали те да бъдат видими извън класа</a:t>
            </a:r>
          </a:p>
          <a:p>
            <a:r>
              <a:rPr lang="bg-BG" dirty="0" smtClean="0"/>
              <a:t>Нивата на достъп помагат за КАПСУЛАЦИЯТА на данните вътре в обектите 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съществуват 3 нива на достъп:</a:t>
            </a:r>
          </a:p>
          <a:p>
            <a:pPr marL="457200" indent="-457200">
              <a:buAutoNum type="arabicParenR"/>
            </a:pPr>
            <a:r>
              <a:rPr lang="en-US" dirty="0"/>
              <a:t>p</a:t>
            </a:r>
            <a:r>
              <a:rPr lang="en-US" dirty="0" smtClean="0"/>
              <a:t>ublic – </a:t>
            </a:r>
            <a:r>
              <a:rPr lang="bg-BG" dirty="0" smtClean="0"/>
              <a:t>видим за всички</a:t>
            </a:r>
          </a:p>
          <a:p>
            <a:pPr marL="457200" indent="-457200">
              <a:buAutoNum type="arabicParenR"/>
            </a:pPr>
            <a:r>
              <a:rPr lang="en-US" dirty="0" smtClean="0"/>
              <a:t>protected – </a:t>
            </a:r>
            <a:r>
              <a:rPr lang="bg-BG" dirty="0" smtClean="0"/>
              <a:t>видим само за наследниците на класа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privat</a:t>
            </a:r>
            <a:r>
              <a:rPr lang="bg-BG" dirty="0" smtClean="0"/>
              <a:t>е</a:t>
            </a:r>
            <a:r>
              <a:rPr lang="en-US" dirty="0" smtClean="0"/>
              <a:t> </a:t>
            </a:r>
            <a:r>
              <a:rPr lang="bg-BG" dirty="0" smtClean="0"/>
              <a:t>– видим само в рамките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Нива на достъп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6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8" y="2097088"/>
            <a:ext cx="4103387" cy="41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Дефинирайте клас </a:t>
            </a:r>
            <a:r>
              <a:rPr lang="en-US" dirty="0" smtClean="0"/>
              <a:t>Person </a:t>
            </a:r>
            <a:r>
              <a:rPr lang="bg-BG" dirty="0" smtClean="0"/>
              <a:t>който да има име, години и </a:t>
            </a:r>
            <a:r>
              <a:rPr lang="en-US" dirty="0" smtClean="0"/>
              <a:t>e-mail. </a:t>
            </a:r>
            <a:r>
              <a:rPr lang="bg-BG" dirty="0" smtClean="0"/>
              <a:t>Капсулирайте полетата на класа. За валидни данни приемете :</a:t>
            </a:r>
          </a:p>
          <a:p>
            <a:pPr marL="457200" indent="-457200">
              <a:buAutoNum type="arabicParenR"/>
            </a:pPr>
            <a:r>
              <a:rPr lang="bg-BG" dirty="0" smtClean="0"/>
              <a:t>Име - повече от 3 символа</a:t>
            </a:r>
          </a:p>
          <a:p>
            <a:pPr marL="457200" indent="-457200">
              <a:buAutoNum type="arabicParenR"/>
            </a:pPr>
            <a:r>
              <a:rPr lang="bg-BG" dirty="0" smtClean="0"/>
              <a:t>Години – положително число по-малко от 200</a:t>
            </a:r>
          </a:p>
          <a:p>
            <a:pPr marL="457200" indent="-457200">
              <a:buAutoNum type="arabicParenR"/>
            </a:pPr>
            <a:r>
              <a:rPr lang="bg-BG" dirty="0"/>
              <a:t>е</a:t>
            </a:r>
            <a:r>
              <a:rPr lang="bg-BG" dirty="0" smtClean="0"/>
              <a:t> - </a:t>
            </a:r>
            <a:r>
              <a:rPr lang="en-US" dirty="0" smtClean="0"/>
              <a:t>mail</a:t>
            </a:r>
            <a:r>
              <a:rPr lang="bg-BG" dirty="0" smtClean="0"/>
              <a:t> – повече от 3 символа</a:t>
            </a:r>
          </a:p>
          <a:p>
            <a:pPr marL="0" indent="0">
              <a:buNone/>
            </a:pPr>
            <a:r>
              <a:rPr lang="bg-BG" dirty="0" smtClean="0"/>
              <a:t>Дефинирайте функция която извежда в конзолата данните на човека.</a:t>
            </a:r>
          </a:p>
          <a:p>
            <a:pPr marL="0" indent="0">
              <a:buNone/>
            </a:pPr>
            <a:r>
              <a:rPr lang="bg-BG" dirty="0" smtClean="0"/>
              <a:t>Направете 3 обекта от тип </a:t>
            </a:r>
            <a:r>
              <a:rPr lang="en-US" dirty="0" smtClean="0"/>
              <a:t>Person</a:t>
            </a:r>
            <a:r>
              <a:rPr lang="bg-BG" dirty="0" smtClean="0"/>
              <a:t> и демонстрирайте функциите на класа.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59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Статични членове на класовете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Съдържат ключовата дума </a:t>
            </a:r>
            <a:r>
              <a:rPr lang="en-US" dirty="0" smtClean="0"/>
              <a:t>static </a:t>
            </a:r>
            <a:r>
              <a:rPr lang="bg-BG" dirty="0" smtClean="0"/>
              <a:t>в дефиницията си</a:t>
            </a:r>
          </a:p>
          <a:p>
            <a:r>
              <a:rPr lang="bg-BG" dirty="0" smtClean="0"/>
              <a:t>Статични могат да бъдат полета и методи на класа</a:t>
            </a:r>
          </a:p>
          <a:p>
            <a:r>
              <a:rPr lang="bg-BG" dirty="0" smtClean="0"/>
              <a:t>Достъпват се чрез името на класа, а не чрез променливата на </a:t>
            </a:r>
            <a:r>
              <a:rPr lang="bg-BG" dirty="0" err="1" smtClean="0"/>
              <a:t>инстанцирания</a:t>
            </a:r>
            <a:r>
              <a:rPr lang="bg-BG" dirty="0" smtClean="0"/>
              <a:t> обект</a:t>
            </a:r>
          </a:p>
          <a:p>
            <a:r>
              <a:rPr lang="bg-BG" dirty="0" smtClean="0"/>
              <a:t>Нямат достъп до не статичните полета и функции на класа</a:t>
            </a:r>
          </a:p>
          <a:p>
            <a:r>
              <a:rPr lang="bg-BG" dirty="0" smtClean="0"/>
              <a:t>Статичните обекти могат се използват без да бъде създавам обект от дадения клас</a:t>
            </a:r>
          </a:p>
        </p:txBody>
      </p:sp>
    </p:spTree>
    <p:extLst>
      <p:ext uri="{BB962C8B-B14F-4D97-AF65-F5344CB8AC3E}">
        <p14:creationId xmlns:p14="http://schemas.microsoft.com/office/powerpoint/2010/main" val="192647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Статични членове демо</a:t>
            </a:r>
            <a:endParaRPr lang="en-US" dirty="0"/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5" y="2097088"/>
            <a:ext cx="7666133" cy="31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2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2160</TotalTime>
  <Words>624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Класове и обекти в java</vt:lpstr>
      <vt:lpstr>Класове в JAVA</vt:lpstr>
      <vt:lpstr>Обекти в JAVA</vt:lpstr>
      <vt:lpstr>Класове и обекти ДЕМО</vt:lpstr>
      <vt:lpstr>Нива на достъп в java</vt:lpstr>
      <vt:lpstr>Нива на достъп в java демо</vt:lpstr>
      <vt:lpstr>Задача</vt:lpstr>
      <vt:lpstr>Статични членове на класовете в JAVA</vt:lpstr>
      <vt:lpstr>Статични членове демо</vt:lpstr>
      <vt:lpstr>Константи в java</vt:lpstr>
      <vt:lpstr>Константи в java</vt:lpstr>
      <vt:lpstr>Наследяване в java</vt:lpstr>
      <vt:lpstr>Наследяване в java</vt:lpstr>
      <vt:lpstr>ЗАдача</vt:lpstr>
      <vt:lpstr>Абстрактни класове и методи</vt:lpstr>
      <vt:lpstr>Абстрактни класове и методи демо</vt:lpstr>
      <vt:lpstr>Основни принципи на ооп</vt:lpstr>
      <vt:lpstr>Основни принципи на ооп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411</cp:revision>
  <dcterms:created xsi:type="dcterms:W3CDTF">2014-11-09T09:00:38Z</dcterms:created>
  <dcterms:modified xsi:type="dcterms:W3CDTF">2014-12-14T08:48:41Z</dcterms:modified>
</cp:coreProperties>
</file>