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73211"/>
            <a:ext cx="8689976" cy="2644346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Алгоритми</a:t>
            </a:r>
            <a:br>
              <a:rPr lang="bg-BG" dirty="0" smtClean="0"/>
            </a:br>
            <a:r>
              <a:rPr lang="bg-BG" dirty="0" smtClean="0"/>
              <a:t>и </a:t>
            </a:r>
            <a:br>
              <a:rPr lang="bg-BG" dirty="0" smtClean="0"/>
            </a:br>
            <a:r>
              <a:rPr lang="bg-BG" dirty="0" smtClean="0"/>
              <a:t>Структури от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Сложност на </a:t>
            </a:r>
            <a:r>
              <a:rPr lang="bg-BG" dirty="0" smtClean="0"/>
              <a:t>алгоритъм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hplusmagazine.com/sites/default/files/images/articles/jan10/cartoon-algorithm-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02" y="2097088"/>
            <a:ext cx="4284619" cy="42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8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164756"/>
            <a:ext cx="9905998" cy="790833"/>
          </a:xfrm>
        </p:spPr>
        <p:txBody>
          <a:bodyPr/>
          <a:lstStyle/>
          <a:p>
            <a:pPr algn="ctr"/>
            <a:r>
              <a:rPr lang="bg-BG" dirty="0" smtClean="0"/>
              <a:t>Видове сложност на алгоритъм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00161"/>
              </p:ext>
            </p:extLst>
          </p:nvPr>
        </p:nvGraphicFramePr>
        <p:xfrm>
          <a:off x="683733" y="1425147"/>
          <a:ext cx="10750384" cy="4923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3798"/>
                <a:gridCol w="1343798"/>
                <a:gridCol w="1343798"/>
                <a:gridCol w="1343798"/>
                <a:gridCol w="1343798"/>
                <a:gridCol w="1343798"/>
                <a:gridCol w="1343798"/>
                <a:gridCol w="1343798"/>
              </a:tblGrid>
              <a:tr h="564834">
                <a:tc>
                  <a:txBody>
                    <a:bodyPr/>
                    <a:lstStyle/>
                    <a:p>
                      <a:r>
                        <a:rPr lang="bg-BG" dirty="0" smtClean="0"/>
                        <a:t>Сложност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100 000</a:t>
                      </a:r>
                      <a:endParaRPr lang="en-US" dirty="0"/>
                    </a:p>
                  </a:txBody>
                  <a:tcPr/>
                </a:tc>
              </a:tr>
              <a:tr h="487720">
                <a:tc>
                  <a:txBody>
                    <a:bodyPr/>
                    <a:lstStyle/>
                    <a:p>
                      <a:r>
                        <a:rPr lang="bg-BG" dirty="0" smtClean="0"/>
                        <a:t>О(1)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</a:tr>
              <a:tr h="487720">
                <a:tc>
                  <a:txBody>
                    <a:bodyPr/>
                    <a:lstStyle/>
                    <a:p>
                      <a:r>
                        <a:rPr lang="bg-BG" dirty="0" smtClean="0"/>
                        <a:t>О(</a:t>
                      </a:r>
                      <a:r>
                        <a:rPr lang="en-US" dirty="0" smtClean="0"/>
                        <a:t>log(N)</a:t>
                      </a:r>
                      <a:r>
                        <a:rPr lang="bg-BG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</a:tr>
              <a:tr h="487720"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</a:tr>
              <a:tr h="487720">
                <a:tc>
                  <a:txBody>
                    <a:bodyPr/>
                    <a:lstStyle/>
                    <a:p>
                      <a:r>
                        <a:rPr lang="en-US" dirty="0" smtClean="0"/>
                        <a:t>O(N^2)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3</a:t>
                      </a:r>
                      <a:r>
                        <a:rPr lang="bg-BG" baseline="0" dirty="0" smtClean="0"/>
                        <a:t> – 4 мин</a:t>
                      </a:r>
                      <a:endParaRPr lang="en-US" dirty="0" smtClean="0"/>
                    </a:p>
                  </a:txBody>
                  <a:tcPr/>
                </a:tc>
              </a:tr>
              <a:tr h="487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O(N^3)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20 сек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5 часа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240</a:t>
                      </a:r>
                      <a:r>
                        <a:rPr lang="bg-BG" baseline="0" dirty="0" smtClean="0"/>
                        <a:t> дни</a:t>
                      </a:r>
                      <a:endParaRPr lang="en-US" dirty="0"/>
                    </a:p>
                  </a:txBody>
                  <a:tcPr/>
                </a:tc>
              </a:tr>
              <a:tr h="487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O(2^N)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260 дни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никога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87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O(N!)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1</a:t>
                      </a:r>
                      <a:r>
                        <a:rPr lang="bg-BG" dirty="0" smtClean="0"/>
                        <a:t>сек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</a:txBody>
                  <a:tcPr/>
                </a:tc>
              </a:tr>
              <a:tr h="487720">
                <a:tc>
                  <a:txBody>
                    <a:bodyPr/>
                    <a:lstStyle/>
                    <a:p>
                      <a:r>
                        <a:rPr lang="en-US" dirty="0" smtClean="0"/>
                        <a:t>O(N^N)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3</a:t>
                      </a:r>
                      <a:r>
                        <a:rPr lang="bg-BG" baseline="0" dirty="0" smtClean="0"/>
                        <a:t> – 4 мин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никога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9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Алгоритъм за двоично търсене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Представлява алгоритъм за търсене в подреден масив</a:t>
            </a:r>
            <a:endParaRPr lang="en-US" dirty="0" smtClean="0"/>
          </a:p>
          <a:p>
            <a:r>
              <a:rPr lang="bg-BG" dirty="0" smtClean="0"/>
              <a:t>Работи със сложност </a:t>
            </a:r>
            <a:r>
              <a:rPr lang="bg-BG" dirty="0"/>
              <a:t>О(</a:t>
            </a:r>
            <a:r>
              <a:rPr lang="en-US" dirty="0"/>
              <a:t>log(N)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 smtClean="0"/>
              <a:t>Съществува рекурсивна имплементация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Алгоритъм за двоично </a:t>
            </a:r>
            <a:r>
              <a:rPr lang="bg-BG" dirty="0" smtClean="0"/>
              <a:t>търсене демо</a:t>
            </a:r>
            <a:endParaRPr lang="en-US" dirty="0"/>
          </a:p>
        </p:txBody>
      </p:sp>
      <p:pic>
        <p:nvPicPr>
          <p:cNvPr id="2050" name="Picture 2" descr="http://www.algolist.net/img/bst-remove-case-2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421" y="2097088"/>
            <a:ext cx="4885981" cy="33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3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която приема масив от 10 числа. След това програмата приема 1 число.</a:t>
            </a:r>
          </a:p>
          <a:p>
            <a:r>
              <a:rPr lang="bg-BG" dirty="0" smtClean="0"/>
              <a:t>Ако числото фигурира в масива изведете на екрана следващото по големина число от подадените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7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Сортиране</a:t>
            </a:r>
            <a:r>
              <a:rPr lang="en-US" dirty="0" smtClean="0"/>
              <a:t> </a:t>
            </a:r>
            <a:r>
              <a:rPr lang="bg-BG" dirty="0" smtClean="0"/>
              <a:t>чрез пряка селекция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Сортирането</a:t>
            </a:r>
            <a:r>
              <a:rPr lang="en-US" dirty="0" smtClean="0"/>
              <a:t> </a:t>
            </a:r>
            <a:r>
              <a:rPr lang="bg-BG" dirty="0"/>
              <a:t>чрез пряка </a:t>
            </a:r>
            <a:r>
              <a:rPr lang="bg-BG" dirty="0" smtClean="0"/>
              <a:t>селекция е алгоритъм подобен на метода на мехурчето</a:t>
            </a:r>
          </a:p>
          <a:p>
            <a:r>
              <a:rPr lang="bg-BG" dirty="0" smtClean="0"/>
              <a:t>Сложността на алгоритъма е </a:t>
            </a:r>
            <a:r>
              <a:rPr lang="en-US" dirty="0" smtClean="0"/>
              <a:t>O(N^2)</a:t>
            </a:r>
            <a:endParaRPr lang="bg-BG" dirty="0" smtClean="0"/>
          </a:p>
          <a:p>
            <a:r>
              <a:rPr lang="bg-BG" dirty="0" smtClean="0"/>
              <a:t>Работи еднакво добре във всички ситуации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9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Сортиране</a:t>
            </a:r>
            <a:r>
              <a:rPr lang="en-US" dirty="0"/>
              <a:t> </a:t>
            </a:r>
            <a:r>
              <a:rPr lang="bg-BG" dirty="0"/>
              <a:t>чрез пряка </a:t>
            </a:r>
            <a:r>
              <a:rPr lang="bg-BG" dirty="0" smtClean="0"/>
              <a:t>селекция демо</a:t>
            </a:r>
            <a:endParaRPr lang="en-US" dirty="0"/>
          </a:p>
        </p:txBody>
      </p:sp>
      <p:pic>
        <p:nvPicPr>
          <p:cNvPr id="3074" name="Picture 2" descr="https://thecodeistrueorfalse.files.wordpress.com/2013/09/bubble-sort-example-300px.gif?w=600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40" y="2097088"/>
            <a:ext cx="7316144" cy="438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1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Сортиране чрез разделяне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Разделя неподредения масив на части като всяка част съдържа 1 елемент</a:t>
            </a:r>
          </a:p>
          <a:p>
            <a:r>
              <a:rPr lang="bg-BG" dirty="0" smtClean="0"/>
              <a:t>Отделните части се събират като образуват подредена колекция</a:t>
            </a:r>
          </a:p>
          <a:p>
            <a:r>
              <a:rPr lang="bg-BG" dirty="0" smtClean="0"/>
              <a:t>Сортирането чрез разделяне работи със сложност </a:t>
            </a:r>
            <a:r>
              <a:rPr lang="en-US" dirty="0" smtClean="0"/>
              <a:t>O</a:t>
            </a:r>
            <a:r>
              <a:rPr lang="bg-BG" dirty="0" smtClean="0"/>
              <a:t>(</a:t>
            </a:r>
            <a:r>
              <a:rPr lang="en-US" dirty="0" smtClean="0"/>
              <a:t>N log(N)</a:t>
            </a:r>
            <a:r>
              <a:rPr lang="bg-BG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62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Сортиране чрез </a:t>
            </a:r>
            <a:r>
              <a:rPr lang="bg-BG" dirty="0" smtClean="0"/>
              <a:t>разделяне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098" name="Picture 2" descr="Merge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55" y="2097088"/>
            <a:ext cx="4054114" cy="390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07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която приема 10 числа и ги сортира</a:t>
            </a:r>
          </a:p>
          <a:p>
            <a:r>
              <a:rPr lang="bg-BG" dirty="0" smtClean="0"/>
              <a:t>Използвайте различни алгоритми за сортиране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Стек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Стек представлява </a:t>
            </a:r>
            <a:r>
              <a:rPr lang="en-US" dirty="0" smtClean="0"/>
              <a:t>Generic </a:t>
            </a:r>
            <a:r>
              <a:rPr lang="bg-BG" dirty="0" smtClean="0"/>
              <a:t>и може да работи със всички типове обекти</a:t>
            </a:r>
            <a:endParaRPr lang="en-US" dirty="0" smtClean="0"/>
          </a:p>
          <a:p>
            <a:r>
              <a:rPr lang="bg-BG" dirty="0" smtClean="0"/>
              <a:t>Структурата от данни стек е от тип </a:t>
            </a:r>
            <a:r>
              <a:rPr lang="en-US" dirty="0" smtClean="0"/>
              <a:t>LIFO</a:t>
            </a:r>
            <a:r>
              <a:rPr lang="bg-BG" dirty="0" smtClean="0"/>
              <a:t> (</a:t>
            </a:r>
            <a:r>
              <a:rPr lang="en-US" dirty="0" smtClean="0"/>
              <a:t>last in first out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Последният влязъл елемент „излиза“ първи</a:t>
            </a:r>
          </a:p>
          <a:p>
            <a:r>
              <a:rPr lang="bg-BG" dirty="0" smtClean="0"/>
              <a:t>Методът </a:t>
            </a:r>
            <a:r>
              <a:rPr lang="en-US" dirty="0" smtClean="0"/>
              <a:t>push </a:t>
            </a:r>
            <a:r>
              <a:rPr lang="bg-BG" dirty="0" smtClean="0"/>
              <a:t>вкарва един елемент в колекцията</a:t>
            </a:r>
          </a:p>
          <a:p>
            <a:r>
              <a:rPr lang="bg-BG" dirty="0" err="1" smtClean="0"/>
              <a:t>Мегодът</a:t>
            </a:r>
            <a:r>
              <a:rPr lang="bg-BG" dirty="0" smtClean="0"/>
              <a:t> </a:t>
            </a:r>
            <a:r>
              <a:rPr lang="en-US" dirty="0" smtClean="0"/>
              <a:t>pop </a:t>
            </a:r>
            <a:r>
              <a:rPr lang="bg-BG" dirty="0" smtClean="0"/>
              <a:t>изкарва един елемент от колекцията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45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Засичане на времето за изпълнение с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Често пъти за да оценим даден алгоритъм трябва да засечем времето за изпълнение на определен блок от код</a:t>
            </a:r>
          </a:p>
          <a:p>
            <a:r>
              <a:rPr lang="bg-BG" dirty="0" smtClean="0"/>
              <a:t>Сложността на даден алгоритъм + времето за изпълнение на имплементацията му ни дават точна представа за качеството 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Засичане на времето за изпълнение с </a:t>
            </a:r>
            <a:r>
              <a:rPr lang="en-US" dirty="0" smtClean="0"/>
              <a:t>JAVA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5122" name="Picture 2" descr="http://www.watermarklearning.com/blog/wp-content/uploads/2013/03/stopwa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270" y="2097088"/>
            <a:ext cx="4254284" cy="425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8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Засичайки времето за изпълнение направете сравнение на изучените </a:t>
            </a:r>
            <a:r>
              <a:rPr lang="bg-BG" dirty="0" err="1" smtClean="0"/>
              <a:t>алогоритми</a:t>
            </a:r>
            <a:r>
              <a:rPr lang="bg-BG" dirty="0" smtClean="0"/>
              <a:t> като ги прилагате върху случайно </a:t>
            </a:r>
            <a:r>
              <a:rPr lang="bg-BG" dirty="0" err="1" smtClean="0"/>
              <a:t>ренерирани</a:t>
            </a:r>
            <a:r>
              <a:rPr lang="bg-BG" dirty="0" smtClean="0"/>
              <a:t> колекции от 1 000 000</a:t>
            </a:r>
          </a:p>
        </p:txBody>
      </p:sp>
    </p:spTree>
    <p:extLst>
      <p:ext uri="{BB962C8B-B14F-4D97-AF65-F5344CB8AC3E}">
        <p14:creationId xmlns:p14="http://schemas.microsoft.com/office/powerpoint/2010/main" val="203487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6146" name="Picture 2" descr="http://en.hdyo.org/assets/ask-question-1-ff9bc6fa5eaa0d7667ae7a5a4c613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194" y="2097088"/>
            <a:ext cx="5594436" cy="422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0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Стек демо</a:t>
            </a:r>
            <a:endParaRPr lang="en-US" dirty="0"/>
          </a:p>
        </p:txBody>
      </p:sp>
      <p:pic>
        <p:nvPicPr>
          <p:cNvPr id="1026" name="Picture 2" descr="http://previewcf.turbosquid.com/Preview/2014/07/06__21_31_46/stack2.jpg6e6f9602-9b77-4445-91b5-7306e20f5a00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30" y="2097088"/>
            <a:ext cx="4258963" cy="42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23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Опашка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Опашката представлява </a:t>
            </a:r>
            <a:r>
              <a:rPr lang="en-US" dirty="0"/>
              <a:t>Generic </a:t>
            </a:r>
            <a:r>
              <a:rPr lang="bg-BG" dirty="0"/>
              <a:t>и може да работи със всички типове обекти</a:t>
            </a:r>
            <a:endParaRPr lang="en-US" dirty="0"/>
          </a:p>
          <a:p>
            <a:r>
              <a:rPr lang="bg-BG" dirty="0"/>
              <a:t>Структурата от данни стек е от тип </a:t>
            </a:r>
            <a:r>
              <a:rPr lang="en-US" dirty="0" smtClean="0"/>
              <a:t>FIFO</a:t>
            </a:r>
            <a:r>
              <a:rPr lang="bg-BG" dirty="0" smtClean="0"/>
              <a:t> (</a:t>
            </a:r>
            <a:r>
              <a:rPr lang="en-US" dirty="0" smtClean="0"/>
              <a:t>first </a:t>
            </a:r>
            <a:r>
              <a:rPr lang="en-US" dirty="0"/>
              <a:t>in first out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 smtClean="0"/>
              <a:t>Първият влязъл </a:t>
            </a:r>
            <a:r>
              <a:rPr lang="bg-BG" dirty="0"/>
              <a:t>елемент „излиза“ </a:t>
            </a:r>
            <a:r>
              <a:rPr lang="bg-BG" dirty="0" smtClean="0"/>
              <a:t>първи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JAVA </a:t>
            </a:r>
            <a:r>
              <a:rPr lang="bg-BG" dirty="0" smtClean="0"/>
              <a:t>опашката е имплементирана чрез свързах списък</a:t>
            </a:r>
            <a:endParaRPr lang="bg-BG" dirty="0"/>
          </a:p>
          <a:p>
            <a:r>
              <a:rPr lang="bg-BG" dirty="0"/>
              <a:t>Методът </a:t>
            </a:r>
            <a:r>
              <a:rPr lang="en-US" dirty="0" smtClean="0"/>
              <a:t>add </a:t>
            </a:r>
            <a:r>
              <a:rPr lang="bg-BG" dirty="0" smtClean="0"/>
              <a:t>вкарва </a:t>
            </a:r>
            <a:r>
              <a:rPr lang="bg-BG" dirty="0"/>
              <a:t>един елемент в колекцията</a:t>
            </a:r>
          </a:p>
          <a:p>
            <a:r>
              <a:rPr lang="bg-BG" dirty="0" smtClean="0"/>
              <a:t>Методът </a:t>
            </a:r>
            <a:r>
              <a:rPr lang="en-US" dirty="0" smtClean="0"/>
              <a:t>remove </a:t>
            </a:r>
            <a:r>
              <a:rPr lang="bg-BG" dirty="0" smtClean="0"/>
              <a:t>изкарва </a:t>
            </a:r>
            <a:r>
              <a:rPr lang="bg-BG" dirty="0"/>
              <a:t>един елемент от колекцията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8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опашка </a:t>
            </a:r>
            <a:r>
              <a:rPr lang="bg-BG" dirty="0"/>
              <a:t>демо</a:t>
            </a:r>
            <a:endParaRPr lang="en-US" dirty="0"/>
          </a:p>
        </p:txBody>
      </p:sp>
      <p:pic>
        <p:nvPicPr>
          <p:cNvPr id="2050" name="Picture 2" descr="http://www.risk.net/IMG/980/255980/que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65" y="2097088"/>
            <a:ext cx="7503094" cy="421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0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Напишете програма, която приема символен низ от конзолата и го обработва както следва:</a:t>
            </a:r>
          </a:p>
          <a:p>
            <a:r>
              <a:rPr lang="bg-BG" dirty="0" smtClean="0"/>
              <a:t>Ако срещне малка буква – буквата се поставя  в опашка</a:t>
            </a:r>
          </a:p>
          <a:p>
            <a:r>
              <a:rPr lang="bg-BG" dirty="0" smtClean="0"/>
              <a:t>Ако срещне голяма буква -  буквата се поставя в стек</a:t>
            </a:r>
          </a:p>
          <a:p>
            <a:r>
              <a:rPr lang="bg-BG" dirty="0" smtClean="0"/>
              <a:t>Изведете данните от опашката и стека на екрана.</a:t>
            </a:r>
          </a:p>
          <a:p>
            <a:r>
              <a:rPr lang="bg-BG" dirty="0" smtClean="0"/>
              <a:t>Примерен низ</a:t>
            </a:r>
            <a:endParaRPr lang="bg-BG" dirty="0"/>
          </a:p>
          <a:p>
            <a:r>
              <a:rPr lang="bg-BG" dirty="0" err="1"/>
              <a:t>А</a:t>
            </a:r>
            <a:r>
              <a:rPr lang="bg-BG" dirty="0" err="1" smtClean="0"/>
              <a:t>оВбиАчЖаДм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2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 smtClean="0"/>
              <a:t>АЛгоритъм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smtClean="0"/>
              <a:t>Алгоритъм представлява крайна </a:t>
            </a:r>
            <a:r>
              <a:rPr lang="ru-RU" dirty="0"/>
              <a:t>поредица от инструкции или изрично описание на постъпкова процедура за решаване на даден </a:t>
            </a:r>
            <a:r>
              <a:rPr lang="ru-RU" dirty="0" smtClean="0"/>
              <a:t>проблем</a:t>
            </a:r>
          </a:p>
          <a:p>
            <a:r>
              <a:rPr lang="ru-RU" dirty="0" smtClean="0"/>
              <a:t>Алгоритмите са основна част от програмирането</a:t>
            </a:r>
          </a:p>
          <a:p>
            <a:r>
              <a:rPr lang="ru-RU" dirty="0" smtClean="0"/>
              <a:t>Добрите практики за синтез на алгоритми се основават на стратегията разделяи и владей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0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Видове алгоритми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Алгоритми за търсене</a:t>
            </a:r>
          </a:p>
          <a:p>
            <a:r>
              <a:rPr lang="bg-BG" dirty="0" smtClean="0"/>
              <a:t>Алгоритми за сортиране</a:t>
            </a:r>
          </a:p>
          <a:p>
            <a:r>
              <a:rPr lang="bg-BG" dirty="0" smtClean="0"/>
              <a:t>Алгоритми за графи и дървета</a:t>
            </a:r>
          </a:p>
          <a:p>
            <a:r>
              <a:rPr lang="bg-BG" dirty="0" smtClean="0"/>
              <a:t>Алгоритми за изчерпване</a:t>
            </a:r>
          </a:p>
          <a:p>
            <a:r>
              <a:rPr lang="bg-BG" dirty="0" smtClean="0"/>
              <a:t>Алгоритми с динамично </a:t>
            </a:r>
            <a:r>
              <a:rPr lang="bg-BG" dirty="0" err="1" smtClean="0"/>
              <a:t>оптимиране</a:t>
            </a:r>
            <a:endParaRPr lang="bg-BG" dirty="0" smtClean="0"/>
          </a:p>
          <a:p>
            <a:r>
              <a:rPr lang="bg-BG" dirty="0" smtClean="0"/>
              <a:t>Алгоритми за криптиране/</a:t>
            </a:r>
            <a:r>
              <a:rPr lang="bg-BG" dirty="0" err="1" smtClean="0"/>
              <a:t>хеширане</a:t>
            </a:r>
            <a:endParaRPr lang="bg-BG" dirty="0" smtClean="0"/>
          </a:p>
          <a:p>
            <a:r>
              <a:rPr lang="bg-BG" dirty="0" smtClean="0"/>
              <a:t>Алгоритми за </a:t>
            </a:r>
            <a:r>
              <a:rPr lang="bg-BG" dirty="0" err="1" smtClean="0"/>
              <a:t>рандомизация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5080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Сложност на алгоритъм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Сложност на алгоритъм представлява броя на стъпките обуславящи дадено решение съотнесен към броя на входните данни </a:t>
            </a:r>
          </a:p>
          <a:p>
            <a:r>
              <a:rPr lang="bg-BG" dirty="0" smtClean="0"/>
              <a:t>Представлява метод за сравнение на бързодействието на различни алгоритми</a:t>
            </a:r>
          </a:p>
          <a:p>
            <a:r>
              <a:rPr lang="bg-BG" dirty="0" smtClean="0"/>
              <a:t>Сложността на алгоритъм се обозначава с т. нар. нотация </a:t>
            </a:r>
            <a:r>
              <a:rPr lang="en-US" dirty="0" smtClean="0"/>
              <a:t>Bit-O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66323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2859</TotalTime>
  <Words>608</Words>
  <Application>Microsoft Office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Tw Cen MT</vt:lpstr>
      <vt:lpstr>Circuit</vt:lpstr>
      <vt:lpstr>Алгоритми и  Структури от данни</vt:lpstr>
      <vt:lpstr>Стек</vt:lpstr>
      <vt:lpstr>Стек демо</vt:lpstr>
      <vt:lpstr>Опашка</vt:lpstr>
      <vt:lpstr>опашка демо</vt:lpstr>
      <vt:lpstr>задача</vt:lpstr>
      <vt:lpstr>АЛгоритъм</vt:lpstr>
      <vt:lpstr>Видове алгоритми</vt:lpstr>
      <vt:lpstr>Сложност на алгоритъм</vt:lpstr>
      <vt:lpstr>Сложност на алгоритъм демо</vt:lpstr>
      <vt:lpstr>Видове сложност на алгоритъм</vt:lpstr>
      <vt:lpstr>Алгоритъм за двоично търсене</vt:lpstr>
      <vt:lpstr>Алгоритъм за двоично търсене демо</vt:lpstr>
      <vt:lpstr>задача</vt:lpstr>
      <vt:lpstr>Сортиране чрез пряка селекция</vt:lpstr>
      <vt:lpstr>Сортиране чрез пряка селекция демо</vt:lpstr>
      <vt:lpstr>Сортиране чрез разделяне</vt:lpstr>
      <vt:lpstr>Сортиране чрез разделяне демо</vt:lpstr>
      <vt:lpstr>задача</vt:lpstr>
      <vt:lpstr>Засичане на времето за изпълнение с JAVA</vt:lpstr>
      <vt:lpstr>Засичане на времето за изпълнение с JAVA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872</cp:revision>
  <dcterms:created xsi:type="dcterms:W3CDTF">2014-11-09T09:00:38Z</dcterms:created>
  <dcterms:modified xsi:type="dcterms:W3CDTF">2015-01-23T09:57:59Z</dcterms:modified>
</cp:coreProperties>
</file>