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FC3B86-2742-46E2-A44D-1FAB0C668CD5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30D93-4D97-4061-AFAB-76237FB5A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70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7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5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51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8445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67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5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08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739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20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2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44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15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3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40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3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28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5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E57C33F-FC88-4120-B878-9148FF06A660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81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manual/en/language.oop5.magic.php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/>
          <a:lstStyle/>
          <a:p>
            <a:r>
              <a:rPr lang="bg-BG" dirty="0" smtClean="0"/>
              <a:t>Обектно ориентирано програмиране с </a:t>
            </a:r>
            <a:r>
              <a:rPr lang="en-US" dirty="0" smtClean="0"/>
              <a:t>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11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Константи в</a:t>
            </a:r>
            <a:r>
              <a:rPr lang="en-US" dirty="0"/>
              <a:t> </a:t>
            </a:r>
            <a:r>
              <a:rPr lang="en-US" dirty="0" smtClean="0"/>
              <a:t>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Константите в </a:t>
            </a:r>
            <a:r>
              <a:rPr lang="en-US" dirty="0" smtClean="0"/>
              <a:t>PHP </a:t>
            </a:r>
            <a:r>
              <a:rPr lang="bg-BG" dirty="0" smtClean="0"/>
              <a:t>представят </a:t>
            </a:r>
            <a:r>
              <a:rPr lang="bg-BG" dirty="0"/>
              <a:t>променливи чиито стойности не се променят по време на изпълнение на </a:t>
            </a:r>
            <a:r>
              <a:rPr lang="bg-BG" dirty="0" smtClean="0"/>
              <a:t>програмата</a:t>
            </a:r>
            <a:endParaRPr lang="en-US" dirty="0" smtClean="0"/>
          </a:p>
          <a:p>
            <a:r>
              <a:rPr lang="bg-BG" dirty="0" smtClean="0"/>
              <a:t>В 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bg-BG" dirty="0" smtClean="0"/>
              <a:t>съществуват 2 вида константи:</a:t>
            </a:r>
          </a:p>
          <a:p>
            <a:pPr marL="457200" indent="-457200">
              <a:buAutoNum type="arabicParenR"/>
            </a:pPr>
            <a:r>
              <a:rPr lang="bg-BG" dirty="0" smtClean="0"/>
              <a:t>Константи отнасящи се за определен клас – дефинират се с ключовата дума </a:t>
            </a:r>
            <a:r>
              <a:rPr lang="en-US" dirty="0" err="1" smtClean="0"/>
              <a:t>const</a:t>
            </a:r>
            <a:endParaRPr lang="en-US" dirty="0" smtClean="0"/>
          </a:p>
          <a:p>
            <a:pPr marL="457200" indent="-457200">
              <a:buAutoNum type="arabicParenR"/>
            </a:pPr>
            <a:r>
              <a:rPr lang="bg-BG" dirty="0" smtClean="0"/>
              <a:t>Константи отнасящи се </a:t>
            </a:r>
            <a:r>
              <a:rPr lang="bg-BG" dirty="0" smtClean="0"/>
              <a:t>за</a:t>
            </a:r>
            <a:r>
              <a:rPr lang="en-US" dirty="0" smtClean="0"/>
              <a:t> </a:t>
            </a:r>
            <a:r>
              <a:rPr lang="bg-BG" dirty="0" smtClean="0"/>
              <a:t>целият 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bg-BG" dirty="0" smtClean="0"/>
              <a:t>скрипт – дефинират се с помощта на функцията </a:t>
            </a:r>
            <a:r>
              <a:rPr lang="en-US" dirty="0" smtClean="0"/>
              <a:t>define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248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Константи в</a:t>
            </a:r>
            <a:r>
              <a:rPr lang="en-US" dirty="0"/>
              <a:t> </a:t>
            </a:r>
            <a:r>
              <a:rPr lang="en-US" dirty="0" smtClean="0"/>
              <a:t>PHP</a:t>
            </a:r>
            <a:endParaRPr lang="en-US" dirty="0"/>
          </a:p>
        </p:txBody>
      </p:sp>
      <p:pic>
        <p:nvPicPr>
          <p:cNvPr id="4" name="Picture 2" descr="http://www.ericharshbarger.org/dice/math_constan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183" y="2097088"/>
            <a:ext cx="6474458" cy="432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553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Наследяване </a:t>
            </a:r>
            <a:r>
              <a:rPr lang="en-US" dirty="0" smtClean="0"/>
              <a:t>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/>
              <a:t>Наследяването е основен принцип на ООП</a:t>
            </a:r>
          </a:p>
          <a:p>
            <a:r>
              <a:rPr lang="bg-BG" dirty="0"/>
              <a:t>Един клас може да наследява друг клас като по този начин наследникът притежава всички членове на базовия клас</a:t>
            </a:r>
          </a:p>
          <a:p>
            <a:r>
              <a:rPr lang="bg-BG" dirty="0"/>
              <a:t>Наследяването се използва като няколко вида обекти притежават общи характеристики но не са напълно еднакви</a:t>
            </a:r>
          </a:p>
          <a:p>
            <a:r>
              <a:rPr lang="bg-BG" dirty="0"/>
              <a:t>В </a:t>
            </a:r>
            <a:r>
              <a:rPr lang="en-US" dirty="0" smtClean="0"/>
              <a:t>PHP </a:t>
            </a:r>
            <a:r>
              <a:rPr lang="bg-BG" dirty="0" smtClean="0"/>
              <a:t>един </a:t>
            </a:r>
            <a:r>
              <a:rPr lang="bg-BG" dirty="0"/>
              <a:t>клас може да има само един базов клас</a:t>
            </a:r>
          </a:p>
          <a:p>
            <a:r>
              <a:rPr lang="bg-BG" dirty="0"/>
              <a:t>Членовете на класа които са </a:t>
            </a:r>
            <a:r>
              <a:rPr lang="en-US" dirty="0"/>
              <a:t>protected </a:t>
            </a:r>
            <a:r>
              <a:rPr lang="bg-BG" dirty="0"/>
              <a:t>се виждат от наследниците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239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Наследяване </a:t>
            </a:r>
            <a:r>
              <a:rPr lang="en-US" dirty="0"/>
              <a:t>PHP</a:t>
            </a:r>
            <a:endParaRPr lang="en-US" dirty="0"/>
          </a:p>
        </p:txBody>
      </p:sp>
      <p:pic>
        <p:nvPicPr>
          <p:cNvPr id="4" name="Picture 2" descr="https://docs.oracle.com/javase/tutorial/figures/java/concepts-bikeHierarchy.gif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825" y="2536031"/>
            <a:ext cx="356235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834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/>
              <a:t>Направете клас </a:t>
            </a:r>
            <a:r>
              <a:rPr lang="en-US" dirty="0"/>
              <a:t>Employee </a:t>
            </a:r>
            <a:r>
              <a:rPr lang="bg-BG" dirty="0"/>
              <a:t>който съдържа базовите характеристики за един работник: часове работа на месец и месечна заплата</a:t>
            </a:r>
          </a:p>
          <a:p>
            <a:r>
              <a:rPr lang="bg-BG" dirty="0"/>
              <a:t>Направете клас </a:t>
            </a:r>
            <a:r>
              <a:rPr lang="en-US" dirty="0"/>
              <a:t>Policeman, </a:t>
            </a:r>
            <a:r>
              <a:rPr lang="bg-BG" dirty="0"/>
              <a:t>който наследява </a:t>
            </a:r>
            <a:r>
              <a:rPr lang="en-US" dirty="0"/>
              <a:t>Employee </a:t>
            </a:r>
            <a:r>
              <a:rPr lang="bg-BG" dirty="0"/>
              <a:t>и добавя поле за полицейския </a:t>
            </a:r>
            <a:r>
              <a:rPr lang="bg-BG" dirty="0" err="1"/>
              <a:t>ранк</a:t>
            </a:r>
            <a:r>
              <a:rPr lang="bg-BG" dirty="0"/>
              <a:t> на дадения полицай</a:t>
            </a:r>
          </a:p>
          <a:p>
            <a:r>
              <a:rPr lang="bg-BG" dirty="0"/>
              <a:t>Направете клас </a:t>
            </a:r>
            <a:r>
              <a:rPr lang="en-US" dirty="0"/>
              <a:t>Doctor</a:t>
            </a:r>
            <a:r>
              <a:rPr lang="bg-BG" dirty="0"/>
              <a:t>, който наследява </a:t>
            </a:r>
            <a:r>
              <a:rPr lang="en-US" dirty="0"/>
              <a:t>Employee </a:t>
            </a:r>
            <a:r>
              <a:rPr lang="bg-BG" dirty="0"/>
              <a:t>и добавя полета за броя нощни и броя целодневни дежурства на месец</a:t>
            </a:r>
          </a:p>
          <a:p>
            <a:r>
              <a:rPr lang="bg-BG" dirty="0"/>
              <a:t>Направете нужните </a:t>
            </a:r>
            <a:r>
              <a:rPr lang="en-US" dirty="0"/>
              <a:t>get/set </a:t>
            </a:r>
            <a:r>
              <a:rPr lang="bg-BG" dirty="0"/>
              <a:t>методи както и методи за извеждане на информацията за обектите в конзолата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093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Абстрактни класове и методи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/>
              <a:t>Абстрактните класове представляват класове от които не може да се направи инстанция (обект)</a:t>
            </a:r>
          </a:p>
          <a:p>
            <a:r>
              <a:rPr lang="bg-BG" dirty="0"/>
              <a:t>Използват се за да се наследят от други класове</a:t>
            </a:r>
          </a:p>
          <a:p>
            <a:r>
              <a:rPr lang="bg-BG" dirty="0"/>
              <a:t>Абстрактен метод представлява метод който няма тяло</a:t>
            </a:r>
          </a:p>
          <a:p>
            <a:r>
              <a:rPr lang="bg-BG" dirty="0"/>
              <a:t>Абстрактните методи трябва да бъдат имплементирани от класовете </a:t>
            </a:r>
            <a:r>
              <a:rPr lang="bg-BG" dirty="0" smtClean="0"/>
              <a:t>на</a:t>
            </a:r>
            <a:r>
              <a:rPr lang="bg-BG" dirty="0"/>
              <a:t>с</a:t>
            </a:r>
            <a:r>
              <a:rPr lang="bg-BG" dirty="0" smtClean="0"/>
              <a:t>ледници</a:t>
            </a:r>
            <a:endParaRPr lang="bg-BG" dirty="0"/>
          </a:p>
          <a:p>
            <a:r>
              <a:rPr lang="bg-BG" dirty="0"/>
              <a:t>Абстрактни методи могат да имат само абстрактните </a:t>
            </a:r>
            <a:r>
              <a:rPr lang="bg-BG" dirty="0" smtClean="0"/>
              <a:t>класове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888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Абстрактни класове и методи демо</a:t>
            </a:r>
            <a:endParaRPr lang="en-US" dirty="0"/>
          </a:p>
        </p:txBody>
      </p:sp>
      <p:pic>
        <p:nvPicPr>
          <p:cNvPr id="4" name="Picture 2" descr="http://i.stack.imgur.com/gXRE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226" y="2097088"/>
            <a:ext cx="7670371" cy="4104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703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Магически методи в </a:t>
            </a:r>
            <a:r>
              <a:rPr lang="en-US" dirty="0" smtClean="0"/>
              <a:t>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ПРЕДСТАВЛЯВАТ ПРЕДВАРИТЕЛНО ЗАДАДЕНИ ФУНКЦИИ, КОИТО ИЗПЪЛНЯВАТ ПРИ ОПРЕДЕЛНИ ОБСТОЯТЕЛСТВА И СА ПРЯКО СВЪРЗАНИ СЪС СЪСТОЯНИЕТО НА ОБЕКТА:</a:t>
            </a:r>
          </a:p>
          <a:p>
            <a:pPr marL="457200" indent="-457200">
              <a:buAutoNum type="arabicParenR"/>
            </a:pPr>
            <a:r>
              <a:rPr lang="bg-BG" dirty="0" smtClean="0"/>
              <a:t>__</a:t>
            </a:r>
            <a:r>
              <a:rPr lang="en-US" dirty="0" smtClean="0"/>
              <a:t>CONTRUCT – </a:t>
            </a:r>
            <a:r>
              <a:rPr lang="bg-BG" dirty="0" smtClean="0"/>
              <a:t>ИЗВИКВА СЕ ПРИ КОНСТРУИРАНЕТО НА ОБЕКТА</a:t>
            </a:r>
          </a:p>
          <a:p>
            <a:pPr marL="457200" indent="-457200">
              <a:buAutoNum type="arabicParenR"/>
            </a:pPr>
            <a:r>
              <a:rPr lang="bg-BG" dirty="0" smtClean="0"/>
              <a:t>__</a:t>
            </a:r>
            <a:r>
              <a:rPr lang="en-US" dirty="0" smtClean="0"/>
              <a:t>DESTRUCT – </a:t>
            </a:r>
            <a:r>
              <a:rPr lang="bg-BG" dirty="0" smtClean="0"/>
              <a:t>ИЗВИКВА СЕ ПРИ РАЗРУШАВАНЕТО НА ОБЕКТА</a:t>
            </a:r>
          </a:p>
          <a:p>
            <a:pPr marL="457200" indent="-457200">
              <a:buAutoNum type="arabicParenR"/>
            </a:pPr>
            <a:r>
              <a:rPr lang="en-US" dirty="0"/>
              <a:t>__</a:t>
            </a:r>
            <a:r>
              <a:rPr lang="en-US" dirty="0" err="1" smtClean="0"/>
              <a:t>toString</a:t>
            </a:r>
            <a:r>
              <a:rPr lang="bg-BG" dirty="0" smtClean="0"/>
              <a:t> – ИВИКВА СЕ КОГАТО ОБЕКТА СЕ УПОТРЕБЯВАКА КАТО </a:t>
            </a:r>
            <a:r>
              <a:rPr lang="en-US" dirty="0" smtClean="0"/>
              <a:t>STRING</a:t>
            </a:r>
          </a:p>
          <a:p>
            <a:pPr marL="457200" indent="-457200">
              <a:buAutoNum type="arabicParenR"/>
            </a:pPr>
            <a:r>
              <a:rPr lang="bg-BG" dirty="0" smtClean="0"/>
              <a:t>ВСИЧКИ ДРУГИ МАГИЧЕСКИ МЕТОДИ МОЖЕ ДА ВИДИТЕ: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php.net/manual/en/language.oop5.magic.ph</a:t>
            </a:r>
            <a:r>
              <a:rPr lang="en-US" dirty="0">
                <a:hlinkClick r:id="rId2"/>
              </a:rPr>
              <a:t>P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1548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Магически методи в </a:t>
            </a:r>
            <a:r>
              <a:rPr lang="en-US" dirty="0"/>
              <a:t>PHP</a:t>
            </a:r>
          </a:p>
        </p:txBody>
      </p:sp>
      <p:pic>
        <p:nvPicPr>
          <p:cNvPr id="1026" name="Picture 2" descr="https://cdn4.iconfinder.com/data/icons/Presto_iContainer/512/Wand%20%2B%20Clou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245" y="2214694"/>
            <a:ext cx="4567510" cy="4567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286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502485"/>
          </a:xfrm>
        </p:spPr>
        <p:txBody>
          <a:bodyPr>
            <a:normAutofit fontScale="92500" lnSpcReduction="10000"/>
          </a:bodyPr>
          <a:lstStyle/>
          <a:p>
            <a:r>
              <a:rPr lang="bg-BG" dirty="0"/>
              <a:t>Създайте абстрактен клас </a:t>
            </a:r>
            <a:r>
              <a:rPr lang="en-US" dirty="0"/>
              <a:t>HUMAN </a:t>
            </a:r>
            <a:r>
              <a:rPr lang="bg-BG" dirty="0"/>
              <a:t>съдържащ поле за име и един абстрактен метод </a:t>
            </a:r>
            <a:r>
              <a:rPr lang="en-US" dirty="0"/>
              <a:t>identify. </a:t>
            </a:r>
          </a:p>
          <a:p>
            <a:r>
              <a:rPr lang="bg-BG" dirty="0"/>
              <a:t>Създайте клас </a:t>
            </a:r>
            <a:r>
              <a:rPr lang="en-US" dirty="0"/>
              <a:t>Student</a:t>
            </a:r>
            <a:r>
              <a:rPr lang="bg-BG" dirty="0"/>
              <a:t> който наследява </a:t>
            </a:r>
            <a:r>
              <a:rPr lang="en-US" dirty="0"/>
              <a:t>Human </a:t>
            </a:r>
            <a:r>
              <a:rPr lang="bg-BG" dirty="0"/>
              <a:t>и съдържа полета за университет и специалност</a:t>
            </a:r>
          </a:p>
          <a:p>
            <a:r>
              <a:rPr lang="bg-BG" dirty="0"/>
              <a:t>Създайте клас </a:t>
            </a:r>
            <a:r>
              <a:rPr lang="en-US" dirty="0"/>
              <a:t>Employee </a:t>
            </a:r>
            <a:r>
              <a:rPr lang="bg-BG" dirty="0"/>
              <a:t>който наследява </a:t>
            </a:r>
            <a:r>
              <a:rPr lang="en-US" dirty="0"/>
              <a:t>Human </a:t>
            </a:r>
            <a:r>
              <a:rPr lang="bg-BG" dirty="0"/>
              <a:t>и съдържа полета за месторабота и месечна заплата</a:t>
            </a:r>
          </a:p>
          <a:p>
            <a:r>
              <a:rPr lang="bg-BG" dirty="0"/>
              <a:t>Създайте клас </a:t>
            </a:r>
            <a:r>
              <a:rPr lang="en-US" dirty="0"/>
              <a:t>Pensioner</a:t>
            </a:r>
            <a:r>
              <a:rPr lang="bg-BG" dirty="0"/>
              <a:t> който наследява </a:t>
            </a:r>
            <a:r>
              <a:rPr lang="en-US" dirty="0"/>
              <a:t>Human </a:t>
            </a:r>
            <a:r>
              <a:rPr lang="bg-BG" dirty="0"/>
              <a:t>и съдържа поле за пенсия</a:t>
            </a:r>
          </a:p>
          <a:p>
            <a:r>
              <a:rPr lang="bg-BG" dirty="0"/>
              <a:t>И в трите класа дайте различна имплементация на метода </a:t>
            </a:r>
            <a:r>
              <a:rPr lang="en-US" dirty="0" err="1"/>
              <a:t>indentify</a:t>
            </a:r>
            <a:r>
              <a:rPr lang="bg-BG" dirty="0"/>
              <a:t> като изкарвате информация за съответния обект в конзолата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216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Класове в </a:t>
            </a:r>
            <a:r>
              <a:rPr lang="en-US" dirty="0" smtClean="0"/>
              <a:t>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/>
              <a:t>Представят</a:t>
            </a:r>
            <a:r>
              <a:rPr lang="en-US" dirty="0"/>
              <a:t> </a:t>
            </a:r>
            <a:r>
              <a:rPr lang="bg-BG" dirty="0"/>
              <a:t>шаблон за създаване на</a:t>
            </a:r>
            <a:r>
              <a:rPr lang="en-US" dirty="0"/>
              <a:t> </a:t>
            </a:r>
            <a:r>
              <a:rPr lang="bg-BG" dirty="0"/>
              <a:t>определен тип обекти</a:t>
            </a:r>
          </a:p>
          <a:p>
            <a:r>
              <a:rPr lang="bg-BG" dirty="0"/>
              <a:t>Описват данните на определен тип и начините за работа с тях</a:t>
            </a:r>
          </a:p>
          <a:p>
            <a:r>
              <a:rPr lang="bg-BG" dirty="0"/>
              <a:t>Класовете дефинират структурата на обектите</a:t>
            </a:r>
            <a:endParaRPr lang="en-US" dirty="0"/>
          </a:p>
          <a:p>
            <a:r>
              <a:rPr lang="bg-BG" dirty="0"/>
              <a:t>Добра практика е всеки клас да е в отделен файл</a:t>
            </a:r>
          </a:p>
          <a:p>
            <a:r>
              <a:rPr lang="bg-BG" dirty="0"/>
              <a:t>Класовете могат да съдържат:</a:t>
            </a:r>
          </a:p>
          <a:p>
            <a:pPr marL="914400" lvl="1" indent="-457200">
              <a:buAutoNum type="arabicParenR"/>
            </a:pPr>
            <a:r>
              <a:rPr lang="bg-BG" dirty="0"/>
              <a:t>Полета (променливи)</a:t>
            </a:r>
          </a:p>
          <a:p>
            <a:pPr marL="914400" lvl="1" indent="-457200">
              <a:buAutoNum type="arabicParenR"/>
            </a:pPr>
            <a:r>
              <a:rPr lang="bg-BG" dirty="0"/>
              <a:t>Методи (функции)</a:t>
            </a:r>
          </a:p>
          <a:p>
            <a:pPr marL="914400" lvl="1" indent="-457200">
              <a:buAutoNum type="arabicParenR"/>
            </a:pPr>
            <a:r>
              <a:rPr lang="bg-BG" dirty="0"/>
              <a:t>Конструктори</a:t>
            </a:r>
          </a:p>
          <a:p>
            <a:pPr marL="914400" lvl="1" indent="-457200">
              <a:buAutoNum type="arabicParenR"/>
            </a:pPr>
            <a:r>
              <a:rPr lang="bg-BG" dirty="0"/>
              <a:t>Константи</a:t>
            </a:r>
          </a:p>
          <a:p>
            <a:pPr marL="914400" lvl="1" indent="-457200">
              <a:buAutoNum type="arabicParenR"/>
            </a:pPr>
            <a:r>
              <a:rPr lang="bg-BG" dirty="0"/>
              <a:t>Др</a:t>
            </a:r>
            <a:r>
              <a:rPr lang="bg-BG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83846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endParaRPr lang="en-US" dirty="0"/>
          </a:p>
        </p:txBody>
      </p:sp>
      <p:pic>
        <p:nvPicPr>
          <p:cNvPr id="4" name="Picture 2" descr="http://en.hdyo.org/assets/ask-question-1-ff9bc6fa5eaa0d7667ae7a5a4c61330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231" y="2097088"/>
            <a:ext cx="5554362" cy="419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92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Обекти в</a:t>
            </a:r>
            <a:r>
              <a:rPr lang="en-US" dirty="0"/>
              <a:t> </a:t>
            </a:r>
            <a:r>
              <a:rPr lang="en-US" dirty="0" smtClean="0"/>
              <a:t>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/>
              <a:t>Обектите представляват инстанции на определен клас</a:t>
            </a:r>
            <a:endParaRPr lang="en-US" dirty="0"/>
          </a:p>
          <a:p>
            <a:r>
              <a:rPr lang="bg-BG" dirty="0" err="1"/>
              <a:t>Инстанцирането</a:t>
            </a:r>
            <a:r>
              <a:rPr lang="bg-BG" dirty="0"/>
              <a:t> на един клас става с ключовата дума </a:t>
            </a:r>
            <a:r>
              <a:rPr lang="en-US" dirty="0"/>
              <a:t>new</a:t>
            </a:r>
            <a:endParaRPr lang="bg-BG" dirty="0"/>
          </a:p>
          <a:p>
            <a:r>
              <a:rPr lang="bg-BG" dirty="0"/>
              <a:t>Те дават стойности на полетата на класа</a:t>
            </a:r>
          </a:p>
          <a:p>
            <a:r>
              <a:rPr lang="bg-BG" dirty="0"/>
              <a:t>Обектите се създават посредством функцията конструктор</a:t>
            </a:r>
          </a:p>
          <a:p>
            <a:r>
              <a:rPr lang="bg-BG" dirty="0"/>
              <a:t>Обектите представляват променливи за частта от кода, която ги използва</a:t>
            </a:r>
            <a:endParaRPr lang="en-US" dirty="0"/>
          </a:p>
          <a:p>
            <a:r>
              <a:rPr lang="bg-BG" dirty="0"/>
              <a:t>Достъпът до вътрешните за обекта полета и методи се осъществява чрез операторът </a:t>
            </a:r>
            <a:r>
              <a:rPr lang="en-US" dirty="0" smtClean="0"/>
              <a:t>this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25736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Класове и обекти ДЕМО</a:t>
            </a:r>
            <a:endParaRPr lang="en-US" dirty="0"/>
          </a:p>
        </p:txBody>
      </p:sp>
      <p:pic>
        <p:nvPicPr>
          <p:cNvPr id="4" name="Picture 2" descr="http://www.java4all.in/java/images/cla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299" y="2097088"/>
            <a:ext cx="6670225" cy="405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896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Нива на достъп в </a:t>
            </a:r>
            <a:r>
              <a:rPr lang="en-US" dirty="0" smtClean="0"/>
              <a:t>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/>
              <a:t>Нивата на достъп на елементите на един клас определя дали те да бъдат видими извън класа</a:t>
            </a:r>
          </a:p>
          <a:p>
            <a:r>
              <a:rPr lang="bg-BG" dirty="0"/>
              <a:t>Нивата на достъп помагат за КАПСУЛАЦИЯТА на данните вътре в обектите </a:t>
            </a:r>
          </a:p>
          <a:p>
            <a:r>
              <a:rPr lang="bg-BG" dirty="0"/>
              <a:t>В </a:t>
            </a:r>
            <a:r>
              <a:rPr lang="en-US" dirty="0"/>
              <a:t>JAVA </a:t>
            </a:r>
            <a:r>
              <a:rPr lang="bg-BG" dirty="0"/>
              <a:t>съществуват 3 нива на достъп:</a:t>
            </a:r>
          </a:p>
          <a:p>
            <a:pPr marL="457200" indent="-457200">
              <a:buAutoNum type="arabicParenR"/>
            </a:pPr>
            <a:r>
              <a:rPr lang="en-US" dirty="0"/>
              <a:t>public – </a:t>
            </a:r>
            <a:r>
              <a:rPr lang="bg-BG" dirty="0"/>
              <a:t>видим за всички</a:t>
            </a:r>
          </a:p>
          <a:p>
            <a:pPr marL="457200" indent="-457200">
              <a:buAutoNum type="arabicParenR"/>
            </a:pPr>
            <a:r>
              <a:rPr lang="en-US" dirty="0"/>
              <a:t>protected – </a:t>
            </a:r>
            <a:r>
              <a:rPr lang="bg-BG" dirty="0"/>
              <a:t>видим само за наследниците на класа</a:t>
            </a:r>
          </a:p>
          <a:p>
            <a:pPr marL="457200" indent="-457200">
              <a:buAutoNum type="arabicParenR"/>
            </a:pPr>
            <a:r>
              <a:rPr lang="en-US" dirty="0" err="1"/>
              <a:t>privat</a:t>
            </a:r>
            <a:r>
              <a:rPr lang="bg-BG" dirty="0"/>
              <a:t>е</a:t>
            </a:r>
            <a:r>
              <a:rPr lang="en-US" dirty="0"/>
              <a:t> </a:t>
            </a:r>
            <a:r>
              <a:rPr lang="bg-BG" dirty="0"/>
              <a:t>– видим само в рамките на </a:t>
            </a:r>
            <a:r>
              <a:rPr lang="bg-BG" dirty="0" smtClean="0"/>
              <a:t>класа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930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Нива на достъп в </a:t>
            </a:r>
            <a:r>
              <a:rPr lang="en-US" dirty="0" smtClean="0"/>
              <a:t>PHP </a:t>
            </a:r>
            <a:r>
              <a:rPr lang="bg-BG" dirty="0" smtClean="0"/>
              <a:t>демо</a:t>
            </a:r>
            <a:endParaRPr lang="en-US" dirty="0"/>
          </a:p>
        </p:txBody>
      </p:sp>
      <p:pic>
        <p:nvPicPr>
          <p:cNvPr id="4" name="Picture 2" descr="http://icons.iconarchive.com/icons/arrioch/office-dock/256/Color-MS-Access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718" y="2097088"/>
            <a:ext cx="4103387" cy="410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773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/>
              <a:t>Дефинирайте клас </a:t>
            </a:r>
            <a:r>
              <a:rPr lang="en-US" dirty="0"/>
              <a:t>Person </a:t>
            </a:r>
            <a:r>
              <a:rPr lang="bg-BG" dirty="0"/>
              <a:t>който да има име, години и </a:t>
            </a:r>
            <a:r>
              <a:rPr lang="en-US" dirty="0"/>
              <a:t>e-mail. </a:t>
            </a:r>
            <a:r>
              <a:rPr lang="bg-BG" dirty="0"/>
              <a:t>Капсулирайте полетата на класа. За валидни данни приемете :</a:t>
            </a:r>
          </a:p>
          <a:p>
            <a:pPr marL="457200" indent="-457200">
              <a:buAutoNum type="arabicParenR"/>
            </a:pPr>
            <a:r>
              <a:rPr lang="bg-BG" dirty="0"/>
              <a:t>Име - повече от 3 символа</a:t>
            </a:r>
          </a:p>
          <a:p>
            <a:pPr marL="457200" indent="-457200">
              <a:buAutoNum type="arabicParenR"/>
            </a:pPr>
            <a:r>
              <a:rPr lang="bg-BG" dirty="0"/>
              <a:t>Години – положително число по-малко от 200</a:t>
            </a:r>
          </a:p>
          <a:p>
            <a:pPr marL="457200" indent="-457200">
              <a:buAutoNum type="arabicParenR"/>
            </a:pPr>
            <a:r>
              <a:rPr lang="bg-BG" dirty="0"/>
              <a:t>е - </a:t>
            </a:r>
            <a:r>
              <a:rPr lang="en-US" dirty="0"/>
              <a:t>mail</a:t>
            </a:r>
            <a:r>
              <a:rPr lang="bg-BG" dirty="0"/>
              <a:t> – повече от 3 символа</a:t>
            </a:r>
          </a:p>
          <a:p>
            <a:pPr marL="0" indent="0">
              <a:buNone/>
            </a:pPr>
            <a:r>
              <a:rPr lang="bg-BG" dirty="0"/>
              <a:t>Дефинирайте функция която извежда в конзолата данните на човека.</a:t>
            </a:r>
          </a:p>
          <a:p>
            <a:pPr marL="0" indent="0">
              <a:buNone/>
            </a:pPr>
            <a:r>
              <a:rPr lang="bg-BG" dirty="0"/>
              <a:t>Направете 3 обекта от тип </a:t>
            </a:r>
            <a:r>
              <a:rPr lang="en-US" dirty="0"/>
              <a:t>Person</a:t>
            </a:r>
            <a:r>
              <a:rPr lang="bg-BG" dirty="0"/>
              <a:t> и демонстрирайте функциите на класа</a:t>
            </a:r>
            <a:r>
              <a:rPr lang="bg-BG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17055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Статични членове на класовете в </a:t>
            </a:r>
            <a:r>
              <a:rPr lang="en-US" dirty="0" smtClean="0"/>
              <a:t>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/>
              <a:t>Съдържат ключовата дума </a:t>
            </a:r>
            <a:r>
              <a:rPr lang="en-US" dirty="0"/>
              <a:t>static </a:t>
            </a:r>
            <a:r>
              <a:rPr lang="bg-BG" dirty="0"/>
              <a:t>в дефиницията си</a:t>
            </a:r>
          </a:p>
          <a:p>
            <a:r>
              <a:rPr lang="bg-BG" dirty="0"/>
              <a:t>Статични могат да бъдат полета и методи на класа</a:t>
            </a:r>
          </a:p>
          <a:p>
            <a:r>
              <a:rPr lang="bg-BG" dirty="0"/>
              <a:t>Достъпват се чрез името на класа, а не чрез променливата на </a:t>
            </a:r>
            <a:r>
              <a:rPr lang="bg-BG" dirty="0" err="1"/>
              <a:t>инстанцирания</a:t>
            </a:r>
            <a:r>
              <a:rPr lang="bg-BG" dirty="0"/>
              <a:t> обект</a:t>
            </a:r>
          </a:p>
          <a:p>
            <a:r>
              <a:rPr lang="bg-BG" dirty="0"/>
              <a:t>Нямат достъп до не статичните полета и функции на класа</a:t>
            </a:r>
          </a:p>
          <a:p>
            <a:r>
              <a:rPr lang="bg-BG" dirty="0"/>
              <a:t>Статичните обекти могат се използват без да бъде създавам обект от дадения </a:t>
            </a:r>
            <a:r>
              <a:rPr lang="bg-BG" dirty="0" smtClean="0"/>
              <a:t>клас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2398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Статични членове демо</a:t>
            </a:r>
            <a:endParaRPr lang="en-US" dirty="0"/>
          </a:p>
        </p:txBody>
      </p:sp>
      <p:pic>
        <p:nvPicPr>
          <p:cNvPr id="4" name="Picture 2" descr="https://m1.behance.net/rendition/modules/64701125/disp/7d30ccd9469d9a994613894200fac8e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345" y="2097088"/>
            <a:ext cx="7666133" cy="319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08070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2986</TotalTime>
  <Words>700</Words>
  <Application>Microsoft Office PowerPoint</Application>
  <PresentationFormat>Widescreen</PresentationFormat>
  <Paragraphs>82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Tw Cen MT</vt:lpstr>
      <vt:lpstr>Droplet</vt:lpstr>
      <vt:lpstr>Обектно ориентирано програмиране с PHP</vt:lpstr>
      <vt:lpstr>Класове в PHP</vt:lpstr>
      <vt:lpstr>Обекти в PHP</vt:lpstr>
      <vt:lpstr>Класове и обекти ДЕМО</vt:lpstr>
      <vt:lpstr>Нива на достъп в PHP</vt:lpstr>
      <vt:lpstr>Нива на достъп в PHP демо</vt:lpstr>
      <vt:lpstr>Задача</vt:lpstr>
      <vt:lpstr>Статични членове на класовете в PHP</vt:lpstr>
      <vt:lpstr>Статични членове демо</vt:lpstr>
      <vt:lpstr>Константи в PHP</vt:lpstr>
      <vt:lpstr>Константи в PHP</vt:lpstr>
      <vt:lpstr>Наследяване PHP</vt:lpstr>
      <vt:lpstr>Наследяване PHP</vt:lpstr>
      <vt:lpstr>ЗАдача</vt:lpstr>
      <vt:lpstr>Абстрактни класове и методи</vt:lpstr>
      <vt:lpstr>Абстрактни класове и методи демо</vt:lpstr>
      <vt:lpstr>Магически методи в PHP</vt:lpstr>
      <vt:lpstr>Магически методи в PHP</vt:lpstr>
      <vt:lpstr>задача</vt:lpstr>
      <vt:lpstr>Въпроси</vt:lpstr>
    </vt:vector>
  </TitlesOfParts>
  <Company>Hedgehog Development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ОСнови на езика PHP</dc:title>
  <dc:creator>Georgi Bilyukov</dc:creator>
  <cp:lastModifiedBy>Georgi Bilyukov</cp:lastModifiedBy>
  <cp:revision>559</cp:revision>
  <dcterms:created xsi:type="dcterms:W3CDTF">2014-11-26T08:53:06Z</dcterms:created>
  <dcterms:modified xsi:type="dcterms:W3CDTF">2015-01-06T11:53:04Z</dcterms:modified>
</cp:coreProperties>
</file>