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workben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bg-BG" dirty="0" smtClean="0"/>
              <a:t>ще за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Псевдоними на таблици и </a:t>
            </a:r>
            <a:r>
              <a:rPr lang="bg-BG" dirty="0" smtClean="0"/>
              <a:t>колони демо</a:t>
            </a:r>
            <a:endParaRPr lang="en-US" dirty="0"/>
          </a:p>
        </p:txBody>
      </p:sp>
      <p:pic>
        <p:nvPicPr>
          <p:cNvPr id="4098" name="Picture 2" descr="http://www.trademarkia.com/services/logo.ashx?sid=857816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540" y="2214694"/>
            <a:ext cx="7580919" cy="31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18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 на резултати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Резултатите от различни </a:t>
            </a:r>
            <a:r>
              <a:rPr lang="en-US" dirty="0" smtClean="0"/>
              <a:t>select </a:t>
            </a:r>
            <a:r>
              <a:rPr lang="bg-BG" dirty="0" smtClean="0"/>
              <a:t>заявки могат да се обединяват</a:t>
            </a:r>
          </a:p>
          <a:p>
            <a:r>
              <a:rPr lang="bg-BG" dirty="0" smtClean="0"/>
              <a:t>Резултатите могат да бъдат както от една и съща таблица така и от </a:t>
            </a:r>
            <a:r>
              <a:rPr lang="bg-BG" dirty="0" err="1" smtClean="0"/>
              <a:t>ралични</a:t>
            </a:r>
            <a:endParaRPr lang="bg-BG" dirty="0" smtClean="0"/>
          </a:p>
          <a:p>
            <a:r>
              <a:rPr lang="bg-BG" dirty="0" smtClean="0"/>
              <a:t>Често пъти при обединението на резултати от различни таблици се използват псевдоними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 на </a:t>
            </a:r>
            <a:r>
              <a:rPr lang="bg-BG" dirty="0" smtClean="0"/>
              <a:t>резултати демо</a:t>
            </a:r>
            <a:endParaRPr lang="en-US" dirty="0"/>
          </a:p>
        </p:txBody>
      </p:sp>
      <p:pic>
        <p:nvPicPr>
          <p:cNvPr id="5122" name="Picture 2" descr="http://www.gplivna.eu/papers/sql_set_operators_files/04_sql_un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36" y="2214694"/>
            <a:ext cx="5519327" cy="36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4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Join</a:t>
            </a:r>
            <a:r>
              <a:rPr lang="bg-BG" dirty="0" smtClean="0"/>
              <a:t> </a:t>
            </a:r>
            <a:r>
              <a:rPr lang="bg-BG" dirty="0"/>
              <a:t>служи за извеждане на един ред резултатите от 2 </a:t>
            </a:r>
            <a:r>
              <a:rPr lang="bg-BG" dirty="0" smtClean="0"/>
              <a:t>таблици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На един ред</a:t>
            </a:r>
          </a:p>
          <a:p>
            <a:r>
              <a:rPr lang="en-US" dirty="0" smtClean="0"/>
              <a:t>Join </a:t>
            </a:r>
            <a:r>
              <a:rPr lang="bg-BG" dirty="0" smtClean="0"/>
              <a:t>създава поредица от резултати комбиниращи колоните на таблиците които използваме</a:t>
            </a:r>
          </a:p>
          <a:p>
            <a:r>
              <a:rPr lang="en-US" dirty="0" smtClean="0"/>
              <a:t>Join </a:t>
            </a:r>
            <a:r>
              <a:rPr lang="bg-BG" dirty="0" smtClean="0"/>
              <a:t>използван самостоятелно представлява </a:t>
            </a:r>
            <a:r>
              <a:rPr lang="en-US" dirty="0" smtClean="0"/>
              <a:t>inner join</a:t>
            </a:r>
            <a:endParaRPr lang="bg-BG" dirty="0" smtClean="0"/>
          </a:p>
          <a:p>
            <a:r>
              <a:rPr lang="bg-BG" dirty="0" smtClean="0"/>
              <a:t>Извеждат се резултати за които има записи и в двете таблици</a:t>
            </a:r>
          </a:p>
          <a:p>
            <a:r>
              <a:rPr lang="en-US" dirty="0" smtClean="0"/>
              <a:t>Join </a:t>
            </a:r>
            <a:r>
              <a:rPr lang="bg-BG" dirty="0" smtClean="0"/>
              <a:t>помага за извеждането на цялостната информация за записите в базата данни</a:t>
            </a:r>
            <a:r>
              <a:rPr lang="en-US" dirty="0" smtClean="0"/>
              <a:t> 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01225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join</a:t>
            </a:r>
          </a:p>
        </p:txBody>
      </p:sp>
      <p:pic>
        <p:nvPicPr>
          <p:cNvPr id="6146" name="Picture 2" descr="http://blog.codinghorror.com/content/images/uploads/2007/10/6a0120a85dcdae970b012877702769970c-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68" y="2214694"/>
            <a:ext cx="6041824" cy="395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blog.codinghorror.com/content/images/uploads/2007/10/6a0120a85dcdae970b012877702769970c-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88" y="2153734"/>
            <a:ext cx="6041824" cy="395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8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left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Извеждат се всички резултати от </a:t>
            </a:r>
            <a:r>
              <a:rPr lang="bg-BG" b="1" dirty="0" smtClean="0"/>
              <a:t>главната</a:t>
            </a:r>
            <a:r>
              <a:rPr lang="bg-BG" dirty="0" smtClean="0"/>
              <a:t> таблица отговарящи на условието</a:t>
            </a:r>
          </a:p>
          <a:p>
            <a:r>
              <a:rPr lang="bg-BG" dirty="0" smtClean="0"/>
              <a:t>Ако няма записи в </a:t>
            </a:r>
            <a:r>
              <a:rPr lang="bg-BG" b="1" dirty="0" smtClean="0"/>
              <a:t>присъединената</a:t>
            </a:r>
            <a:r>
              <a:rPr lang="bg-BG" dirty="0" smtClean="0"/>
              <a:t> таблица на мястото на полетата от нея се връща </a:t>
            </a:r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9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left </a:t>
            </a:r>
            <a:r>
              <a:rPr lang="en-US" dirty="0" smtClean="0"/>
              <a:t>join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7170" name="Picture 2" descr="http://blog.codinghorror.com/content/images/uploads/2007/10/6a0120a85dcdae970b01287770273e970c-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214694"/>
            <a:ext cx="47815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3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RIGHT 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Извеждат се всички резултати от </a:t>
            </a:r>
            <a:r>
              <a:rPr lang="bg-BG" b="1" dirty="0" smtClean="0"/>
              <a:t>присъединената</a:t>
            </a:r>
            <a:r>
              <a:rPr lang="bg-BG" dirty="0" smtClean="0"/>
              <a:t> таблица </a:t>
            </a:r>
            <a:r>
              <a:rPr lang="bg-BG" dirty="0"/>
              <a:t>отговарящи на условието</a:t>
            </a:r>
          </a:p>
          <a:p>
            <a:r>
              <a:rPr lang="bg-BG" dirty="0"/>
              <a:t>Ако няма записи в </a:t>
            </a:r>
            <a:r>
              <a:rPr lang="bg-BG" b="1" dirty="0" smtClean="0"/>
              <a:t>главната</a:t>
            </a:r>
            <a:r>
              <a:rPr lang="bg-BG" dirty="0" smtClean="0"/>
              <a:t> </a:t>
            </a:r>
            <a:r>
              <a:rPr lang="bg-BG" dirty="0"/>
              <a:t>таблица на мястото на полетата от нея се връща </a:t>
            </a:r>
            <a:r>
              <a:rPr lang="en-US" dirty="0"/>
              <a:t>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right </a:t>
            </a:r>
            <a:r>
              <a:rPr lang="en-US" dirty="0"/>
              <a:t>join</a:t>
            </a:r>
            <a:r>
              <a:rPr lang="bg-BG" dirty="0"/>
              <a:t> демо</a:t>
            </a:r>
            <a:endParaRPr lang="en-US" dirty="0"/>
          </a:p>
        </p:txBody>
      </p:sp>
      <p:pic>
        <p:nvPicPr>
          <p:cNvPr id="8194" name="Picture 2" descr="http://4.bp.blogspot.com/-pUd6EevPOSw/UG4nrNEhWBI/AAAAAAAAADs/6xJ4ZVgDmw8/s320/right-join-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53" y="2214694"/>
            <a:ext cx="5705294" cy="40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87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Агрегатни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 помощта на агрегатните функции можем да изчисляваме различни статистики за множества от стойности</a:t>
            </a:r>
          </a:p>
          <a:p>
            <a:r>
              <a:rPr lang="en-US" dirty="0" smtClean="0"/>
              <a:t>Group by </a:t>
            </a:r>
            <a:r>
              <a:rPr lang="bg-BG" dirty="0" smtClean="0"/>
              <a:t>помага за групиране на резултатите – така избираме колона на чиято база да стане изчислението на </a:t>
            </a:r>
            <a:r>
              <a:rPr lang="bg-BG" dirty="0" err="1" smtClean="0"/>
              <a:t>статис</a:t>
            </a:r>
            <a:r>
              <a:rPr lang="en-US" dirty="0" smtClean="0"/>
              <a:t>t</a:t>
            </a:r>
            <a:r>
              <a:rPr lang="bg-BG" dirty="0" err="1" smtClean="0"/>
              <a:t>иката</a:t>
            </a:r>
            <a:endParaRPr lang="bg-BG" dirty="0" smtClean="0"/>
          </a:p>
          <a:p>
            <a:r>
              <a:rPr lang="bg-BG" dirty="0" smtClean="0"/>
              <a:t>Функции: </a:t>
            </a:r>
            <a:r>
              <a:rPr lang="en-US" dirty="0" smtClean="0"/>
              <a:t>sum, </a:t>
            </a:r>
            <a:r>
              <a:rPr lang="en-US" dirty="0" err="1" smtClean="0"/>
              <a:t>avg</a:t>
            </a:r>
            <a:r>
              <a:rPr lang="en-US" dirty="0" smtClean="0"/>
              <a:t>, count,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r>
              <a:rPr lang="bg-BG" dirty="0" smtClean="0"/>
              <a:t> е добър </a:t>
            </a:r>
            <a:r>
              <a:rPr lang="bg-BG" dirty="0" smtClean="0"/>
              <a:t>за изпробване на заявки но не е много удобен за моделиране на схеми на бази данни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workbench</a:t>
            </a:r>
            <a:r>
              <a:rPr lang="bg-BG" dirty="0" smtClean="0"/>
              <a:t> представлява мощен помощник при моделирането и работа с </a:t>
            </a:r>
            <a:r>
              <a:rPr lang="en-US" dirty="0" err="1" smtClean="0"/>
              <a:t>Mysql</a:t>
            </a:r>
            <a:endParaRPr lang="bg-BG" dirty="0" smtClean="0"/>
          </a:p>
          <a:p>
            <a:r>
              <a:rPr lang="bg-BG" dirty="0" smtClean="0"/>
              <a:t>Подържа всички видове връзки между базите</a:t>
            </a:r>
          </a:p>
          <a:p>
            <a:r>
              <a:rPr lang="bg-BG" dirty="0" smtClean="0"/>
              <a:t>Поддържа генериране на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bg-BG" dirty="0" smtClean="0"/>
              <a:t>Може да го свалите от: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http://dev.mysql.com/downloads/workbench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2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Агрегатни </a:t>
            </a:r>
            <a:r>
              <a:rPr lang="bg-BG" dirty="0" smtClean="0"/>
              <a:t>функции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9218" name="Picture 2" descr="http://www.zentut.com/wp-content/uploads/2012/10/SQL-Aggregate-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56" y="2214694"/>
            <a:ext cx="6715488" cy="38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0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42" name="Picture 2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04" y="2214694"/>
            <a:ext cx="4808992" cy="48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73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workbench</a:t>
            </a:r>
            <a:r>
              <a:rPr lang="bg-BG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1026" name="Picture 2" descr="http://www.orcsweb.com/wp-content/uploads/2013/05/mysqlWorkbe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53" y="2214694"/>
            <a:ext cx="3266893" cy="32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51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връзки между таблиците в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Информацията представена в табличен вид трябва да бъде свързана</a:t>
            </a:r>
          </a:p>
          <a:p>
            <a:r>
              <a:rPr lang="bg-BG" dirty="0" smtClean="0"/>
              <a:t>Съществуват 3 основни връзки между таблиците:</a:t>
            </a:r>
          </a:p>
          <a:p>
            <a:pPr marL="457200" indent="-457200">
              <a:buAutoNum type="arabicParenR"/>
            </a:pPr>
            <a:r>
              <a:rPr lang="bg-BG" dirty="0" smtClean="0"/>
              <a:t>1 -&gt; </a:t>
            </a:r>
            <a:r>
              <a:rPr lang="en-US" dirty="0" smtClean="0"/>
              <a:t>n : </a:t>
            </a:r>
            <a:r>
              <a:rPr lang="bg-BG" dirty="0" smtClean="0"/>
              <a:t>едно към много</a:t>
            </a:r>
          </a:p>
          <a:p>
            <a:pPr marL="457200" indent="-457200">
              <a:buAutoNum type="arabicParenR"/>
            </a:pPr>
            <a:r>
              <a:rPr lang="bg-BG" dirty="0" smtClean="0"/>
              <a:t>1 -&gt; 1 : едно към едно</a:t>
            </a:r>
          </a:p>
          <a:p>
            <a:pPr marL="457200" indent="-457200">
              <a:buAutoNum type="arabicParenR"/>
            </a:pPr>
            <a:r>
              <a:rPr lang="en-US" dirty="0" smtClean="0"/>
              <a:t>N -&gt; m: </a:t>
            </a:r>
            <a:r>
              <a:rPr lang="bg-BG" dirty="0" smtClean="0"/>
              <a:t>много към много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5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връзки между таблиците в </a:t>
            </a:r>
            <a:r>
              <a:rPr lang="en-US" dirty="0" err="1"/>
              <a:t>mysql</a:t>
            </a:r>
            <a:endParaRPr lang="en-US" dirty="0"/>
          </a:p>
        </p:txBody>
      </p:sp>
      <p:pic>
        <p:nvPicPr>
          <p:cNvPr id="2050" name="Picture 2" descr="http://blog.woodylabs.com/wp-content/uploads/2010/12/sql-full-to-sql-comp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59" y="2214694"/>
            <a:ext cx="4068082" cy="40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9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Индекси в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Индексите се прилагат на определена колона</a:t>
            </a:r>
          </a:p>
          <a:p>
            <a:r>
              <a:rPr lang="en-US" dirty="0" smtClean="0"/>
              <a:t>Primary key index – </a:t>
            </a:r>
            <a:r>
              <a:rPr lang="bg-BG" dirty="0" smtClean="0"/>
              <a:t>идентификация на всеки запис</a:t>
            </a:r>
            <a:endParaRPr lang="en-US" dirty="0" smtClean="0"/>
          </a:p>
          <a:p>
            <a:r>
              <a:rPr lang="en-US" dirty="0" smtClean="0"/>
              <a:t>Foreign key index</a:t>
            </a:r>
            <a:r>
              <a:rPr lang="bg-BG" dirty="0" smtClean="0"/>
              <a:t> – определя връзка с друга таблица</a:t>
            </a:r>
            <a:endParaRPr lang="en-US" dirty="0" smtClean="0"/>
          </a:p>
          <a:p>
            <a:r>
              <a:rPr lang="en-US" dirty="0" smtClean="0"/>
              <a:t>Non unique index</a:t>
            </a:r>
            <a:r>
              <a:rPr lang="bg-BG" dirty="0" smtClean="0"/>
              <a:t> – оптимизира процес на търсене по таблицата</a:t>
            </a:r>
            <a:endParaRPr lang="en-US" dirty="0" smtClean="0"/>
          </a:p>
          <a:p>
            <a:r>
              <a:rPr lang="en-US" dirty="0" smtClean="0"/>
              <a:t>Unique index</a:t>
            </a:r>
            <a:r>
              <a:rPr lang="bg-BG" dirty="0" smtClean="0"/>
              <a:t> – индексирана колона трябва да съдържа уникална стойност за всеки запис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4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 в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3074" name="Picture 2" descr="http://www.finalconcept.com.au/uploads/keyvisuals/sql_server_management_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25" y="2214694"/>
            <a:ext cx="4214949" cy="42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85554"/>
            <a:ext cx="10363826" cy="487244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Създайте база данни за училище съдържаща следните таблици:</a:t>
            </a:r>
          </a:p>
          <a:p>
            <a:pPr marL="457200" indent="-457200">
              <a:buAutoNum type="arabicParenR"/>
            </a:pPr>
            <a:r>
              <a:rPr lang="bg-BG" dirty="0" smtClean="0"/>
              <a:t>Предмети</a:t>
            </a:r>
          </a:p>
          <a:p>
            <a:pPr marL="457200" indent="-457200">
              <a:buAutoNum type="arabicParenR"/>
            </a:pPr>
            <a:r>
              <a:rPr lang="bg-BG" dirty="0" smtClean="0"/>
              <a:t>Преподаватели</a:t>
            </a:r>
          </a:p>
          <a:p>
            <a:pPr marL="457200" indent="-457200">
              <a:buAutoNum type="arabicParenR"/>
            </a:pPr>
            <a:r>
              <a:rPr lang="bg-BG" dirty="0" smtClean="0"/>
              <a:t>Ученици</a:t>
            </a:r>
          </a:p>
          <a:p>
            <a:pPr marL="457200" indent="-457200">
              <a:buAutoNum type="arabicParenR"/>
            </a:pPr>
            <a:r>
              <a:rPr lang="bg-BG" dirty="0" smtClean="0"/>
              <a:t>Класове</a:t>
            </a:r>
          </a:p>
          <a:p>
            <a:pPr marL="0" indent="0">
              <a:buNone/>
            </a:pPr>
            <a:r>
              <a:rPr lang="bg-BG" dirty="0" smtClean="0"/>
              <a:t>Създайте нужните според вас колони</a:t>
            </a:r>
          </a:p>
          <a:p>
            <a:pPr marL="0" indent="0">
              <a:buNone/>
            </a:pPr>
            <a:r>
              <a:rPr lang="bg-BG" dirty="0" smtClean="0"/>
              <a:t>Приложете следните връзки между отделните таблици</a:t>
            </a:r>
          </a:p>
          <a:p>
            <a:pPr marL="457200" indent="-457200">
              <a:buAutoNum type="arabicParenR"/>
            </a:pPr>
            <a:r>
              <a:rPr lang="bg-BG" dirty="0" smtClean="0"/>
              <a:t>Предмети – преподаватели: 1-&gt;1</a:t>
            </a:r>
          </a:p>
          <a:p>
            <a:pPr marL="457200" indent="-457200">
              <a:buAutoNum type="arabicParenR"/>
            </a:pPr>
            <a:r>
              <a:rPr lang="bg-BG" dirty="0" smtClean="0"/>
              <a:t>Ученици – класове: 1 -&gt; </a:t>
            </a:r>
            <a:r>
              <a:rPr lang="en-US" dirty="0" smtClean="0"/>
              <a:t>n</a:t>
            </a:r>
          </a:p>
          <a:p>
            <a:pPr marL="457200" indent="-457200">
              <a:buAutoNum type="arabicParenR"/>
            </a:pPr>
            <a:r>
              <a:rPr lang="bg-BG" dirty="0" smtClean="0"/>
              <a:t>Ученици – предмети: </a:t>
            </a:r>
            <a:r>
              <a:rPr lang="en-US" dirty="0" smtClean="0"/>
              <a:t>m:n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Псевдоними на таблици и колони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една заявка могат да бъдат залагани псевдоними на таблици</a:t>
            </a:r>
          </a:p>
          <a:p>
            <a:r>
              <a:rPr lang="bg-BG" dirty="0" smtClean="0"/>
              <a:t>Също така могат да се използват и псевдоними за колони</a:t>
            </a:r>
          </a:p>
          <a:p>
            <a:r>
              <a:rPr lang="bg-BG" dirty="0" smtClean="0"/>
              <a:t>Псевдонимите обичайно се използват като в една заявка използваме 2 или повече таблици</a:t>
            </a:r>
          </a:p>
        </p:txBody>
      </p:sp>
    </p:spTree>
    <p:extLst>
      <p:ext uri="{BB962C8B-B14F-4D97-AF65-F5344CB8AC3E}">
        <p14:creationId xmlns:p14="http://schemas.microsoft.com/office/powerpoint/2010/main" val="34460763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2450</TotalTime>
  <Words>467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Droplet</vt:lpstr>
      <vt:lpstr>Oще за mysql</vt:lpstr>
      <vt:lpstr>Mysql workbench</vt:lpstr>
      <vt:lpstr>Mysql workbench ДЕмо</vt:lpstr>
      <vt:lpstr>Видове връзки между таблиците в mysql</vt:lpstr>
      <vt:lpstr>Видове връзки между таблиците в mysql</vt:lpstr>
      <vt:lpstr>Индекси в mysql</vt:lpstr>
      <vt:lpstr>Индекси в mysql демо</vt:lpstr>
      <vt:lpstr>ЗАдача</vt:lpstr>
      <vt:lpstr>Псевдоними на таблици и колони</vt:lpstr>
      <vt:lpstr>Псевдоними на таблици и колони демо</vt:lpstr>
      <vt:lpstr>Обединение на резултати</vt:lpstr>
      <vt:lpstr>Обединение на резултати демо</vt:lpstr>
      <vt:lpstr>Mysql join</vt:lpstr>
      <vt:lpstr>Mysql join</vt:lpstr>
      <vt:lpstr>Mysql left join</vt:lpstr>
      <vt:lpstr>Mysql left join демо</vt:lpstr>
      <vt:lpstr>Mysql RIGHT join</vt:lpstr>
      <vt:lpstr>Mysql right join демо</vt:lpstr>
      <vt:lpstr>Агрегатни функции</vt:lpstr>
      <vt:lpstr>Агрегатни функции демо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392</cp:revision>
  <dcterms:created xsi:type="dcterms:W3CDTF">2014-11-26T08:53:06Z</dcterms:created>
  <dcterms:modified xsi:type="dcterms:W3CDTF">2014-12-10T15:03:04Z</dcterms:modified>
</cp:coreProperties>
</file>