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7" r:id="rId20"/>
    <p:sldId id="278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workben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bg-BG" dirty="0" smtClean="0"/>
              <a:t>ще за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Псевдоними на таблици и </a:t>
            </a:r>
            <a:r>
              <a:rPr lang="bg-BG" dirty="0" smtClean="0"/>
              <a:t>колони демо</a:t>
            </a:r>
            <a:endParaRPr lang="en-US" dirty="0"/>
          </a:p>
        </p:txBody>
      </p:sp>
      <p:pic>
        <p:nvPicPr>
          <p:cNvPr id="4098" name="Picture 2" descr="http://www.trademarkia.com/services/logo.ashx?sid=857816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540" y="2214694"/>
            <a:ext cx="7580919" cy="31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18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 на резултати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Резултатите от различни </a:t>
            </a:r>
            <a:r>
              <a:rPr lang="en-US" dirty="0" smtClean="0"/>
              <a:t>select </a:t>
            </a:r>
            <a:r>
              <a:rPr lang="bg-BG" dirty="0" smtClean="0"/>
              <a:t>заявки могат да се обединяват</a:t>
            </a:r>
          </a:p>
          <a:p>
            <a:r>
              <a:rPr lang="bg-BG" dirty="0" smtClean="0"/>
              <a:t>Резултатите могат да бъдат както от една и съща таблица така и от </a:t>
            </a:r>
            <a:r>
              <a:rPr lang="bg-BG" dirty="0" err="1" smtClean="0"/>
              <a:t>ралични</a:t>
            </a:r>
            <a:endParaRPr lang="bg-BG" dirty="0" smtClean="0"/>
          </a:p>
          <a:p>
            <a:r>
              <a:rPr lang="bg-BG" dirty="0" smtClean="0"/>
              <a:t>Често пъти при обединението на резултати от различни таблици се използват псевдоними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 на </a:t>
            </a:r>
            <a:r>
              <a:rPr lang="bg-BG" dirty="0" smtClean="0"/>
              <a:t>резултати демо</a:t>
            </a:r>
            <a:endParaRPr lang="en-US" dirty="0"/>
          </a:p>
        </p:txBody>
      </p:sp>
      <p:pic>
        <p:nvPicPr>
          <p:cNvPr id="5122" name="Picture 2" descr="http://www.gplivna.eu/papers/sql_set_operators_files/04_sql_un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36" y="2214694"/>
            <a:ext cx="5519327" cy="36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4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Join</a:t>
            </a:r>
            <a:r>
              <a:rPr lang="bg-BG" dirty="0" smtClean="0"/>
              <a:t> </a:t>
            </a:r>
            <a:r>
              <a:rPr lang="bg-BG" dirty="0"/>
              <a:t>служи за извеждане на един ред резултатите от 2 </a:t>
            </a:r>
            <a:r>
              <a:rPr lang="bg-BG" dirty="0" smtClean="0"/>
              <a:t>таблици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На един ред</a:t>
            </a:r>
          </a:p>
          <a:p>
            <a:r>
              <a:rPr lang="en-US" dirty="0" smtClean="0"/>
              <a:t>Join </a:t>
            </a:r>
            <a:r>
              <a:rPr lang="bg-BG" dirty="0" smtClean="0"/>
              <a:t>създава поредица от резултати комбиниращи колоните на таблиците които използваме</a:t>
            </a:r>
          </a:p>
          <a:p>
            <a:r>
              <a:rPr lang="en-US" dirty="0" smtClean="0"/>
              <a:t>Join </a:t>
            </a:r>
            <a:r>
              <a:rPr lang="bg-BG" dirty="0" smtClean="0"/>
              <a:t>използван самостоятелно представлява </a:t>
            </a:r>
            <a:r>
              <a:rPr lang="en-US" dirty="0" smtClean="0"/>
              <a:t>inner join</a:t>
            </a:r>
            <a:endParaRPr lang="bg-BG" dirty="0" smtClean="0"/>
          </a:p>
          <a:p>
            <a:r>
              <a:rPr lang="bg-BG" dirty="0" smtClean="0"/>
              <a:t>Извеждат се резултати за които има записи и в двете таблици</a:t>
            </a:r>
          </a:p>
          <a:p>
            <a:r>
              <a:rPr lang="en-US" dirty="0" smtClean="0"/>
              <a:t>Join </a:t>
            </a:r>
            <a:r>
              <a:rPr lang="bg-BG" dirty="0" smtClean="0"/>
              <a:t>помага за извеждането на цялостната информация за записите в базата данни</a:t>
            </a:r>
            <a:r>
              <a:rPr lang="en-US" dirty="0" smtClean="0"/>
              <a:t> 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01225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join</a:t>
            </a:r>
          </a:p>
        </p:txBody>
      </p:sp>
      <p:pic>
        <p:nvPicPr>
          <p:cNvPr id="6146" name="Picture 2" descr="http://blog.codinghorror.com/content/images/uploads/2007/10/6a0120a85dcdae970b012877702769970c-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68" y="2214694"/>
            <a:ext cx="6041824" cy="395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blog.codinghorror.com/content/images/uploads/2007/10/6a0120a85dcdae970b012877702769970c-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88" y="2153734"/>
            <a:ext cx="6041824" cy="395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8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left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Извеждат се всички резултати от </a:t>
            </a:r>
            <a:r>
              <a:rPr lang="bg-BG" b="1" dirty="0" smtClean="0"/>
              <a:t>главната</a:t>
            </a:r>
            <a:r>
              <a:rPr lang="bg-BG" dirty="0" smtClean="0"/>
              <a:t> таблица отговарящи на условието</a:t>
            </a:r>
          </a:p>
          <a:p>
            <a:r>
              <a:rPr lang="bg-BG" dirty="0" smtClean="0"/>
              <a:t>Ако няма записи в </a:t>
            </a:r>
            <a:r>
              <a:rPr lang="bg-BG" b="1" dirty="0" smtClean="0"/>
              <a:t>присъединената</a:t>
            </a:r>
            <a:r>
              <a:rPr lang="bg-BG" dirty="0" smtClean="0"/>
              <a:t> таблица на мястото на полетата от нея се връща </a:t>
            </a:r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9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left </a:t>
            </a:r>
            <a:r>
              <a:rPr lang="en-US" dirty="0" smtClean="0"/>
              <a:t>join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7170" name="Picture 2" descr="http://blog.codinghorror.com/content/images/uploads/2007/10/6a0120a85dcdae970b01287770273e970c-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214694"/>
            <a:ext cx="47815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3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RIGHT 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Извеждат се всички резултати от </a:t>
            </a:r>
            <a:r>
              <a:rPr lang="bg-BG" b="1" dirty="0" smtClean="0"/>
              <a:t>присъединената</a:t>
            </a:r>
            <a:r>
              <a:rPr lang="bg-BG" dirty="0" smtClean="0"/>
              <a:t> таблица </a:t>
            </a:r>
            <a:r>
              <a:rPr lang="bg-BG" dirty="0"/>
              <a:t>отговарящи на условието</a:t>
            </a:r>
          </a:p>
          <a:p>
            <a:r>
              <a:rPr lang="bg-BG" dirty="0"/>
              <a:t>Ако няма записи в </a:t>
            </a:r>
            <a:r>
              <a:rPr lang="bg-BG" b="1" dirty="0" smtClean="0"/>
              <a:t>главната</a:t>
            </a:r>
            <a:r>
              <a:rPr lang="bg-BG" dirty="0" smtClean="0"/>
              <a:t> </a:t>
            </a:r>
            <a:r>
              <a:rPr lang="bg-BG" dirty="0"/>
              <a:t>таблица на мястото на полетата от нея се връща </a:t>
            </a:r>
            <a:r>
              <a:rPr lang="en-US" dirty="0"/>
              <a:t>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right </a:t>
            </a:r>
            <a:r>
              <a:rPr lang="en-US" dirty="0"/>
              <a:t>join</a:t>
            </a:r>
            <a:r>
              <a:rPr lang="bg-BG" dirty="0"/>
              <a:t> демо</a:t>
            </a:r>
            <a:endParaRPr lang="en-US" dirty="0"/>
          </a:p>
        </p:txBody>
      </p:sp>
      <p:pic>
        <p:nvPicPr>
          <p:cNvPr id="8194" name="Picture 2" descr="http://4.bp.blogspot.com/-pUd6EevPOSw/UG4nrNEhWBI/AAAAAAAAADs/6xJ4ZVgDmw8/s320/right-join-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53" y="2214694"/>
            <a:ext cx="5705294" cy="40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87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Прилагане на </a:t>
            </a:r>
            <a:r>
              <a:rPr lang="en-US" dirty="0" smtClean="0"/>
              <a:t>Join </a:t>
            </a:r>
            <a:r>
              <a:rPr lang="bg-BG" dirty="0" smtClean="0"/>
              <a:t>Многократно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една заявка можем да употребяваме няколко пъти </a:t>
            </a:r>
            <a:r>
              <a:rPr lang="en-US" dirty="0" smtClean="0"/>
              <a:t>Join</a:t>
            </a:r>
          </a:p>
          <a:p>
            <a:r>
              <a:rPr lang="bg-BG" dirty="0" smtClean="0"/>
              <a:t>Всеки </a:t>
            </a:r>
            <a:r>
              <a:rPr lang="en-US" dirty="0" smtClean="0"/>
              <a:t>join </a:t>
            </a:r>
            <a:r>
              <a:rPr lang="bg-BG" dirty="0" smtClean="0"/>
              <a:t>присъединява резултати от нова таблица</a:t>
            </a:r>
          </a:p>
          <a:p>
            <a:r>
              <a:rPr lang="bg-BG" dirty="0" smtClean="0"/>
              <a:t>Може да се използва комбинация от различни видове </a:t>
            </a:r>
            <a:r>
              <a:rPr lang="en-US" dirty="0" smtClean="0"/>
              <a:t>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3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r>
              <a:rPr lang="bg-BG" dirty="0" smtClean="0"/>
              <a:t> е добър за изпробване на заявки но не е много удобен за моделиране на схеми на бази данни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workbench</a:t>
            </a:r>
            <a:r>
              <a:rPr lang="bg-BG" dirty="0" smtClean="0"/>
              <a:t> представлява мощен помощник при моделирането и работа с </a:t>
            </a:r>
            <a:r>
              <a:rPr lang="en-US" dirty="0" err="1" smtClean="0"/>
              <a:t>Mysql</a:t>
            </a:r>
            <a:endParaRPr lang="bg-BG" dirty="0" smtClean="0"/>
          </a:p>
          <a:p>
            <a:r>
              <a:rPr lang="bg-BG" dirty="0" smtClean="0"/>
              <a:t>Подържа всички видове връзки между базите</a:t>
            </a:r>
          </a:p>
          <a:p>
            <a:r>
              <a:rPr lang="bg-BG" dirty="0" smtClean="0"/>
              <a:t>Поддържа генериране на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bg-BG" dirty="0" smtClean="0"/>
              <a:t>Може да го свалите от: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http://dev.mysql.com/downloads/workbench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2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Прилагане на </a:t>
            </a:r>
            <a:r>
              <a:rPr lang="en-US" dirty="0"/>
              <a:t>Join </a:t>
            </a:r>
            <a:r>
              <a:rPr lang="bg-BG" dirty="0" smtClean="0"/>
              <a:t>Многократно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sp>
        <p:nvSpPr>
          <p:cNvPr id="5" name="AutoShape 4" descr="data:image/png;base64,iVBORw0KGgoAAAANSUhEUgAAAN8AAADiCAMAAAD5w+JtAAAAyVBMVEX///8TTmHoeRLncgAARFkASFwAQVcAQlfncwDndQAARlvncAASTWEAPlQLS18AO1Lg5+nV3uH4+vvJ1Nj//vyfsrnq7/H99Oz++fPoeQDw9PW7yM1VeYYxYXE8aHfa4uWDnKX76t2ywceVqrJ5lJ5khJD42cP20rjriz3DztLvqXTqhCr87+QfV2n54tFbfYr0xqXzvpjtl1VujJfxs4Xuo2z0xqP31bvqhS1/maLun2Lsk0zytopJb345ZXXrijsAMkzrkU/xs31bGmXbAAAfeUlEQVR4nO09C1ujSrLG0CRAIC9JYl7GPNSoJGp0Rp2J7s7//1GXpquaBhq6iToz996pb/fbPUfELur97KOjf/AP/sE/+Af/4B/8g38gQuds5C+W22lQMZsMzEow3S4X/uis86cP9xHoDLv+yzhouqZhEOJ5lRg8jxDDMF03GL/43eH/PjSHbX83tV3DTqCVBc+zDdee7vz28E8fWR/O/G1ghqgVYpbAkhhmsPXbf/rgOtBdBrZB9HETcLSD5fpPH78Y1jvTJV6jNHIMGh4x3dXoTyORB+1ZxSUHohYDccmy+/cpnJ6/d+0cwoXK0jZqobZ0m+F/XTPUp7ZN8nmYuG+L3p9GKAFny4opO65nm27Te9u+LPz5un3W6vV6rfZ67vuL2XL75jXdmlwLeUZl9/dom+7YzpKuQYymvZ/N251cZusM2/PZ1GxKkSTG9O+QxPUkI3WhLjQqW7+l94LWfBcQM8uunhvMv/boGrCeusmDNTzDnqz8djkV0Rrt3oibpqPnTv4sht19CjvPqI39A93K1nq5d43U+9y3P8elZ1szyZm2uy9kyo7SCWst0tzumePuJ55ZHzovNkkexF2eyR7stUf+bDeeVmwtndhdNZNEJMbuDzinc8NOHMJ8y4pKZ+3vJpHBs0Nf+0XXpg0XQU3EsEFc/3MPr4TW2E0wJlmlmSiMIMami162HSxkNDgZ9PuDgeQHo71BRJNjTn+rOfSJyJq2vUxKXa+72AauwZ8h7i5Fu8H55ePT08PVjVU/fX54fbrf3Kb+RHeVYBBSm/02p621N0W5a64SYjccrQLXFs2Zu08Sd3P/cFN16lYIxyHQ/607p1evl/3EY2erpvgVa2+/iYRzkXheM8k53VWlljTVxEwI5ub6pl6N8EqBZTnHD/cb8dn2uCm8yrMXvwG7zkqQPK82Ec1TqBgyvowxFVhzcHfj1CW4cRzrzvPdiYjhXvRrzf2Xu93tIJaKhp1woNq7tHWmvLkTsLsPSaQCyzl9FGVxNBGEgXhfbAvnAgaeuRR04mhskoyT7ZkxS53c3VSV2EVQrz8JbNpZCPLguV/Koy/Ct6xNhW/Z3ZuS0NYjMfdeXKlpJ/Dpg4Bha+/GX85cfZke7YyN+OhN4UO2toYscPcqseq5luoUXQx9QZPa0y8SwlYg/JEgPnpv18xyZoQeP8itLmuKGDo/zuO/IZgkYn+JoWjHaj+UPM4kw4VpS5BLoLexyhGPY/grtogLW/jzX5BmW8fvJ16sNkeBKcUuNAz8K18ehB2F+vF9/H3fuHQ0zE8PC+cxesYb98Z6W2nahYLLj/CzPG/GIDCpaHlrn6xG5yZKWEOwaHM7Nx9Ye8GHnpjerDtONfxPaVJaVkzCRZPLufmpCPrNmPd5qDLcunLcQrC3+NQroPdI6XB+96Ne5L/ISfjOSTiKdUBz9nnozWP0You2ruQnc70A9c8jQ8+6wF+7vS+tSy3nG/72WazD3U9DcM7Nq2DRZm5+jaHhYkRxB9S7F143+HZclobOAyrS3oRr689i0RHXWyRAzdIb56lNCsYMHvuOiIQx7Pnj/QZc5/5jWRLWb9DaD2Mnw/yUqL7LNScJ0KJ1K3KbB+TzwC/dAHrWjxCn02q9evMT6LA5LqlorPolHmjLP637CWbiLEbvDd3peQFvCt/1BJGwnkL/M+LUuvPEgoP+lVOt1+slsHQe8UgrjmDzw+HEsIKo2FPUGYtmDmIMvCk894TcyegHnOZcMxpeXN7//PX6bDm6ODpPGBmuasgptjRjVwKmqK9i9Jb5ZoGRD1TshRAwhPJ3jdjWT+/i95+c3z3daKJYfcBUFEfQm3wsdbhDYSYcvZWRhxg8OYaTP8enroYY9WN0nV+JPzK4eNDDsH6FanSLh7DHH0HPR04nE0Rvq0CvYoJM3Ak60no+4bYiOuh/N+eJtODmWSs6tG7gtzp7VHDmy9HBsEZO9Ljm3KvQQ+kbJFmLKofrGGPLcZz68fOP60tE85ulYxStY6BghwtO82Al2kPd4nlg1uPPlk8+kL6UV12lDsyPNBdaoVf6Cq5N/0nHKFo3gOAwQMXnHqpj9vCJGi7EW52xEr2KwR4d3KRPFp7rVnpi5+qSKcZLHb/GegcEueHyJodlLBYofDz7r4EeWbJHL9LyZL1TDKRSZjnvzHgPXjWksH4FLD3C89nLQ9Dr4q8bK/g3O5XsVWKL+5BRiNXrI8FIpDH8wcz+nYYirV/BeXxUD+YBNcLOBMhP0FzPFHaP8Qp79lxCCCck0slpfMyqGAxazk/2izdqHq0/wIlWwE9CKkQblgb+LvjUfrHXAqwyYw//lJ4ypNF3RLx+f3FxJT4FYd6JBo+iq9ZBHUO2EgwKoQsBe6M2wn+hgV7FBfbMaJcIpdfwJ1fokz5SXERutOoszHvUQBA8oDZXESWNBOdOA8xnLyh0qQEaAXOXbuVHdC4EK0+D1n7yOfAwv6kRrEO4xEWQlPPTZuDgeW/wL/ZanVceeEv3OWokFJwBl8DqJqOGwAGTq9nEm9CRwXPZOwkWudBCWTNBcF9quTiJgNbhPUcLOtTPxp9RbNN8bB1HhMlYlwygjulhg6lZJlTCr4IpgJGObgmhxsSgn3cq57t4duc8q2atyNHRQNCBlMc8zWkagJYTfcme2q4DfsyP2+TpeOtaRN56eJYdPELwUumsVSGrtgJa1LSzFahcGgbQfKrZ9tgANzxffqrhT2OlKefi+nf6DqWSsa6YV9eCw+kbQR9IjjLr6wlfTO9fuTaaMqiSNCyZ+FOFYBWs4AKOx7NaCsCUhFcZJj6QGgh8kNdcJ4vqlL7SBbMi1ntVeTIOGAk0XaYeARfguWARY6WNHzYA/DcfA6sv803TD0VR3smN4jnrnXFo101+XgX5kJ+B2UZajksEBsNvkGcejlmmQsO8RS70uYqRUYeO4chNnY7MGZCvyXRhR8txAfyYCss1D8cslXakjhGiYEPMaOQ8xmJBdNPISo6SCJ3UszN98ungF3lW9+pInXmYKhG0Xtkhd0BAQ01ALn0s6m9pWnYRv2zsLh7pSfTRCp47V32p6DMwFdMCA6320joVFjegrI7LdPwjfjKzzaF+rsF4lJGp8lDZEgvctB1GgioV6gP5oIavFxUhgMYtxi/iqUymKQtMeeSbGgbMneMENFQ1pSnTJih9pcgX41d4KMpTtxr1lSpNWaiMZaSvjrgExoVHOXTRF2CeWVcj4yIA8CePYXOOdBM+cq4WQXZ0lS5ygIBu4hPnAdhyb38I+Xh2QmHAI8dKHSFEztzRkeJDIAHHyZPLAQMFSEi1S0lfnAbJyZLFB6e5pCIlC0enWX1dAqIT0yxq/gHt4gXsH3e6cREAZs++qezbaWiXC5UQA+rsaEsgBD2FydA3eIZpoZZZetKN2deNSqtTFaqRymUO5pMCQYcFghjlGPnotcGYgx83K0m+kK8Zc0jz8AJUL8NvoFMwinhP9WQ98uW431yQ7AWEUEbLKc/o3aC9FLJFfROVjLIHQ2fn6KRYHYdPsVwTmAiSXxFMRvojjXx1ClCBKsz3Da3NawENp5TiXGXZULRtualCHkcxJ2dbfhgTFWhOfhAP/aqTX2FHpynfgeIhCwoS4JvkmsAXxp7guwzLo8fzu7LyQwy0EKHyuzjQ1z0qeBmyvRAa5CbrIdIDAZ2XF784P19olJ3b4hAj/S3y0uExfkzDtNmUpRfIGTT14335Ge9YAK+LyHOqEZojRM6cktqQzQYTmNP+CsYdctBnB41Co39bpNNpTKNOUSBETloxv3MfZmGLGKQBPLjaWmTmsuCC9SnIDdV/5tXPpF8jUh4KjxYZlClI700WRPQCqIhF2rMzPYQ947i4wGuk6lzL+sHjOjb+mGXS0H2WpSkglAXj3tLN6abBZG/r5yNAVYbK5xKAhegKAkKeAkxaTWYhgHkhhvNLhg4csAyQr9OpRJXAj51dEU5Bg+mcnVqahgHxc5kLqZ/UTQHGHvmpoQR+9Y3KuEGSrJiAYOIhG4ZxjAjYL8P4q3MgdpWYOXIlUMSven90oa4U0UTFRfFncJgAAhLNbJrpDHQPE79IEx2w5aQiNGjlmXAqf6BfKGnUnmg9KqQU+7RgIcDHrmVjCGBdSEBRW0hm09IBEgUMUL7niAzVn2AfaD1Xw1bUB0oJBAEEGy6ZhATnExwsqohCM7IvH+EK/a052Wdq/1gClBFmoLT11ejwhVk5EEDkwmyMBO5Yk5nGCNlQlc5y51OKCAgqdCBPAlKFz+wZRN5qZWqdKAkYPXI0hCNkg3j49kz7gR4Kdf2osJM8B7BreCN3s08xwj9lj6m8L0byUIUWPQcxBJIp7WL3GEYQ/K7B+oWhVG9V3EwuA97SJVd6Tp9pi0jxD060giUa5/avC+ZbHdaiBwrGTXdTAEbg/2OWPmoYGE1KY8jbie5lB6JHoRFwRJXze51cTP2JcfzdcV4DHpNldJszMS5gBN7LEq27Z1NXbjSRTZ8WUhAN0LXEulG6ndchr3BBLZeyFI3kCSOPKzmGUGlJ0ikGSC1B6BQ7154X+arrca0UhoS78A+yow8iBo1s1k9aRznX6Ir8iZ3MmwfZ2AQUq1sMv0ySCTxTl3nelZghvQqUIvalPFIDXcCThywFKeFCbehQv+SpTjWfRjxRtZ6+Q+uufFY5+mEPTp320LCfLtI7PZFWHgFe9ktspBMmECUNj9G3/lGnWeyj/1rUuvU1Kp7HoXZ5/R5R8eRndpCQNV0MGSKNSgo/yHyyKYd2wiY0sAX/bFIm5o3zrNmGR0rAwfPpALy4fo4ikqF4cx0Zgk2mD9ZJGIh0oRPMA0udrVOsaOBqi10ZHo0rHdnDn1LWpAe6rYJqUDWDcKg7VxGlrlMvBQ0EgpYa3EHzxzIXmdyE58KqAr9EzrdR4wh+P019bUxZsikQR8tGCET8GdWuTxOfBDxQMIBG0gCC3wZqVVJ4sCtMChclKOgR/kf6aSGsP0TqDoIMIaTQAkbC83fxV8AAJg0BAqSuwe/eSWyB5+4i2VyV8Nc8O+7puzxO6tH6+/d+/wJ95ur3ENUSMT2bOk7ME1jMBQBDnqqygMSBeZcH78aeIjgs0e8T/pk4VXfyM7kaxapSnY//VL3QCHRFcKJhMqEJDw18TcQEAZqwwK0ZS1Dw7BobWZ6XsoO1fezp9p+q+fPh1cujclOrlkXdn7iOwRpKsMqSaqSALliIe5Opa4/YhkkmuxGz/bz1PAdSPyVEcAUHd++5GIZKpqBvTfobdCiEu/DQDwotESkHDYgCUingR0xvv5r5a0HdyqgbQ5Bm7oa7Em3RxetpDorOtYabxiFa2lQVmr2s98j0t6X4oVSm8QuWo6ShbPmKTnqyXaQfQN2LbPotZ9iv+kNzU0XdcY6vXq+vHx9pBILO+TPDj+k/OzkWiPgxhc7d61Qm/2w+JsqAnuz9tIr1zOQGrZPLG/mg1dU3NYJ0gdFlfyBsaYJOBVZkabNdLak2A8DPTeEXlRM68xD8xW5KDOkamzTY43nGU/XcbTJnLh9ntH7cq7A7vb5IvOjo/O5GG7+s/NGAYvYfs2bY+t61vWpndzeQ5irRmTJ4lEY5z7+K0XsS3tDfXH67PnZQgxbxJxQzs/ozGh5MrqtTg7voSOZYibv3RWHevMvsQTGDIn6D82+vx3TGVXg8id8siR+zD2bWPhC6c6xVsCpEBs1uPMItgGd64orJE41JqjREMePR9U3WkhbqT7APNYl9JwE9UsGqFwnQMmccazQM18QFvTaZCp7F5rScxUMCbiQ5Cgjgwf6l7Pso4dUkTZgXUbU3LVMxoxUcRNCr+N31jutdrxbEvu/gR9lNG9UoDLrIfhjo0+omPE0ETMswrJcpBc8cs0UZElJNtY1e400ioes24pyOuxcWh5XlURan9zMrAaAXO+lpIkBlNy/+M7f0jO0SJKR6ic2oY61DbEYkwu4WjWm/JB43LOt9mdqTk4ofkvFRKxG/zzN42BFPdRZGdsNgDpghzVshb7KZJOpkz0UdVZtye6jRjJ1E5JhZwMHPhIWxrkXa1JLxbQcKgyyt1s3SyTMjHu0tgqZmAFhrRWorKrh1InolumUJWR+K4HGVzSInkzAshw91ogZJtYFi4VOSXwIwJky1d3dGTacyGKUgxyRiibNmM5T3s0Q1your5JrJJQFBGCc/EUoSyfxLOr8EUauXzQ/GBwrNNiP2ehdo1JWaa6rNIkMUqi97mMkLxCsMZVnuQrCq98wB/cURrLL8GfqWqRYRMOkuQ1t+4EZtModf64ymylxhlGPdR6WIkE9p0Sw9beCiE3WiMS+QAufmLrLncRk8IinMQWfyu8tE3SUvhPXMCb+5QJ2IoTq6+x8qCAs7qrxlQmOOoHJQRYrhfV9g7meWn4cWpnR+HtQqyER+94RnVGBZsjoRE0nzdAjvo5sblun3cjtRIj0YQ/WYFiUYi6J5Txi6GOYJA+8XMZ9t7COTNlf6pJQnWyjdVBDXGcXM81yldUwE9dNLmuk/5uYhWQeLARKg0DuZTmAnoUGa0a8rZ+Jxc0lkfahIZEdBGwQd7uKhl1xwXgcRglW2/GApTX9SCwXNkdE/qabG2IYz9XQL1DkZ2ejvZHmarwbKHbpWkfBmQ4ttMIgE5iHbADNJ9BeoTs5meZUtotBKwewCHdmS/AZBVaffU5gEq353a4FbChqs4abRSxWulYM5dudIJk5piF4H5pTyjExx4YoL5bxtLjj3T1bUyHzUM8TvKsIiIZiFCiZ6LlJEShUaeS+AFDUXspGKBq5W0G96zZAQvetRTnk6Vqxj8Z+KTk4JqM5lh/yOrYhUN0u7ZvkCpQNVDAUWFuL3kzRIok/GOmM6ylCPEVB5V5U54s46/ahyvsCeysMJiK1C6IZJGlzxR0xfK4cfWBu6sovZe+M+C8VP/jzveNepUsuBtQrBcHSmOk0BfAsQQHX7dURA9ZBEfEFexJ9ypw7dGOXgWR6AdYeFdNI5cQhqQQDPlALIPvpMvyRPv1zGQUMEGQF1Bqul4CTEL+O9UADfosEiC1WVqAJS09OvBlJXLM/u4IkK5yYKoMqaY4KEjKUAIieI7NM5piwwtad+juPQLQhMoKs5r2dUAZBb6rnCwTLwksj8akyGR95Xie0iPd6+KHkX+6racztJAPYEc5WzZwOcarD9GnsnWBApK9ZLnw54clkC2PKu7DaXA2tsAhMgHQ+Ie8phCFPj3NFHb2um7mlFJ18rI4OqRlulANqTb/LJ2UIBfhQwqMbwNIma0fVWh0UfI98hb8DChIMYtJqYj8sdEYckPTqnag3KlnCstQjoVeIRIBlgwUC5/EZCPpaaQAUptQ4RgzbjL32k4WNjFbGi04ROrXsRS+BXLx79lAJ09rRxbVTukhRwyiB50VGvRgEbr2Mi6Ex20RdDH61cF0wEwJ44HZ2NjTiDAqcZzH5oaJiojKH2dUDXFkaV8NnPS9PPembkCBTsGT4CEgf+vMa5GVdpDCtRm9QuZAhYgjsonwllxg/VQKZ1XgAw8aisNdZrRD2C0nx+Cr+luPNYBjhzUlqBwpQBjr8XrQJFBQAaRmMCnvkKaietQQdXe0UqGb2OMqNzFNhwy1EPj164qxYMFH4E9RBnIzIRPfWdzDaNWfL9l1iB3pUUwFPmWqPxK15wM0/q2JG6oMlsvMYKvxqlT4GqxZOVDOKxVgZfTrGgCJPu2B6jMYXLcpwaKxjp1WGdIkZmiqFsCMHIh6aHKBZM4QcGH05jeR3L9bY0uiZJq3DuFfZGaCz2EckHK+yALsoVfbjBB/t/NAgYSZZOZzZNG3TS/ZMZ/ErSry+Sr2EUbe+JAG0ZELqrsd+N9Sps1UaCRib5IYTN8Cslf1B1wGxDwW4UBCw9oARq2EC2WVSjcZlSWl4bpuCWxw9cF67edC4mw8wgLPHREqxIh2pYeVoezvX6XNXy1yzATAe6ZgWuZwzolaEN1MmQseYKdUGQ+oa5tTdSmn6wloFvcG1q3SuHEgiT8BqZNDQSCxWC1MvOS3xw+1cigGC2AV0XLfKFBMQ9P+BQaBh53FeounomqsvlOHPl/Rfc0s7Xm2quwMYD8AW1GvEdbC9WDShRBs0pi2LSWXuzDy4+Qy9ZQ3ky6CXPrLfClbCbenayts8g4P+XEkn+OqxpaccPrKIZn05t+xDQRqGN0DGCFRJ1SkhYtGG04sCdmlW5Ewrcot6ujNwJl8rNUofVAP5JsPKotaQWboDKXIMRMl5cbqNYyBNSsDBWtwxfh9W0aJVK3XGBLM2jDa0N5jajoJ8at47qRvwiJSokTUk0hfmXOz31acFGm3hVfqnL5FAl2SD0LU+njkKgldVL9v/uhWNETrZMg/Ldk5p3dcH2efRcZCtRCoBv1MdJdr0t2ITdfzhMziLTd3ArStXIUHJfLjb6qJbxMcBxcZ7SKVyLKQGMYxqY7NbbE+3ZMAaZ6IN1F8NhXNnsyev2cPOHVgUQV8/zaMQofUsXMhRaeeW9aojLjH3YRC+zXbE5elElJbNZFK27lnfGL9BBX/mAK574/jO+lv9Nr85QY5e0d/zERgCBIWkicJh2+lA96GSX+OUk6Hc2Sl3eAcAjbcxI9QI9BInHfqG3akp/waOtJelUfY39Db05eLgfnuuE2ix7fDXwyA8s01FLczS10YQ7zM+20qmlSFUmgw10XnRasS24FqGFXdJEz69OwxBtAl4EcdTOTy4kwa4Azc+WgUkyycOIGZeiPOPmf43qEV6l25mIJucQWGM/ONmD+LZ1V0555gr+6HC0ewuI26zVBJVih/LSeROmuEC7qBZFCujFl70dfgEgj+fQzIdio9svQTyeiewMh8PWaC7ecE6bIrtxOz2uo1G3EDqI3pJf/1bq5qMk8JxRDZ3Xtv4YoBH4Sa0tXK4cuWm8LIOf70SNHl7zi6rzUOFjEPM47wSXjC7mgVdzV3PR6x2OOfmbI0GH4rII1Spv6xRv2ubZyPjmzIMg9jtdZLeziTaClQapNSdLf9Rtt9gx5jg4Qa9jwowbOh/KTd43MXrI2vYHb/iNYxmOYK/c2jePGKbruoT9escHDGmZjlVzeJCSf61QBPX3LHofv6GZ343e4BtrOuNDlme6IMKd+bRpe4R2EDMNimkTxfS78wMXFC1i9D7hCnGuRBssC0jhpfxqbDrAhLzUnu3pwDjLg/C3FideHD5ZvOB61/yA6owhvjvO5SmA7AS4BnjNVcISR2kQfrtnYV3FsvgV9/G3NTSuy9GBOClm8jd2g0N2LxJ3F8dpXaqn+P3KhVvY688bfhiOnl36Uso8iGehDb4OZLhzD9i9WCG1sX8W7VnxqbNH+P3YRSNkdIaDgSD69viwa29lsI3fOuEsNvcOWp/pGfZkv90H9JX88tIix5otQomg9RaHkfvPQ0+8Ul6Yu+yNDyIh7VkmkV31+H1MBW11ztUt/sFu7FvYH3FbJBDnbRvxWOKhJMQzTtD3uM2dg2eLiBgsmlypGR+6Fl0Ggklwd7yFprc6ZEEoA3OLr8kdb7ScV068obBDofZJmlOERZzEtidxIWo9Lb8/k32lGX9Hnm5xni/5M6LCdj9w53s+zGNEPDFfNa8c4M54zTgfmzPiXz29i5e8zASD2/wEr0UGXWGNiBHEhqyzIEY5RdOwvdgvlqNXd/jCSKo342DfK+5Q+gj0JjGPeM2ZoKAXFe3B/wpdX7DjvzuQbp216tf9+O1+rFgqJCiZyS0DnZXgeJoTITbp+BNdTeO5wrai23dJ0FC3Xs/jV3ffajF31MblLmIuCwsBC8/cCf5kZ753dQqh7pvAXxfZfTaWc/woYNdb1uK/2BCU0hdBwvG0PZFJj9o7U8GmdnM/F34ju1vDct7vYrkLRbtix8Qj5MtEL4ZhYpePUUnUpYZ+4OaFFp7t2jMxgMiInuU41xvxdX4gKi5z/6FchDb44iIYr0aSaaT2bEJMI5H0DP0xu0Yms2Qu4c5K3v5ePX64PBEfGCW2QJDaF5mFLLTGNdEe1AI/KfSt7mJFk56uWTNdk1SCt+1snUrCXggr0Ky6c3p1fdlPPNDdJxyH2vQL9WYG/MRac69WmWVYp9c6647m8+5ZqzfMuPrnT7h+J8St/uPx4jb1wCi5sJlINuZ/KfRWTfHreoa30/++m1erHnrO9arjnP54vOyfpH4+9JMLtxvu+MAU/AdgHSQvFyC1iVYy6+T7lRPC6fvrz7vvfckD3R2pJVSUQT6cJTsI/NTufc80l2oibi42m9s0xTj0/CBVVbPJ7DMPXQaGLyRl0YkbasmDtXjPH7tJA9og9u73GAU5tJZ2CsPQypH9Mq0tNd40etlntlfZ5ko6avobobXMemUecb39cqSNY2u0eyNmxi8g7up32oQ86C1diVfmhRY9WPlrBXcNu/OXCZEsrPLs5u73K005DBeB9HoBWnpoGm+rWVRhGXY6aAc7nV575C92e9J0s3SjXSlmMPvaQKEkjMYkz7WO9hO7brMZMvJkOn2bBLSe65qGnVMN9mw74YX/HdBaTFxbFcZ7DIoeoSr4bxC7LHS6LxU1ioVAXLJb/3WkE6A785paW3qz4BmuvfyrkWNw5o8rhpHtCilCLdS23nTxd7KlBIbdxXZim3kKRIAGDQ2NYPwBr+cPQac1mq3eCNOTMhNAQsxcY7J9mZ/9VaagDHR6Z/PFbDUN7NA8hPEuBZfaCiOYbpeLebv398ubHoSYtrvr9Wi07nbPep3/K2j9g3/wD/4/w/8AUrStUfoHQN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N8AAADiCAMAAAD5w+JtAAAAyVBMVEX///8TTmHoeRLncgAARFkASFwAQVcAQlfncwDndQAARlvncAASTWEAPlQLS18AO1Lg5+nV3uH4+vvJ1Nj//vyfsrnq7/H99Oz++fPoeQDw9PW7yM1VeYYxYXE8aHfa4uWDnKX76t2ywceVqrJ5lJ5khJD42cP20rjriz3DztLvqXTqhCr87+QfV2n54tFbfYr0xqXzvpjtl1VujJfxs4Xuo2z0xqP31bvqhS1/maLun2Lsk0zytopJb345ZXXrijsAMkzrkU/xs31bGmXbAAAfeUlEQVR4nO09C1ujSrLG0CRAIC9JYl7GPNSoJGp0Rp2J7s7//1GXpquaBhq6iToz996pb/fbPUfELur97KOjf/AP/sE/+Af/4B/8g38gQuds5C+W22lQMZsMzEow3S4X/uis86cP9xHoDLv+yzhouqZhEOJ5lRg8jxDDMF03GL/43eH/PjSHbX83tV3DTqCVBc+zDdee7vz28E8fWR/O/G1ghqgVYpbAkhhmsPXbf/rgOtBdBrZB9HETcLSD5fpPH78Y1jvTJV6jNHIMGh4x3dXoTyORB+1ZxSUHohYDccmy+/cpnJ6/d+0cwoXK0jZqobZ0m+F/XTPUp7ZN8nmYuG+L3p9GKAFny4opO65nm27Te9u+LPz5un3W6vV6rfZ67vuL2XL75jXdmlwLeUZl9/dom+7YzpKuQYymvZ/N251cZusM2/PZ1GxKkSTG9O+QxPUkI3WhLjQqW7+l94LWfBcQM8uunhvMv/boGrCeusmDNTzDnqz8djkV0Rrt3oibpqPnTv4sht19CjvPqI39A93K1nq5d43U+9y3P8elZ1szyZm2uy9kyo7SCWst0tzumePuJ55ZHzovNkkexF2eyR7stUf+bDeeVmwtndhdNZNEJMbuDzinc8NOHMJ8y4pKZ+3vJpHBs0Nf+0XXpg0XQU3EsEFc/3MPr4TW2E0wJlmlmSiMIMami162HSxkNDgZ9PuDgeQHo71BRJNjTn+rOfSJyJq2vUxKXa+72AauwZ8h7i5Fu8H55ePT08PVjVU/fX54fbrf3Kb+RHeVYBBSm/02p621N0W5a64SYjccrQLXFs2Zu08Sd3P/cFN16lYIxyHQ/607p1evl/3EY2erpvgVa2+/iYRzkXheM8k53VWlljTVxEwI5ub6pl6N8EqBZTnHD/cb8dn2uCm8yrMXvwG7zkqQPK82Ec1TqBgyvowxFVhzcHfj1CW4cRzrzvPdiYjhXvRrzf2Xu93tIJaKhp1woNq7tHWmvLkTsLsPSaQCyzl9FGVxNBGEgXhfbAvnAgaeuRR04mhskoyT7ZkxS53c3VSV2EVQrz8JbNpZCPLguV/Koy/Ct6xNhW/Z3ZuS0NYjMfdeXKlpJ/Dpg4Bha+/GX85cfZke7YyN+OhN4UO2toYscPcqseq5luoUXQx9QZPa0y8SwlYg/JEgPnpv18xyZoQeP8itLmuKGDo/zuO/IZgkYn+JoWjHaj+UPM4kw4VpS5BLoLexyhGPY/grtogLW/jzX5BmW8fvJ16sNkeBKcUuNAz8K18ehB2F+vF9/H3fuHQ0zE8PC+cxesYb98Z6W2nahYLLj/CzPG/GIDCpaHlrn6xG5yZKWEOwaHM7Nx9Ye8GHnpjerDtONfxPaVJaVkzCRZPLufmpCPrNmPd5qDLcunLcQrC3+NQroPdI6XB+96Ne5L/ISfjOSTiKdUBz9nnozWP0You2ruQnc70A9c8jQ8+6wF+7vS+tSy3nG/72WazD3U9DcM7Nq2DRZm5+jaHhYkRxB9S7F143+HZclobOAyrS3oRr689i0RHXWyRAzdIb56lNCsYMHvuOiIQx7Pnj/QZc5/5jWRLWb9DaD2Mnw/yUqL7LNScJ0KJ1K3KbB+TzwC/dAHrWjxCn02q9evMT6LA5LqlorPolHmjLP637CWbiLEbvDd3peQFvCt/1BJGwnkL/M+LUuvPEgoP+lVOt1+slsHQe8UgrjmDzw+HEsIKo2FPUGYtmDmIMvCk894TcyegHnOZcMxpeXN7//PX6bDm6ODpPGBmuasgptjRjVwKmqK9i9Jb5ZoGRD1TshRAwhPJ3jdjWT+/i95+c3z3daKJYfcBUFEfQm3wsdbhDYSYcvZWRhxg8OYaTP8enroYY9WN0nV+JPzK4eNDDsH6FanSLh7DHH0HPR04nE0Rvq0CvYoJM3Ak60no+4bYiOuh/N+eJtODmWSs6tG7gtzp7VHDmy9HBsEZO9Ljm3KvQQ+kbJFmLKofrGGPLcZz68fOP60tE85ulYxStY6BghwtO82Al2kPd4nlg1uPPlk8+kL6UV12lDsyPNBdaoVf6Cq5N/0nHKFo3gOAwQMXnHqpj9vCJGi7EW52xEr2KwR4d3KRPFp7rVnpi5+qSKcZLHb/GegcEueHyJodlLBYofDz7r4EeWbJHL9LyZL1TDKRSZjnvzHgPXjWksH4FLD3C89nLQ9Dr4q8bK/g3O5XsVWKL+5BRiNXrI8FIpDH8wcz+nYYirV/BeXxUD+YBNcLOBMhP0FzPFHaP8Qp79lxCCCck0slpfMyqGAxazk/2izdqHq0/wIlWwE9CKkQblgb+LvjUfrHXAqwyYw//lJ4ypNF3RLx+f3FxJT4FYd6JBo+iq9ZBHUO2EgwKoQsBe6M2wn+hgV7FBfbMaJcIpdfwJ1fokz5SXERutOoszHvUQBA8oDZXESWNBOdOA8xnLyh0qQEaAXOXbuVHdC4EK0+D1n7yOfAwv6kRrEO4xEWQlPPTZuDgeW/wL/ZanVceeEv3OWokFJwBl8DqJqOGwAGTq9nEm9CRwXPZOwkWudBCWTNBcF9quTiJgNbhPUcLOtTPxp9RbNN8bB1HhMlYlwygjulhg6lZJlTCr4IpgJGObgmhxsSgn3cq57t4duc8q2atyNHRQNCBlMc8zWkagJYTfcme2q4DfsyP2+TpeOtaRN56eJYdPELwUumsVSGrtgJa1LSzFahcGgbQfKrZ9tgANzxffqrhT2OlKefi+nf6DqWSsa6YV9eCw+kbQR9IjjLr6wlfTO9fuTaaMqiSNCyZ+FOFYBWs4AKOx7NaCsCUhFcZJj6QGgh8kNdcJ4vqlL7SBbMi1ntVeTIOGAk0XaYeARfguWARY6WNHzYA/DcfA6sv803TD0VR3smN4jnrnXFo101+XgX5kJ+B2UZajksEBsNvkGcejlmmQsO8RS70uYqRUYeO4chNnY7MGZCvyXRhR8txAfyYCss1D8cslXakjhGiYEPMaOQ8xmJBdNPISo6SCJ3UszN98ungF3lW9+pInXmYKhG0Xtkhd0BAQ01ALn0s6m9pWnYRv2zsLh7pSfTRCp47V32p6DMwFdMCA6320joVFjegrI7LdPwjfjKzzaF+rsF4lJGp8lDZEgvctB1GgioV6gP5oIavFxUhgMYtxi/iqUymKQtMeeSbGgbMneMENFQ1pSnTJih9pcgX41d4KMpTtxr1lSpNWaiMZaSvjrgExoVHOXTRF2CeWVcj4yIA8CePYXOOdBM+cq4WQXZ0lS5ygIBu4hPnAdhyb38I+Xh2QmHAI8dKHSFEztzRkeJDIAHHyZPLAQMFSEi1S0lfnAbJyZLFB6e5pCIlC0enWX1dAqIT0yxq/gHt4gXsH3e6cREAZs++qezbaWiXC5UQA+rsaEsgBD2FydA3eIZpoZZZetKN2deNSqtTFaqRymUO5pMCQYcFghjlGPnotcGYgx83K0m+kK8Zc0jz8AJUL8NvoFMwinhP9WQ98uW431yQ7AWEUEbLKc/o3aC9FLJFfROVjLIHQ2fn6KRYHYdPsVwTmAiSXxFMRvojjXx1ClCBKsz3Da3NawENp5TiXGXZULRtualCHkcxJ2dbfhgTFWhOfhAP/aqTX2FHpynfgeIhCwoS4JvkmsAXxp7guwzLo8fzu7LyQwy0EKHyuzjQ1z0qeBmyvRAa5CbrIdIDAZ2XF784P19olJ3b4hAj/S3y0uExfkzDtNmUpRfIGTT14335Ge9YAK+LyHOqEZojRM6cktqQzQYTmNP+CsYdctBnB41Co39bpNNpTKNOUSBETloxv3MfZmGLGKQBPLjaWmTmsuCC9SnIDdV/5tXPpF8jUh4KjxYZlClI700WRPQCqIhF2rMzPYQ947i4wGuk6lzL+sHjOjb+mGXS0H2WpSkglAXj3tLN6abBZG/r5yNAVYbK5xKAhegKAkKeAkxaTWYhgHkhhvNLhg4csAyQr9OpRJXAj51dEU5Bg+mcnVqahgHxc5kLqZ/UTQHGHvmpoQR+9Y3KuEGSrJiAYOIhG4ZxjAjYL8P4q3MgdpWYOXIlUMSven90oa4U0UTFRfFncJgAAhLNbJrpDHQPE79IEx2w5aQiNGjlmXAqf6BfKGnUnmg9KqQU+7RgIcDHrmVjCGBdSEBRW0hm09IBEgUMUL7niAzVn2AfaD1Xw1bUB0oJBAEEGy6ZhATnExwsqohCM7IvH+EK/a052Wdq/1gClBFmoLT11ejwhVk5EEDkwmyMBO5Yk5nGCNlQlc5y51OKCAgqdCBPAlKFz+wZRN5qZWqdKAkYPXI0hCNkg3j49kz7gR4Kdf2osJM8B7BreCN3s08xwj9lj6m8L0byUIUWPQcxBJIp7WL3GEYQ/K7B+oWhVG9V3EwuA97SJVd6Tp9pi0jxD060giUa5/avC+ZbHdaiBwrGTXdTAEbg/2OWPmoYGE1KY8jbie5lB6JHoRFwRJXze51cTP2JcfzdcV4DHpNldJszMS5gBN7LEq27Z1NXbjSRTZ8WUhAN0LXEulG6ndchr3BBLZeyFI3kCSOPKzmGUGlJ0ikGSC1B6BQ7154X+arrca0UhoS78A+yow8iBo1s1k9aRznX6Ir8iZ3MmwfZ2AQUq1sMv0ySCTxTl3nelZghvQqUIvalPFIDXcCThywFKeFCbehQv+SpTjWfRjxRtZ6+Q+uufFY5+mEPTp320LCfLtI7PZFWHgFe9ktspBMmECUNj9G3/lGnWeyj/1rUuvU1Kp7HoXZ5/R5R8eRndpCQNV0MGSKNSgo/yHyyKYd2wiY0sAX/bFIm5o3zrNmGR0rAwfPpALy4fo4ikqF4cx0Zgk2mD9ZJGIh0oRPMA0udrVOsaOBqi10ZHo0rHdnDn1LWpAe6rYJqUDWDcKg7VxGlrlMvBQ0EgpYa3EHzxzIXmdyE58KqAr9EzrdR4wh+P019bUxZsikQR8tGCET8GdWuTxOfBDxQMIBG0gCC3wZqVVJ4sCtMChclKOgR/kf6aSGsP0TqDoIMIaTQAkbC83fxV8AAJg0BAqSuwe/eSWyB5+4i2VyV8Nc8O+7puzxO6tH6+/d+/wJ95ur3ENUSMT2bOk7ME1jMBQBDnqqygMSBeZcH78aeIjgs0e8T/pk4VXfyM7kaxapSnY//VL3QCHRFcKJhMqEJDw18TcQEAZqwwK0ZS1Dw7BobWZ6XsoO1fezp9p+q+fPh1cujclOrlkXdn7iOwRpKsMqSaqSALliIe5Opa4/YhkkmuxGz/bz1PAdSPyVEcAUHd++5GIZKpqBvTfobdCiEu/DQDwotESkHDYgCUingR0xvv5r5a0HdyqgbQ5Bm7oa7Em3RxetpDorOtYabxiFa2lQVmr2s98j0t6X4oVSm8QuWo6ShbPmKTnqyXaQfQN2LbPotZ9iv+kNzU0XdcY6vXq+vHx9pBILO+TPDj+k/OzkWiPgxhc7d61Qm/2w+JsqAnuz9tIr1zOQGrZPLG/mg1dU3NYJ0gdFlfyBsaYJOBVZkabNdLak2A8DPTeEXlRM68xD8xW5KDOkamzTY43nGU/XcbTJnLh9ntH7cq7A7vb5IvOjo/O5GG7+s/NGAYvYfs2bY+t61vWpndzeQ5irRmTJ4lEY5z7+K0XsS3tDfXH67PnZQgxbxJxQzs/ozGh5MrqtTg7voSOZYibv3RWHevMvsQTGDIn6D82+vx3TGVXg8id8siR+zD2bWPhC6c6xVsCpEBs1uPMItgGd64orJE41JqjREMePR9U3WkhbqT7APNYl9JwE9UsGqFwnQMmccazQM18QFvTaZCp7F5rScxUMCbiQ5Cgjgwf6l7Pso4dUkTZgXUbU3LVMxoxUcRNCr+N31jutdrxbEvu/gR9lNG9UoDLrIfhjo0+omPE0ETMswrJcpBc8cs0UZElJNtY1e400ioes24pyOuxcWh5XlURan9zMrAaAXO+lpIkBlNy/+M7f0jO0SJKR6ic2oY61DbEYkwu4WjWm/JB43LOt9mdqTk4ofkvFRKxG/zzN42BFPdRZGdsNgDpghzVshb7KZJOpkz0UdVZtye6jRjJ1E5JhZwMHPhIWxrkXa1JLxbQcKgyyt1s3SyTMjHu0tgqZmAFhrRWorKrh1InolumUJWR+K4HGVzSInkzAshw91ogZJtYFi4VOSXwIwJky1d3dGTacyGKUgxyRiibNmM5T3s0Q1your5JrJJQFBGCc/EUoSyfxLOr8EUauXzQ/GBwrNNiP2ehdo1JWaa6rNIkMUqi97mMkLxCsMZVnuQrCq98wB/cURrLL8GfqWqRYRMOkuQ1t+4EZtModf64ymylxhlGPdR6WIkE9p0Sw9beCiE3WiMS+QAufmLrLncRk8IinMQWfyu8tE3SUvhPXMCb+5QJ2IoTq6+x8qCAs7qrxlQmOOoHJQRYrhfV9g7meWn4cWpnR+HtQqyER+94RnVGBZsjoRE0nzdAjvo5sblun3cjtRIj0YQ/WYFiUYi6J5Txi6GOYJA+8XMZ9t7COTNlf6pJQnWyjdVBDXGcXM81yldUwE9dNLmuk/5uYhWQeLARKg0DuZTmAnoUGa0a8rZ+Jxc0lkfahIZEdBGwQd7uKhl1xwXgcRglW2/GApTX9SCwXNkdE/qabG2IYz9XQL1DkZ2ejvZHmarwbKHbpWkfBmQ4ttMIgE5iHbADNJ9BeoTs5meZUtotBKwewCHdmS/AZBVaffU5gEq353a4FbChqs4abRSxWulYM5dudIJk5piF4H5pTyjExx4YoL5bxtLjj3T1bUyHzUM8TvKsIiIZiFCiZ6LlJEShUaeS+AFDUXspGKBq5W0G96zZAQvetRTnk6Vqxj8Z+KTk4JqM5lh/yOrYhUN0u7ZvkCpQNVDAUWFuL3kzRIok/GOmM6ylCPEVB5V5U54s46/ahyvsCeysMJiK1C6IZJGlzxR0xfK4cfWBu6sovZe+M+C8VP/jzveNepUsuBtQrBcHSmOk0BfAsQQHX7dURA9ZBEfEFexJ9ypw7dGOXgWR6AdYeFdNI5cQhqQQDPlALIPvpMvyRPv1zGQUMEGQF1Bqul4CTEL+O9UADfosEiC1WVqAJS09OvBlJXLM/u4IkK5yYKoMqaY4KEjKUAIieI7NM5piwwtad+juPQLQhMoKs5r2dUAZBb6rnCwTLwksj8akyGR95Xie0iPd6+KHkX+6racztJAPYEc5WzZwOcarD9GnsnWBApK9ZLnw54clkC2PKu7DaXA2tsAhMgHQ+Ie8phCFPj3NFHb2um7mlFJ18rI4OqRlulANqTb/LJ2UIBfhQwqMbwNIma0fVWh0UfI98hb8DChIMYtJqYj8sdEYckPTqnag3KlnCstQjoVeIRIBlgwUC5/EZCPpaaQAUptQ4RgzbjL32k4WNjFbGi04ROrXsRS+BXLx79lAJ09rRxbVTukhRwyiB50VGvRgEbr2Mi6Ex20RdDH61cF0wEwJ44HZ2NjTiDAqcZzH5oaJiojKH2dUDXFkaV8NnPS9PPembkCBTsGT4CEgf+vMa5GVdpDCtRm9QuZAhYgjsonwllxg/VQKZ1XgAw8aisNdZrRD2C0nx+Cr+luPNYBjhzUlqBwpQBjr8XrQJFBQAaRmMCnvkKaietQQdXe0UqGb2OMqNzFNhwy1EPj164qxYMFH4E9RBnIzIRPfWdzDaNWfL9l1iB3pUUwFPmWqPxK15wM0/q2JG6oMlsvMYKvxqlT4GqxZOVDOKxVgZfTrGgCJPu2B6jMYXLcpwaKxjp1WGdIkZmiqFsCMHIh6aHKBZM4QcGH05jeR3L9bY0uiZJq3DuFfZGaCz2EckHK+yALsoVfbjBB/t/NAgYSZZOZzZNG3TS/ZMZ/ErSry+Sr2EUbe+JAG0ZELqrsd+N9Sps1UaCRib5IYTN8Cslf1B1wGxDwW4UBCw9oARq2EC2WVSjcZlSWl4bpuCWxw9cF67edC4mw8wgLPHREqxIh2pYeVoezvX6XNXy1yzATAe6ZgWuZwzolaEN1MmQseYKdUGQ+oa5tTdSmn6wloFvcG1q3SuHEgiT8BqZNDQSCxWC1MvOS3xw+1cigGC2AV0XLfKFBMQ9P+BQaBh53FeounomqsvlOHPl/Rfc0s7Xm2quwMYD8AW1GvEdbC9WDShRBs0pi2LSWXuzDy4+Qy9ZQ3ky6CXPrLfClbCbenayts8g4P+XEkn+OqxpaccPrKIZn05t+xDQRqGN0DGCFRJ1SkhYtGG04sCdmlW5Ewrcot6ujNwJl8rNUofVAP5JsPKotaQWboDKXIMRMl5cbqNYyBNSsDBWtwxfh9W0aJVK3XGBLM2jDa0N5jajoJ8at47qRvwiJSokTUk0hfmXOz31acFGm3hVfqnL5FAl2SD0LU+njkKgldVL9v/uhWNETrZMg/Ldk5p3dcH2efRcZCtRCoBv1MdJdr0t2ITdfzhMziLTd3ArStXIUHJfLjb6qJbxMcBxcZ7SKVyLKQGMYxqY7NbbE+3ZMAaZ6IN1F8NhXNnsyev2cPOHVgUQV8/zaMQofUsXMhRaeeW9aojLjH3YRC+zXbE5elElJbNZFK27lnfGL9BBX/mAK574/jO+lv9Nr85QY5e0d/zERgCBIWkicJh2+lA96GSX+OUk6Hc2Sl3eAcAjbcxI9QI9BInHfqG3akp/waOtJelUfY39Db05eLgfnuuE2ix7fDXwyA8s01FLczS10YQ7zM+20qmlSFUmgw10XnRasS24FqGFXdJEz69OwxBtAl4EcdTOTy4kwa4Azc+WgUkyycOIGZeiPOPmf43qEV6l25mIJucQWGM/ONmD+LZ1V0555gr+6HC0ewuI26zVBJVih/LSeROmuEC7qBZFCujFl70dfgEgj+fQzIdio9svQTyeiewMh8PWaC7ecE6bIrtxOz2uo1G3EDqI3pJf/1bq5qMk8JxRDZ3Xtv4YoBH4Sa0tXK4cuWm8LIOf70SNHl7zi6rzUOFjEPM47wSXjC7mgVdzV3PR6x2OOfmbI0GH4rII1Spv6xRv2ubZyPjmzIMg9jtdZLeziTaClQapNSdLf9Rtt9gx5jg4Qa9jwowbOh/KTd43MXrI2vYHb/iNYxmOYK/c2jePGKbruoT9escHDGmZjlVzeJCSf61QBPX3LHofv6GZ343e4BtrOuNDlme6IMKd+bRpe4R2EDMNimkTxfS78wMXFC1i9D7hCnGuRBssC0jhpfxqbDrAhLzUnu3pwDjLg/C3FideHD5ZvOB61/yA6owhvjvO5SmA7AS4BnjNVcISR2kQfrtnYV3FsvgV9/G3NTSuy9GBOClm8jd2g0N2LxJ3F8dpXaqn+P3KhVvY688bfhiOnl36Uso8iGehDb4OZLhzD9i9WCG1sX8W7VnxqbNH+P3YRSNkdIaDgSD69viwa29lsI3fOuEsNvcOWp/pGfZkv90H9JX88tIix5otQomg9RaHkfvPQ0+8Ul6Yu+yNDyIh7VkmkV31+H1MBW11ztUt/sFu7FvYH3FbJBDnbRvxWOKhJMQzTtD3uM2dg2eLiBgsmlypGR+6Fl0Ggklwd7yFprc6ZEEoA3OLr8kdb7ScV068obBDofZJmlOERZzEtidxIWo9Lb8/k32lGX9Hnm5xni/5M6LCdj9w53s+zGNEPDFfNa8c4M54zTgfmzPiXz29i5e8zASD2/wEr0UGXWGNiBHEhqyzIEY5RdOwvdgvlqNXd/jCSKo342DfK+5Q+gj0JjGPeM2ZoKAXFe3B/wpdX7DjvzuQbp216tf9+O1+rFgqJCiZyS0DnZXgeJoTITbp+BNdTeO5wrai23dJ0FC3Xs/jV3ffajF31MblLmIuCwsBC8/cCf5kZ753dQqh7pvAXxfZfTaWc/woYNdb1uK/2BCU0hdBwvG0PZFJj9o7U8GmdnM/F34ju1vDct7vYrkLRbtix8Qj5MtEL4ZhYpePUUnUpYZ+4OaFFp7t2jMxgMiInuU41xvxdX4gKi5z/6FchDb44iIYr0aSaaT2bEJMI5H0DP0xu0Yms2Qu4c5K3v5ePX64PBEfGCW2QJDaF5mFLLTGNdEe1AI/KfSt7mJFk56uWTNdk1SCt+1snUrCXggr0Ky6c3p1fdlPPNDdJxyH2vQL9WYG/MRac69WmWVYp9c6647m8+5ZqzfMuPrnT7h+J8St/uPx4jb1wCi5sJlINuZ/KfRWTfHreoa30/++m1erHnrO9arjnP54vOyfpH4+9JMLtxvu+MAU/AdgHSQvFyC1iVYy6+T7lRPC6fvrz7vvfckD3R2pJVSUQT6cJTsI/NTufc80l2oibi42m9s0xTj0/CBVVbPJ7DMPXQaGLyRl0YkbasmDtXjPH7tJA9og9u73GAU5tJZ2CsPQypH9Mq0tNd40etlntlfZ5ko6avobobXMemUecb39cqSNY2u0eyNmxi8g7up32oQ86C1diVfmhRY9WPlrBXcNu/OXCZEsrPLs5u73K005DBeB9HoBWnpoGm+rWVRhGXY6aAc7nV575C92e9J0s3SjXSlmMPvaQKEkjMYkz7WO9hO7brMZMvJkOn2bBLSe65qGnVMN9mw74YX/HdBaTFxbFcZ7DIoeoSr4bxC7LHS6LxU1ioVAXLJb/3WkE6A785paW3qz4BmuvfyrkWNw5o8rhpHtCilCLdS23nTxd7KlBIbdxXZim3kKRIAGDQ2NYPwBr+cPQac1mq3eCNOTMhNAQsxcY7J9mZ/9VaagDHR6Z/PFbDUN7NA8hPEuBZfaCiOYbpeLebv398ubHoSYtrvr9Wi07nbPep3/K2j9g3/wD/4/w/8AUrStUfoHQN8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N8AAADiCAMAAAD5w+JtAAAAyVBMVEX///8TTmHoeRLncgAARFkASFwAQVcAQlfncwDndQAARlvncAASTWEAPlQLS18AO1Lg5+nV3uH4+vvJ1Nj//vyfsrnq7/H99Oz++fPoeQDw9PW7yM1VeYYxYXE8aHfa4uWDnKX76t2ywceVqrJ5lJ5khJD42cP20rjriz3DztLvqXTqhCr87+QfV2n54tFbfYr0xqXzvpjtl1VujJfxs4Xuo2z0xqP31bvqhS1/maLun2Lsk0zytopJb345ZXXrijsAMkzrkU/xs31bGmXbAAAfeUlEQVR4nO09C1ujSrLG0CRAIC9JYl7GPNSoJGp0Rp2J7s7//1GXpquaBhq6iToz996pb/fbPUfELur97KOjf/AP/sE/+Af/4B/8g38gQuds5C+W22lQMZsMzEow3S4X/uis86cP9xHoDLv+yzhouqZhEOJ5lRg8jxDDMF03GL/43eH/PjSHbX83tV3DTqCVBc+zDdee7vz28E8fWR/O/G1ghqgVYpbAkhhmsPXbf/rgOtBdBrZB9HETcLSD5fpPH78Y1jvTJV6jNHIMGh4x3dXoTyORB+1ZxSUHohYDccmy+/cpnJ6/d+0cwoXK0jZqobZ0m+F/XTPUp7ZN8nmYuG+L3p9GKAFny4opO65nm27Te9u+LPz5un3W6vV6rfZ67vuL2XL75jXdmlwLeUZl9/dom+7YzpKuQYymvZ/N251cZusM2/PZ1GxKkSTG9O+QxPUkI3WhLjQqW7+l94LWfBcQM8uunhvMv/boGrCeusmDNTzDnqz8djkV0Rrt3oibpqPnTv4sht19CjvPqI39A93K1nq5d43U+9y3P8elZ1szyZm2uy9kyo7SCWst0tzumePuJ55ZHzovNkkexF2eyR7stUf+bDeeVmwtndhdNZNEJMbuDzinc8NOHMJ8y4pKZ+3vJpHBs0Nf+0XXpg0XQU3EsEFc/3MPr4TW2E0wJlmlmSiMIMami162HSxkNDgZ9PuDgeQHo71BRJNjTn+rOfSJyJq2vUxKXa+72AauwZ8h7i5Fu8H55ePT08PVjVU/fX54fbrf3Kb+RHeVYBBSm/02p621N0W5a64SYjccrQLXFs2Zu08Sd3P/cFN16lYIxyHQ/607p1evl/3EY2erpvgVa2+/iYRzkXheM8k53VWlljTVxEwI5ub6pl6N8EqBZTnHD/cb8dn2uCm8yrMXvwG7zkqQPK82Ec1TqBgyvowxFVhzcHfj1CW4cRzrzvPdiYjhXvRrzf2Xu93tIJaKhp1woNq7tHWmvLkTsLsPSaQCyzl9FGVxNBGEgXhfbAvnAgaeuRR04mhskoyT7ZkxS53c3VSV2EVQrz8JbNpZCPLguV/Koy/Ct6xNhW/Z3ZuS0NYjMfdeXKlpJ/Dpg4Bha+/GX85cfZke7YyN+OhN4UO2toYscPcqseq5luoUXQx9QZPa0y8SwlYg/JEgPnpv18xyZoQeP8itLmuKGDo/zuO/IZgkYn+JoWjHaj+UPM4kw4VpS5BLoLexyhGPY/grtogLW/jzX5BmW8fvJ16sNkeBKcUuNAz8K18ehB2F+vF9/H3fuHQ0zE8PC+cxesYb98Z6W2nahYLLj/CzPG/GIDCpaHlrn6xG5yZKWEOwaHM7Nx9Ye8GHnpjerDtONfxPaVJaVkzCRZPLufmpCPrNmPd5qDLcunLcQrC3+NQroPdI6XB+96Ne5L/ISfjOSTiKdUBz9nnozWP0You2ruQnc70A9c8jQ8+6wF+7vS+tSy3nG/72WazD3U9DcM7Nq2DRZm5+jaHhYkRxB9S7F143+HZclobOAyrS3oRr689i0RHXWyRAzdIb56lNCsYMHvuOiIQx7Pnj/QZc5/5jWRLWb9DaD2Mnw/yUqL7LNScJ0KJ1K3KbB+TzwC/dAHrWjxCn02q9evMT6LA5LqlorPolHmjLP637CWbiLEbvDd3peQFvCt/1BJGwnkL/M+LUuvPEgoP+lVOt1+slsHQe8UgrjmDzw+HEsIKo2FPUGYtmDmIMvCk894TcyegHnOZcMxpeXN7//PX6bDm6ODpPGBmuasgptjRjVwKmqK9i9Jb5ZoGRD1TshRAwhPJ3jdjWT+/i95+c3z3daKJYfcBUFEfQm3wsdbhDYSYcvZWRhxg8OYaTP8enroYY9WN0nV+JPzK4eNDDsH6FanSLh7DHH0HPR04nE0Rvq0CvYoJM3Ak60no+4bYiOuh/N+eJtODmWSs6tG7gtzp7VHDmy9HBsEZO9Ljm3KvQQ+kbJFmLKofrGGPLcZz68fOP60tE85ulYxStY6BghwtO82Al2kPd4nlg1uPPlk8+kL6UV12lDsyPNBdaoVf6Cq5N/0nHKFo3gOAwQMXnHqpj9vCJGi7EW52xEr2KwR4d3KRPFp7rVnpi5+qSKcZLHb/GegcEueHyJodlLBYofDz7r4EeWbJHL9LyZL1TDKRSZjnvzHgPXjWksH4FLD3C89nLQ9Dr4q8bK/g3O5XsVWKL+5BRiNXrI8FIpDH8wcz+nYYirV/BeXxUD+YBNcLOBMhP0FzPFHaP8Qp79lxCCCck0slpfMyqGAxazk/2izdqHq0/wIlWwE9CKkQblgb+LvjUfrHXAqwyYw//lJ4ypNF3RLx+f3FxJT4FYd6JBo+iq9ZBHUO2EgwKoQsBe6M2wn+hgV7FBfbMaJcIpdfwJ1fokz5SXERutOoszHvUQBA8oDZXESWNBOdOA8xnLyh0qQEaAXOXbuVHdC4EK0+D1n7yOfAwv6kRrEO4xEWQlPPTZuDgeW/wL/ZanVceeEv3OWokFJwBl8DqJqOGwAGTq9nEm9CRwXPZOwkWudBCWTNBcF9quTiJgNbhPUcLOtTPxp9RbNN8bB1HhMlYlwygjulhg6lZJlTCr4IpgJGObgmhxsSgn3cq57t4duc8q2atyNHRQNCBlMc8zWkagJYTfcme2q4DfsyP2+TpeOtaRN56eJYdPELwUumsVSGrtgJa1LSzFahcGgbQfKrZ9tgANzxffqrhT2OlKefi+nf6DqWSsa6YV9eCw+kbQR9IjjLr6wlfTO9fuTaaMqiSNCyZ+FOFYBWs4AKOx7NaCsCUhFcZJj6QGgh8kNdcJ4vqlL7SBbMi1ntVeTIOGAk0XaYeARfguWARY6WNHzYA/DcfA6sv803TD0VR3smN4jnrnXFo101+XgX5kJ+B2UZajksEBsNvkGcejlmmQsO8RS70uYqRUYeO4chNnY7MGZCvyXRhR8txAfyYCss1D8cslXakjhGiYEPMaOQ8xmJBdNPISo6SCJ3UszN98ungF3lW9+pInXmYKhG0Xtkhd0BAQ01ALn0s6m9pWnYRv2zsLh7pSfTRCp47V32p6DMwFdMCA6320joVFjegrI7LdPwjfjKzzaF+rsF4lJGp8lDZEgvctB1GgioV6gP5oIavFxUhgMYtxi/iqUymKQtMeeSbGgbMneMENFQ1pSnTJih9pcgX41d4KMpTtxr1lSpNWaiMZaSvjrgExoVHOXTRF2CeWVcj4yIA8CePYXOOdBM+cq4WQXZ0lS5ygIBu4hPnAdhyb38I+Xh2QmHAI8dKHSFEztzRkeJDIAHHyZPLAQMFSEi1S0lfnAbJyZLFB6e5pCIlC0enWX1dAqIT0yxq/gHt4gXsH3e6cREAZs++qezbaWiXC5UQA+rsaEsgBD2FydA3eIZpoZZZetKN2deNSqtTFaqRymUO5pMCQYcFghjlGPnotcGYgx83K0m+kK8Zc0jz8AJUL8NvoFMwinhP9WQ98uW431yQ7AWEUEbLKc/o3aC9FLJFfROVjLIHQ2fn6KRYHYdPsVwTmAiSXxFMRvojjXx1ClCBKsz3Da3NawENp5TiXGXZULRtualCHkcxJ2dbfhgTFWhOfhAP/aqTX2FHpynfgeIhCwoS4JvkmsAXxp7guwzLo8fzu7LyQwy0EKHyuzjQ1z0qeBmyvRAa5CbrIdIDAZ2XF784P19olJ3b4hAj/S3y0uExfkzDtNmUpRfIGTT14335Ge9YAK+LyHOqEZojRM6cktqQzQYTmNP+CsYdctBnB41Co39bpNNpTKNOUSBETloxv3MfZmGLGKQBPLjaWmTmsuCC9SnIDdV/5tXPpF8jUh4KjxYZlClI700WRPQCqIhF2rMzPYQ947i4wGuk6lzL+sHjOjb+mGXS0H2WpSkglAXj3tLN6abBZG/r5yNAVYbK5xKAhegKAkKeAkxaTWYhgHkhhvNLhg4csAyQr9OpRJXAj51dEU5Bg+mcnVqahgHxc5kLqZ/UTQHGHvmpoQR+9Y3KuEGSrJiAYOIhG4ZxjAjYL8P4q3MgdpWYOXIlUMSven90oa4U0UTFRfFncJgAAhLNbJrpDHQPE79IEx2w5aQiNGjlmXAqf6BfKGnUnmg9KqQU+7RgIcDHrmVjCGBdSEBRW0hm09IBEgUMUL7niAzVn2AfaD1Xw1bUB0oJBAEEGy6ZhATnExwsqohCM7IvH+EK/a052Wdq/1gClBFmoLT11ejwhVk5EEDkwmyMBO5Yk5nGCNlQlc5y51OKCAgqdCBPAlKFz+wZRN5qZWqdKAkYPXI0hCNkg3j49kz7gR4Kdf2osJM8B7BreCN3s08xwj9lj6m8L0byUIUWPQcxBJIp7WL3GEYQ/K7B+oWhVG9V3EwuA97SJVd6Tp9pi0jxD060giUa5/avC+ZbHdaiBwrGTXdTAEbg/2OWPmoYGE1KY8jbie5lB6JHoRFwRJXze51cTP2JcfzdcV4DHpNldJszMS5gBN7LEq27Z1NXbjSRTZ8WUhAN0LXEulG6ndchr3BBLZeyFI3kCSOPKzmGUGlJ0ikGSC1B6BQ7154X+arrca0UhoS78A+yow8iBo1s1k9aRznX6Ir8iZ3MmwfZ2AQUq1sMv0ySCTxTl3nelZghvQqUIvalPFIDXcCThywFKeFCbehQv+SpTjWfRjxRtZ6+Q+uufFY5+mEPTp320LCfLtI7PZFWHgFe9ktspBMmECUNj9G3/lGnWeyj/1rUuvU1Kp7HoXZ5/R5R8eRndpCQNV0MGSKNSgo/yHyyKYd2wiY0sAX/bFIm5o3zrNmGR0rAwfPpALy4fo4ikqF4cx0Zgk2mD9ZJGIh0oRPMA0udrVOsaOBqi10ZHo0rHdnDn1LWpAe6rYJqUDWDcKg7VxGlrlMvBQ0EgpYa3EHzxzIXmdyE58KqAr9EzrdR4wh+P019bUxZsikQR8tGCET8GdWuTxOfBDxQMIBG0gCC3wZqVVJ4sCtMChclKOgR/kf6aSGsP0TqDoIMIaTQAkbC83fxV8AAJg0BAqSuwe/eSWyB5+4i2VyV8Nc8O+7puzxO6tH6+/d+/wJ95ur3ENUSMT2bOk7ME1jMBQBDnqqygMSBeZcH78aeIjgs0e8T/pk4VXfyM7kaxapSnY//VL3QCHRFcKJhMqEJDw18TcQEAZqwwK0ZS1Dw7BobWZ6XsoO1fezp9p+q+fPh1cujclOrlkXdn7iOwRpKsMqSaqSALliIe5Opa4/YhkkmuxGz/bz1PAdSPyVEcAUHd++5GIZKpqBvTfobdCiEu/DQDwotESkHDYgCUingR0xvv5r5a0HdyqgbQ5Bm7oa7Em3RxetpDorOtYabxiFa2lQVmr2s98j0t6X4oVSm8QuWo6ShbPmKTnqyXaQfQN2LbPotZ9iv+kNzU0XdcY6vXq+vHx9pBILO+TPDj+k/OzkWiPgxhc7d61Qm/2w+JsqAnuz9tIr1zOQGrZPLG/mg1dU3NYJ0gdFlfyBsaYJOBVZkabNdLak2A8DPTeEXlRM68xD8xW5KDOkamzTY43nGU/XcbTJnLh9ntH7cq7A7vb5IvOjo/O5GG7+s/NGAYvYfs2bY+t61vWpndzeQ5irRmTJ4lEY5z7+K0XsS3tDfXH67PnZQgxbxJxQzs/ozGh5MrqtTg7voSOZYibv3RWHevMvsQTGDIn6D82+vx3TGVXg8id8siR+zD2bWPhC6c6xVsCpEBs1uPMItgGd64orJE41JqjREMePR9U3WkhbqT7APNYl9JwE9UsGqFwnQMmccazQM18QFvTaZCp7F5rScxUMCbiQ5Cgjgwf6l7Pso4dUkTZgXUbU3LVMxoxUcRNCr+N31jutdrxbEvu/gR9lNG9UoDLrIfhjo0+omPE0ETMswrJcpBc8cs0UZElJNtY1e400ioes24pyOuxcWh5XlURan9zMrAaAXO+lpIkBlNy/+M7f0jO0SJKR6ic2oY61DbEYkwu4WjWm/JB43LOt9mdqTk4ofkvFRKxG/zzN42BFPdRZGdsNgDpghzVshb7KZJOpkz0UdVZtye6jRjJ1E5JhZwMHPhIWxrkXa1JLxbQcKgyyt1s3SyTMjHu0tgqZmAFhrRWorKrh1InolumUJWR+K4HGVzSInkzAshw91ogZJtYFi4VOSXwIwJky1d3dGTacyGKUgxyRiibNmM5T3s0Q1your5JrJJQFBGCc/EUoSyfxLOr8EUauXzQ/GBwrNNiP2ehdo1JWaa6rNIkMUqi97mMkLxCsMZVnuQrCq98wB/cURrLL8GfqWqRYRMOkuQ1t+4EZtModf64ymylxhlGPdR6WIkE9p0Sw9beCiE3WiMS+QAufmLrLncRk8IinMQWfyu8tE3SUvhPXMCb+5QJ2IoTq6+x8qCAs7qrxlQmOOoHJQRYrhfV9g7meWn4cWpnR+HtQqyER+94RnVGBZsjoRE0nzdAjvo5sblun3cjtRIj0YQ/WYFiUYi6J5Txi6GOYJA+8XMZ9t7COTNlf6pJQnWyjdVBDXGcXM81yldUwE9dNLmuk/5uYhWQeLARKg0DuZTmAnoUGa0a8rZ+Jxc0lkfahIZEdBGwQd7uKhl1xwXgcRglW2/GApTX9SCwXNkdE/qabG2IYz9XQL1DkZ2ejvZHmarwbKHbpWkfBmQ4ttMIgE5iHbADNJ9BeoTs5meZUtotBKwewCHdmS/AZBVaffU5gEq353a4FbChqs4abRSxWulYM5dudIJk5piF4H5pTyjExx4YoL5bxtLjj3T1bUyHzUM8TvKsIiIZiFCiZ6LlJEShUaeS+AFDUXspGKBq5W0G96zZAQvetRTnk6Vqxj8Z+KTk4JqM5lh/yOrYhUN0u7ZvkCpQNVDAUWFuL3kzRIok/GOmM6ylCPEVB5V5U54s46/ahyvsCeysMJiK1C6IZJGlzxR0xfK4cfWBu6sovZe+M+C8VP/jzveNepUsuBtQrBcHSmOk0BfAsQQHX7dURA9ZBEfEFexJ9ypw7dGOXgWR6AdYeFdNI5cQhqQQDPlALIPvpMvyRPv1zGQUMEGQF1Bqul4CTEL+O9UADfosEiC1WVqAJS09OvBlJXLM/u4IkK5yYKoMqaY4KEjKUAIieI7NM5piwwtad+juPQLQhMoKs5r2dUAZBb6rnCwTLwksj8akyGR95Xie0iPd6+KHkX+6racztJAPYEc5WzZwOcarD9GnsnWBApK9ZLnw54clkC2PKu7DaXA2tsAhMgHQ+Ie8phCFPj3NFHb2um7mlFJ18rI4OqRlulANqTb/LJ2UIBfhQwqMbwNIma0fVWh0UfI98hb8DChIMYtJqYj8sdEYckPTqnag3KlnCstQjoVeIRIBlgwUC5/EZCPpaaQAUptQ4RgzbjL32k4WNjFbGi04ROrXsRS+BXLx79lAJ09rRxbVTukhRwyiB50VGvRgEbr2Mi6Ex20RdDH61cF0wEwJ44HZ2NjTiDAqcZzH5oaJiojKH2dUDXFkaV8NnPS9PPembkCBTsGT4CEgf+vMa5GVdpDCtRm9QuZAhYgjsonwllxg/VQKZ1XgAw8aisNdZrRD2C0nx+Cr+luPNYBjhzUlqBwpQBjr8XrQJFBQAaRmMCnvkKaietQQdXe0UqGb2OMqNzFNhwy1EPj164qxYMFH4E9RBnIzIRPfWdzDaNWfL9l1iB3pUUwFPmWqPxK15wM0/q2JG6oMlsvMYKvxqlT4GqxZOVDOKxVgZfTrGgCJPu2B6jMYXLcpwaKxjp1WGdIkZmiqFsCMHIh6aHKBZM4QcGH05jeR3L9bY0uiZJq3DuFfZGaCz2EckHK+yALsoVfbjBB/t/NAgYSZZOZzZNG3TS/ZMZ/ErSry+Sr2EUbe+JAG0ZELqrsd+N9Sps1UaCRib5IYTN8Cslf1B1wGxDwW4UBCw9oARq2EC2WVSjcZlSWl4bpuCWxw9cF67edC4mw8wgLPHREqxIh2pYeVoezvX6XNXy1yzATAe6ZgWuZwzolaEN1MmQseYKdUGQ+oa5tTdSmn6wloFvcG1q3SuHEgiT8BqZNDQSCxWC1MvOS3xw+1cigGC2AV0XLfKFBMQ9P+BQaBh53FeounomqsvlOHPl/Rfc0s7Xm2quwMYD8AW1GvEdbC9WDShRBs0pi2LSWXuzDy4+Qy9ZQ3ky6CXPrLfClbCbenayts8g4P+XEkn+OqxpaccPrKIZn05t+xDQRqGN0DGCFRJ1SkhYtGG04sCdmlW5Ewrcot6ujNwJl8rNUofVAP5JsPKotaQWboDKXIMRMl5cbqNYyBNSsDBWtwxfh9W0aJVK3XGBLM2jDa0N5jajoJ8at47qRvwiJSokTUk0hfmXOz31acFGm3hVfqnL5FAl2SD0LU+njkKgldVL9v/uhWNETrZMg/Ldk5p3dcH2efRcZCtRCoBv1MdJdr0t2ITdfzhMziLTd3ArStXIUHJfLjb6qJbxMcBxcZ7SKVyLKQGMYxqY7NbbE+3ZMAaZ6IN1F8NhXNnsyev2cPOHVgUQV8/zaMQofUsXMhRaeeW9aojLjH3YRC+zXbE5elElJbNZFK27lnfGL9BBX/mAK574/jO+lv9Nr85QY5e0d/zERgCBIWkicJh2+lA96GSX+OUk6Hc2Sl3eAcAjbcxI9QI9BInHfqG3akp/waOtJelUfY39Db05eLgfnuuE2ix7fDXwyA8s01FLczS10YQ7zM+20qmlSFUmgw10XnRasS24FqGFXdJEz69OwxBtAl4EcdTOTy4kwa4Azc+WgUkyycOIGZeiPOPmf43qEV6l25mIJucQWGM/ONmD+LZ1V0555gr+6HC0ewuI26zVBJVih/LSeROmuEC7qBZFCujFl70dfgEgj+fQzIdio9svQTyeiewMh8PWaC7ecE6bIrtxOz2uo1G3EDqI3pJf/1bq5qMk8JxRDZ3Xtv4YoBH4Sa0tXK4cuWm8LIOf70SNHl7zi6rzUOFjEPM47wSXjC7mgVdzV3PR6x2OOfmbI0GH4rII1Spv6xRv2ubZyPjmzIMg9jtdZLeziTaClQapNSdLf9Rtt9gx5jg4Qa9jwowbOh/KTd43MXrI2vYHb/iNYxmOYK/c2jePGKbruoT9escHDGmZjlVzeJCSf61QBPX3LHofv6GZ343e4BtrOuNDlme6IMKd+bRpe4R2EDMNimkTxfS78wMXFC1i9D7hCnGuRBssC0jhpfxqbDrAhLzUnu3pwDjLg/C3FideHD5ZvOB61/yA6owhvjvO5SmA7AS4BnjNVcISR2kQfrtnYV3FsvgV9/G3NTSuy9GBOClm8jd2g0N2LxJ3F8dpXaqn+P3KhVvY688bfhiOnl36Uso8iGehDb4OZLhzD9i9WCG1sX8W7VnxqbNH+P3YRSNkdIaDgSD69viwa29lsI3fOuEsNvcOWp/pGfZkv90H9JX88tIix5otQomg9RaHkfvPQ0+8Ul6Yu+yNDyIh7VkmkV31+H1MBW11ztUt/sFu7FvYH3FbJBDnbRvxWOKhJMQzTtD3uM2dg2eLiBgsmlypGR+6Fl0Ggklwd7yFprc6ZEEoA3OLr8kdb7ScV068obBDofZJmlOERZzEtidxIWo9Lb8/k32lGX9Hnm5xni/5M6LCdj9w53s+zGNEPDFfNa8c4M54zTgfmzPiXz29i5e8zASD2/wEr0UGXWGNiBHEhqyzIEY5RdOwvdgvlqNXd/jCSKo342DfK+5Q+gj0JjGPeM2ZoKAXFe3B/wpdX7DjvzuQbp216tf9+O1+rFgqJCiZyS0DnZXgeJoTITbp+BNdTeO5wrai23dJ0FC3Xs/jV3ffajF31MblLmIuCwsBC8/cCf5kZ753dQqh7pvAXxfZfTaWc/woYNdb1uK/2BCU0hdBwvG0PZFJj9o7U8GmdnM/F34ju1vDct7vYrkLRbtix8Qj5MtEL4ZhYpePUUnUpYZ+4OaFFp7t2jMxgMiInuU41xvxdX4gKi5z/6FchDb44iIYr0aSaaT2bEJMI5H0DP0xu0Yms2Qu4c5K3v5ePX64PBEfGCW2QJDaF5mFLLTGNdEe1AI/KfSt7mJFk56uWTNdk1SCt+1snUrCXggr0Ky6c3p1fdlPPNDdJxyH2vQL9WYG/MRac69WmWVYp9c6647m8+5ZqzfMuPrnT7h+J8St/uPx4jb1wCi5sJlINuZ/KfRWTfHreoa30/++m1erHnrO9arjnP54vOyfpH4+9JMLtxvu+MAU/AdgHSQvFyC1iVYy6+T7lRPC6fvrz7vvfckD3R2pJVSUQT6cJTsI/NTufc80l2oibi42m9s0xTj0/CBVVbPJ7DMPXQaGLyRl0YkbasmDtXjPH7tJA9og9u73GAU5tJZ2CsPQypH9Mq0tNd40etlntlfZ5ko6avobobXMemUecb39cqSNY2u0eyNmxi8g7up32oQ86C1diVfmhRY9WPlrBXcNu/OXCZEsrPLs5u73K005DBeB9HoBWnpoGm+rWVRhGXY6aAc7nV575C92e9J0s3SjXSlmMPvaQKEkjMYkz7WO9hO7brMZMvJkOn2bBLSe65qGnVMN9mw74YX/HdBaTFxbFcZ7DIoeoSr4bxC7LHS6LxU1ioVAXLJb/3WkE6A785paW3qz4BmuvfyrkWNw5o8rhpHtCilCLdS23nTxd7KlBIbdxXZim3kKRIAGDQ2NYPwBr+cPQac1mq3eCNOTMhNAQsxcY7J9mZ/9VaagDHR6Z/PFbDUN7NA8hPEuBZfaCiOYbpeLebv398ubHoSYtrvr9Wi07nbPep3/K2j9g3/wD/4/w/8AUrStUfoHQN8AAAAASUVORK5CYII="/>
          <p:cNvSpPr>
            <a:spLocks noChangeAspect="1" noChangeArrowheads="1"/>
          </p:cNvSpPr>
          <p:nvPr/>
        </p:nvSpPr>
        <p:spPr bwMode="auto">
          <a:xfrm>
            <a:off x="460374" y="160337"/>
            <a:ext cx="6062345" cy="606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www.linuxbrigade.com/wp-content/uploads/2013/06/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75" y="2214694"/>
            <a:ext cx="4253249" cy="43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64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Агрегатни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 помощта на агрегатните функции можем да изчисляваме различни статистики за множества от стойности</a:t>
            </a:r>
          </a:p>
          <a:p>
            <a:r>
              <a:rPr lang="en-US" dirty="0" smtClean="0"/>
              <a:t>Group by </a:t>
            </a:r>
            <a:r>
              <a:rPr lang="bg-BG" dirty="0" smtClean="0"/>
              <a:t>помага за групиране на резултатите – така избираме колона на чиято база да стане изчислението на </a:t>
            </a:r>
            <a:r>
              <a:rPr lang="bg-BG" dirty="0" err="1" smtClean="0"/>
              <a:t>статис</a:t>
            </a:r>
            <a:r>
              <a:rPr lang="en-US" dirty="0" smtClean="0"/>
              <a:t>t</a:t>
            </a:r>
            <a:r>
              <a:rPr lang="bg-BG" dirty="0" err="1" smtClean="0"/>
              <a:t>иката</a:t>
            </a:r>
            <a:endParaRPr lang="bg-BG" dirty="0" smtClean="0"/>
          </a:p>
          <a:p>
            <a:r>
              <a:rPr lang="bg-BG" dirty="0" smtClean="0"/>
              <a:t>Функции: </a:t>
            </a:r>
            <a:r>
              <a:rPr lang="en-US" dirty="0" smtClean="0"/>
              <a:t>sum, </a:t>
            </a:r>
            <a:r>
              <a:rPr lang="en-US" dirty="0" err="1" smtClean="0"/>
              <a:t>avg</a:t>
            </a:r>
            <a:r>
              <a:rPr lang="en-US" dirty="0" smtClean="0"/>
              <a:t>, count,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Агрегатни </a:t>
            </a:r>
            <a:r>
              <a:rPr lang="bg-BG" dirty="0" smtClean="0"/>
              <a:t>функции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9218" name="Picture 2" descr="http://www.zentut.com/wp-content/uploads/2012/10/SQL-Aggregate-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56" y="2214694"/>
            <a:ext cx="6715488" cy="38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07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42" name="Picture 2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04" y="2214694"/>
            <a:ext cx="4808992" cy="48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73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workbench</a:t>
            </a:r>
            <a:r>
              <a:rPr lang="bg-BG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1026" name="Picture 2" descr="http://www.orcsweb.com/wp-content/uploads/2013/05/mysqlWorkbe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53" y="2214694"/>
            <a:ext cx="3266893" cy="32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51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връзки между таблиците в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Информацията представена в табличен вид трябва да бъде свързана</a:t>
            </a:r>
          </a:p>
          <a:p>
            <a:r>
              <a:rPr lang="bg-BG" dirty="0" smtClean="0"/>
              <a:t>Съществуват 3 основни връзки между таблиците:</a:t>
            </a:r>
          </a:p>
          <a:p>
            <a:pPr marL="457200" indent="-457200">
              <a:buAutoNum type="arabicParenR"/>
            </a:pPr>
            <a:r>
              <a:rPr lang="bg-BG" dirty="0" smtClean="0"/>
              <a:t>1 -&gt; </a:t>
            </a:r>
            <a:r>
              <a:rPr lang="en-US" dirty="0" smtClean="0"/>
              <a:t>n : </a:t>
            </a:r>
            <a:r>
              <a:rPr lang="bg-BG" dirty="0" smtClean="0"/>
              <a:t>едно към много</a:t>
            </a:r>
          </a:p>
          <a:p>
            <a:pPr marL="457200" indent="-457200">
              <a:buAutoNum type="arabicParenR"/>
            </a:pPr>
            <a:r>
              <a:rPr lang="bg-BG" dirty="0" smtClean="0"/>
              <a:t>1 -&gt; 1 : едно към едно</a:t>
            </a:r>
          </a:p>
          <a:p>
            <a:pPr marL="457200" indent="-457200">
              <a:buAutoNum type="arabicParenR"/>
            </a:pPr>
            <a:r>
              <a:rPr lang="en-US" dirty="0" smtClean="0"/>
              <a:t>N -&gt; m: </a:t>
            </a:r>
            <a:r>
              <a:rPr lang="bg-BG" dirty="0" smtClean="0"/>
              <a:t>много към много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5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връзки между таблиците в </a:t>
            </a:r>
            <a:r>
              <a:rPr lang="en-US" dirty="0" err="1"/>
              <a:t>mysql</a:t>
            </a:r>
            <a:endParaRPr lang="en-US" dirty="0"/>
          </a:p>
        </p:txBody>
      </p:sp>
      <p:pic>
        <p:nvPicPr>
          <p:cNvPr id="2050" name="Picture 2" descr="http://blog.woodylabs.com/wp-content/uploads/2010/12/sql-full-to-sql-comp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59" y="2214694"/>
            <a:ext cx="4068082" cy="40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9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Индекси в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Индексите се прилагат на определена колона</a:t>
            </a:r>
          </a:p>
          <a:p>
            <a:r>
              <a:rPr lang="en-US" dirty="0" smtClean="0"/>
              <a:t>Primary key index – </a:t>
            </a:r>
            <a:r>
              <a:rPr lang="bg-BG" dirty="0" smtClean="0"/>
              <a:t>идентификация на всеки запис</a:t>
            </a:r>
            <a:endParaRPr lang="en-US" dirty="0" smtClean="0"/>
          </a:p>
          <a:p>
            <a:r>
              <a:rPr lang="en-US" dirty="0" smtClean="0"/>
              <a:t>Foreign key index</a:t>
            </a:r>
            <a:r>
              <a:rPr lang="bg-BG" dirty="0" smtClean="0"/>
              <a:t> – определя връзка с друга таблица</a:t>
            </a:r>
            <a:endParaRPr lang="en-US" dirty="0" smtClean="0"/>
          </a:p>
          <a:p>
            <a:r>
              <a:rPr lang="en-US" dirty="0" smtClean="0"/>
              <a:t>Non unique index</a:t>
            </a:r>
            <a:r>
              <a:rPr lang="bg-BG" dirty="0" smtClean="0"/>
              <a:t> – оптимизира процес на търсене по таблицата</a:t>
            </a:r>
            <a:endParaRPr lang="en-US" dirty="0" smtClean="0"/>
          </a:p>
          <a:p>
            <a:r>
              <a:rPr lang="en-US" dirty="0" smtClean="0"/>
              <a:t>Unique index</a:t>
            </a:r>
            <a:r>
              <a:rPr lang="bg-BG" dirty="0" smtClean="0"/>
              <a:t> – индексирана колона трябва да съдържа уникална стойност за всеки запис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4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 в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3074" name="Picture 2" descr="http://www.finalconcept.com.au/uploads/keyvisuals/sql_server_management_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25" y="2214694"/>
            <a:ext cx="4214949" cy="42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85554"/>
            <a:ext cx="10363826" cy="487244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Създайте база данни за училище съдържаща следните таблици:</a:t>
            </a:r>
          </a:p>
          <a:p>
            <a:pPr marL="457200" indent="-457200">
              <a:buAutoNum type="arabicParenR"/>
            </a:pPr>
            <a:r>
              <a:rPr lang="bg-BG" dirty="0" smtClean="0"/>
              <a:t>Предмети</a:t>
            </a:r>
          </a:p>
          <a:p>
            <a:pPr marL="457200" indent="-457200">
              <a:buAutoNum type="arabicParenR"/>
            </a:pPr>
            <a:r>
              <a:rPr lang="bg-BG" dirty="0" smtClean="0"/>
              <a:t>Преподаватели</a:t>
            </a:r>
          </a:p>
          <a:p>
            <a:pPr marL="457200" indent="-457200">
              <a:buAutoNum type="arabicParenR"/>
            </a:pPr>
            <a:r>
              <a:rPr lang="bg-BG" dirty="0" smtClean="0"/>
              <a:t>Ученици</a:t>
            </a:r>
          </a:p>
          <a:p>
            <a:pPr marL="457200" indent="-457200">
              <a:buAutoNum type="arabicParenR"/>
            </a:pPr>
            <a:r>
              <a:rPr lang="bg-BG" dirty="0" smtClean="0"/>
              <a:t>Класове</a:t>
            </a:r>
          </a:p>
          <a:p>
            <a:pPr marL="0" indent="0">
              <a:buNone/>
            </a:pPr>
            <a:r>
              <a:rPr lang="bg-BG" dirty="0" smtClean="0"/>
              <a:t>Създайте нужните според вас колони</a:t>
            </a:r>
          </a:p>
          <a:p>
            <a:pPr marL="0" indent="0">
              <a:buNone/>
            </a:pPr>
            <a:r>
              <a:rPr lang="bg-BG" dirty="0" smtClean="0"/>
              <a:t>Приложете следните връзки между отделните таблици</a:t>
            </a:r>
          </a:p>
          <a:p>
            <a:pPr marL="457200" indent="-457200">
              <a:buAutoNum type="arabicParenR"/>
            </a:pPr>
            <a:r>
              <a:rPr lang="bg-BG" dirty="0" smtClean="0"/>
              <a:t>Предмети – преподаватели: 1-&gt;1</a:t>
            </a:r>
          </a:p>
          <a:p>
            <a:pPr marL="457200" indent="-457200">
              <a:buAutoNum type="arabicParenR"/>
            </a:pPr>
            <a:r>
              <a:rPr lang="bg-BG" dirty="0" smtClean="0"/>
              <a:t>Ученици – класове: 1 -&gt; </a:t>
            </a:r>
            <a:r>
              <a:rPr lang="en-US" dirty="0" smtClean="0"/>
              <a:t>n</a:t>
            </a:r>
          </a:p>
          <a:p>
            <a:pPr marL="457200" indent="-457200">
              <a:buAutoNum type="arabicParenR"/>
            </a:pPr>
            <a:r>
              <a:rPr lang="bg-BG" dirty="0" smtClean="0"/>
              <a:t>Ученици – предмети: </a:t>
            </a:r>
            <a:r>
              <a:rPr lang="en-US" dirty="0" smtClean="0"/>
              <a:t>m:n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Псевдоними на таблици и колони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една заявка могат да бъдат залагани псевдоними на таблици</a:t>
            </a:r>
          </a:p>
          <a:p>
            <a:r>
              <a:rPr lang="bg-BG" dirty="0" smtClean="0"/>
              <a:t>Също така могат да се използват и псевдоними за колони</a:t>
            </a:r>
          </a:p>
          <a:p>
            <a:r>
              <a:rPr lang="bg-BG" dirty="0" smtClean="0"/>
              <a:t>Псевдонимите обичайно се използват като в една заявка използваме 2 или повече таблици</a:t>
            </a:r>
          </a:p>
        </p:txBody>
      </p:sp>
    </p:spTree>
    <p:extLst>
      <p:ext uri="{BB962C8B-B14F-4D97-AF65-F5344CB8AC3E}">
        <p14:creationId xmlns:p14="http://schemas.microsoft.com/office/powerpoint/2010/main" val="34460763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2469</TotalTime>
  <Words>501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Droplet</vt:lpstr>
      <vt:lpstr>Oще за mysql</vt:lpstr>
      <vt:lpstr>Mysql workbench</vt:lpstr>
      <vt:lpstr>Mysql workbench ДЕмо</vt:lpstr>
      <vt:lpstr>Видове връзки между таблиците в mysql</vt:lpstr>
      <vt:lpstr>Видове връзки между таблиците в mysql</vt:lpstr>
      <vt:lpstr>Индекси в mysql</vt:lpstr>
      <vt:lpstr>Индекси в mysql демо</vt:lpstr>
      <vt:lpstr>ЗАдача</vt:lpstr>
      <vt:lpstr>Псевдоними на таблици и колони</vt:lpstr>
      <vt:lpstr>Псевдоними на таблици и колони демо</vt:lpstr>
      <vt:lpstr>Обединение на резултати</vt:lpstr>
      <vt:lpstr>Обединение на резултати демо</vt:lpstr>
      <vt:lpstr>Mysql join</vt:lpstr>
      <vt:lpstr>Mysql join</vt:lpstr>
      <vt:lpstr>Mysql left join</vt:lpstr>
      <vt:lpstr>Mysql left join демо</vt:lpstr>
      <vt:lpstr>Mysql RIGHT join</vt:lpstr>
      <vt:lpstr>Mysql right join демо</vt:lpstr>
      <vt:lpstr>Прилагане на Join Многократно</vt:lpstr>
      <vt:lpstr>Прилагане на Join Многократно ДЕМО</vt:lpstr>
      <vt:lpstr>Агрегатни функции</vt:lpstr>
      <vt:lpstr>Агрегатни функции демо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399</cp:revision>
  <dcterms:created xsi:type="dcterms:W3CDTF">2014-11-26T08:53:06Z</dcterms:created>
  <dcterms:modified xsi:type="dcterms:W3CDTF">2014-12-10T15:52:29Z</dcterms:modified>
</cp:coreProperties>
</file>