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21ED-DC27-4343-A011-0DFDF2B2F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F7C3-D534-41E8-BE9F-3427BF32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2FF5-60EF-4C25-A94C-ECFE7758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3387-7E24-4C0A-A09D-3B22595A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0AA71-62D2-4BAD-81D2-1419091F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4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72A4-B8E9-492A-9E75-6E27AA9B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6F54-243B-4140-A5BD-4D3E2B532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94E5-761B-4BCE-8FC7-650F2EA1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25E1-4148-403F-ABBC-34B5E30F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BF87-72C3-48DF-8A0E-275B39C4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3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CD4A8-396F-4D10-8269-8E9897424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B872-1DB7-4435-9688-533EE5695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E8C7-38D2-443F-922A-EF548955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00F1-8992-466D-969C-B78AAA70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161B-C67D-4FCE-8BBC-70C6DB8A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9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DB1C-7561-413E-963A-64C62364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4177-45D2-424B-8B14-1CF99D40D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D527-3E56-477D-8EBF-5CA17058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0FD8-5E8D-4F8E-9C8C-441B4462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5479-2EC2-4617-B318-AC477E6A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3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08EF-8AE1-4071-B29E-735E1EE5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D41C-B437-433E-9F71-5A51FCF19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82F2-E8A3-47A5-975B-F55171B0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F004-57C1-479A-81D9-177B3C67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288B-8697-4A7D-919F-A358574E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ADA5-0DEB-4BAE-BBF0-839869FC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E87A-E3B7-471D-B898-7951D3F55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8ACE2-07D7-4A01-82B5-DBF932919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8325-C68A-4595-BAD3-D4E0D247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2EB9D-588B-4F43-AFF3-9E083648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4DC4-0C98-49EA-8173-D83E5987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6EBC-93B5-4CD9-9724-69E3522C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AEF2-B838-4912-8679-322D1138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2A3DA-1BC4-4D5D-87F7-6B9B3E0C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7E8A8-0097-408B-B188-8BB7F2B61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40822-B96F-4AB4-BD92-CD175768E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707F1-0B1B-4FF1-8DB5-667BC852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1BF9C-3550-43CE-806A-A330E691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00C75-A15B-44D2-9934-85803B87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8C6F-40DB-437E-BEED-2086A037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B7FDD-C174-4CA8-8AD3-47E9F8AF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2301E-937E-497A-AC71-16964AAF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3DF8-009F-42A8-BAF5-64194953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7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0F25F-0314-405E-806B-E18478A9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1AE9-C494-4145-BAC8-A1EEE1B0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63BC8-FD0A-49E4-A01D-B57A9B0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0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AD9E-AE57-47A3-8EB9-906ED57C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BD34-E8FB-464F-9995-90A71E2C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2FCAA-3B62-4218-A160-54B42F181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A030-D199-4E74-BEEE-9CD1890C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13E3A-1180-4FCA-8AB5-A053AE41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7B74F-CF22-4322-A5D4-F244800F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62DF-86C8-45BE-B9F8-38A1F186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D70D7-04DE-4E25-9095-38993557B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58221-2AF8-4D26-B7CC-C13A5D97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CEB9-8014-43FF-AA66-01DD399D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6A57F-0805-46A0-B8A9-FE45B176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9752-10D4-4053-9EEF-5F6C2390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035C2-CECB-4F04-9D8D-D27599FB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0874F-6E4C-41F4-8696-E0F5902A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9991-2847-4621-814D-BBCE5BE14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DAD2-860B-43D5-B610-D4C5492D1F84}" type="datetimeFigureOut">
              <a:rPr lang="en-IN" smtClean="0"/>
              <a:t>2021-01-13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C4B8-C9E1-4F6F-A3D6-7FFFFDC64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FAAB3-FFDD-403E-AAF9-856F73C32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8337-8762-4934-9773-69E1B1E18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5179-E0EA-45E8-8115-B2C1CEE93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Analysis of Customer </a:t>
            </a:r>
            <a:r>
              <a:rPr lang="en-IN" sz="5400" dirty="0">
                <a:solidFill>
                  <a:srgbClr val="40404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purchasing behaviours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12A69-3B90-4B77-85C8-0E5DFB132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Marketing  Analytics </a:t>
            </a:r>
          </a:p>
        </p:txBody>
      </p:sp>
    </p:spTree>
    <p:extLst>
      <p:ext uri="{BB962C8B-B14F-4D97-AF65-F5344CB8AC3E}">
        <p14:creationId xmlns:p14="http://schemas.microsoft.com/office/powerpoint/2010/main" val="327799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8888-39E5-4E7C-9874-1B0BC53C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Exploratory Data Analysis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AE2D24-1846-48A7-A5A4-4143ED86E9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22" y="1338470"/>
            <a:ext cx="9329530" cy="53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69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F360-D024-43A6-8A2B-7F69747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F86B-A251-4399-BE47-714C09E2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who do the purchase on instalment have high mean </a:t>
            </a:r>
            <a:r>
              <a:rPr lang="en-IN" dirty="0" err="1"/>
              <a:t>minpayment</a:t>
            </a:r>
            <a:r>
              <a:rPr lang="en-IN" dirty="0"/>
              <a:t> ratio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35C960-7848-4936-B1C9-D7242C45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85" y="2625379"/>
            <a:ext cx="57816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3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F360-D024-43A6-8A2B-7F69747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 Exploratory Data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DF2C96A-FA73-4A68-9F5D-907A4820BF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32" y="1975897"/>
            <a:ext cx="7707936" cy="40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F360-D024-43A6-8A2B-7F69747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 Exploratory Data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DF2C96A-FA73-4A68-9F5D-907A4820BF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32" y="1975897"/>
            <a:ext cx="7707936" cy="40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2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D2FA-4669-4320-A7AF-4A706B6B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 Exploratory Data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FA7831-CFC2-4344-96AA-1DD8F223A4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36" y="1975897"/>
            <a:ext cx="7784127" cy="40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2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0FE-9536-46FB-BE34-A557C1B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Analysis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6B55083F-9FE8-4AB3-8EF6-4A8BD31F4A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72" y="1582617"/>
            <a:ext cx="5591038" cy="50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4B212-09D7-4CA4-B0C7-4F92211A2AEF}"/>
              </a:ext>
            </a:extLst>
          </p:cNvPr>
          <p:cNvSpPr txBox="1"/>
          <p:nvPr/>
        </p:nvSpPr>
        <p:spPr>
          <a:xfrm>
            <a:off x="1364566" y="1690688"/>
            <a:ext cx="4135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Factor 1 has high factor loadings for PURCHASES, Monthly_Avg_Purchase, ONEOFF_PURCHASES,INSTALLMENTS_PURCHASES ,PAYMENTS, PURCHASES_TRX,ONEOFF_PURCHASES_FREQUENCY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01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0FE-9536-46FB-BE34-A557C1B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B212-09D7-4CA4-B0C7-4F92211A2AEF}"/>
              </a:ext>
            </a:extLst>
          </p:cNvPr>
          <p:cNvSpPr txBox="1"/>
          <p:nvPr/>
        </p:nvSpPr>
        <p:spPr>
          <a:xfrm>
            <a:off x="1364566" y="1690688"/>
            <a:ext cx="4135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Factor 2 has high factor loadings for CASH_ADVANCE,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Monthly_Cash_Advance,CASH_ADVANCE_TRX,CASH_ADVANCE_FREQUENCY</a:t>
            </a:r>
            <a:endParaRPr lang="en-IN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829B341-9C9E-4657-A9AF-EEFE08C069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34" y="942535"/>
            <a:ext cx="5480538" cy="55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26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0FE-9536-46FB-BE34-A557C1B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B212-09D7-4CA4-B0C7-4F92211A2AEF}"/>
              </a:ext>
            </a:extLst>
          </p:cNvPr>
          <p:cNvSpPr txBox="1"/>
          <p:nvPr/>
        </p:nvSpPr>
        <p:spPr>
          <a:xfrm>
            <a:off x="1364566" y="1690688"/>
            <a:ext cx="4135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Factor 3  has high factor loadings for CASH_ADVANCE,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Monthly_Cash_Advance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, CASH_ADVANCE_TRX, CASH_ADVANCE_FREQUENCY</a:t>
            </a:r>
            <a:endParaRPr lang="en-IN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0C09FA4A-CA69-4439-AFB4-A4FEF1493D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68" y="365124"/>
            <a:ext cx="6119446" cy="566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13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0FE-9536-46FB-BE34-A557C1B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B212-09D7-4CA4-B0C7-4F92211A2AEF}"/>
              </a:ext>
            </a:extLst>
          </p:cNvPr>
          <p:cNvSpPr txBox="1"/>
          <p:nvPr/>
        </p:nvSpPr>
        <p:spPr>
          <a:xfrm>
            <a:off x="1364566" y="1690688"/>
            <a:ext cx="4135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Factor 4 has high factor loadings for ONEOFF_PURCHASES_FREQUENCY, PURCHASES_FREQUENCY</a:t>
            </a:r>
            <a:endParaRPr lang="en-IN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AE9C5D5-AC6E-47D0-B3EB-E5185DF3FA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94" y="576775"/>
            <a:ext cx="5563773" cy="59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28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B7176-FEA4-4642-9C5A-B487B103B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719663"/>
              </p:ext>
            </p:extLst>
          </p:nvPr>
        </p:nvGraphicFramePr>
        <p:xfrm>
          <a:off x="291548" y="1393560"/>
          <a:ext cx="5804451" cy="528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817">
                  <a:extLst>
                    <a:ext uri="{9D8B030D-6E8A-4147-A177-3AD203B41FA5}">
                      <a16:colId xmlns:a16="http://schemas.microsoft.com/office/drawing/2014/main" val="196135568"/>
                    </a:ext>
                  </a:extLst>
                </a:gridCol>
                <a:gridCol w="1934817">
                  <a:extLst>
                    <a:ext uri="{9D8B030D-6E8A-4147-A177-3AD203B41FA5}">
                      <a16:colId xmlns:a16="http://schemas.microsoft.com/office/drawing/2014/main" val="988182628"/>
                    </a:ext>
                  </a:extLst>
                </a:gridCol>
                <a:gridCol w="1934817">
                  <a:extLst>
                    <a:ext uri="{9D8B030D-6E8A-4147-A177-3AD203B41FA5}">
                      <a16:colId xmlns:a16="http://schemas.microsoft.com/office/drawing/2014/main" val="268786875"/>
                    </a:ext>
                  </a:extLst>
                </a:gridCol>
              </a:tblGrid>
              <a:tr h="319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26363204"/>
                  </a:ext>
                </a:extLst>
              </a:tr>
              <a:tr h="7259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PURCHASES_INSTALLMENTS_FREQUENCY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0.865667276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472978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PURCHASES_FREQUENCY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0.923343301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800670"/>
                  </a:ext>
                </a:extLst>
              </a:tr>
              <a:tr h="3194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PURCHASES_TRX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45.46296296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796689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INSTALLMENTS_PURCHASES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1736.997352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222146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PRC_FULL_PAYMENT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0.273998803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282564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BALANCE_FREQUENCY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0.959890826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299719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Both_OneOff_Installment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0.716666667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993901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CASH_ADVANCE_FREQUENCY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0.08227441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6964963"/>
                  </a:ext>
                </a:extLst>
              </a:tr>
              <a:tr h="3194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475058"/>
                  </a:ext>
                </a:extLst>
              </a:tr>
              <a:tr h="3194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Limit_Usage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0.332933432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9840262"/>
                  </a:ext>
                </a:extLst>
              </a:tr>
              <a:tr h="3194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OneOff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53986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2C5084-4289-4DE6-A57C-649690B6D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43860"/>
              </p:ext>
            </p:extLst>
          </p:nvPr>
        </p:nvGraphicFramePr>
        <p:xfrm>
          <a:off x="6208491" y="1393559"/>
          <a:ext cx="5145309" cy="519277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499503">
                  <a:extLst>
                    <a:ext uri="{9D8B030D-6E8A-4147-A177-3AD203B41FA5}">
                      <a16:colId xmlns:a16="http://schemas.microsoft.com/office/drawing/2014/main" val="3884472473"/>
                    </a:ext>
                  </a:extLst>
                </a:gridCol>
                <a:gridCol w="554376">
                  <a:extLst>
                    <a:ext uri="{9D8B030D-6E8A-4147-A177-3AD203B41FA5}">
                      <a16:colId xmlns:a16="http://schemas.microsoft.com/office/drawing/2014/main" val="1384026756"/>
                    </a:ext>
                  </a:extLst>
                </a:gridCol>
                <a:gridCol w="1091430">
                  <a:extLst>
                    <a:ext uri="{9D8B030D-6E8A-4147-A177-3AD203B41FA5}">
                      <a16:colId xmlns:a16="http://schemas.microsoft.com/office/drawing/2014/main" val="2148219382"/>
                    </a:ext>
                  </a:extLst>
                </a:gridCol>
              </a:tblGrid>
              <a:tr h="33846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count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mean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82585623"/>
                  </a:ext>
                </a:extLst>
              </a:tr>
              <a:tr h="479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PURCHASES_INSTALLMENTS_FREQUENCY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622929"/>
                  </a:ext>
                </a:extLst>
              </a:tr>
              <a:tr h="479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PURCHASES_FREQUENCY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0.941389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0449237"/>
                  </a:ext>
                </a:extLst>
              </a:tr>
              <a:tr h="479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PURCHASES_TRX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119.0667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037531"/>
                  </a:ext>
                </a:extLst>
              </a:tr>
              <a:tr h="479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INSTALLMENTS_PURCHASES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7722.674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0208079"/>
                  </a:ext>
                </a:extLst>
              </a:tr>
              <a:tr h="479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PRC_FULL_PAYMENT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0.346423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537367"/>
                  </a:ext>
                </a:extLst>
              </a:tr>
              <a:tr h="479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BALANCE_FREQUENCY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0.980152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6599650"/>
                  </a:ext>
                </a:extLst>
              </a:tr>
              <a:tr h="479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 err="1">
                          <a:effectLst/>
                        </a:rPr>
                        <a:t>Both_OneOff_Installment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993843"/>
                  </a:ext>
                </a:extLst>
              </a:tr>
              <a:tr h="3384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CASH_ADVANCE_FREQUENCY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46653"/>
                  </a:ext>
                </a:extLst>
              </a:tr>
              <a:tr h="3384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None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447507"/>
                  </a:ext>
                </a:extLst>
              </a:tr>
              <a:tr h="4798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Limit_Usage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4193213"/>
                  </a:ext>
                </a:extLst>
              </a:tr>
              <a:tr h="3384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OneOff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335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6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53CE-5D58-47E5-BFCA-00B70DAE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86F3-81FE-43B9-A00C-5E3A4EB1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About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Advance 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Factor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Clustering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36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9B7176-FEA4-4642-9C5A-B487B103B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780396"/>
              </p:ext>
            </p:extLst>
          </p:nvPr>
        </p:nvGraphicFramePr>
        <p:xfrm>
          <a:off x="5446645" y="1340552"/>
          <a:ext cx="5804451" cy="5286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4817">
                  <a:extLst>
                    <a:ext uri="{9D8B030D-6E8A-4147-A177-3AD203B41FA5}">
                      <a16:colId xmlns:a16="http://schemas.microsoft.com/office/drawing/2014/main" val="196135568"/>
                    </a:ext>
                  </a:extLst>
                </a:gridCol>
                <a:gridCol w="1934817">
                  <a:extLst>
                    <a:ext uri="{9D8B030D-6E8A-4147-A177-3AD203B41FA5}">
                      <a16:colId xmlns:a16="http://schemas.microsoft.com/office/drawing/2014/main" val="988182628"/>
                    </a:ext>
                  </a:extLst>
                </a:gridCol>
                <a:gridCol w="1934817">
                  <a:extLst>
                    <a:ext uri="{9D8B030D-6E8A-4147-A177-3AD203B41FA5}">
                      <a16:colId xmlns:a16="http://schemas.microsoft.com/office/drawing/2014/main" val="268786875"/>
                    </a:ext>
                  </a:extLst>
                </a:gridCol>
              </a:tblGrid>
              <a:tr h="319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Cluster3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26363204"/>
                  </a:ext>
                </a:extLst>
              </a:tr>
              <a:tr h="7259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PURCHASES_INSTALLMENTS_FREQUENCY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0.290914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472978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PURCHASES_FREQUENCY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0.427064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800670"/>
                  </a:ext>
                </a:extLst>
              </a:tr>
              <a:tr h="3194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PURCHASES_TRX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9.656678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796689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INSTALLMENTS_PURCHASES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171.5633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222146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PRC_FULL_PAYMENT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0.135618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282564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BALANCE_FREQUENCY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0.865145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299719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Both_OneOff_Installment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0.249712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993901"/>
                  </a:ext>
                </a:extLst>
              </a:tr>
              <a:tr h="48707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CASH_ADVANCE_FREQUENCY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6964963"/>
                  </a:ext>
                </a:extLst>
              </a:tr>
              <a:tr h="3194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475058"/>
                  </a:ext>
                </a:extLst>
              </a:tr>
              <a:tr h="3194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Limit_Usage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0.396473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9840262"/>
                  </a:ext>
                </a:extLst>
              </a:tr>
              <a:tr h="3194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OneOff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539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431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C39BD-FB6B-4575-BA97-4474E844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Cluster1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C9758-AD1E-4A14-83D5-F667823A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270" y="1825625"/>
            <a:ext cx="66770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1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C39BD-FB6B-4575-BA97-4474E844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Cluster1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1287C-FF86-4305-B8CF-6593ABF8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214" y="2204623"/>
            <a:ext cx="6572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7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C39BD-FB6B-4575-BA97-4474E844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Cluster2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E3B27-9D1C-45B8-94E4-C7CB5597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24" y="2700777"/>
            <a:ext cx="6553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C39BD-FB6B-4575-BA97-4474E844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Cluster2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C9C73-D43D-488F-A098-A7A1CD01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43" y="2728291"/>
            <a:ext cx="6381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5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C39BD-FB6B-4575-BA97-4474E844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Cluster2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FEC28-7B76-4FE4-AB2D-39624C2D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69" y="2692262"/>
            <a:ext cx="63246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21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C39BD-FB6B-4575-BA97-4474E844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Cluster3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4C88A-1199-4607-BFB4-5501B1CD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526402"/>
            <a:ext cx="6667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34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C39BD-FB6B-4575-BA97-4474E844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Cluster3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D678D-79F4-4E47-AA98-A2902705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86" y="2640288"/>
            <a:ext cx="63531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C39BD-FB6B-4575-BA97-4474E844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Cluster3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CFC81-814C-40DE-BF6D-151749E27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39" y="2551250"/>
            <a:ext cx="7058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54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E61-DD6D-405F-8E74-F30B929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C39BD-FB6B-4575-BA97-4474E844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 In 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Roboto"/>
              </a:rPr>
              <a:t>Clusters 3 actually a quite potential Customers. They give a lot cash in advance, but unfortunately their spending on purchases is still minimum. We should attract them to apply installment even with the 0% interest at the beginning.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333333"/>
              </a:solidFill>
              <a:latin typeface="Robot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Roboto"/>
              </a:rPr>
              <a:t> In Clusters 2 we see Customer is smart, they give minimum payment to purchase in installment however the no of customer not so enough to give minimum payment for both types purchase 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Roboto"/>
              </a:rPr>
              <a:t>oneoff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Roboto"/>
              </a:rPr>
              <a:t> &amp; installment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333333"/>
              </a:solidFill>
              <a:latin typeface="Robot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Roboto"/>
              </a:rPr>
              <a:t>In Cluster 1 we see the 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Roboto"/>
              </a:rPr>
              <a:t>avg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Roboto"/>
              </a:rPr>
              <a:t> credit score is high of customer who purchases using 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Roboto"/>
              </a:rPr>
              <a:t>Oneoff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Roboto"/>
              </a:rPr>
              <a:t> and installment as compare to customer who purchases using installment</a:t>
            </a:r>
            <a:r>
              <a:rPr lang="en-IN" sz="2400" dirty="0">
                <a:solidFill>
                  <a:srgbClr val="333333"/>
                </a:solidFill>
                <a:latin typeface="Roboto"/>
              </a:rPr>
              <a:t> only</a:t>
            </a:r>
            <a:endParaRPr lang="en-IN" sz="2400" b="0" i="0" dirty="0">
              <a:solidFill>
                <a:srgbClr val="333333"/>
              </a:solidFill>
              <a:effectLst/>
              <a:latin typeface="Roboto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52AD-62EA-4720-BBF9-6E186D45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913080D-EB5B-4620-947B-C178E705E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7963"/>
            <a:ext cx="4764259" cy="4276579"/>
          </a:xfrm>
          <a:solidFill>
            <a:schemeClr val="bg2"/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AE957F-EE51-4F92-B2E6-BD76E840F611}"/>
              </a:ext>
            </a:extLst>
          </p:cNvPr>
          <p:cNvSpPr/>
          <p:nvPr/>
        </p:nvSpPr>
        <p:spPr>
          <a:xfrm>
            <a:off x="838200" y="1877963"/>
            <a:ext cx="5257800" cy="42765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C0E07-0178-4489-9E5A-3980277114D4}"/>
              </a:ext>
            </a:extLst>
          </p:cNvPr>
          <p:cNvSpPr txBox="1"/>
          <p:nvPr/>
        </p:nvSpPr>
        <p:spPr>
          <a:xfrm>
            <a:off x="925537" y="2274838"/>
            <a:ext cx="5083126" cy="36933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333333"/>
                </a:solidFill>
                <a:effectLst/>
                <a:latin typeface="Roboto"/>
              </a:rPr>
              <a:t>The goal of this analysis Case Study is to discover the Customer Segmentation of a bank, by looking through their behaviour while using Credit Card. So that I can find the clear segmentation of the customer, so we can deploy effective marketing campaign or sales promotion to the targeted costumer.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42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52C1-F2BF-4572-AF40-C2B66044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540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13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401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0186-0272-47D8-9E86-0BFB978D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C280-BF24-4BCF-9332-702C52C4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sample dataset summarizes the usage behavior of about 9000 active credit card holders during the last 6 months. The file is at a customer level with 18 behavioral variables.</a:t>
            </a:r>
          </a:p>
          <a:p>
            <a:pPr marL="0" indent="0">
              <a:buNone/>
            </a:pPr>
            <a:r>
              <a:rPr lang="en-IN" dirty="0"/>
              <a:t>Some Feature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BALANCE: Monthly average balance (based on daily balance averages)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PURCHASES: Total purchase amount spent during last 12 months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PURCHASES_ FREQUENCY: Frequency of purchases (Percent of months with at least one purchase)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6690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3523-94B2-4107-862B-FCB54717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62C3-9B20-40CE-984A-6E21D6967C6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PURCHASES_INSTALLMENTS_FREQUENCY: Frequency of installment purchases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AVERAGE_PURCHASE_TRX: Average amount per purchase transaction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PURCHASES_TRX: Average amount per purchase transaction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PAYMENTS: Total payments (due amount paid by the customer to decrease their statement balance) in the period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CASH_ADVANCE: Total cash-advance amount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PURCHASES_ FREQUENCY: Frequency of purchases (Percent of months with at least one purchase)</a:t>
            </a:r>
            <a:endParaRPr lang="en-IN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92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40EB-6511-4194-996D-D9A58289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Exploratory Data Analysis</a:t>
            </a:r>
            <a:endParaRPr lang="en-IN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CB5B5E0-03EC-4729-B21B-91103B6F3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943083"/>
              </p:ext>
            </p:extLst>
          </p:nvPr>
        </p:nvGraphicFramePr>
        <p:xfrm>
          <a:off x="838200" y="2211044"/>
          <a:ext cx="10515600" cy="4077216"/>
        </p:xfrm>
        <a:graphic>
          <a:graphicData uri="http://schemas.openxmlformats.org/drawingml/2006/table">
            <a:tbl>
              <a:tblPr firstRow="1" bandRow="1" bandCol="1">
                <a:tableStyleId>{7DF18680-E054-41AD-8BC1-D1AEF772440D}</a:tableStyleId>
              </a:tblPr>
              <a:tblGrid>
                <a:gridCol w="1567375">
                  <a:extLst>
                    <a:ext uri="{9D8B030D-6E8A-4147-A177-3AD203B41FA5}">
                      <a16:colId xmlns:a16="http://schemas.microsoft.com/office/drawing/2014/main" val="1119308054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713273750"/>
                    </a:ext>
                  </a:extLst>
                </a:gridCol>
                <a:gridCol w="2264899">
                  <a:extLst>
                    <a:ext uri="{9D8B030D-6E8A-4147-A177-3AD203B41FA5}">
                      <a16:colId xmlns:a16="http://schemas.microsoft.com/office/drawing/2014/main" val="145984416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3813649631"/>
                    </a:ext>
                  </a:extLst>
                </a:gridCol>
                <a:gridCol w="2688102">
                  <a:extLst>
                    <a:ext uri="{9D8B030D-6E8A-4147-A177-3AD203B41FA5}">
                      <a16:colId xmlns:a16="http://schemas.microsoft.com/office/drawing/2014/main" val="1391366817"/>
                    </a:ext>
                  </a:extLst>
                </a:gridCol>
              </a:tblGrid>
              <a:tr h="45302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BALANCE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BALANCE_FREQUENCY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PURCHASES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ONEOFF_PURCHASES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9599300"/>
                  </a:ext>
                </a:extLst>
              </a:tr>
              <a:tr h="45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074675"/>
                  </a:ext>
                </a:extLst>
              </a:tr>
              <a:tr h="45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1564.64759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0.877350132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1003.316936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592.5035725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063359"/>
                  </a:ext>
                </a:extLst>
              </a:tr>
              <a:tr h="45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2081.58402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0.236798099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2136.727848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1659.968851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276880"/>
                  </a:ext>
                </a:extLst>
              </a:tr>
              <a:tr h="45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029736"/>
                  </a:ext>
                </a:extLst>
              </a:tr>
              <a:tr h="453024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128.365782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317603"/>
                  </a:ext>
                </a:extLst>
              </a:tr>
              <a:tr h="453024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873.680279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577351"/>
                  </a:ext>
                </a:extLst>
              </a:tr>
              <a:tr h="453024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2054.37285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577.83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344455"/>
                  </a:ext>
                </a:extLst>
              </a:tr>
              <a:tr h="45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19043.1386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49039.57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40761.25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054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83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40EB-6511-4194-996D-D9A58289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Exploratory Data Analysis</a:t>
            </a:r>
            <a:endParaRPr lang="en-IN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CB5B5E0-03EC-4729-B21B-91103B6F3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784800"/>
              </p:ext>
            </p:extLst>
          </p:nvPr>
        </p:nvGraphicFramePr>
        <p:xfrm>
          <a:off x="838200" y="1690688"/>
          <a:ext cx="10978663" cy="4597569"/>
        </p:xfrm>
        <a:graphic>
          <a:graphicData uri="http://schemas.openxmlformats.org/drawingml/2006/table">
            <a:tbl>
              <a:tblPr firstRow="1" bandRow="1" bandCol="1">
                <a:tableStyleId>{7DF18680-E054-41AD-8BC1-D1AEF772440D}</a:tableStyleId>
              </a:tblPr>
              <a:tblGrid>
                <a:gridCol w="902038">
                  <a:extLst>
                    <a:ext uri="{9D8B030D-6E8A-4147-A177-3AD203B41FA5}">
                      <a16:colId xmlns:a16="http://schemas.microsoft.com/office/drawing/2014/main" val="1119308054"/>
                    </a:ext>
                  </a:extLst>
                </a:gridCol>
                <a:gridCol w="2687752">
                  <a:extLst>
                    <a:ext uri="{9D8B030D-6E8A-4147-A177-3AD203B41FA5}">
                      <a16:colId xmlns:a16="http://schemas.microsoft.com/office/drawing/2014/main" val="713273750"/>
                    </a:ext>
                  </a:extLst>
                </a:gridCol>
                <a:gridCol w="2113487">
                  <a:extLst>
                    <a:ext uri="{9D8B030D-6E8A-4147-A177-3AD203B41FA5}">
                      <a16:colId xmlns:a16="http://schemas.microsoft.com/office/drawing/2014/main" val="1459844166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3813649631"/>
                    </a:ext>
                  </a:extLst>
                </a:gridCol>
                <a:gridCol w="3024555">
                  <a:extLst>
                    <a:ext uri="{9D8B030D-6E8A-4147-A177-3AD203B41FA5}">
                      <a16:colId xmlns:a16="http://schemas.microsoft.com/office/drawing/2014/main" val="1391366817"/>
                    </a:ext>
                  </a:extLst>
                </a:gridCol>
              </a:tblGrid>
              <a:tr h="5108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INSTALLMENTS_PURCHASES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CASH_ADVANCE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PURCHASES_FREQUENCY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ONEOFF_PURCHASES_FREQUENCY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9599300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074675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411.1135792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978.959616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0.490405342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0.202480307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063359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904.3782052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2097.264344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0.401359697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0.298345057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276880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029736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317603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577351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1113.868654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344455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47137.21176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054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7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40EB-6511-4194-996D-D9A58289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Exploratory Data Analysis</a:t>
            </a:r>
            <a:endParaRPr lang="en-IN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CB5B5E0-03EC-4729-B21B-91103B6F3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933362"/>
              </p:ext>
            </p:extLst>
          </p:nvPr>
        </p:nvGraphicFramePr>
        <p:xfrm>
          <a:off x="838200" y="1690688"/>
          <a:ext cx="10978663" cy="4644893"/>
        </p:xfrm>
        <a:graphic>
          <a:graphicData uri="http://schemas.openxmlformats.org/drawingml/2006/table">
            <a:tbl>
              <a:tblPr firstRow="1" bandRow="1" bandCol="1">
                <a:tableStyleId>{7DF18680-E054-41AD-8BC1-D1AEF772440D}</a:tableStyleId>
              </a:tblPr>
              <a:tblGrid>
                <a:gridCol w="1145345">
                  <a:extLst>
                    <a:ext uri="{9D8B030D-6E8A-4147-A177-3AD203B41FA5}">
                      <a16:colId xmlns:a16="http://schemas.microsoft.com/office/drawing/2014/main" val="1119308054"/>
                    </a:ext>
                  </a:extLst>
                </a:gridCol>
                <a:gridCol w="3305907">
                  <a:extLst>
                    <a:ext uri="{9D8B030D-6E8A-4147-A177-3AD203B41FA5}">
                      <a16:colId xmlns:a16="http://schemas.microsoft.com/office/drawing/2014/main" val="713273750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459844166"/>
                    </a:ext>
                  </a:extLst>
                </a:gridCol>
                <a:gridCol w="2391508">
                  <a:extLst>
                    <a:ext uri="{9D8B030D-6E8A-4147-A177-3AD203B41FA5}">
                      <a16:colId xmlns:a16="http://schemas.microsoft.com/office/drawing/2014/main" val="3813649631"/>
                    </a:ext>
                  </a:extLst>
                </a:gridCol>
                <a:gridCol w="1659989">
                  <a:extLst>
                    <a:ext uri="{9D8B030D-6E8A-4147-A177-3AD203B41FA5}">
                      <a16:colId xmlns:a16="http://schemas.microsoft.com/office/drawing/2014/main" val="1391366817"/>
                    </a:ext>
                  </a:extLst>
                </a:gridCol>
              </a:tblGrid>
              <a:tr h="5108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PURCHASES_INSTALLMENTS FREQUENCY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CASH_ADVANCE FREQUENCY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CASH_ADVANCE_TRX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PURCHASES_TRX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9599300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074675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0.364478065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0.135140678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3.249078109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14.71147614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063359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0.397451314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0.200132293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6.824986674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24.85855164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276880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029736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317603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577351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344455"/>
                  </a:ext>
                </a:extLst>
              </a:tr>
              <a:tr h="510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054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34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40EB-6511-4194-996D-D9A58289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Exploratory Data Analysis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D9F8C6A-F598-4E0B-883C-53731D974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109046"/>
              </p:ext>
            </p:extLst>
          </p:nvPr>
        </p:nvGraphicFramePr>
        <p:xfrm>
          <a:off x="838200" y="1825625"/>
          <a:ext cx="10515600" cy="3545840"/>
        </p:xfrm>
        <a:graphic>
          <a:graphicData uri="http://schemas.openxmlformats.org/drawingml/2006/table">
            <a:tbl>
              <a:tblPr firstRow="1" bandRow="1" bandCol="1">
                <a:tableStyleId>{FABFCF23-3B69-468F-B69F-88F6DE6A72F2}</a:tableStyleId>
              </a:tblPr>
              <a:tblGrid>
                <a:gridCol w="1520687">
                  <a:extLst>
                    <a:ext uri="{9D8B030D-6E8A-4147-A177-3AD203B41FA5}">
                      <a16:colId xmlns:a16="http://schemas.microsoft.com/office/drawing/2014/main" val="3412179812"/>
                    </a:ext>
                  </a:extLst>
                </a:gridCol>
                <a:gridCol w="1984513">
                  <a:extLst>
                    <a:ext uri="{9D8B030D-6E8A-4147-A177-3AD203B41FA5}">
                      <a16:colId xmlns:a16="http://schemas.microsoft.com/office/drawing/2014/main" val="14193958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4770334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669509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679832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91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CREDIT_LIMIT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PAYMENTS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MINIMUM PAYMENTS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PRC FULL PAYMENT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TENURE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42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8949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8949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8949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8949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8949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6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4494.44945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1733.336511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844.999569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0.153731825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11.517935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78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3638.815725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2895.168146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2332.906149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0.292511026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1.3371339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61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0.019163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694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1600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383.28285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170.875613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189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857.062706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312.343947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46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6500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1901.27932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788.721609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0.142857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0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50721.48336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76406.20752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2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39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963</Words>
  <Application>Microsoft Office PowerPoint</Application>
  <PresentationFormat>Widescreen</PresentationFormat>
  <Paragraphs>366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Helvetica Neue</vt:lpstr>
      <vt:lpstr>Roboto</vt:lpstr>
      <vt:lpstr>Wingdings</vt:lpstr>
      <vt:lpstr>Office Theme</vt:lpstr>
      <vt:lpstr>Analysis of Customer purchasing behaviours</vt:lpstr>
      <vt:lpstr>Agenda</vt:lpstr>
      <vt:lpstr>Objective</vt:lpstr>
      <vt:lpstr>About Data</vt:lpstr>
      <vt:lpstr>About Data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Advance Exploratory Data Analysis</vt:lpstr>
      <vt:lpstr>Advance Exploratory Data Analysis</vt:lpstr>
      <vt:lpstr>Advance Exploratory Data Analysis</vt:lpstr>
      <vt:lpstr>Advance Exploratory Data Analysis</vt:lpstr>
      <vt:lpstr>Factor Analysis</vt:lpstr>
      <vt:lpstr>Factor Analysis</vt:lpstr>
      <vt:lpstr>Factor Analysis</vt:lpstr>
      <vt:lpstr>Factor Analysis</vt:lpstr>
      <vt:lpstr>Clustering Analysis</vt:lpstr>
      <vt:lpstr>Clustering Analysis</vt:lpstr>
      <vt:lpstr>Clustering Analysis</vt:lpstr>
      <vt:lpstr>Clustering Analysis</vt:lpstr>
      <vt:lpstr>Clustering Analysis</vt:lpstr>
      <vt:lpstr>Clustering Analysis</vt:lpstr>
      <vt:lpstr>Clustering Analysis</vt:lpstr>
      <vt:lpstr>Clustering Analysis</vt:lpstr>
      <vt:lpstr>Clustering Analysis</vt:lpstr>
      <vt:lpstr>Clustering Analysis</vt:lpstr>
      <vt:lpstr>Clustering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Customer behaviours</dc:title>
  <dc:creator>Bimal Kumar</dc:creator>
  <cp:lastModifiedBy>Bimal Kumar</cp:lastModifiedBy>
  <cp:revision>21</cp:revision>
  <dcterms:created xsi:type="dcterms:W3CDTF">2020-12-30T18:36:02Z</dcterms:created>
  <dcterms:modified xsi:type="dcterms:W3CDTF">2021-01-13T09:10:31Z</dcterms:modified>
</cp:coreProperties>
</file>