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5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96" r:id="rId7"/>
    <p:sldId id="277" r:id="rId8"/>
    <p:sldId id="281" r:id="rId9"/>
    <p:sldId id="278" r:id="rId10"/>
    <p:sldId id="282" r:id="rId11"/>
    <p:sldId id="279" r:id="rId12"/>
    <p:sldId id="284" r:id="rId13"/>
    <p:sldId id="280" r:id="rId14"/>
    <p:sldId id="285" r:id="rId15"/>
    <p:sldId id="287" r:id="rId16"/>
    <p:sldId id="289" r:id="rId17"/>
    <p:sldId id="298" r:id="rId18"/>
    <p:sldId id="299" r:id="rId19"/>
    <p:sldId id="300" r:id="rId20"/>
    <p:sldId id="301" r:id="rId21"/>
    <p:sldId id="302" r:id="rId22"/>
  </p:sldIdLst>
  <p:sldSz cx="9144000" cy="5143500" type="screen16x9"/>
  <p:notesSz cx="6858000" cy="9144000"/>
  <p:embeddedFontLst>
    <p:embeddedFont>
      <p:font typeface="Avenir Next LT Pro" panose="020B050402020202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Sylfaen" panose="010A0502050306030303" pitchFamily="18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9144E-4E6A-A1BE-E6E9-5A220987240B}" v="740" dt="2024-11-28T08:47:10.443"/>
    <p1510:client id="{30D1E978-6ED5-9838-CD50-E699C645A288}" v="773" dt="2024-11-27T12:10:27.272"/>
    <p1510:client id="{BD690B14-B6DE-78A3-E9F6-D81B1CD74F76}" v="5" dt="2024-11-27T18:38:27.020"/>
    <p1510:client id="{E71DD5EF-A145-D3D6-9B17-6C5E643B382F}" v="1727" dt="2024-11-27T18:23:24.120"/>
  </p1510:revLst>
</p1510:revInfo>
</file>

<file path=ppt/tableStyles.xml><?xml version="1.0" encoding="utf-8"?>
<a:tblStyleLst xmlns:a="http://schemas.openxmlformats.org/drawingml/2006/main" def="{979B03DB-6166-4325-AB9F-90A0A58D8F70}">
  <a:tblStyle styleId="{979B03DB-6166-4325-AB9F-90A0A58D8F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15da37a4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15da37a4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15da37a48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15da37a48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15da37a4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15da37a4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15da37a4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15da37a4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15da37a4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15da37a4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73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54" y="843534"/>
            <a:ext cx="8277606" cy="2379726"/>
          </a:xfrm>
        </p:spPr>
        <p:txBody>
          <a:bodyPr anchor="b">
            <a:normAutofit/>
          </a:bodyPr>
          <a:lstStyle>
            <a:lvl1pPr algn="l">
              <a:defRPr sz="142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54" y="3545586"/>
            <a:ext cx="8277606" cy="1110996"/>
          </a:xfrm>
        </p:spPr>
        <p:txBody>
          <a:bodyPr>
            <a:normAutofit/>
          </a:bodyPr>
          <a:lstStyle>
            <a:lvl1pPr marL="0" indent="0" algn="l">
              <a:buNone/>
              <a:defRPr sz="4978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54" y="4767263"/>
            <a:ext cx="2057400" cy="273844"/>
          </a:xfrm>
        </p:spPr>
        <p:txBody>
          <a:bodyPr/>
          <a:lstStyle/>
          <a:p>
            <a:fld id="{965A7A7B-B71A-428D-833F-0F3507A6DB13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2260" y="4767263"/>
            <a:ext cx="2057400" cy="273844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643158" y="260093"/>
            <a:ext cx="109728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433989" y="3375901"/>
            <a:ext cx="8276022" cy="1371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225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500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>
            <a:normAutofit/>
          </a:bodyPr>
          <a:lstStyle>
            <a:lvl1pPr>
              <a:defRPr sz="71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858518"/>
            <a:ext cx="7626096" cy="2770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4767263"/>
            <a:ext cx="2057400" cy="273844"/>
          </a:xfrm>
        </p:spPr>
        <p:txBody>
          <a:bodyPr/>
          <a:lstStyle/>
          <a:p>
            <a:fld id="{5CF65307-640F-4AE7-B0BE-50C709AD86C5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1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418658" y="3736066"/>
            <a:ext cx="8351217" cy="61722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374126" y="3838936"/>
            <a:ext cx="109728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38" y="480060"/>
            <a:ext cx="8167878" cy="3086100"/>
          </a:xfrm>
        </p:spPr>
        <p:txBody>
          <a:bodyPr anchor="b">
            <a:normAutofit/>
          </a:bodyPr>
          <a:lstStyle>
            <a:lvl1pPr>
              <a:defRPr sz="117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3826764"/>
            <a:ext cx="7955280" cy="438912"/>
          </a:xfrm>
        </p:spPr>
        <p:txBody>
          <a:bodyPr anchor="ctr">
            <a:normAutofit/>
          </a:bodyPr>
          <a:lstStyle>
            <a:lvl1pPr marL="0" indent="0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>
            <a:normAutofit/>
          </a:bodyPr>
          <a:lstStyle>
            <a:lvl1pPr>
              <a:defRPr sz="71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76" y="1858518"/>
            <a:ext cx="3703320" cy="2770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9452" y="1858518"/>
            <a:ext cx="3703320" cy="2770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4767263"/>
            <a:ext cx="2057400" cy="273844"/>
          </a:xfrm>
        </p:spPr>
        <p:txBody>
          <a:bodyPr/>
          <a:lstStyle/>
          <a:p>
            <a:fld id="{202278E8-5F4B-47D5-A617-8CCDF75D6A33}" type="datetimeFigureOut">
              <a:rPr lang="en-US" dirty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>
            <a:normAutofit/>
          </a:bodyPr>
          <a:lstStyle>
            <a:lvl1pPr>
              <a:defRPr sz="71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76" y="1779488"/>
            <a:ext cx="3703320" cy="617934"/>
          </a:xfrm>
        </p:spPr>
        <p:txBody>
          <a:bodyPr anchor="b"/>
          <a:lstStyle>
            <a:lvl1pPr marL="0" indent="0">
              <a:buNone/>
              <a:defRPr sz="4267" b="1" cap="none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76" y="2402766"/>
            <a:ext cx="3703320" cy="2226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9452" y="1779488"/>
            <a:ext cx="3703320" cy="617934"/>
          </a:xfrm>
        </p:spPr>
        <p:txBody>
          <a:bodyPr anchor="b"/>
          <a:lstStyle>
            <a:lvl1pPr marL="0" indent="0">
              <a:buNone/>
              <a:defRPr sz="4267" b="1" cap="none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9452" y="2402766"/>
            <a:ext cx="3703320" cy="2226383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4767263"/>
            <a:ext cx="2057400" cy="273844"/>
          </a:xfrm>
        </p:spPr>
        <p:txBody>
          <a:bodyPr/>
          <a:lstStyle/>
          <a:p>
            <a:fld id="{16AAFA52-7A21-407F-8339-40DF182D746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499390" y="1150144"/>
            <a:ext cx="8187797" cy="284321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456813" y="2228849"/>
            <a:ext cx="9601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" y="1453896"/>
            <a:ext cx="7632954" cy="2242566"/>
          </a:xfrm>
        </p:spPr>
        <p:txBody>
          <a:bodyPr>
            <a:normAutofit/>
          </a:bodyPr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418658" y="871525"/>
            <a:ext cx="2805555" cy="348250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374126" y="1213781"/>
            <a:ext cx="109728" cy="617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282446"/>
            <a:ext cx="2324862" cy="1282446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60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894" y="1282446"/>
            <a:ext cx="5047488" cy="3072384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2571750"/>
            <a:ext cx="2324862" cy="154990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4767263"/>
            <a:ext cx="2057400" cy="273844"/>
          </a:xfrm>
        </p:spPr>
        <p:txBody>
          <a:bodyPr/>
          <a:lstStyle/>
          <a:p>
            <a:fld id="{6E6483A1-31A8-47A2-AB0A-53A7803D5EBF}" type="datetimeFigureOut">
              <a:rPr lang="en-US" dirty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418658" y="871525"/>
            <a:ext cx="2805555" cy="348250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374126" y="1213781"/>
            <a:ext cx="109728" cy="617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282446"/>
            <a:ext cx="2324862" cy="1282446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60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723894" y="870966"/>
            <a:ext cx="5047488" cy="3483864"/>
          </a:xfrm>
        </p:spPr>
        <p:txBody>
          <a:bodyPr anchor="t">
            <a:normAutofit/>
          </a:bodyPr>
          <a:lstStyle>
            <a:lvl1pPr marL="0" indent="0">
              <a:buNone/>
              <a:defRPr sz="4978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2578608"/>
            <a:ext cx="2324862" cy="154305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4767263"/>
            <a:ext cx="2057400" cy="273844"/>
          </a:xfrm>
        </p:spPr>
        <p:txBody>
          <a:bodyPr/>
          <a:lstStyle/>
          <a:p>
            <a:fld id="{6D8810B9-2C7C-4CAF-99E2-617AE20BA331}" type="datetimeFigureOut">
              <a:rPr lang="en-US" dirty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10922" y="852618"/>
            <a:ext cx="7251900" cy="20290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Sylfaen"/>
                <a:ea typeface="Calibri"/>
                <a:cs typeface="Calibri"/>
              </a:rPr>
              <a:t>Bengali Handwritten Character Recognition: A Comparative Study of CNN Variants and Lightweight Pretrained Models on Small Size Dataset</a:t>
            </a:r>
            <a:endParaRPr lang="en-US" sz="3200">
              <a:latin typeface="Sylfaen"/>
              <a:ea typeface="Calibri"/>
              <a:cs typeface="Calibri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28196" y="3719207"/>
            <a:ext cx="7534252" cy="859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algn="l">
              <a:spcBef>
                <a:spcPts val="0"/>
              </a:spcBef>
            </a:pPr>
            <a:r>
              <a:rPr lang="en" sz="4250"/>
              <a:t>          </a:t>
            </a:r>
            <a:r>
              <a:rPr lang="en" sz="2900"/>
              <a:t>Presented By: </a:t>
            </a:r>
            <a:r>
              <a:rPr lang="en" sz="3400"/>
              <a:t>Bimal </a:t>
            </a:r>
            <a:r>
              <a:rPr lang="en" sz="3400" err="1"/>
              <a:t>Gayali</a:t>
            </a:r>
            <a:r>
              <a:rPr lang="en" sz="3400"/>
              <a:t>  (21MA25018)       </a:t>
            </a:r>
            <a:endParaRPr lang="en-US" sz="3400"/>
          </a:p>
          <a:p>
            <a:pPr algn="l">
              <a:spcBef>
                <a:spcPts val="0"/>
              </a:spcBef>
            </a:pPr>
            <a:r>
              <a:rPr lang="en" sz="2900"/>
              <a:t>                Supervisor: Prof. Debjani Chakraborty</a:t>
            </a:r>
            <a:endParaRPr lang="en-US"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A105E-93FD-B319-9034-D1A5E06C0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67874"/>
            <a:ext cx="8520600" cy="38756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525A5-0856-A24A-D157-7FDF6FD5F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2B4C4-AF94-2083-25B5-6981462EE56E}"/>
              </a:ext>
            </a:extLst>
          </p:cNvPr>
          <p:cNvSpPr txBox="1"/>
          <p:nvPr/>
        </p:nvSpPr>
        <p:spPr>
          <a:xfrm>
            <a:off x="724656" y="3732576"/>
            <a:ext cx="5051663" cy="4086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>
                <a:latin typeface="Calibri"/>
              </a:rPr>
              <a:t>Achieved </a:t>
            </a:r>
            <a:r>
              <a:rPr lang="en-US" sz="2000" b="1">
                <a:latin typeface="Calibri"/>
              </a:rPr>
              <a:t>validation accuracy</a:t>
            </a:r>
            <a:r>
              <a:rPr lang="en-US" sz="2000"/>
              <a:t>: 91.93%.</a:t>
            </a:r>
            <a:endParaRPr lang="en-US" sz="2000">
              <a:latin typeface="Avenir Next LT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C5E69-2F19-E159-2ED2-1980A5B2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2" y="512448"/>
            <a:ext cx="8214101" cy="29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0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0BE5-F441-E5EC-B241-29A39873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342900"/>
            <a:ext cx="4360680" cy="11676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b="1">
                <a:latin typeface="Sylfaen (bold)"/>
              </a:rPr>
              <a:t>Dilated Residual CNN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E818-E71A-806C-01A1-E9185D6A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297" y="1707777"/>
            <a:ext cx="3976395" cy="259586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latin typeface="Calibri"/>
                <a:ea typeface="Calibri"/>
                <a:cs typeface="Calibri"/>
              </a:rPr>
              <a:t>Method:</a:t>
            </a:r>
            <a:endParaRPr lang="en-US" sz="1500">
              <a:latin typeface="Calibri"/>
              <a:ea typeface="Calibri"/>
              <a:cs typeface="Calibri"/>
            </a:endParaRP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latin typeface="Calibri"/>
                <a:ea typeface="Calibri"/>
                <a:cs typeface="Calibri"/>
              </a:rPr>
              <a:t>Combines </a:t>
            </a:r>
            <a:r>
              <a:rPr lang="en-US" sz="1500" b="1">
                <a:latin typeface="Calibri"/>
                <a:ea typeface="Calibri"/>
                <a:cs typeface="Calibri"/>
              </a:rPr>
              <a:t>dilated convolutions</a:t>
            </a:r>
            <a:r>
              <a:rPr lang="en-US" sz="1500">
                <a:latin typeface="Calibri"/>
                <a:ea typeface="Calibri"/>
                <a:cs typeface="Calibri"/>
              </a:rPr>
              <a:t> to increase the receptive field without increasing computational cost.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latin typeface="Calibri"/>
                <a:ea typeface="Calibri"/>
                <a:cs typeface="Calibri"/>
              </a:rPr>
              <a:t>Residual connections</a:t>
            </a:r>
            <a:r>
              <a:rPr lang="en-US" sz="1500">
                <a:latin typeface="Calibri"/>
                <a:ea typeface="Calibri"/>
                <a:cs typeface="Calibri"/>
              </a:rPr>
              <a:t> are used to combat the vanishing gradient problem.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latin typeface="Calibri"/>
                <a:ea typeface="Calibri"/>
                <a:cs typeface="Calibri"/>
              </a:rPr>
              <a:t>Helps the model capture broader context in the image.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FF7F1-4E7A-19A5-5BCB-EC03332C81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78240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sz="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diagram of a grid&#10;&#10;Description automatically generated">
            <a:extLst>
              <a:ext uri="{FF2B5EF4-FFF2-40B4-BE49-F238E27FC236}">
                <a16:creationId xmlns:a16="http://schemas.microsoft.com/office/drawing/2014/main" id="{0FD26925-8009-616A-0BD8-C496AB35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32" y="323628"/>
            <a:ext cx="2398411" cy="1706882"/>
          </a:xfrm>
          <a:prstGeom prst="rect">
            <a:avLst/>
          </a:prstGeom>
        </p:spPr>
      </p:pic>
      <p:pic>
        <p:nvPicPr>
          <p:cNvPr id="10" name="Picture 9" descr="A blue and green grid&#10;&#10;Description automatically generated">
            <a:extLst>
              <a:ext uri="{FF2B5EF4-FFF2-40B4-BE49-F238E27FC236}">
                <a16:creationId xmlns:a16="http://schemas.microsoft.com/office/drawing/2014/main" id="{BB229260-DB6A-2F53-785C-CABDD29DB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722" y="2167290"/>
            <a:ext cx="1744269" cy="1682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226B6D-873D-8844-C579-C9D124BEC677}"/>
              </a:ext>
            </a:extLst>
          </p:cNvPr>
          <p:cNvSpPr txBox="1"/>
          <p:nvPr/>
        </p:nvSpPr>
        <p:spPr>
          <a:xfrm>
            <a:off x="7946026" y="915341"/>
            <a:ext cx="82177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>
                <a:solidFill>
                  <a:srgbClr val="6B6B6B"/>
                </a:solidFill>
              </a:rPr>
              <a:t>Rate = 1</a:t>
            </a:r>
            <a:r>
              <a:rPr lang="en-US" sz="1100"/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F3450-A9D1-D2DE-E431-DC96A86FCA07}"/>
              </a:ext>
            </a:extLst>
          </p:cNvPr>
          <p:cNvSpPr txBox="1"/>
          <p:nvPr/>
        </p:nvSpPr>
        <p:spPr>
          <a:xfrm>
            <a:off x="7812100" y="2963631"/>
            <a:ext cx="110752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>
                <a:solidFill>
                  <a:srgbClr val="6B6B6B"/>
                </a:solidFill>
              </a:rPr>
              <a:t>Rate = 2</a:t>
            </a:r>
            <a:r>
              <a:rPr lang="en-US" sz="1100"/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EACDAE-D61D-0293-D246-519C26529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89966"/>
              </p:ext>
            </p:extLst>
          </p:nvPr>
        </p:nvGraphicFramePr>
        <p:xfrm>
          <a:off x="1143000" y="1773967"/>
          <a:ext cx="6858000" cy="1595565"/>
        </p:xfrm>
        <a:graphic>
          <a:graphicData uri="http://schemas.openxmlformats.org/drawingml/2006/table">
            <a:tbl>
              <a:tblPr bandRow="1">
                <a:tableStyleId>{979B03DB-6166-4325-AB9F-90A0A58D8F70}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00829097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101629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527920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077212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531231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Dilation Rate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Train Accuracy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Validation Accuracy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Train Loss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Validation Loss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87775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rate=1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0.8392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0.9160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1.3891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1.2303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255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rate=2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0.8491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0.9250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1.3872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1.1070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51233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rate=3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0.8152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0.8960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1.3864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1.2260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2098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E2CECA-55FC-BECE-12D7-926555D53790}"/>
              </a:ext>
            </a:extLst>
          </p:cNvPr>
          <p:cNvSpPr txBox="1"/>
          <p:nvPr/>
        </p:nvSpPr>
        <p:spPr>
          <a:xfrm>
            <a:off x="1146313" y="3825737"/>
            <a:ext cx="68430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Best </a:t>
            </a:r>
            <a:r>
              <a:rPr lang="en-US" sz="1600" b="1"/>
              <a:t>validation accuracy</a:t>
            </a:r>
            <a:r>
              <a:rPr lang="en-US" sz="1600"/>
              <a:t>: 92.5% (dilation rate = 2)</a:t>
            </a:r>
          </a:p>
        </p:txBody>
      </p:sp>
    </p:spTree>
    <p:extLst>
      <p:ext uri="{BB962C8B-B14F-4D97-AF65-F5344CB8AC3E}">
        <p14:creationId xmlns:p14="http://schemas.microsoft.com/office/powerpoint/2010/main" val="10227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BDA3-EEDB-372C-4150-085427EC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290197"/>
            <a:ext cx="7549592" cy="97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300" b="1" kern="1200">
                <a:latin typeface="Sylfaen"/>
              </a:rPr>
              <a:t>Squeeze-and-Excitation Block (SE-Block)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1B62E9C-5A8C-10E9-FEA5-CA473033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43" y="1953424"/>
            <a:ext cx="3520170" cy="2800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lvl="1" indent="0">
              <a:spcAft>
                <a:spcPts val="60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</a:rPr>
              <a:t>Method: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latin typeface="Calibri"/>
                <a:ea typeface="Calibri"/>
                <a:cs typeface="Calibri"/>
              </a:rPr>
              <a:t>Uses attention mechanisms to recalibrate the channel-wise feature responses by learning the importance of each channel.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latin typeface="Calibri"/>
                <a:ea typeface="Calibri"/>
                <a:cs typeface="Calibri"/>
              </a:rPr>
              <a:t>Applied to each convolutional layer for feature enhancement.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latin typeface="Calibri"/>
                <a:ea typeface="Calibri"/>
                <a:cs typeface="Calibri"/>
              </a:rPr>
              <a:t>The SE-block adjusts the feature maps based on the "squeezed" global information</a:t>
            </a:r>
            <a:r>
              <a:rPr lang="en-US" sz="1300" b="1">
                <a:latin typeface="Calibri"/>
                <a:ea typeface="Calibri"/>
                <a:cs typeface="Calibri"/>
              </a:rPr>
              <a:t>.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90092-3560-EC53-8009-1B794CF703B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4869180"/>
            <a:ext cx="205740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Tx/>
              <a:defRPr/>
            </a:pPr>
            <a:fld id="{00000000-1234-1234-1234-123412341234}" type="slidenum"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  <a:buClrTx/>
                <a:defRPr/>
              </a:pPr>
              <a:t>13</a:t>
            </a:fld>
            <a:endParaRPr lang="en-US" sz="7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8DAD5D7-6D02-FDF9-2120-6EF40F98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474" y="2086327"/>
            <a:ext cx="5248848" cy="250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8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AD04C-4EAA-21C7-CDBA-FCE6A65D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9787"/>
            <a:ext cx="8520600" cy="354002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A graph of loss and loss&#10;&#10;Description automatically generated">
            <a:extLst>
              <a:ext uri="{FF2B5EF4-FFF2-40B4-BE49-F238E27FC236}">
                <a16:creationId xmlns:a16="http://schemas.microsoft.com/office/drawing/2014/main" id="{0C0E756D-4CC8-E4A1-C060-78AB54F58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09" y="906143"/>
            <a:ext cx="6954863" cy="2372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89562A-5901-B4B9-2720-3292ED32A942}"/>
              </a:ext>
            </a:extLst>
          </p:cNvPr>
          <p:cNvSpPr txBox="1"/>
          <p:nvPr/>
        </p:nvSpPr>
        <p:spPr>
          <a:xfrm>
            <a:off x="493607" y="3501605"/>
            <a:ext cx="57368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>
                <a:latin typeface="Calibri"/>
              </a:rPr>
              <a:t>Achieved </a:t>
            </a:r>
            <a:r>
              <a:rPr lang="en-US" sz="2000" b="1">
                <a:latin typeface="Calibri"/>
              </a:rPr>
              <a:t>validation accuracy</a:t>
            </a:r>
            <a:r>
              <a:rPr lang="en-US" sz="2000">
                <a:latin typeface="Calibri"/>
              </a:rPr>
              <a:t>: 85.4%.</a:t>
            </a:r>
          </a:p>
          <a:p>
            <a:pPr algn="l"/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97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5FC13-6CDE-310D-E538-F55598C428EC}"/>
              </a:ext>
            </a:extLst>
          </p:cNvPr>
          <p:cNvSpPr txBox="1"/>
          <p:nvPr/>
        </p:nvSpPr>
        <p:spPr>
          <a:xfrm>
            <a:off x="507571" y="425234"/>
            <a:ext cx="81288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Sylfaen"/>
              </a:rPr>
              <a:t>Performance Comparison of Custom Models​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7EA214-7EB8-E1BC-91C2-72C6FC8F6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55823"/>
              </p:ext>
            </p:extLst>
          </p:nvPr>
        </p:nvGraphicFramePr>
        <p:xfrm>
          <a:off x="704021" y="1341782"/>
          <a:ext cx="7928585" cy="3345662"/>
        </p:xfrm>
        <a:graphic>
          <a:graphicData uri="http://schemas.openxmlformats.org/drawingml/2006/table">
            <a:tbl>
              <a:tblPr firstRow="1" bandRow="1">
                <a:tableStyleId>{979B03DB-6166-4325-AB9F-90A0A58D8F70}</a:tableStyleId>
              </a:tblPr>
              <a:tblGrid>
                <a:gridCol w="1585717">
                  <a:extLst>
                    <a:ext uri="{9D8B030D-6E8A-4147-A177-3AD203B41FA5}">
                      <a16:colId xmlns:a16="http://schemas.microsoft.com/office/drawing/2014/main" val="3364507753"/>
                    </a:ext>
                  </a:extLst>
                </a:gridCol>
                <a:gridCol w="1585717">
                  <a:extLst>
                    <a:ext uri="{9D8B030D-6E8A-4147-A177-3AD203B41FA5}">
                      <a16:colId xmlns:a16="http://schemas.microsoft.com/office/drawing/2014/main" val="1552138013"/>
                    </a:ext>
                  </a:extLst>
                </a:gridCol>
                <a:gridCol w="1585717">
                  <a:extLst>
                    <a:ext uri="{9D8B030D-6E8A-4147-A177-3AD203B41FA5}">
                      <a16:colId xmlns:a16="http://schemas.microsoft.com/office/drawing/2014/main" val="4056413053"/>
                    </a:ext>
                  </a:extLst>
                </a:gridCol>
                <a:gridCol w="1585717">
                  <a:extLst>
                    <a:ext uri="{9D8B030D-6E8A-4147-A177-3AD203B41FA5}">
                      <a16:colId xmlns:a16="http://schemas.microsoft.com/office/drawing/2014/main" val="2890391061"/>
                    </a:ext>
                  </a:extLst>
                </a:gridCol>
                <a:gridCol w="1585717">
                  <a:extLst>
                    <a:ext uri="{9D8B030D-6E8A-4147-A177-3AD203B41FA5}">
                      <a16:colId xmlns:a16="http://schemas.microsoft.com/office/drawing/2014/main" val="3974527056"/>
                    </a:ext>
                  </a:extLst>
                </a:gridCol>
              </a:tblGrid>
              <a:tr h="6939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Model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Train Accuracy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Validation Accuracy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Train Loss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Validation Loss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06286"/>
                  </a:ext>
                </a:extLst>
              </a:tr>
              <a:tr h="3469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Standard CNN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0.7976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0.8790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0.6671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0.4145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84975"/>
                  </a:ext>
                </a:extLst>
              </a:tr>
              <a:tr h="3469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Residual CNN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0.8401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0.9193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1.3175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1.1124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881843"/>
                  </a:ext>
                </a:extLst>
              </a:tr>
              <a:tr h="4905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Dilated Residual CNN (Rate 1)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0.8392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0.9160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1.3891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1.2303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51770"/>
                  </a:ext>
                </a:extLst>
              </a:tr>
              <a:tr h="4905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Dilated Residual CNN (Rate 2)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0.8491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0.9250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1.3872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1.1070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99067"/>
                  </a:ext>
                </a:extLst>
              </a:tr>
              <a:tr h="5093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Dilated Residual CNN (Rate 3)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0.8152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0.8960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1.3864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1.2260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95437"/>
                  </a:ext>
                </a:extLst>
              </a:tr>
              <a:tr h="3469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SE Block CNN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0.7627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0.8540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1.6621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1.3696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510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C18F-F987-C8B9-E31E-A78B7C67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>
                <a:latin typeface="Sylfaen"/>
              </a:rPr>
              <a:t>Performance Comparison of Pretrained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52BD7-8542-B8BE-6FC2-FD42EF12E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9441"/>
            <a:ext cx="8520600" cy="1392587"/>
          </a:xfrm>
        </p:spPr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en-US" b="1">
                <a:latin typeface="Calibri"/>
                <a:ea typeface="+mn-lt"/>
                <a:cs typeface="+mn-lt"/>
              </a:rPr>
              <a:t>Objective:</a:t>
            </a:r>
            <a:endParaRPr lang="en-US" b="1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+mn-lt"/>
                <a:cs typeface="+mn-lt"/>
              </a:rPr>
              <a:t>To evaluate the performance of lightweight pretrained models on the Bengali handwritten character recognition task. The models analyzed include:</a:t>
            </a:r>
            <a:endParaRPr lang="en-US">
              <a:latin typeface="Calibri"/>
              <a:ea typeface="Calibri"/>
              <a:cs typeface="Calibri"/>
            </a:endParaRPr>
          </a:p>
          <a:p>
            <a:pPr indent="-342900"/>
            <a:endParaRPr lang="en-US">
              <a:latin typeface="Calibri"/>
              <a:ea typeface="+mn-lt"/>
              <a:cs typeface="+mn-lt"/>
            </a:endParaRPr>
          </a:p>
          <a:p>
            <a:pPr lvl="1" indent="-342900"/>
            <a:r>
              <a:rPr lang="en-US">
                <a:latin typeface="Calibri"/>
                <a:ea typeface="+mn-lt"/>
                <a:cs typeface="+mn-lt"/>
              </a:rPr>
              <a:t>MobileNetV2</a:t>
            </a:r>
            <a:endParaRPr lang="en-US">
              <a:latin typeface="Calibri"/>
              <a:ea typeface="Calibri"/>
              <a:cs typeface="Calibri"/>
            </a:endParaRPr>
          </a:p>
          <a:p>
            <a:pPr lvl="1" indent="-342900"/>
            <a:r>
              <a:rPr lang="en-US">
                <a:latin typeface="Calibri"/>
                <a:ea typeface="+mn-lt"/>
                <a:cs typeface="+mn-lt"/>
              </a:rPr>
              <a:t>VGG16</a:t>
            </a:r>
            <a:endParaRPr lang="en-US">
              <a:latin typeface="Calibri"/>
              <a:ea typeface="Calibri"/>
              <a:cs typeface="Calibri"/>
            </a:endParaRPr>
          </a:p>
          <a:p>
            <a:pPr lvl="1" indent="-342900"/>
            <a:r>
              <a:rPr lang="en-US">
                <a:latin typeface="Calibri"/>
                <a:ea typeface="+mn-lt"/>
                <a:cs typeface="+mn-lt"/>
              </a:rPr>
              <a:t>ResNet50</a:t>
            </a:r>
            <a:endParaRPr lang="en-US">
              <a:latin typeface="Calibri"/>
            </a:endParaRPr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3F2739-3672-B829-B255-00A732E81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38707"/>
              </p:ext>
            </p:extLst>
          </p:nvPr>
        </p:nvGraphicFramePr>
        <p:xfrm>
          <a:off x="309966" y="2576593"/>
          <a:ext cx="6156522" cy="1984388"/>
        </p:xfrm>
        <a:graphic>
          <a:graphicData uri="http://schemas.openxmlformats.org/drawingml/2006/table">
            <a:tbl>
              <a:tblPr firstRow="1" bandRow="1">
                <a:tableStyleId>{979B03DB-6166-4325-AB9F-90A0A58D8F70}</a:tableStyleId>
              </a:tblPr>
              <a:tblGrid>
                <a:gridCol w="1237270">
                  <a:extLst>
                    <a:ext uri="{9D8B030D-6E8A-4147-A177-3AD203B41FA5}">
                      <a16:colId xmlns:a16="http://schemas.microsoft.com/office/drawing/2014/main" val="2000465852"/>
                    </a:ext>
                  </a:extLst>
                </a:gridCol>
                <a:gridCol w="1277185">
                  <a:extLst>
                    <a:ext uri="{9D8B030D-6E8A-4147-A177-3AD203B41FA5}">
                      <a16:colId xmlns:a16="http://schemas.microsoft.com/office/drawing/2014/main" val="773799425"/>
                    </a:ext>
                  </a:extLst>
                </a:gridCol>
                <a:gridCol w="1426295">
                  <a:extLst>
                    <a:ext uri="{9D8B030D-6E8A-4147-A177-3AD203B41FA5}">
                      <a16:colId xmlns:a16="http://schemas.microsoft.com/office/drawing/2014/main" val="4236002532"/>
                    </a:ext>
                  </a:extLst>
                </a:gridCol>
                <a:gridCol w="985742">
                  <a:extLst>
                    <a:ext uri="{9D8B030D-6E8A-4147-A177-3AD203B41FA5}">
                      <a16:colId xmlns:a16="http://schemas.microsoft.com/office/drawing/2014/main" val="1285746226"/>
                    </a:ext>
                  </a:extLst>
                </a:gridCol>
                <a:gridCol w="1230030">
                  <a:extLst>
                    <a:ext uri="{9D8B030D-6E8A-4147-A177-3AD203B41FA5}">
                      <a16:colId xmlns:a16="http://schemas.microsoft.com/office/drawing/2014/main" val="2884650638"/>
                    </a:ext>
                  </a:extLst>
                </a:gridCol>
              </a:tblGrid>
              <a:tr h="5372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Train Accuracy(%)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Validation Accuracy(%)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Train Loss</a:t>
                      </a:r>
                    </a:p>
                    <a:p>
                      <a:pPr lvl="0">
                        <a:buNone/>
                      </a:pP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Validation Loss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630093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</a:rPr>
                        <a:t>MobileNetV2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</a:rPr>
                        <a:t>73.8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</a:rPr>
                        <a:t>63.9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</a:rPr>
                        <a:t>0.8680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</a:rPr>
                        <a:t>1.2938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20301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</a:rPr>
                        <a:t>DenseNet121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</a:rPr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56.4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</a:rPr>
                        <a:t>2.0693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</a:rPr>
                        <a:t>1.5371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9315"/>
                  </a:ext>
                </a:extLst>
              </a:tr>
              <a:tr h="3727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</a:rPr>
                        <a:t>40.08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</a:rPr>
                        <a:t>63.4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</a:rPr>
                        <a:t>1.7427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</a:rPr>
                        <a:t>1.3023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9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003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EF89-7192-6394-14F3-7F3B93F9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Sylfaen"/>
              </a:rPr>
              <a:t>Key Observations and Result Analysis for Developed Models</a:t>
            </a:r>
            <a:endParaRPr lang="en-US" sz="2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0EA67-29CA-8293-E737-8A800CFA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6773"/>
            <a:ext cx="8520600" cy="327119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1400" b="1" dirty="0">
                <a:latin typeface="Calibri"/>
                <a:ea typeface="Calibri"/>
                <a:cs typeface="Calibri"/>
              </a:rPr>
              <a:t>Custom Architectures:</a:t>
            </a:r>
            <a:r>
              <a:rPr lang="en-US" sz="1400" dirty="0">
                <a:latin typeface="Calibri"/>
                <a:ea typeface="Calibri"/>
                <a:cs typeface="Calibri"/>
              </a:rPr>
              <a:t> Outperformed pretrained models, demonstrating superior adaptability to the dataset.</a:t>
            </a:r>
          </a:p>
          <a:p>
            <a:pPr marL="285750" indent="-28575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1400" b="1" dirty="0">
                <a:latin typeface="Calibri"/>
                <a:ea typeface="Calibri"/>
                <a:cs typeface="Calibri"/>
              </a:rPr>
              <a:t>Standard CNN:</a:t>
            </a:r>
            <a:r>
              <a:rPr lang="en-US" sz="1400" dirty="0">
                <a:latin typeface="Calibri"/>
                <a:ea typeface="Calibri"/>
                <a:cs typeface="Calibri"/>
              </a:rPr>
              <a:t> Established a baseline validation accuracy of </a:t>
            </a:r>
            <a:r>
              <a:rPr lang="en-US" sz="1400" b="1" dirty="0">
                <a:latin typeface="Calibri"/>
                <a:ea typeface="Calibri"/>
                <a:cs typeface="Calibri"/>
              </a:rPr>
              <a:t>87.9%.</a:t>
            </a:r>
            <a:endParaRPr lang="en-US" sz="1400" dirty="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1400" b="1" dirty="0">
                <a:latin typeface="Calibri"/>
                <a:ea typeface="Calibri"/>
                <a:cs typeface="Calibri"/>
              </a:rPr>
              <a:t>Residual CNN:</a:t>
            </a:r>
            <a:r>
              <a:rPr lang="en-US" sz="1400" dirty="0">
                <a:latin typeface="Calibri"/>
                <a:ea typeface="Calibri"/>
                <a:cs typeface="Calibri"/>
              </a:rPr>
              <a:t> Improved over the standard CNN with </a:t>
            </a:r>
            <a:r>
              <a:rPr lang="en-US" sz="1400" b="1" dirty="0">
                <a:latin typeface="Calibri"/>
                <a:ea typeface="Calibri"/>
                <a:cs typeface="Calibri"/>
              </a:rPr>
              <a:t>91.93% validation accuracy</a:t>
            </a:r>
            <a:r>
              <a:rPr lang="en-US" sz="1400" dirty="0">
                <a:latin typeface="Calibri"/>
                <a:ea typeface="Calibri"/>
                <a:cs typeface="Calibri"/>
              </a:rPr>
              <a:t>, leveraging skip connections for enhanced gradient flow and deeper feature learning.</a:t>
            </a:r>
          </a:p>
          <a:p>
            <a:pPr marL="285750" indent="-28575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1400" b="1" dirty="0">
                <a:latin typeface="Calibri"/>
                <a:ea typeface="Calibri"/>
                <a:cs typeface="Calibri"/>
              </a:rPr>
              <a:t>Dilated Residual CNN (Rate 2):</a:t>
            </a:r>
            <a:r>
              <a:rPr lang="en-US" sz="1400" dirty="0">
                <a:latin typeface="Calibri"/>
                <a:ea typeface="Calibri"/>
                <a:cs typeface="Calibri"/>
              </a:rPr>
              <a:t> Achieved the highest validation accuracy (</a:t>
            </a:r>
            <a:r>
              <a:rPr lang="en-US" sz="1400" b="1" dirty="0">
                <a:latin typeface="Calibri"/>
                <a:ea typeface="Calibri"/>
                <a:cs typeface="Calibri"/>
              </a:rPr>
              <a:t>92.5%</a:t>
            </a:r>
            <a:r>
              <a:rPr lang="en-US" sz="1400" dirty="0">
                <a:latin typeface="Calibri"/>
                <a:ea typeface="Calibri"/>
                <a:cs typeface="Calibri"/>
              </a:rPr>
              <a:t>), excelling in capturing broader spatial context and making it the most effective model.</a:t>
            </a:r>
          </a:p>
          <a:p>
            <a:pPr marL="285750" indent="-28575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1400" b="1" dirty="0">
                <a:latin typeface="Calibri"/>
                <a:ea typeface="Calibri"/>
                <a:cs typeface="Calibri"/>
              </a:rPr>
              <a:t>Dilated Residual CNN (Rates 1 to 3):</a:t>
            </a:r>
            <a:r>
              <a:rPr lang="en-US" sz="1400" dirty="0">
                <a:latin typeface="Calibri"/>
                <a:ea typeface="Calibri"/>
                <a:cs typeface="Calibri"/>
              </a:rPr>
              <a:t> Showed consistent improvements in accuracy and reduced loss, highlighting the importance of tuning receptive field size through increasing dilation rates.</a:t>
            </a:r>
          </a:p>
          <a:p>
            <a:pPr marL="285750" indent="-28575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1400" b="1" dirty="0">
                <a:latin typeface="Calibri"/>
                <a:ea typeface="Calibri"/>
                <a:cs typeface="Calibri"/>
              </a:rPr>
              <a:t>SE Block CNN:</a:t>
            </a:r>
            <a:r>
              <a:rPr lang="en-US" sz="1400" dirty="0">
                <a:latin typeface="Calibri"/>
                <a:ea typeface="Calibri"/>
                <a:cs typeface="Calibri"/>
              </a:rPr>
              <a:t> Show </a:t>
            </a:r>
            <a:r>
              <a:rPr lang="en-US" sz="1400" b="1" dirty="0">
                <a:latin typeface="Calibri"/>
                <a:ea typeface="Calibri"/>
                <a:cs typeface="Calibri"/>
              </a:rPr>
              <a:t>85.4% validation accuracy</a:t>
            </a:r>
            <a:r>
              <a:rPr lang="en-US" sz="1400" dirty="0">
                <a:latin typeface="Calibri"/>
                <a:ea typeface="Calibri"/>
                <a:cs typeface="Calibri"/>
              </a:rPr>
              <a:t>, emphasizing critical features but underperforming compared to dilated models.</a:t>
            </a:r>
          </a:p>
          <a:p>
            <a:pPr marL="285750" indent="-28575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en-US" sz="1400" b="1" dirty="0">
                <a:latin typeface="Calibri"/>
                <a:ea typeface="Calibri"/>
                <a:cs typeface="Calibri"/>
              </a:rPr>
              <a:t>Pretrained Models (e.g., MobileNetV2):</a:t>
            </a:r>
            <a:r>
              <a:rPr lang="en-US" sz="1400" dirty="0">
                <a:latin typeface="Calibri"/>
                <a:ea typeface="Calibri"/>
                <a:cs typeface="Calibri"/>
              </a:rPr>
              <a:t> Effective for limited datasets but underperformed compared to custom architectures, with MobileNetV2 achieving a maximum validation accuracy of </a:t>
            </a:r>
            <a:r>
              <a:rPr lang="en-US" sz="1400" b="1" dirty="0">
                <a:latin typeface="Calibri"/>
                <a:ea typeface="Calibri"/>
                <a:cs typeface="Calibri"/>
              </a:rPr>
              <a:t>63.9%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1E07E-16BE-0BFA-6F61-DB6312926E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819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F2E-0AE5-E5F2-A05D-823414EB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96" y="516550"/>
            <a:ext cx="8375304" cy="1024317"/>
          </a:xfr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6000">
                <a:latin typeface="Sylfaen"/>
              </a:rPr>
              <a:t>Conclusion</a:t>
            </a:r>
          </a:p>
          <a:p>
            <a:endParaRPr lang="en-US" sz="2800">
              <a:latin typeface="Sylfae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4EDB0-CF86-A522-1D0C-1B2159F6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9841"/>
            <a:ext cx="8520600" cy="3087152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2400" b="1">
                <a:latin typeface="Calibri"/>
                <a:ea typeface="Calibri"/>
                <a:cs typeface="Calibri"/>
              </a:rPr>
              <a:t>Achievements: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lvl="1">
              <a:spcBef>
                <a:spcPts val="500"/>
              </a:spcBef>
              <a:buFont typeface="Courier New,monospace" panose="020B0604020202020204" pitchFamily="34" charset="0"/>
              <a:buChar char="o"/>
            </a:pPr>
            <a:r>
              <a:rPr lang="en-US" sz="2000">
                <a:latin typeface="Calibri"/>
                <a:ea typeface="Calibri"/>
                <a:cs typeface="Calibri"/>
              </a:rPr>
              <a:t>Enhanced recognition accuracy with ResNet variants.</a:t>
            </a:r>
          </a:p>
          <a:p>
            <a:pPr lvl="1">
              <a:spcBef>
                <a:spcPts val="500"/>
              </a:spcBef>
              <a:buFont typeface="Courier New,monospace" panose="020B0604020202020204" pitchFamily="34" charset="0"/>
              <a:buChar char="o"/>
            </a:pPr>
            <a:r>
              <a:rPr lang="en-US" sz="2000">
                <a:latin typeface="Calibri"/>
                <a:ea typeface="Calibri"/>
                <a:cs typeface="Calibri"/>
              </a:rPr>
              <a:t>Demonstrated the efficacy of SE blocks for Bengali character recognition.</a:t>
            </a:r>
          </a:p>
          <a:p>
            <a:pPr lvl="1">
              <a:spcBef>
                <a:spcPts val="500"/>
              </a:spcBef>
              <a:buFont typeface="Courier New,monospace" panose="020B0604020202020204" pitchFamily="34" charset="0"/>
              <a:buChar char="o"/>
            </a:pPr>
            <a:r>
              <a:rPr lang="en-US" sz="2000">
                <a:latin typeface="Calibri"/>
                <a:ea typeface="Calibri"/>
                <a:cs typeface="Calibri"/>
              </a:rPr>
              <a:t>Highlighted the limitations of pretrained models for small datasets.</a:t>
            </a:r>
          </a:p>
          <a:p>
            <a:pPr lvl="1">
              <a:spcBef>
                <a:spcPts val="500"/>
              </a:spcBef>
              <a:buFont typeface="Courier New,monospace" panose="020B0604020202020204" pitchFamily="34" charset="0"/>
              <a:buChar char="o"/>
            </a:pPr>
            <a:r>
              <a:rPr lang="en-US" sz="2000" b="1">
                <a:latin typeface="Calibri"/>
                <a:ea typeface="Calibri"/>
                <a:cs typeface="Calibri"/>
              </a:rPr>
              <a:t>Best Performing Model:</a:t>
            </a:r>
            <a:r>
              <a:rPr lang="en-US" sz="2000">
                <a:latin typeface="Calibri"/>
                <a:ea typeface="Calibri"/>
                <a:cs typeface="Calibri"/>
              </a:rPr>
              <a:t> Dilated ResNet with dilation rate = 2</a:t>
            </a:r>
          </a:p>
          <a:p>
            <a:pPr>
              <a:spcBef>
                <a:spcPts val="1000"/>
              </a:spcBef>
              <a:buFont typeface="Courier New,monospace" panose="020B0604020202020204" pitchFamily="34" charset="0"/>
              <a:buChar char="o"/>
            </a:pPr>
            <a:endParaRPr lang="en-US" sz="24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0BC12-4B0A-5B31-3177-88E07ABEB2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406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3243-10EC-4A45-CF25-C75ED8FB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1188986"/>
          </a:xfrm>
        </p:spPr>
        <p:txBody>
          <a:bodyPr>
            <a:normAutofit fontScale="90000"/>
          </a:bodyPr>
          <a:lstStyle/>
          <a:p>
            <a:r>
              <a:rPr lang="en-US" sz="7900">
                <a:latin typeface="Sylfaen"/>
              </a:rPr>
              <a:t>Future Scope</a:t>
            </a:r>
          </a:p>
          <a:p>
            <a:endParaRPr lang="en-US">
              <a:latin typeface="Sylfae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4FE9F-4327-6606-AF7D-A280C2D6B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40120"/>
            <a:ext cx="7900668" cy="258345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000"/>
              </a:spcBef>
            </a:pPr>
            <a:r>
              <a:rPr lang="en-US">
                <a:latin typeface="Calibri"/>
                <a:ea typeface="Calibri"/>
                <a:cs typeface="Calibri"/>
              </a:rPr>
              <a:t>Explore hybrid models (CNN + Transformers).</a:t>
            </a:r>
          </a:p>
          <a:p>
            <a:pPr>
              <a:spcBef>
                <a:spcPts val="1000"/>
              </a:spcBef>
            </a:pPr>
            <a:r>
              <a:rPr lang="en-US">
                <a:latin typeface="Calibri"/>
                <a:ea typeface="Calibri"/>
                <a:cs typeface="Calibri"/>
              </a:rPr>
              <a:t>Implement advanced attention mechanisms like CBAM.</a:t>
            </a:r>
          </a:p>
          <a:p>
            <a:pPr>
              <a:spcBef>
                <a:spcPts val="1000"/>
              </a:spcBef>
            </a:pPr>
            <a:r>
              <a:rPr lang="en-US">
                <a:latin typeface="Calibri"/>
                <a:ea typeface="Calibri"/>
                <a:cs typeface="Calibri"/>
              </a:rPr>
              <a:t>Extend to larger Bengali script datasets or similar regional languages.</a:t>
            </a:r>
          </a:p>
          <a:p>
            <a:pPr>
              <a:spcBef>
                <a:spcPts val="1000"/>
              </a:spcBef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B4D8D-5A3B-5E19-A7DC-88874CC42E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562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379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ylfaen"/>
                <a:ea typeface="Calibri"/>
                <a:cs typeface="Calibri"/>
              </a:rPr>
              <a:t>INTRODUCTION</a:t>
            </a:r>
            <a:endParaRPr b="1">
              <a:latin typeface="Sylfaen"/>
              <a:ea typeface="Calibri"/>
              <a:cs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11700" y="1139300"/>
            <a:ext cx="7916400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600" b="1" dirty="0">
                <a:solidFill>
                  <a:schemeClr val="dk2"/>
                </a:solidFill>
                <a:latin typeface="Sylfaen"/>
                <a:ea typeface="Roboto"/>
              </a:rPr>
              <a:t>Handwritten Character Recognition (HCR):</a:t>
            </a:r>
            <a:endParaRPr lang="en-US">
              <a:solidFill>
                <a:schemeClr val="dk2"/>
              </a:solidFill>
              <a:latin typeface="Sylfaen"/>
            </a:endParaRPr>
          </a:p>
          <a:p>
            <a:pPr marL="285750" indent="-285750">
              <a:buChar char="•"/>
            </a:pPr>
            <a:r>
              <a:rPr lang="en" sz="1600" dirty="0">
                <a:solidFill>
                  <a:schemeClr val="dk2"/>
                </a:solidFill>
                <a:latin typeface="Calibri"/>
                <a:ea typeface="Roboto"/>
              </a:rPr>
              <a:t>Digitizes handwritten scripts for OCR systems, education, and document preservation.</a:t>
            </a:r>
            <a:endParaRPr lang="en">
              <a:solidFill>
                <a:schemeClr val="dk2"/>
              </a:solidFill>
              <a:latin typeface="Calibri"/>
            </a:endParaRPr>
          </a:p>
          <a:p>
            <a:pPr marL="285750" indent="-285750">
              <a:buChar char="•"/>
            </a:pPr>
            <a:r>
              <a:rPr lang="en" sz="1600" dirty="0">
                <a:solidFill>
                  <a:schemeClr val="dk2"/>
                </a:solidFill>
                <a:latin typeface="Calibri"/>
                <a:ea typeface="Roboto"/>
              </a:rPr>
              <a:t>Bengali script poses unique challenges due to intricate shapes, overlapping characters, and handwriting variability</a:t>
            </a:r>
            <a:r>
              <a:rPr lang="en" sz="1600" dirty="0">
                <a:solidFill>
                  <a:schemeClr val="dk2"/>
                </a:solidFill>
                <a:ea typeface="Roboto"/>
              </a:rPr>
              <a:t>.</a:t>
            </a:r>
            <a:endParaRPr lang="en" dirty="0">
              <a:solidFill>
                <a:schemeClr val="dk2"/>
              </a:solidFill>
            </a:endParaRPr>
          </a:p>
          <a:p>
            <a:r>
              <a:rPr lang="en" sz="1600" b="1" dirty="0">
                <a:solidFill>
                  <a:schemeClr val="dk2"/>
                </a:solidFill>
                <a:latin typeface="Sylfaen"/>
                <a:ea typeface="Roboto"/>
              </a:rPr>
              <a:t>Previous Work:</a:t>
            </a:r>
            <a:endParaRPr lang="en" dirty="0">
              <a:solidFill>
                <a:schemeClr val="dk2"/>
              </a:solidFill>
              <a:latin typeface="Sylfaen"/>
            </a:endParaRPr>
          </a:p>
          <a:p>
            <a:pPr marL="285750" indent="-285750">
              <a:buChar char="•"/>
            </a:pPr>
            <a:r>
              <a:rPr lang="en" sz="1600" dirty="0">
                <a:solidFill>
                  <a:schemeClr val="dk2"/>
                </a:solidFill>
                <a:latin typeface="Calibri"/>
                <a:ea typeface="Roboto"/>
              </a:rPr>
              <a:t>Focused on large-scale datasets to train deep learning models.</a:t>
            </a:r>
            <a:endParaRPr lang="en">
              <a:solidFill>
                <a:schemeClr val="dk2"/>
              </a:solidFill>
              <a:latin typeface="Calibri"/>
            </a:endParaRPr>
          </a:p>
          <a:p>
            <a:endParaRPr lang="en" sz="1600" dirty="0">
              <a:solidFill>
                <a:schemeClr val="dk2"/>
              </a:solidFill>
              <a:latin typeface="Calibri"/>
              <a:ea typeface="Roboto"/>
            </a:endParaRPr>
          </a:p>
          <a:p>
            <a:r>
              <a:rPr lang="en" sz="1600" b="1" dirty="0">
                <a:solidFill>
                  <a:schemeClr val="dk2"/>
                </a:solidFill>
                <a:latin typeface="Sylfaen"/>
                <a:ea typeface="Roboto"/>
              </a:rPr>
              <a:t>Problem Statement:</a:t>
            </a:r>
            <a:endParaRPr lang="en" dirty="0">
              <a:solidFill>
                <a:schemeClr val="dk2"/>
              </a:solidFill>
              <a:latin typeface="Sylfaen"/>
            </a:endParaRPr>
          </a:p>
          <a:p>
            <a:pPr marL="285750" indent="-285750">
              <a:buChar char="•"/>
            </a:pPr>
            <a:r>
              <a:rPr lang="en" sz="1600" dirty="0">
                <a:solidFill>
                  <a:schemeClr val="dk2"/>
                </a:solidFill>
                <a:latin typeface="Calibri"/>
                <a:ea typeface="Roboto"/>
              </a:rPr>
              <a:t>Large datasets are often unavailable for regional scripts like Bengali.</a:t>
            </a:r>
            <a:endParaRPr lang="en">
              <a:solidFill>
                <a:schemeClr val="dk2"/>
              </a:solidFill>
              <a:latin typeface="Calibri"/>
            </a:endParaRPr>
          </a:p>
          <a:p>
            <a:pPr marL="285750" indent="-285750">
              <a:buChar char="•"/>
            </a:pPr>
            <a:r>
              <a:rPr lang="en" sz="1600" dirty="0">
                <a:solidFill>
                  <a:schemeClr val="dk2"/>
                </a:solidFill>
                <a:latin typeface="Calibri"/>
                <a:ea typeface="Roboto"/>
              </a:rPr>
              <a:t>A gap exists in exploring advanced architectures for small datasets</a:t>
            </a:r>
            <a:endParaRPr lang="en">
              <a:solidFill>
                <a:schemeClr val="dk2"/>
              </a:solidFill>
              <a:latin typeface="Calibri"/>
            </a:endParaRPr>
          </a:p>
          <a:p>
            <a:endParaRPr lang="en" sz="1600" b="1" dirty="0">
              <a:solidFill>
                <a:schemeClr val="dk2"/>
              </a:solidFill>
              <a:latin typeface="Calibri"/>
              <a:ea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033-2AAE-411E-EB97-7601D378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1256791"/>
          </a:xfrm>
        </p:spPr>
        <p:txBody>
          <a:bodyPr>
            <a:normAutofit/>
          </a:bodyPr>
          <a:lstStyle/>
          <a:p>
            <a:r>
              <a:rPr lang="en-US" sz="6400" baseline="0">
                <a:latin typeface="Sylfaen"/>
              </a:rPr>
              <a:t>Applications</a:t>
            </a:r>
            <a:r>
              <a:rPr lang="en-US" sz="6400">
                <a:latin typeface="Sylfaen"/>
                <a:ea typeface="Avenir Next LT Pro"/>
                <a:cs typeface="Avenir Next LT Pro"/>
              </a:rPr>
              <a:t>​</a:t>
            </a:r>
            <a:endParaRPr lang="en-US">
              <a:latin typeface="Sylfae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8B301-F660-173B-FEF9-E5E027D92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98239"/>
            <a:ext cx="7193558" cy="2748126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latin typeface="Calibri"/>
                <a:ea typeface="Calibri"/>
                <a:cs typeface="Calibri"/>
              </a:rPr>
              <a:t>Digitization of Bengali text .</a:t>
            </a:r>
            <a:endParaRPr lang="en-US" dirty="0">
              <a:latin typeface="Avenir Next LT Pro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dirty="0">
                <a:latin typeface="Calibri"/>
                <a:ea typeface="Calibri"/>
                <a:cs typeface="Calibri"/>
              </a:rPr>
              <a:t>Enhanced OCR for regional languages.</a:t>
            </a:r>
            <a:endParaRPr lang="en-US"/>
          </a:p>
          <a:p>
            <a:pPr>
              <a:spcBef>
                <a:spcPts val="1000"/>
              </a:spcBef>
            </a:pPr>
            <a:r>
              <a:rPr lang="en-US" dirty="0">
                <a:latin typeface="Calibri"/>
                <a:ea typeface="Calibri"/>
                <a:cs typeface="Calibri"/>
              </a:rPr>
              <a:t>Potential use in education and assistive technologies.</a:t>
            </a:r>
          </a:p>
          <a:p>
            <a:pPr>
              <a:spcBef>
                <a:spcPts val="1000"/>
              </a:spcBef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58938-1D47-7523-F135-8C3F10501B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592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0C72-8C96-951D-59C6-9AACEE68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66" y="1921084"/>
            <a:ext cx="8520600" cy="1547385"/>
          </a:xfrm>
        </p:spPr>
        <p:txBody>
          <a:bodyPr/>
          <a:lstStyle/>
          <a:p>
            <a:r>
              <a:rPr lang="en-US" sz="6000">
                <a:latin typeface="Sylfaen"/>
              </a:rPr>
              <a:t>           Thank You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1A60E-7FE7-1E5E-2597-A3ED8CA93F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864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ylfaen"/>
              </a:rPr>
              <a:t>MOTIVATION</a:t>
            </a:r>
            <a:endParaRPr lang="en-US" b="1">
              <a:latin typeface="Sylfae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7C25F-3D57-9163-7DD6-2BF9097C74DE}"/>
              </a:ext>
            </a:extLst>
          </p:cNvPr>
          <p:cNvSpPr txBox="1"/>
          <p:nvPr/>
        </p:nvSpPr>
        <p:spPr>
          <a:xfrm>
            <a:off x="654256" y="1538248"/>
            <a:ext cx="7315200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Sylfaen"/>
              </a:rPr>
              <a:t>Why Small Datasets?</a:t>
            </a:r>
            <a:endParaRPr lang="en-US" sz="1600" dirty="0">
              <a:latin typeface="Sylfaen"/>
            </a:endParaRPr>
          </a:p>
          <a:p>
            <a:pPr marL="285750" indent="-285750">
              <a:buChar char="•"/>
            </a:pPr>
            <a:r>
              <a:rPr lang="en-US" sz="1600" dirty="0">
                <a:latin typeface="Calibri"/>
              </a:rPr>
              <a:t>Real-world scenarios often lack large-scale labeled datasets for regional languages.</a:t>
            </a:r>
          </a:p>
          <a:p>
            <a:pPr marL="285750" indent="-285750">
              <a:buChar char="•"/>
            </a:pPr>
            <a:r>
              <a:rPr lang="en-US" sz="1600" dirty="0">
                <a:latin typeface="Calibri"/>
              </a:rPr>
              <a:t>Addressing this gap can make HCR solutions more practical and scalable</a:t>
            </a:r>
            <a:r>
              <a:rPr lang="en-US" sz="1600" dirty="0"/>
              <a:t>.</a:t>
            </a:r>
          </a:p>
          <a:p>
            <a:r>
              <a:rPr lang="en-US" sz="1600" b="1" dirty="0">
                <a:latin typeface="Sylfaen"/>
              </a:rPr>
              <a:t>Challenges in Bengali HCR:</a:t>
            </a:r>
            <a:endParaRPr lang="en-US" sz="1600" dirty="0">
              <a:latin typeface="Sylfaen"/>
            </a:endParaRPr>
          </a:p>
          <a:p>
            <a:pPr marL="285750" indent="-285750">
              <a:buChar char="•"/>
            </a:pPr>
            <a:r>
              <a:rPr lang="en-US" sz="1600" dirty="0">
                <a:latin typeface="Calibri"/>
              </a:rPr>
              <a:t>Dependence on large datasets in previous work limits applicability.</a:t>
            </a:r>
          </a:p>
          <a:p>
            <a:endParaRPr lang="en-US" sz="1600" b="1" dirty="0">
              <a:latin typeface="Sylfaen"/>
            </a:endParaRPr>
          </a:p>
          <a:p>
            <a:r>
              <a:rPr lang="en-US" sz="1600" b="1" dirty="0">
                <a:latin typeface="Sylfaen"/>
              </a:rPr>
              <a:t>Focus of This Work</a:t>
            </a:r>
          </a:p>
          <a:p>
            <a:pPr marL="285750" indent="-285750">
              <a:buChar char="•"/>
            </a:pPr>
            <a:r>
              <a:rPr lang="en-US" sz="1600" dirty="0">
                <a:latin typeface="Calibri"/>
              </a:rPr>
              <a:t>Explore advanced architectures like Dilated Residual CNNs and SE Blocks.</a:t>
            </a:r>
          </a:p>
          <a:p>
            <a:pPr marL="285750" indent="-285750">
              <a:buChar char="•"/>
            </a:pPr>
            <a:r>
              <a:rPr lang="en-US" sz="1600" dirty="0">
                <a:latin typeface="Calibri"/>
              </a:rPr>
              <a:t>Optimize models to perform effectively on small datasets.</a:t>
            </a:r>
          </a:p>
          <a:p>
            <a:pPr algn="l"/>
            <a:endParaRPr lang="en-US" b="1" dirty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352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ylfaen (bold)"/>
              </a:rPr>
              <a:t>OBJECTIVE</a:t>
            </a:r>
            <a:endParaRPr b="1">
              <a:latin typeface="Sylfaen (bold)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29483" y="1064222"/>
            <a:ext cx="8321818" cy="3322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indent="0">
              <a:buClr>
                <a:srgbClr val="434343"/>
              </a:buClr>
              <a:buSzPts val="1600"/>
              <a:buNone/>
            </a:pPr>
            <a:r>
              <a:rPr lang="en" sz="3400" b="1" dirty="0">
                <a:latin typeface="Sylfaen"/>
              </a:rPr>
              <a:t> </a:t>
            </a:r>
            <a:r>
              <a:rPr lang="en" sz="3400" b="1" dirty="0">
                <a:latin typeface="Sylfaen"/>
                <a:ea typeface="+mn-lt"/>
                <a:cs typeface="+mn-lt"/>
              </a:rPr>
              <a:t>Primary Goal:</a:t>
            </a:r>
            <a:endParaRPr lang="en-US" sz="3400" dirty="0">
              <a:latin typeface="Sylfaen"/>
            </a:endParaRPr>
          </a:p>
          <a:p>
            <a:pPr>
              <a:buSzPts val="1600"/>
            </a:pPr>
            <a:r>
              <a:rPr lang="en" dirty="0">
                <a:latin typeface="Calibri"/>
                <a:ea typeface="+mn-lt"/>
                <a:cs typeface="+mn-lt"/>
              </a:rPr>
              <a:t>Achieve high recognition accuracy for Bengali handwritten characters using a small dataset.</a:t>
            </a:r>
          </a:p>
          <a:p>
            <a:pPr marL="0" indent="0">
              <a:buSzPts val="1600"/>
              <a:buNone/>
            </a:pPr>
            <a:r>
              <a:rPr lang="en" b="1" dirty="0">
                <a:latin typeface="Sylfaen"/>
                <a:ea typeface="+mn-lt"/>
                <a:cs typeface="+mn-lt"/>
              </a:rPr>
              <a:t>Key Objectives:</a:t>
            </a:r>
            <a:endParaRPr lang="en" dirty="0">
              <a:latin typeface="Sylfaen"/>
              <a:ea typeface="+mn-lt"/>
              <a:cs typeface="+mn-lt"/>
            </a:endParaRPr>
          </a:p>
          <a:p>
            <a:pPr marL="285750" indent="-285750">
              <a:buSzPts val="1600"/>
            </a:pPr>
            <a:r>
              <a:rPr lang="en" dirty="0">
                <a:latin typeface="Calibri"/>
                <a:ea typeface="+mn-lt"/>
                <a:cs typeface="+mn-lt"/>
              </a:rPr>
              <a:t>Adapt advanced architectures (e.g., Residual CNNs, Dilated CNNs) for small datasets.</a:t>
            </a:r>
            <a:endParaRPr lang="en" dirty="0">
              <a:latin typeface="Calibri"/>
              <a:ea typeface="Calibri"/>
              <a:cs typeface="Calibri"/>
            </a:endParaRPr>
          </a:p>
          <a:p>
            <a:pPr marL="285750" indent="-285750">
              <a:buSzPts val="1600"/>
            </a:pPr>
            <a:r>
              <a:rPr lang="en" dirty="0">
                <a:latin typeface="Calibri"/>
                <a:ea typeface="+mn-lt"/>
                <a:cs typeface="+mn-lt"/>
              </a:rPr>
              <a:t>Integrate attention mechanisms (e.g., SE Blocks) to improve feature extraction.</a:t>
            </a:r>
            <a:endParaRPr lang="en" dirty="0">
              <a:latin typeface="Calibri"/>
              <a:ea typeface="Calibri"/>
              <a:cs typeface="Calibri"/>
            </a:endParaRPr>
          </a:p>
          <a:p>
            <a:pPr marL="285750" indent="-285750">
              <a:buSzPts val="1600"/>
            </a:pPr>
            <a:r>
              <a:rPr lang="en" dirty="0">
                <a:latin typeface="Calibri"/>
                <a:ea typeface="+mn-lt"/>
                <a:cs typeface="+mn-lt"/>
              </a:rPr>
              <a:t>Compare the performance of custom architectures with pretrained models.</a:t>
            </a:r>
            <a:endParaRPr lang="en" dirty="0">
              <a:latin typeface="Calibri"/>
              <a:ea typeface="Calibri"/>
              <a:cs typeface="Calibri"/>
            </a:endParaRPr>
          </a:p>
          <a:p>
            <a:pPr marL="285750" indent="-285750">
              <a:buSzPts val="1600"/>
            </a:pPr>
            <a:r>
              <a:rPr lang="en" dirty="0">
                <a:latin typeface="Calibri"/>
                <a:ea typeface="+mn-lt"/>
                <a:cs typeface="+mn-lt"/>
              </a:rPr>
              <a:t>Provide insights for optimizing small dataset performance.</a:t>
            </a:r>
          </a:p>
          <a:p>
            <a:pPr marL="114300" indent="0">
              <a:lnSpc>
                <a:spcPct val="114999"/>
              </a:lnSpc>
              <a:buSzPts val="1600"/>
              <a:buNone/>
            </a:pPr>
            <a:endParaRPr lang="en" b="1" dirty="0">
              <a:latin typeface="Calibri"/>
              <a:ea typeface="Calibri"/>
              <a:cs typeface="Calibri"/>
            </a:endParaRPr>
          </a:p>
          <a:p>
            <a:pPr lvl="1">
              <a:lnSpc>
                <a:spcPct val="114999"/>
              </a:lnSpc>
              <a:buClr>
                <a:srgbClr val="000000"/>
              </a:buClr>
              <a:buSzPts val="1600"/>
            </a:pPr>
            <a:endParaRPr lang="en" b="1"/>
          </a:p>
          <a:p>
            <a:pPr>
              <a:lnSpc>
                <a:spcPct val="114999"/>
              </a:lnSpc>
              <a:buClr>
                <a:srgbClr val="000000"/>
              </a:buClr>
              <a:buSzPts val="1600"/>
              <a:buFont typeface="Arial"/>
              <a:buChar char="●"/>
            </a:pPr>
            <a:endParaRPr lang="en"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87900" y="352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ylfaen (bold)"/>
              </a:rPr>
              <a:t>DATASET</a:t>
            </a:r>
            <a:endParaRPr lang="en-US" b="1">
              <a:latin typeface="Sylfaen (bold)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86242" y="1296137"/>
            <a:ext cx="8446058" cy="2891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 b="1">
                <a:solidFill>
                  <a:srgbClr val="000000"/>
                </a:solidFill>
                <a:latin typeface="Calibri"/>
                <a:ea typeface="+mn-lt"/>
                <a:cs typeface="+mn-lt"/>
                <a:sym typeface="Arial"/>
              </a:rPr>
              <a:t>Dataset Features: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" sz="1600" b="1">
                <a:solidFill>
                  <a:srgbClr val="000000"/>
                </a:solidFill>
                <a:latin typeface="Calibri"/>
                <a:ea typeface="+mn-lt"/>
                <a:cs typeface="+mn-lt"/>
                <a:sym typeface="Arial"/>
              </a:rPr>
              <a:t> </a:t>
            </a:r>
            <a:r>
              <a:rPr lang="en" sz="1800" b="1">
                <a:solidFill>
                  <a:srgbClr val="000000"/>
                </a:solidFill>
                <a:latin typeface="Calibri"/>
                <a:ea typeface="+mn-lt"/>
                <a:cs typeface="+mn-lt"/>
                <a:sym typeface="Arial"/>
              </a:rPr>
              <a:t>Classes:</a:t>
            </a:r>
            <a:r>
              <a:rPr lang="en" sz="1800">
                <a:solidFill>
                  <a:srgbClr val="000000"/>
                </a:solidFill>
                <a:latin typeface="Calibri"/>
                <a:ea typeface="+mn-lt"/>
                <a:cs typeface="+mn-lt"/>
                <a:sym typeface="Arial"/>
              </a:rPr>
              <a:t> 50 distinct Bengali characters, including vowels and   consonants.</a:t>
            </a:r>
            <a:endParaRPr lang="en" sz="18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" sz="1800" b="1">
                <a:solidFill>
                  <a:srgbClr val="000000"/>
                </a:solidFill>
                <a:latin typeface="Calibri"/>
                <a:ea typeface="+mn-lt"/>
                <a:cs typeface="+mn-lt"/>
                <a:sym typeface="Arial"/>
              </a:rPr>
              <a:t>      </a:t>
            </a:r>
            <a:endParaRPr lang="en" sz="18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" sz="1800" b="1">
                <a:solidFill>
                  <a:srgbClr val="000000"/>
                </a:solidFill>
                <a:latin typeface="Calibri"/>
                <a:ea typeface="+mn-lt"/>
                <a:cs typeface="+mn-lt"/>
                <a:sym typeface="Arial"/>
              </a:rPr>
              <a:t>Image Details:</a:t>
            </a:r>
            <a:r>
              <a:rPr lang="en" sz="1800">
                <a:solidFill>
                  <a:srgbClr val="000000"/>
                </a:solidFill>
                <a:latin typeface="Calibri"/>
                <a:ea typeface="+mn-lt"/>
                <a:cs typeface="+mn-lt"/>
                <a:sym typeface="Arial"/>
              </a:rPr>
              <a:t> Grayscale, resized to 32×32 pixels.</a:t>
            </a:r>
            <a:endParaRPr lang="en" sz="1800">
              <a:latin typeface="Calibri"/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" sz="1800" b="1">
                <a:solidFill>
                  <a:srgbClr val="000000"/>
                </a:solidFill>
                <a:latin typeface="Calibri"/>
                <a:ea typeface="+mn-lt"/>
                <a:cs typeface="+mn-lt"/>
                <a:sym typeface="Arial"/>
              </a:rPr>
              <a:t>Diversity:</a:t>
            </a:r>
            <a:r>
              <a:rPr lang="en" sz="1800">
                <a:solidFill>
                  <a:srgbClr val="000000"/>
                </a:solidFill>
                <a:latin typeface="Calibri"/>
                <a:ea typeface="+mn-lt"/>
                <a:cs typeface="+mn-lt"/>
                <a:sym typeface="Arial"/>
              </a:rPr>
              <a:t> Variations </a:t>
            </a:r>
            <a:r>
              <a:rPr lang="en" sz="1800">
                <a:latin typeface="Calibri"/>
                <a:ea typeface="+mn-lt"/>
                <a:cs typeface="+mn-lt"/>
              </a:rPr>
              <a:t>in </a:t>
            </a:r>
            <a:r>
              <a:rPr lang="en" sz="1800">
                <a:solidFill>
                  <a:srgbClr val="000000"/>
                </a:solidFill>
                <a:latin typeface="Calibri"/>
                <a:ea typeface="+mn-lt"/>
                <a:cs typeface="+mn-lt"/>
                <a:sym typeface="Arial"/>
              </a:rPr>
              <a:t>handwriting styles</a:t>
            </a:r>
            <a:r>
              <a:rPr lang="en" sz="1800">
                <a:latin typeface="Calibri"/>
                <a:ea typeface="+mn-lt"/>
                <a:cs typeface="+mn-lt"/>
              </a:rPr>
              <a:t>,</a:t>
            </a:r>
            <a:r>
              <a:rPr lang="en" sz="1800">
                <a:solidFill>
                  <a:srgbClr val="000000"/>
                </a:solidFill>
                <a:latin typeface="Calibri"/>
                <a:ea typeface="+mn-lt"/>
                <a:cs typeface="+mn-lt"/>
                <a:sym typeface="Arial"/>
              </a:rPr>
              <a:t> stroke thickness, and orientation.</a:t>
            </a:r>
            <a:endParaRPr lang="en" sz="180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" sz="2000" b="1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" sz="2000" b="1">
                <a:latin typeface="Calibri"/>
                <a:ea typeface="+mn-lt"/>
                <a:cs typeface="+mn-lt"/>
              </a:rPr>
              <a:t>Data Splits:</a:t>
            </a:r>
            <a:endParaRPr lang="en-US" sz="200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" sz="2000">
                <a:latin typeface="Calibri"/>
                <a:ea typeface="+mn-lt"/>
                <a:cs typeface="+mn-lt"/>
              </a:rPr>
              <a:t>    Training: 12,000 images.</a:t>
            </a:r>
            <a:endParaRPr lang="en-US" sz="200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" sz="2000">
                <a:latin typeface="Calibri"/>
                <a:ea typeface="+mn-lt"/>
                <a:cs typeface="+mn-lt"/>
              </a:rPr>
              <a:t>    Testing: 3,000 images.</a:t>
            </a:r>
          </a:p>
          <a:p>
            <a:pPr marL="0" indent="0">
              <a:buNone/>
            </a:pPr>
            <a:endParaRPr lang="e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87900" y="518351"/>
            <a:ext cx="8520600" cy="665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3300" b="1">
                <a:solidFill>
                  <a:schemeClr val="tx1">
                    <a:lumMod val="95000"/>
                    <a:lumOff val="5000"/>
                  </a:schemeClr>
                </a:solidFill>
                <a:latin typeface="Sylfaen (bold)"/>
              </a:rPr>
              <a:t>Methodology Overview</a:t>
            </a:r>
          </a:p>
          <a:p>
            <a:endParaRPr lang="en-US" sz="3300" b="1">
              <a:solidFill>
                <a:schemeClr val="tx1">
                  <a:lumMod val="95000"/>
                  <a:lumOff val="5000"/>
                </a:schemeClr>
              </a:solidFill>
              <a:latin typeface="Sylfaen (bold)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solidFill>
                <a:schemeClr val="tx1">
                  <a:lumMod val="95000"/>
                  <a:lumOff val="5000"/>
                </a:schemeClr>
              </a:solidFill>
              <a:latin typeface="Sylfaen (bold)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86242" y="1296137"/>
            <a:ext cx="8446058" cy="2891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-228600">
              <a:spcAft>
                <a:spcPts val="600"/>
              </a:spcAft>
              <a:buChar char="○"/>
            </a:pPr>
            <a:r>
              <a:rPr lang="en-US" sz="1800" b="1" dirty="0">
                <a:solidFill>
                  <a:srgbClr val="000000"/>
                </a:solidFill>
                <a:latin typeface="Sylfaen"/>
                <a:ea typeface="+mn-lt"/>
                <a:cs typeface="+mn-lt"/>
              </a:rPr>
              <a:t>custom models</a:t>
            </a:r>
          </a:p>
          <a:p>
            <a:pPr marL="596900">
              <a:spcAft>
                <a:spcPts val="600"/>
              </a:spcAft>
              <a:buChar char="○"/>
            </a:pPr>
            <a:r>
              <a:rPr lang="en-US" sz="1600" b="1" dirty="0">
                <a:solidFill>
                  <a:srgbClr val="000000"/>
                </a:solidFill>
                <a:latin typeface="Sylfaen"/>
                <a:ea typeface="+mn-lt"/>
                <a:cs typeface="+mn-lt"/>
                <a:sym typeface="Arial"/>
              </a:rPr>
              <a:t>standard optimized</a:t>
            </a:r>
            <a:r>
              <a:rPr lang="en-US" sz="1500" b="1" dirty="0">
                <a:solidFill>
                  <a:srgbClr val="000000"/>
                </a:solidFill>
                <a:latin typeface="Calibri"/>
                <a:ea typeface="+mn-lt"/>
                <a:cs typeface="+mn-lt"/>
                <a:sym typeface="Arial"/>
              </a:rPr>
              <a:t> CNN</a:t>
            </a:r>
            <a:endParaRPr lang="en-US" sz="15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596900">
              <a:spcAft>
                <a:spcPts val="600"/>
              </a:spcAft>
              <a:buChar char="○"/>
            </a:pPr>
            <a:r>
              <a:rPr lang="en-US" sz="1500" b="1" dirty="0">
                <a:solidFill>
                  <a:srgbClr val="000000"/>
                </a:solidFill>
                <a:latin typeface="Calibri"/>
                <a:ea typeface="+mn-lt"/>
                <a:cs typeface="+mn-lt"/>
                <a:sym typeface="Arial"/>
              </a:rPr>
              <a:t>Residual Neural Networks.</a:t>
            </a:r>
            <a:endParaRPr lang="en-US" sz="1500" b="1" dirty="0">
              <a:latin typeface="Calibri"/>
              <a:ea typeface="+mn-lt"/>
              <a:cs typeface="+mn-lt"/>
            </a:endParaRPr>
          </a:p>
          <a:p>
            <a:pPr marL="596900">
              <a:spcAft>
                <a:spcPts val="600"/>
              </a:spcAft>
              <a:buChar char="○"/>
            </a:pPr>
            <a:r>
              <a:rPr lang="en-US" sz="1500" b="1" dirty="0">
                <a:solidFill>
                  <a:srgbClr val="000000"/>
                </a:solidFill>
                <a:latin typeface="Calibri"/>
                <a:ea typeface="+mn-lt"/>
                <a:cs typeface="+mn-lt"/>
                <a:sym typeface="Arial"/>
              </a:rPr>
              <a:t>Dilated Residual Neural Networks.</a:t>
            </a:r>
            <a:endParaRPr lang="en-US" sz="1500" b="1" dirty="0">
              <a:latin typeface="Calibri"/>
              <a:ea typeface="+mn-lt"/>
              <a:cs typeface="+mn-lt"/>
            </a:endParaRPr>
          </a:p>
          <a:p>
            <a:pPr marL="596900">
              <a:spcAft>
                <a:spcPts val="600"/>
              </a:spcAft>
              <a:buChar char="○"/>
            </a:pPr>
            <a:r>
              <a:rPr lang="en-US" sz="1500" b="1" dirty="0">
                <a:latin typeface="Calibri"/>
                <a:ea typeface="+mn-lt"/>
                <a:cs typeface="+mn-lt"/>
              </a:rPr>
              <a:t>CNN with SE Blocks</a:t>
            </a:r>
            <a:endParaRPr lang="en-US" sz="1500" dirty="0">
              <a:latin typeface="Calibri"/>
              <a:ea typeface="+mn-lt"/>
              <a:cs typeface="+mn-lt"/>
            </a:endParaRPr>
          </a:p>
          <a:p>
            <a:pPr marL="0" indent="-228600">
              <a:spcAft>
                <a:spcPts val="600"/>
              </a:spcAft>
              <a:buChar char="○"/>
            </a:pPr>
            <a:r>
              <a:rPr lang="en-US" sz="1500" b="1" dirty="0">
                <a:latin typeface="Calibri"/>
                <a:ea typeface="+mn-lt"/>
                <a:cs typeface="+mn-lt"/>
              </a:rPr>
              <a:t>Pretrained Models</a:t>
            </a:r>
            <a:endParaRPr lang="en-US" sz="1500" dirty="0">
              <a:latin typeface="Calibri"/>
              <a:ea typeface="+mn-lt"/>
              <a:cs typeface="+mn-lt"/>
            </a:endParaRPr>
          </a:p>
          <a:p>
            <a:pPr marL="571500" lvl="1" indent="-342900">
              <a:spcAft>
                <a:spcPts val="600"/>
              </a:spcAft>
              <a:buSzPts val="1800"/>
            </a:pPr>
            <a:r>
              <a:rPr lang="en-US" sz="1400" b="1" dirty="0">
                <a:latin typeface="Calibri"/>
                <a:ea typeface="+mn-lt"/>
                <a:cs typeface="+mn-lt"/>
              </a:rPr>
              <a:t>MobileNetV2:</a:t>
            </a:r>
            <a:r>
              <a:rPr lang="en-US" sz="1400" dirty="0">
                <a:latin typeface="Calibri"/>
                <a:ea typeface="+mn-lt"/>
                <a:cs typeface="+mn-lt"/>
              </a:rPr>
              <a:t> Lightweight and efficient architecture for small datasets. </a:t>
            </a:r>
          </a:p>
          <a:p>
            <a:pPr marL="571500" lvl="1" indent="-342900">
              <a:spcAft>
                <a:spcPts val="600"/>
              </a:spcAft>
              <a:buSzPts val="1800"/>
            </a:pPr>
            <a:r>
              <a:rPr lang="en-US" sz="1400" b="1" dirty="0">
                <a:latin typeface="Calibri"/>
                <a:ea typeface="+mn-lt"/>
                <a:cs typeface="+mn-lt"/>
              </a:rPr>
              <a:t> VGG16:</a:t>
            </a:r>
            <a:r>
              <a:rPr lang="en-US" sz="1400" dirty="0">
                <a:latin typeface="Calibri"/>
                <a:ea typeface="+mn-lt"/>
                <a:cs typeface="+mn-lt"/>
              </a:rPr>
              <a:t> Deep architecture suitable for extracting complex features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lvl="1" indent="-342900">
              <a:spcAft>
                <a:spcPts val="600"/>
              </a:spcAft>
            </a:pPr>
            <a:r>
              <a:rPr lang="en-US" sz="1500" b="1" dirty="0">
                <a:latin typeface="Calibri"/>
                <a:ea typeface="+mn-lt"/>
                <a:cs typeface="+mn-lt"/>
              </a:rPr>
              <a:t> ResNet50:</a:t>
            </a:r>
            <a:r>
              <a:rPr lang="en-US" sz="1500" dirty="0">
                <a:latin typeface="Calibri"/>
                <a:ea typeface="+mn-lt"/>
                <a:cs typeface="+mn-lt"/>
              </a:rPr>
              <a:t> Uses residual blocks to mitigate vanishing gradient issues</a:t>
            </a:r>
            <a:r>
              <a:rPr lang="en-US" sz="1500" dirty="0">
                <a:ea typeface="+mn-lt"/>
                <a:cs typeface="+mn-lt"/>
              </a:rPr>
              <a:t>.</a:t>
            </a:r>
          </a:p>
          <a:p>
            <a:pPr marL="171450" indent="-285750">
              <a:spcAft>
                <a:spcPts val="600"/>
              </a:spcAft>
              <a:buChar char="○"/>
            </a:pPr>
            <a:endParaRPr lang="en-US" sz="1500">
              <a:ea typeface="+mn-lt"/>
              <a:cs typeface="+mn-lt"/>
            </a:endParaRPr>
          </a:p>
          <a:p>
            <a:pPr marL="0" indent="0">
              <a:buNone/>
            </a:pPr>
            <a:endParaRPr lang="en" sz="2400" b="1"/>
          </a:p>
        </p:txBody>
      </p:sp>
    </p:spTree>
    <p:extLst>
      <p:ext uri="{BB962C8B-B14F-4D97-AF65-F5344CB8AC3E}">
        <p14:creationId xmlns:p14="http://schemas.microsoft.com/office/powerpoint/2010/main" val="55409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D0F6-DB47-2C41-B231-FD082618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Sylfaen"/>
                <a:ea typeface="+mj-lt"/>
                <a:cs typeface="+mj-lt"/>
              </a:rPr>
              <a:t>Standard Optimized </a:t>
            </a:r>
            <a:r>
              <a:rPr lang="en-US" b="1" dirty="0">
                <a:latin typeface="Sylfaen"/>
              </a:rPr>
              <a:t>CNN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48C10-1238-FC71-7D3C-4687B090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2534"/>
            <a:ext cx="8627151" cy="1584070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endParaRPr lang="en-US" b="1"/>
          </a:p>
          <a:p>
            <a:r>
              <a:rPr lang="en-US" b="1">
                <a:latin typeface="Calibri"/>
                <a:ea typeface="+mn-lt"/>
                <a:cs typeface="+mn-lt"/>
              </a:rPr>
              <a:t>Layers:</a:t>
            </a:r>
          </a:p>
          <a:p>
            <a:pPr marL="571500" lvl="1" indent="0">
              <a:buNone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Convolutional:</a:t>
            </a:r>
            <a:r>
              <a:rPr lang="en-US">
                <a:latin typeface="Calibri"/>
                <a:ea typeface="+mn-lt"/>
                <a:cs typeface="+mn-lt"/>
              </a:rPr>
              <a:t> extract low-level features.</a:t>
            </a:r>
            <a:endParaRPr lang="en-US">
              <a:latin typeface="Calibri"/>
              <a:ea typeface="Calibri"/>
              <a:cs typeface="Calibri"/>
            </a:endParaRPr>
          </a:p>
          <a:p>
            <a:pPr marL="571500" lvl="1" indent="0">
              <a:buNone/>
            </a:pPr>
            <a:r>
              <a:rPr lang="en-US" b="1">
                <a:latin typeface="Calibri"/>
                <a:ea typeface="+mn-lt"/>
                <a:cs typeface="+mn-lt"/>
              </a:rPr>
              <a:t>Max pooling:</a:t>
            </a:r>
            <a:r>
              <a:rPr lang="en-US">
                <a:latin typeface="Calibri"/>
                <a:ea typeface="+mn-lt"/>
                <a:cs typeface="+mn-lt"/>
              </a:rPr>
              <a:t> dimensionality reduction.</a:t>
            </a:r>
          </a:p>
          <a:p>
            <a:pPr marL="571500" lvl="1" indent="0">
              <a:buNone/>
            </a:pPr>
            <a:r>
              <a:rPr lang="en-US" b="1">
                <a:latin typeface="Calibri"/>
                <a:ea typeface="+mn-lt"/>
                <a:cs typeface="+mn-lt"/>
              </a:rPr>
              <a:t>Fully connected:</a:t>
            </a:r>
            <a:r>
              <a:rPr lang="en-US">
                <a:latin typeface="Calibri"/>
                <a:ea typeface="+mn-lt"/>
                <a:cs typeface="+mn-lt"/>
              </a:rPr>
              <a:t> high-level feature extraction.</a:t>
            </a:r>
          </a:p>
          <a:p>
            <a:pPr marL="571500" lvl="1" indent="0">
              <a:buNone/>
            </a:pPr>
            <a:r>
              <a:rPr lang="en-US" b="1" err="1">
                <a:latin typeface="Calibri"/>
                <a:ea typeface="+mn-lt"/>
                <a:cs typeface="+mn-lt"/>
              </a:rPr>
              <a:t>Softmax</a:t>
            </a:r>
            <a:r>
              <a:rPr lang="en-US" b="1">
                <a:latin typeface="Calibri"/>
                <a:ea typeface="+mn-lt"/>
                <a:cs typeface="+mn-lt"/>
              </a:rPr>
              <a:t>:</a:t>
            </a:r>
            <a:r>
              <a:rPr lang="en-US">
                <a:latin typeface="Calibri"/>
                <a:ea typeface="+mn-lt"/>
                <a:cs typeface="+mn-lt"/>
              </a:rPr>
              <a:t> classification into 50 classes</a:t>
            </a:r>
            <a:endParaRPr lang="en-US">
              <a:latin typeface="Calibri"/>
            </a:endParaRPr>
          </a:p>
          <a:p>
            <a:pPr lvl="1"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 b="1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508E10E-1809-89B1-0A23-0F9F94AE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2" y="2567876"/>
            <a:ext cx="5672382" cy="20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2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A965-E22E-78AE-678E-1B61C3C7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61182"/>
            <a:ext cx="8520600" cy="3982376"/>
          </a:xfrm>
        </p:spPr>
        <p:txBody>
          <a:bodyPr/>
          <a:lstStyle/>
          <a:p>
            <a:pPr marL="1143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41A10-59CB-32F1-AF6C-80C646AF0E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AB137B-4D9D-F0CE-4D0B-6ED0AF11E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36951"/>
              </p:ext>
            </p:extLst>
          </p:nvPr>
        </p:nvGraphicFramePr>
        <p:xfrm>
          <a:off x="0" y="2068830"/>
          <a:ext cx="7315200" cy="731520"/>
        </p:xfrm>
        <a:graphic>
          <a:graphicData uri="http://schemas.openxmlformats.org/drawingml/2006/table">
            <a:tbl>
              <a:tblPr bandRow="1">
                <a:tableStyleId>{979B03DB-6166-4325-AB9F-90A0A58D8F70}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4505300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425064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534329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2212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18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56063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0099B00-E389-DB7B-7B6A-CF436BC9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94" y="502861"/>
            <a:ext cx="7710407" cy="29863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C3E6F1-FDB0-2001-57C8-7C893FB0F9DD}"/>
              </a:ext>
            </a:extLst>
          </p:cNvPr>
          <p:cNvSpPr txBox="1"/>
          <p:nvPr/>
        </p:nvSpPr>
        <p:spPr>
          <a:xfrm>
            <a:off x="481794" y="3667721"/>
            <a:ext cx="6342300" cy="4086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>
                <a:latin typeface="Calibri"/>
              </a:rPr>
              <a:t>Achieved </a:t>
            </a:r>
            <a:r>
              <a:rPr lang="en-US" sz="2000" b="1">
                <a:latin typeface="Calibri"/>
              </a:rPr>
              <a:t>validation accuracy</a:t>
            </a:r>
            <a:r>
              <a:rPr lang="en-US" sz="2000"/>
              <a:t>: 87.9%.</a:t>
            </a:r>
            <a:endParaRPr lang="en-US" sz="200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62393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44D4-0582-6A51-17CA-3F15170F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Sylfaen (bold)"/>
                <a:ea typeface="+mj-lt"/>
                <a:cs typeface="+mj-lt"/>
              </a:rPr>
              <a:t>Residual Neural Network (ResNet)</a:t>
            </a:r>
            <a:endParaRPr lang="en-US" b="1">
              <a:latin typeface="Sylfaen (bold)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615EA-D7AB-D333-B5F1-D74224C3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7993"/>
            <a:ext cx="8520600" cy="1111119"/>
          </a:xfrm>
        </p:spPr>
        <p:txBody>
          <a:bodyPr>
            <a:normAutofit fontScale="62500" lnSpcReduction="20000"/>
          </a:bodyPr>
          <a:lstStyle/>
          <a:p>
            <a:r>
              <a:rPr lang="en-US" b="1">
                <a:ea typeface="+mn-lt"/>
                <a:cs typeface="+mn-lt"/>
              </a:rPr>
              <a:t>Method: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Introduces residual connections that bypass one or more layers, allowing for better gradient flow.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Uses multiple layers of convolutions and batch normalization to enhance learning.</a:t>
            </a:r>
            <a:endParaRPr lang="en-US"/>
          </a:p>
          <a:p>
            <a:endParaRPr lang="en-US" b="1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0A1BC-854F-DE2E-856B-8D6B876795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2A5855D-52D0-6C18-5430-63E20832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53" y="2398928"/>
            <a:ext cx="6861228" cy="22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468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AccentBoxVTI</vt:lpstr>
      <vt:lpstr>Bengali Handwritten Character Recognition: A Comparative Study of CNN Variants and Lightweight Pretrained Models on Small Size Dataset</vt:lpstr>
      <vt:lpstr>INTRODUCTION</vt:lpstr>
      <vt:lpstr>MOTIVATION</vt:lpstr>
      <vt:lpstr>OBJECTIVE</vt:lpstr>
      <vt:lpstr>DATASET</vt:lpstr>
      <vt:lpstr>Methodology Overview  </vt:lpstr>
      <vt:lpstr>Standard Optimized CNN </vt:lpstr>
      <vt:lpstr>PowerPoint Presentation</vt:lpstr>
      <vt:lpstr>Residual Neural Network (ResNet)</vt:lpstr>
      <vt:lpstr>PowerPoint Presentation</vt:lpstr>
      <vt:lpstr>Dilated Residual CNN</vt:lpstr>
      <vt:lpstr>PowerPoint Presentation</vt:lpstr>
      <vt:lpstr>Squeeze-and-Excitation Block (SE-Block)</vt:lpstr>
      <vt:lpstr>PowerPoint Presentation</vt:lpstr>
      <vt:lpstr>PowerPoint Presentation</vt:lpstr>
      <vt:lpstr>Performance Comparison of Pretrained Models</vt:lpstr>
      <vt:lpstr>Key Observations and Result Analysis for Developed Models</vt:lpstr>
      <vt:lpstr>Conclusion </vt:lpstr>
      <vt:lpstr>Future Scope </vt:lpstr>
      <vt:lpstr>Applications​</vt:lpstr>
      <vt:lpstr>           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84</cp:revision>
  <dcterms:modified xsi:type="dcterms:W3CDTF">2024-11-28T08:47:38Z</dcterms:modified>
</cp:coreProperties>
</file>