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98" r:id="rId6"/>
    <p:sldId id="299" r:id="rId7"/>
    <p:sldId id="301" r:id="rId8"/>
    <p:sldId id="317" r:id="rId9"/>
    <p:sldId id="260" r:id="rId10"/>
    <p:sldId id="308" r:id="rId11"/>
    <p:sldId id="310" r:id="rId12"/>
    <p:sldId id="312" r:id="rId13"/>
    <p:sldId id="330" r:id="rId14"/>
    <p:sldId id="314" r:id="rId15"/>
    <p:sldId id="329" r:id="rId16"/>
    <p:sldId id="324" r:id="rId17"/>
    <p:sldId id="292" r:id="rId18"/>
    <p:sldId id="326" r:id="rId19"/>
    <p:sldId id="328" r:id="rId20"/>
    <p:sldId id="327" r:id="rId21"/>
    <p:sldId id="293" r:id="rId22"/>
    <p:sldId id="297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72B92-2E58-44DE-A201-2B22E8F1525E}" v="1297" dt="2025-04-29T20:40:11.627"/>
    <p1510:client id="{359AEC81-34D5-4F92-B06D-6A8C11C444A7}" v="42" dt="2025-04-29T20:54:17.751"/>
    <p1510:client id="{3B5A0E9F-8207-49C4-A61A-FD228B409FAF}" v="578" dt="2025-04-30T05:40:39.074"/>
    <p1510:client id="{8E7F727F-DCCB-3D5F-885E-8A11839EAE7B}" v="36" dt="2025-04-30T07:10:01.454"/>
    <p1510:client id="{EB47D82A-D7A2-4278-AF7C-80BDB9C3A7FD}" v="1488" dt="2025-04-29T18:25:07.068"/>
    <p1510:client id="{F52FB159-F1DB-4BCA-8FD0-E9D24CC9DFFF}" v="228" dt="2025-04-29T18:47:20.757"/>
  </p1510:revLst>
</p1510:revInfo>
</file>

<file path=ppt/tableStyles.xml><?xml version="1.0" encoding="utf-8"?>
<a:tblStyleLst xmlns:a="http://schemas.openxmlformats.org/drawingml/2006/main" def="{979B03DB-6166-4325-AB9F-90A0A58D8F70}">
  <a:tblStyle styleId="{979B03DB-6166-4325-AB9F-90A0A58D8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15da37a4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15da37a4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15da37a4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15da37a4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15da37a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15da37a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15da37a4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15da37a4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0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643062" y="417891"/>
            <a:ext cx="6472019" cy="2217175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algn="l"/>
            <a:r>
              <a:rPr lang="en" sz="3300" b="1">
                <a:ea typeface="+mj-lt"/>
                <a:cs typeface="+mj-lt"/>
              </a:rPr>
              <a:t>Forest Fire Management and Reforestation Optimization</a:t>
            </a:r>
            <a:br>
              <a:rPr lang="en" sz="3300" b="1">
                <a:ea typeface="+mj-lt"/>
                <a:cs typeface="+mj-lt"/>
              </a:rPr>
            </a:br>
            <a:r>
              <a:rPr lang="en" sz="3300" b="1">
                <a:ea typeface="+mj-lt"/>
                <a:cs typeface="+mj-lt"/>
              </a:rPr>
              <a:t>using Markov Decision Processes and Multi-Objective RL</a:t>
            </a:r>
            <a:endParaRPr lang="en-US" sz="3300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43061" y="2796460"/>
            <a:ext cx="6472019" cy="137109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" sz="2300"/>
              <a:t>          Presented By: Bimal </a:t>
            </a:r>
            <a:r>
              <a:rPr lang="en" sz="2300" err="1"/>
              <a:t>Gayali</a:t>
            </a:r>
            <a:r>
              <a:rPr lang="en" sz="2300"/>
              <a:t>  (21MA25018)       </a:t>
            </a:r>
            <a:endParaRPr lang="en-US" sz="2300"/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" sz="2300"/>
              <a:t>                Supervisor: Prof. Debjani Chakraborty</a:t>
            </a:r>
            <a:endParaRPr lang="en-US" sz="230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" sz="2300"/>
          </a:p>
        </p:txBody>
      </p:sp>
      <p:pic>
        <p:nvPicPr>
          <p:cNvPr id="90" name="Graphic 89" descr="Deciduous tree">
            <a:extLst>
              <a:ext uri="{FF2B5EF4-FFF2-40B4-BE49-F238E27FC236}">
                <a16:creationId xmlns:a16="http://schemas.microsoft.com/office/drawing/2014/main" id="{5725E5A5-0A56-0336-BE84-83B8E1950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987" y="1795461"/>
            <a:ext cx="852488" cy="852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04312-AA1D-61B5-E133-5B33FEEB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51286"/>
              </p:ext>
            </p:extLst>
          </p:nvPr>
        </p:nvGraphicFramePr>
        <p:xfrm>
          <a:off x="0" y="148590"/>
          <a:ext cx="9144000" cy="3291840"/>
        </p:xfrm>
        <a:graphic>
          <a:graphicData uri="http://schemas.openxmlformats.org/drawingml/2006/table">
            <a:tbl>
              <a:tblPr bandRow="1">
                <a:tableStyleId>{979B03DB-6166-4325-AB9F-90A0A58D8F70}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859775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081361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53808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0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53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318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05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7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720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09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865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0162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D9E763-D16C-AFFD-EB64-1857E96302BD}"/>
              </a:ext>
            </a:extLst>
          </p:cNvPr>
          <p:cNvSpPr txBox="1"/>
          <p:nvPr/>
        </p:nvSpPr>
        <p:spPr>
          <a:xfrm>
            <a:off x="266132" y="287456"/>
            <a:ext cx="842407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Multi-Objective Reward Function</a:t>
            </a:r>
            <a:endParaRPr lang="en-US" sz="2800"/>
          </a:p>
          <a:p>
            <a:r>
              <a:rPr lang="en-US" b="1"/>
              <a:t>Purpose</a:t>
            </a:r>
          </a:p>
          <a:p>
            <a:pPr marL="228600" indent="-228600">
              <a:buFont typeface=""/>
              <a:buChar char="•"/>
            </a:pPr>
            <a:r>
              <a:rPr lang="en-US"/>
              <a:t>Optimize forest policy decisions using </a:t>
            </a:r>
            <a:r>
              <a:rPr lang="en-US" b="1"/>
              <a:t>multi-objective reinforcement learning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Encourage actions that minimize </a:t>
            </a:r>
            <a:r>
              <a:rPr lang="en-US" b="1"/>
              <a:t>ecological damage</a:t>
            </a:r>
            <a:r>
              <a:rPr lang="en-US"/>
              <a:t> and promote long-term </a:t>
            </a:r>
            <a:r>
              <a:rPr lang="en-US" b="1"/>
              <a:t>sustainability</a:t>
            </a:r>
            <a:r>
              <a:rPr lang="en-US"/>
              <a:t> and </a:t>
            </a:r>
            <a:r>
              <a:rPr lang="en-US" b="1"/>
              <a:t>cost-efficiency</a:t>
            </a:r>
            <a:r>
              <a:rPr lang="en-US"/>
              <a:t>.</a:t>
            </a:r>
          </a:p>
          <a:p>
            <a:r>
              <a:rPr lang="en-US" b="1"/>
              <a:t>Reward Function Formula</a:t>
            </a:r>
          </a:p>
          <a:p>
            <a:r>
              <a:rPr lang="en-US" b="1"/>
              <a:t>    Reward =</a:t>
            </a:r>
            <a:r>
              <a:rPr lang="en-US"/>
              <a:t>w₁ × (1 − Deforestation) +w₂ × (1 − Firespots) +w₃ × Rainfall +w₄ × Biodiversity +w₅ × Carbon           Sequestration +w₆ × Cost Efficiency + ε</a:t>
            </a:r>
          </a:p>
          <a:p>
            <a:r>
              <a:rPr lang="en-US" b="1"/>
              <a:t>    ε ~ N(0, 0.05)</a:t>
            </a:r>
            <a:r>
              <a:rPr lang="en-US"/>
              <a:t> — Gaussian noise added for exploration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4D4CE7-2BE4-49C2-170C-1CDF7FA25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2137"/>
              </p:ext>
            </p:extLst>
          </p:nvPr>
        </p:nvGraphicFramePr>
        <p:xfrm>
          <a:off x="358253" y="2755141"/>
          <a:ext cx="8407320" cy="2147386"/>
        </p:xfrm>
        <a:graphic>
          <a:graphicData uri="http://schemas.openxmlformats.org/drawingml/2006/table">
            <a:tbl>
              <a:tblPr bandRow="1">
                <a:tableStyleId>{979B03DB-6166-4325-AB9F-90A0A58D8F70}</a:tableStyleId>
              </a:tblPr>
              <a:tblGrid>
                <a:gridCol w="2802440">
                  <a:extLst>
                    <a:ext uri="{9D8B030D-6E8A-4147-A177-3AD203B41FA5}">
                      <a16:colId xmlns:a16="http://schemas.microsoft.com/office/drawing/2014/main" val="3376778293"/>
                    </a:ext>
                  </a:extLst>
                </a:gridCol>
                <a:gridCol w="2802440">
                  <a:extLst>
                    <a:ext uri="{9D8B030D-6E8A-4147-A177-3AD203B41FA5}">
                      <a16:colId xmlns:a16="http://schemas.microsoft.com/office/drawing/2014/main" val="2597911495"/>
                    </a:ext>
                  </a:extLst>
                </a:gridCol>
                <a:gridCol w="2802440">
                  <a:extLst>
                    <a:ext uri="{9D8B030D-6E8A-4147-A177-3AD203B41FA5}">
                      <a16:colId xmlns:a16="http://schemas.microsoft.com/office/drawing/2014/main" val="3650146993"/>
                    </a:ext>
                  </a:extLst>
                </a:gridCol>
              </a:tblGrid>
              <a:tr h="206503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🧩 Component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⚖️ Weight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🌿 Rationale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5257"/>
                  </a:ext>
                </a:extLst>
              </a:tr>
              <a:tr h="247804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Deforestation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b="1">
                          <a:effectLst/>
                          <a:latin typeface="Arial"/>
                        </a:rPr>
                        <a:t>4.0</a:t>
                      </a:r>
                      <a:endParaRPr lang="en-US">
                        <a:effectLst/>
                        <a:latin typeface="Arial"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Long-term ecological risk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060829"/>
                  </a:ext>
                </a:extLst>
              </a:tr>
              <a:tr h="247804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Firespots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b="1">
                          <a:effectLst/>
                          <a:latin typeface="Arial"/>
                        </a:rPr>
                        <a:t>4.0</a:t>
                      </a:r>
                      <a:endParaRPr lang="en-US">
                        <a:effectLst/>
                        <a:latin typeface="Arial"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Direct hazard to forest and life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28142"/>
                  </a:ext>
                </a:extLst>
              </a:tr>
              <a:tr h="340731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Rainfall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b="1">
                          <a:effectLst/>
                          <a:latin typeface="Arial"/>
                        </a:rPr>
                        <a:t>3.0</a:t>
                      </a:r>
                      <a:endParaRPr lang="en-US">
                        <a:effectLst/>
                        <a:latin typeface="Arial"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Key to natural regrowth and resilience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90568"/>
                  </a:ext>
                </a:extLst>
              </a:tr>
              <a:tr h="247804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Biodiversity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b="1">
                          <a:effectLst/>
                          <a:latin typeface="Arial"/>
                        </a:rPr>
                        <a:t>2.0</a:t>
                      </a:r>
                      <a:endParaRPr lang="en-US">
                        <a:effectLst/>
                        <a:latin typeface="Arial"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Indicator of environmental health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169856"/>
                  </a:ext>
                </a:extLst>
              </a:tr>
              <a:tr h="340731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Carbon Sequestration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b="1">
                          <a:effectLst/>
                          <a:latin typeface="Arial"/>
                        </a:rPr>
                        <a:t>2.0</a:t>
                      </a:r>
                      <a:endParaRPr lang="en-US">
                        <a:effectLst/>
                        <a:latin typeface="Arial"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Supports climate change mitigation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53948"/>
                  </a:ext>
                </a:extLst>
              </a:tr>
              <a:tr h="247804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Cost Efficiency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b="1">
                          <a:effectLst/>
                          <a:latin typeface="Arial"/>
                        </a:rPr>
                        <a:t>1.5</a:t>
                      </a:r>
                      <a:endParaRPr lang="en-US">
                        <a:effectLst/>
                        <a:latin typeface="Arial"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Ensures practical implementation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616643"/>
                  </a:ext>
                </a:extLst>
              </a:tr>
              <a:tr h="247804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Budget (Penalty Term)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b="1">
                          <a:effectLst/>
                          <a:latin typeface="Arial"/>
                        </a:rPr>
                        <a:t>2.0</a:t>
                      </a:r>
                      <a:endParaRPr lang="en-US">
                        <a:effectLst/>
                        <a:latin typeface="Arial"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Controls resource overuse</a:t>
                      </a:r>
                      <a:endParaRPr lang="en-US">
                        <a:effectLst/>
                      </a:endParaRPr>
                    </a:p>
                  </a:txBody>
                  <a:tcPr marL="74505" marR="74505" marT="37252" marB="37252" anchor="ctr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7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23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4278"/>
            <a:ext cx="9143993" cy="1270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A65FE-4A34-0265-3E03-BD2D4BF7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478321"/>
            <a:ext cx="7416372" cy="67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>
                <a:solidFill>
                  <a:schemeClr val="bg1"/>
                </a:solidFill>
              </a:rPr>
              <a:t>Reward Functions</a:t>
            </a:r>
            <a:endParaRPr lang="en-US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480"/>
            <a:ext cx="9143992" cy="387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1508068"/>
            <a:ext cx="342892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86E57-2E23-BC5B-80DF-F7515CB0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61" y="1413626"/>
            <a:ext cx="7753569" cy="3219095"/>
          </a:xfr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600" b="1" dirty="0"/>
              <a:t>No Action</a:t>
            </a:r>
            <a:r>
              <a:rPr lang="en-US" sz="1600" dirty="0"/>
              <a:t> 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         </a:t>
            </a:r>
            <a:r>
              <a:rPr lang="en-US" sz="1400" dirty="0" err="1"/>
              <a:t>R_no_action</a:t>
            </a:r>
            <a:r>
              <a:rPr lang="en-US" sz="1400" dirty="0"/>
              <a:t> = -3 × (</a:t>
            </a:r>
            <a:r>
              <a:rPr lang="en-US" sz="1400" dirty="0" err="1"/>
              <a:t>Firespots</a:t>
            </a:r>
            <a:r>
              <a:rPr lang="en-US" sz="1400" dirty="0"/>
              <a:t> + Deforestation) + ε 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600" b="1" dirty="0"/>
              <a:t>Reforestation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 err="1"/>
              <a:t>R_reforestation</a:t>
            </a:r>
            <a:r>
              <a:rPr lang="en-US" sz="1200" dirty="0"/>
              <a:t> = 4 × (1 - Deforestation) + 3 × Rainfall + 2 × (1 - Budget) + 2 × Biodiversity + 2 × Carbon Sequestration + 1.5 × Cost Efficiency + ε 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600" b="1" dirty="0"/>
              <a:t>Fire Control</a:t>
            </a:r>
            <a:r>
              <a:rPr lang="en-US" sz="1600" dirty="0"/>
              <a:t>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200" dirty="0" err="1"/>
              <a:t>R_fire_control</a:t>
            </a:r>
            <a:r>
              <a:rPr lang="en-US" sz="1200" dirty="0"/>
              <a:t> = 4 × (1 - </a:t>
            </a:r>
            <a:r>
              <a:rPr lang="en-US" sz="1200" dirty="0" err="1"/>
              <a:t>Firespots</a:t>
            </a:r>
            <a:r>
              <a:rPr lang="en-US" sz="1200" dirty="0"/>
              <a:t>) + 3 × Rainfall + 2 × (1 - Budget) + 1 × Biodiversity + 1 × Carbon Sequestration + 1.2 × Cost Efficiency + ε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Combined Action (Reforestation + Fire Control)</a:t>
            </a:r>
            <a:r>
              <a:rPr lang="en-US" sz="1600" dirty="0"/>
              <a:t> 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sz="1600" dirty="0" err="1"/>
              <a:t>R_combined</a:t>
            </a:r>
            <a:r>
              <a:rPr lang="en-US" sz="1200" dirty="0"/>
              <a:t> = 5 × [(1 - </a:t>
            </a:r>
            <a:r>
              <a:rPr lang="en-US" sz="1200" dirty="0" err="1"/>
              <a:t>Firespots</a:t>
            </a:r>
            <a:r>
              <a:rPr lang="en-US" sz="1200" dirty="0"/>
              <a:t>) + (1 - Deforestation)] / 2 + 3 × Rainfall + 2 × (1 - Budget) + 2 × Biodiversity + 2 × Carbon Sequestration + 1.5 × Cost Efficiency + ε 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9115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4F1D5-9F2F-1F10-0ED1-95AC0C4A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Environment Design: </a:t>
            </a:r>
            <a:r>
              <a:rPr lang="en-US" sz="2800" dirty="0" err="1">
                <a:ea typeface="+mj-lt"/>
                <a:cs typeface="+mj-lt"/>
              </a:rPr>
              <a:t>AmazonReforestationEnv</a:t>
            </a:r>
            <a:endParaRPr lang="en-US" sz="28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11E4-F544-31E7-C6A5-3BF62820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5" y="1648771"/>
            <a:ext cx="3719225" cy="293833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200" b="1" dirty="0">
                <a:ea typeface="+mn-lt"/>
                <a:cs typeface="+mn-lt"/>
              </a:rPr>
              <a:t>Custom</a:t>
            </a:r>
            <a:r>
              <a:rPr lang="en-US" sz="1200" b="1" dirty="0"/>
              <a:t> RL Environment Structure</a:t>
            </a:r>
            <a:endParaRPr lang="en-US" sz="1200" dirty="0"/>
          </a:p>
          <a:p>
            <a:pPr>
              <a:buNone/>
            </a:pPr>
            <a:r>
              <a:rPr lang="en-US" sz="1200" b="1" dirty="0"/>
              <a:t>Purpose</a:t>
            </a:r>
            <a:r>
              <a:rPr lang="en-US" sz="1200" b="1" dirty="0">
                <a:ea typeface="+mn-lt"/>
                <a:cs typeface="+mn-lt"/>
              </a:rPr>
              <a:t>:</a:t>
            </a:r>
            <a:endParaRPr lang="en-US" sz="1200" dirty="0"/>
          </a:p>
          <a:p>
            <a:pPr>
              <a:buNone/>
            </a:pPr>
            <a:r>
              <a:rPr lang="en-US" sz="1200" dirty="0">
                <a:ea typeface="+mn-lt"/>
                <a:cs typeface="+mn-lt"/>
              </a:rPr>
              <a:t> Simulate Amazon forest fire management &amp; reforestation as a sequential decision process for RL agent training.</a:t>
            </a:r>
            <a:endParaRPr lang="en-US" sz="1200" dirty="0"/>
          </a:p>
          <a:p>
            <a:pPr>
              <a:buNone/>
            </a:pPr>
            <a:r>
              <a:rPr lang="en-US" sz="1200" b="1" dirty="0">
                <a:ea typeface="+mn-lt"/>
                <a:cs typeface="+mn-lt"/>
              </a:rPr>
              <a:t>State Representation</a:t>
            </a:r>
            <a:endParaRPr lang="en-US" sz="1200" dirty="0"/>
          </a:p>
          <a:p>
            <a:pPr>
              <a:buNone/>
            </a:pPr>
            <a:r>
              <a:rPr lang="en-US" sz="1200" dirty="0">
                <a:ea typeface="+mn-lt"/>
                <a:cs typeface="+mn-lt"/>
              </a:rPr>
              <a:t> State Vector (at each step):</a:t>
            </a:r>
            <a:endParaRPr lang="en-US" sz="1200" dirty="0"/>
          </a:p>
          <a:p>
            <a:pPr>
              <a:buNone/>
            </a:pP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sₜ = [</a:t>
            </a:r>
            <a:r>
              <a:rPr lang="en-US" sz="1200" b="1" dirty="0" err="1">
                <a:latin typeface="Aptos"/>
                <a:ea typeface="+mn-lt"/>
                <a:cs typeface="Arial"/>
              </a:rPr>
              <a:t>firespots</a:t>
            </a:r>
            <a:r>
              <a:rPr lang="en-US" sz="1200" b="1" dirty="0">
                <a:latin typeface="Aptos"/>
                <a:ea typeface="+mn-lt"/>
                <a:cs typeface="Arial"/>
              </a:rPr>
              <a:t>, deforestation, phenomenon, temperature, rainfall, budget</a:t>
            </a:r>
            <a:r>
              <a:rPr lang="en-US" sz="1200" b="1" dirty="0">
                <a:ea typeface="+mn-lt"/>
                <a:cs typeface="+mn-lt"/>
              </a:rPr>
              <a:t>]</a:t>
            </a:r>
            <a:endParaRPr lang="en-US" sz="1200" dirty="0"/>
          </a:p>
          <a:p>
            <a:pPr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All except 'phenomenon' are min-max normalized to [0,1].</a:t>
            </a:r>
            <a:endParaRPr lang="en-US" sz="1200" dirty="0"/>
          </a:p>
          <a:p>
            <a:pPr>
              <a:buFont typeface="Arial"/>
              <a:buChar char="•"/>
            </a:pPr>
            <a:r>
              <a:rPr lang="en-US" sz="1200" b="1" dirty="0">
                <a:ea typeface="+mn-lt"/>
                <a:cs typeface="+mn-lt"/>
              </a:rPr>
              <a:t>Budget</a:t>
            </a:r>
            <a:r>
              <a:rPr lang="en-US" sz="1200" dirty="0">
                <a:ea typeface="+mn-lt"/>
                <a:cs typeface="+mn-lt"/>
              </a:rPr>
              <a:t>: Randomly sampled from at every step.</a:t>
            </a:r>
            <a:endParaRPr lang="en-US" sz="1200" dirty="0"/>
          </a:p>
          <a:p>
            <a:pPr>
              <a:buNone/>
            </a:pPr>
            <a:r>
              <a:rPr lang="en-US" sz="1200" b="1" dirty="0">
                <a:ea typeface="+mn-lt"/>
                <a:cs typeface="+mn-lt"/>
              </a:rPr>
              <a:t>Action Space :  </a:t>
            </a:r>
            <a:r>
              <a:rPr lang="en-US" sz="1200" dirty="0">
                <a:ea typeface="+mn-lt"/>
                <a:cs typeface="+mn-lt"/>
              </a:rPr>
              <a:t>A = {0, 1, 2, 3}</a:t>
            </a:r>
            <a:endParaRPr lang="en-US" sz="1200" b="1" dirty="0"/>
          </a:p>
          <a:p>
            <a:pPr marL="0" indent="0">
              <a:buNone/>
            </a:pPr>
            <a:endParaRPr lang="en-US" sz="12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DC1C9F-0B6B-ED8F-CCDF-C7846626B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60770"/>
              </p:ext>
            </p:extLst>
          </p:nvPr>
        </p:nvGraphicFramePr>
        <p:xfrm>
          <a:off x="5139700" y="1638685"/>
          <a:ext cx="3391029" cy="28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78">
                  <a:extLst>
                    <a:ext uri="{9D8B030D-6E8A-4147-A177-3AD203B41FA5}">
                      <a16:colId xmlns:a16="http://schemas.microsoft.com/office/drawing/2014/main" val="1043310407"/>
                    </a:ext>
                  </a:extLst>
                </a:gridCol>
                <a:gridCol w="2325151">
                  <a:extLst>
                    <a:ext uri="{9D8B030D-6E8A-4147-A177-3AD203B41FA5}">
                      <a16:colId xmlns:a16="http://schemas.microsoft.com/office/drawing/2014/main" val="3116802369"/>
                    </a:ext>
                  </a:extLst>
                </a:gridCol>
              </a:tblGrid>
              <a:tr h="52301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Action</a:t>
                      </a:r>
                    </a:p>
                  </a:txBody>
                  <a:tcPr marL="104624" marR="104624" marT="104624" marB="10462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04624" marR="104624" marT="104624" marB="104624"/>
                </a:tc>
                <a:extLst>
                  <a:ext uri="{0D108BD9-81ED-4DB2-BD59-A6C34878D82A}">
                    <a16:rowId xmlns:a16="http://schemas.microsoft.com/office/drawing/2014/main" val="697324538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04624" marR="104624" marT="62777" marB="62777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No Action</a:t>
                      </a:r>
                    </a:p>
                  </a:txBody>
                  <a:tcPr marL="104624" marR="104624" marT="62777" marB="62777" anchor="ctr"/>
                </a:tc>
                <a:extLst>
                  <a:ext uri="{0D108BD9-81ED-4DB2-BD59-A6C34878D82A}">
                    <a16:rowId xmlns:a16="http://schemas.microsoft.com/office/drawing/2014/main" val="61761899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04624" marR="104624" marT="62777" marB="62777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Reforestation</a:t>
                      </a:r>
                    </a:p>
                  </a:txBody>
                  <a:tcPr marL="104624" marR="104624" marT="62777" marB="62777" anchor="ctr"/>
                </a:tc>
                <a:extLst>
                  <a:ext uri="{0D108BD9-81ED-4DB2-BD59-A6C34878D82A}">
                    <a16:rowId xmlns:a16="http://schemas.microsoft.com/office/drawing/2014/main" val="33827601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04624" marR="104624" marT="62777" marB="62777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Fire Control</a:t>
                      </a:r>
                    </a:p>
                  </a:txBody>
                  <a:tcPr marL="104624" marR="104624" marT="62777" marB="62777" anchor="ctr"/>
                </a:tc>
                <a:extLst>
                  <a:ext uri="{0D108BD9-81ED-4DB2-BD59-A6C34878D82A}">
                    <a16:rowId xmlns:a16="http://schemas.microsoft.com/office/drawing/2014/main" val="1649115790"/>
                  </a:ext>
                </a:extLst>
              </a:tr>
              <a:tr h="975951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04624" marR="104624" marT="62777" marB="62777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Both (Reforestation + Fire Control)</a:t>
                      </a:r>
                    </a:p>
                  </a:txBody>
                  <a:tcPr marL="104624" marR="104624" marT="62777" marB="62777" anchor="ctr"/>
                </a:tc>
                <a:extLst>
                  <a:ext uri="{0D108BD9-81ED-4DB2-BD59-A6C34878D82A}">
                    <a16:rowId xmlns:a16="http://schemas.microsoft.com/office/drawing/2014/main" val="85638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85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D946-CBA4-EF35-854E-CFAE9BFB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RL Model Training 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SetUp</a:t>
            </a:r>
            <a:endParaRPr lang="en-US" sz="3000" kern="1200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E78099-48E0-FC81-8C69-C197207FBD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019" y="1474719"/>
          <a:ext cx="7705961" cy="333912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{979B03DB-6166-4325-AB9F-90A0A58D8F70}</a:tableStyleId>
              </a:tblPr>
              <a:tblGrid>
                <a:gridCol w="2299039">
                  <a:extLst>
                    <a:ext uri="{9D8B030D-6E8A-4147-A177-3AD203B41FA5}">
                      <a16:colId xmlns:a16="http://schemas.microsoft.com/office/drawing/2014/main" val="1014546435"/>
                    </a:ext>
                  </a:extLst>
                </a:gridCol>
                <a:gridCol w="5406922">
                  <a:extLst>
                    <a:ext uri="{9D8B030D-6E8A-4147-A177-3AD203B41FA5}">
                      <a16:colId xmlns:a16="http://schemas.microsoft.com/office/drawing/2014/main" val="1955109869"/>
                    </a:ext>
                  </a:extLst>
                </a:gridCol>
              </a:tblGrid>
              <a:tr h="43535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700" b="1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 sz="17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700" b="1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 sz="1700" b="1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9564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 Timesteps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100,000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75558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Batch Size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717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Learning Rate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PPO: 2.5×10⁻⁴, DQN: 1×10⁻³, A2C: 7×10⁻⁴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32505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8550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Custom Amazon Gym environment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34216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Optimizer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Adam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08690"/>
                  </a:ext>
                </a:extLst>
              </a:tr>
              <a:tr h="41482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Frameworks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3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Stable-Baselines3, Gymnasium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13" marR="96816" marT="19518" marB="14638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94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0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1B441-676C-8CE7-8E49-DB4BCD0F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BF8C-6EA7-DE70-0E77-D1B44FF8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738647"/>
            <a:ext cx="7293023" cy="2762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Key metrics:</a:t>
            </a:r>
            <a:endParaRPr lang="en-US" sz="2400" dirty="0"/>
          </a:p>
          <a:p>
            <a:pPr lvl="1"/>
            <a:r>
              <a:rPr lang="en-US" dirty="0">
                <a:ea typeface="+mn-lt"/>
                <a:cs typeface="+mn-lt"/>
              </a:rPr>
              <a:t>Action distribution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Reward optimization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Sample efficiency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Policy behavior</a:t>
            </a:r>
          </a:p>
        </p:txBody>
      </p:sp>
    </p:spTree>
    <p:extLst>
      <p:ext uri="{BB962C8B-B14F-4D97-AF65-F5344CB8AC3E}">
        <p14:creationId xmlns:p14="http://schemas.microsoft.com/office/powerpoint/2010/main" val="126243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DEA4D-8632-FDD2-584E-C8FDE79D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Action Distribution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3D1A1F-3B06-2EEF-5517-966B8EF8D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30095"/>
              </p:ext>
            </p:extLst>
          </p:nvPr>
        </p:nvGraphicFramePr>
        <p:xfrm>
          <a:off x="324168" y="1532162"/>
          <a:ext cx="8495664" cy="3224235"/>
        </p:xfrm>
        <a:graphic>
          <a:graphicData uri="http://schemas.openxmlformats.org/drawingml/2006/table">
            <a:tbl>
              <a:tblPr firstRow="1" bandRow="1">
                <a:noFill/>
                <a:tableStyleId>{979B03DB-6166-4325-AB9F-90A0A58D8F70}</a:tableStyleId>
              </a:tblPr>
              <a:tblGrid>
                <a:gridCol w="1594468">
                  <a:extLst>
                    <a:ext uri="{9D8B030D-6E8A-4147-A177-3AD203B41FA5}">
                      <a16:colId xmlns:a16="http://schemas.microsoft.com/office/drawing/2014/main" val="1553992150"/>
                    </a:ext>
                  </a:extLst>
                </a:gridCol>
                <a:gridCol w="1674539">
                  <a:extLst>
                    <a:ext uri="{9D8B030D-6E8A-4147-A177-3AD203B41FA5}">
                      <a16:colId xmlns:a16="http://schemas.microsoft.com/office/drawing/2014/main" val="3089725406"/>
                    </a:ext>
                  </a:extLst>
                </a:gridCol>
                <a:gridCol w="2020561">
                  <a:extLst>
                    <a:ext uri="{9D8B030D-6E8A-4147-A177-3AD203B41FA5}">
                      <a16:colId xmlns:a16="http://schemas.microsoft.com/office/drawing/2014/main" val="378041793"/>
                    </a:ext>
                  </a:extLst>
                </a:gridCol>
                <a:gridCol w="1837542">
                  <a:extLst>
                    <a:ext uri="{9D8B030D-6E8A-4147-A177-3AD203B41FA5}">
                      <a16:colId xmlns:a16="http://schemas.microsoft.com/office/drawing/2014/main" val="3305244148"/>
                    </a:ext>
                  </a:extLst>
                </a:gridCol>
                <a:gridCol w="1368554">
                  <a:extLst>
                    <a:ext uri="{9D8B030D-6E8A-4147-A177-3AD203B41FA5}">
                      <a16:colId xmlns:a16="http://schemas.microsoft.com/office/drawing/2014/main" val="3643148371"/>
                    </a:ext>
                  </a:extLst>
                </a:gridCol>
              </a:tblGrid>
              <a:tr h="11237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1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Model</a:t>
                      </a:r>
                    </a:p>
                  </a:txBody>
                  <a:tcPr marL="115302" marR="194597" marT="32944" marB="2470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1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No Action</a:t>
                      </a:r>
                    </a:p>
                  </a:txBody>
                  <a:tcPr marL="115302" marR="194597" marT="32944" marB="2470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1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Reforest</a:t>
                      </a:r>
                    </a:p>
                  </a:txBody>
                  <a:tcPr marL="115302" marR="194597" marT="32944" marB="2470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1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Fire Control</a:t>
                      </a:r>
                    </a:p>
                  </a:txBody>
                  <a:tcPr marL="115302" marR="194597" marT="32944" marB="2470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1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Both</a:t>
                      </a:r>
                    </a:p>
                  </a:txBody>
                  <a:tcPr marL="115302" marR="194597" marT="32944" marB="2470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736295"/>
                  </a:ext>
                </a:extLst>
              </a:tr>
              <a:tr h="70016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PPO</a:t>
                      </a:r>
                    </a:p>
                  </a:txBody>
                  <a:tcPr marL="115302" marR="194597" marT="32944" marB="24707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132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6,598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1,060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8,210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79411"/>
                  </a:ext>
                </a:extLst>
              </a:tr>
              <a:tr h="70016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DQN</a:t>
                      </a:r>
                    </a:p>
                  </a:txBody>
                  <a:tcPr marL="115302" marR="194597" marT="32944" marB="24707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565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5,612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1,312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7,511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39616"/>
                  </a:ext>
                </a:extLst>
              </a:tr>
              <a:tr h="70016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A2C</a:t>
                      </a:r>
                    </a:p>
                  </a:txBody>
                  <a:tcPr marL="115302" marR="194597" marT="32944" marB="24707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750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5,330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1,580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800" b="0" i="0" cap="none" spc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7,340</a:t>
                      </a:r>
                    </a:p>
                  </a:txBody>
                  <a:tcPr marL="115302" marR="194597" marT="32944" marB="24707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97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0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AA7D-ABD3-1BDE-56F2-8B70A5E2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53527"/>
            <a:ext cx="6793646" cy="786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latin typeface="+mj-lt"/>
                <a:ea typeface="+mj-ea"/>
                <a:cs typeface="+mj-cs"/>
              </a:rPr>
              <a:t>Reward &amp; Training Stability </a:t>
            </a:r>
            <a:endParaRPr lang="en-US" sz="3200" b="1" kern="1200" dirty="0"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653359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DD0EF1-316F-950A-8C50-ADA4C1DEAA95}"/>
              </a:ext>
            </a:extLst>
          </p:cNvPr>
          <p:cNvSpPr txBox="1"/>
          <p:nvPr/>
        </p:nvSpPr>
        <p:spPr>
          <a:xfrm>
            <a:off x="5048938" y="1740876"/>
            <a:ext cx="3425590" cy="28659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PPO: Highest mean, lowest variance (most stable).​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A2C: Fast to converge, higher fluctuations.​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DQN: Intermediate.​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2CC00D-A6F8-E8B8-3C9C-503C9F839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70720"/>
              </p:ext>
            </p:extLst>
          </p:nvPr>
        </p:nvGraphicFramePr>
        <p:xfrm>
          <a:off x="654627" y="1922318"/>
          <a:ext cx="4214714" cy="2203249"/>
        </p:xfrm>
        <a:graphic>
          <a:graphicData uri="http://schemas.openxmlformats.org/drawingml/2006/table">
            <a:tbl>
              <a:tblPr firstRow="1" bandRow="1">
                <a:tableStyleId>{979B03DB-6166-4325-AB9F-90A0A58D8F70}</a:tableStyleId>
              </a:tblPr>
              <a:tblGrid>
                <a:gridCol w="1182656">
                  <a:extLst>
                    <a:ext uri="{9D8B030D-6E8A-4147-A177-3AD203B41FA5}">
                      <a16:colId xmlns:a16="http://schemas.microsoft.com/office/drawing/2014/main" val="372575977"/>
                    </a:ext>
                  </a:extLst>
                </a:gridCol>
                <a:gridCol w="1404904">
                  <a:extLst>
                    <a:ext uri="{9D8B030D-6E8A-4147-A177-3AD203B41FA5}">
                      <a16:colId xmlns:a16="http://schemas.microsoft.com/office/drawing/2014/main" val="2335333323"/>
                    </a:ext>
                  </a:extLst>
                </a:gridCol>
                <a:gridCol w="1627154">
                  <a:extLst>
                    <a:ext uri="{9D8B030D-6E8A-4147-A177-3AD203B41FA5}">
                      <a16:colId xmlns:a16="http://schemas.microsoft.com/office/drawing/2014/main" val="1926068337"/>
                    </a:ext>
                  </a:extLst>
                </a:gridCol>
              </a:tblGrid>
              <a:tr h="826219"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77673" marB="7767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Mean Reward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77673" marB="7767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Std. Deviation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77673" marB="77673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574449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PPO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3.98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0.45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27750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DQN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3.67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0.58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46506"/>
                  </a:ext>
                </a:extLst>
              </a:tr>
              <a:tr h="459010"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A2C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3.44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2300">
                          <a:effectLst/>
                          <a:latin typeface="Arial" panose="020B0604020202020204" pitchFamily="34" charset="0"/>
                        </a:rPr>
                        <a:t>0.62</a:t>
                      </a:r>
                      <a:endParaRPr lang="en-US" sz="2300">
                        <a:effectLst/>
                      </a:endParaRPr>
                    </a:p>
                  </a:txBody>
                  <a:tcPr marL="77673" marR="77673" marT="46606" marB="46606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7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82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42087-BB86-5FE2-368C-EAC9C9FB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80617"/>
            <a:ext cx="2564892" cy="41873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Efficiency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473202"/>
            <a:ext cx="13716" cy="4192785"/>
          </a:xfrm>
          <a:custGeom>
            <a:avLst/>
            <a:gdLst>
              <a:gd name="connsiteX0" fmla="*/ 0 w 13716"/>
              <a:gd name="connsiteY0" fmla="*/ 0 h 4192785"/>
              <a:gd name="connsiteX1" fmla="*/ 13716 w 13716"/>
              <a:gd name="connsiteY1" fmla="*/ 0 h 4192785"/>
              <a:gd name="connsiteX2" fmla="*/ 13716 w 13716"/>
              <a:gd name="connsiteY2" fmla="*/ 656870 h 4192785"/>
              <a:gd name="connsiteX3" fmla="*/ 13716 w 13716"/>
              <a:gd name="connsiteY3" fmla="*/ 1439523 h 4192785"/>
              <a:gd name="connsiteX4" fmla="*/ 13716 w 13716"/>
              <a:gd name="connsiteY4" fmla="*/ 2054465 h 4192785"/>
              <a:gd name="connsiteX5" fmla="*/ 13716 w 13716"/>
              <a:gd name="connsiteY5" fmla="*/ 2669406 h 4192785"/>
              <a:gd name="connsiteX6" fmla="*/ 13716 w 13716"/>
              <a:gd name="connsiteY6" fmla="*/ 3452060 h 4192785"/>
              <a:gd name="connsiteX7" fmla="*/ 13716 w 13716"/>
              <a:gd name="connsiteY7" fmla="*/ 4192785 h 4192785"/>
              <a:gd name="connsiteX8" fmla="*/ 0 w 13716"/>
              <a:gd name="connsiteY8" fmla="*/ 4192785 h 4192785"/>
              <a:gd name="connsiteX9" fmla="*/ 0 w 13716"/>
              <a:gd name="connsiteY9" fmla="*/ 3535915 h 4192785"/>
              <a:gd name="connsiteX10" fmla="*/ 0 w 13716"/>
              <a:gd name="connsiteY10" fmla="*/ 2795190 h 4192785"/>
              <a:gd name="connsiteX11" fmla="*/ 0 w 13716"/>
              <a:gd name="connsiteY11" fmla="*/ 2012537 h 4192785"/>
              <a:gd name="connsiteX12" fmla="*/ 0 w 13716"/>
              <a:gd name="connsiteY12" fmla="*/ 1271811 h 4192785"/>
              <a:gd name="connsiteX13" fmla="*/ 0 w 13716"/>
              <a:gd name="connsiteY13" fmla="*/ 0 h 419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716" h="4192785" fill="none" extrusionOk="0">
                <a:moveTo>
                  <a:pt x="0" y="0"/>
                </a:moveTo>
                <a:cubicBezTo>
                  <a:pt x="2762" y="-668"/>
                  <a:pt x="9716" y="-533"/>
                  <a:pt x="13716" y="0"/>
                </a:cubicBezTo>
                <a:cubicBezTo>
                  <a:pt x="43101" y="303294"/>
                  <a:pt x="18165" y="499581"/>
                  <a:pt x="13716" y="656870"/>
                </a:cubicBezTo>
                <a:cubicBezTo>
                  <a:pt x="9268" y="814159"/>
                  <a:pt x="-3904" y="1097817"/>
                  <a:pt x="13716" y="1439523"/>
                </a:cubicBezTo>
                <a:cubicBezTo>
                  <a:pt x="31336" y="1781229"/>
                  <a:pt x="31863" y="1833330"/>
                  <a:pt x="13716" y="2054465"/>
                </a:cubicBezTo>
                <a:cubicBezTo>
                  <a:pt x="-4431" y="2275600"/>
                  <a:pt x="-12949" y="2362214"/>
                  <a:pt x="13716" y="2669406"/>
                </a:cubicBezTo>
                <a:cubicBezTo>
                  <a:pt x="40381" y="2976598"/>
                  <a:pt x="7222" y="3190147"/>
                  <a:pt x="13716" y="3452060"/>
                </a:cubicBezTo>
                <a:cubicBezTo>
                  <a:pt x="20210" y="3713973"/>
                  <a:pt x="32379" y="3868494"/>
                  <a:pt x="13716" y="4192785"/>
                </a:cubicBezTo>
                <a:cubicBezTo>
                  <a:pt x="7321" y="4193048"/>
                  <a:pt x="6593" y="4192984"/>
                  <a:pt x="0" y="4192785"/>
                </a:cubicBezTo>
                <a:cubicBezTo>
                  <a:pt x="19700" y="3996991"/>
                  <a:pt x="-11828" y="3747160"/>
                  <a:pt x="0" y="3535915"/>
                </a:cubicBezTo>
                <a:cubicBezTo>
                  <a:pt x="11828" y="3324670"/>
                  <a:pt x="-6947" y="2985802"/>
                  <a:pt x="0" y="2795190"/>
                </a:cubicBezTo>
                <a:cubicBezTo>
                  <a:pt x="6947" y="2604578"/>
                  <a:pt x="-6178" y="2328841"/>
                  <a:pt x="0" y="2012537"/>
                </a:cubicBezTo>
                <a:cubicBezTo>
                  <a:pt x="6178" y="1696233"/>
                  <a:pt x="-4349" y="1569506"/>
                  <a:pt x="0" y="1271811"/>
                </a:cubicBezTo>
                <a:cubicBezTo>
                  <a:pt x="4349" y="974116"/>
                  <a:pt x="-33857" y="310195"/>
                  <a:pt x="0" y="0"/>
                </a:cubicBezTo>
                <a:close/>
              </a:path>
              <a:path w="13716" h="4192785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3487" y="1960267"/>
                  <a:pt x="13716" y="2138320"/>
                </a:cubicBezTo>
                <a:cubicBezTo>
                  <a:pt x="-6055" y="2316373"/>
                  <a:pt x="9981" y="2460267"/>
                  <a:pt x="13716" y="2753262"/>
                </a:cubicBezTo>
                <a:cubicBezTo>
                  <a:pt x="17451" y="3046257"/>
                  <a:pt x="29160" y="3157591"/>
                  <a:pt x="13716" y="3493988"/>
                </a:cubicBezTo>
                <a:cubicBezTo>
                  <a:pt x="-1728" y="3830385"/>
                  <a:pt x="-13162" y="4010665"/>
                  <a:pt x="13716" y="4192785"/>
                </a:cubicBezTo>
                <a:cubicBezTo>
                  <a:pt x="8162" y="4192735"/>
                  <a:pt x="3367" y="4193247"/>
                  <a:pt x="0" y="4192785"/>
                </a:cubicBezTo>
                <a:cubicBezTo>
                  <a:pt x="-14367" y="3952600"/>
                  <a:pt x="-29772" y="3700205"/>
                  <a:pt x="0" y="3452060"/>
                </a:cubicBezTo>
                <a:cubicBezTo>
                  <a:pt x="29772" y="3203916"/>
                  <a:pt x="19521" y="3045349"/>
                  <a:pt x="0" y="2711334"/>
                </a:cubicBezTo>
                <a:cubicBezTo>
                  <a:pt x="-19521" y="2377319"/>
                  <a:pt x="-11220" y="2227855"/>
                  <a:pt x="0" y="2012537"/>
                </a:cubicBezTo>
                <a:cubicBezTo>
                  <a:pt x="11220" y="1797219"/>
                  <a:pt x="-19081" y="1542505"/>
                  <a:pt x="0" y="1397595"/>
                </a:cubicBezTo>
                <a:cubicBezTo>
                  <a:pt x="19081" y="1252685"/>
                  <a:pt x="27623" y="900159"/>
                  <a:pt x="0" y="698797"/>
                </a:cubicBezTo>
                <a:cubicBezTo>
                  <a:pt x="-27623" y="497435"/>
                  <a:pt x="-34740" y="200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EAEBA-CAFD-4BEA-28FF-81522CD8D919}"/>
              </a:ext>
            </a:extLst>
          </p:cNvPr>
          <p:cNvSpPr txBox="1"/>
          <p:nvPr/>
        </p:nvSpPr>
        <p:spPr>
          <a:xfrm>
            <a:off x="3490722" y="3598932"/>
            <a:ext cx="5170932" cy="10713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A2C learns fastest but at lower quality.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PPO balances speed and final reward best.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9691C8-7C5C-B3ED-C7FC-FA79B487D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413346"/>
              </p:ext>
            </p:extLst>
          </p:nvPr>
        </p:nvGraphicFramePr>
        <p:xfrm>
          <a:off x="3490722" y="696118"/>
          <a:ext cx="5170934" cy="248939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{979B03DB-6166-4325-AB9F-90A0A58D8F70}</a:tableStyleId>
              </a:tblPr>
              <a:tblGrid>
                <a:gridCol w="2176386">
                  <a:extLst>
                    <a:ext uri="{9D8B030D-6E8A-4147-A177-3AD203B41FA5}">
                      <a16:colId xmlns:a16="http://schemas.microsoft.com/office/drawing/2014/main" val="2899098907"/>
                    </a:ext>
                  </a:extLst>
                </a:gridCol>
                <a:gridCol w="994365">
                  <a:extLst>
                    <a:ext uri="{9D8B030D-6E8A-4147-A177-3AD203B41FA5}">
                      <a16:colId xmlns:a16="http://schemas.microsoft.com/office/drawing/2014/main" val="1365922383"/>
                    </a:ext>
                  </a:extLst>
                </a:gridCol>
                <a:gridCol w="1021853">
                  <a:extLst>
                    <a:ext uri="{9D8B030D-6E8A-4147-A177-3AD203B41FA5}">
                      <a16:colId xmlns:a16="http://schemas.microsoft.com/office/drawing/2014/main" val="758070053"/>
                    </a:ext>
                  </a:extLst>
                </a:gridCol>
                <a:gridCol w="978330">
                  <a:extLst>
                    <a:ext uri="{9D8B030D-6E8A-4147-A177-3AD203B41FA5}">
                      <a16:colId xmlns:a16="http://schemas.microsoft.com/office/drawing/2014/main" val="2035123858"/>
                    </a:ext>
                  </a:extLst>
                </a:gridCol>
              </a:tblGrid>
              <a:tr h="624548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171531" marR="109955" marT="131947" marB="1319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PPO</a:t>
                      </a:r>
                    </a:p>
                  </a:txBody>
                  <a:tcPr marL="171531" marR="109955" marT="131947" marB="1319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DQN</a:t>
                      </a:r>
                    </a:p>
                  </a:txBody>
                  <a:tcPr marL="171531" marR="109955" marT="131947" marB="1319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A2C</a:t>
                      </a:r>
                    </a:p>
                  </a:txBody>
                  <a:tcPr marL="171531" marR="109955" marT="131947" marB="1319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482019"/>
                  </a:ext>
                </a:extLst>
              </a:tr>
              <a:tr h="93242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Steps to 90% max reward (~)</a:t>
                      </a:r>
                    </a:p>
                  </a:txBody>
                  <a:tcPr marL="171531" marR="109955" marT="131947" marB="1319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30k</a:t>
                      </a:r>
                    </a:p>
                  </a:txBody>
                  <a:tcPr marL="171531" marR="109955" marT="131947" marB="13194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45k</a:t>
                      </a:r>
                    </a:p>
                  </a:txBody>
                  <a:tcPr marL="171531" marR="109955" marT="131947" marB="13194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25k</a:t>
                      </a:r>
                    </a:p>
                  </a:txBody>
                  <a:tcPr marL="171531" marR="109955" marT="131947" marB="13194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850323"/>
                  </a:ext>
                </a:extLst>
              </a:tr>
              <a:tr h="93242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Variance after convergence</a:t>
                      </a:r>
                    </a:p>
                  </a:txBody>
                  <a:tcPr marL="171531" marR="109955" marT="131947" marB="13194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</a:p>
                  </a:txBody>
                  <a:tcPr marL="171531" marR="109955" marT="131947" marB="13194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Med</a:t>
                      </a:r>
                    </a:p>
                  </a:txBody>
                  <a:tcPr marL="171531" marR="109955" marT="131947" marB="13194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171531" marR="109955" marT="131947" marB="13194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6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1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DD5E4-F3B6-C47B-D8CF-59F889D81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7AD25-63D1-E9E4-383E-DADD0D43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Policy Behavior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0F7F-66BD-CA3E-3DC3-110D119E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738647"/>
            <a:ext cx="7293023" cy="2762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500" b="1">
                <a:ea typeface="+mn-lt"/>
                <a:cs typeface="+mn-lt"/>
              </a:rPr>
              <a:t>Scenario-based observed agent behavior:</a:t>
            </a:r>
            <a:endParaRPr lang="en-US" sz="1500" b="1"/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High fire years (El Niño):</a:t>
            </a:r>
            <a:endParaRPr lang="en-US" sz="1500"/>
          </a:p>
          <a:p>
            <a:pPr marL="971550" lvl="1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Agents prioritize Fire Control actions.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High rainfall years (La Niña):</a:t>
            </a:r>
            <a:endParaRPr lang="en-US" sz="1500"/>
          </a:p>
          <a:p>
            <a:pPr marL="971550" lvl="1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Agents prioritize Reforestation.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Neutral years:</a:t>
            </a:r>
            <a:endParaRPr lang="en-US" sz="1500"/>
          </a:p>
          <a:p>
            <a:pPr marL="971550" lvl="1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Agents balance both strategies.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Low fire/deforestation:</a:t>
            </a:r>
            <a:endParaRPr lang="en-US" sz="1500"/>
          </a:p>
          <a:p>
            <a:pPr marL="971550" lvl="1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Conservative or “No Action” more frequent.</a:t>
            </a:r>
            <a:endParaRPr lang="en-US" sz="1500"/>
          </a:p>
          <a:p>
            <a:pPr marL="0" indent="0">
              <a:buNone/>
            </a:pP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166271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0783B-6C5E-5D1F-44B0-AECB1B452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AEAD9-BCF0-AFF5-AAE5-0F86518E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80617"/>
            <a:ext cx="2564892" cy="41873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 Summary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473202"/>
            <a:ext cx="13716" cy="4192785"/>
          </a:xfrm>
          <a:custGeom>
            <a:avLst/>
            <a:gdLst>
              <a:gd name="connsiteX0" fmla="*/ 0 w 13716"/>
              <a:gd name="connsiteY0" fmla="*/ 0 h 4192785"/>
              <a:gd name="connsiteX1" fmla="*/ 13716 w 13716"/>
              <a:gd name="connsiteY1" fmla="*/ 0 h 4192785"/>
              <a:gd name="connsiteX2" fmla="*/ 13716 w 13716"/>
              <a:gd name="connsiteY2" fmla="*/ 656870 h 4192785"/>
              <a:gd name="connsiteX3" fmla="*/ 13716 w 13716"/>
              <a:gd name="connsiteY3" fmla="*/ 1439523 h 4192785"/>
              <a:gd name="connsiteX4" fmla="*/ 13716 w 13716"/>
              <a:gd name="connsiteY4" fmla="*/ 2054465 h 4192785"/>
              <a:gd name="connsiteX5" fmla="*/ 13716 w 13716"/>
              <a:gd name="connsiteY5" fmla="*/ 2669406 h 4192785"/>
              <a:gd name="connsiteX6" fmla="*/ 13716 w 13716"/>
              <a:gd name="connsiteY6" fmla="*/ 3452060 h 4192785"/>
              <a:gd name="connsiteX7" fmla="*/ 13716 w 13716"/>
              <a:gd name="connsiteY7" fmla="*/ 4192785 h 4192785"/>
              <a:gd name="connsiteX8" fmla="*/ 0 w 13716"/>
              <a:gd name="connsiteY8" fmla="*/ 4192785 h 4192785"/>
              <a:gd name="connsiteX9" fmla="*/ 0 w 13716"/>
              <a:gd name="connsiteY9" fmla="*/ 3535915 h 4192785"/>
              <a:gd name="connsiteX10" fmla="*/ 0 w 13716"/>
              <a:gd name="connsiteY10" fmla="*/ 2795190 h 4192785"/>
              <a:gd name="connsiteX11" fmla="*/ 0 w 13716"/>
              <a:gd name="connsiteY11" fmla="*/ 2012537 h 4192785"/>
              <a:gd name="connsiteX12" fmla="*/ 0 w 13716"/>
              <a:gd name="connsiteY12" fmla="*/ 1271811 h 4192785"/>
              <a:gd name="connsiteX13" fmla="*/ 0 w 13716"/>
              <a:gd name="connsiteY13" fmla="*/ 0 h 419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716" h="4192785" fill="none" extrusionOk="0">
                <a:moveTo>
                  <a:pt x="0" y="0"/>
                </a:moveTo>
                <a:cubicBezTo>
                  <a:pt x="2762" y="-668"/>
                  <a:pt x="9716" y="-533"/>
                  <a:pt x="13716" y="0"/>
                </a:cubicBezTo>
                <a:cubicBezTo>
                  <a:pt x="43101" y="303294"/>
                  <a:pt x="18165" y="499581"/>
                  <a:pt x="13716" y="656870"/>
                </a:cubicBezTo>
                <a:cubicBezTo>
                  <a:pt x="9268" y="814159"/>
                  <a:pt x="-3904" y="1097817"/>
                  <a:pt x="13716" y="1439523"/>
                </a:cubicBezTo>
                <a:cubicBezTo>
                  <a:pt x="31336" y="1781229"/>
                  <a:pt x="31863" y="1833330"/>
                  <a:pt x="13716" y="2054465"/>
                </a:cubicBezTo>
                <a:cubicBezTo>
                  <a:pt x="-4431" y="2275600"/>
                  <a:pt x="-12949" y="2362214"/>
                  <a:pt x="13716" y="2669406"/>
                </a:cubicBezTo>
                <a:cubicBezTo>
                  <a:pt x="40381" y="2976598"/>
                  <a:pt x="7222" y="3190147"/>
                  <a:pt x="13716" y="3452060"/>
                </a:cubicBezTo>
                <a:cubicBezTo>
                  <a:pt x="20210" y="3713973"/>
                  <a:pt x="32379" y="3868494"/>
                  <a:pt x="13716" y="4192785"/>
                </a:cubicBezTo>
                <a:cubicBezTo>
                  <a:pt x="7321" y="4193048"/>
                  <a:pt x="6593" y="4192984"/>
                  <a:pt x="0" y="4192785"/>
                </a:cubicBezTo>
                <a:cubicBezTo>
                  <a:pt x="19700" y="3996991"/>
                  <a:pt x="-11828" y="3747160"/>
                  <a:pt x="0" y="3535915"/>
                </a:cubicBezTo>
                <a:cubicBezTo>
                  <a:pt x="11828" y="3324670"/>
                  <a:pt x="-6947" y="2985802"/>
                  <a:pt x="0" y="2795190"/>
                </a:cubicBezTo>
                <a:cubicBezTo>
                  <a:pt x="6947" y="2604578"/>
                  <a:pt x="-6178" y="2328841"/>
                  <a:pt x="0" y="2012537"/>
                </a:cubicBezTo>
                <a:cubicBezTo>
                  <a:pt x="6178" y="1696233"/>
                  <a:pt x="-4349" y="1569506"/>
                  <a:pt x="0" y="1271811"/>
                </a:cubicBezTo>
                <a:cubicBezTo>
                  <a:pt x="4349" y="974116"/>
                  <a:pt x="-33857" y="310195"/>
                  <a:pt x="0" y="0"/>
                </a:cubicBezTo>
                <a:close/>
              </a:path>
              <a:path w="13716" h="4192785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3487" y="1960267"/>
                  <a:pt x="13716" y="2138320"/>
                </a:cubicBezTo>
                <a:cubicBezTo>
                  <a:pt x="-6055" y="2316373"/>
                  <a:pt x="9981" y="2460267"/>
                  <a:pt x="13716" y="2753262"/>
                </a:cubicBezTo>
                <a:cubicBezTo>
                  <a:pt x="17451" y="3046257"/>
                  <a:pt x="29160" y="3157591"/>
                  <a:pt x="13716" y="3493988"/>
                </a:cubicBezTo>
                <a:cubicBezTo>
                  <a:pt x="-1728" y="3830385"/>
                  <a:pt x="-13162" y="4010665"/>
                  <a:pt x="13716" y="4192785"/>
                </a:cubicBezTo>
                <a:cubicBezTo>
                  <a:pt x="8162" y="4192735"/>
                  <a:pt x="3367" y="4193247"/>
                  <a:pt x="0" y="4192785"/>
                </a:cubicBezTo>
                <a:cubicBezTo>
                  <a:pt x="-14367" y="3952600"/>
                  <a:pt x="-29772" y="3700205"/>
                  <a:pt x="0" y="3452060"/>
                </a:cubicBezTo>
                <a:cubicBezTo>
                  <a:pt x="29772" y="3203916"/>
                  <a:pt x="19521" y="3045349"/>
                  <a:pt x="0" y="2711334"/>
                </a:cubicBezTo>
                <a:cubicBezTo>
                  <a:pt x="-19521" y="2377319"/>
                  <a:pt x="-11220" y="2227855"/>
                  <a:pt x="0" y="2012537"/>
                </a:cubicBezTo>
                <a:cubicBezTo>
                  <a:pt x="11220" y="1797219"/>
                  <a:pt x="-19081" y="1542505"/>
                  <a:pt x="0" y="1397595"/>
                </a:cubicBezTo>
                <a:cubicBezTo>
                  <a:pt x="19081" y="1252685"/>
                  <a:pt x="27623" y="900159"/>
                  <a:pt x="0" y="698797"/>
                </a:cubicBezTo>
                <a:cubicBezTo>
                  <a:pt x="-27623" y="497435"/>
                  <a:pt x="-34740" y="200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63078-BDCE-D7EF-2FC8-9C571DDC134F}"/>
              </a:ext>
            </a:extLst>
          </p:cNvPr>
          <p:cNvSpPr txBox="1"/>
          <p:nvPr/>
        </p:nvSpPr>
        <p:spPr>
          <a:xfrm>
            <a:off x="3490722" y="3598932"/>
            <a:ext cx="5170932" cy="10713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PPO recommended for real-world use due to robust and interpretable policy.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PPO agent consistently outperforms DQN &amp; A2C.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Multi-objective RL allows balancing between ecology, fire risk, and economy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87A7F8-754C-4A49-71C1-EDA1C4EF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32004"/>
              </p:ext>
            </p:extLst>
          </p:nvPr>
        </p:nvGraphicFramePr>
        <p:xfrm>
          <a:off x="3490722" y="775768"/>
          <a:ext cx="5170934" cy="233009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{979B03DB-6166-4325-AB9F-90A0A58D8F70}</a:tableStyleId>
              </a:tblPr>
              <a:tblGrid>
                <a:gridCol w="946521">
                  <a:extLst>
                    <a:ext uri="{9D8B030D-6E8A-4147-A177-3AD203B41FA5}">
                      <a16:colId xmlns:a16="http://schemas.microsoft.com/office/drawing/2014/main" val="1093670589"/>
                    </a:ext>
                  </a:extLst>
                </a:gridCol>
                <a:gridCol w="2032365">
                  <a:extLst>
                    <a:ext uri="{9D8B030D-6E8A-4147-A177-3AD203B41FA5}">
                      <a16:colId xmlns:a16="http://schemas.microsoft.com/office/drawing/2014/main" val="3299546250"/>
                    </a:ext>
                  </a:extLst>
                </a:gridCol>
                <a:gridCol w="2192048">
                  <a:extLst>
                    <a:ext uri="{9D8B030D-6E8A-4147-A177-3AD203B41FA5}">
                      <a16:colId xmlns:a16="http://schemas.microsoft.com/office/drawing/2014/main" val="2698558725"/>
                    </a:ext>
                  </a:extLst>
                </a:gridCol>
              </a:tblGrid>
              <a:tr h="525038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800" b="0" cap="none" spc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L="95810" marR="95810" marT="114972" marB="958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800" b="0" cap="none" spc="0">
                          <a:solidFill>
                            <a:schemeClr val="bg1"/>
                          </a:solidFill>
                          <a:effectLst/>
                        </a:rPr>
                        <a:t>Strengths</a:t>
                      </a:r>
                    </a:p>
                  </a:txBody>
                  <a:tcPr marL="95810" marR="95810" marT="114972" marB="958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800" b="0" cap="none" spc="0">
                          <a:solidFill>
                            <a:schemeClr val="bg1"/>
                          </a:solidFill>
                          <a:effectLst/>
                        </a:rPr>
                        <a:t>Weaknesses</a:t>
                      </a:r>
                    </a:p>
                  </a:txBody>
                  <a:tcPr marL="95810" marR="95810" marT="114972" marB="958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49329"/>
                  </a:ext>
                </a:extLst>
              </a:tr>
              <a:tr h="67833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PPO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Stable, best reward, fast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Slightly slower at start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575"/>
                  </a:ext>
                </a:extLst>
              </a:tr>
              <a:tr h="67833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DQN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Good reward, moderate stable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Slow learning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39647"/>
                  </a:ext>
                </a:extLst>
              </a:tr>
              <a:tr h="44839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A2C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Very fast training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High instability</a:t>
                      </a:r>
                    </a:p>
                  </a:txBody>
                  <a:tcPr marL="95810" marR="95810" marT="114972" marB="574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379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93" name="Google Shape;93;p14"/>
          <p:cNvSpPr txBox="1"/>
          <p:nvPr/>
        </p:nvSpPr>
        <p:spPr>
          <a:xfrm>
            <a:off x="311700" y="1139300"/>
            <a:ext cx="7916400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b="1" dirty="0">
                <a:solidFill>
                  <a:schemeClr val="dk2"/>
                </a:solidFill>
                <a:ea typeface="Roboto"/>
              </a:rPr>
              <a:t>The Forest : Earth’s ecological powerhouse</a:t>
            </a:r>
            <a:endParaRPr lang="en-US" sz="1600" b="1" dirty="0">
              <a:solidFill>
                <a:schemeClr val="dk2"/>
              </a:solidFill>
              <a:ea typeface="Roboto"/>
            </a:endParaRPr>
          </a:p>
          <a:p>
            <a:pPr marL="742950" lvl="1" indent="-285750">
              <a:buChar char="•"/>
            </a:pPr>
            <a:r>
              <a:rPr lang="en" dirty="0">
                <a:solidFill>
                  <a:schemeClr val="dk2"/>
                </a:solidFill>
                <a:ea typeface="Roboto"/>
              </a:rPr>
              <a:t>Regulates atmospheric carbon, preserves biodiversity, stabilizes climate </a:t>
            </a:r>
            <a:endParaRPr lang="en" dirty="0">
              <a:solidFill>
                <a:schemeClr val="dk2"/>
              </a:solidFill>
            </a:endParaRPr>
          </a:p>
          <a:p>
            <a:r>
              <a:rPr lang="en" b="1" dirty="0">
                <a:solidFill>
                  <a:schemeClr val="dk2"/>
                </a:solidFill>
                <a:ea typeface="Roboto"/>
              </a:rPr>
              <a:t>Emerging Crisis.</a:t>
            </a:r>
            <a:endParaRPr lang="en" b="1" dirty="0">
              <a:solidFill>
                <a:schemeClr val="dk2"/>
              </a:solidFill>
            </a:endParaRPr>
          </a:p>
          <a:p>
            <a:pPr marL="742950" lvl="1" indent="-285750">
              <a:buChar char="•"/>
            </a:pPr>
            <a:r>
              <a:rPr lang="en" sz="1600" dirty="0">
                <a:solidFill>
                  <a:schemeClr val="dk2"/>
                </a:solidFill>
                <a:ea typeface="Roboto"/>
              </a:rPr>
              <a:t>Deforestation: Illegal logging, agriculture expansion</a:t>
            </a:r>
            <a:endParaRPr lang="en" sz="1600" dirty="0">
              <a:solidFill>
                <a:schemeClr val="dk2"/>
              </a:solidFill>
            </a:endParaRPr>
          </a:p>
          <a:p>
            <a:pPr marL="742950" lvl="1" indent="-285750">
              <a:buChar char="•"/>
            </a:pPr>
            <a:r>
              <a:rPr lang="en" sz="1600" dirty="0">
                <a:solidFill>
                  <a:schemeClr val="dk2"/>
                </a:solidFill>
                <a:ea typeface="Roboto"/>
              </a:rPr>
              <a:t>Wildfires: Increasing frequency, intensity</a:t>
            </a:r>
            <a:endParaRPr lang="en" sz="1600" dirty="0">
              <a:solidFill>
                <a:schemeClr val="dk2"/>
              </a:solidFill>
            </a:endParaRPr>
          </a:p>
          <a:p>
            <a:pPr marL="742950" lvl="1" indent="-285750">
              <a:buChar char="•"/>
            </a:pPr>
            <a:r>
              <a:rPr lang="en" sz="1600" dirty="0">
                <a:solidFill>
                  <a:schemeClr val="dk2"/>
                </a:solidFill>
                <a:ea typeface="Roboto"/>
              </a:rPr>
              <a:t>Climate anomalies: El Niño/La Niña majorly alter fire risk &amp; regrowth</a:t>
            </a:r>
          </a:p>
          <a:p>
            <a:r>
              <a:rPr lang="en" sz="1600" b="1" dirty="0">
                <a:solidFill>
                  <a:schemeClr val="dk2"/>
                </a:solidFill>
                <a:ea typeface="Roboto"/>
              </a:rPr>
              <a:t>Limitations of Traditional Management</a:t>
            </a:r>
          </a:p>
          <a:p>
            <a:pPr marL="742950" lvl="1" indent="-285750">
              <a:buChar char="•"/>
            </a:pPr>
            <a:r>
              <a:rPr lang="en" sz="1600" dirty="0">
                <a:solidFill>
                  <a:schemeClr val="dk2"/>
                </a:solidFill>
                <a:ea typeface="Roboto"/>
              </a:rPr>
              <a:t>Rule-based, static interventions</a:t>
            </a:r>
          </a:p>
          <a:p>
            <a:pPr marL="742950" lvl="1" indent="-285750">
              <a:buChar char="•"/>
            </a:pPr>
            <a:r>
              <a:rPr lang="en" sz="1600" dirty="0">
                <a:solidFill>
                  <a:schemeClr val="dk2"/>
                </a:solidFill>
                <a:ea typeface="Roboto"/>
              </a:rPr>
              <a:t>Cannot adopt to such dynamic unpredictable environmental changes</a:t>
            </a:r>
          </a:p>
          <a:p>
            <a:r>
              <a:rPr lang="en" sz="1600" b="1" dirty="0">
                <a:solidFill>
                  <a:schemeClr val="dk2"/>
                </a:solidFill>
                <a:ea typeface="Roboto"/>
              </a:rPr>
              <a:t>Modern Solution</a:t>
            </a:r>
          </a:p>
          <a:p>
            <a:r>
              <a:rPr lang="en" sz="1600" dirty="0">
                <a:solidFill>
                  <a:schemeClr val="dk2"/>
                </a:solidFill>
                <a:ea typeface="Roboto"/>
              </a:rPr>
              <a:t>  </a:t>
            </a:r>
            <a:r>
              <a:rPr lang="en" sz="1600" b="1" dirty="0">
                <a:solidFill>
                  <a:schemeClr val="dk2"/>
                </a:solidFill>
                <a:ea typeface="Roboto"/>
              </a:rPr>
              <a:t> Reinforcement Learning (RL):</a:t>
            </a:r>
          </a:p>
          <a:p>
            <a:pPr marL="742950" lvl="2" indent="-285750">
              <a:buChar char="•"/>
            </a:pPr>
            <a:r>
              <a:rPr lang="en" sz="1600" dirty="0">
                <a:solidFill>
                  <a:schemeClr val="dk2"/>
                </a:solidFill>
                <a:ea typeface="Roboto"/>
              </a:rPr>
              <a:t>AI paradigm for dynamic, sequential decision-making</a:t>
            </a:r>
          </a:p>
          <a:p>
            <a:pPr marL="742950" lvl="2" indent="-285750">
              <a:buChar char="•"/>
            </a:pPr>
            <a:r>
              <a:rPr lang="en" sz="1600" dirty="0">
                <a:solidFill>
                  <a:schemeClr val="dk2"/>
                </a:solidFill>
                <a:ea typeface="Roboto"/>
              </a:rPr>
              <a:t>Learns optimal, adaptive strategies through experience</a:t>
            </a:r>
            <a:endParaRPr lang="en" sz="1600" dirty="0">
              <a:solidFill>
                <a:schemeClr val="dk2"/>
              </a:solidFill>
            </a:endParaRPr>
          </a:p>
          <a:p>
            <a:pPr>
              <a:buChar char="•"/>
            </a:pPr>
            <a:endParaRPr lang="en" sz="2400">
              <a:solidFill>
                <a:schemeClr val="dk2"/>
              </a:solidFill>
              <a:ea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FF7F4-2AE9-0B43-F8D6-C1BA4560C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5B4E2-D5E6-FFBF-C56B-354B309C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>
            <a:normAutofit/>
          </a:bodyPr>
          <a:lstStyle/>
          <a:p>
            <a:r>
              <a:rPr lang="en-US" sz="3000" b="1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 sz="3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B79E-3E0F-8174-3FEC-CFD33672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738647"/>
            <a:ext cx="7293023" cy="2762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ea typeface="+mn-lt"/>
                <a:cs typeface="+mn-lt"/>
              </a:rPr>
              <a:t>Modeled Amazon forest management as an MDP and solved it using RL (PPO, DQN, A2C).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Built a custom environment combining real data (deforestation, fires, climate) and synthetic ecological features.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Designed a multi-objective reward function balancing ecological and economic needs.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PPO agent proved best: highest, most stable rewards and interpretable policies.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RL outperformed traditional rule-based methods in adaptability and effectiveness.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0049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38FAC-3678-F071-1A69-88687E46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376515"/>
            <a:ext cx="3719703" cy="1232227"/>
          </a:xfrm>
        </p:spPr>
        <p:txBody>
          <a:bodyPr anchor="b">
            <a:normAutofit/>
          </a:bodyPr>
          <a:lstStyle/>
          <a:p>
            <a:r>
              <a:rPr lang="en-US" sz="3000"/>
              <a:t>Deployment Plan &amp; Future Scope</a:t>
            </a:r>
            <a:endParaRPr lang="en-US" sz="3000" b="1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5C8-0973-EAE7-D264-57AEB8BF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97" y="1813806"/>
            <a:ext cx="3719703" cy="2641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300" b="1" dirty="0">
                <a:ea typeface="+mn-lt"/>
                <a:cs typeface="+mn-lt"/>
              </a:rPr>
              <a:t>Deployment:</a:t>
            </a:r>
            <a:endParaRPr lang="en-US" sz="1300" dirty="0"/>
          </a:p>
          <a:p>
            <a:pPr>
              <a:buFont typeface="Arial"/>
              <a:buChar char="•"/>
            </a:pPr>
            <a:r>
              <a:rPr lang="en-US" sz="1300" b="1" dirty="0">
                <a:ea typeface="+mn-lt"/>
                <a:cs typeface="+mn-lt"/>
              </a:rPr>
              <a:t>Backend: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FastAPI</a:t>
            </a:r>
            <a:r>
              <a:rPr lang="en-US" sz="1300" dirty="0">
                <a:ea typeface="+mn-lt"/>
                <a:cs typeface="+mn-lt"/>
              </a:rPr>
              <a:t> server with PPO model for real-time decisions</a:t>
            </a:r>
            <a:endParaRPr lang="en-US" sz="1300" dirty="0"/>
          </a:p>
          <a:p>
            <a:pPr>
              <a:buFont typeface="Arial"/>
              <a:buChar char="•"/>
            </a:pPr>
            <a:r>
              <a:rPr lang="en-US" sz="1300" b="1" dirty="0">
                <a:ea typeface="+mn-lt"/>
                <a:cs typeface="+mn-lt"/>
              </a:rPr>
              <a:t>Frontend:</a:t>
            </a:r>
            <a:r>
              <a:rPr lang="en-US" sz="1300" dirty="0">
                <a:ea typeface="+mn-lt"/>
                <a:cs typeface="+mn-lt"/>
              </a:rPr>
              <a:t> React dashboard for real-time monitoring</a:t>
            </a:r>
            <a:endParaRPr lang="en-US" sz="1300" dirty="0"/>
          </a:p>
          <a:p>
            <a:pPr>
              <a:buFont typeface="Arial"/>
              <a:buChar char="•"/>
            </a:pPr>
            <a:r>
              <a:rPr lang="en-US" sz="1300" b="1" dirty="0">
                <a:ea typeface="+mn-lt"/>
                <a:cs typeface="+mn-lt"/>
              </a:rPr>
              <a:t>Data:</a:t>
            </a:r>
            <a:r>
              <a:rPr lang="en-US" sz="1300" dirty="0">
                <a:ea typeface="+mn-lt"/>
                <a:cs typeface="+mn-lt"/>
              </a:rPr>
              <a:t> Google Earth Engine feeds (NDVI, weather, fire alerts)</a:t>
            </a:r>
          </a:p>
          <a:p>
            <a:pPr>
              <a:buFont typeface="Arial"/>
              <a:buChar char="•"/>
            </a:pPr>
            <a:r>
              <a:rPr lang="en-US" sz="1300" b="1" dirty="0">
                <a:ea typeface="+mn-lt"/>
                <a:cs typeface="+mn-lt"/>
              </a:rPr>
              <a:t>Workflow</a:t>
            </a:r>
            <a:br>
              <a:rPr lang="en-US" sz="1300" b="1" dirty="0">
                <a:ea typeface="+mn-lt"/>
                <a:cs typeface="+mn-lt"/>
              </a:rPr>
            </a:br>
            <a:r>
              <a:rPr lang="en-US" sz="1300" b="1" dirty="0">
                <a:ea typeface="+mn-lt"/>
                <a:cs typeface="+mn-lt"/>
              </a:rPr>
              <a:t> Data → API → Model → Dashboard</a:t>
            </a:r>
            <a:endParaRPr lang="en-US" sz="13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300"/>
          </a:p>
          <a:p>
            <a:pPr>
              <a:buNone/>
            </a:pPr>
            <a:endParaRPr lang="en-US" sz="13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D845-D67A-DA96-0983-77C35432ACBA}"/>
              </a:ext>
            </a:extLst>
          </p:cNvPr>
          <p:cNvSpPr txBox="1"/>
          <p:nvPr/>
        </p:nvSpPr>
        <p:spPr>
          <a:xfrm>
            <a:off x="4912113" y="1307472"/>
            <a:ext cx="2337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Future Scope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6A5F93-B686-3826-C97E-B69F22E77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16911"/>
              </p:ext>
            </p:extLst>
          </p:nvPr>
        </p:nvGraphicFramePr>
        <p:xfrm>
          <a:off x="4655127" y="1818409"/>
          <a:ext cx="4274019" cy="2255520"/>
        </p:xfrm>
        <a:graphic>
          <a:graphicData uri="http://schemas.openxmlformats.org/drawingml/2006/table">
            <a:tbl>
              <a:tblPr bandRow="1">
                <a:tableStyleId>{979B03DB-6166-4325-AB9F-90A0A58D8F70}</a:tableStyleId>
              </a:tblPr>
              <a:tblGrid>
                <a:gridCol w="2034020">
                  <a:extLst>
                    <a:ext uri="{9D8B030D-6E8A-4147-A177-3AD203B41FA5}">
                      <a16:colId xmlns:a16="http://schemas.microsoft.com/office/drawing/2014/main" val="1047678029"/>
                    </a:ext>
                  </a:extLst>
                </a:gridCol>
                <a:gridCol w="2239999">
                  <a:extLst>
                    <a:ext uri="{9D8B030D-6E8A-4147-A177-3AD203B41FA5}">
                      <a16:colId xmlns:a16="http://schemas.microsoft.com/office/drawing/2014/main" val="2857724389"/>
                    </a:ext>
                  </a:extLst>
                </a:gridCol>
              </a:tblGrid>
              <a:tr h="3119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Goal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56298173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Spatial Grid Extension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Multi-Agent RL for regional coordination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38704346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Real-Time Sensor Integration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Live satellite feeds (MODIS, CHIRPS)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2397632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Edge Deployment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Optimized models for mobile/field devices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5333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22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081DC-B361-1488-FCD8-01766E3BAC25}"/>
              </a:ext>
            </a:extLst>
          </p:cNvPr>
          <p:cNvSpPr txBox="1"/>
          <p:nvPr/>
        </p:nvSpPr>
        <p:spPr>
          <a:xfrm>
            <a:off x="628650" y="338535"/>
            <a:ext cx="7884414" cy="30499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3538946"/>
            <a:ext cx="4057650" cy="13716"/>
          </a:xfrm>
          <a:custGeom>
            <a:avLst/>
            <a:gdLst>
              <a:gd name="connsiteX0" fmla="*/ 0 w 4057650"/>
              <a:gd name="connsiteY0" fmla="*/ 0 h 13716"/>
              <a:gd name="connsiteX1" fmla="*/ 757428 w 4057650"/>
              <a:gd name="connsiteY1" fmla="*/ 0 h 13716"/>
              <a:gd name="connsiteX2" fmla="*/ 1474279 w 4057650"/>
              <a:gd name="connsiteY2" fmla="*/ 0 h 13716"/>
              <a:gd name="connsiteX3" fmla="*/ 2191131 w 4057650"/>
              <a:gd name="connsiteY3" fmla="*/ 0 h 13716"/>
              <a:gd name="connsiteX4" fmla="*/ 2745676 w 4057650"/>
              <a:gd name="connsiteY4" fmla="*/ 0 h 13716"/>
              <a:gd name="connsiteX5" fmla="*/ 3340798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272284 w 4057650"/>
              <a:gd name="connsiteY10" fmla="*/ 13716 h 13716"/>
              <a:gd name="connsiteX11" fmla="*/ 1555432 w 4057650"/>
              <a:gd name="connsiteY11" fmla="*/ 13716 h 13716"/>
              <a:gd name="connsiteX12" fmla="*/ 960310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3716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378" y="4708"/>
                  <a:pt x="4057987" y="7132"/>
                  <a:pt x="4057650" y="13716"/>
                </a:cubicBezTo>
                <a:cubicBezTo>
                  <a:pt x="3743404" y="35553"/>
                  <a:pt x="3625516" y="-19495"/>
                  <a:pt x="3381375" y="13716"/>
                </a:cubicBezTo>
                <a:cubicBezTo>
                  <a:pt x="3137235" y="46927"/>
                  <a:pt x="2946571" y="-4571"/>
                  <a:pt x="2826830" y="13716"/>
                </a:cubicBezTo>
                <a:cubicBezTo>
                  <a:pt x="2707090" y="32003"/>
                  <a:pt x="2402756" y="-3140"/>
                  <a:pt x="2272284" y="13716"/>
                </a:cubicBezTo>
                <a:cubicBezTo>
                  <a:pt x="2141812" y="30572"/>
                  <a:pt x="1895935" y="13627"/>
                  <a:pt x="1555432" y="13716"/>
                </a:cubicBezTo>
                <a:cubicBezTo>
                  <a:pt x="1214929" y="13805"/>
                  <a:pt x="1103072" y="9931"/>
                  <a:pt x="960310" y="13716"/>
                </a:cubicBezTo>
                <a:cubicBezTo>
                  <a:pt x="817548" y="17501"/>
                  <a:pt x="402272" y="-33931"/>
                  <a:pt x="0" y="13716"/>
                </a:cubicBezTo>
                <a:cubicBezTo>
                  <a:pt x="-460" y="10837"/>
                  <a:pt x="38" y="6680"/>
                  <a:pt x="0" y="0"/>
                </a:cubicBezTo>
                <a:close/>
              </a:path>
              <a:path w="4057650" h="13716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980" y="3019"/>
                  <a:pt x="4057134" y="10425"/>
                  <a:pt x="4057650" y="13716"/>
                </a:cubicBezTo>
                <a:cubicBezTo>
                  <a:pt x="3865148" y="-7885"/>
                  <a:pt x="3702543" y="44896"/>
                  <a:pt x="3381375" y="13716"/>
                </a:cubicBezTo>
                <a:cubicBezTo>
                  <a:pt x="3060208" y="-17464"/>
                  <a:pt x="2956571" y="-13250"/>
                  <a:pt x="2826830" y="13716"/>
                </a:cubicBezTo>
                <a:cubicBezTo>
                  <a:pt x="2697089" y="40682"/>
                  <a:pt x="2411031" y="38582"/>
                  <a:pt x="2150555" y="13716"/>
                </a:cubicBezTo>
                <a:cubicBezTo>
                  <a:pt x="1890080" y="-11150"/>
                  <a:pt x="1741827" y="-5187"/>
                  <a:pt x="1474280" y="13716"/>
                </a:cubicBezTo>
                <a:cubicBezTo>
                  <a:pt x="1206734" y="32619"/>
                  <a:pt x="998203" y="28763"/>
                  <a:pt x="838581" y="13716"/>
                </a:cubicBezTo>
                <a:cubicBezTo>
                  <a:pt x="678959" y="-1331"/>
                  <a:pt x="187101" y="-17784"/>
                  <a:pt x="0" y="13716"/>
                </a:cubicBezTo>
                <a:cubicBezTo>
                  <a:pt x="-114" y="7033"/>
                  <a:pt x="103" y="34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MOTIVATION</a:t>
            </a: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7C25F-3D57-9163-7DD6-2BF9097C74DE}"/>
              </a:ext>
            </a:extLst>
          </p:cNvPr>
          <p:cNvSpPr txBox="1"/>
          <p:nvPr/>
        </p:nvSpPr>
        <p:spPr>
          <a:xfrm>
            <a:off x="654256" y="1024867"/>
            <a:ext cx="731520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Why is a new approach needed?</a:t>
            </a:r>
          </a:p>
          <a:p>
            <a:r>
              <a:rPr lang="en-US" sz="1600" b="1"/>
              <a:t>Conventional methods (rule-based) fail to adapt to:</a:t>
            </a:r>
          </a:p>
          <a:p>
            <a:pPr marL="457200" lvl="2"/>
            <a:r>
              <a:rPr lang="en-US" sz="1600"/>
              <a:t>Rapid deforestation</a:t>
            </a:r>
          </a:p>
          <a:p>
            <a:pPr marL="457200" lvl="2"/>
            <a:r>
              <a:rPr lang="en-US" sz="1600"/>
              <a:t>Increased wildfires</a:t>
            </a:r>
          </a:p>
          <a:p>
            <a:pPr marL="457200" lvl="2"/>
            <a:r>
              <a:rPr lang="en-US" sz="1600"/>
              <a:t>Complex climate variability</a:t>
            </a:r>
          </a:p>
          <a:p>
            <a:r>
              <a:rPr lang="en-US" sz="1600" b="1"/>
              <a:t>Static strategies</a:t>
            </a:r>
            <a:r>
              <a:rPr lang="en-US" sz="1600"/>
              <a:t> often lead to untimely or ineffective responses</a:t>
            </a:r>
          </a:p>
          <a:p>
            <a:r>
              <a:rPr lang="en-US" sz="1600" b="1"/>
              <a:t>Climate phenomena </a:t>
            </a:r>
            <a:r>
              <a:rPr lang="en-US" sz="1600"/>
              <a:t>like El Niño/La Niña:</a:t>
            </a:r>
          </a:p>
          <a:p>
            <a:pPr lvl="1"/>
            <a:r>
              <a:rPr lang="en-US" sz="1600"/>
              <a:t>       Directly affect temperature, rainfall, and thus forest vulnerability</a:t>
            </a:r>
          </a:p>
          <a:p>
            <a:pPr lvl="1"/>
            <a:r>
              <a:rPr lang="en-US" sz="1600" b="1"/>
              <a:t>Potential of RL</a:t>
            </a:r>
          </a:p>
          <a:p>
            <a:r>
              <a:rPr lang="en-US" sz="1600"/>
              <a:t>  RL agents can:</a:t>
            </a:r>
          </a:p>
          <a:p>
            <a:pPr marL="457200" lvl="2"/>
            <a:r>
              <a:rPr lang="en-US" sz="1600"/>
              <a:t>Learn from dynamic, uncertain environments</a:t>
            </a:r>
          </a:p>
          <a:p>
            <a:pPr marL="457200" lvl="2"/>
            <a:r>
              <a:rPr lang="en-US" sz="1600"/>
              <a:t>Adapt strategies year-to-year</a:t>
            </a:r>
          </a:p>
          <a:p>
            <a:pPr marL="457200" lvl="2"/>
            <a:r>
              <a:rPr lang="en-US" sz="1600"/>
              <a:t>Balance multiple conflicting objectives (ecology, economy)</a:t>
            </a:r>
          </a:p>
          <a:p>
            <a:pPr algn="l"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24664" y="21761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Problem Statement</a:t>
            </a:r>
            <a:endParaRPr lang="en-US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b="1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223001" y="908358"/>
            <a:ext cx="7345073" cy="3748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en" sz="1800" b="1" dirty="0">
                <a:ea typeface="+mn-lt"/>
                <a:cs typeface="+mn-lt"/>
              </a:rPr>
              <a:t>Forest management requires balancing  five goals:</a:t>
            </a:r>
            <a:endParaRPr lang="en-US" sz="1800" b="1" dirty="0">
              <a:ea typeface="+mn-lt"/>
              <a:cs typeface="+mn-lt"/>
            </a:endParaRPr>
          </a:p>
          <a:p>
            <a:pPr marL="571500" lvl="1" indent="0">
              <a:lnSpc>
                <a:spcPct val="150000"/>
              </a:lnSpc>
              <a:buNone/>
            </a:pPr>
            <a:r>
              <a:rPr lang="en" sz="1500" dirty="0">
                <a:ea typeface="+mn-lt"/>
                <a:cs typeface="+mn-lt"/>
              </a:rPr>
              <a:t>🌲 Reducing deforestation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" sz="1500" dirty="0">
                <a:ea typeface="+mn-lt"/>
                <a:cs typeface="+mn-lt"/>
              </a:rPr>
              <a:t>🔥 Suppressing wildfires</a:t>
            </a:r>
            <a:endParaRPr lang="en" sz="1500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" sz="1500" dirty="0">
                <a:ea typeface="+mn-lt"/>
                <a:cs typeface="+mn-lt"/>
              </a:rPr>
              <a:t>🦋 Preserving biodiversity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" sz="1500" dirty="0">
                <a:ea typeface="+mn-lt"/>
                <a:cs typeface="+mn-lt"/>
              </a:rPr>
              <a:t>🌱 Enhancing carbon sequestration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" sz="1500" dirty="0">
                <a:ea typeface="+mn-lt"/>
                <a:cs typeface="+mn-lt"/>
              </a:rPr>
              <a:t>💸 Ensuring economic feasibility</a:t>
            </a:r>
            <a:endParaRPr lang="en" sz="1450" b="1" dirty="0">
              <a:ea typeface="+mn-lt"/>
              <a:cs typeface="+mn-lt"/>
            </a:endParaRPr>
          </a:p>
          <a:p>
            <a:pPr marL="114300">
              <a:lnSpc>
                <a:spcPct val="150000"/>
              </a:lnSpc>
              <a:buNone/>
            </a:pPr>
            <a:r>
              <a:rPr lang="en" sz="1850" b="1" dirty="0">
                <a:ea typeface="+mn-lt"/>
                <a:cs typeface="+mn-lt"/>
              </a:rPr>
              <a:t>Gap in Existing Solutions</a:t>
            </a:r>
            <a:endParaRPr lang="en" sz="1850" b="1" dirty="0"/>
          </a:p>
          <a:p>
            <a:pPr>
              <a:lnSpc>
                <a:spcPct val="110000"/>
              </a:lnSpc>
              <a:buSzPts val="1400"/>
              <a:buAutoNum type="arabicPeriod"/>
            </a:pPr>
            <a:r>
              <a:rPr lang="en" sz="1450" dirty="0">
                <a:ea typeface="+mn-lt"/>
                <a:cs typeface="+mn-lt"/>
              </a:rPr>
              <a:t>Most do not holistically balance all objectives</a:t>
            </a:r>
            <a:endParaRPr lang="en" sz="1450" dirty="0"/>
          </a:p>
          <a:p>
            <a:pPr marL="342900" indent="-228600">
              <a:lnSpc>
                <a:spcPct val="110000"/>
              </a:lnSpc>
              <a:buSzPts val="1400"/>
              <a:buAutoNum type="arabicPeriod"/>
            </a:pPr>
            <a:r>
              <a:rPr lang="en" sz="1450" dirty="0">
                <a:ea typeface="+mn-lt"/>
                <a:cs typeface="+mn-lt"/>
              </a:rPr>
              <a:t>Fail to adapt to climate anomalies</a:t>
            </a:r>
            <a:endParaRPr lang="en" sz="1450" dirty="0"/>
          </a:p>
          <a:p>
            <a:pPr marL="342900" indent="-228600">
              <a:lnSpc>
                <a:spcPct val="110000"/>
              </a:lnSpc>
              <a:buSzPts val="1400"/>
              <a:buAutoNum type="arabicPeriod"/>
            </a:pPr>
            <a:r>
              <a:rPr lang="en" sz="1450" dirty="0">
                <a:ea typeface="+mn-lt"/>
                <a:cs typeface="+mn-lt"/>
              </a:rPr>
              <a:t>Lack of data-driven, adaptive approaches</a:t>
            </a:r>
            <a:endParaRPr lang="en-US" sz="1450" dirty="0"/>
          </a:p>
          <a:p>
            <a:pPr marL="342900" indent="-228600">
              <a:lnSpc>
                <a:spcPct val="110000"/>
              </a:lnSpc>
              <a:buSzPts val="1400"/>
              <a:buAutoNum type="arabicPeriod"/>
            </a:pPr>
            <a:endParaRPr lang="en" sz="1450" dirty="0">
              <a:ea typeface="+mn-lt"/>
              <a:cs typeface="+mn-lt"/>
            </a:endParaRPr>
          </a:p>
          <a:p>
            <a:pPr marL="114300" indent="0">
              <a:lnSpc>
                <a:spcPct val="110000"/>
              </a:lnSpc>
              <a:buSzPts val="1400"/>
              <a:buNone/>
            </a:pPr>
            <a:r>
              <a:rPr lang="en" sz="1700" b="1" dirty="0">
                <a:ea typeface="+mn-lt"/>
                <a:cs typeface="+mn-lt"/>
              </a:rPr>
              <a:t>Central Research Question</a:t>
            </a:r>
          </a:p>
          <a:p>
            <a:pPr marL="114300" indent="0">
              <a:buNone/>
            </a:pPr>
            <a:r>
              <a:rPr lang="en" sz="1200" b="1" i="1" dirty="0">
                <a:ea typeface="+mn-lt"/>
                <a:cs typeface="+mn-lt"/>
              </a:rPr>
              <a:t>Can an RL agent, trained on real and synthetic environmental data, optimally manage reforestation and </a:t>
            </a:r>
          </a:p>
          <a:p>
            <a:pPr marL="114300" indent="0">
              <a:buNone/>
            </a:pPr>
            <a:r>
              <a:rPr lang="en" sz="1200" b="1" i="1" dirty="0">
                <a:ea typeface="+mn-lt"/>
                <a:cs typeface="+mn-lt"/>
              </a:rPr>
              <a:t>fire control under dynamic, uncertain conditions?</a:t>
            </a:r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5864-E040-C401-3E44-D8038ECE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Objectives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5CBB-73B6-7410-C5AF-20D77F482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>
                <a:ea typeface="+mn-lt"/>
                <a:cs typeface="+mn-lt"/>
              </a:rPr>
              <a:t>Key Aims of This Project</a:t>
            </a:r>
          </a:p>
          <a:p>
            <a:pPr marL="114300" indent="0">
              <a:buNone/>
            </a:pPr>
            <a:endParaRPr lang="en-US" sz="1600" b="1">
              <a:ea typeface="+mn-lt"/>
              <a:cs typeface="+mn-lt"/>
            </a:endParaRPr>
          </a:p>
          <a:p>
            <a:pPr marL="425450" indent="-285750"/>
            <a:r>
              <a:rPr lang="en-US" sz="1600" b="1" dirty="0">
                <a:ea typeface="+mn-lt"/>
                <a:cs typeface="+mn-lt"/>
              </a:rPr>
              <a:t>Model Design:</a:t>
            </a:r>
            <a:r>
              <a:rPr lang="en-US" sz="1200" dirty="0">
                <a:ea typeface="+mn-lt"/>
                <a:cs typeface="+mn-lt"/>
              </a:rPr>
              <a:t> Frame  forest management as a Markov Decision Process (MDP)</a:t>
            </a:r>
          </a:p>
          <a:p>
            <a:pPr marL="425450" indent="-285750">
              <a:buSzPts val="1800"/>
            </a:pPr>
            <a:r>
              <a:rPr lang="en-US" sz="1600" b="1" dirty="0">
                <a:ea typeface="+mn-lt"/>
                <a:cs typeface="+mn-lt"/>
              </a:rPr>
              <a:t>Realistic Environment:</a:t>
            </a:r>
            <a:r>
              <a:rPr lang="en-US" sz="1200" dirty="0">
                <a:ea typeface="+mn-lt"/>
                <a:cs typeface="+mn-lt"/>
              </a:rPr>
              <a:t> Integrate real-world deforestation, fire, and climate data with synthetic ecological features</a:t>
            </a:r>
            <a:endParaRPr lang="en-US" sz="1200" dirty="0"/>
          </a:p>
          <a:p>
            <a:pPr marL="425450" indent="-285750">
              <a:buSzPts val="1800"/>
            </a:pPr>
            <a:r>
              <a:rPr lang="en-US" sz="1600" b="1" dirty="0">
                <a:ea typeface="+mn-lt"/>
                <a:cs typeface="+mn-lt"/>
              </a:rPr>
              <a:t>Multi-Objective Reward:</a:t>
            </a:r>
            <a:r>
              <a:rPr lang="en-US" sz="1200" dirty="0">
                <a:ea typeface="+mn-lt"/>
                <a:cs typeface="+mn-lt"/>
              </a:rPr>
              <a:t> Develop a reward function balancing ecological (biodiversity, carbon) and economic (cost) goals</a:t>
            </a:r>
            <a:endParaRPr lang="en-US" sz="1200" dirty="0"/>
          </a:p>
          <a:p>
            <a:pPr marL="425450" indent="-285750">
              <a:buSzPts val="1800"/>
            </a:pPr>
            <a:r>
              <a:rPr lang="en-US" sz="1600" b="1" dirty="0">
                <a:ea typeface="+mn-lt"/>
                <a:cs typeface="+mn-lt"/>
              </a:rPr>
              <a:t>Algorithm Training &amp; Evaluation:</a:t>
            </a:r>
            <a:endParaRPr lang="en-US" sz="1600" b="1" dirty="0"/>
          </a:p>
          <a:p>
            <a:pPr marL="800100" lvl="1" indent="-171450">
              <a:buChar char="●"/>
            </a:pPr>
            <a:r>
              <a:rPr lang="en-US" sz="1200" dirty="0">
                <a:ea typeface="+mn-lt"/>
                <a:cs typeface="+mn-lt"/>
              </a:rPr>
              <a:t>Train and compare PPO, DQN, and A2C RL algorithms</a:t>
            </a:r>
            <a:endParaRPr lang="en-US" sz="1200" dirty="0"/>
          </a:p>
          <a:p>
            <a:pPr marL="800100" lvl="1" indent="-171450">
              <a:buChar char="●"/>
            </a:pPr>
            <a:endParaRPr lang="en-US" sz="1200"/>
          </a:p>
          <a:p>
            <a:pPr marL="425450" indent="-285750">
              <a:buSzPts val="1800"/>
            </a:pPr>
            <a:r>
              <a:rPr lang="en-US" sz="1600" b="1" dirty="0">
                <a:ea typeface="+mn-lt"/>
                <a:cs typeface="+mn-lt"/>
              </a:rPr>
              <a:t>Practical Demonstration:</a:t>
            </a:r>
            <a:endParaRPr lang="en-US" sz="1600" b="1" dirty="0"/>
          </a:p>
          <a:p>
            <a:pPr marL="800100" lvl="1" indent="-171450">
              <a:buChar char="●"/>
            </a:pPr>
            <a:r>
              <a:rPr lang="en-US" sz="1200" dirty="0">
                <a:ea typeface="+mn-lt"/>
                <a:cs typeface="+mn-lt"/>
              </a:rPr>
              <a:t>Show how trained models can assist real-world adaptive forest management and policy</a:t>
            </a:r>
            <a:endParaRPr lang="en-US" sz="1200" dirty="0"/>
          </a:p>
          <a:p>
            <a:pPr marL="482600">
              <a:buSzPts val="1800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0024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C51A3-4662-702B-128D-62929B3A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359619"/>
            <a:ext cx="4094129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Survey</a:t>
            </a:r>
          </a:p>
          <a:p>
            <a:pPr>
              <a:spcBef>
                <a:spcPct val="0"/>
              </a:spcBef>
            </a:pP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E21B-33AF-46EA-27EC-968044B82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1221" y="864878"/>
            <a:ext cx="4094129" cy="375745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0">
              <a:spcAft>
                <a:spcPts val="600"/>
              </a:spcAft>
              <a:buNone/>
            </a:pPr>
            <a:r>
              <a:rPr lang="en-US" sz="1800" b="1" dirty="0"/>
              <a:t>Research Gaps in Forest Management:</a:t>
            </a:r>
            <a:endParaRPr lang="en-US" sz="1800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FF"/>
                </a:highlight>
              </a:rPr>
              <a:t>Single-Objective Focus</a:t>
            </a:r>
            <a:r>
              <a:rPr lang="en-US" sz="1200" dirty="0">
                <a:highlight>
                  <a:srgbClr val="FFFFFF"/>
                </a:highlight>
              </a:rPr>
              <a:t> – Most studies address fires </a:t>
            </a:r>
            <a:r>
              <a:rPr lang="en-US" sz="1200" b="1" dirty="0">
                <a:highlight>
                  <a:srgbClr val="FFFFFF"/>
                </a:highlight>
              </a:rPr>
              <a:t>or</a:t>
            </a:r>
            <a:r>
              <a:rPr lang="en-US" sz="1200" dirty="0">
                <a:highlight>
                  <a:srgbClr val="FFFFFF"/>
                </a:highlight>
              </a:rPr>
              <a:t> reforestation, not both.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FF"/>
                </a:highlight>
              </a:rPr>
              <a:t>Limited Real-World Data</a:t>
            </a:r>
            <a:r>
              <a:rPr lang="en-US" sz="1200" dirty="0">
                <a:highlight>
                  <a:srgbClr val="FFFFFF"/>
                </a:highlight>
              </a:rPr>
              <a:t> – Few combine real satellite/climate data with synthetic data.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FF"/>
                </a:highlight>
              </a:rPr>
              <a:t>Ignores Climate Shifts</a:t>
            </a:r>
            <a:r>
              <a:rPr lang="en-US" sz="1200" dirty="0">
                <a:highlight>
                  <a:srgbClr val="FFFFFF"/>
                </a:highlight>
              </a:rPr>
              <a:t> – El Niño/La Niña impacts often excluded.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FF"/>
                </a:highlight>
              </a:rPr>
              <a:t>Black-Box AI</a:t>
            </a:r>
            <a:r>
              <a:rPr lang="en-US" sz="1200" dirty="0">
                <a:highlight>
                  <a:srgbClr val="FFFFFF"/>
                </a:highlight>
              </a:rPr>
              <a:t> – RL decisions lack transparency.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FF"/>
                </a:highlight>
              </a:rPr>
              <a:t>Static Rules</a:t>
            </a:r>
            <a:r>
              <a:rPr lang="en-US" sz="1200" dirty="0">
                <a:highlight>
                  <a:srgbClr val="FFFFFF"/>
                </a:highlight>
              </a:rPr>
              <a:t> – Traditional methods don’t adapt dynamically.</a:t>
            </a:r>
          </a:p>
          <a:p>
            <a:pPr marL="228600" indent="0">
              <a:spcAft>
                <a:spcPts val="600"/>
              </a:spcAft>
              <a:buNone/>
            </a:pPr>
            <a:r>
              <a:rPr lang="en-US" sz="2000" b="1" dirty="0"/>
              <a:t>Key Gap:</a:t>
            </a:r>
            <a:r>
              <a:rPr lang="en-US" sz="1200" dirty="0"/>
              <a:t> </a:t>
            </a:r>
            <a:r>
              <a:rPr lang="en-US" sz="1600" dirty="0"/>
              <a:t>No multi-objective RL model  that balances fires, reforestation, and climate, using hybrid data with explainable decisions.</a:t>
            </a:r>
            <a:endParaRPr lang="en-US" sz="1600">
              <a:highlight>
                <a:srgbClr val="FFFFFF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718E7F-E59F-4AFB-7EB7-B9829D83B6E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91564502"/>
              </p:ext>
            </p:extLst>
          </p:nvPr>
        </p:nvGraphicFramePr>
        <p:xfrm>
          <a:off x="527386" y="1082094"/>
          <a:ext cx="3583037" cy="28520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{979B03DB-6166-4325-AB9F-90A0A58D8F70}</a:tableStyleId>
              </a:tblPr>
              <a:tblGrid>
                <a:gridCol w="1215755">
                  <a:extLst>
                    <a:ext uri="{9D8B030D-6E8A-4147-A177-3AD203B41FA5}">
                      <a16:colId xmlns:a16="http://schemas.microsoft.com/office/drawing/2014/main" val="581982562"/>
                    </a:ext>
                  </a:extLst>
                </a:gridCol>
                <a:gridCol w="1201742">
                  <a:extLst>
                    <a:ext uri="{9D8B030D-6E8A-4147-A177-3AD203B41FA5}">
                      <a16:colId xmlns:a16="http://schemas.microsoft.com/office/drawing/2014/main" val="631551319"/>
                    </a:ext>
                  </a:extLst>
                </a:gridCol>
                <a:gridCol w="1165540">
                  <a:extLst>
                    <a:ext uri="{9D8B030D-6E8A-4147-A177-3AD203B41FA5}">
                      <a16:colId xmlns:a16="http://schemas.microsoft.com/office/drawing/2014/main" val="1411382470"/>
                    </a:ext>
                  </a:extLst>
                </a:gridCol>
              </a:tblGrid>
              <a:tr h="318385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Study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Contribution</a:t>
                      </a:r>
                    </a:p>
                  </a:txBody>
                  <a:tcPr marL="87444" marR="56054" marT="67264" marB="672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Limitation</a:t>
                      </a:r>
                    </a:p>
                  </a:txBody>
                  <a:tcPr marL="87444" marR="56054" marT="67264" marB="672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355446"/>
                  </a:ext>
                </a:extLst>
              </a:tr>
              <a:tr h="47533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Sutton &amp; Barto (2018)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RL theory, MDP formalism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Purely theoretical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73004"/>
                  </a:ext>
                </a:extLst>
              </a:tr>
              <a:tr h="63228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Schulman et al. (2017)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Proximal Policy Optimization (PPO) algorithm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Not env/ecology focused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133646"/>
                  </a:ext>
                </a:extLst>
              </a:tr>
              <a:tr h="47533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Silva et al. (2019)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Rule-based fire control in Brazil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No adaptation, static logic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752134"/>
                  </a:ext>
                </a:extLst>
              </a:tr>
              <a:tr h="47533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Ramakrishnan et al. (22)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RL for wildfire, policy learning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Ignored reforestation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38652"/>
                  </a:ext>
                </a:extLst>
              </a:tr>
              <a:tr h="47533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Xie et al. (2023)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DQN for disaster management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No ecology, no biodiversity</a:t>
                      </a:r>
                    </a:p>
                  </a:txBody>
                  <a:tcPr marL="87444" marR="56054" marT="67264" marB="672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22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8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08868-A29D-796B-E85B-CDBBE5A0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010E-FBE4-D78B-5E5A-77569C95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1738647"/>
            <a:ext cx="7293023" cy="2762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0">
              <a:spcAft>
                <a:spcPts val="600"/>
              </a:spcAft>
              <a:buNone/>
            </a:pPr>
            <a:r>
              <a:rPr lang="en-US" sz="1800" b="1" dirty="0"/>
              <a:t>Data → Environment → RL Agent (PPO/DQN/A2C) → Evaluation</a:t>
            </a:r>
            <a:endParaRPr lang="en-US" sz="2400" b="1" dirty="0"/>
          </a:p>
          <a:p>
            <a:pPr marL="0" indent="0">
              <a:spcAft>
                <a:spcPts val="600"/>
              </a:spcAft>
              <a:buNone/>
            </a:pPr>
            <a:endParaRPr lang="en-US" sz="1600"/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Problem Formalization as Markov Decision Process (MDP)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Environment Design(custom Gym Environment) with real + synthetic data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Multi-Objective Reward formulation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Algorithm Training (PPO, DQN, A2C)</a:t>
            </a:r>
          </a:p>
          <a:p>
            <a:pPr indent="-228600">
              <a:spcAft>
                <a:spcPts val="600"/>
              </a:spcAft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0894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CC2A62-4478-DEBE-7447-42E4B4919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47923"/>
              </p:ext>
            </p:extLst>
          </p:nvPr>
        </p:nvGraphicFramePr>
        <p:xfrm>
          <a:off x="748145" y="1288472"/>
          <a:ext cx="8110435" cy="1717226"/>
        </p:xfrm>
        <a:graphic>
          <a:graphicData uri="http://schemas.openxmlformats.org/drawingml/2006/table">
            <a:tbl>
              <a:tblPr bandRow="1">
                <a:tableStyleId>{979B03DB-6166-4325-AB9F-90A0A58D8F70}</a:tableStyleId>
              </a:tblPr>
              <a:tblGrid>
                <a:gridCol w="1952192">
                  <a:extLst>
                    <a:ext uri="{9D8B030D-6E8A-4147-A177-3AD203B41FA5}">
                      <a16:colId xmlns:a16="http://schemas.microsoft.com/office/drawing/2014/main" val="1420992933"/>
                    </a:ext>
                  </a:extLst>
                </a:gridCol>
                <a:gridCol w="2454852">
                  <a:extLst>
                    <a:ext uri="{9D8B030D-6E8A-4147-A177-3AD203B41FA5}">
                      <a16:colId xmlns:a16="http://schemas.microsoft.com/office/drawing/2014/main" val="266192634"/>
                    </a:ext>
                  </a:extLst>
                </a:gridCol>
                <a:gridCol w="3703391">
                  <a:extLst>
                    <a:ext uri="{9D8B030D-6E8A-4147-A177-3AD203B41FA5}">
                      <a16:colId xmlns:a16="http://schemas.microsoft.com/office/drawing/2014/main" val="3679097186"/>
                    </a:ext>
                  </a:extLst>
                </a:gridCol>
              </a:tblGrid>
              <a:tr h="217142">
                <a:tc>
                  <a:txBody>
                    <a:bodyPr/>
                    <a:lstStyle/>
                    <a:p>
                      <a:r>
                        <a:rPr lang="en-US" sz="9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 Project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123148"/>
                  </a:ext>
                </a:extLst>
              </a:tr>
              <a:tr h="347428">
                <a:tc>
                  <a:txBody>
                    <a:bodyPr/>
                    <a:lstStyle/>
                    <a:p>
                      <a:r>
                        <a:rPr lang="en-US" sz="900" dirty="0"/>
                        <a:t>States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Environmental variables at time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</a:t>
                      </a:r>
                      <a:r>
                        <a:rPr lang="en-US" sz="900" dirty="0" err="1"/>
                        <a:t>firespots</a:t>
                      </a:r>
                      <a:r>
                        <a:rPr lang="en-US" sz="900" dirty="0"/>
                        <a:t>, deforestation, climate, temp, rainfall, budget]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10252"/>
                  </a:ext>
                </a:extLst>
              </a:tr>
              <a:tr h="336570">
                <a:tc>
                  <a:txBody>
                    <a:bodyPr/>
                    <a:lstStyle/>
                    <a:p>
                      <a:r>
                        <a:rPr lang="en-US" sz="900" dirty="0"/>
                        <a:t>Actions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Interventions available to the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{0: No Action, 1: Reforest, 2: Fire Control, 3: Both}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99038"/>
                  </a:ext>
                </a:extLst>
              </a:tr>
              <a:tr h="347428">
                <a:tc>
                  <a:txBody>
                    <a:bodyPr/>
                    <a:lstStyle/>
                    <a:p>
                      <a:r>
                        <a:rPr lang="en-US" sz="900" dirty="0"/>
                        <a:t>Transitions 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latin typeface="Arial"/>
                        </a:rPr>
                        <a:t>P(sₜ₊₁ | sₜ, aₜ)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Deterministic (yearly data progression) + budget resampling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513905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-US" sz="900" dirty="0"/>
                        <a:t>Reward (R)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Feedback signal for action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Multi-objective (ecology + economy)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695467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-US" sz="900" dirty="0"/>
                        <a:t>Discount (</a:t>
                      </a:r>
                      <a:r>
                        <a:rPr lang="el-GR" sz="900" dirty="0"/>
                        <a:t>γ)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Future reward preference (</a:t>
                      </a:r>
                      <a:r>
                        <a:rPr lang="el-GR" sz="900" dirty="0"/>
                        <a:t>γ = 0.99)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Balances immediate vs. long-term gains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5251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4C9C37-3ED5-D003-00D9-1C5870BA8ED9}"/>
              </a:ext>
            </a:extLst>
          </p:cNvPr>
          <p:cNvSpPr txBox="1"/>
          <p:nvPr/>
        </p:nvSpPr>
        <p:spPr>
          <a:xfrm>
            <a:off x="214952" y="919595"/>
            <a:ext cx="864585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An MDP is defined by the tuple: </a:t>
            </a:r>
            <a:r>
              <a:rPr lang="en-US" sz="1100" b="1"/>
              <a:t>(S, A, P, R, γ)</a:t>
            </a:r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9AE8E-2154-4B83-633B-C4DD1BA75742}"/>
              </a:ext>
            </a:extLst>
          </p:cNvPr>
          <p:cNvSpPr txBox="1"/>
          <p:nvPr/>
        </p:nvSpPr>
        <p:spPr>
          <a:xfrm>
            <a:off x="214952" y="339565"/>
            <a:ext cx="82449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fkGrotesk"/>
              </a:rPr>
              <a:t>Markov Decision Process (MDP)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E521B3-22CF-9CA9-30D9-868D3114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63310"/>
              </p:ext>
            </p:extLst>
          </p:nvPr>
        </p:nvGraphicFramePr>
        <p:xfrm>
          <a:off x="1163781" y="3595254"/>
          <a:ext cx="7302044" cy="1287664"/>
        </p:xfrm>
        <a:graphic>
          <a:graphicData uri="http://schemas.openxmlformats.org/drawingml/2006/table">
            <a:tbl>
              <a:tblPr bandRow="1">
                <a:tableStyleId>{979B03DB-6166-4325-AB9F-90A0A58D8F70}</a:tableStyleId>
              </a:tblPr>
              <a:tblGrid>
                <a:gridCol w="1262494">
                  <a:extLst>
                    <a:ext uri="{9D8B030D-6E8A-4147-A177-3AD203B41FA5}">
                      <a16:colId xmlns:a16="http://schemas.microsoft.com/office/drawing/2014/main" val="3117939576"/>
                    </a:ext>
                  </a:extLst>
                </a:gridCol>
                <a:gridCol w="2793855">
                  <a:extLst>
                    <a:ext uri="{9D8B030D-6E8A-4147-A177-3AD203B41FA5}">
                      <a16:colId xmlns:a16="http://schemas.microsoft.com/office/drawing/2014/main" val="3522936249"/>
                    </a:ext>
                  </a:extLst>
                </a:gridCol>
                <a:gridCol w="3245695">
                  <a:extLst>
                    <a:ext uri="{9D8B030D-6E8A-4147-A177-3AD203B41FA5}">
                      <a16:colId xmlns:a16="http://schemas.microsoft.com/office/drawing/2014/main" val="2104821142"/>
                    </a:ext>
                  </a:extLst>
                </a:gridCol>
              </a:tblGrid>
              <a:tr h="278135"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Algorithm</a:t>
                      </a:r>
                    </a:p>
                  </a:txBody>
                  <a:tcPr marL="74505" marR="74505" marT="37252" marB="3725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74505" marR="74505" marT="37252" marB="3725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Suitability</a:t>
                      </a:r>
                    </a:p>
                  </a:txBody>
                  <a:tcPr marL="74505" marR="74505" marT="37252" marB="3725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3495"/>
                  </a:ext>
                </a:extLst>
              </a:tr>
              <a:tr h="278135"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PPO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Policy-gradient, stable updates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Best for dynamic environments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76007"/>
                  </a:ext>
                </a:extLst>
              </a:tr>
              <a:tr h="278135"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DQN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Value-based, deep Q-networks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Good for discrete actions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83446"/>
                  </a:ext>
                </a:extLst>
              </a:tr>
              <a:tr h="453259"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A2C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Combines value and policy gradients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725"/>
                        </a:lnSpc>
                        <a:buNone/>
                      </a:pPr>
                      <a:r>
                        <a:rPr lang="en-US" sz="1200">
                          <a:effectLst/>
                          <a:latin typeface="Arial"/>
                        </a:rPr>
                        <a:t>Fast convergence, strong baseline</a:t>
                      </a:r>
                    </a:p>
                  </a:txBody>
                  <a:tcPr marL="74505" marR="74505" marT="37252" marB="372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3845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3B773C-4A19-5409-559A-31B0ED902E81}"/>
              </a:ext>
            </a:extLst>
          </p:cNvPr>
          <p:cNvSpPr txBox="1"/>
          <p:nvPr/>
        </p:nvSpPr>
        <p:spPr>
          <a:xfrm>
            <a:off x="436418" y="3153640"/>
            <a:ext cx="45200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ptos Display"/>
              </a:rPr>
              <a:t>Algorithms Used​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3196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5164" y="124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DATASET</a:t>
            </a:r>
            <a:endParaRPr sz="4000" b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27806" y="724637"/>
            <a:ext cx="8518794" cy="2476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b="1">
                <a:sym typeface="Arial"/>
              </a:rPr>
              <a:t>Sources and Composition</a:t>
            </a:r>
            <a:endParaRPr lang="en-US" sz="2400" b="1"/>
          </a:p>
          <a:p>
            <a:pPr marL="0" indent="0">
              <a:buNone/>
            </a:pPr>
            <a:r>
              <a:rPr lang="en" sz="1400" b="1">
                <a:solidFill>
                  <a:srgbClr val="000000"/>
                </a:solidFill>
                <a:ea typeface="+mn-lt"/>
                <a:cs typeface="+mn-lt"/>
                <a:sym typeface="Arial"/>
              </a:rPr>
              <a:t>    Real Data</a:t>
            </a:r>
            <a:endParaRPr lang="en" sz="1400" b="1"/>
          </a:p>
          <a:p>
            <a:pPr marL="742950" indent="-285750"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ea typeface="+mn-lt"/>
                <a:cs typeface="+mn-lt"/>
                <a:sym typeface="Arial"/>
              </a:rPr>
              <a:t>Deforestation: AMZ LEGAL (INPE/Global Forest Watch), 2004–2019</a:t>
            </a:r>
            <a:endParaRPr lang="en-US" sz="1400"/>
          </a:p>
          <a:p>
            <a:pPr marL="742950" indent="-285750">
              <a:buFont typeface="Arial"/>
              <a:buChar char="●"/>
            </a:pPr>
            <a:r>
              <a:rPr lang="en" sz="1400" err="1">
                <a:solidFill>
                  <a:srgbClr val="000000"/>
                </a:solidFill>
                <a:ea typeface="+mn-lt"/>
                <a:cs typeface="+mn-lt"/>
                <a:sym typeface="Arial"/>
              </a:rPr>
              <a:t>Firespots</a:t>
            </a:r>
            <a:r>
              <a:rPr lang="en" sz="1400">
                <a:solidFill>
                  <a:srgbClr val="000000"/>
                </a:solidFill>
                <a:ea typeface="+mn-lt"/>
                <a:cs typeface="+mn-lt"/>
                <a:sym typeface="Arial"/>
              </a:rPr>
              <a:t>: MODIS/INPE, annual hotspots, 1999–2019</a:t>
            </a:r>
            <a:endParaRPr lang="en" sz="1400"/>
          </a:p>
          <a:p>
            <a:pPr marL="742950" indent="-285750"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ea typeface="+mn-lt"/>
                <a:cs typeface="+mn-lt"/>
                <a:sym typeface="Arial"/>
              </a:rPr>
              <a:t>Climate Phenomenon: El Niño/La Niña status, 1999–2019 (NOAA)</a:t>
            </a:r>
            <a:endParaRPr lang="en" sz="1400"/>
          </a:p>
          <a:p>
            <a:pPr marL="0" indent="0">
              <a:buNone/>
            </a:pPr>
            <a:r>
              <a:rPr lang="en" sz="1400" b="1">
                <a:solidFill>
                  <a:srgbClr val="000000"/>
                </a:solidFill>
                <a:ea typeface="+mn-lt"/>
                <a:cs typeface="+mn-lt"/>
                <a:sym typeface="Arial"/>
              </a:rPr>
              <a:t>   </a:t>
            </a:r>
            <a:r>
              <a:rPr lang="en" sz="1600" b="1">
                <a:solidFill>
                  <a:srgbClr val="000000"/>
                </a:solidFill>
                <a:ea typeface="+mn-lt"/>
                <a:cs typeface="+mn-lt"/>
                <a:sym typeface="Arial"/>
              </a:rPr>
              <a:t>Synthetic Features</a:t>
            </a:r>
            <a:endParaRPr lang="en" sz="1600" b="1"/>
          </a:p>
          <a:p>
            <a:pPr marL="742950" indent="-285750"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ea typeface="+mn-lt"/>
                <a:cs typeface="+mn-lt"/>
                <a:sym typeface="Arial"/>
              </a:rPr>
              <a:t>Biodiversity</a:t>
            </a:r>
            <a:r>
              <a:rPr lang="en" sz="1400">
                <a:ea typeface="+mn-lt"/>
                <a:cs typeface="+mn-lt"/>
              </a:rPr>
              <a:t>,</a:t>
            </a:r>
            <a:r>
              <a:rPr lang="en" sz="1400">
                <a:solidFill>
                  <a:srgbClr val="000000"/>
                </a:solidFill>
                <a:ea typeface="+mn-lt"/>
                <a:cs typeface="+mn-lt"/>
                <a:sym typeface="Arial"/>
              </a:rPr>
              <a:t> Carbon Sequestration, Cost Efficiency</a:t>
            </a:r>
            <a:endParaRPr lang="en" sz="1400"/>
          </a:p>
          <a:p>
            <a:pPr lvl="1"/>
            <a:r>
              <a:rPr lang="en" sz="1400">
                <a:solidFill>
                  <a:srgbClr val="000000"/>
                </a:solidFill>
                <a:ea typeface="+mn-lt"/>
                <a:cs typeface="+mn-lt"/>
                <a:sym typeface="Arial"/>
              </a:rPr>
              <a:t>Generated via climate-conditioned statistical sampling</a:t>
            </a:r>
            <a:endParaRPr lang="en" sz="1400"/>
          </a:p>
          <a:p>
            <a:pPr lvl="1"/>
            <a:r>
              <a:rPr lang="en" sz="1400">
                <a:ea typeface="+mn-lt"/>
                <a:cs typeface="+mn-lt"/>
              </a:rPr>
              <a:t>Ensures ecological processes not present in raw data are modeled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"/>
              <a:buChar char="●"/>
            </a:pPr>
            <a:r>
              <a:rPr lang="en" sz="1200">
                <a:ea typeface="+mn-lt"/>
                <a:cs typeface="+mn-lt"/>
              </a:rPr>
              <a:t>Merged on year, missing climate values set to Neutral (0)</a:t>
            </a:r>
            <a:endParaRPr lang="en-US"/>
          </a:p>
          <a:p>
            <a:pPr marL="285750" indent="-285750">
              <a:buFont typeface="Arial"/>
              <a:buChar char="●"/>
            </a:pPr>
            <a:r>
              <a:rPr lang="en" sz="1200">
                <a:ea typeface="+mn-lt"/>
                <a:cs typeface="+mn-lt"/>
              </a:rPr>
              <a:t>All features min-max normalized  for stable RL training</a:t>
            </a:r>
            <a:endParaRPr lang="en"/>
          </a:p>
          <a:p>
            <a:pPr marL="285750" indent="-285750">
              <a:buFont typeface="Arial"/>
              <a:buChar char="●"/>
            </a:pPr>
            <a:endParaRPr lang="en" sz="1200"/>
          </a:p>
          <a:p>
            <a:pPr marL="0" indent="0">
              <a:buNone/>
            </a:pPr>
            <a:endParaRPr lang="en" sz="2400" b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1EA756-F7F1-F091-11D8-7F8395B28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45725"/>
              </p:ext>
            </p:extLst>
          </p:nvPr>
        </p:nvGraphicFramePr>
        <p:xfrm>
          <a:off x="309995" y="3326823"/>
          <a:ext cx="7048500" cy="1524000"/>
        </p:xfrm>
        <a:graphic>
          <a:graphicData uri="http://schemas.openxmlformats.org/drawingml/2006/table">
            <a:tbl>
              <a:tblPr bandRow="1">
                <a:tableStyleId>{979B03DB-6166-4325-AB9F-90A0A58D8F70}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51918777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276146829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4230989688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318649396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53698406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158466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US" dirty="0">
                          <a:effectLst/>
                        </a:rPr>
                        <a:t>Climate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dirty="0">
                          <a:effectLst/>
                        </a:rPr>
                        <a:t>Temp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dirty="0">
                          <a:effectLst/>
                        </a:rPr>
                        <a:t>Rain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dirty="0">
                          <a:effectLst/>
                        </a:rPr>
                        <a:t>Biodiv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dirty="0">
                          <a:effectLst/>
                        </a:rPr>
                        <a:t>Carbon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dirty="0" err="1">
                          <a:effectLst/>
                        </a:rPr>
                        <a:t>CostEff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3707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El Niño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1173546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La Niña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3686021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Neutral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30631490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5BC3FE-0240-60DB-EBE1-0AA422EE6AC0}"/>
              </a:ext>
            </a:extLst>
          </p:cNvPr>
          <p:cNvSpPr txBox="1"/>
          <p:nvPr/>
        </p:nvSpPr>
        <p:spPr>
          <a:xfrm>
            <a:off x="207818" y="298738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fkGroteskNeue"/>
              </a:rPr>
              <a:t>Synthetic feature logic :</a:t>
            </a:r>
          </a:p>
          <a:p>
            <a:endParaRPr lang="en-US">
              <a:latin typeface="fkGrotesk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Forest Fire Management and Reforestation Optimization using Markov Decision Processes and Multi-Objective RL</vt:lpstr>
      <vt:lpstr>INTRODUCTION</vt:lpstr>
      <vt:lpstr>MOTIVATION</vt:lpstr>
      <vt:lpstr>Problem Statement </vt:lpstr>
      <vt:lpstr>Objectives </vt:lpstr>
      <vt:lpstr>Literature Survey </vt:lpstr>
      <vt:lpstr>Methodology Overview</vt:lpstr>
      <vt:lpstr>PowerPoint Presentation</vt:lpstr>
      <vt:lpstr>DATASET</vt:lpstr>
      <vt:lpstr>PowerPoint Presentation</vt:lpstr>
      <vt:lpstr>Reward Functions</vt:lpstr>
      <vt:lpstr>Environment Design: AmazonReforestationEnv</vt:lpstr>
      <vt:lpstr>RL Model Training  SetUp</vt:lpstr>
      <vt:lpstr>Results Overview</vt:lpstr>
      <vt:lpstr>Action Distribution Analysis</vt:lpstr>
      <vt:lpstr>Reward &amp; Training Stability </vt:lpstr>
      <vt:lpstr>Sample Efficiency</vt:lpstr>
      <vt:lpstr>Policy Behavior Examples</vt:lpstr>
      <vt:lpstr>Model Comparison Summary</vt:lpstr>
      <vt:lpstr>Conclusion</vt:lpstr>
      <vt:lpstr>Deployment Plan &amp;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140</cp:revision>
  <dcterms:modified xsi:type="dcterms:W3CDTF">2025-04-30T09:24:11Z</dcterms:modified>
</cp:coreProperties>
</file>