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7" r:id="rId9"/>
    <p:sldId id="268" r:id="rId10"/>
    <p:sldId id="265" r:id="rId11"/>
  </p:sldIdLst>
  <p:sldSz cx="18288000" cy="10287000"/>
  <p:notesSz cx="6858000" cy="9144000"/>
  <p:embeddedFontLst>
    <p:embeddedFont>
      <p:font typeface="Canva Sans" panose="020B0604020202020204" charset="0"/>
      <p:regular r:id="rId13"/>
    </p:embeddedFont>
    <p:embeddedFont>
      <p:font typeface="Canva Sans Bold" panose="020B0604020202020204" charset="0"/>
      <p:regular r:id="rId14"/>
    </p:embeddedFont>
    <p:embeddedFont>
      <p:font typeface="Montserrat Heavy" panose="020B0604020202020204" charset="0"/>
      <p:regular r:id="rId15"/>
    </p:embeddedFont>
    <p:embeddedFont>
      <p:font typeface="Raleway Italic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3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1A945-0CFB-47BC-A7DE-8C76D970C71B}" type="datetimeFigureOut">
              <a:rPr lang="en-GB" smtClean="0"/>
              <a:t>2024-10-07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49C60-2E39-4C05-97B5-5A68118CCC18}" type="slidenum">
              <a:rPr lang="en-GB" smtClean="0"/>
              <a:t>‹#›</a:t>
            </a:fld>
            <a:endParaRPr lang="en-GB"/>
          </a:p>
        </p:txBody>
      </p:sp>
    </p:spTree>
    <p:extLst>
      <p:ext uri="{BB962C8B-B14F-4D97-AF65-F5344CB8AC3E}">
        <p14:creationId xmlns:p14="http://schemas.microsoft.com/office/powerpoint/2010/main" val="123154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6DB690-9495-488C-A2BF-D7CAA59EA085}" type="slidenum">
              <a:rPr lang="en-GB" smtClean="0"/>
              <a:t>9</a:t>
            </a:fld>
            <a:endParaRPr lang="en-GB"/>
          </a:p>
        </p:txBody>
      </p:sp>
    </p:spTree>
    <p:extLst>
      <p:ext uri="{BB962C8B-B14F-4D97-AF65-F5344CB8AC3E}">
        <p14:creationId xmlns:p14="http://schemas.microsoft.com/office/powerpoint/2010/main" val="230182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1756814" y="-403607"/>
            <a:ext cx="6531186" cy="11641778"/>
            <a:chOff x="0" y="0"/>
            <a:chExt cx="1720148" cy="3066147"/>
          </a:xfrm>
        </p:grpSpPr>
        <p:sp>
          <p:nvSpPr>
            <p:cNvPr id="3" name="Freeform 3"/>
            <p:cNvSpPr/>
            <p:nvPr/>
          </p:nvSpPr>
          <p:spPr>
            <a:xfrm>
              <a:off x="0" y="0"/>
              <a:ext cx="1720148" cy="3066147"/>
            </a:xfrm>
            <a:custGeom>
              <a:avLst/>
              <a:gdLst/>
              <a:ahLst/>
              <a:cxnLst/>
              <a:rect l="l" t="t" r="r" b="b"/>
              <a:pathLst>
                <a:path w="1720148" h="3066147">
                  <a:moveTo>
                    <a:pt x="0" y="0"/>
                  </a:moveTo>
                  <a:lnTo>
                    <a:pt x="1720148" y="0"/>
                  </a:lnTo>
                  <a:lnTo>
                    <a:pt x="1720148" y="3066147"/>
                  </a:lnTo>
                  <a:lnTo>
                    <a:pt x="0" y="3066147"/>
                  </a:lnTo>
                  <a:close/>
                </a:path>
              </a:pathLst>
            </a:custGeom>
            <a:gradFill rotWithShape="1">
              <a:gsLst>
                <a:gs pos="0">
                  <a:srgbClr val="000000">
                    <a:alpha val="0"/>
                  </a:srgbClr>
                </a:gs>
                <a:gs pos="100000">
                  <a:srgbClr val="000000">
                    <a:alpha val="100000"/>
                  </a:srgbClr>
                </a:gs>
              </a:gsLst>
              <a:lin ang="0"/>
            </a:gradFill>
          </p:spPr>
        </p:sp>
        <p:sp>
          <p:nvSpPr>
            <p:cNvPr id="4" name="TextBox 4"/>
            <p:cNvSpPr txBox="1"/>
            <p:nvPr/>
          </p:nvSpPr>
          <p:spPr>
            <a:xfrm>
              <a:off x="0" y="-38100"/>
              <a:ext cx="1720148" cy="3104247"/>
            </a:xfrm>
            <a:prstGeom prst="rect">
              <a:avLst/>
            </a:prstGeom>
          </p:spPr>
          <p:txBody>
            <a:bodyPr lIns="50800" tIns="50800" rIns="50800" bIns="50800" rtlCol="0" anchor="ctr"/>
            <a:lstStyle/>
            <a:p>
              <a:pPr algn="ctr">
                <a:lnSpc>
                  <a:spcPts val="2083"/>
                </a:lnSpc>
              </a:pPr>
              <a:endParaRPr/>
            </a:p>
          </p:txBody>
        </p:sp>
      </p:grpSp>
      <p:sp>
        <p:nvSpPr>
          <p:cNvPr id="5" name="Freeform 5"/>
          <p:cNvSpPr/>
          <p:nvPr/>
        </p:nvSpPr>
        <p:spPr>
          <a:xfrm rot="674092">
            <a:off x="-3513169" y="8339629"/>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6" name="Freeform 6"/>
          <p:cNvSpPr/>
          <p:nvPr/>
        </p:nvSpPr>
        <p:spPr>
          <a:xfrm rot="828919" flipH="1" flipV="1">
            <a:off x="1076036" y="-4819412"/>
            <a:ext cx="19149891" cy="6989710"/>
          </a:xfrm>
          <a:custGeom>
            <a:avLst/>
            <a:gdLst/>
            <a:ahLst/>
            <a:cxnLst/>
            <a:rect l="l" t="t" r="r" b="b"/>
            <a:pathLst>
              <a:path w="19149891" h="6989710">
                <a:moveTo>
                  <a:pt x="19149891" y="6989710"/>
                </a:moveTo>
                <a:lnTo>
                  <a:pt x="0" y="6989710"/>
                </a:lnTo>
                <a:lnTo>
                  <a:pt x="0" y="0"/>
                </a:lnTo>
                <a:lnTo>
                  <a:pt x="19149891" y="0"/>
                </a:lnTo>
                <a:lnTo>
                  <a:pt x="19149891" y="6989710"/>
                </a:lnTo>
                <a:close/>
              </a:path>
            </a:pathLst>
          </a:custGeom>
          <a:blipFill>
            <a:blip r:embed="rId2">
              <a:alphaModFix amt="43000"/>
            </a:blip>
            <a:stretch>
              <a:fillRect/>
            </a:stretch>
          </a:blipFill>
        </p:spPr>
      </p:sp>
      <p:sp>
        <p:nvSpPr>
          <p:cNvPr id="7" name="TextBox 7"/>
          <p:cNvSpPr txBox="1"/>
          <p:nvPr/>
        </p:nvSpPr>
        <p:spPr>
          <a:xfrm>
            <a:off x="0" y="4274503"/>
            <a:ext cx="18288000" cy="3195319"/>
          </a:xfrm>
          <a:prstGeom prst="rect">
            <a:avLst/>
          </a:prstGeom>
        </p:spPr>
        <p:txBody>
          <a:bodyPr lIns="0" tIns="0" rIns="0" bIns="0" rtlCol="0" anchor="t">
            <a:spAutoFit/>
          </a:bodyPr>
          <a:lstStyle/>
          <a:p>
            <a:pPr algn="ctr">
              <a:lnSpc>
                <a:spcPts val="12880"/>
              </a:lnSpc>
            </a:pPr>
            <a:r>
              <a:rPr lang="en-US" sz="9200" b="1">
                <a:solidFill>
                  <a:srgbClr val="FFFFFF"/>
                </a:solidFill>
                <a:latin typeface="Canva Sans Bold"/>
                <a:ea typeface="Canva Sans Bold"/>
                <a:cs typeface="Canva Sans Bold"/>
                <a:sym typeface="Canva Sans Bold"/>
              </a:rPr>
              <a:t>Virtual Methods and Dynamic Binding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161320" flipV="1">
            <a:off x="-5537192" y="-4329620"/>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3" name="TextBox 3"/>
          <p:cNvSpPr txBox="1"/>
          <p:nvPr/>
        </p:nvSpPr>
        <p:spPr>
          <a:xfrm>
            <a:off x="4555863" y="4411280"/>
            <a:ext cx="9176274" cy="1100845"/>
          </a:xfrm>
          <a:prstGeom prst="rect">
            <a:avLst/>
          </a:prstGeom>
        </p:spPr>
        <p:txBody>
          <a:bodyPr lIns="0" tIns="0" rIns="0" bIns="0" rtlCol="0" anchor="t">
            <a:spAutoFit/>
          </a:bodyPr>
          <a:lstStyle/>
          <a:p>
            <a:pPr algn="ctr">
              <a:lnSpc>
                <a:spcPts val="8143"/>
              </a:lnSpc>
            </a:pPr>
            <a:r>
              <a:rPr lang="en-US" sz="8572" b="1">
                <a:solidFill>
                  <a:srgbClr val="36E9FD"/>
                </a:solidFill>
                <a:latin typeface="Montserrat Heavy"/>
                <a:ea typeface="Montserrat Heavy"/>
                <a:cs typeface="Montserrat Heavy"/>
                <a:sym typeface="Montserrat Heavy"/>
              </a:rPr>
              <a:t>Thank You!</a:t>
            </a:r>
          </a:p>
        </p:txBody>
      </p:sp>
      <p:sp>
        <p:nvSpPr>
          <p:cNvPr id="4" name="TextBox 4"/>
          <p:cNvSpPr txBox="1"/>
          <p:nvPr/>
        </p:nvSpPr>
        <p:spPr>
          <a:xfrm>
            <a:off x="5155354" y="5607374"/>
            <a:ext cx="8436920" cy="418259"/>
          </a:xfrm>
          <a:prstGeom prst="rect">
            <a:avLst/>
          </a:prstGeom>
        </p:spPr>
        <p:txBody>
          <a:bodyPr lIns="0" tIns="0" rIns="0" bIns="0" rtlCol="0" anchor="t">
            <a:spAutoFit/>
          </a:bodyPr>
          <a:lstStyle/>
          <a:p>
            <a:pPr algn="ctr">
              <a:lnSpc>
                <a:spcPts val="3319"/>
              </a:lnSpc>
            </a:pPr>
            <a:r>
              <a:rPr lang="en-US" sz="2573" i="1">
                <a:solidFill>
                  <a:srgbClr val="FFFFFF"/>
                </a:solidFill>
                <a:latin typeface="Raleway Italics"/>
                <a:ea typeface="Raleway Italics"/>
                <a:cs typeface="Raleway Italics"/>
                <a:sym typeface="Raleway Italics"/>
              </a:rPr>
              <a:t>Thank you for Patience and Silance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TextBox 4"/>
          <p:cNvSpPr txBox="1"/>
          <p:nvPr/>
        </p:nvSpPr>
        <p:spPr>
          <a:xfrm>
            <a:off x="3955703" y="46355"/>
            <a:ext cx="9992916" cy="1664366"/>
          </a:xfrm>
          <a:prstGeom prst="rect">
            <a:avLst/>
          </a:prstGeom>
        </p:spPr>
        <p:txBody>
          <a:bodyPr lIns="0" tIns="0" rIns="0" bIns="0" rtlCol="0" anchor="t">
            <a:spAutoFit/>
          </a:bodyPr>
          <a:lstStyle/>
          <a:p>
            <a:pPr algn="ctr">
              <a:lnSpc>
                <a:spcPts val="13999"/>
              </a:lnSpc>
            </a:pPr>
            <a:r>
              <a:rPr lang="en-US" sz="9600" b="1" dirty="0">
                <a:solidFill>
                  <a:srgbClr val="FFFFFF"/>
                </a:solidFill>
                <a:latin typeface="Canva Sans Bold"/>
                <a:ea typeface="Canva Sans Bold"/>
                <a:cs typeface="Canva Sans Bold"/>
                <a:sym typeface="Canva Sans Bold"/>
              </a:rPr>
              <a:t>Virtual Methods</a:t>
            </a:r>
          </a:p>
        </p:txBody>
      </p:sp>
      <p:sp>
        <p:nvSpPr>
          <p:cNvPr id="5" name="TextBox 5"/>
          <p:cNvSpPr txBox="1"/>
          <p:nvPr/>
        </p:nvSpPr>
        <p:spPr>
          <a:xfrm>
            <a:off x="1327863" y="3575897"/>
            <a:ext cx="15440588" cy="4259187"/>
          </a:xfrm>
          <a:prstGeom prst="rect">
            <a:avLst/>
          </a:prstGeom>
        </p:spPr>
        <p:txBody>
          <a:bodyPr lIns="0" tIns="0" rIns="0" bIns="0" rtlCol="0" anchor="t">
            <a:spAutoFit/>
          </a:bodyPr>
          <a:lstStyle/>
          <a:p>
            <a:pPr algn="just">
              <a:lnSpc>
                <a:spcPts val="5691"/>
              </a:lnSpc>
            </a:pPr>
            <a:r>
              <a:rPr lang="en-US" sz="4065">
                <a:solidFill>
                  <a:srgbClr val="FFFFFF"/>
                </a:solidFill>
                <a:latin typeface="Canva Sans"/>
                <a:ea typeface="Canva Sans"/>
                <a:cs typeface="Canva Sans"/>
                <a:sym typeface="Canva Sans"/>
              </a:rPr>
              <a:t>In C#, a virtual method is a method in a base class that can be overridden in a derived class. It allows derived classes to provide a specific implementation of a method that is already defined in the base class. Virtual methods are useful for creating flexible and extensible systems where the behavior of base class methods can be modified by derived classes.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242096" y="-171449"/>
            <a:ext cx="7073104" cy="3199594"/>
          </a:xfrm>
          <a:prstGeom prst="rect">
            <a:avLst/>
          </a:prstGeom>
        </p:spPr>
        <p:txBody>
          <a:bodyPr wrap="square" lIns="0" tIns="0" rIns="0" bIns="0" rtlCol="0" anchor="t">
            <a:spAutoFit/>
          </a:bodyPr>
          <a:lstStyle/>
          <a:p>
            <a:pPr>
              <a:lnSpc>
                <a:spcPts val="12880"/>
              </a:lnSpc>
            </a:pPr>
            <a:r>
              <a:rPr lang="en-US" sz="9200" b="1" dirty="0">
                <a:solidFill>
                  <a:srgbClr val="FFFFFF"/>
                </a:solidFill>
                <a:latin typeface="Canva Sans Bold"/>
                <a:ea typeface="Canva Sans Bold"/>
                <a:cs typeface="Canva Sans Bold"/>
                <a:sym typeface="Canva Sans Bold"/>
              </a:rPr>
              <a:t>Key Points:</a:t>
            </a:r>
          </a:p>
          <a:p>
            <a:pPr algn="ctr">
              <a:lnSpc>
                <a:spcPts val="12880"/>
              </a:lnSpc>
            </a:pPr>
            <a:endParaRPr lang="en-US" sz="9200" b="1" dirty="0">
              <a:solidFill>
                <a:srgbClr val="FFFFFF"/>
              </a:solidFill>
              <a:latin typeface="Canva Sans Bold"/>
              <a:ea typeface="Canva Sans Bold"/>
              <a:cs typeface="Canva Sans Bold"/>
              <a:sym typeface="Canva Sans Bold"/>
            </a:endParaRPr>
          </a:p>
        </p:txBody>
      </p:sp>
      <p:sp>
        <p:nvSpPr>
          <p:cNvPr id="3" name="TextBox 3"/>
          <p:cNvSpPr txBox="1"/>
          <p:nvPr/>
        </p:nvSpPr>
        <p:spPr>
          <a:xfrm>
            <a:off x="0" y="2110105"/>
            <a:ext cx="11811891" cy="7520335"/>
          </a:xfrm>
          <a:prstGeom prst="rect">
            <a:avLst/>
          </a:prstGeom>
        </p:spPr>
        <p:txBody>
          <a:bodyPr lIns="0" tIns="0" rIns="0" bIns="0" rtlCol="0" anchor="t">
            <a:spAutoFit/>
          </a:bodyPr>
          <a:lstStyle/>
          <a:p>
            <a:pPr marL="838816" lvl="1" indent="-419408" algn="just">
              <a:lnSpc>
                <a:spcPts val="5439"/>
              </a:lnSpc>
              <a:buFont typeface="Arial"/>
              <a:buChar char="•"/>
            </a:pPr>
            <a:r>
              <a:rPr lang="en-US" sz="3885" dirty="0">
                <a:solidFill>
                  <a:srgbClr val="FFFFFF"/>
                </a:solidFill>
                <a:latin typeface="Canva Sans"/>
                <a:ea typeface="Canva Sans"/>
                <a:cs typeface="Canva Sans"/>
                <a:sym typeface="Canva Sans"/>
              </a:rPr>
              <a:t>Virtual Keyword: A method in the base class is declared as virtual to indicate that it can be overridden by derived classes.</a:t>
            </a:r>
          </a:p>
          <a:p>
            <a:pPr marL="838816" lvl="1" indent="-419408" algn="just">
              <a:lnSpc>
                <a:spcPts val="5439"/>
              </a:lnSpc>
              <a:buFont typeface="Arial"/>
              <a:buChar char="•"/>
            </a:pPr>
            <a:r>
              <a:rPr lang="en-US" sz="3885" dirty="0">
                <a:solidFill>
                  <a:srgbClr val="FFFFFF"/>
                </a:solidFill>
                <a:latin typeface="Canva Sans"/>
                <a:ea typeface="Canva Sans"/>
                <a:cs typeface="Canva Sans"/>
                <a:sym typeface="Canva Sans"/>
              </a:rPr>
              <a:t>Override Keyword: The derived class uses the override keyword to provide a new implementation for the virtual method.</a:t>
            </a:r>
          </a:p>
          <a:p>
            <a:pPr marL="838816" lvl="1" indent="-419408" algn="just">
              <a:lnSpc>
                <a:spcPts val="5439"/>
              </a:lnSpc>
              <a:buFont typeface="Arial"/>
              <a:buChar char="•"/>
            </a:pPr>
            <a:r>
              <a:rPr lang="en-US" sz="3885" dirty="0">
                <a:solidFill>
                  <a:srgbClr val="FFFFFF"/>
                </a:solidFill>
                <a:latin typeface="Canva Sans"/>
                <a:ea typeface="Canva Sans"/>
                <a:cs typeface="Canva Sans"/>
                <a:sym typeface="Canva Sans"/>
              </a:rPr>
              <a:t>Base Class Implementation: The derived class can still access the base class's implementation of the method by using the base keyword.</a:t>
            </a:r>
          </a:p>
          <a:p>
            <a:pPr algn="just">
              <a:lnSpc>
                <a:spcPts val="5439"/>
              </a:lnSpc>
            </a:pPr>
            <a:endParaRPr lang="en-US" sz="3885" dirty="0">
              <a:solidFill>
                <a:srgbClr val="FFFFFF"/>
              </a:solidFill>
              <a:latin typeface="Canva Sans"/>
              <a:ea typeface="Canva Sans"/>
              <a:cs typeface="Canva Sans"/>
              <a:sym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6765578" y="79373"/>
            <a:ext cx="5197822" cy="1677575"/>
          </a:xfrm>
          <a:prstGeom prst="rect">
            <a:avLst/>
          </a:prstGeom>
        </p:spPr>
        <p:txBody>
          <a:bodyPr wrap="square" lIns="0" tIns="0" rIns="0" bIns="0" rtlCol="0" anchor="t">
            <a:spAutoFit/>
          </a:bodyPr>
          <a:lstStyle/>
          <a:p>
            <a:pPr algn="ctr">
              <a:lnSpc>
                <a:spcPts val="13999"/>
              </a:lnSpc>
            </a:pPr>
            <a:r>
              <a:rPr lang="en-US" sz="9999" b="1" dirty="0">
                <a:solidFill>
                  <a:srgbClr val="FFFFFF"/>
                </a:solidFill>
                <a:latin typeface="Canva Sans Bold"/>
                <a:ea typeface="Canva Sans Bold"/>
                <a:cs typeface="Canva Sans Bold"/>
                <a:sym typeface="Canva Sans Bold"/>
              </a:rPr>
              <a:t>Binding</a:t>
            </a:r>
          </a:p>
        </p:txBody>
      </p:sp>
      <p:sp>
        <p:nvSpPr>
          <p:cNvPr id="3" name="TextBox 3"/>
          <p:cNvSpPr txBox="1"/>
          <p:nvPr/>
        </p:nvSpPr>
        <p:spPr>
          <a:xfrm>
            <a:off x="1998540" y="2951279"/>
            <a:ext cx="14715110" cy="5897458"/>
          </a:xfrm>
          <a:prstGeom prst="rect">
            <a:avLst/>
          </a:prstGeom>
        </p:spPr>
        <p:txBody>
          <a:bodyPr lIns="0" tIns="0" rIns="0" bIns="0" rtlCol="0" anchor="t">
            <a:spAutoFit/>
          </a:bodyPr>
          <a:lstStyle/>
          <a:p>
            <a:pPr algn="just">
              <a:lnSpc>
                <a:spcPts val="6743"/>
              </a:lnSpc>
            </a:pPr>
            <a:r>
              <a:rPr lang="en-US" sz="4816" dirty="0">
                <a:solidFill>
                  <a:srgbClr val="FFFFFF"/>
                </a:solidFill>
                <a:latin typeface="Canva Sans"/>
                <a:ea typeface="Canva Sans"/>
                <a:cs typeface="Canva Sans"/>
                <a:sym typeface="Canva Sans"/>
              </a:rPr>
              <a:t>Binding can occur at different stages (</a:t>
            </a:r>
            <a:r>
              <a:rPr lang="en-US" sz="4816" dirty="0">
                <a:solidFill>
                  <a:srgbClr val="70FD36"/>
                </a:solidFill>
                <a:latin typeface="Canva Sans"/>
                <a:ea typeface="Canva Sans"/>
                <a:cs typeface="Canva Sans"/>
                <a:sym typeface="Canva Sans"/>
              </a:rPr>
              <a:t>compile</a:t>
            </a:r>
            <a:r>
              <a:rPr lang="en-US" sz="4816" dirty="0">
                <a:solidFill>
                  <a:srgbClr val="FFFFFF"/>
                </a:solidFill>
                <a:latin typeface="Canva Sans"/>
                <a:ea typeface="Canva Sans"/>
                <a:cs typeface="Canva Sans"/>
                <a:sym typeface="Canva Sans"/>
              </a:rPr>
              <a:t>-</a:t>
            </a:r>
            <a:r>
              <a:rPr lang="en-US" sz="4816" dirty="0">
                <a:solidFill>
                  <a:srgbClr val="70FD36"/>
                </a:solidFill>
                <a:latin typeface="Canva Sans"/>
                <a:ea typeface="Canva Sans"/>
                <a:cs typeface="Canva Sans"/>
                <a:sym typeface="Canva Sans"/>
              </a:rPr>
              <a:t>time </a:t>
            </a:r>
            <a:r>
              <a:rPr lang="en-US" sz="4816" dirty="0">
                <a:solidFill>
                  <a:srgbClr val="FFFFFF"/>
                </a:solidFill>
                <a:latin typeface="Canva Sans"/>
                <a:ea typeface="Canva Sans"/>
                <a:cs typeface="Canva Sans"/>
                <a:sym typeface="Canva Sans"/>
              </a:rPr>
              <a:t>or </a:t>
            </a:r>
            <a:r>
              <a:rPr lang="en-US" sz="4816" dirty="0">
                <a:solidFill>
                  <a:srgbClr val="70FD36"/>
                </a:solidFill>
                <a:latin typeface="Canva Sans"/>
                <a:ea typeface="Canva Sans"/>
                <a:cs typeface="Canva Sans"/>
                <a:sym typeface="Canva Sans"/>
              </a:rPr>
              <a:t>runtime</a:t>
            </a:r>
            <a:r>
              <a:rPr lang="en-US" sz="4816" dirty="0">
                <a:solidFill>
                  <a:srgbClr val="FFFFFF"/>
                </a:solidFill>
                <a:latin typeface="Canva Sans"/>
                <a:ea typeface="Canva Sans"/>
                <a:cs typeface="Canva Sans"/>
                <a:sym typeface="Canva Sans"/>
              </a:rPr>
              <a:t>), and the specific type of binding impacts how and when the correct method or property is determined and invoked. The two primary types of binding in C# are </a:t>
            </a:r>
            <a:r>
              <a:rPr lang="en-US" sz="4816" dirty="0">
                <a:solidFill>
                  <a:srgbClr val="70FD36"/>
                </a:solidFill>
                <a:latin typeface="Canva Sans"/>
                <a:ea typeface="Canva Sans"/>
                <a:cs typeface="Canva Sans"/>
                <a:sym typeface="Canva Sans"/>
              </a:rPr>
              <a:t>static </a:t>
            </a:r>
            <a:r>
              <a:rPr lang="en-US" sz="4816" dirty="0">
                <a:solidFill>
                  <a:srgbClr val="FFFFFF"/>
                </a:solidFill>
                <a:latin typeface="Canva Sans"/>
                <a:ea typeface="Canva Sans"/>
                <a:cs typeface="Canva Sans"/>
                <a:sym typeface="Canva Sans"/>
              </a:rPr>
              <a:t>binding and </a:t>
            </a:r>
            <a:r>
              <a:rPr lang="en-US" sz="4816" dirty="0">
                <a:solidFill>
                  <a:srgbClr val="70FD36"/>
                </a:solidFill>
                <a:latin typeface="Canva Sans"/>
                <a:ea typeface="Canva Sans"/>
                <a:cs typeface="Canva Sans"/>
                <a:sym typeface="Canva Sans"/>
              </a:rPr>
              <a:t>dynamic </a:t>
            </a:r>
            <a:r>
              <a:rPr lang="en-US" sz="4816" dirty="0">
                <a:solidFill>
                  <a:srgbClr val="FFFFFF"/>
                </a:solidFill>
                <a:latin typeface="Canva Sans"/>
                <a:ea typeface="Canva Sans"/>
                <a:cs typeface="Canva Sans"/>
                <a:sym typeface="Canva Sans"/>
              </a:rPr>
              <a:t>binding. Let’s explore each one:</a:t>
            </a:r>
          </a:p>
          <a:p>
            <a:pPr algn="just">
              <a:lnSpc>
                <a:spcPts val="6743"/>
              </a:lnSpc>
            </a:pPr>
            <a:endParaRPr lang="en-US" sz="4816" dirty="0">
              <a:solidFill>
                <a:srgbClr val="FFFFFF"/>
              </a:solidFill>
              <a:latin typeface="Canva Sans"/>
              <a:ea typeface="Canva Sans"/>
              <a:cs typeface="Canva Sans"/>
              <a:sym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0" y="-142875"/>
            <a:ext cx="7846732" cy="2441563"/>
          </a:xfrm>
          <a:prstGeom prst="rect">
            <a:avLst/>
          </a:prstGeom>
        </p:spPr>
        <p:txBody>
          <a:bodyPr lIns="0" tIns="0" rIns="0" bIns="0" rtlCol="0" anchor="t">
            <a:spAutoFit/>
          </a:bodyPr>
          <a:lstStyle/>
          <a:p>
            <a:pPr algn="ctr">
              <a:lnSpc>
                <a:spcPts val="9800"/>
              </a:lnSpc>
            </a:pPr>
            <a:r>
              <a:rPr lang="en-US" sz="7000" b="1">
                <a:solidFill>
                  <a:srgbClr val="FFFFFF"/>
                </a:solidFill>
                <a:latin typeface="Canva Sans Bold"/>
                <a:ea typeface="Canva Sans Bold"/>
                <a:cs typeface="Canva Sans Bold"/>
                <a:sym typeface="Canva Sans Bold"/>
              </a:rPr>
              <a:t>1. Static Binding (Early Binding)</a:t>
            </a:r>
          </a:p>
        </p:txBody>
      </p:sp>
      <p:sp>
        <p:nvSpPr>
          <p:cNvPr id="3" name="TextBox 3"/>
          <p:cNvSpPr txBox="1"/>
          <p:nvPr/>
        </p:nvSpPr>
        <p:spPr>
          <a:xfrm>
            <a:off x="575057" y="3362271"/>
            <a:ext cx="15581124" cy="5896029"/>
          </a:xfrm>
          <a:prstGeom prst="rect">
            <a:avLst/>
          </a:prstGeom>
        </p:spPr>
        <p:txBody>
          <a:bodyPr lIns="0" tIns="0" rIns="0" bIns="0" rtlCol="0" anchor="t">
            <a:spAutoFit/>
          </a:bodyPr>
          <a:lstStyle/>
          <a:p>
            <a:pPr marL="809170" lvl="1" indent="-404585" algn="just">
              <a:lnSpc>
                <a:spcPts val="5247"/>
              </a:lnSpc>
              <a:buFont typeface="Arial"/>
              <a:buChar char="•"/>
            </a:pPr>
            <a:r>
              <a:rPr lang="en-US" sz="3747">
                <a:solidFill>
                  <a:srgbClr val="70FD36"/>
                </a:solidFill>
                <a:latin typeface="Canva Sans"/>
                <a:ea typeface="Canva Sans"/>
                <a:cs typeface="Canva Sans"/>
                <a:sym typeface="Canva Sans"/>
              </a:rPr>
              <a:t>Static binding</a:t>
            </a:r>
            <a:r>
              <a:rPr lang="en-US" sz="3747">
                <a:solidFill>
                  <a:srgbClr val="FFFFFF"/>
                </a:solidFill>
                <a:latin typeface="Canva Sans"/>
                <a:ea typeface="Canva Sans"/>
                <a:cs typeface="Canva Sans"/>
                <a:sym typeface="Canva Sans"/>
              </a:rPr>
              <a:t>, also known as early binding, occurs at compile-time. This means that the method or property to be called is resolved and determined by the compiler when the code is compiled. Static binding is typically used for:</a:t>
            </a:r>
          </a:p>
          <a:p>
            <a:pPr marL="809170" lvl="1" indent="-404585" algn="just">
              <a:lnSpc>
                <a:spcPts val="5247"/>
              </a:lnSpc>
              <a:buFont typeface="Arial"/>
              <a:buChar char="•"/>
            </a:pPr>
            <a:r>
              <a:rPr lang="en-US" sz="3747">
                <a:solidFill>
                  <a:srgbClr val="FFFFFF"/>
                </a:solidFill>
                <a:latin typeface="Canva Sans"/>
                <a:ea typeface="Canva Sans"/>
                <a:cs typeface="Canva Sans"/>
                <a:sym typeface="Canva Sans"/>
              </a:rPr>
              <a:t>Methods that are not declared as “</a:t>
            </a:r>
            <a:r>
              <a:rPr lang="en-US" sz="3747">
                <a:solidFill>
                  <a:srgbClr val="70FD36"/>
                </a:solidFill>
                <a:latin typeface="Canva Sans"/>
                <a:ea typeface="Canva Sans"/>
                <a:cs typeface="Canva Sans"/>
                <a:sym typeface="Canva Sans"/>
              </a:rPr>
              <a:t>virtual</a:t>
            </a:r>
            <a:r>
              <a:rPr lang="en-US" sz="3747">
                <a:solidFill>
                  <a:srgbClr val="FFFFFF"/>
                </a:solidFill>
                <a:latin typeface="Canva Sans"/>
                <a:ea typeface="Canva Sans"/>
                <a:cs typeface="Canva Sans"/>
                <a:sym typeface="Canva Sans"/>
              </a:rPr>
              <a:t>” or “</a:t>
            </a:r>
            <a:r>
              <a:rPr lang="en-US" sz="3747">
                <a:solidFill>
                  <a:srgbClr val="70FD36"/>
                </a:solidFill>
                <a:latin typeface="Canva Sans"/>
                <a:ea typeface="Canva Sans"/>
                <a:cs typeface="Canva Sans"/>
                <a:sym typeface="Canva Sans"/>
              </a:rPr>
              <a:t>override</a:t>
            </a:r>
            <a:r>
              <a:rPr lang="en-US" sz="3747">
                <a:solidFill>
                  <a:srgbClr val="FFFFFF"/>
                </a:solidFill>
                <a:latin typeface="Canva Sans"/>
                <a:ea typeface="Canva Sans"/>
                <a:cs typeface="Canva Sans"/>
                <a:sym typeface="Canva Sans"/>
              </a:rPr>
              <a:t>”.</a:t>
            </a:r>
          </a:p>
          <a:p>
            <a:pPr marL="809170" lvl="1" indent="-404585" algn="just">
              <a:lnSpc>
                <a:spcPts val="5247"/>
              </a:lnSpc>
              <a:buFont typeface="Arial"/>
              <a:buChar char="•"/>
            </a:pPr>
            <a:r>
              <a:rPr lang="en-US" sz="3747">
                <a:solidFill>
                  <a:srgbClr val="FFFFFF"/>
                </a:solidFill>
                <a:latin typeface="Canva Sans"/>
                <a:ea typeface="Canva Sans"/>
                <a:cs typeface="Canva Sans"/>
                <a:sym typeface="Canva Sans"/>
              </a:rPr>
              <a:t>Methods that are “</a:t>
            </a:r>
            <a:r>
              <a:rPr lang="en-US" sz="3747">
                <a:solidFill>
                  <a:srgbClr val="70FD36"/>
                </a:solidFill>
                <a:latin typeface="Canva Sans"/>
                <a:ea typeface="Canva Sans"/>
                <a:cs typeface="Canva Sans"/>
                <a:sym typeface="Canva Sans"/>
              </a:rPr>
              <a:t>sealed</a:t>
            </a:r>
            <a:r>
              <a:rPr lang="en-US" sz="3747">
                <a:solidFill>
                  <a:srgbClr val="FFFFFF"/>
                </a:solidFill>
                <a:latin typeface="Canva Sans"/>
                <a:ea typeface="Canva Sans"/>
                <a:cs typeface="Canva Sans"/>
                <a:sym typeface="Canva Sans"/>
              </a:rPr>
              <a:t>” in a derived class.</a:t>
            </a:r>
          </a:p>
          <a:p>
            <a:pPr marL="809170" lvl="1" indent="-404585" algn="just">
              <a:lnSpc>
                <a:spcPts val="5247"/>
              </a:lnSpc>
              <a:buFont typeface="Arial"/>
              <a:buChar char="•"/>
            </a:pPr>
            <a:r>
              <a:rPr lang="en-US" sz="3747">
                <a:solidFill>
                  <a:srgbClr val="FFFFFF"/>
                </a:solidFill>
                <a:latin typeface="Canva Sans"/>
                <a:ea typeface="Canva Sans"/>
                <a:cs typeface="Canva Sans"/>
                <a:sym typeface="Canva Sans"/>
              </a:rPr>
              <a:t>Methods or properties accessed using a reference that explicitly matches the</a:t>
            </a:r>
            <a:r>
              <a:rPr lang="en-US" sz="3747">
                <a:solidFill>
                  <a:srgbClr val="70FD36"/>
                </a:solidFill>
                <a:latin typeface="Canva Sans"/>
                <a:ea typeface="Canva Sans"/>
                <a:cs typeface="Canva Sans"/>
                <a:sym typeface="Canva Sans"/>
              </a:rPr>
              <a:t> object type.</a:t>
            </a:r>
          </a:p>
          <a:p>
            <a:pPr algn="just">
              <a:lnSpc>
                <a:spcPts val="5247"/>
              </a:lnSpc>
            </a:pPr>
            <a:endParaRPr lang="en-US" sz="3747">
              <a:solidFill>
                <a:srgbClr val="70FD36"/>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37683" y="-133350"/>
            <a:ext cx="9091560" cy="2432050"/>
          </a:xfrm>
          <a:prstGeom prst="rect">
            <a:avLst/>
          </a:prstGeom>
        </p:spPr>
        <p:txBody>
          <a:bodyPr lIns="0" tIns="0" rIns="0" bIns="0" rtlCol="0" anchor="t">
            <a:spAutoFit/>
          </a:bodyPr>
          <a:lstStyle/>
          <a:p>
            <a:pPr algn="ctr">
              <a:lnSpc>
                <a:spcPts val="9799"/>
              </a:lnSpc>
            </a:pPr>
            <a:r>
              <a:rPr lang="en-US" sz="6999" b="1">
                <a:solidFill>
                  <a:srgbClr val="FFFFFF"/>
                </a:solidFill>
                <a:latin typeface="Canva Sans Bold"/>
                <a:ea typeface="Canva Sans Bold"/>
                <a:cs typeface="Canva Sans Bold"/>
                <a:sym typeface="Canva Sans Bold"/>
              </a:rPr>
              <a:t>2. Dynamic Binding (Late Binding)</a:t>
            </a:r>
          </a:p>
        </p:txBody>
      </p:sp>
      <p:sp>
        <p:nvSpPr>
          <p:cNvPr id="3" name="TextBox 3"/>
          <p:cNvSpPr txBox="1"/>
          <p:nvPr/>
        </p:nvSpPr>
        <p:spPr>
          <a:xfrm>
            <a:off x="205426" y="2871164"/>
            <a:ext cx="15029346" cy="6544945"/>
          </a:xfrm>
          <a:prstGeom prst="rect">
            <a:avLst/>
          </a:prstGeom>
        </p:spPr>
        <p:txBody>
          <a:bodyPr lIns="0" tIns="0" rIns="0" bIns="0" rtlCol="0" anchor="t">
            <a:spAutoFit/>
          </a:bodyPr>
          <a:lstStyle/>
          <a:p>
            <a:pPr marL="798828" lvl="1" indent="-399414" algn="just">
              <a:lnSpc>
                <a:spcPts val="5179"/>
              </a:lnSpc>
              <a:buFont typeface="Arial"/>
              <a:buChar char="•"/>
            </a:pPr>
            <a:r>
              <a:rPr lang="en-US" sz="3699">
                <a:solidFill>
                  <a:srgbClr val="70FD36"/>
                </a:solidFill>
                <a:latin typeface="Canva Sans"/>
                <a:ea typeface="Canva Sans"/>
                <a:cs typeface="Canva Sans"/>
                <a:sym typeface="Canva Sans"/>
              </a:rPr>
              <a:t>Dynamic binding,</a:t>
            </a:r>
            <a:r>
              <a:rPr lang="en-US" sz="3699">
                <a:solidFill>
                  <a:srgbClr val="FFFFFF"/>
                </a:solidFill>
                <a:latin typeface="Canva Sans"/>
                <a:ea typeface="Canva Sans"/>
                <a:cs typeface="Canva Sans"/>
                <a:sym typeface="Canva Sans"/>
              </a:rPr>
              <a:t> also known as late binding, occurs at runtime. This type of binding allows the program to decide which method or property to invoke based on the actual object type at runtime, rather than the reference type. Dynamic binding is essential for implementing polymorphism and is achieved using:</a:t>
            </a:r>
          </a:p>
          <a:p>
            <a:pPr marL="798828" lvl="1" indent="-399414" algn="just">
              <a:lnSpc>
                <a:spcPts val="5179"/>
              </a:lnSpc>
              <a:buFont typeface="Arial"/>
              <a:buChar char="•"/>
            </a:pPr>
            <a:r>
              <a:rPr lang="en-US" sz="3699">
                <a:solidFill>
                  <a:srgbClr val="70FD36"/>
                </a:solidFill>
                <a:latin typeface="Canva Sans"/>
                <a:ea typeface="Canva Sans"/>
                <a:cs typeface="Canva Sans"/>
                <a:sym typeface="Canva Sans"/>
              </a:rPr>
              <a:t>virtual </a:t>
            </a:r>
            <a:r>
              <a:rPr lang="en-US" sz="3699">
                <a:solidFill>
                  <a:srgbClr val="FFFFFF"/>
                </a:solidFill>
                <a:latin typeface="Canva Sans"/>
                <a:ea typeface="Canva Sans"/>
                <a:cs typeface="Canva Sans"/>
                <a:sym typeface="Canva Sans"/>
              </a:rPr>
              <a:t>and </a:t>
            </a:r>
            <a:r>
              <a:rPr lang="en-US" sz="3699">
                <a:solidFill>
                  <a:srgbClr val="70FD36"/>
                </a:solidFill>
                <a:latin typeface="Canva Sans"/>
                <a:ea typeface="Canva Sans"/>
                <a:cs typeface="Canva Sans"/>
                <a:sym typeface="Canva Sans"/>
              </a:rPr>
              <a:t>override</a:t>
            </a:r>
            <a:r>
              <a:rPr lang="en-US" sz="3699">
                <a:solidFill>
                  <a:srgbClr val="FFFFFF"/>
                </a:solidFill>
                <a:latin typeface="Canva Sans"/>
                <a:ea typeface="Canva Sans"/>
                <a:cs typeface="Canva Sans"/>
                <a:sym typeface="Canva Sans"/>
              </a:rPr>
              <a:t> keywords in method declarations.</a:t>
            </a:r>
          </a:p>
          <a:p>
            <a:pPr marL="798828" lvl="1" indent="-399414" algn="just">
              <a:lnSpc>
                <a:spcPts val="5179"/>
              </a:lnSpc>
              <a:buFont typeface="Arial"/>
              <a:buChar char="•"/>
            </a:pPr>
            <a:r>
              <a:rPr lang="en-US" sz="3699">
                <a:solidFill>
                  <a:srgbClr val="FFFFFF"/>
                </a:solidFill>
                <a:latin typeface="Canva Sans"/>
                <a:ea typeface="Canva Sans"/>
                <a:cs typeface="Canva Sans"/>
                <a:sym typeface="Canva Sans"/>
              </a:rPr>
              <a:t>The </a:t>
            </a:r>
            <a:r>
              <a:rPr lang="en-US" sz="3699">
                <a:solidFill>
                  <a:srgbClr val="70FD36"/>
                </a:solidFill>
                <a:latin typeface="Canva Sans"/>
                <a:ea typeface="Canva Sans"/>
                <a:cs typeface="Canva Sans"/>
                <a:sym typeface="Canva Sans"/>
              </a:rPr>
              <a:t>dynamic </a:t>
            </a:r>
            <a:r>
              <a:rPr lang="en-US" sz="3699">
                <a:solidFill>
                  <a:srgbClr val="FFFFFF"/>
                </a:solidFill>
                <a:latin typeface="Canva Sans"/>
                <a:ea typeface="Canva Sans"/>
                <a:cs typeface="Canva Sans"/>
                <a:sym typeface="Canva Sans"/>
              </a:rPr>
              <a:t>keyword, which bypasses compile-time type checking and defers method resolution until runtime.</a:t>
            </a:r>
          </a:p>
          <a:p>
            <a:pPr algn="just">
              <a:lnSpc>
                <a:spcPts val="5179"/>
              </a:lnSpc>
            </a:pPr>
            <a:endParaRPr lang="en-US" sz="3699">
              <a:solidFill>
                <a:srgbClr val="FFFFFF"/>
              </a:solidFill>
              <a:latin typeface="Canva Sans"/>
              <a:ea typeface="Canva Sans"/>
              <a:cs typeface="Canva Sans"/>
              <a:sym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0" y="-114300"/>
            <a:ext cx="10709432" cy="2095488"/>
          </a:xfrm>
          <a:prstGeom prst="rect">
            <a:avLst/>
          </a:prstGeom>
        </p:spPr>
        <p:txBody>
          <a:bodyPr lIns="0" tIns="0" rIns="0" bIns="0" rtlCol="0" anchor="t">
            <a:spAutoFit/>
          </a:bodyPr>
          <a:lstStyle/>
          <a:p>
            <a:pPr algn="ctr">
              <a:lnSpc>
                <a:spcPts val="8400"/>
              </a:lnSpc>
            </a:pPr>
            <a:r>
              <a:rPr lang="en-US" sz="6000" b="1">
                <a:solidFill>
                  <a:srgbClr val="FFFFFF"/>
                </a:solidFill>
                <a:latin typeface="Canva Sans Bold"/>
                <a:ea typeface="Canva Sans Bold"/>
                <a:cs typeface="Canva Sans Bold"/>
                <a:sym typeface="Canva Sans Bold"/>
              </a:rPr>
              <a:t>Benefits of Dynamic Binding and Virtual Method :</a:t>
            </a:r>
          </a:p>
        </p:txBody>
      </p:sp>
      <p:sp>
        <p:nvSpPr>
          <p:cNvPr id="3" name="TextBox 3"/>
          <p:cNvSpPr txBox="1"/>
          <p:nvPr/>
        </p:nvSpPr>
        <p:spPr>
          <a:xfrm>
            <a:off x="536732" y="3307271"/>
            <a:ext cx="13922149" cy="5802641"/>
          </a:xfrm>
          <a:prstGeom prst="rect">
            <a:avLst/>
          </a:prstGeom>
        </p:spPr>
        <p:txBody>
          <a:bodyPr lIns="0" tIns="0" rIns="0" bIns="0" rtlCol="0" anchor="t">
            <a:spAutoFit/>
          </a:bodyPr>
          <a:lstStyle/>
          <a:p>
            <a:pPr marL="793337" lvl="1" indent="-396668" algn="just">
              <a:lnSpc>
                <a:spcPts val="5144"/>
              </a:lnSpc>
              <a:buFont typeface="Arial"/>
              <a:buChar char="•"/>
            </a:pPr>
            <a:r>
              <a:rPr lang="en-US" sz="3674">
                <a:solidFill>
                  <a:srgbClr val="70FD36"/>
                </a:solidFill>
                <a:latin typeface="Canva Sans"/>
                <a:ea typeface="Canva Sans"/>
                <a:cs typeface="Canva Sans"/>
                <a:sym typeface="Canva Sans"/>
              </a:rPr>
              <a:t>Polymorphism</a:t>
            </a:r>
            <a:r>
              <a:rPr lang="en-US" sz="3674">
                <a:solidFill>
                  <a:srgbClr val="FFFFFF"/>
                </a:solidFill>
                <a:latin typeface="Canva Sans"/>
                <a:ea typeface="Canva Sans"/>
                <a:cs typeface="Canva Sans"/>
                <a:sym typeface="Canva Sans"/>
              </a:rPr>
              <a:t>: Enables you to write code that can work with objects of different derived types in a uniform manner.</a:t>
            </a:r>
          </a:p>
          <a:p>
            <a:pPr marL="793337" lvl="1" indent="-396668" algn="just">
              <a:lnSpc>
                <a:spcPts val="5144"/>
              </a:lnSpc>
              <a:buFont typeface="Arial"/>
              <a:buChar char="•"/>
            </a:pPr>
            <a:r>
              <a:rPr lang="en-US" sz="3674">
                <a:solidFill>
                  <a:srgbClr val="70FD36"/>
                </a:solidFill>
                <a:latin typeface="Canva Sans"/>
                <a:ea typeface="Canva Sans"/>
                <a:cs typeface="Canva Sans"/>
                <a:sym typeface="Canva Sans"/>
              </a:rPr>
              <a:t>Flexibility</a:t>
            </a:r>
            <a:r>
              <a:rPr lang="en-US" sz="3674">
                <a:solidFill>
                  <a:srgbClr val="FFFFFF"/>
                </a:solidFill>
                <a:latin typeface="Canva Sans"/>
                <a:ea typeface="Canva Sans"/>
                <a:cs typeface="Canva Sans"/>
                <a:sym typeface="Canva Sans"/>
              </a:rPr>
              <a:t>: Allows you to change the behavior of a program at runtime based on the specific objects involved.</a:t>
            </a:r>
          </a:p>
          <a:p>
            <a:pPr marL="793337" lvl="1" indent="-396668" algn="just">
              <a:lnSpc>
                <a:spcPts val="5144"/>
              </a:lnSpc>
              <a:buFont typeface="Arial"/>
              <a:buChar char="•"/>
            </a:pPr>
            <a:r>
              <a:rPr lang="en-US" sz="3674">
                <a:solidFill>
                  <a:srgbClr val="70FD36"/>
                </a:solidFill>
                <a:latin typeface="Canva Sans"/>
                <a:ea typeface="Canva Sans"/>
                <a:cs typeface="Canva Sans"/>
                <a:sym typeface="Canva Sans"/>
              </a:rPr>
              <a:t>Code reusability</a:t>
            </a:r>
            <a:r>
              <a:rPr lang="en-US" sz="3674">
                <a:solidFill>
                  <a:srgbClr val="FFFFFF"/>
                </a:solidFill>
                <a:latin typeface="Canva Sans"/>
                <a:ea typeface="Canva Sans"/>
                <a:cs typeface="Canva Sans"/>
                <a:sym typeface="Canva Sans"/>
              </a:rPr>
              <a:t>: Promotes code reuse by defining common behavior in a base class and allowing derived classes to specialize it.</a:t>
            </a:r>
          </a:p>
          <a:p>
            <a:pPr algn="just">
              <a:lnSpc>
                <a:spcPts val="5144"/>
              </a:lnSpc>
            </a:pPr>
            <a:endParaRPr lang="en-US" sz="3674">
              <a:solidFill>
                <a:srgbClr val="FFFFFF"/>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A18F8D47-D7E1-3A3D-0D14-A3E3C90943BC}"/>
              </a:ext>
            </a:extLst>
          </p:cNvPr>
          <p:cNvGraphicFramePr>
            <a:graphicFrameLocks noGrp="1"/>
          </p:cNvGraphicFramePr>
          <p:nvPr>
            <p:ph idx="1"/>
            <p:extLst>
              <p:ext uri="{D42A27DB-BD31-4B8C-83A1-F6EECF244321}">
                <p14:modId xmlns:p14="http://schemas.microsoft.com/office/powerpoint/2010/main" val="111435744"/>
              </p:ext>
            </p:extLst>
          </p:nvPr>
        </p:nvGraphicFramePr>
        <p:xfrm>
          <a:off x="1408176" y="2432305"/>
          <a:ext cx="15393919" cy="6739130"/>
        </p:xfrm>
        <a:graphic>
          <a:graphicData uri="http://schemas.openxmlformats.org/drawingml/2006/table">
            <a:tbl>
              <a:tblPr firstRow="1" bandRow="1">
                <a:tableStyleId>{5C22544A-7EE6-4342-B048-85BDC9FD1C3A}</a:tableStyleId>
              </a:tblPr>
              <a:tblGrid>
                <a:gridCol w="3760347">
                  <a:extLst>
                    <a:ext uri="{9D8B030D-6E8A-4147-A177-3AD203B41FA5}">
                      <a16:colId xmlns:a16="http://schemas.microsoft.com/office/drawing/2014/main" val="2959311356"/>
                    </a:ext>
                  </a:extLst>
                </a:gridCol>
                <a:gridCol w="3760347">
                  <a:extLst>
                    <a:ext uri="{9D8B030D-6E8A-4147-A177-3AD203B41FA5}">
                      <a16:colId xmlns:a16="http://schemas.microsoft.com/office/drawing/2014/main" val="1444359293"/>
                    </a:ext>
                  </a:extLst>
                </a:gridCol>
                <a:gridCol w="3805115">
                  <a:extLst>
                    <a:ext uri="{9D8B030D-6E8A-4147-A177-3AD203B41FA5}">
                      <a16:colId xmlns:a16="http://schemas.microsoft.com/office/drawing/2014/main" val="570308937"/>
                    </a:ext>
                  </a:extLst>
                </a:gridCol>
                <a:gridCol w="4068110">
                  <a:extLst>
                    <a:ext uri="{9D8B030D-6E8A-4147-A177-3AD203B41FA5}">
                      <a16:colId xmlns:a16="http://schemas.microsoft.com/office/drawing/2014/main" val="1874077433"/>
                    </a:ext>
                  </a:extLst>
                </a:gridCol>
              </a:tblGrid>
              <a:tr h="15551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dirty="0"/>
                        <a:t>Parent </a:t>
                      </a:r>
                    </a:p>
                    <a:p>
                      <a:endParaRPr lang="en-GB" sz="3600" dirty="0"/>
                    </a:p>
                  </a:txBody>
                  <a:tcPr marL="137160" marR="137160" marT="68580" marB="68580"/>
                </a:tc>
                <a:tc>
                  <a:txBody>
                    <a:bodyPr/>
                    <a:lstStyle/>
                    <a:p>
                      <a:r>
                        <a:rPr lang="en-US" sz="3600" dirty="0"/>
                        <a:t>----------</a:t>
                      </a:r>
                      <a:endParaRPr lang="en-GB" sz="3600" dirty="0"/>
                    </a:p>
                  </a:txBody>
                  <a:tcPr marL="137160" marR="137160" marT="68580" marB="68580"/>
                </a:tc>
                <a:tc>
                  <a:txBody>
                    <a:bodyPr/>
                    <a:lstStyle/>
                    <a:p>
                      <a:pPr algn="r"/>
                      <a:r>
                        <a:rPr lang="en-US" sz="3600" dirty="0"/>
                        <a:t>Virtual </a:t>
                      </a:r>
                      <a:endParaRPr lang="en-GB" sz="3600" dirty="0"/>
                    </a:p>
                  </a:txBody>
                  <a:tcPr marL="137160" marR="137160" marT="68580" marB="68580">
                    <a:lnB w="12700" cap="flat" cmpd="sng" algn="ctr">
                      <a:noFill/>
                      <a:prstDash val="solid"/>
                      <a:round/>
                      <a:headEnd type="none" w="med" len="med"/>
                      <a:tailEnd type="none" w="med" len="med"/>
                    </a:lnB>
                  </a:tcPr>
                </a:tc>
                <a:tc>
                  <a:txBody>
                    <a:bodyPr/>
                    <a:lstStyle/>
                    <a:p>
                      <a:pPr algn="just"/>
                      <a:r>
                        <a:rPr lang="en-US" sz="3600" dirty="0"/>
                        <a:t>Virtua</a:t>
                      </a:r>
                      <a:r>
                        <a:rPr lang="en-GB" sz="3600" dirty="0"/>
                        <a:t>l</a:t>
                      </a:r>
                      <a:endParaRPr lang="en-US" sz="3600" dirty="0"/>
                    </a:p>
                  </a:txBody>
                  <a:tcPr marL="137160" marR="137160" marT="68580" marB="68580"/>
                </a:tc>
                <a:extLst>
                  <a:ext uri="{0D108BD9-81ED-4DB2-BD59-A6C34878D82A}">
                    <a16:rowId xmlns:a16="http://schemas.microsoft.com/office/drawing/2014/main" val="2214344802"/>
                  </a:ext>
                </a:extLst>
              </a:tr>
              <a:tr h="691193">
                <a:tc>
                  <a:txBody>
                    <a:bodyPr/>
                    <a:lstStyle/>
                    <a:p>
                      <a:r>
                        <a:rPr lang="en-US" sz="2700" dirty="0"/>
                        <a:t>Child </a:t>
                      </a:r>
                      <a:endParaRPr lang="en-GB" sz="2700" dirty="0"/>
                    </a:p>
                  </a:txBody>
                  <a:tcPr marL="137160" marR="137160" marT="68580" marB="68580">
                    <a:lnR w="12700" cap="flat" cmpd="sng" algn="ctr">
                      <a:noFill/>
                      <a:prstDash val="solid"/>
                      <a:round/>
                      <a:headEnd type="none" w="med" len="med"/>
                      <a:tailEnd type="none" w="med" len="med"/>
                    </a:lnR>
                  </a:tcPr>
                </a:tc>
                <a:tc>
                  <a:txBody>
                    <a:bodyPr/>
                    <a:lstStyle/>
                    <a:p>
                      <a:r>
                        <a:rPr lang="en-US" sz="2700" dirty="0"/>
                        <a:t>New </a:t>
                      </a:r>
                      <a:endParaRPr lang="en-GB" sz="2700" dirty="0"/>
                    </a:p>
                  </a:txBody>
                  <a:tcPr marL="137160" marR="137160" marT="68580" marB="68580">
                    <a:lnL w="12700" cmpd="sng">
                      <a:noFill/>
                    </a:lnL>
                    <a:lnR w="12700" cap="flat" cmpd="sng" algn="ctr">
                      <a:noFill/>
                      <a:prstDash val="solid"/>
                      <a:round/>
                      <a:headEnd type="none" w="med" len="med"/>
                      <a:tailEnd type="none" w="med" len="med"/>
                    </a:lnR>
                  </a:tcPr>
                </a:tc>
                <a:tc>
                  <a:txBody>
                    <a:bodyPr/>
                    <a:lstStyle/>
                    <a:p>
                      <a:pPr algn="l"/>
                      <a:r>
                        <a:rPr lang="en-US" sz="2700" dirty="0"/>
                        <a:t>New </a:t>
                      </a:r>
                      <a:endParaRPr lang="en-GB" sz="2700" dirty="0"/>
                    </a:p>
                  </a:txBody>
                  <a:tcPr marL="137160" marR="137160" marT="68580" marB="685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700" dirty="0"/>
                        <a:t>Override</a:t>
                      </a:r>
                      <a:endParaRPr lang="en-GB" sz="2700" dirty="0"/>
                    </a:p>
                  </a:txBody>
                  <a:tcPr marL="137160" marR="137160" marT="68580" marB="68580">
                    <a:lnL w="12700" cap="flat" cmpd="sng" algn="ctr">
                      <a:noFill/>
                      <a:prstDash val="solid"/>
                      <a:round/>
                      <a:headEnd type="none" w="med" len="med"/>
                      <a:tailEnd type="none" w="med" len="med"/>
                    </a:lnL>
                  </a:tcPr>
                </a:tc>
                <a:extLst>
                  <a:ext uri="{0D108BD9-81ED-4DB2-BD59-A6C34878D82A}">
                    <a16:rowId xmlns:a16="http://schemas.microsoft.com/office/drawing/2014/main" val="1802526481"/>
                  </a:ext>
                </a:extLst>
              </a:tr>
              <a:tr h="1209587">
                <a:tc>
                  <a:txBody>
                    <a:bodyPr/>
                    <a:lstStyle/>
                    <a:p>
                      <a:r>
                        <a:rPr lang="en-US" sz="2700" dirty="0"/>
                        <a:t>Parent p = new Child();</a:t>
                      </a:r>
                      <a:endParaRPr lang="en-GB" sz="2700" dirty="0"/>
                    </a:p>
                  </a:txBody>
                  <a:tcPr marL="137160" marR="137160" marT="68580" marB="68580"/>
                </a:tc>
                <a:tc>
                  <a:txBody>
                    <a:bodyPr/>
                    <a:lstStyle/>
                    <a:p>
                      <a:endParaRPr lang="en-GB" sz="2700" dirty="0"/>
                    </a:p>
                  </a:txBody>
                  <a:tcPr marL="137160" marR="137160" marT="68580" marB="68580"/>
                </a:tc>
                <a:tc>
                  <a:txBody>
                    <a:bodyPr/>
                    <a:lstStyle/>
                    <a:p>
                      <a:endParaRPr lang="en-GB" sz="2700" dirty="0"/>
                    </a:p>
                  </a:txBody>
                  <a:tcPr marL="137160" marR="137160" marT="68580" marB="68580">
                    <a:lnT w="12700" cap="flat" cmpd="sng" algn="ctr">
                      <a:noFill/>
                      <a:prstDash val="solid"/>
                      <a:round/>
                      <a:headEnd type="none" w="med" len="med"/>
                      <a:tailEnd type="none" w="med" len="med"/>
                    </a:lnT>
                  </a:tcPr>
                </a:tc>
                <a:tc>
                  <a:txBody>
                    <a:bodyPr/>
                    <a:lstStyle/>
                    <a:p>
                      <a:endParaRPr lang="en-GB" sz="2700" dirty="0"/>
                    </a:p>
                  </a:txBody>
                  <a:tcPr marL="137160" marR="137160" marT="68580" marB="68580"/>
                </a:tc>
                <a:extLst>
                  <a:ext uri="{0D108BD9-81ED-4DB2-BD59-A6C34878D82A}">
                    <a16:rowId xmlns:a16="http://schemas.microsoft.com/office/drawing/2014/main" val="781523191"/>
                  </a:ext>
                </a:extLst>
              </a:tr>
              <a:tr h="691193">
                <a:tc>
                  <a:txBody>
                    <a:bodyPr/>
                    <a:lstStyle/>
                    <a:p>
                      <a:r>
                        <a:rPr lang="en-US" sz="2700" dirty="0"/>
                        <a:t>p.Foo();</a:t>
                      </a:r>
                      <a:endParaRPr lang="en-GB" sz="2700" dirty="0"/>
                    </a:p>
                  </a:txBody>
                  <a:tcPr marL="137160" marR="137160" marT="68580" marB="68580"/>
                </a:tc>
                <a:tc>
                  <a:txBody>
                    <a:bodyPr/>
                    <a:lstStyle/>
                    <a:p>
                      <a:r>
                        <a:rPr lang="en-US" sz="2700" dirty="0"/>
                        <a:t>Static </a:t>
                      </a:r>
                      <a:endParaRPr lang="en-GB" sz="2700" dirty="0"/>
                    </a:p>
                  </a:txBody>
                  <a:tcPr marL="137160" marR="137160" marT="68580" marB="68580"/>
                </a:tc>
                <a:tc>
                  <a:txBody>
                    <a:bodyPr/>
                    <a:lstStyle/>
                    <a:p>
                      <a:r>
                        <a:rPr lang="en-US" sz="2700" dirty="0"/>
                        <a:t>Dynamic </a:t>
                      </a:r>
                      <a:endParaRPr lang="en-GB" sz="2700" dirty="0"/>
                    </a:p>
                  </a:txBody>
                  <a:tcPr marL="137160" marR="137160" marT="68580" marB="68580"/>
                </a:tc>
                <a:tc>
                  <a:txBody>
                    <a:bodyPr/>
                    <a:lstStyle/>
                    <a:p>
                      <a:r>
                        <a:rPr lang="en-US" sz="2700" dirty="0"/>
                        <a:t>Dynamic</a:t>
                      </a:r>
                      <a:endParaRPr lang="en-GB" sz="2700" dirty="0"/>
                    </a:p>
                  </a:txBody>
                  <a:tcPr marL="137160" marR="137160" marT="68580" marB="68580"/>
                </a:tc>
                <a:extLst>
                  <a:ext uri="{0D108BD9-81ED-4DB2-BD59-A6C34878D82A}">
                    <a16:rowId xmlns:a16="http://schemas.microsoft.com/office/drawing/2014/main" val="1897891941"/>
                  </a:ext>
                </a:extLst>
              </a:tr>
              <a:tr h="691193">
                <a:tc>
                  <a:txBody>
                    <a:bodyPr/>
                    <a:lstStyle/>
                    <a:p>
                      <a:endParaRPr lang="en-GB" sz="2700" dirty="0"/>
                    </a:p>
                  </a:txBody>
                  <a:tcPr marL="137160" marR="137160" marT="68580" marB="68580"/>
                </a:tc>
                <a:tc>
                  <a:txBody>
                    <a:bodyPr/>
                    <a:lstStyle/>
                    <a:p>
                      <a:r>
                        <a:rPr lang="en-US" sz="2700" dirty="0"/>
                        <a:t>Compile </a:t>
                      </a:r>
                      <a:endParaRPr lang="en-GB" sz="2700" dirty="0"/>
                    </a:p>
                  </a:txBody>
                  <a:tcPr marL="137160" marR="137160" marT="68580" marB="68580"/>
                </a:tc>
                <a:tc>
                  <a:txBody>
                    <a:bodyPr/>
                    <a:lstStyle/>
                    <a:p>
                      <a:r>
                        <a:rPr lang="en-US" sz="2700" dirty="0"/>
                        <a:t>Runtime</a:t>
                      </a:r>
                      <a:endParaRPr lang="en-GB" sz="2700" dirty="0"/>
                    </a:p>
                  </a:txBody>
                  <a:tcPr marL="137160" marR="137160" marT="68580" marB="68580"/>
                </a:tc>
                <a:tc>
                  <a:txBody>
                    <a:bodyPr/>
                    <a:lstStyle/>
                    <a:p>
                      <a:r>
                        <a:rPr lang="en-US" sz="2700" dirty="0"/>
                        <a:t>Runtime </a:t>
                      </a:r>
                      <a:endParaRPr lang="en-GB" sz="2700" dirty="0"/>
                    </a:p>
                  </a:txBody>
                  <a:tcPr marL="137160" marR="137160" marT="68580" marB="68580"/>
                </a:tc>
                <a:extLst>
                  <a:ext uri="{0D108BD9-81ED-4DB2-BD59-A6C34878D82A}">
                    <a16:rowId xmlns:a16="http://schemas.microsoft.com/office/drawing/2014/main" val="4035296839"/>
                  </a:ext>
                </a:extLst>
              </a:tr>
              <a:tr h="691193">
                <a:tc>
                  <a:txBody>
                    <a:bodyPr/>
                    <a:lstStyle/>
                    <a:p>
                      <a:endParaRPr lang="en-GB" sz="2700" dirty="0"/>
                    </a:p>
                  </a:txBody>
                  <a:tcPr marL="137160" marR="137160" marT="68580" marB="68580"/>
                </a:tc>
                <a:tc>
                  <a:txBody>
                    <a:bodyPr/>
                    <a:lstStyle/>
                    <a:p>
                      <a:endParaRPr lang="en-GB" sz="2700" dirty="0"/>
                    </a:p>
                  </a:txBody>
                  <a:tcPr marL="137160" marR="137160" marT="68580" marB="68580"/>
                </a:tc>
                <a:tc>
                  <a:txBody>
                    <a:bodyPr/>
                    <a:lstStyle/>
                    <a:p>
                      <a:endParaRPr lang="en-GB" sz="2700" dirty="0"/>
                    </a:p>
                  </a:txBody>
                  <a:tcPr marL="137160" marR="137160" marT="68580" marB="68580"/>
                </a:tc>
                <a:tc>
                  <a:txBody>
                    <a:bodyPr/>
                    <a:lstStyle/>
                    <a:p>
                      <a:endParaRPr lang="en-GB" sz="2700" dirty="0"/>
                    </a:p>
                  </a:txBody>
                  <a:tcPr marL="137160" marR="137160" marT="68580" marB="68580"/>
                </a:tc>
                <a:extLst>
                  <a:ext uri="{0D108BD9-81ED-4DB2-BD59-A6C34878D82A}">
                    <a16:rowId xmlns:a16="http://schemas.microsoft.com/office/drawing/2014/main" val="3218609082"/>
                  </a:ext>
                </a:extLst>
              </a:tr>
              <a:tr h="1209587">
                <a:tc>
                  <a:txBody>
                    <a:bodyPr/>
                    <a:lstStyle/>
                    <a:p>
                      <a:r>
                        <a:rPr lang="en-US" sz="2700" dirty="0"/>
                        <a:t>Which Class </a:t>
                      </a:r>
                      <a:r>
                        <a:rPr lang="en-US" sz="2700"/>
                        <a:t>is executed</a:t>
                      </a:r>
                      <a:endParaRPr lang="en-GB" sz="2700" dirty="0"/>
                    </a:p>
                  </a:txBody>
                  <a:tcPr marL="137160" marR="137160" marT="68580" marB="68580"/>
                </a:tc>
                <a:tc>
                  <a:txBody>
                    <a:bodyPr/>
                    <a:lstStyle/>
                    <a:p>
                      <a:r>
                        <a:rPr lang="en-US" sz="2700" dirty="0"/>
                        <a:t>Parent </a:t>
                      </a:r>
                      <a:endParaRPr lang="en-GB" sz="27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dirty="0"/>
                        <a:t>Parent </a:t>
                      </a:r>
                      <a:endParaRPr lang="en-GB" sz="2700" dirty="0"/>
                    </a:p>
                    <a:p>
                      <a:endParaRPr lang="en-GB" sz="2700" dirty="0"/>
                    </a:p>
                  </a:txBody>
                  <a:tcPr marL="137160" marR="137160" marT="68580" marB="68580"/>
                </a:tc>
                <a:tc>
                  <a:txBody>
                    <a:bodyPr/>
                    <a:lstStyle/>
                    <a:p>
                      <a:r>
                        <a:rPr lang="en-US" sz="2700" dirty="0"/>
                        <a:t>Child</a:t>
                      </a:r>
                      <a:endParaRPr lang="en-GB" sz="2700" dirty="0"/>
                    </a:p>
                  </a:txBody>
                  <a:tcPr marL="137160" marR="137160" marT="68580" marB="68580"/>
                </a:tc>
                <a:extLst>
                  <a:ext uri="{0D108BD9-81ED-4DB2-BD59-A6C34878D82A}">
                    <a16:rowId xmlns:a16="http://schemas.microsoft.com/office/drawing/2014/main" val="3997099790"/>
                  </a:ext>
                </a:extLst>
              </a:tr>
            </a:tbl>
          </a:graphicData>
        </a:graphic>
      </p:graphicFrame>
      <p:sp>
        <p:nvSpPr>
          <p:cNvPr id="2" name="TextBox 1">
            <a:extLst>
              <a:ext uri="{FF2B5EF4-FFF2-40B4-BE49-F238E27FC236}">
                <a16:creationId xmlns:a16="http://schemas.microsoft.com/office/drawing/2014/main" id="{7A7388C1-FB8E-1FB0-7B9E-4D1E489765FA}"/>
              </a:ext>
            </a:extLst>
          </p:cNvPr>
          <p:cNvSpPr txBox="1"/>
          <p:nvPr/>
        </p:nvSpPr>
        <p:spPr>
          <a:xfrm>
            <a:off x="4096512" y="1259891"/>
            <a:ext cx="14026896" cy="1015663"/>
          </a:xfrm>
          <a:prstGeom prst="rect">
            <a:avLst/>
          </a:prstGeom>
          <a:noFill/>
        </p:spPr>
        <p:txBody>
          <a:bodyPr wrap="square" rtlCol="0">
            <a:spAutoFit/>
          </a:bodyPr>
          <a:lstStyle/>
          <a:p>
            <a:r>
              <a:rPr lang="en-US" sz="6000" dirty="0"/>
              <a:t>Example of Child:</a:t>
            </a:r>
            <a:endParaRPr lang="en-GB" sz="6000" dirty="0"/>
          </a:p>
        </p:txBody>
      </p:sp>
    </p:spTree>
    <p:extLst>
      <p:ext uri="{BB962C8B-B14F-4D97-AF65-F5344CB8AC3E}">
        <p14:creationId xmlns:p14="http://schemas.microsoft.com/office/powerpoint/2010/main" val="379747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16C05B-87A1-CCC3-4E84-F9171B1ED1F7}"/>
              </a:ext>
            </a:extLst>
          </p:cNvPr>
          <p:cNvGraphicFramePr>
            <a:graphicFrameLocks noGrp="1"/>
          </p:cNvGraphicFramePr>
          <p:nvPr>
            <p:extLst>
              <p:ext uri="{D42A27DB-BD31-4B8C-83A1-F6EECF244321}">
                <p14:modId xmlns:p14="http://schemas.microsoft.com/office/powerpoint/2010/main" val="954544970"/>
              </p:ext>
            </p:extLst>
          </p:nvPr>
        </p:nvGraphicFramePr>
        <p:xfrm>
          <a:off x="1389889" y="2150108"/>
          <a:ext cx="15654529" cy="6953382"/>
        </p:xfrm>
        <a:graphic>
          <a:graphicData uri="http://schemas.openxmlformats.org/drawingml/2006/table">
            <a:tbl>
              <a:tblPr firstRow="1" bandRow="1">
                <a:tableStyleId>{5C22544A-7EE6-4342-B048-85BDC9FD1C3A}</a:tableStyleId>
              </a:tblPr>
              <a:tblGrid>
                <a:gridCol w="1423139">
                  <a:extLst>
                    <a:ext uri="{9D8B030D-6E8A-4147-A177-3AD203B41FA5}">
                      <a16:colId xmlns:a16="http://schemas.microsoft.com/office/drawing/2014/main" val="2254085444"/>
                    </a:ext>
                  </a:extLst>
                </a:gridCol>
                <a:gridCol w="1423139">
                  <a:extLst>
                    <a:ext uri="{9D8B030D-6E8A-4147-A177-3AD203B41FA5}">
                      <a16:colId xmlns:a16="http://schemas.microsoft.com/office/drawing/2014/main" val="1255388984"/>
                    </a:ext>
                  </a:extLst>
                </a:gridCol>
                <a:gridCol w="1423139">
                  <a:extLst>
                    <a:ext uri="{9D8B030D-6E8A-4147-A177-3AD203B41FA5}">
                      <a16:colId xmlns:a16="http://schemas.microsoft.com/office/drawing/2014/main" val="1073899797"/>
                    </a:ext>
                  </a:extLst>
                </a:gridCol>
                <a:gridCol w="1423139">
                  <a:extLst>
                    <a:ext uri="{9D8B030D-6E8A-4147-A177-3AD203B41FA5}">
                      <a16:colId xmlns:a16="http://schemas.microsoft.com/office/drawing/2014/main" val="2741395850"/>
                    </a:ext>
                  </a:extLst>
                </a:gridCol>
                <a:gridCol w="1423139">
                  <a:extLst>
                    <a:ext uri="{9D8B030D-6E8A-4147-A177-3AD203B41FA5}">
                      <a16:colId xmlns:a16="http://schemas.microsoft.com/office/drawing/2014/main" val="2730047896"/>
                    </a:ext>
                  </a:extLst>
                </a:gridCol>
                <a:gridCol w="1423139">
                  <a:extLst>
                    <a:ext uri="{9D8B030D-6E8A-4147-A177-3AD203B41FA5}">
                      <a16:colId xmlns:a16="http://schemas.microsoft.com/office/drawing/2014/main" val="264177266"/>
                    </a:ext>
                  </a:extLst>
                </a:gridCol>
                <a:gridCol w="1423139">
                  <a:extLst>
                    <a:ext uri="{9D8B030D-6E8A-4147-A177-3AD203B41FA5}">
                      <a16:colId xmlns:a16="http://schemas.microsoft.com/office/drawing/2014/main" val="1906521325"/>
                    </a:ext>
                  </a:extLst>
                </a:gridCol>
                <a:gridCol w="1423139">
                  <a:extLst>
                    <a:ext uri="{9D8B030D-6E8A-4147-A177-3AD203B41FA5}">
                      <a16:colId xmlns:a16="http://schemas.microsoft.com/office/drawing/2014/main" val="3879040706"/>
                    </a:ext>
                  </a:extLst>
                </a:gridCol>
                <a:gridCol w="1423139">
                  <a:extLst>
                    <a:ext uri="{9D8B030D-6E8A-4147-A177-3AD203B41FA5}">
                      <a16:colId xmlns:a16="http://schemas.microsoft.com/office/drawing/2014/main" val="2978381141"/>
                    </a:ext>
                  </a:extLst>
                </a:gridCol>
                <a:gridCol w="1423139">
                  <a:extLst>
                    <a:ext uri="{9D8B030D-6E8A-4147-A177-3AD203B41FA5}">
                      <a16:colId xmlns:a16="http://schemas.microsoft.com/office/drawing/2014/main" val="4111706756"/>
                    </a:ext>
                  </a:extLst>
                </a:gridCol>
                <a:gridCol w="1423139">
                  <a:extLst>
                    <a:ext uri="{9D8B030D-6E8A-4147-A177-3AD203B41FA5}">
                      <a16:colId xmlns:a16="http://schemas.microsoft.com/office/drawing/2014/main" val="279643380"/>
                    </a:ext>
                  </a:extLst>
                </a:gridCol>
              </a:tblGrid>
              <a:tr h="465716">
                <a:tc>
                  <a:txBody>
                    <a:bodyPr/>
                    <a:lstStyle/>
                    <a:p>
                      <a:endParaRPr lang="en-GB" sz="2100" dirty="0"/>
                    </a:p>
                  </a:txBody>
                  <a:tcPr marL="137160" marR="137160" marT="68580" marB="68580"/>
                </a:tc>
                <a:tc>
                  <a:txBody>
                    <a:bodyPr/>
                    <a:lstStyle/>
                    <a:p>
                      <a:endParaRPr lang="en-GB" sz="2100"/>
                    </a:p>
                  </a:txBody>
                  <a:tcPr marL="137160" marR="137160" marT="68580" marB="68580"/>
                </a:tc>
                <a:tc>
                  <a:txBody>
                    <a:bodyPr/>
                    <a:lstStyle/>
                    <a:p>
                      <a:endParaRPr lang="en-GB" sz="2100"/>
                    </a:p>
                  </a:txBody>
                  <a:tcPr marL="137160" marR="137160" marT="68580" marB="68580"/>
                </a:tc>
                <a:tc>
                  <a:txBody>
                    <a:bodyPr/>
                    <a:lstStyle/>
                    <a:p>
                      <a:endParaRPr lang="en-GB" sz="2100"/>
                    </a:p>
                  </a:txBody>
                  <a:tcPr marL="137160" marR="137160" marT="68580" marB="68580"/>
                </a:tc>
                <a:tc>
                  <a:txBody>
                    <a:bodyPr/>
                    <a:lstStyle/>
                    <a:p>
                      <a:endParaRPr lang="en-GB" sz="2100"/>
                    </a:p>
                  </a:txBody>
                  <a:tcPr marL="137160" marR="137160" marT="68580" marB="68580"/>
                </a:tc>
                <a:tc>
                  <a:txBody>
                    <a:bodyPr/>
                    <a:lstStyle/>
                    <a:p>
                      <a:endParaRPr lang="en-GB" sz="2100"/>
                    </a:p>
                  </a:txBody>
                  <a:tcPr marL="137160" marR="137160" marT="68580" marB="68580"/>
                </a:tc>
                <a:tc>
                  <a:txBody>
                    <a:bodyPr/>
                    <a:lstStyle/>
                    <a:p>
                      <a:endParaRPr lang="en-GB" sz="2100"/>
                    </a:p>
                  </a:txBody>
                  <a:tcPr marL="137160" marR="137160" marT="68580" marB="68580"/>
                </a:tc>
                <a:tc>
                  <a:txBody>
                    <a:bodyPr/>
                    <a:lstStyle/>
                    <a:p>
                      <a:endParaRPr lang="en-GB" sz="2100"/>
                    </a:p>
                  </a:txBody>
                  <a:tcPr marL="137160" marR="137160" marT="68580" marB="68580"/>
                </a:tc>
                <a:tc>
                  <a:txBody>
                    <a:bodyPr/>
                    <a:lstStyle/>
                    <a:p>
                      <a:endParaRPr lang="en-GB" sz="2100"/>
                    </a:p>
                  </a:txBody>
                  <a:tcPr marL="137160" marR="137160" marT="68580" marB="68580"/>
                </a:tc>
                <a:tc>
                  <a:txBody>
                    <a:bodyPr/>
                    <a:lstStyle/>
                    <a:p>
                      <a:endParaRPr lang="en-GB" sz="2100"/>
                    </a:p>
                  </a:txBody>
                  <a:tcPr marL="137160" marR="137160" marT="68580" marB="68580"/>
                </a:tc>
                <a:tc>
                  <a:txBody>
                    <a:bodyPr/>
                    <a:lstStyle/>
                    <a:p>
                      <a:endParaRPr lang="en-GB" sz="2100" dirty="0"/>
                    </a:p>
                  </a:txBody>
                  <a:tcPr marL="137160" marR="137160" marT="68580" marB="68580"/>
                </a:tc>
                <a:extLst>
                  <a:ext uri="{0D108BD9-81ED-4DB2-BD59-A6C34878D82A}">
                    <a16:rowId xmlns:a16="http://schemas.microsoft.com/office/drawing/2014/main" val="2776203108"/>
                  </a:ext>
                </a:extLst>
              </a:tr>
              <a:tr h="465716">
                <a:tc>
                  <a:txBody>
                    <a:bodyPr/>
                    <a:lstStyle/>
                    <a:p>
                      <a:r>
                        <a:rPr lang="en-US" sz="2100" dirty="0"/>
                        <a:t>Parent </a:t>
                      </a:r>
                      <a:endParaRPr lang="en-GB" sz="2100" dirty="0"/>
                    </a:p>
                  </a:txBody>
                  <a:tcPr marL="137160" marR="137160" marT="68580" marB="68580"/>
                </a:tc>
                <a:tc>
                  <a:txBody>
                    <a:bodyPr/>
                    <a:lstStyle/>
                    <a:p>
                      <a:r>
                        <a:rPr lang="en-US" sz="2100" dirty="0"/>
                        <a:t>-------</a:t>
                      </a:r>
                      <a:endParaRPr lang="en-GB" sz="2100" dirty="0"/>
                    </a:p>
                  </a:txBody>
                  <a:tcPr marL="137160" marR="137160" marT="68580" marB="68580"/>
                </a:tc>
                <a:tc>
                  <a:txBody>
                    <a:bodyPr/>
                    <a:lstStyle/>
                    <a:p>
                      <a:r>
                        <a:rPr lang="en-US" sz="2100" dirty="0"/>
                        <a:t>---------</a:t>
                      </a:r>
                      <a:endParaRPr lang="en-GB" sz="2100" dirty="0"/>
                    </a:p>
                  </a:txBody>
                  <a:tcPr marL="137160" marR="137160" marT="68580" marB="68580"/>
                </a:tc>
                <a:tc>
                  <a:txBody>
                    <a:bodyPr/>
                    <a:lstStyle/>
                    <a:p>
                      <a:r>
                        <a:rPr lang="en-US" sz="2100" dirty="0"/>
                        <a:t>--------</a:t>
                      </a:r>
                      <a:endParaRPr lang="en-GB" sz="2100" dirty="0"/>
                    </a:p>
                  </a:txBody>
                  <a:tcPr marL="137160" marR="137160" marT="68580" marB="68580"/>
                </a:tc>
                <a:tc>
                  <a:txBody>
                    <a:bodyPr/>
                    <a:lstStyle/>
                    <a:p>
                      <a:endParaRPr lang="en-GB" sz="2100" dirty="0"/>
                    </a:p>
                  </a:txBody>
                  <a:tcPr marL="137160" marR="137160" marT="68580" marB="68580"/>
                </a:tc>
                <a:tc>
                  <a:txBody>
                    <a:bodyPr/>
                    <a:lstStyle/>
                    <a:p>
                      <a:r>
                        <a:rPr lang="en-US" sz="2100" dirty="0"/>
                        <a:t> virtual</a:t>
                      </a:r>
                      <a:endParaRPr lang="en-GB" sz="2100" dirty="0"/>
                    </a:p>
                  </a:txBody>
                  <a:tcPr marL="137160" marR="137160" marT="68580" marB="68580"/>
                </a:tc>
                <a:tc>
                  <a:txBody>
                    <a:bodyPr/>
                    <a:lstStyle/>
                    <a:p>
                      <a:r>
                        <a:rPr lang="en-US" sz="2100" dirty="0"/>
                        <a:t>virtual</a:t>
                      </a:r>
                      <a:endParaRPr lang="en-GB" sz="2100" dirty="0"/>
                    </a:p>
                  </a:txBody>
                  <a:tcPr marL="137160" marR="137160" marT="68580" marB="68580"/>
                </a:tc>
                <a:tc>
                  <a:txBody>
                    <a:bodyPr/>
                    <a:lstStyle/>
                    <a:p>
                      <a:r>
                        <a:rPr lang="en-US" sz="2100" dirty="0"/>
                        <a:t>virtual</a:t>
                      </a:r>
                      <a:endParaRPr lang="en-GB" sz="2100" dirty="0"/>
                    </a:p>
                  </a:txBody>
                  <a:tcPr marL="137160" marR="137160" marT="68580" marB="68580"/>
                </a:tc>
                <a:tc>
                  <a:txBody>
                    <a:bodyPr/>
                    <a:lstStyle/>
                    <a:p>
                      <a:r>
                        <a:rPr lang="en-US" sz="2100" dirty="0"/>
                        <a:t>virtual</a:t>
                      </a:r>
                      <a:endParaRPr lang="en-GB" sz="2100" dirty="0"/>
                    </a:p>
                  </a:txBody>
                  <a:tcPr marL="137160" marR="137160" marT="68580" marB="68580"/>
                </a:tc>
                <a:tc>
                  <a:txBody>
                    <a:bodyPr/>
                    <a:lstStyle/>
                    <a:p>
                      <a:r>
                        <a:rPr lang="en-US" sz="2100" dirty="0"/>
                        <a:t>virtual</a:t>
                      </a:r>
                      <a:endParaRPr lang="en-GB" sz="2100" dirty="0"/>
                    </a:p>
                  </a:txBody>
                  <a:tcPr marL="137160" marR="137160" marT="68580" marB="68580"/>
                </a:tc>
                <a:tc>
                  <a:txBody>
                    <a:bodyPr/>
                    <a:lstStyle/>
                    <a:p>
                      <a:r>
                        <a:rPr lang="en-US" sz="2100" dirty="0"/>
                        <a:t>virtual</a:t>
                      </a:r>
                      <a:endParaRPr lang="en-GB" sz="2100" dirty="0"/>
                    </a:p>
                  </a:txBody>
                  <a:tcPr marL="137160" marR="137160" marT="68580" marB="68580"/>
                </a:tc>
                <a:extLst>
                  <a:ext uri="{0D108BD9-81ED-4DB2-BD59-A6C34878D82A}">
                    <a16:rowId xmlns:a16="http://schemas.microsoft.com/office/drawing/2014/main" val="659316024"/>
                  </a:ext>
                </a:extLst>
              </a:tr>
              <a:tr h="791718">
                <a:tc>
                  <a:txBody>
                    <a:bodyPr/>
                    <a:lstStyle/>
                    <a:p>
                      <a:r>
                        <a:rPr lang="en-US" sz="2100" dirty="0"/>
                        <a:t>Child </a:t>
                      </a:r>
                      <a:endParaRPr lang="en-GB" sz="2100" dirty="0"/>
                    </a:p>
                  </a:txBody>
                  <a:tcPr marL="137160" marR="137160" marT="68580" marB="68580"/>
                </a:tc>
                <a:tc>
                  <a:txBody>
                    <a:bodyPr/>
                    <a:lstStyle/>
                    <a:p>
                      <a:r>
                        <a:rPr lang="en-US" sz="2100" dirty="0"/>
                        <a:t>new </a:t>
                      </a:r>
                      <a:endParaRPr lang="en-GB" sz="2100" dirty="0"/>
                    </a:p>
                  </a:txBody>
                  <a:tcPr marL="137160" marR="137160" marT="68580" marB="68580"/>
                </a:tc>
                <a:tc>
                  <a:txBody>
                    <a:bodyPr/>
                    <a:lstStyle/>
                    <a:p>
                      <a:r>
                        <a:rPr lang="en-US" sz="2100" dirty="0"/>
                        <a:t> virtual</a:t>
                      </a:r>
                      <a:endParaRPr lang="en-GB" sz="2100" dirty="0"/>
                    </a:p>
                  </a:txBody>
                  <a:tcPr marL="137160" marR="137160" marT="68580" marB="68580"/>
                </a:tc>
                <a:tc>
                  <a:txBody>
                    <a:bodyPr/>
                    <a:lstStyle/>
                    <a:p>
                      <a:r>
                        <a:rPr lang="en-US" sz="2100" dirty="0"/>
                        <a:t> virtual</a:t>
                      </a:r>
                      <a:endParaRPr lang="en-GB" sz="2100" dirty="0"/>
                    </a:p>
                  </a:txBody>
                  <a:tcPr marL="137160" marR="137160" marT="68580" marB="68580"/>
                </a:tc>
                <a:tc>
                  <a:txBody>
                    <a:bodyPr/>
                    <a:lstStyle/>
                    <a:p>
                      <a:endParaRPr lang="en-GB" sz="2100" dirty="0"/>
                    </a:p>
                  </a:txBody>
                  <a:tcPr marL="137160" marR="137160" marT="68580" marB="68580"/>
                </a:tc>
                <a:tc>
                  <a:txBody>
                    <a:bodyPr/>
                    <a:lstStyle/>
                    <a:p>
                      <a:r>
                        <a:rPr lang="en-US" sz="2100" dirty="0"/>
                        <a:t>new</a:t>
                      </a: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100" dirty="0"/>
                        <a:t>virtual</a:t>
                      </a:r>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100" dirty="0"/>
                        <a:t> virtual</a:t>
                      </a:r>
                    </a:p>
                    <a:p>
                      <a:endParaRPr lang="en-GB" sz="2100" dirty="0"/>
                    </a:p>
                  </a:txBody>
                  <a:tcPr marL="137160" marR="137160" marT="68580" marB="68580"/>
                </a:tc>
                <a:tc>
                  <a:txBody>
                    <a:bodyPr/>
                    <a:lstStyle/>
                    <a:p>
                      <a:r>
                        <a:rPr lang="en-US" sz="2100" dirty="0"/>
                        <a:t>override</a:t>
                      </a:r>
                      <a:endParaRPr lang="en-GB" sz="2100" dirty="0"/>
                    </a:p>
                  </a:txBody>
                  <a:tcPr marL="137160" marR="137160" marT="68580" marB="68580"/>
                </a:tc>
                <a:tc>
                  <a:txBody>
                    <a:bodyPr/>
                    <a:lstStyle/>
                    <a:p>
                      <a:r>
                        <a:rPr lang="en-US" sz="2100" dirty="0"/>
                        <a:t>override</a:t>
                      </a:r>
                      <a:endParaRPr lang="en-GB" sz="2100" dirty="0"/>
                    </a:p>
                  </a:txBody>
                  <a:tcPr marL="137160" marR="137160" marT="68580" marB="68580"/>
                </a:tc>
                <a:tc>
                  <a:txBody>
                    <a:bodyPr/>
                    <a:lstStyle/>
                    <a:p>
                      <a:r>
                        <a:rPr lang="en-US" sz="2100" dirty="0"/>
                        <a:t>Override, sealed</a:t>
                      </a:r>
                      <a:endParaRPr lang="en-GB" sz="2100" dirty="0"/>
                    </a:p>
                  </a:txBody>
                  <a:tcPr marL="137160" marR="137160" marT="68580" marB="68580"/>
                </a:tc>
                <a:extLst>
                  <a:ext uri="{0D108BD9-81ED-4DB2-BD59-A6C34878D82A}">
                    <a16:rowId xmlns:a16="http://schemas.microsoft.com/office/drawing/2014/main" val="2194835196"/>
                  </a:ext>
                </a:extLst>
              </a:tr>
              <a:tr h="791718">
                <a:tc>
                  <a:txBody>
                    <a:bodyPr/>
                    <a:lstStyle/>
                    <a:p>
                      <a:r>
                        <a:rPr lang="en-US" sz="2100" dirty="0"/>
                        <a:t>GrandChild</a:t>
                      </a:r>
                      <a:endParaRPr lang="en-GB" sz="2100" dirty="0"/>
                    </a:p>
                  </a:txBody>
                  <a:tcPr marL="137160" marR="137160" marT="68580" marB="68580"/>
                </a:tc>
                <a:tc>
                  <a:txBody>
                    <a:bodyPr/>
                    <a:lstStyle/>
                    <a:p>
                      <a:r>
                        <a:rPr lang="en-US" sz="2100" dirty="0"/>
                        <a:t>new </a:t>
                      </a:r>
                      <a:endParaRPr lang="en-GB" sz="2100" dirty="0"/>
                    </a:p>
                  </a:txBody>
                  <a:tcPr marL="137160" marR="137160" marT="68580" marB="68580"/>
                </a:tc>
                <a:tc>
                  <a:txBody>
                    <a:bodyPr/>
                    <a:lstStyle/>
                    <a:p>
                      <a:r>
                        <a:rPr lang="en-US" sz="2100" dirty="0"/>
                        <a:t>new </a:t>
                      </a:r>
                      <a:endParaRPr lang="en-GB" sz="2100" dirty="0"/>
                    </a:p>
                  </a:txBody>
                  <a:tcPr marL="137160" marR="137160" marT="68580" marB="68580"/>
                </a:tc>
                <a:tc>
                  <a:txBody>
                    <a:bodyPr/>
                    <a:lstStyle/>
                    <a:p>
                      <a:r>
                        <a:rPr lang="en-US" sz="2100" dirty="0"/>
                        <a:t> override </a:t>
                      </a:r>
                      <a:endParaRPr lang="en-GB" sz="2100" dirty="0"/>
                    </a:p>
                  </a:txBody>
                  <a:tcPr marL="137160" marR="137160" marT="68580" marB="68580"/>
                </a:tc>
                <a:tc>
                  <a:txBody>
                    <a:bodyPr/>
                    <a:lstStyle/>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new</a:t>
                      </a:r>
                      <a:endParaRPr lang="en-GB" sz="2100" dirty="0"/>
                    </a:p>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new</a:t>
                      </a: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 override</a:t>
                      </a: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new</a:t>
                      </a:r>
                      <a:endParaRPr lang="en-GB" sz="2100" dirty="0"/>
                    </a:p>
                    <a:p>
                      <a:endParaRPr lang="en-GB" sz="2100" dirty="0"/>
                    </a:p>
                  </a:txBody>
                  <a:tcPr marL="137160" marR="137160" marT="68580" marB="68580"/>
                </a:tc>
                <a:tc>
                  <a:txBody>
                    <a:bodyPr/>
                    <a:lstStyle/>
                    <a:p>
                      <a:r>
                        <a:rPr lang="en-US" sz="2100" dirty="0"/>
                        <a:t>override</a:t>
                      </a: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new</a:t>
                      </a:r>
                      <a:endParaRPr lang="en-GB" sz="2100" dirty="0"/>
                    </a:p>
                    <a:p>
                      <a:endParaRPr lang="en-GB" sz="2100" dirty="0"/>
                    </a:p>
                  </a:txBody>
                  <a:tcPr marL="137160" marR="137160" marT="68580" marB="68580"/>
                </a:tc>
                <a:extLst>
                  <a:ext uri="{0D108BD9-81ED-4DB2-BD59-A6C34878D82A}">
                    <a16:rowId xmlns:a16="http://schemas.microsoft.com/office/drawing/2014/main" val="1856170551"/>
                  </a:ext>
                </a:extLst>
              </a:tr>
              <a:tr h="1443720">
                <a:tc>
                  <a:txBody>
                    <a:bodyPr/>
                    <a:lstStyle/>
                    <a:p>
                      <a:r>
                        <a:rPr lang="en-US" sz="2100" dirty="0"/>
                        <a:t>Parent p = new GrandChild();</a:t>
                      </a:r>
                      <a:endParaRPr lang="en-GB" sz="2100" dirty="0"/>
                    </a:p>
                  </a:txBody>
                  <a:tcPr marL="137160" marR="137160" marT="68580" marB="68580"/>
                </a:tc>
                <a:tc>
                  <a:txBody>
                    <a:bodyPr/>
                    <a:lstStyle/>
                    <a:p>
                      <a:endParaRPr lang="en-GB" sz="2100" dirty="0"/>
                    </a:p>
                  </a:txBody>
                  <a:tcPr marL="137160" marR="137160" marT="68580" marB="68580"/>
                </a:tc>
                <a:tc>
                  <a:txBody>
                    <a:bodyPr/>
                    <a:lstStyle/>
                    <a:p>
                      <a:endParaRPr lang="en-GB" sz="2100" dirty="0"/>
                    </a:p>
                  </a:txBody>
                  <a:tcPr marL="137160" marR="137160" marT="68580" marB="68580"/>
                </a:tc>
                <a:tc>
                  <a:txBody>
                    <a:bodyPr/>
                    <a:lstStyle/>
                    <a:p>
                      <a:endParaRPr lang="en-GB" sz="2100" dirty="0"/>
                    </a:p>
                  </a:txBody>
                  <a:tcPr marL="137160" marR="137160" marT="68580" marB="68580"/>
                </a:tc>
                <a:tc>
                  <a:txBody>
                    <a:bodyPr/>
                    <a:lstStyle/>
                    <a:p>
                      <a:endParaRPr lang="en-GB" sz="2100" dirty="0"/>
                    </a:p>
                  </a:txBody>
                  <a:tcPr marL="137160" marR="137160" marT="68580" marB="68580"/>
                </a:tc>
                <a:tc>
                  <a:txBody>
                    <a:bodyPr/>
                    <a:lstStyle/>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100" dirty="0"/>
                    </a:p>
                  </a:txBody>
                  <a:tcPr marL="137160" marR="137160" marT="68580" marB="68580"/>
                </a:tc>
                <a:tc>
                  <a:txBody>
                    <a:bodyPr/>
                    <a:lstStyle/>
                    <a:p>
                      <a:endParaRPr lang="en-GB" sz="2100" dirty="0"/>
                    </a:p>
                  </a:txBody>
                  <a:tcPr marL="137160" marR="137160" marT="68580" marB="68580"/>
                </a:tc>
                <a:tc>
                  <a:txBody>
                    <a:bodyPr/>
                    <a:lstStyle/>
                    <a:p>
                      <a:endParaRPr lang="en-GB" sz="2100" dirty="0"/>
                    </a:p>
                  </a:txBody>
                  <a:tcPr marL="137160" marR="137160" marT="68580" marB="68580"/>
                </a:tc>
                <a:tc>
                  <a:txBody>
                    <a:bodyPr/>
                    <a:lstStyle/>
                    <a:p>
                      <a:endParaRPr lang="en-GB" sz="2100" dirty="0"/>
                    </a:p>
                  </a:txBody>
                  <a:tcPr marL="137160" marR="137160" marT="68580" marB="68580"/>
                </a:tc>
                <a:extLst>
                  <a:ext uri="{0D108BD9-81ED-4DB2-BD59-A6C34878D82A}">
                    <a16:rowId xmlns:a16="http://schemas.microsoft.com/office/drawing/2014/main" val="1292147873"/>
                  </a:ext>
                </a:extLst>
              </a:tr>
              <a:tr h="465716">
                <a:tc>
                  <a:txBody>
                    <a:bodyPr/>
                    <a:lstStyle/>
                    <a:p>
                      <a:r>
                        <a:rPr lang="en-US" sz="2100" dirty="0"/>
                        <a:t>p.Foo()</a:t>
                      </a:r>
                      <a:endParaRPr lang="en-GB" sz="2100" dirty="0"/>
                    </a:p>
                  </a:txBody>
                  <a:tcPr marL="137160" marR="137160" marT="68580" marB="68580"/>
                </a:tc>
                <a:tc>
                  <a:txBody>
                    <a:bodyPr/>
                    <a:lstStyle/>
                    <a:p>
                      <a:r>
                        <a:rPr lang="en-US" sz="2100" dirty="0"/>
                        <a:t>Static </a:t>
                      </a:r>
                      <a:endParaRPr lang="en-GB" sz="2100" dirty="0"/>
                    </a:p>
                  </a:txBody>
                  <a:tcPr marL="137160" marR="137160" marT="68580" marB="68580"/>
                </a:tc>
                <a:tc>
                  <a:txBody>
                    <a:bodyPr/>
                    <a:lstStyle/>
                    <a:p>
                      <a:r>
                        <a:rPr lang="en-US" sz="2100" dirty="0"/>
                        <a:t>Static</a:t>
                      </a:r>
                      <a:endParaRPr lang="en-GB" sz="2100" dirty="0"/>
                    </a:p>
                  </a:txBody>
                  <a:tcPr marL="137160" marR="137160" marT="68580" marB="68580"/>
                </a:tc>
                <a:tc>
                  <a:txBody>
                    <a:bodyPr/>
                    <a:lstStyle/>
                    <a:p>
                      <a:r>
                        <a:rPr lang="en-US" sz="2100" dirty="0"/>
                        <a:t>Static</a:t>
                      </a:r>
                      <a:endParaRPr lang="en-GB" sz="2100" dirty="0"/>
                    </a:p>
                  </a:txBody>
                  <a:tcPr marL="137160" marR="137160" marT="68580" marB="68580"/>
                </a:tc>
                <a:tc>
                  <a:txBody>
                    <a:bodyPr/>
                    <a:lstStyle/>
                    <a:p>
                      <a:endParaRPr lang="en-GB" sz="2100" dirty="0"/>
                    </a:p>
                  </a:txBody>
                  <a:tcPr marL="137160" marR="137160" marT="68580" marB="68580"/>
                </a:tc>
                <a:tc>
                  <a:txBody>
                    <a:bodyPr/>
                    <a:lstStyle/>
                    <a:p>
                      <a:r>
                        <a:rPr lang="en-US" sz="2100" dirty="0"/>
                        <a:t>Dynamic</a:t>
                      </a: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Dynamic</a:t>
                      </a: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Dynamic</a:t>
                      </a:r>
                      <a:endParaRPr lang="en-GB" sz="2100" dirty="0"/>
                    </a:p>
                  </a:txBody>
                  <a:tcPr marL="137160" marR="137160" marT="68580" marB="68580"/>
                </a:tc>
                <a:tc>
                  <a:txBody>
                    <a:bodyPr/>
                    <a:lstStyle/>
                    <a:p>
                      <a:r>
                        <a:rPr lang="en-US" sz="2100" dirty="0"/>
                        <a:t>Dynamic</a:t>
                      </a:r>
                      <a:endParaRPr lang="en-GB" sz="2100" dirty="0"/>
                    </a:p>
                  </a:txBody>
                  <a:tcPr marL="137160" marR="137160" marT="68580" marB="68580"/>
                </a:tc>
                <a:tc>
                  <a:txBody>
                    <a:bodyPr/>
                    <a:lstStyle/>
                    <a:p>
                      <a:r>
                        <a:rPr lang="en-US" sz="2100" dirty="0"/>
                        <a:t>Dynamic</a:t>
                      </a:r>
                      <a:endParaRPr lang="en-GB" sz="2100" dirty="0"/>
                    </a:p>
                  </a:txBody>
                  <a:tcPr marL="137160" marR="137160" marT="68580" marB="68580"/>
                </a:tc>
                <a:tc>
                  <a:txBody>
                    <a:bodyPr/>
                    <a:lstStyle/>
                    <a:p>
                      <a:r>
                        <a:rPr lang="en-US" sz="2100" dirty="0"/>
                        <a:t>Dynamic</a:t>
                      </a:r>
                      <a:endParaRPr lang="en-GB" sz="2100" dirty="0"/>
                    </a:p>
                  </a:txBody>
                  <a:tcPr marL="137160" marR="137160" marT="68580" marB="68580"/>
                </a:tc>
                <a:extLst>
                  <a:ext uri="{0D108BD9-81ED-4DB2-BD59-A6C34878D82A}">
                    <a16:rowId xmlns:a16="http://schemas.microsoft.com/office/drawing/2014/main" val="2282047591"/>
                  </a:ext>
                </a:extLst>
              </a:tr>
              <a:tr h="791718">
                <a:tc>
                  <a:txBody>
                    <a:bodyPr/>
                    <a:lstStyle/>
                    <a:p>
                      <a:endParaRPr lang="en-GB" sz="2100" dirty="0"/>
                    </a:p>
                  </a:txBody>
                  <a:tcPr marL="137160" marR="137160" marT="68580" marB="68580"/>
                </a:tc>
                <a:tc>
                  <a:txBody>
                    <a:bodyPr/>
                    <a:lstStyle/>
                    <a:p>
                      <a:r>
                        <a:rPr lang="en-US" sz="2100" dirty="0"/>
                        <a:t>Compile</a:t>
                      </a: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Compile</a:t>
                      </a:r>
                      <a:endParaRPr lang="en-GB" sz="2100" dirty="0"/>
                    </a:p>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Compile</a:t>
                      </a:r>
                      <a:endParaRPr lang="en-GB" sz="2100" dirty="0"/>
                    </a:p>
                    <a:p>
                      <a:endParaRPr lang="en-GB" sz="2100" dirty="0"/>
                    </a:p>
                  </a:txBody>
                  <a:tcPr marL="137160" marR="137160" marT="68580" marB="68580"/>
                </a:tc>
                <a:tc>
                  <a:txBody>
                    <a:bodyPr/>
                    <a:lstStyle/>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Runtime</a:t>
                      </a:r>
                      <a:endParaRPr lang="en-GB" sz="2100" dirty="0"/>
                    </a:p>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Runtime</a:t>
                      </a:r>
                      <a:endParaRPr lang="en-GB" sz="21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Runtime</a:t>
                      </a:r>
                      <a:endParaRPr lang="en-GB" sz="21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Runtime</a:t>
                      </a:r>
                      <a:endParaRPr lang="en-GB" sz="2100" dirty="0"/>
                    </a:p>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Runtime</a:t>
                      </a:r>
                      <a:endParaRPr lang="en-GB" sz="2100" dirty="0"/>
                    </a:p>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Runtime</a:t>
                      </a:r>
                      <a:endParaRPr lang="en-GB" sz="2100" dirty="0"/>
                    </a:p>
                    <a:p>
                      <a:endParaRPr lang="en-GB" sz="2100" dirty="0"/>
                    </a:p>
                  </a:txBody>
                  <a:tcPr marL="137160" marR="137160" marT="68580" marB="68580"/>
                </a:tc>
                <a:extLst>
                  <a:ext uri="{0D108BD9-81ED-4DB2-BD59-A6C34878D82A}">
                    <a16:rowId xmlns:a16="http://schemas.microsoft.com/office/drawing/2014/main" val="1331662223"/>
                  </a:ext>
                </a:extLst>
              </a:tr>
              <a:tr h="1737360">
                <a:tc>
                  <a:txBody>
                    <a:bodyPr/>
                    <a:lstStyle/>
                    <a:p>
                      <a:r>
                        <a:rPr lang="en-US" sz="2100" dirty="0"/>
                        <a:t>Which Class is executed</a:t>
                      </a: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Parent </a:t>
                      </a:r>
                      <a:endParaRPr lang="en-GB" sz="2100" dirty="0"/>
                    </a:p>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Parent</a:t>
                      </a:r>
                      <a:endParaRPr lang="en-GB" sz="2100" dirty="0"/>
                    </a:p>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Parent </a:t>
                      </a:r>
                      <a:endParaRPr lang="en-GB" sz="2100" dirty="0"/>
                    </a:p>
                    <a:p>
                      <a:endParaRPr lang="en-GB" sz="2100" dirty="0"/>
                    </a:p>
                  </a:txBody>
                  <a:tcPr marL="137160" marR="137160" marT="68580" marB="68580"/>
                </a:tc>
                <a:tc>
                  <a:txBody>
                    <a:bodyPr/>
                    <a:lstStyle/>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Parent </a:t>
                      </a:r>
                      <a:endParaRPr lang="en-GB" sz="2100" dirty="0"/>
                    </a:p>
                    <a:p>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Parent </a:t>
                      </a:r>
                      <a:endParaRPr lang="en-GB" sz="21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2100" dirty="0"/>
                    </a:p>
                  </a:txBody>
                  <a:tcPr marL="137160" marR="137160" marT="68580" marB="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Parent</a:t>
                      </a:r>
                      <a:endParaRPr lang="en-GB" sz="2100" dirty="0"/>
                    </a:p>
                  </a:txBody>
                  <a:tcPr marL="137160" marR="137160" marT="68580" marB="68580"/>
                </a:tc>
                <a:tc>
                  <a:txBody>
                    <a:bodyPr/>
                    <a:lstStyle/>
                    <a:p>
                      <a:r>
                        <a:rPr lang="en-US" sz="2100" dirty="0"/>
                        <a:t>Child</a:t>
                      </a:r>
                      <a:endParaRPr lang="en-GB" sz="2100" dirty="0"/>
                    </a:p>
                  </a:txBody>
                  <a:tcPr marL="137160" marR="137160" marT="68580" marB="68580"/>
                </a:tc>
                <a:tc>
                  <a:txBody>
                    <a:bodyPr/>
                    <a:lstStyle/>
                    <a:p>
                      <a:r>
                        <a:rPr lang="en-US" sz="2100" dirty="0"/>
                        <a:t>GrandChild or Child</a:t>
                      </a:r>
                    </a:p>
                    <a:p>
                      <a:r>
                        <a:rPr lang="en-US" sz="2100" dirty="0"/>
                        <a:t>(Object Type Based)</a:t>
                      </a:r>
                      <a:endParaRPr lang="en-GB" sz="2100" dirty="0"/>
                    </a:p>
                  </a:txBody>
                  <a:tcPr marL="137160" marR="137160" marT="68580" marB="68580"/>
                </a:tc>
                <a:tc>
                  <a:txBody>
                    <a:bodyPr/>
                    <a:lstStyle/>
                    <a:p>
                      <a:r>
                        <a:rPr lang="en-US" sz="2100" dirty="0"/>
                        <a:t>Child</a:t>
                      </a:r>
                      <a:endParaRPr lang="en-GB" sz="2100" dirty="0"/>
                    </a:p>
                  </a:txBody>
                  <a:tcPr marL="137160" marR="137160" marT="68580" marB="68580"/>
                </a:tc>
                <a:extLst>
                  <a:ext uri="{0D108BD9-81ED-4DB2-BD59-A6C34878D82A}">
                    <a16:rowId xmlns:a16="http://schemas.microsoft.com/office/drawing/2014/main" val="3482923492"/>
                  </a:ext>
                </a:extLst>
              </a:tr>
            </a:tbl>
          </a:graphicData>
        </a:graphic>
      </p:graphicFrame>
      <p:sp>
        <p:nvSpPr>
          <p:cNvPr id="3" name="TextBox 2">
            <a:extLst>
              <a:ext uri="{FF2B5EF4-FFF2-40B4-BE49-F238E27FC236}">
                <a16:creationId xmlns:a16="http://schemas.microsoft.com/office/drawing/2014/main" id="{886B44AA-6428-E1A0-2CEA-592DACC67AF7}"/>
              </a:ext>
            </a:extLst>
          </p:cNvPr>
          <p:cNvSpPr txBox="1"/>
          <p:nvPr/>
        </p:nvSpPr>
        <p:spPr>
          <a:xfrm>
            <a:off x="3072384" y="822960"/>
            <a:ext cx="12691872" cy="1015663"/>
          </a:xfrm>
          <a:prstGeom prst="rect">
            <a:avLst/>
          </a:prstGeom>
          <a:noFill/>
        </p:spPr>
        <p:txBody>
          <a:bodyPr wrap="square" rtlCol="0">
            <a:spAutoFit/>
          </a:bodyPr>
          <a:lstStyle/>
          <a:p>
            <a:r>
              <a:rPr lang="en-US" sz="6000" dirty="0"/>
              <a:t>Example of Child and GrandChild:</a:t>
            </a:r>
            <a:endParaRPr lang="en-GB" sz="6000" dirty="0"/>
          </a:p>
        </p:txBody>
      </p:sp>
    </p:spTree>
    <p:extLst>
      <p:ext uri="{BB962C8B-B14F-4D97-AF65-F5344CB8AC3E}">
        <p14:creationId xmlns:p14="http://schemas.microsoft.com/office/powerpoint/2010/main" val="2364581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582</Words>
  <Application>Microsoft Office PowerPoint</Application>
  <PresentationFormat>Custom</PresentationFormat>
  <Paragraphs>108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Montserrat Heavy</vt:lpstr>
      <vt:lpstr>Canva Sans Bold</vt:lpstr>
      <vt:lpstr>Arial</vt:lpstr>
      <vt:lpstr>Canva Sans</vt:lpstr>
      <vt:lpstr>Calibri</vt:lpstr>
      <vt:lpstr>Raleway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Purple Gradient Tech Futuristic Artificial Intelligence Presentation</dc:title>
  <cp:lastModifiedBy>Bimal Chaudhary</cp:lastModifiedBy>
  <cp:revision>6</cp:revision>
  <dcterms:created xsi:type="dcterms:W3CDTF">2006-08-16T00:00:00Z</dcterms:created>
  <dcterms:modified xsi:type="dcterms:W3CDTF">2024-10-07T03:46:32Z</dcterms:modified>
  <dc:identifier>DAGQ6fCUtFg</dc:identifier>
</cp:coreProperties>
</file>