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342" r:id="rId2"/>
    <p:sldId id="320" r:id="rId3"/>
    <p:sldId id="344" r:id="rId4"/>
    <p:sldId id="295"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a Waite" initials="EW" lastIdx="2" clrIdx="0">
    <p:extLst>
      <p:ext uri="{19B8F6BF-5375-455C-9EA6-DF929625EA0E}">
        <p15:presenceInfo xmlns:p15="http://schemas.microsoft.com/office/powerpoint/2012/main" userId="c568693182780e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A622"/>
    <a:srgbClr val="F10002"/>
    <a:srgbClr val="FFC0E3"/>
    <a:srgbClr val="00E7F2"/>
    <a:srgbClr val="00BD32"/>
    <a:srgbClr val="5B7191"/>
    <a:srgbClr val="EAEEF3"/>
    <a:srgbClr val="CE1D02"/>
    <a:srgbClr val="E3EAF6"/>
    <a:srgbClr val="CDD5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2" autoAdjust="0"/>
    <p:restoredTop sz="86447"/>
  </p:normalViewPr>
  <p:slideViewPr>
    <p:cSldViewPr snapToGrid="0" snapToObjects="1">
      <p:cViewPr varScale="1">
        <p:scale>
          <a:sx n="128" d="100"/>
          <a:sy n="128" d="100"/>
        </p:scale>
        <p:origin x="880" y="176"/>
      </p:cViewPr>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slide" Target="slides/slide3.xml"/><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AFEDE-F1BF-6A4A-80D9-CCB6DC4EFE3D}" type="datetimeFigureOut">
              <a:rPr lang="en-US" smtClean="0"/>
              <a:t>6/17/22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11C10-233D-DA48-A5CB-9365BBABB6B4}" type="slidenum">
              <a:rPr lang="en-US" smtClean="0"/>
              <a:t>‹#›</a:t>
            </a:fld>
            <a:endParaRPr lang="en-US" dirty="0"/>
          </a:p>
        </p:txBody>
      </p:sp>
    </p:spTree>
    <p:extLst>
      <p:ext uri="{BB962C8B-B14F-4D97-AF65-F5344CB8AC3E}">
        <p14:creationId xmlns:p14="http://schemas.microsoft.com/office/powerpoint/2010/main" val="43307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361866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3</a:t>
            </a:fld>
            <a:endParaRPr lang="en-US" dirty="0"/>
          </a:p>
        </p:txBody>
      </p:sp>
    </p:spTree>
    <p:extLst>
      <p:ext uri="{BB962C8B-B14F-4D97-AF65-F5344CB8AC3E}">
        <p14:creationId xmlns:p14="http://schemas.microsoft.com/office/powerpoint/2010/main" val="3951169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4</a:t>
            </a:fld>
            <a:endParaRPr lang="en-US" dirty="0"/>
          </a:p>
        </p:txBody>
      </p:sp>
    </p:spTree>
    <p:extLst>
      <p:ext uri="{BB962C8B-B14F-4D97-AF65-F5344CB8AC3E}">
        <p14:creationId xmlns:p14="http://schemas.microsoft.com/office/powerpoint/2010/main" val="1822264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6/17/22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6/17/22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6/17/22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6/17/22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6/17/22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40000"/>
              </a:schemeClr>
            </a:gs>
            <a:gs pos="100000">
              <a:schemeClr val="bg1">
                <a:lumMod val="75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6/17/22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martsheet.com/try-it?trp=10649&amp;utm_source=integrated+content&amp;utm_campaign=/content/project-timeline-templates&amp;utm_medium=3-Month+Project+Timeline+powerpoint+10649&amp;lpa=3-Month+Project+Timeline+powerpoint+10649&amp;lx=PFpZZjisDNTS-Ddigi3MyABAgeTPLDIL8TQRu558b7w"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5F649A-21D3-4946-B06E-8A79DDA0D00E}"/>
              </a:ext>
            </a:extLst>
          </p:cNvPr>
          <p:cNvSpPr txBox="1"/>
          <p:nvPr/>
        </p:nvSpPr>
        <p:spPr>
          <a:xfrm>
            <a:off x="880808" y="2596291"/>
            <a:ext cx="9247166" cy="646331"/>
          </a:xfrm>
          <a:prstGeom prst="rect">
            <a:avLst/>
          </a:prstGeom>
          <a:noFill/>
        </p:spPr>
        <p:txBody>
          <a:bodyPr wrap="square" rtlCol="0">
            <a:spAutoFit/>
          </a:bodyPr>
          <a:lstStyle/>
          <a:p>
            <a:r>
              <a:rPr lang="en-US" sz="3600" dirty="0">
                <a:latin typeface="Century Gothic" panose="020B0502020202020204" pitchFamily="34" charset="0"/>
              </a:rPr>
              <a:t>Notes for Using This Template</a:t>
            </a:r>
          </a:p>
        </p:txBody>
      </p:sp>
      <p:sp>
        <p:nvSpPr>
          <p:cNvPr id="3" name="TextBox 2">
            <a:extLst>
              <a:ext uri="{FF2B5EF4-FFF2-40B4-BE49-F238E27FC236}">
                <a16:creationId xmlns:a16="http://schemas.microsoft.com/office/drawing/2014/main" id="{8D229698-1152-43F9-BE56-3EBDC68FD012}"/>
              </a:ext>
            </a:extLst>
          </p:cNvPr>
          <p:cNvSpPr txBox="1"/>
          <p:nvPr/>
        </p:nvSpPr>
        <p:spPr>
          <a:xfrm>
            <a:off x="880808" y="3526114"/>
            <a:ext cx="6838929" cy="1969770"/>
          </a:xfrm>
          <a:prstGeom prst="rect">
            <a:avLst/>
          </a:prstGeom>
          <a:noFill/>
        </p:spPr>
        <p:txBody>
          <a:bodyPr wrap="square" rtlCol="0">
            <a:spAutoFit/>
          </a:bodyPr>
          <a:lstStyle/>
          <a:p>
            <a:pPr>
              <a:spcAft>
                <a:spcPts val="600"/>
              </a:spcAft>
            </a:pPr>
            <a:r>
              <a:rPr lang="en-US" sz="1600" dirty="0">
                <a:latin typeface="Century Gothic" panose="020B0502020202020204" pitchFamily="34" charset="0"/>
              </a:rPr>
              <a:t>Enter Project Titles, Tasks, and % of Task Complete in the chart area. </a:t>
            </a:r>
          </a:p>
          <a:p>
            <a:r>
              <a:rPr lang="en-US" sz="1600" dirty="0">
                <a:latin typeface="Century Gothic" panose="020B0502020202020204" pitchFamily="34" charset="0"/>
              </a:rPr>
              <a:t> </a:t>
            </a:r>
            <a:endParaRPr lang="en-US" sz="800" dirty="0">
              <a:latin typeface="Century Gothic" panose="020B0502020202020204" pitchFamily="34" charset="0"/>
            </a:endParaRPr>
          </a:p>
          <a:p>
            <a:pPr>
              <a:spcAft>
                <a:spcPts val="600"/>
              </a:spcAft>
            </a:pPr>
            <a:r>
              <a:rPr lang="en-US" sz="1600" dirty="0">
                <a:latin typeface="Century Gothic" panose="020B0502020202020204" pitchFamily="34" charset="0"/>
              </a:rPr>
              <a:t>Label Owners in the key below the chart. </a:t>
            </a:r>
          </a:p>
          <a:p>
            <a:endParaRPr lang="en-US" sz="1600" dirty="0">
              <a:latin typeface="Century Gothic" panose="020B0502020202020204" pitchFamily="34" charset="0"/>
            </a:endParaRPr>
          </a:p>
          <a:p>
            <a:pPr>
              <a:spcAft>
                <a:spcPts val="600"/>
              </a:spcAft>
            </a:pPr>
            <a:r>
              <a:rPr lang="en-US" sz="1600" dirty="0">
                <a:latin typeface="Century Gothic" panose="020B0502020202020204" pitchFamily="34" charset="0"/>
              </a:rPr>
              <a:t>Adjust bars to represent the length of time per task over a period of 3 months.  Add Start and End Dates, Milestone Dates, or additional Task Information within each bar. </a:t>
            </a:r>
          </a:p>
        </p:txBody>
      </p:sp>
      <p:grpSp>
        <p:nvGrpSpPr>
          <p:cNvPr id="65" name="Group 64">
            <a:extLst>
              <a:ext uri="{FF2B5EF4-FFF2-40B4-BE49-F238E27FC236}">
                <a16:creationId xmlns:a16="http://schemas.microsoft.com/office/drawing/2014/main" id="{D7F7C8EC-ED2B-B949-A541-63F70BC666B6}"/>
              </a:ext>
            </a:extLst>
          </p:cNvPr>
          <p:cNvGrpSpPr/>
          <p:nvPr/>
        </p:nvGrpSpPr>
        <p:grpSpPr>
          <a:xfrm>
            <a:off x="7203068" y="-14628"/>
            <a:ext cx="5724680" cy="6219640"/>
            <a:chOff x="7203068" y="-14628"/>
            <a:chExt cx="5724680" cy="6219640"/>
          </a:xfrm>
        </p:grpSpPr>
        <p:sp>
          <p:nvSpPr>
            <p:cNvPr id="38" name="Triangle 37">
              <a:extLst>
                <a:ext uri="{FF2B5EF4-FFF2-40B4-BE49-F238E27FC236}">
                  <a16:creationId xmlns:a16="http://schemas.microsoft.com/office/drawing/2014/main" id="{E6E602D8-F760-DF41-A042-4E9312ECA237}"/>
                </a:ext>
              </a:extLst>
            </p:cNvPr>
            <p:cNvSpPr/>
            <p:nvPr/>
          </p:nvSpPr>
          <p:spPr>
            <a:xfrm>
              <a:off x="8267700" y="1219200"/>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C1830B-F673-5C4D-A41E-73B264FFA0FA}"/>
                </a:ext>
              </a:extLst>
            </p:cNvPr>
            <p:cNvSpPr/>
            <p:nvPr/>
          </p:nvSpPr>
          <p:spPr>
            <a:xfrm rot="10800000">
              <a:off x="8267698" y="2340726"/>
              <a:ext cx="1498109" cy="1121526"/>
            </a:xfrm>
            <a:prstGeom prst="triangle">
              <a:avLst/>
            </a:prstGeom>
            <a:gradFill>
              <a:gsLst>
                <a:gs pos="100000">
                  <a:schemeClr val="bg1">
                    <a:alpha val="50000"/>
                  </a:schemeClr>
                </a:gs>
                <a:gs pos="0">
                  <a:schemeClr val="accent4"/>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iangle 39">
              <a:extLst>
                <a:ext uri="{FF2B5EF4-FFF2-40B4-BE49-F238E27FC236}">
                  <a16:creationId xmlns:a16="http://schemas.microsoft.com/office/drawing/2014/main" id="{0138B3C3-DCBC-554F-80E8-C536867E9D83}"/>
                </a:ext>
              </a:extLst>
            </p:cNvPr>
            <p:cNvSpPr/>
            <p:nvPr/>
          </p:nvSpPr>
          <p:spPr>
            <a:xfrm>
              <a:off x="9117614" y="2441587"/>
              <a:ext cx="1498109" cy="1121526"/>
            </a:xfrm>
            <a:prstGeom prst="triangle">
              <a:avLst/>
            </a:prstGeom>
            <a:gradFill>
              <a:gsLst>
                <a:gs pos="82000">
                  <a:srgbClr val="00BD32"/>
                </a:gs>
                <a:gs pos="0">
                  <a:schemeClr val="bg1">
                    <a:alpha val="50000"/>
                  </a:schemeClr>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iangle 40">
              <a:extLst>
                <a:ext uri="{FF2B5EF4-FFF2-40B4-BE49-F238E27FC236}">
                  <a16:creationId xmlns:a16="http://schemas.microsoft.com/office/drawing/2014/main" id="{00E7AB9E-C70E-4643-9CF4-14B9DBB9726A}"/>
                </a:ext>
              </a:extLst>
            </p:cNvPr>
            <p:cNvSpPr/>
            <p:nvPr/>
          </p:nvSpPr>
          <p:spPr>
            <a:xfrm rot="10800000">
              <a:off x="9117612" y="3563113"/>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riangle 41">
              <a:extLst>
                <a:ext uri="{FF2B5EF4-FFF2-40B4-BE49-F238E27FC236}">
                  <a16:creationId xmlns:a16="http://schemas.microsoft.com/office/drawing/2014/main" id="{F8B7F251-44DE-3441-A174-00EE573C8640}"/>
                </a:ext>
              </a:extLst>
            </p:cNvPr>
            <p:cNvSpPr/>
            <p:nvPr/>
          </p:nvSpPr>
          <p:spPr>
            <a:xfrm rot="10800000">
              <a:off x="9118598" y="-14627"/>
              <a:ext cx="3073402" cy="2300834"/>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iangle 42">
              <a:extLst>
                <a:ext uri="{FF2B5EF4-FFF2-40B4-BE49-F238E27FC236}">
                  <a16:creationId xmlns:a16="http://schemas.microsoft.com/office/drawing/2014/main" id="{F5839A51-5A39-3D46-9345-7F6E11F7AE3E}"/>
                </a:ext>
              </a:extLst>
            </p:cNvPr>
            <p:cNvSpPr/>
            <p:nvPr/>
          </p:nvSpPr>
          <p:spPr>
            <a:xfrm>
              <a:off x="11194577" y="5032308"/>
              <a:ext cx="825935" cy="618318"/>
            </a:xfrm>
            <a:prstGeom prst="triangle">
              <a:avLst/>
            </a:prstGeom>
            <a:gradFill>
              <a:gsLst>
                <a:gs pos="100000">
                  <a:schemeClr val="bg1">
                    <a:alpha val="50000"/>
                  </a:schemeClr>
                </a:gs>
                <a:gs pos="0">
                  <a:schemeClr val="tx2">
                    <a:lumMod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iangle 43">
              <a:extLst>
                <a:ext uri="{FF2B5EF4-FFF2-40B4-BE49-F238E27FC236}">
                  <a16:creationId xmlns:a16="http://schemas.microsoft.com/office/drawing/2014/main" id="{58136418-34E8-B247-836A-152A294654E9}"/>
                </a:ext>
              </a:extLst>
            </p:cNvPr>
            <p:cNvSpPr/>
            <p:nvPr/>
          </p:nvSpPr>
          <p:spPr>
            <a:xfrm rot="10800000">
              <a:off x="10726003" y="4976702"/>
              <a:ext cx="825935" cy="618318"/>
            </a:xfrm>
            <a:prstGeom prst="triangle">
              <a:avLst/>
            </a:prstGeom>
            <a:gradFill>
              <a:gsLst>
                <a:gs pos="82000">
                  <a:schemeClr val="tx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iangle 44">
              <a:extLst>
                <a:ext uri="{FF2B5EF4-FFF2-40B4-BE49-F238E27FC236}">
                  <a16:creationId xmlns:a16="http://schemas.microsoft.com/office/drawing/2014/main" id="{34FE18B5-F9A5-3D40-ACC0-6B6A68C72E49}"/>
                </a:ext>
              </a:extLst>
            </p:cNvPr>
            <p:cNvSpPr/>
            <p:nvPr/>
          </p:nvSpPr>
          <p:spPr>
            <a:xfrm>
              <a:off x="10726004" y="4358384"/>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iangle 45">
              <a:extLst>
                <a:ext uri="{FF2B5EF4-FFF2-40B4-BE49-F238E27FC236}">
                  <a16:creationId xmlns:a16="http://schemas.microsoft.com/office/drawing/2014/main" id="{B7B3D5D1-3822-0B4D-B163-AF44A4C9EBCB}"/>
                </a:ext>
              </a:extLst>
            </p:cNvPr>
            <p:cNvSpPr/>
            <p:nvPr/>
          </p:nvSpPr>
          <p:spPr>
            <a:xfrm>
              <a:off x="10732980" y="2926103"/>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riangle 46">
              <a:extLst>
                <a:ext uri="{FF2B5EF4-FFF2-40B4-BE49-F238E27FC236}">
                  <a16:creationId xmlns:a16="http://schemas.microsoft.com/office/drawing/2014/main" id="{3622D9C8-9B35-504C-9930-EADF0A6FE121}"/>
                </a:ext>
              </a:extLst>
            </p:cNvPr>
            <p:cNvSpPr/>
            <p:nvPr/>
          </p:nvSpPr>
          <p:spPr>
            <a:xfrm rot="10800000">
              <a:off x="10732979" y="3544421"/>
              <a:ext cx="825935" cy="618318"/>
            </a:xfrm>
            <a:prstGeom prst="triangle">
              <a:avLst/>
            </a:prstGeom>
            <a:gradFill>
              <a:gsLst>
                <a:gs pos="100000">
                  <a:schemeClr val="bg1">
                    <a:alpha val="50000"/>
                  </a:schemeClr>
                </a:gs>
                <a:gs pos="0">
                  <a:schemeClr val="tx2">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iangle 47">
              <a:extLst>
                <a:ext uri="{FF2B5EF4-FFF2-40B4-BE49-F238E27FC236}">
                  <a16:creationId xmlns:a16="http://schemas.microsoft.com/office/drawing/2014/main" id="{8FB73460-F7B7-0F4D-AC00-FB39E4220308}"/>
                </a:ext>
              </a:extLst>
            </p:cNvPr>
            <p:cNvSpPr/>
            <p:nvPr/>
          </p:nvSpPr>
          <p:spPr>
            <a:xfrm>
              <a:off x="11201553" y="3600027"/>
              <a:ext cx="825935" cy="618318"/>
            </a:xfrm>
            <a:prstGeom prst="triangle">
              <a:avLst/>
            </a:prstGeom>
            <a:gradFill>
              <a:gsLst>
                <a:gs pos="82000">
                  <a:srgbClr val="F0A62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riangle 48">
              <a:extLst>
                <a:ext uri="{FF2B5EF4-FFF2-40B4-BE49-F238E27FC236}">
                  <a16:creationId xmlns:a16="http://schemas.microsoft.com/office/drawing/2014/main" id="{C90C3849-141E-604A-A3F6-D1733FF0541F}"/>
                </a:ext>
              </a:extLst>
            </p:cNvPr>
            <p:cNvSpPr/>
            <p:nvPr/>
          </p:nvSpPr>
          <p:spPr>
            <a:xfrm rot="10800000">
              <a:off x="11201552" y="4218345"/>
              <a:ext cx="825935" cy="618318"/>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riangle 49">
              <a:extLst>
                <a:ext uri="{FF2B5EF4-FFF2-40B4-BE49-F238E27FC236}">
                  <a16:creationId xmlns:a16="http://schemas.microsoft.com/office/drawing/2014/main" id="{9B2137C1-B295-CC4C-AB71-24F69B0115C3}"/>
                </a:ext>
              </a:extLst>
            </p:cNvPr>
            <p:cNvSpPr/>
            <p:nvPr/>
          </p:nvSpPr>
          <p:spPr>
            <a:xfrm>
              <a:off x="9465415" y="5351037"/>
              <a:ext cx="613059" cy="458953"/>
            </a:xfrm>
            <a:prstGeom prst="triangle">
              <a:avLst/>
            </a:prstGeom>
            <a:gradFill>
              <a:gsLst>
                <a:gs pos="100000">
                  <a:schemeClr val="bg1">
                    <a:alpha val="50000"/>
                  </a:schemeClr>
                </a:gs>
                <a:gs pos="0">
                  <a:srgbClr val="92D050"/>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riangle 50">
              <a:extLst>
                <a:ext uri="{FF2B5EF4-FFF2-40B4-BE49-F238E27FC236}">
                  <a16:creationId xmlns:a16="http://schemas.microsoft.com/office/drawing/2014/main" id="{698A1386-A455-0D43-8AAF-0789E778B2C8}"/>
                </a:ext>
              </a:extLst>
            </p:cNvPr>
            <p:cNvSpPr/>
            <p:nvPr/>
          </p:nvSpPr>
          <p:spPr>
            <a:xfrm rot="10800000">
              <a:off x="8796054" y="4684640"/>
              <a:ext cx="613059" cy="458953"/>
            </a:xfrm>
            <a:prstGeom prst="triangle">
              <a:avLst/>
            </a:prstGeom>
            <a:gradFill>
              <a:gsLst>
                <a:gs pos="82000">
                  <a:srgbClr val="00BD32"/>
                </a:gs>
                <a:gs pos="0">
                  <a:schemeClr val="bg1">
                    <a:alpha val="5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riangle 51">
              <a:extLst>
                <a:ext uri="{FF2B5EF4-FFF2-40B4-BE49-F238E27FC236}">
                  <a16:creationId xmlns:a16="http://schemas.microsoft.com/office/drawing/2014/main" id="{9BDA921D-9CA8-E04E-806F-450E1B28A97E}"/>
                </a:ext>
              </a:extLst>
            </p:cNvPr>
            <p:cNvSpPr/>
            <p:nvPr/>
          </p:nvSpPr>
          <p:spPr>
            <a:xfrm>
              <a:off x="8796055" y="4225687"/>
              <a:ext cx="613059" cy="458953"/>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riangle 52">
              <a:extLst>
                <a:ext uri="{FF2B5EF4-FFF2-40B4-BE49-F238E27FC236}">
                  <a16:creationId xmlns:a16="http://schemas.microsoft.com/office/drawing/2014/main" id="{BE1646B1-714E-5648-A575-09088BA055EB}"/>
                </a:ext>
              </a:extLst>
            </p:cNvPr>
            <p:cNvSpPr/>
            <p:nvPr/>
          </p:nvSpPr>
          <p:spPr>
            <a:xfrm>
              <a:off x="11429639" y="676405"/>
              <a:ext cx="1498109" cy="1121526"/>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riangle 53">
              <a:extLst>
                <a:ext uri="{FF2B5EF4-FFF2-40B4-BE49-F238E27FC236}">
                  <a16:creationId xmlns:a16="http://schemas.microsoft.com/office/drawing/2014/main" id="{62149B97-4C44-BC45-9D6F-D1D5FABC3F43}"/>
                </a:ext>
              </a:extLst>
            </p:cNvPr>
            <p:cNvSpPr/>
            <p:nvPr/>
          </p:nvSpPr>
          <p:spPr>
            <a:xfrm rot="10800000">
              <a:off x="11429637" y="1797931"/>
              <a:ext cx="1498109" cy="1121526"/>
            </a:xfrm>
            <a:prstGeom prst="triangle">
              <a:avLst/>
            </a:prstGeom>
            <a:gradFill>
              <a:gsLst>
                <a:gs pos="100000">
                  <a:schemeClr val="bg1">
                    <a:alpha val="50000"/>
                  </a:schemeClr>
                </a:gs>
                <a:gs pos="0">
                  <a:schemeClr val="accent4"/>
                </a:gs>
              </a:gsLst>
              <a:lin ang="135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riangle 54">
              <a:extLst>
                <a:ext uri="{FF2B5EF4-FFF2-40B4-BE49-F238E27FC236}">
                  <a16:creationId xmlns:a16="http://schemas.microsoft.com/office/drawing/2014/main" id="{64ECBC73-824F-FD49-998C-F04D37EA2CD8}"/>
                </a:ext>
              </a:extLst>
            </p:cNvPr>
            <p:cNvSpPr/>
            <p:nvPr/>
          </p:nvSpPr>
          <p:spPr>
            <a:xfrm rot="10800000">
              <a:off x="10001145" y="4978503"/>
              <a:ext cx="401094" cy="300270"/>
            </a:xfrm>
            <a:prstGeom prst="triangle">
              <a:avLst/>
            </a:prstGeom>
            <a:noFill/>
            <a:ln>
              <a:solidFill>
                <a:srgbClr val="00B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riangle 55">
              <a:extLst>
                <a:ext uri="{FF2B5EF4-FFF2-40B4-BE49-F238E27FC236}">
                  <a16:creationId xmlns:a16="http://schemas.microsoft.com/office/drawing/2014/main" id="{93C78C48-A7AD-6E44-8747-216D734987CC}"/>
                </a:ext>
              </a:extLst>
            </p:cNvPr>
            <p:cNvSpPr/>
            <p:nvPr/>
          </p:nvSpPr>
          <p:spPr>
            <a:xfrm>
              <a:off x="8478550" y="3436582"/>
              <a:ext cx="401094" cy="300270"/>
            </a:xfrm>
            <a:prstGeom prst="triangl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riangle 56">
              <a:extLst>
                <a:ext uri="{FF2B5EF4-FFF2-40B4-BE49-F238E27FC236}">
                  <a16:creationId xmlns:a16="http://schemas.microsoft.com/office/drawing/2014/main" id="{85366D21-3641-0645-A356-7381BF76DA84}"/>
                </a:ext>
              </a:extLst>
            </p:cNvPr>
            <p:cNvSpPr/>
            <p:nvPr/>
          </p:nvSpPr>
          <p:spPr>
            <a:xfrm>
              <a:off x="10560298" y="3911608"/>
              <a:ext cx="221130" cy="165545"/>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riangle 57">
              <a:extLst>
                <a:ext uri="{FF2B5EF4-FFF2-40B4-BE49-F238E27FC236}">
                  <a16:creationId xmlns:a16="http://schemas.microsoft.com/office/drawing/2014/main" id="{A0370E60-D0DA-F441-B82D-26EDF95ABBF8}"/>
                </a:ext>
              </a:extLst>
            </p:cNvPr>
            <p:cNvSpPr/>
            <p:nvPr/>
          </p:nvSpPr>
          <p:spPr>
            <a:xfrm rot="10800000">
              <a:off x="10924816" y="6039467"/>
              <a:ext cx="221130" cy="165545"/>
            </a:xfrm>
            <a:prstGeom prst="triangl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riangle 58">
              <a:extLst>
                <a:ext uri="{FF2B5EF4-FFF2-40B4-BE49-F238E27FC236}">
                  <a16:creationId xmlns:a16="http://schemas.microsoft.com/office/drawing/2014/main" id="{0DE66A53-CAAF-BA4C-B531-CF2495CAE8A4}"/>
                </a:ext>
              </a:extLst>
            </p:cNvPr>
            <p:cNvSpPr/>
            <p:nvPr/>
          </p:nvSpPr>
          <p:spPr>
            <a:xfrm rot="10800000">
              <a:off x="8157134" y="1651419"/>
              <a:ext cx="221130" cy="165545"/>
            </a:xfrm>
            <a:prstGeom prst="triangle">
              <a:avLst/>
            </a:prstGeom>
            <a:noFill/>
            <a:ln>
              <a:solidFill>
                <a:srgbClr val="F0A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riangle 59">
              <a:extLst>
                <a:ext uri="{FF2B5EF4-FFF2-40B4-BE49-F238E27FC236}">
                  <a16:creationId xmlns:a16="http://schemas.microsoft.com/office/drawing/2014/main" id="{2F5DDB50-3310-0C4B-A1D5-A7FB45F55483}"/>
                </a:ext>
              </a:extLst>
            </p:cNvPr>
            <p:cNvSpPr/>
            <p:nvPr/>
          </p:nvSpPr>
          <p:spPr>
            <a:xfrm>
              <a:off x="11586492" y="2465841"/>
              <a:ext cx="221130" cy="165545"/>
            </a:xfrm>
            <a:prstGeom prst="triangl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riangle 60">
              <a:extLst>
                <a:ext uri="{FF2B5EF4-FFF2-40B4-BE49-F238E27FC236}">
                  <a16:creationId xmlns:a16="http://schemas.microsoft.com/office/drawing/2014/main" id="{D4B8C50A-66D8-1743-8738-2A9BF2BE5F66}"/>
                </a:ext>
              </a:extLst>
            </p:cNvPr>
            <p:cNvSpPr/>
            <p:nvPr/>
          </p:nvSpPr>
          <p:spPr>
            <a:xfrm>
              <a:off x="8875258" y="425489"/>
              <a:ext cx="164136" cy="122877"/>
            </a:xfrm>
            <a:prstGeom prst="triangle">
              <a:avLst/>
            </a:prstGeom>
            <a:noFill/>
            <a:ln>
              <a:solidFill>
                <a:srgbClr val="00BD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riangle 61">
              <a:extLst>
                <a:ext uri="{FF2B5EF4-FFF2-40B4-BE49-F238E27FC236}">
                  <a16:creationId xmlns:a16="http://schemas.microsoft.com/office/drawing/2014/main" id="{4F9B99A0-C911-0145-966C-8FF0E418F36E}"/>
                </a:ext>
              </a:extLst>
            </p:cNvPr>
            <p:cNvSpPr/>
            <p:nvPr/>
          </p:nvSpPr>
          <p:spPr>
            <a:xfrm rot="10800000">
              <a:off x="11900905" y="4908188"/>
              <a:ext cx="164136" cy="122877"/>
            </a:xfrm>
            <a:prstGeom prst="triangl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riangle 62">
              <a:extLst>
                <a:ext uri="{FF2B5EF4-FFF2-40B4-BE49-F238E27FC236}">
                  <a16:creationId xmlns:a16="http://schemas.microsoft.com/office/drawing/2014/main" id="{0697A30B-2586-DC4D-B8DF-1A0A400A1926}"/>
                </a:ext>
              </a:extLst>
            </p:cNvPr>
            <p:cNvSpPr/>
            <p:nvPr/>
          </p:nvSpPr>
          <p:spPr>
            <a:xfrm>
              <a:off x="9494499" y="1271969"/>
              <a:ext cx="401094" cy="300270"/>
            </a:xfrm>
            <a:prstGeom prst="triangle">
              <a:avLst/>
            </a:prstGeom>
            <a:noFill/>
            <a:ln>
              <a:solidFill>
                <a:srgbClr val="F0A6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riangle 63">
              <a:extLst>
                <a:ext uri="{FF2B5EF4-FFF2-40B4-BE49-F238E27FC236}">
                  <a16:creationId xmlns:a16="http://schemas.microsoft.com/office/drawing/2014/main" id="{24366BEE-7D91-D647-A36B-434A86F3763B}"/>
                </a:ext>
              </a:extLst>
            </p:cNvPr>
            <p:cNvSpPr/>
            <p:nvPr/>
          </p:nvSpPr>
          <p:spPr>
            <a:xfrm rot="10800000">
              <a:off x="7203068" y="-14628"/>
              <a:ext cx="1592986" cy="1192554"/>
            </a:xfrm>
            <a:prstGeom prst="triangle">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hlinkClick r:id="rId2"/>
            <a:extLst>
              <a:ext uri="{FF2B5EF4-FFF2-40B4-BE49-F238E27FC236}">
                <a16:creationId xmlns:a16="http://schemas.microsoft.com/office/drawing/2014/main" id="{4AEB8225-3AA8-AF48-AD51-3F5F53316D6B}"/>
              </a:ext>
            </a:extLst>
          </p:cNvPr>
          <p:cNvPicPr>
            <a:picLocks noChangeAspect="1"/>
          </p:cNvPicPr>
          <p:nvPr/>
        </p:nvPicPr>
        <p:blipFill>
          <a:blip r:embed="rId3"/>
          <a:stretch>
            <a:fillRect/>
          </a:stretch>
        </p:blipFill>
        <p:spPr>
          <a:xfrm>
            <a:off x="8299865" y="307317"/>
            <a:ext cx="3657600" cy="507585"/>
          </a:xfrm>
          <a:prstGeom prst="rect">
            <a:avLst/>
          </a:prstGeom>
        </p:spPr>
      </p:pic>
      <p:sp>
        <p:nvSpPr>
          <p:cNvPr id="33" name="TextBox 32">
            <a:extLst>
              <a:ext uri="{FF2B5EF4-FFF2-40B4-BE49-F238E27FC236}">
                <a16:creationId xmlns:a16="http://schemas.microsoft.com/office/drawing/2014/main" id="{143A449B-AAB7-994A-92CE-8F48E2CA7DF6}"/>
              </a:ext>
            </a:extLst>
          </p:cNvPr>
          <p:cNvSpPr txBox="1"/>
          <p:nvPr/>
        </p:nvSpPr>
        <p:spPr>
          <a:xfrm>
            <a:off x="409776" y="353237"/>
            <a:ext cx="7309961" cy="461665"/>
          </a:xfrm>
          <a:prstGeom prst="rect">
            <a:avLst/>
          </a:prstGeom>
          <a:noFill/>
        </p:spPr>
        <p:txBody>
          <a:bodyPr wrap="square" rtlCol="0">
            <a:spAutoFit/>
          </a:bodyPr>
          <a:lstStyle/>
          <a:p>
            <a:r>
              <a:rPr lang="en-US" sz="2400" b="1" dirty="0">
                <a:solidFill>
                  <a:schemeClr val="tx1">
                    <a:lumMod val="65000"/>
                    <a:lumOff val="35000"/>
                  </a:schemeClr>
                </a:solidFill>
                <a:latin typeface="Century Gothic" panose="020B0502020202020204" pitchFamily="34" charset="0"/>
              </a:rPr>
              <a:t>3-MONTH PROJECT TIMELINE TEMPLATE</a:t>
            </a:r>
          </a:p>
        </p:txBody>
      </p:sp>
    </p:spTree>
    <p:extLst>
      <p:ext uri="{BB962C8B-B14F-4D97-AF65-F5344CB8AC3E}">
        <p14:creationId xmlns:p14="http://schemas.microsoft.com/office/powerpoint/2010/main" val="192531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1B7E48-4A02-444F-963A-D6DBBEE435A3}"/>
              </a:ext>
            </a:extLst>
          </p:cNvPr>
          <p:cNvGrpSpPr/>
          <p:nvPr/>
        </p:nvGrpSpPr>
        <p:grpSpPr>
          <a:xfrm>
            <a:off x="7203068" y="-14628"/>
            <a:ext cx="5724680" cy="6219640"/>
            <a:chOff x="7203068" y="-14628"/>
            <a:chExt cx="5724680" cy="6219640"/>
          </a:xfrm>
          <a:solidFill>
            <a:schemeClr val="bg1">
              <a:alpha val="30000"/>
            </a:schemeClr>
          </a:solidFill>
        </p:grpSpPr>
        <p:sp>
          <p:nvSpPr>
            <p:cNvPr id="8" name="Triangle 7">
              <a:extLst>
                <a:ext uri="{FF2B5EF4-FFF2-40B4-BE49-F238E27FC236}">
                  <a16:creationId xmlns:a16="http://schemas.microsoft.com/office/drawing/2014/main" id="{C1F95B41-1F70-5541-A0B1-E31F6CB382D1}"/>
                </a:ext>
              </a:extLst>
            </p:cNvPr>
            <p:cNvSpPr/>
            <p:nvPr/>
          </p:nvSpPr>
          <p:spPr>
            <a:xfrm>
              <a:off x="8267700" y="1219200"/>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D3145F68-25BF-6F45-9133-78D5A5614430}"/>
                </a:ext>
              </a:extLst>
            </p:cNvPr>
            <p:cNvSpPr/>
            <p:nvPr/>
          </p:nvSpPr>
          <p:spPr>
            <a:xfrm rot="10800000">
              <a:off x="8267698" y="2340726"/>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32661B42-CFB6-BF43-BDC1-243E3C22207A}"/>
                </a:ext>
              </a:extLst>
            </p:cNvPr>
            <p:cNvSpPr/>
            <p:nvPr/>
          </p:nvSpPr>
          <p:spPr>
            <a:xfrm>
              <a:off x="9117614" y="2441587"/>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309A7C49-973C-FD42-AB70-5B57BBDB1D85}"/>
                </a:ext>
              </a:extLst>
            </p:cNvPr>
            <p:cNvSpPr/>
            <p:nvPr/>
          </p:nvSpPr>
          <p:spPr>
            <a:xfrm rot="10800000">
              <a:off x="9117612" y="3563113"/>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49B51FE-E6AA-5A45-BD6C-DA4BF7C9EC64}"/>
                </a:ext>
              </a:extLst>
            </p:cNvPr>
            <p:cNvSpPr/>
            <p:nvPr/>
          </p:nvSpPr>
          <p:spPr>
            <a:xfrm rot="10800000">
              <a:off x="9118598" y="-14627"/>
              <a:ext cx="3073402" cy="230083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DCC5E1A3-499A-4A42-912A-329D6FA81565}"/>
                </a:ext>
              </a:extLst>
            </p:cNvPr>
            <p:cNvSpPr/>
            <p:nvPr/>
          </p:nvSpPr>
          <p:spPr>
            <a:xfrm>
              <a:off x="11194577" y="5032308"/>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7478C905-13B8-3549-A925-632AF93DA529}"/>
                </a:ext>
              </a:extLst>
            </p:cNvPr>
            <p:cNvSpPr/>
            <p:nvPr/>
          </p:nvSpPr>
          <p:spPr>
            <a:xfrm rot="10800000">
              <a:off x="10726003" y="4976702"/>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EBBDD6DB-9153-F84A-8A6D-72FB50473A0B}"/>
                </a:ext>
              </a:extLst>
            </p:cNvPr>
            <p:cNvSpPr/>
            <p:nvPr/>
          </p:nvSpPr>
          <p:spPr>
            <a:xfrm>
              <a:off x="10726004" y="4358384"/>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0F2B7324-B883-D04D-AA46-6BD0AF8386FA}"/>
                </a:ext>
              </a:extLst>
            </p:cNvPr>
            <p:cNvSpPr/>
            <p:nvPr/>
          </p:nvSpPr>
          <p:spPr>
            <a:xfrm>
              <a:off x="10732980" y="2926103"/>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E2E2A6B5-3297-124A-A02B-7888670A8E19}"/>
                </a:ext>
              </a:extLst>
            </p:cNvPr>
            <p:cNvSpPr/>
            <p:nvPr/>
          </p:nvSpPr>
          <p:spPr>
            <a:xfrm rot="10800000">
              <a:off x="10732979" y="3544421"/>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56579292-2F63-8344-B4D4-B3104A9FF118}"/>
                </a:ext>
              </a:extLst>
            </p:cNvPr>
            <p:cNvSpPr/>
            <p:nvPr/>
          </p:nvSpPr>
          <p:spPr>
            <a:xfrm>
              <a:off x="11201553" y="3600027"/>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7246C88E-4533-0C4B-B184-73C1B498B8FC}"/>
                </a:ext>
              </a:extLst>
            </p:cNvPr>
            <p:cNvSpPr/>
            <p:nvPr/>
          </p:nvSpPr>
          <p:spPr>
            <a:xfrm rot="10800000">
              <a:off x="11201552" y="4218345"/>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riangle 24">
              <a:extLst>
                <a:ext uri="{FF2B5EF4-FFF2-40B4-BE49-F238E27FC236}">
                  <a16:creationId xmlns:a16="http://schemas.microsoft.com/office/drawing/2014/main" id="{03EC3B23-B8B6-1B4A-9899-999384E3DFAC}"/>
                </a:ext>
              </a:extLst>
            </p:cNvPr>
            <p:cNvSpPr/>
            <p:nvPr/>
          </p:nvSpPr>
          <p:spPr>
            <a:xfrm>
              <a:off x="9465415" y="535103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3680E3CF-DB8A-9047-B4CD-2F5BA9988567}"/>
                </a:ext>
              </a:extLst>
            </p:cNvPr>
            <p:cNvSpPr/>
            <p:nvPr/>
          </p:nvSpPr>
          <p:spPr>
            <a:xfrm rot="10800000">
              <a:off x="8796054" y="4684640"/>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F70F9821-7B32-5942-B3E7-D8C865439557}"/>
                </a:ext>
              </a:extLst>
            </p:cNvPr>
            <p:cNvSpPr/>
            <p:nvPr/>
          </p:nvSpPr>
          <p:spPr>
            <a:xfrm>
              <a:off x="8796055" y="422568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iangle 27">
              <a:extLst>
                <a:ext uri="{FF2B5EF4-FFF2-40B4-BE49-F238E27FC236}">
                  <a16:creationId xmlns:a16="http://schemas.microsoft.com/office/drawing/2014/main" id="{17F49CF0-4F75-364D-B8B3-83A0B12E6A7E}"/>
                </a:ext>
              </a:extLst>
            </p:cNvPr>
            <p:cNvSpPr/>
            <p:nvPr/>
          </p:nvSpPr>
          <p:spPr>
            <a:xfrm>
              <a:off x="11429639" y="676405"/>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iangle 28">
              <a:extLst>
                <a:ext uri="{FF2B5EF4-FFF2-40B4-BE49-F238E27FC236}">
                  <a16:creationId xmlns:a16="http://schemas.microsoft.com/office/drawing/2014/main" id="{7448E9F5-8215-3D44-85D0-A590CF9868BA}"/>
                </a:ext>
              </a:extLst>
            </p:cNvPr>
            <p:cNvSpPr/>
            <p:nvPr/>
          </p:nvSpPr>
          <p:spPr>
            <a:xfrm rot="10800000">
              <a:off x="11429637" y="1797931"/>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a:extLst>
                <a:ext uri="{FF2B5EF4-FFF2-40B4-BE49-F238E27FC236}">
                  <a16:creationId xmlns:a16="http://schemas.microsoft.com/office/drawing/2014/main" id="{90090464-F536-8E4A-BD6E-7EB365238ABE}"/>
                </a:ext>
              </a:extLst>
            </p:cNvPr>
            <p:cNvSpPr/>
            <p:nvPr/>
          </p:nvSpPr>
          <p:spPr>
            <a:xfrm rot="10800000">
              <a:off x="10001145" y="4978503"/>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iangle 30">
              <a:extLst>
                <a:ext uri="{FF2B5EF4-FFF2-40B4-BE49-F238E27FC236}">
                  <a16:creationId xmlns:a16="http://schemas.microsoft.com/office/drawing/2014/main" id="{AA7D07E8-B811-E14D-8E65-1E5D7F4AE6EB}"/>
                </a:ext>
              </a:extLst>
            </p:cNvPr>
            <p:cNvSpPr/>
            <p:nvPr/>
          </p:nvSpPr>
          <p:spPr>
            <a:xfrm>
              <a:off x="8478550" y="3436582"/>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iangle 31">
              <a:extLst>
                <a:ext uri="{FF2B5EF4-FFF2-40B4-BE49-F238E27FC236}">
                  <a16:creationId xmlns:a16="http://schemas.microsoft.com/office/drawing/2014/main" id="{A48947FF-57CA-D249-96E7-117F9769097F}"/>
                </a:ext>
              </a:extLst>
            </p:cNvPr>
            <p:cNvSpPr/>
            <p:nvPr/>
          </p:nvSpPr>
          <p:spPr>
            <a:xfrm>
              <a:off x="10560298" y="3911608"/>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iangle 32">
              <a:extLst>
                <a:ext uri="{FF2B5EF4-FFF2-40B4-BE49-F238E27FC236}">
                  <a16:creationId xmlns:a16="http://schemas.microsoft.com/office/drawing/2014/main" id="{F04D09A2-2F95-5241-9100-2219D93B2329}"/>
                </a:ext>
              </a:extLst>
            </p:cNvPr>
            <p:cNvSpPr/>
            <p:nvPr/>
          </p:nvSpPr>
          <p:spPr>
            <a:xfrm rot="10800000">
              <a:off x="10924816" y="6039467"/>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riangle 33">
              <a:extLst>
                <a:ext uri="{FF2B5EF4-FFF2-40B4-BE49-F238E27FC236}">
                  <a16:creationId xmlns:a16="http://schemas.microsoft.com/office/drawing/2014/main" id="{1BDF32AB-DA0A-0D43-859F-2CD7DBE58638}"/>
                </a:ext>
              </a:extLst>
            </p:cNvPr>
            <p:cNvSpPr/>
            <p:nvPr/>
          </p:nvSpPr>
          <p:spPr>
            <a:xfrm rot="10800000">
              <a:off x="8157134" y="1651419"/>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iangle 34">
              <a:extLst>
                <a:ext uri="{FF2B5EF4-FFF2-40B4-BE49-F238E27FC236}">
                  <a16:creationId xmlns:a16="http://schemas.microsoft.com/office/drawing/2014/main" id="{E533EC0E-E681-8649-8038-EE2C8D3B5CE1}"/>
                </a:ext>
              </a:extLst>
            </p:cNvPr>
            <p:cNvSpPr/>
            <p:nvPr/>
          </p:nvSpPr>
          <p:spPr>
            <a:xfrm>
              <a:off x="11586492" y="2465841"/>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riangle 35">
              <a:extLst>
                <a:ext uri="{FF2B5EF4-FFF2-40B4-BE49-F238E27FC236}">
                  <a16:creationId xmlns:a16="http://schemas.microsoft.com/office/drawing/2014/main" id="{A5A29F83-7BB5-764B-95A1-F84D70156B63}"/>
                </a:ext>
              </a:extLst>
            </p:cNvPr>
            <p:cNvSpPr/>
            <p:nvPr/>
          </p:nvSpPr>
          <p:spPr>
            <a:xfrm>
              <a:off x="8875258" y="425489"/>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a:extLst>
                <a:ext uri="{FF2B5EF4-FFF2-40B4-BE49-F238E27FC236}">
                  <a16:creationId xmlns:a16="http://schemas.microsoft.com/office/drawing/2014/main" id="{EDC38598-9CCC-964F-BB5E-C1A27ACDCC44}"/>
                </a:ext>
              </a:extLst>
            </p:cNvPr>
            <p:cNvSpPr/>
            <p:nvPr/>
          </p:nvSpPr>
          <p:spPr>
            <a:xfrm rot="10800000">
              <a:off x="11900905" y="4908188"/>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riangle 37">
              <a:extLst>
                <a:ext uri="{FF2B5EF4-FFF2-40B4-BE49-F238E27FC236}">
                  <a16:creationId xmlns:a16="http://schemas.microsoft.com/office/drawing/2014/main" id="{B7E5DB76-E9E8-AD4D-8A0B-33AC626B474D}"/>
                </a:ext>
              </a:extLst>
            </p:cNvPr>
            <p:cNvSpPr/>
            <p:nvPr/>
          </p:nvSpPr>
          <p:spPr>
            <a:xfrm>
              <a:off x="9494499" y="1271969"/>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74D31C-5D26-2048-8B9C-61EF38B28DBD}"/>
                </a:ext>
              </a:extLst>
            </p:cNvPr>
            <p:cNvSpPr/>
            <p:nvPr/>
          </p:nvSpPr>
          <p:spPr>
            <a:xfrm rot="10800000">
              <a:off x="7203068" y="-14628"/>
              <a:ext cx="1592986" cy="119255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7">
            <a:extLst>
              <a:ext uri="{FF2B5EF4-FFF2-40B4-BE49-F238E27FC236}">
                <a16:creationId xmlns:a16="http://schemas.microsoft.com/office/drawing/2014/main" id="{2A08EE07-4D3C-C74D-AA27-8BAD402EB88E}"/>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Parallelogram 12">
            <a:extLst>
              <a:ext uri="{FF2B5EF4-FFF2-40B4-BE49-F238E27FC236}">
                <a16:creationId xmlns:a16="http://schemas.microsoft.com/office/drawing/2014/main" id="{72214739-7D95-4444-9FE6-D496832163FB}"/>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6EEB223-E166-A54F-887F-3F76EDC4E433}"/>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rPr>
              <a:t>3-MONTH PROJECT TIMELINE TEMPLATE</a:t>
            </a:r>
            <a:endParaRPr lang="en-US" dirty="0">
              <a:solidFill>
                <a:schemeClr val="bg1"/>
              </a:solidFill>
              <a:latin typeface="Century Gothic" panose="020B0502020202020204" pitchFamily="34" charset="0"/>
              <a:ea typeface="Arial" charset="0"/>
              <a:cs typeface="Arial" charset="0"/>
            </a:endParaRPr>
          </a:p>
        </p:txBody>
      </p:sp>
      <p:graphicFrame>
        <p:nvGraphicFramePr>
          <p:cNvPr id="2"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1334932062"/>
              </p:ext>
            </p:extLst>
          </p:nvPr>
        </p:nvGraphicFramePr>
        <p:xfrm>
          <a:off x="327121" y="425489"/>
          <a:ext cx="11420121" cy="5212110"/>
        </p:xfrm>
        <a:graphic>
          <a:graphicData uri="http://schemas.openxmlformats.org/drawingml/2006/table">
            <a:tbl>
              <a:tblPr firstRow="1" bandRow="1">
                <a:tableStyleId>{5C22544A-7EE6-4342-B048-85BDC9FD1C3A}</a:tableStyleId>
              </a:tblPr>
              <a:tblGrid>
                <a:gridCol w="3330479">
                  <a:extLst>
                    <a:ext uri="{9D8B030D-6E8A-4147-A177-3AD203B41FA5}">
                      <a16:colId xmlns:a16="http://schemas.microsoft.com/office/drawing/2014/main" val="602210714"/>
                    </a:ext>
                  </a:extLst>
                </a:gridCol>
                <a:gridCol w="797032">
                  <a:extLst>
                    <a:ext uri="{9D8B030D-6E8A-4147-A177-3AD203B41FA5}">
                      <a16:colId xmlns:a16="http://schemas.microsoft.com/office/drawing/2014/main" val="187052363"/>
                    </a:ext>
                  </a:extLst>
                </a:gridCol>
                <a:gridCol w="2430870">
                  <a:extLst>
                    <a:ext uri="{9D8B030D-6E8A-4147-A177-3AD203B41FA5}">
                      <a16:colId xmlns:a16="http://schemas.microsoft.com/office/drawing/2014/main" val="745651107"/>
                    </a:ext>
                  </a:extLst>
                </a:gridCol>
                <a:gridCol w="2430870">
                  <a:extLst>
                    <a:ext uri="{9D8B030D-6E8A-4147-A177-3AD203B41FA5}">
                      <a16:colId xmlns:a16="http://schemas.microsoft.com/office/drawing/2014/main" val="3839570682"/>
                    </a:ext>
                  </a:extLst>
                </a:gridCol>
                <a:gridCol w="2430870">
                  <a:extLst>
                    <a:ext uri="{9D8B030D-6E8A-4147-A177-3AD203B41FA5}">
                      <a16:colId xmlns:a16="http://schemas.microsoft.com/office/drawing/2014/main" val="3893106002"/>
                    </a:ext>
                  </a:extLst>
                </a:gridCol>
              </a:tblGrid>
              <a:tr h="335256">
                <a:tc>
                  <a:txBody>
                    <a:bodyPr/>
                    <a:lstStyle/>
                    <a:p>
                      <a:pPr>
                        <a:lnSpc>
                          <a:spcPct val="100000"/>
                        </a:lnSpc>
                      </a:pPr>
                      <a:r>
                        <a:rPr lang="en-US" sz="800" dirty="0">
                          <a:solidFill>
                            <a:schemeClr val="tx1"/>
                          </a:solidFill>
                          <a:latin typeface="Century Gothic" panose="020B0502020202020204" pitchFamily="34" charset="0"/>
                        </a:rPr>
                        <a:t>PROJECTS + TASKS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0000"/>
                        </a:lnSpc>
                      </a:pPr>
                      <a:r>
                        <a:rPr lang="en-US" sz="800" dirty="0">
                          <a:solidFill>
                            <a:schemeClr val="tx1"/>
                          </a:solidFill>
                          <a:latin typeface="Century Gothic" panose="020B0502020202020204" pitchFamily="34" charset="0"/>
                        </a:rPr>
                        <a:t>% of TASK COMPLETE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0000"/>
                        </a:lnSpc>
                      </a:pPr>
                      <a:r>
                        <a:rPr lang="en-US" sz="1600" b="0" dirty="0">
                          <a:solidFill>
                            <a:schemeClr val="tx1"/>
                          </a:solidFill>
                          <a:latin typeface="Century Gothic" panose="020B0502020202020204" pitchFamily="34" charset="0"/>
                        </a:rPr>
                        <a:t>MONTH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b="0" dirty="0">
                          <a:solidFill>
                            <a:schemeClr val="tx1"/>
                          </a:solidFill>
                          <a:latin typeface="Century Gothic" panose="020B0502020202020204" pitchFamily="34" charset="0"/>
                        </a:rPr>
                        <a:t>MONTH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b="0" dirty="0">
                          <a:solidFill>
                            <a:schemeClr val="tx1"/>
                          </a:solidFill>
                          <a:latin typeface="Century Gothic" panose="020B0502020202020204" pitchFamily="34" charset="0"/>
                        </a:rPr>
                        <a:t>MONTH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50915962"/>
                  </a:ext>
                </a:extLst>
              </a:tr>
              <a:tr h="325122">
                <a:tc>
                  <a:txBody>
                    <a:bodyPr/>
                    <a:lstStyle/>
                    <a:p>
                      <a:pPr>
                        <a:lnSpc>
                          <a:spcPct val="100000"/>
                        </a:lnSpc>
                      </a:pPr>
                      <a:r>
                        <a:rPr lang="en-US" sz="1000" b="1" dirty="0">
                          <a:solidFill>
                            <a:schemeClr val="tx1"/>
                          </a:solidFill>
                          <a:latin typeface="Century Gothic" panose="020B0502020202020204" pitchFamily="34" charset="0"/>
                        </a:rPr>
                        <a:t>PROJECT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r>
                        <a:rPr lang="en-US" sz="1000" b="1" dirty="0">
                          <a:solidFill>
                            <a:schemeClr val="tx1"/>
                          </a:solidFill>
                          <a:latin typeface="Century Gothic" panose="020B0502020202020204" pitchFamily="34" charset="0"/>
                        </a:rPr>
                        <a:t>63%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5858687"/>
                  </a:ext>
                </a:extLst>
              </a:tr>
              <a:tr h="325122">
                <a:tc>
                  <a:txBody>
                    <a:bodyPr/>
                    <a:lstStyle/>
                    <a:p>
                      <a:pPr>
                        <a:lnSpc>
                          <a:spcPct val="100000"/>
                        </a:lnSpc>
                      </a:pPr>
                      <a:r>
                        <a:rPr lang="en-US" sz="1000" dirty="0">
                          <a:solidFill>
                            <a:schemeClr val="tx1"/>
                          </a:solidFill>
                          <a:latin typeface="Century Gothic" panose="020B0502020202020204" pitchFamily="34" charset="0"/>
                        </a:rPr>
                        <a:t>Task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325122">
                <a:tc>
                  <a:txBody>
                    <a:bodyPr/>
                    <a:lstStyle/>
                    <a:p>
                      <a:pPr>
                        <a:lnSpc>
                          <a:spcPct val="100000"/>
                        </a:lnSpc>
                      </a:pPr>
                      <a:r>
                        <a:rPr lang="en-US" sz="1000" dirty="0">
                          <a:solidFill>
                            <a:schemeClr val="tx1"/>
                          </a:solidFill>
                          <a:latin typeface="Century Gothic" panose="020B0502020202020204" pitchFamily="34" charset="0"/>
                        </a:rPr>
                        <a:t>Task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325122">
                <a:tc>
                  <a:txBody>
                    <a:bodyPr/>
                    <a:lstStyle/>
                    <a:p>
                      <a:pPr>
                        <a:lnSpc>
                          <a:spcPct val="100000"/>
                        </a:lnSpc>
                      </a:pPr>
                      <a:r>
                        <a:rPr lang="en-US" sz="1000" dirty="0">
                          <a:solidFill>
                            <a:schemeClr val="tx1"/>
                          </a:solidFill>
                          <a:latin typeface="Century Gothic" panose="020B0502020202020204" pitchFamily="34" charset="0"/>
                        </a:rPr>
                        <a:t>Task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325122">
                <a:tc>
                  <a:txBody>
                    <a:bodyPr/>
                    <a:lstStyle/>
                    <a:p>
                      <a:pPr>
                        <a:lnSpc>
                          <a:spcPct val="100000"/>
                        </a:lnSpc>
                      </a:pPr>
                      <a:r>
                        <a:rPr lang="en-US" sz="1000" dirty="0">
                          <a:solidFill>
                            <a:schemeClr val="tx1"/>
                          </a:solidFill>
                          <a:latin typeface="Century Gothic" panose="020B0502020202020204" pitchFamily="34" charset="0"/>
                        </a:rPr>
                        <a:t>Task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325122">
                <a:tc>
                  <a:txBody>
                    <a:bodyPr/>
                    <a:lstStyle/>
                    <a:p>
                      <a:pPr>
                        <a:lnSpc>
                          <a:spcPct val="100000"/>
                        </a:lnSpc>
                      </a:pPr>
                      <a:r>
                        <a:rPr lang="en-US" sz="1000" b="1" dirty="0">
                          <a:solidFill>
                            <a:schemeClr val="tx1"/>
                          </a:solidFill>
                          <a:latin typeface="Century Gothic" panose="020B0502020202020204" pitchFamily="34" charset="0"/>
                        </a:rPr>
                        <a:t>PROJECT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r>
                        <a:rPr lang="en-US" sz="1000" b="1" dirty="0">
                          <a:solidFill>
                            <a:schemeClr val="tx1"/>
                          </a:solidFill>
                          <a:latin typeface="Century Gothic" panose="020B0502020202020204" pitchFamily="34" charset="0"/>
                        </a:rPr>
                        <a:t>44%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1561401"/>
                  </a:ext>
                </a:extLst>
              </a:tr>
              <a:tr h="325122">
                <a:tc>
                  <a:txBody>
                    <a:bodyPr/>
                    <a:lstStyle/>
                    <a:p>
                      <a:pPr>
                        <a:lnSpc>
                          <a:spcPct val="100000"/>
                        </a:lnSpc>
                      </a:pPr>
                      <a:r>
                        <a:rPr lang="en-US" sz="1000" dirty="0">
                          <a:solidFill>
                            <a:schemeClr val="tx1"/>
                          </a:solidFill>
                          <a:latin typeface="Century Gothic" panose="020B0502020202020204" pitchFamily="34" charset="0"/>
                        </a:rPr>
                        <a:t>Task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100%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r h="325122">
                <a:tc>
                  <a:txBody>
                    <a:bodyPr/>
                    <a:lstStyle/>
                    <a:p>
                      <a:pPr>
                        <a:lnSpc>
                          <a:spcPct val="100000"/>
                        </a:lnSpc>
                      </a:pPr>
                      <a:r>
                        <a:rPr lang="en-US" sz="1000" dirty="0">
                          <a:solidFill>
                            <a:schemeClr val="tx1"/>
                          </a:solidFill>
                          <a:latin typeface="Century Gothic" panose="020B0502020202020204" pitchFamily="34" charset="0"/>
                        </a:rPr>
                        <a:t>Task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50%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390668724"/>
                  </a:ext>
                </a:extLst>
              </a:tr>
              <a:tr h="325122">
                <a:tc>
                  <a:txBody>
                    <a:bodyPr/>
                    <a:lstStyle/>
                    <a:p>
                      <a:pPr>
                        <a:lnSpc>
                          <a:spcPct val="100000"/>
                        </a:lnSpc>
                      </a:pPr>
                      <a:r>
                        <a:rPr lang="en-US" sz="1000" dirty="0">
                          <a:solidFill>
                            <a:schemeClr val="tx1"/>
                          </a:solidFill>
                          <a:latin typeface="Century Gothic" panose="020B0502020202020204" pitchFamily="34" charset="0"/>
                        </a:rPr>
                        <a:t>Task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99392616"/>
                  </a:ext>
                </a:extLst>
              </a:tr>
              <a:tr h="325122">
                <a:tc>
                  <a:txBody>
                    <a:bodyPr/>
                    <a:lstStyle/>
                    <a:p>
                      <a:pPr>
                        <a:lnSpc>
                          <a:spcPct val="100000"/>
                        </a:lnSpc>
                      </a:pPr>
                      <a:r>
                        <a:rPr lang="en-US" sz="1000" dirty="0">
                          <a:solidFill>
                            <a:schemeClr val="tx1"/>
                          </a:solidFill>
                          <a:latin typeface="Century Gothic" panose="020B0502020202020204" pitchFamily="34" charset="0"/>
                        </a:rPr>
                        <a:t>Task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34152558"/>
                  </a:ext>
                </a:extLst>
              </a:tr>
              <a:tr h="325122">
                <a:tc>
                  <a:txBody>
                    <a:bodyPr/>
                    <a:lstStyle/>
                    <a:p>
                      <a:pPr>
                        <a:lnSpc>
                          <a:spcPct val="100000"/>
                        </a:lnSpc>
                      </a:pPr>
                      <a:r>
                        <a:rPr lang="en-US" sz="1000" b="1" dirty="0">
                          <a:solidFill>
                            <a:schemeClr val="tx1"/>
                          </a:solidFill>
                          <a:latin typeface="Century Gothic" panose="020B0502020202020204" pitchFamily="34" charset="0"/>
                        </a:rPr>
                        <a:t>PROJECT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r>
                        <a:rPr lang="en-US" sz="1000" b="1" dirty="0">
                          <a:solidFill>
                            <a:schemeClr val="tx1"/>
                          </a:solidFill>
                          <a:latin typeface="Century Gothic" panose="020B0502020202020204" pitchFamily="34" charset="0"/>
                        </a:rPr>
                        <a:t>6%</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3712439"/>
                  </a:ext>
                </a:extLst>
              </a:tr>
              <a:tr h="325122">
                <a:tc>
                  <a:txBody>
                    <a:bodyPr/>
                    <a:lstStyle/>
                    <a:p>
                      <a:pPr>
                        <a:lnSpc>
                          <a:spcPct val="100000"/>
                        </a:lnSpc>
                      </a:pPr>
                      <a:r>
                        <a:rPr lang="en-US" sz="1000" dirty="0">
                          <a:solidFill>
                            <a:schemeClr val="tx1"/>
                          </a:solidFill>
                          <a:latin typeface="Century Gothic" panose="020B0502020202020204" pitchFamily="34" charset="0"/>
                        </a:rPr>
                        <a:t>Task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25%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7232956"/>
                  </a:ext>
                </a:extLst>
              </a:tr>
              <a:tr h="325122">
                <a:tc>
                  <a:txBody>
                    <a:bodyPr/>
                    <a:lstStyle/>
                    <a:p>
                      <a:pPr>
                        <a:lnSpc>
                          <a:spcPct val="100000"/>
                        </a:lnSpc>
                      </a:pPr>
                      <a:r>
                        <a:rPr lang="en-US" sz="1000" dirty="0">
                          <a:solidFill>
                            <a:schemeClr val="tx1"/>
                          </a:solidFill>
                          <a:latin typeface="Century Gothic" panose="020B0502020202020204" pitchFamily="34" charset="0"/>
                        </a:rPr>
                        <a:t>Task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870967119"/>
                  </a:ext>
                </a:extLst>
              </a:tr>
              <a:tr h="325122">
                <a:tc>
                  <a:txBody>
                    <a:bodyPr/>
                    <a:lstStyle/>
                    <a:p>
                      <a:pPr>
                        <a:lnSpc>
                          <a:spcPct val="100000"/>
                        </a:lnSpc>
                      </a:pPr>
                      <a:r>
                        <a:rPr lang="en-US" sz="1000" dirty="0">
                          <a:solidFill>
                            <a:schemeClr val="tx1"/>
                          </a:solidFill>
                          <a:latin typeface="Century Gothic" panose="020B0502020202020204" pitchFamily="34" charset="0"/>
                        </a:rPr>
                        <a:t>Task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234817605"/>
                  </a:ext>
                </a:extLst>
              </a:tr>
              <a:tr h="325122">
                <a:tc>
                  <a:txBody>
                    <a:bodyPr/>
                    <a:lstStyle/>
                    <a:p>
                      <a:pPr>
                        <a:lnSpc>
                          <a:spcPct val="100000"/>
                        </a:lnSpc>
                      </a:pPr>
                      <a:r>
                        <a:rPr lang="en-US" sz="1000" dirty="0">
                          <a:solidFill>
                            <a:schemeClr val="tx1"/>
                          </a:solidFill>
                          <a:latin typeface="Century Gothic" panose="020B0502020202020204" pitchFamily="34" charset="0"/>
                        </a:rPr>
                        <a:t>Task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916148646"/>
                  </a:ext>
                </a:extLst>
              </a:tr>
            </a:tbl>
          </a:graphicData>
        </a:graphic>
      </p:graphicFrame>
      <p:sp>
        <p:nvSpPr>
          <p:cNvPr id="5" name="Rectangle 4">
            <a:extLst>
              <a:ext uri="{FF2B5EF4-FFF2-40B4-BE49-F238E27FC236}">
                <a16:creationId xmlns:a16="http://schemas.microsoft.com/office/drawing/2014/main" id="{CDADEC37-AD62-194B-8324-91DAEC6F3A34}"/>
              </a:ext>
            </a:extLst>
          </p:cNvPr>
          <p:cNvSpPr/>
          <p:nvPr/>
        </p:nvSpPr>
        <p:spPr>
          <a:xfrm>
            <a:off x="4533735" y="808878"/>
            <a:ext cx="1753154" cy="228600"/>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PROJECT 1  |  00/00 – 00/00</a:t>
            </a:r>
          </a:p>
        </p:txBody>
      </p:sp>
      <p:sp>
        <p:nvSpPr>
          <p:cNvPr id="6" name="Rectangle 5">
            <a:extLst>
              <a:ext uri="{FF2B5EF4-FFF2-40B4-BE49-F238E27FC236}">
                <a16:creationId xmlns:a16="http://schemas.microsoft.com/office/drawing/2014/main" id="{45120421-B160-AC44-999E-CFB0721F467F}"/>
              </a:ext>
            </a:extLst>
          </p:cNvPr>
          <p:cNvSpPr/>
          <p:nvPr/>
        </p:nvSpPr>
        <p:spPr>
          <a:xfrm>
            <a:off x="4533735" y="1134486"/>
            <a:ext cx="710069"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Due 00/00</a:t>
            </a:r>
          </a:p>
        </p:txBody>
      </p:sp>
      <p:sp>
        <p:nvSpPr>
          <p:cNvPr id="12" name="Rectangle 11">
            <a:extLst>
              <a:ext uri="{FF2B5EF4-FFF2-40B4-BE49-F238E27FC236}">
                <a16:creationId xmlns:a16="http://schemas.microsoft.com/office/drawing/2014/main" id="{4DA04FFA-D9F8-5249-A153-D5EAF58B72FE}"/>
              </a:ext>
            </a:extLst>
          </p:cNvPr>
          <p:cNvSpPr/>
          <p:nvPr/>
        </p:nvSpPr>
        <p:spPr>
          <a:xfrm>
            <a:off x="4749092" y="1449720"/>
            <a:ext cx="955015" cy="22860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Milestone 1</a:t>
            </a:r>
          </a:p>
        </p:txBody>
      </p:sp>
      <p:sp>
        <p:nvSpPr>
          <p:cNvPr id="41" name="Rectangle 40">
            <a:extLst>
              <a:ext uri="{FF2B5EF4-FFF2-40B4-BE49-F238E27FC236}">
                <a16:creationId xmlns:a16="http://schemas.microsoft.com/office/drawing/2014/main" id="{7FE24B6B-A6AC-0A4E-A8D3-E4E3AAED67B1}"/>
              </a:ext>
            </a:extLst>
          </p:cNvPr>
          <p:cNvSpPr/>
          <p:nvPr/>
        </p:nvSpPr>
        <p:spPr>
          <a:xfrm>
            <a:off x="5704107" y="1782364"/>
            <a:ext cx="215357"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2" name="Rectangle 41">
            <a:extLst>
              <a:ext uri="{FF2B5EF4-FFF2-40B4-BE49-F238E27FC236}">
                <a16:creationId xmlns:a16="http://schemas.microsoft.com/office/drawing/2014/main" id="{238344CB-F85E-EE49-8F53-13D357BD1514}"/>
              </a:ext>
            </a:extLst>
          </p:cNvPr>
          <p:cNvSpPr/>
          <p:nvPr/>
        </p:nvSpPr>
        <p:spPr>
          <a:xfrm>
            <a:off x="5331873" y="2097598"/>
            <a:ext cx="955015"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Needs Review</a:t>
            </a:r>
          </a:p>
        </p:txBody>
      </p:sp>
      <p:sp>
        <p:nvSpPr>
          <p:cNvPr id="43" name="Rectangle 42">
            <a:extLst>
              <a:ext uri="{FF2B5EF4-FFF2-40B4-BE49-F238E27FC236}">
                <a16:creationId xmlns:a16="http://schemas.microsoft.com/office/drawing/2014/main" id="{BDF46762-DE84-6D48-99D5-CB3DE0793AB2}"/>
              </a:ext>
            </a:extLst>
          </p:cNvPr>
          <p:cNvSpPr/>
          <p:nvPr/>
        </p:nvSpPr>
        <p:spPr>
          <a:xfrm>
            <a:off x="5879931" y="2434121"/>
            <a:ext cx="3885876" cy="228600"/>
          </a:xfrm>
          <a:prstGeom prst="rect">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PROJECT 2  |  00/00 – 00/00</a:t>
            </a:r>
          </a:p>
        </p:txBody>
      </p:sp>
      <p:sp>
        <p:nvSpPr>
          <p:cNvPr id="44" name="Rectangle 43">
            <a:extLst>
              <a:ext uri="{FF2B5EF4-FFF2-40B4-BE49-F238E27FC236}">
                <a16:creationId xmlns:a16="http://schemas.microsoft.com/office/drawing/2014/main" id="{BC327E30-6FC2-774C-84E7-84122B7DDF00}"/>
              </a:ext>
            </a:extLst>
          </p:cNvPr>
          <p:cNvSpPr/>
          <p:nvPr/>
        </p:nvSpPr>
        <p:spPr>
          <a:xfrm>
            <a:off x="5879931" y="2764608"/>
            <a:ext cx="1582812" cy="228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Due 00/00</a:t>
            </a:r>
          </a:p>
        </p:txBody>
      </p:sp>
      <p:sp>
        <p:nvSpPr>
          <p:cNvPr id="45" name="Rectangle 44">
            <a:extLst>
              <a:ext uri="{FF2B5EF4-FFF2-40B4-BE49-F238E27FC236}">
                <a16:creationId xmlns:a16="http://schemas.microsoft.com/office/drawing/2014/main" id="{C6B6796C-A823-9B45-9C7B-E649DE201818}"/>
              </a:ext>
            </a:extLst>
          </p:cNvPr>
          <p:cNvSpPr/>
          <p:nvPr/>
        </p:nvSpPr>
        <p:spPr>
          <a:xfrm>
            <a:off x="6872441" y="3090296"/>
            <a:ext cx="1395256" cy="228600"/>
          </a:xfrm>
          <a:prstGeom prst="rect">
            <a:avLst/>
          </a:prstGeom>
          <a:solidFill>
            <a:srgbClr val="F1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Due 00/00</a:t>
            </a:r>
          </a:p>
        </p:txBody>
      </p:sp>
      <p:sp>
        <p:nvSpPr>
          <p:cNvPr id="46" name="Rectangle 45">
            <a:extLst>
              <a:ext uri="{FF2B5EF4-FFF2-40B4-BE49-F238E27FC236}">
                <a16:creationId xmlns:a16="http://schemas.microsoft.com/office/drawing/2014/main" id="{3B60B896-37F2-1C41-A35B-FD3D0B568849}"/>
              </a:ext>
            </a:extLst>
          </p:cNvPr>
          <p:cNvSpPr/>
          <p:nvPr/>
        </p:nvSpPr>
        <p:spPr>
          <a:xfrm>
            <a:off x="7822122" y="3401302"/>
            <a:ext cx="1943685"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Due 00/00</a:t>
            </a:r>
          </a:p>
        </p:txBody>
      </p:sp>
      <p:sp>
        <p:nvSpPr>
          <p:cNvPr id="47" name="Diamond 46">
            <a:extLst>
              <a:ext uri="{FF2B5EF4-FFF2-40B4-BE49-F238E27FC236}">
                <a16:creationId xmlns:a16="http://schemas.microsoft.com/office/drawing/2014/main" id="{099497A0-BE95-9946-9188-270533876201}"/>
              </a:ext>
            </a:extLst>
          </p:cNvPr>
          <p:cNvSpPr>
            <a:spLocks noChangeAspect="1"/>
          </p:cNvSpPr>
          <p:nvPr/>
        </p:nvSpPr>
        <p:spPr>
          <a:xfrm>
            <a:off x="5828024" y="1805224"/>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C8FAABF7-CF44-A847-B0BC-190595132FDE}"/>
              </a:ext>
            </a:extLst>
          </p:cNvPr>
          <p:cNvSpPr/>
          <p:nvPr/>
        </p:nvSpPr>
        <p:spPr>
          <a:xfrm>
            <a:off x="9299769" y="3739007"/>
            <a:ext cx="466038"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55" name="Rectangle 54">
            <a:extLst>
              <a:ext uri="{FF2B5EF4-FFF2-40B4-BE49-F238E27FC236}">
                <a16:creationId xmlns:a16="http://schemas.microsoft.com/office/drawing/2014/main" id="{90D21B74-0D4D-1541-A69C-58D3FB0DFCCE}"/>
              </a:ext>
            </a:extLst>
          </p:cNvPr>
          <p:cNvSpPr/>
          <p:nvPr/>
        </p:nvSpPr>
        <p:spPr>
          <a:xfrm>
            <a:off x="6884802" y="4054241"/>
            <a:ext cx="4846320" cy="22860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PROJECT 3  |  00/00 – 00/00</a:t>
            </a:r>
          </a:p>
        </p:txBody>
      </p:sp>
      <p:sp>
        <p:nvSpPr>
          <p:cNvPr id="56" name="Rectangle 55">
            <a:extLst>
              <a:ext uri="{FF2B5EF4-FFF2-40B4-BE49-F238E27FC236}">
                <a16:creationId xmlns:a16="http://schemas.microsoft.com/office/drawing/2014/main" id="{3C344501-51EB-984F-922D-D3BA95AEB638}"/>
              </a:ext>
            </a:extLst>
          </p:cNvPr>
          <p:cNvSpPr/>
          <p:nvPr/>
        </p:nvSpPr>
        <p:spPr>
          <a:xfrm>
            <a:off x="6898561" y="4386885"/>
            <a:ext cx="215357"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57" name="Rectangle 56">
            <a:extLst>
              <a:ext uri="{FF2B5EF4-FFF2-40B4-BE49-F238E27FC236}">
                <a16:creationId xmlns:a16="http://schemas.microsoft.com/office/drawing/2014/main" id="{A92B052D-A5ED-B742-AF74-35D3E59F4421}"/>
              </a:ext>
            </a:extLst>
          </p:cNvPr>
          <p:cNvSpPr/>
          <p:nvPr/>
        </p:nvSpPr>
        <p:spPr>
          <a:xfrm>
            <a:off x="6898561" y="4702119"/>
            <a:ext cx="40721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Due 00/00</a:t>
            </a:r>
          </a:p>
        </p:txBody>
      </p:sp>
      <p:sp>
        <p:nvSpPr>
          <p:cNvPr id="60" name="Rectangle 59">
            <a:extLst>
              <a:ext uri="{FF2B5EF4-FFF2-40B4-BE49-F238E27FC236}">
                <a16:creationId xmlns:a16="http://schemas.microsoft.com/office/drawing/2014/main" id="{B8A9222A-8FD5-5048-8CE9-35F0231BABFF}"/>
              </a:ext>
            </a:extLst>
          </p:cNvPr>
          <p:cNvSpPr/>
          <p:nvPr/>
        </p:nvSpPr>
        <p:spPr>
          <a:xfrm>
            <a:off x="8026259" y="5038642"/>
            <a:ext cx="2932329" cy="228600"/>
          </a:xfrm>
          <a:prstGeom prst="rect">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Due 00/00</a:t>
            </a:r>
          </a:p>
        </p:txBody>
      </p:sp>
      <p:sp>
        <p:nvSpPr>
          <p:cNvPr id="61" name="Rectangle 60">
            <a:extLst>
              <a:ext uri="{FF2B5EF4-FFF2-40B4-BE49-F238E27FC236}">
                <a16:creationId xmlns:a16="http://schemas.microsoft.com/office/drawing/2014/main" id="{2B239910-7A02-344C-BA66-D272DE5F5D13}"/>
              </a:ext>
            </a:extLst>
          </p:cNvPr>
          <p:cNvSpPr/>
          <p:nvPr/>
        </p:nvSpPr>
        <p:spPr>
          <a:xfrm>
            <a:off x="10947321" y="5369129"/>
            <a:ext cx="799919" cy="228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4" name="Rectangle 63">
            <a:extLst>
              <a:ext uri="{FF2B5EF4-FFF2-40B4-BE49-F238E27FC236}">
                <a16:creationId xmlns:a16="http://schemas.microsoft.com/office/drawing/2014/main" id="{220700B7-FE64-BC42-8D51-17764740A425}"/>
              </a:ext>
            </a:extLst>
          </p:cNvPr>
          <p:cNvSpPr/>
          <p:nvPr/>
        </p:nvSpPr>
        <p:spPr>
          <a:xfrm>
            <a:off x="439907" y="5763631"/>
            <a:ext cx="274320" cy="228600"/>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6" name="Rectangle 65">
            <a:extLst>
              <a:ext uri="{FF2B5EF4-FFF2-40B4-BE49-F238E27FC236}">
                <a16:creationId xmlns:a16="http://schemas.microsoft.com/office/drawing/2014/main" id="{0D04DC16-0FB4-FD49-A177-C0A4416CE091}"/>
              </a:ext>
            </a:extLst>
          </p:cNvPr>
          <p:cNvSpPr/>
          <p:nvPr/>
        </p:nvSpPr>
        <p:spPr>
          <a:xfrm>
            <a:off x="439907" y="6089239"/>
            <a:ext cx="274320"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7" name="Rectangle 66">
            <a:extLst>
              <a:ext uri="{FF2B5EF4-FFF2-40B4-BE49-F238E27FC236}">
                <a16:creationId xmlns:a16="http://schemas.microsoft.com/office/drawing/2014/main" id="{F79E8F58-E22D-4C49-81D8-7222C73F3857}"/>
              </a:ext>
            </a:extLst>
          </p:cNvPr>
          <p:cNvSpPr/>
          <p:nvPr/>
        </p:nvSpPr>
        <p:spPr>
          <a:xfrm>
            <a:off x="3401228" y="5763631"/>
            <a:ext cx="274320" cy="22860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8" name="Rectangle 67">
            <a:extLst>
              <a:ext uri="{FF2B5EF4-FFF2-40B4-BE49-F238E27FC236}">
                <a16:creationId xmlns:a16="http://schemas.microsoft.com/office/drawing/2014/main" id="{48CABC9F-CA25-AE48-B7D2-D4AE53DD30DA}"/>
              </a:ext>
            </a:extLst>
          </p:cNvPr>
          <p:cNvSpPr/>
          <p:nvPr/>
        </p:nvSpPr>
        <p:spPr>
          <a:xfrm>
            <a:off x="3401228" y="6089239"/>
            <a:ext cx="274320"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9" name="Rectangle 68">
            <a:extLst>
              <a:ext uri="{FF2B5EF4-FFF2-40B4-BE49-F238E27FC236}">
                <a16:creationId xmlns:a16="http://schemas.microsoft.com/office/drawing/2014/main" id="{3A6B8C60-8443-6D40-AA7F-BB1A83C9A285}"/>
              </a:ext>
            </a:extLst>
          </p:cNvPr>
          <p:cNvSpPr/>
          <p:nvPr/>
        </p:nvSpPr>
        <p:spPr>
          <a:xfrm>
            <a:off x="6362549" y="5763631"/>
            <a:ext cx="27432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70" name="Rectangle 69">
            <a:extLst>
              <a:ext uri="{FF2B5EF4-FFF2-40B4-BE49-F238E27FC236}">
                <a16:creationId xmlns:a16="http://schemas.microsoft.com/office/drawing/2014/main" id="{554E4906-8AFB-004F-8D6E-1195863F4A2D}"/>
              </a:ext>
            </a:extLst>
          </p:cNvPr>
          <p:cNvSpPr/>
          <p:nvPr/>
        </p:nvSpPr>
        <p:spPr>
          <a:xfrm>
            <a:off x="6362549" y="6089239"/>
            <a:ext cx="274320" cy="228600"/>
          </a:xfrm>
          <a:prstGeom prst="rect">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73" name="Rectangle 72">
            <a:extLst>
              <a:ext uri="{FF2B5EF4-FFF2-40B4-BE49-F238E27FC236}">
                <a16:creationId xmlns:a16="http://schemas.microsoft.com/office/drawing/2014/main" id="{7B8B1A9C-826E-0E4B-B2DB-840E51E22A6E}"/>
              </a:ext>
            </a:extLst>
          </p:cNvPr>
          <p:cNvSpPr/>
          <p:nvPr/>
        </p:nvSpPr>
        <p:spPr>
          <a:xfrm>
            <a:off x="9323871" y="5763631"/>
            <a:ext cx="274320" cy="228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74" name="Rectangle 73">
            <a:extLst>
              <a:ext uri="{FF2B5EF4-FFF2-40B4-BE49-F238E27FC236}">
                <a16:creationId xmlns:a16="http://schemas.microsoft.com/office/drawing/2014/main" id="{2DD665EC-E3D0-7241-9023-1B085A655AC7}"/>
              </a:ext>
            </a:extLst>
          </p:cNvPr>
          <p:cNvSpPr/>
          <p:nvPr/>
        </p:nvSpPr>
        <p:spPr>
          <a:xfrm>
            <a:off x="9323871" y="6089239"/>
            <a:ext cx="274320" cy="228600"/>
          </a:xfrm>
          <a:prstGeom prst="rect">
            <a:avLst/>
          </a:prstGeom>
          <a:solidFill>
            <a:srgbClr val="F1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3" name="TextBox 2">
            <a:extLst>
              <a:ext uri="{FF2B5EF4-FFF2-40B4-BE49-F238E27FC236}">
                <a16:creationId xmlns:a16="http://schemas.microsoft.com/office/drawing/2014/main" id="{25DB96BB-2EA7-D744-8E6F-DFB6B05779BC}"/>
              </a:ext>
            </a:extLst>
          </p:cNvPr>
          <p:cNvSpPr txBox="1"/>
          <p:nvPr/>
        </p:nvSpPr>
        <p:spPr>
          <a:xfrm>
            <a:off x="714226" y="5763631"/>
            <a:ext cx="2194560" cy="228600"/>
          </a:xfrm>
          <a:prstGeom prst="rect">
            <a:avLst/>
          </a:prstGeom>
          <a:noFill/>
        </p:spPr>
        <p:txBody>
          <a:bodyPr wrap="square" rtlCol="0">
            <a:spAutoFit/>
          </a:bodyPr>
          <a:lstStyle/>
          <a:p>
            <a:r>
              <a:rPr lang="en-US" sz="1000" dirty="0">
                <a:latin typeface="Century Gothic" panose="020B0502020202020204" pitchFamily="34" charset="0"/>
              </a:rPr>
              <a:t>Task Owner 1</a:t>
            </a:r>
          </a:p>
        </p:txBody>
      </p:sp>
      <p:sp>
        <p:nvSpPr>
          <p:cNvPr id="75" name="TextBox 74">
            <a:extLst>
              <a:ext uri="{FF2B5EF4-FFF2-40B4-BE49-F238E27FC236}">
                <a16:creationId xmlns:a16="http://schemas.microsoft.com/office/drawing/2014/main" id="{4E03B776-881A-BE4E-9B71-CED5774718F9}"/>
              </a:ext>
            </a:extLst>
          </p:cNvPr>
          <p:cNvSpPr txBox="1"/>
          <p:nvPr/>
        </p:nvSpPr>
        <p:spPr>
          <a:xfrm>
            <a:off x="714226" y="6089239"/>
            <a:ext cx="2194560" cy="246221"/>
          </a:xfrm>
          <a:prstGeom prst="rect">
            <a:avLst/>
          </a:prstGeom>
          <a:noFill/>
        </p:spPr>
        <p:txBody>
          <a:bodyPr wrap="square" rtlCol="0">
            <a:spAutoFit/>
          </a:bodyPr>
          <a:lstStyle/>
          <a:p>
            <a:r>
              <a:rPr lang="en-US" sz="1000" dirty="0">
                <a:latin typeface="Century Gothic" panose="020B0502020202020204" pitchFamily="34" charset="0"/>
              </a:rPr>
              <a:t>Task Owner 2</a:t>
            </a:r>
          </a:p>
        </p:txBody>
      </p:sp>
      <p:sp>
        <p:nvSpPr>
          <p:cNvPr id="76" name="TextBox 75">
            <a:extLst>
              <a:ext uri="{FF2B5EF4-FFF2-40B4-BE49-F238E27FC236}">
                <a16:creationId xmlns:a16="http://schemas.microsoft.com/office/drawing/2014/main" id="{E1CE2886-7039-ED47-AD04-81D7280A7112}"/>
              </a:ext>
            </a:extLst>
          </p:cNvPr>
          <p:cNvSpPr txBox="1"/>
          <p:nvPr/>
        </p:nvSpPr>
        <p:spPr>
          <a:xfrm>
            <a:off x="3668794" y="5763294"/>
            <a:ext cx="2194560" cy="246221"/>
          </a:xfrm>
          <a:prstGeom prst="rect">
            <a:avLst/>
          </a:prstGeom>
          <a:noFill/>
        </p:spPr>
        <p:txBody>
          <a:bodyPr wrap="square" rtlCol="0">
            <a:spAutoFit/>
          </a:bodyPr>
          <a:lstStyle/>
          <a:p>
            <a:r>
              <a:rPr lang="en-US" sz="1000" dirty="0">
                <a:latin typeface="Century Gothic" panose="020B0502020202020204" pitchFamily="34" charset="0"/>
              </a:rPr>
              <a:t>Task Owner 3</a:t>
            </a:r>
          </a:p>
        </p:txBody>
      </p:sp>
      <p:sp>
        <p:nvSpPr>
          <p:cNvPr id="77" name="TextBox 76">
            <a:extLst>
              <a:ext uri="{FF2B5EF4-FFF2-40B4-BE49-F238E27FC236}">
                <a16:creationId xmlns:a16="http://schemas.microsoft.com/office/drawing/2014/main" id="{825DE9F7-3A84-BA4D-A8D6-1F28061069D2}"/>
              </a:ext>
            </a:extLst>
          </p:cNvPr>
          <p:cNvSpPr txBox="1"/>
          <p:nvPr/>
        </p:nvSpPr>
        <p:spPr>
          <a:xfrm>
            <a:off x="3668794" y="6088902"/>
            <a:ext cx="2194560" cy="246221"/>
          </a:xfrm>
          <a:prstGeom prst="rect">
            <a:avLst/>
          </a:prstGeom>
          <a:noFill/>
        </p:spPr>
        <p:txBody>
          <a:bodyPr wrap="square" rtlCol="0">
            <a:spAutoFit/>
          </a:bodyPr>
          <a:lstStyle/>
          <a:p>
            <a:r>
              <a:rPr lang="en-US" sz="1000" dirty="0">
                <a:latin typeface="Century Gothic" panose="020B0502020202020204" pitchFamily="34" charset="0"/>
              </a:rPr>
              <a:t>Task Owner 4</a:t>
            </a:r>
          </a:p>
        </p:txBody>
      </p:sp>
      <p:sp>
        <p:nvSpPr>
          <p:cNvPr id="78" name="TextBox 77">
            <a:extLst>
              <a:ext uri="{FF2B5EF4-FFF2-40B4-BE49-F238E27FC236}">
                <a16:creationId xmlns:a16="http://schemas.microsoft.com/office/drawing/2014/main" id="{F6270B6A-6B71-594B-B81B-8944B73321E7}"/>
              </a:ext>
            </a:extLst>
          </p:cNvPr>
          <p:cNvSpPr txBox="1"/>
          <p:nvPr/>
        </p:nvSpPr>
        <p:spPr>
          <a:xfrm>
            <a:off x="6621454" y="5761556"/>
            <a:ext cx="2194560" cy="246221"/>
          </a:xfrm>
          <a:prstGeom prst="rect">
            <a:avLst/>
          </a:prstGeom>
          <a:noFill/>
        </p:spPr>
        <p:txBody>
          <a:bodyPr wrap="square" rtlCol="0">
            <a:spAutoFit/>
          </a:bodyPr>
          <a:lstStyle/>
          <a:p>
            <a:r>
              <a:rPr lang="en-US" sz="1000" dirty="0">
                <a:latin typeface="Century Gothic" panose="020B0502020202020204" pitchFamily="34" charset="0"/>
              </a:rPr>
              <a:t>Task Owner 5</a:t>
            </a:r>
          </a:p>
        </p:txBody>
      </p:sp>
      <p:sp>
        <p:nvSpPr>
          <p:cNvPr id="79" name="TextBox 78">
            <a:extLst>
              <a:ext uri="{FF2B5EF4-FFF2-40B4-BE49-F238E27FC236}">
                <a16:creationId xmlns:a16="http://schemas.microsoft.com/office/drawing/2014/main" id="{20F5B221-2B2F-7C48-BEE0-AA17DBE93A34}"/>
              </a:ext>
            </a:extLst>
          </p:cNvPr>
          <p:cNvSpPr txBox="1"/>
          <p:nvPr/>
        </p:nvSpPr>
        <p:spPr>
          <a:xfrm>
            <a:off x="6621454" y="6087164"/>
            <a:ext cx="2194560" cy="246221"/>
          </a:xfrm>
          <a:prstGeom prst="rect">
            <a:avLst/>
          </a:prstGeom>
          <a:noFill/>
        </p:spPr>
        <p:txBody>
          <a:bodyPr wrap="square" rtlCol="0">
            <a:spAutoFit/>
          </a:bodyPr>
          <a:lstStyle/>
          <a:p>
            <a:r>
              <a:rPr lang="en-US" sz="1000" dirty="0">
                <a:latin typeface="Century Gothic" panose="020B0502020202020204" pitchFamily="34" charset="0"/>
              </a:rPr>
              <a:t>Task Owner 6</a:t>
            </a:r>
          </a:p>
        </p:txBody>
      </p:sp>
      <p:sp>
        <p:nvSpPr>
          <p:cNvPr id="80" name="TextBox 79">
            <a:extLst>
              <a:ext uri="{FF2B5EF4-FFF2-40B4-BE49-F238E27FC236}">
                <a16:creationId xmlns:a16="http://schemas.microsoft.com/office/drawing/2014/main" id="{B5DA047D-3A7F-0545-B165-F711A43115FC}"/>
              </a:ext>
            </a:extLst>
          </p:cNvPr>
          <p:cNvSpPr txBox="1"/>
          <p:nvPr/>
        </p:nvSpPr>
        <p:spPr>
          <a:xfrm>
            <a:off x="9576022" y="5761219"/>
            <a:ext cx="2194560" cy="246221"/>
          </a:xfrm>
          <a:prstGeom prst="rect">
            <a:avLst/>
          </a:prstGeom>
          <a:noFill/>
        </p:spPr>
        <p:txBody>
          <a:bodyPr wrap="square" rtlCol="0">
            <a:spAutoFit/>
          </a:bodyPr>
          <a:lstStyle/>
          <a:p>
            <a:r>
              <a:rPr lang="en-US" sz="1000" dirty="0">
                <a:latin typeface="Century Gothic" panose="020B0502020202020204" pitchFamily="34" charset="0"/>
              </a:rPr>
              <a:t>Task Owner 7</a:t>
            </a:r>
          </a:p>
        </p:txBody>
      </p:sp>
      <p:sp>
        <p:nvSpPr>
          <p:cNvPr id="81" name="TextBox 80">
            <a:extLst>
              <a:ext uri="{FF2B5EF4-FFF2-40B4-BE49-F238E27FC236}">
                <a16:creationId xmlns:a16="http://schemas.microsoft.com/office/drawing/2014/main" id="{C4076791-A3BF-A842-B151-65ED9133042D}"/>
              </a:ext>
            </a:extLst>
          </p:cNvPr>
          <p:cNvSpPr txBox="1"/>
          <p:nvPr/>
        </p:nvSpPr>
        <p:spPr>
          <a:xfrm>
            <a:off x="9576022" y="6086827"/>
            <a:ext cx="2194560" cy="246221"/>
          </a:xfrm>
          <a:prstGeom prst="rect">
            <a:avLst/>
          </a:prstGeom>
          <a:noFill/>
        </p:spPr>
        <p:txBody>
          <a:bodyPr wrap="square" rtlCol="0">
            <a:spAutoFit/>
          </a:bodyPr>
          <a:lstStyle/>
          <a:p>
            <a:r>
              <a:rPr lang="en-US" sz="1000" dirty="0">
                <a:latin typeface="Century Gothic" panose="020B0502020202020204" pitchFamily="34" charset="0"/>
              </a:rPr>
              <a:t>Task Owner 8</a:t>
            </a:r>
          </a:p>
        </p:txBody>
      </p:sp>
      <p:sp>
        <p:nvSpPr>
          <p:cNvPr id="82" name="Diamond 81">
            <a:extLst>
              <a:ext uri="{FF2B5EF4-FFF2-40B4-BE49-F238E27FC236}">
                <a16:creationId xmlns:a16="http://schemas.microsoft.com/office/drawing/2014/main" id="{F0A1BFD6-B1A7-E848-8CCD-2354D3E918EF}"/>
              </a:ext>
            </a:extLst>
          </p:cNvPr>
          <p:cNvSpPr>
            <a:spLocks noChangeAspect="1"/>
          </p:cNvSpPr>
          <p:nvPr/>
        </p:nvSpPr>
        <p:spPr>
          <a:xfrm>
            <a:off x="11054506" y="5378296"/>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2BB42450-87F2-6E45-A885-DBF3788CBB60}"/>
              </a:ext>
            </a:extLst>
          </p:cNvPr>
          <p:cNvGrpSpPr/>
          <p:nvPr/>
        </p:nvGrpSpPr>
        <p:grpSpPr>
          <a:xfrm>
            <a:off x="9105474" y="127357"/>
            <a:ext cx="548640" cy="5597491"/>
            <a:chOff x="5331873" y="127357"/>
            <a:chExt cx="548640" cy="5597491"/>
          </a:xfrm>
        </p:grpSpPr>
        <p:sp>
          <p:nvSpPr>
            <p:cNvPr id="83" name="Rectangle 82">
              <a:extLst>
                <a:ext uri="{FF2B5EF4-FFF2-40B4-BE49-F238E27FC236}">
                  <a16:creationId xmlns:a16="http://schemas.microsoft.com/office/drawing/2014/main" id="{66785142-9A91-8649-9983-281E30EEC83E}"/>
                </a:ext>
              </a:extLst>
            </p:cNvPr>
            <p:cNvSpPr/>
            <p:nvPr/>
          </p:nvSpPr>
          <p:spPr>
            <a:xfrm>
              <a:off x="5331873" y="133873"/>
              <a:ext cx="548640" cy="228600"/>
            </a:xfrm>
            <a:prstGeom prst="rect">
              <a:avLst/>
            </a:prstGeom>
            <a:gradFill>
              <a:gsLst>
                <a:gs pos="0">
                  <a:schemeClr val="accent1">
                    <a:lumMod val="5000"/>
                    <a:lumOff val="95000"/>
                  </a:schemeClr>
                </a:gs>
                <a:gs pos="83000">
                  <a:srgbClr val="FFC000"/>
                </a:gs>
                <a:gs pos="100000">
                  <a:srgbClr val="F0A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entury Gothic" panose="020B0502020202020204" pitchFamily="34" charset="0"/>
                </a:rPr>
                <a:t>TODAY</a:t>
              </a:r>
            </a:p>
          </p:txBody>
        </p:sp>
        <p:cxnSp>
          <p:nvCxnSpPr>
            <p:cNvPr id="40" name="Straight Connector 39">
              <a:extLst>
                <a:ext uri="{FF2B5EF4-FFF2-40B4-BE49-F238E27FC236}">
                  <a16:creationId xmlns:a16="http://schemas.microsoft.com/office/drawing/2014/main" id="{3504DA84-FA6A-C145-8C4B-D1F3A372A990}"/>
                </a:ext>
              </a:extLst>
            </p:cNvPr>
            <p:cNvCxnSpPr/>
            <p:nvPr/>
          </p:nvCxnSpPr>
          <p:spPr>
            <a:xfrm>
              <a:off x="5331873" y="127357"/>
              <a:ext cx="0" cy="5597491"/>
            </a:xfrm>
            <a:prstGeom prst="line">
              <a:avLst/>
            </a:prstGeom>
            <a:ln w="28575">
              <a:solidFill>
                <a:srgbClr val="F0A622">
                  <a:alpha val="60000"/>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672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E1B7E48-4A02-444F-963A-D6DBBEE435A3}"/>
              </a:ext>
            </a:extLst>
          </p:cNvPr>
          <p:cNvGrpSpPr/>
          <p:nvPr/>
        </p:nvGrpSpPr>
        <p:grpSpPr>
          <a:xfrm>
            <a:off x="7203068" y="-14628"/>
            <a:ext cx="5724680" cy="6219640"/>
            <a:chOff x="7203068" y="-14628"/>
            <a:chExt cx="5724680" cy="6219640"/>
          </a:xfrm>
          <a:solidFill>
            <a:schemeClr val="bg1">
              <a:alpha val="30000"/>
            </a:schemeClr>
          </a:solidFill>
        </p:grpSpPr>
        <p:sp>
          <p:nvSpPr>
            <p:cNvPr id="8" name="Triangle 7">
              <a:extLst>
                <a:ext uri="{FF2B5EF4-FFF2-40B4-BE49-F238E27FC236}">
                  <a16:creationId xmlns:a16="http://schemas.microsoft.com/office/drawing/2014/main" id="{C1F95B41-1F70-5541-A0B1-E31F6CB382D1}"/>
                </a:ext>
              </a:extLst>
            </p:cNvPr>
            <p:cNvSpPr/>
            <p:nvPr/>
          </p:nvSpPr>
          <p:spPr>
            <a:xfrm>
              <a:off x="8267700" y="1219200"/>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D3145F68-25BF-6F45-9133-78D5A5614430}"/>
                </a:ext>
              </a:extLst>
            </p:cNvPr>
            <p:cNvSpPr/>
            <p:nvPr/>
          </p:nvSpPr>
          <p:spPr>
            <a:xfrm rot="10800000">
              <a:off x="8267698" y="2340726"/>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32661B42-CFB6-BF43-BDC1-243E3C22207A}"/>
                </a:ext>
              </a:extLst>
            </p:cNvPr>
            <p:cNvSpPr/>
            <p:nvPr/>
          </p:nvSpPr>
          <p:spPr>
            <a:xfrm>
              <a:off x="9117614" y="2441587"/>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309A7C49-973C-FD42-AB70-5B57BBDB1D85}"/>
                </a:ext>
              </a:extLst>
            </p:cNvPr>
            <p:cNvSpPr/>
            <p:nvPr/>
          </p:nvSpPr>
          <p:spPr>
            <a:xfrm rot="10800000">
              <a:off x="9117612" y="3563113"/>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A49B51FE-E6AA-5A45-BD6C-DA4BF7C9EC64}"/>
                </a:ext>
              </a:extLst>
            </p:cNvPr>
            <p:cNvSpPr/>
            <p:nvPr/>
          </p:nvSpPr>
          <p:spPr>
            <a:xfrm rot="10800000">
              <a:off x="9118598" y="-14627"/>
              <a:ext cx="3073402" cy="230083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DCC5E1A3-499A-4A42-912A-329D6FA81565}"/>
                </a:ext>
              </a:extLst>
            </p:cNvPr>
            <p:cNvSpPr/>
            <p:nvPr/>
          </p:nvSpPr>
          <p:spPr>
            <a:xfrm>
              <a:off x="11194577" y="5032308"/>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riangle 18">
              <a:extLst>
                <a:ext uri="{FF2B5EF4-FFF2-40B4-BE49-F238E27FC236}">
                  <a16:creationId xmlns:a16="http://schemas.microsoft.com/office/drawing/2014/main" id="{7478C905-13B8-3549-A925-632AF93DA529}"/>
                </a:ext>
              </a:extLst>
            </p:cNvPr>
            <p:cNvSpPr/>
            <p:nvPr/>
          </p:nvSpPr>
          <p:spPr>
            <a:xfrm rot="10800000">
              <a:off x="10726003" y="4976702"/>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iangle 19">
              <a:extLst>
                <a:ext uri="{FF2B5EF4-FFF2-40B4-BE49-F238E27FC236}">
                  <a16:creationId xmlns:a16="http://schemas.microsoft.com/office/drawing/2014/main" id="{EBBDD6DB-9153-F84A-8A6D-72FB50473A0B}"/>
                </a:ext>
              </a:extLst>
            </p:cNvPr>
            <p:cNvSpPr/>
            <p:nvPr/>
          </p:nvSpPr>
          <p:spPr>
            <a:xfrm>
              <a:off x="10726004" y="4358384"/>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0F2B7324-B883-D04D-AA46-6BD0AF8386FA}"/>
                </a:ext>
              </a:extLst>
            </p:cNvPr>
            <p:cNvSpPr/>
            <p:nvPr/>
          </p:nvSpPr>
          <p:spPr>
            <a:xfrm>
              <a:off x="10732980" y="2926103"/>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riangle 21">
              <a:extLst>
                <a:ext uri="{FF2B5EF4-FFF2-40B4-BE49-F238E27FC236}">
                  <a16:creationId xmlns:a16="http://schemas.microsoft.com/office/drawing/2014/main" id="{E2E2A6B5-3297-124A-A02B-7888670A8E19}"/>
                </a:ext>
              </a:extLst>
            </p:cNvPr>
            <p:cNvSpPr/>
            <p:nvPr/>
          </p:nvSpPr>
          <p:spPr>
            <a:xfrm rot="10800000">
              <a:off x="10732979" y="3544421"/>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riangle 22">
              <a:extLst>
                <a:ext uri="{FF2B5EF4-FFF2-40B4-BE49-F238E27FC236}">
                  <a16:creationId xmlns:a16="http://schemas.microsoft.com/office/drawing/2014/main" id="{56579292-2F63-8344-B4D4-B3104A9FF118}"/>
                </a:ext>
              </a:extLst>
            </p:cNvPr>
            <p:cNvSpPr/>
            <p:nvPr/>
          </p:nvSpPr>
          <p:spPr>
            <a:xfrm>
              <a:off x="11201553" y="3600027"/>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riangle 23">
              <a:extLst>
                <a:ext uri="{FF2B5EF4-FFF2-40B4-BE49-F238E27FC236}">
                  <a16:creationId xmlns:a16="http://schemas.microsoft.com/office/drawing/2014/main" id="{7246C88E-4533-0C4B-B184-73C1B498B8FC}"/>
                </a:ext>
              </a:extLst>
            </p:cNvPr>
            <p:cNvSpPr/>
            <p:nvPr/>
          </p:nvSpPr>
          <p:spPr>
            <a:xfrm rot="10800000">
              <a:off x="11201552" y="4218345"/>
              <a:ext cx="825935" cy="618318"/>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riangle 24">
              <a:extLst>
                <a:ext uri="{FF2B5EF4-FFF2-40B4-BE49-F238E27FC236}">
                  <a16:creationId xmlns:a16="http://schemas.microsoft.com/office/drawing/2014/main" id="{03EC3B23-B8B6-1B4A-9899-999384E3DFAC}"/>
                </a:ext>
              </a:extLst>
            </p:cNvPr>
            <p:cNvSpPr/>
            <p:nvPr/>
          </p:nvSpPr>
          <p:spPr>
            <a:xfrm>
              <a:off x="9465415" y="535103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3680E3CF-DB8A-9047-B4CD-2F5BA9988567}"/>
                </a:ext>
              </a:extLst>
            </p:cNvPr>
            <p:cNvSpPr/>
            <p:nvPr/>
          </p:nvSpPr>
          <p:spPr>
            <a:xfrm rot="10800000">
              <a:off x="8796054" y="4684640"/>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F70F9821-7B32-5942-B3E7-D8C865439557}"/>
                </a:ext>
              </a:extLst>
            </p:cNvPr>
            <p:cNvSpPr/>
            <p:nvPr/>
          </p:nvSpPr>
          <p:spPr>
            <a:xfrm>
              <a:off x="8796055" y="4225687"/>
              <a:ext cx="613059" cy="458953"/>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iangle 27">
              <a:extLst>
                <a:ext uri="{FF2B5EF4-FFF2-40B4-BE49-F238E27FC236}">
                  <a16:creationId xmlns:a16="http://schemas.microsoft.com/office/drawing/2014/main" id="{17F49CF0-4F75-364D-B8B3-83A0B12E6A7E}"/>
                </a:ext>
              </a:extLst>
            </p:cNvPr>
            <p:cNvSpPr/>
            <p:nvPr/>
          </p:nvSpPr>
          <p:spPr>
            <a:xfrm>
              <a:off x="11429639" y="676405"/>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riangle 28">
              <a:extLst>
                <a:ext uri="{FF2B5EF4-FFF2-40B4-BE49-F238E27FC236}">
                  <a16:creationId xmlns:a16="http://schemas.microsoft.com/office/drawing/2014/main" id="{7448E9F5-8215-3D44-85D0-A590CF9868BA}"/>
                </a:ext>
              </a:extLst>
            </p:cNvPr>
            <p:cNvSpPr/>
            <p:nvPr/>
          </p:nvSpPr>
          <p:spPr>
            <a:xfrm rot="10800000">
              <a:off x="11429637" y="1797931"/>
              <a:ext cx="1498109" cy="1121526"/>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riangle 29">
              <a:extLst>
                <a:ext uri="{FF2B5EF4-FFF2-40B4-BE49-F238E27FC236}">
                  <a16:creationId xmlns:a16="http://schemas.microsoft.com/office/drawing/2014/main" id="{90090464-F536-8E4A-BD6E-7EB365238ABE}"/>
                </a:ext>
              </a:extLst>
            </p:cNvPr>
            <p:cNvSpPr/>
            <p:nvPr/>
          </p:nvSpPr>
          <p:spPr>
            <a:xfrm rot="10800000">
              <a:off x="10001145" y="4978503"/>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riangle 30">
              <a:extLst>
                <a:ext uri="{FF2B5EF4-FFF2-40B4-BE49-F238E27FC236}">
                  <a16:creationId xmlns:a16="http://schemas.microsoft.com/office/drawing/2014/main" id="{AA7D07E8-B811-E14D-8E65-1E5D7F4AE6EB}"/>
                </a:ext>
              </a:extLst>
            </p:cNvPr>
            <p:cNvSpPr/>
            <p:nvPr/>
          </p:nvSpPr>
          <p:spPr>
            <a:xfrm>
              <a:off x="8478550" y="3436582"/>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iangle 31">
              <a:extLst>
                <a:ext uri="{FF2B5EF4-FFF2-40B4-BE49-F238E27FC236}">
                  <a16:creationId xmlns:a16="http://schemas.microsoft.com/office/drawing/2014/main" id="{A48947FF-57CA-D249-96E7-117F9769097F}"/>
                </a:ext>
              </a:extLst>
            </p:cNvPr>
            <p:cNvSpPr/>
            <p:nvPr/>
          </p:nvSpPr>
          <p:spPr>
            <a:xfrm>
              <a:off x="10560298" y="3911608"/>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riangle 32">
              <a:extLst>
                <a:ext uri="{FF2B5EF4-FFF2-40B4-BE49-F238E27FC236}">
                  <a16:creationId xmlns:a16="http://schemas.microsoft.com/office/drawing/2014/main" id="{F04D09A2-2F95-5241-9100-2219D93B2329}"/>
                </a:ext>
              </a:extLst>
            </p:cNvPr>
            <p:cNvSpPr/>
            <p:nvPr/>
          </p:nvSpPr>
          <p:spPr>
            <a:xfrm rot="10800000">
              <a:off x="10924816" y="6039467"/>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riangle 33">
              <a:extLst>
                <a:ext uri="{FF2B5EF4-FFF2-40B4-BE49-F238E27FC236}">
                  <a16:creationId xmlns:a16="http://schemas.microsoft.com/office/drawing/2014/main" id="{1BDF32AB-DA0A-0D43-859F-2CD7DBE58638}"/>
                </a:ext>
              </a:extLst>
            </p:cNvPr>
            <p:cNvSpPr/>
            <p:nvPr/>
          </p:nvSpPr>
          <p:spPr>
            <a:xfrm rot="10800000">
              <a:off x="8157134" y="1651419"/>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iangle 34">
              <a:extLst>
                <a:ext uri="{FF2B5EF4-FFF2-40B4-BE49-F238E27FC236}">
                  <a16:creationId xmlns:a16="http://schemas.microsoft.com/office/drawing/2014/main" id="{E533EC0E-E681-8649-8038-EE2C8D3B5CE1}"/>
                </a:ext>
              </a:extLst>
            </p:cNvPr>
            <p:cNvSpPr/>
            <p:nvPr/>
          </p:nvSpPr>
          <p:spPr>
            <a:xfrm>
              <a:off x="11586492" y="2465841"/>
              <a:ext cx="221130" cy="165545"/>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riangle 35">
              <a:extLst>
                <a:ext uri="{FF2B5EF4-FFF2-40B4-BE49-F238E27FC236}">
                  <a16:creationId xmlns:a16="http://schemas.microsoft.com/office/drawing/2014/main" id="{A5A29F83-7BB5-764B-95A1-F84D70156B63}"/>
                </a:ext>
              </a:extLst>
            </p:cNvPr>
            <p:cNvSpPr/>
            <p:nvPr/>
          </p:nvSpPr>
          <p:spPr>
            <a:xfrm>
              <a:off x="8875258" y="425489"/>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riangle 36">
              <a:extLst>
                <a:ext uri="{FF2B5EF4-FFF2-40B4-BE49-F238E27FC236}">
                  <a16:creationId xmlns:a16="http://schemas.microsoft.com/office/drawing/2014/main" id="{EDC38598-9CCC-964F-BB5E-C1A27ACDCC44}"/>
                </a:ext>
              </a:extLst>
            </p:cNvPr>
            <p:cNvSpPr/>
            <p:nvPr/>
          </p:nvSpPr>
          <p:spPr>
            <a:xfrm rot="10800000">
              <a:off x="11900905" y="4908188"/>
              <a:ext cx="164136" cy="12287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riangle 37">
              <a:extLst>
                <a:ext uri="{FF2B5EF4-FFF2-40B4-BE49-F238E27FC236}">
                  <a16:creationId xmlns:a16="http://schemas.microsoft.com/office/drawing/2014/main" id="{B7E5DB76-E9E8-AD4D-8A0B-33AC626B474D}"/>
                </a:ext>
              </a:extLst>
            </p:cNvPr>
            <p:cNvSpPr/>
            <p:nvPr/>
          </p:nvSpPr>
          <p:spPr>
            <a:xfrm>
              <a:off x="9494499" y="1271969"/>
              <a:ext cx="401094" cy="300270"/>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riangle 38">
              <a:extLst>
                <a:ext uri="{FF2B5EF4-FFF2-40B4-BE49-F238E27FC236}">
                  <a16:creationId xmlns:a16="http://schemas.microsoft.com/office/drawing/2014/main" id="{9474D31C-5D26-2048-8B9C-61EF38B28DBD}"/>
                </a:ext>
              </a:extLst>
            </p:cNvPr>
            <p:cNvSpPr/>
            <p:nvPr/>
          </p:nvSpPr>
          <p:spPr>
            <a:xfrm rot="10800000">
              <a:off x="7203068" y="-14628"/>
              <a:ext cx="1592986" cy="1192554"/>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7">
            <a:extLst>
              <a:ext uri="{FF2B5EF4-FFF2-40B4-BE49-F238E27FC236}">
                <a16:creationId xmlns:a16="http://schemas.microsoft.com/office/drawing/2014/main" id="{2A08EE07-4D3C-C74D-AA27-8BAD402EB88E}"/>
              </a:ext>
            </a:extLst>
          </p:cNvPr>
          <p:cNvSpPr/>
          <p:nvPr/>
        </p:nvSpPr>
        <p:spPr>
          <a:xfrm>
            <a:off x="0" y="6479366"/>
            <a:ext cx="12192000" cy="384048"/>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3171 h 524107"/>
              <a:gd name="connsiteX1" fmla="*/ 1105457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6887 h 527823"/>
              <a:gd name="connsiteX1" fmla="*/ 11054576 w 12192000"/>
              <a:gd name="connsiteY1" fmla="*/ 3716 h 527823"/>
              <a:gd name="connsiteX2" fmla="*/ 11288751 w 12192000"/>
              <a:gd name="connsiteY2" fmla="*/ 0 h 527823"/>
              <a:gd name="connsiteX3" fmla="*/ 12192000 w 12192000"/>
              <a:gd name="connsiteY3" fmla="*/ 6887 h 527823"/>
              <a:gd name="connsiteX4" fmla="*/ 12192000 w 12192000"/>
              <a:gd name="connsiteY4" fmla="*/ 527823 h 527823"/>
              <a:gd name="connsiteX5" fmla="*/ 0 w 12192000"/>
              <a:gd name="connsiteY5" fmla="*/ 527823 h 527823"/>
              <a:gd name="connsiteX6" fmla="*/ 0 w 12192000"/>
              <a:gd name="connsiteY6" fmla="*/ 6887 h 527823"/>
              <a:gd name="connsiteX0" fmla="*/ 0 w 12192000"/>
              <a:gd name="connsiteY0" fmla="*/ 6887 h 527823"/>
              <a:gd name="connsiteX1" fmla="*/ 11054576 w 12192000"/>
              <a:gd name="connsiteY1" fmla="*/ 3716 h 527823"/>
              <a:gd name="connsiteX2" fmla="*/ 11288751 w 12192000"/>
              <a:gd name="connsiteY2" fmla="*/ 0 h 527823"/>
              <a:gd name="connsiteX3" fmla="*/ 11508059 w 12192000"/>
              <a:gd name="connsiteY3" fmla="*/ 7434 h 527823"/>
              <a:gd name="connsiteX4" fmla="*/ 12192000 w 12192000"/>
              <a:gd name="connsiteY4" fmla="*/ 6887 h 527823"/>
              <a:gd name="connsiteX5" fmla="*/ 12192000 w 12192000"/>
              <a:gd name="connsiteY5" fmla="*/ 527823 h 527823"/>
              <a:gd name="connsiteX6" fmla="*/ 0 w 12192000"/>
              <a:gd name="connsiteY6" fmla="*/ 527823 h 527823"/>
              <a:gd name="connsiteX7" fmla="*/ 0 w 12192000"/>
              <a:gd name="connsiteY7" fmla="*/ 6887 h 527823"/>
              <a:gd name="connsiteX0" fmla="*/ 0 w 12192000"/>
              <a:gd name="connsiteY0" fmla="*/ 3171 h 524107"/>
              <a:gd name="connsiteX1" fmla="*/ 11054576 w 12192000"/>
              <a:gd name="connsiteY1" fmla="*/ 0 h 524107"/>
              <a:gd name="connsiteX2" fmla="*/ 11296185 w 12192000"/>
              <a:gd name="connsiteY2" fmla="*/ 159836 h 524107"/>
              <a:gd name="connsiteX3" fmla="*/ 11508059 w 12192000"/>
              <a:gd name="connsiteY3" fmla="*/ 3718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710 h 524646"/>
              <a:gd name="connsiteX1" fmla="*/ 11054576 w 12192000"/>
              <a:gd name="connsiteY1" fmla="*/ 539 h 524646"/>
              <a:gd name="connsiteX2" fmla="*/ 11296185 w 12192000"/>
              <a:gd name="connsiteY2" fmla="*/ 160375 h 524646"/>
              <a:gd name="connsiteX3" fmla="*/ 11784284 w 12192000"/>
              <a:gd name="connsiteY3" fmla="*/ 0 h 524646"/>
              <a:gd name="connsiteX4" fmla="*/ 12192000 w 12192000"/>
              <a:gd name="connsiteY4" fmla="*/ 3710 h 524646"/>
              <a:gd name="connsiteX5" fmla="*/ 12192000 w 12192000"/>
              <a:gd name="connsiteY5" fmla="*/ 524646 h 524646"/>
              <a:gd name="connsiteX6" fmla="*/ 0 w 12192000"/>
              <a:gd name="connsiteY6" fmla="*/ 524646 h 524646"/>
              <a:gd name="connsiteX7" fmla="*/ 0 w 12192000"/>
              <a:gd name="connsiteY7" fmla="*/ 3710 h 524646"/>
              <a:gd name="connsiteX0" fmla="*/ 0 w 12192000"/>
              <a:gd name="connsiteY0" fmla="*/ 3171 h 524107"/>
              <a:gd name="connsiteX1" fmla="*/ 11054576 w 12192000"/>
              <a:gd name="connsiteY1" fmla="*/ 0 h 524107"/>
              <a:gd name="connsiteX2" fmla="*/ 11296185 w 12192000"/>
              <a:gd name="connsiteY2" fmla="*/ 159836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05457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38547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626385 w 12192000"/>
              <a:gd name="connsiteY2" fmla="*/ 172609 h 524107"/>
              <a:gd name="connsiteX3" fmla="*/ 11825559 w 12192000"/>
              <a:gd name="connsiteY3" fmla="*/ 3719 h 524107"/>
              <a:gd name="connsiteX4" fmla="*/ 12192000 w 12192000"/>
              <a:gd name="connsiteY4" fmla="*/ 3171 h 524107"/>
              <a:gd name="connsiteX5" fmla="*/ 12192000 w 12192000"/>
              <a:gd name="connsiteY5" fmla="*/ 524107 h 524107"/>
              <a:gd name="connsiteX6" fmla="*/ 0 w 12192000"/>
              <a:gd name="connsiteY6" fmla="*/ 524107 h 524107"/>
              <a:gd name="connsiteX7" fmla="*/ 0 w 12192000"/>
              <a:gd name="connsiteY7" fmla="*/ 3171 h 524107"/>
              <a:gd name="connsiteX0" fmla="*/ 0 w 12192000"/>
              <a:gd name="connsiteY0" fmla="*/ 3171 h 524107"/>
              <a:gd name="connsiteX1" fmla="*/ 11429226 w 12192000"/>
              <a:gd name="connsiteY1" fmla="*/ 0 h 524107"/>
              <a:gd name="connsiteX2" fmla="*/ 11825559 w 12192000"/>
              <a:gd name="connsiteY2" fmla="*/ 3719 h 524107"/>
              <a:gd name="connsiteX3" fmla="*/ 12192000 w 12192000"/>
              <a:gd name="connsiteY3" fmla="*/ 3171 h 524107"/>
              <a:gd name="connsiteX4" fmla="*/ 12192000 w 12192000"/>
              <a:gd name="connsiteY4" fmla="*/ 524107 h 524107"/>
              <a:gd name="connsiteX5" fmla="*/ 0 w 12192000"/>
              <a:gd name="connsiteY5" fmla="*/ 524107 h 524107"/>
              <a:gd name="connsiteX6" fmla="*/ 0 w 12192000"/>
              <a:gd name="connsiteY6" fmla="*/ 3171 h 524107"/>
              <a:gd name="connsiteX0" fmla="*/ 0 w 12192000"/>
              <a:gd name="connsiteY0" fmla="*/ 3171 h 524107"/>
              <a:gd name="connsiteX1" fmla="*/ 11429226 w 12192000"/>
              <a:gd name="connsiteY1" fmla="*/ 0 h 524107"/>
              <a:gd name="connsiteX2" fmla="*/ 12192000 w 12192000"/>
              <a:gd name="connsiteY2" fmla="*/ 3171 h 524107"/>
              <a:gd name="connsiteX3" fmla="*/ 12192000 w 12192000"/>
              <a:gd name="connsiteY3" fmla="*/ 524107 h 524107"/>
              <a:gd name="connsiteX4" fmla="*/ 0 w 12192000"/>
              <a:gd name="connsiteY4" fmla="*/ 524107 h 524107"/>
              <a:gd name="connsiteX5" fmla="*/ 0 w 12192000"/>
              <a:gd name="connsiteY5" fmla="*/ 3171 h 524107"/>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20936">
                <a:moveTo>
                  <a:pt x="0" y="0"/>
                </a:moveTo>
                <a:lnTo>
                  <a:pt x="12192000" y="0"/>
                </a:lnTo>
                <a:lnTo>
                  <a:pt x="12192000" y="520936"/>
                </a:lnTo>
                <a:lnTo>
                  <a:pt x="0" y="520936"/>
                </a:lnTo>
                <a:lnTo>
                  <a:pt x="0" y="0"/>
                </a:lnTo>
                <a:close/>
              </a:path>
            </a:pathLst>
          </a:cu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3" name="Parallelogram 12">
            <a:extLst>
              <a:ext uri="{FF2B5EF4-FFF2-40B4-BE49-F238E27FC236}">
                <a16:creationId xmlns:a16="http://schemas.microsoft.com/office/drawing/2014/main" id="{72214739-7D95-4444-9FE6-D496832163FB}"/>
              </a:ext>
            </a:extLst>
          </p:cNvPr>
          <p:cNvSpPr/>
          <p:nvPr/>
        </p:nvSpPr>
        <p:spPr>
          <a:xfrm>
            <a:off x="11793977" y="6479366"/>
            <a:ext cx="397211" cy="384048"/>
          </a:xfrm>
          <a:prstGeom prst="parallelogram">
            <a:avLst>
              <a:gd name="adj" fmla="val 65219"/>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6EEB223-E166-A54F-887F-3F76EDC4E433}"/>
              </a:ext>
            </a:extLst>
          </p:cNvPr>
          <p:cNvSpPr txBox="1"/>
          <p:nvPr/>
        </p:nvSpPr>
        <p:spPr>
          <a:xfrm>
            <a:off x="4800046" y="6477000"/>
            <a:ext cx="6573212" cy="369332"/>
          </a:xfrm>
          <a:prstGeom prst="rect">
            <a:avLst/>
          </a:prstGeom>
          <a:noFill/>
        </p:spPr>
        <p:txBody>
          <a:bodyPr wrap="square" rtlCol="0">
            <a:spAutoFit/>
          </a:bodyPr>
          <a:lstStyle/>
          <a:p>
            <a:pPr algn="r"/>
            <a:r>
              <a:rPr lang="en-US" dirty="0">
                <a:solidFill>
                  <a:schemeClr val="bg1"/>
                </a:solidFill>
                <a:latin typeface="Century Gothic" panose="020B0502020202020204" pitchFamily="34" charset="0"/>
              </a:rPr>
              <a:t>3-MONTH PROJECT TIMELINE TEMPLATE</a:t>
            </a:r>
            <a:endParaRPr lang="en-US" dirty="0">
              <a:solidFill>
                <a:schemeClr val="bg1"/>
              </a:solidFill>
              <a:latin typeface="Century Gothic" panose="020B0502020202020204" pitchFamily="34" charset="0"/>
              <a:ea typeface="Arial" charset="0"/>
              <a:cs typeface="Arial" charset="0"/>
            </a:endParaRPr>
          </a:p>
        </p:txBody>
      </p:sp>
      <p:graphicFrame>
        <p:nvGraphicFramePr>
          <p:cNvPr id="2" name="Table 2">
            <a:extLst>
              <a:ext uri="{FF2B5EF4-FFF2-40B4-BE49-F238E27FC236}">
                <a16:creationId xmlns:a16="http://schemas.microsoft.com/office/drawing/2014/main" id="{37355569-728A-7144-B0C9-4D9511C7D2C3}"/>
              </a:ext>
            </a:extLst>
          </p:cNvPr>
          <p:cNvGraphicFramePr>
            <a:graphicFrameLocks noGrp="1"/>
          </p:cNvGraphicFramePr>
          <p:nvPr>
            <p:extLst>
              <p:ext uri="{D42A27DB-BD31-4B8C-83A1-F6EECF244321}">
                <p14:modId xmlns:p14="http://schemas.microsoft.com/office/powerpoint/2010/main" val="585092946"/>
              </p:ext>
            </p:extLst>
          </p:nvPr>
        </p:nvGraphicFramePr>
        <p:xfrm>
          <a:off x="327121" y="425489"/>
          <a:ext cx="11420121" cy="5212110"/>
        </p:xfrm>
        <a:graphic>
          <a:graphicData uri="http://schemas.openxmlformats.org/drawingml/2006/table">
            <a:tbl>
              <a:tblPr firstRow="1" bandRow="1">
                <a:tableStyleId>{5C22544A-7EE6-4342-B048-85BDC9FD1C3A}</a:tableStyleId>
              </a:tblPr>
              <a:tblGrid>
                <a:gridCol w="3330479">
                  <a:extLst>
                    <a:ext uri="{9D8B030D-6E8A-4147-A177-3AD203B41FA5}">
                      <a16:colId xmlns:a16="http://schemas.microsoft.com/office/drawing/2014/main" val="602210714"/>
                    </a:ext>
                  </a:extLst>
                </a:gridCol>
                <a:gridCol w="797032">
                  <a:extLst>
                    <a:ext uri="{9D8B030D-6E8A-4147-A177-3AD203B41FA5}">
                      <a16:colId xmlns:a16="http://schemas.microsoft.com/office/drawing/2014/main" val="187052363"/>
                    </a:ext>
                  </a:extLst>
                </a:gridCol>
                <a:gridCol w="2430870">
                  <a:extLst>
                    <a:ext uri="{9D8B030D-6E8A-4147-A177-3AD203B41FA5}">
                      <a16:colId xmlns:a16="http://schemas.microsoft.com/office/drawing/2014/main" val="745651107"/>
                    </a:ext>
                  </a:extLst>
                </a:gridCol>
                <a:gridCol w="2430870">
                  <a:extLst>
                    <a:ext uri="{9D8B030D-6E8A-4147-A177-3AD203B41FA5}">
                      <a16:colId xmlns:a16="http://schemas.microsoft.com/office/drawing/2014/main" val="3839570682"/>
                    </a:ext>
                  </a:extLst>
                </a:gridCol>
                <a:gridCol w="2430870">
                  <a:extLst>
                    <a:ext uri="{9D8B030D-6E8A-4147-A177-3AD203B41FA5}">
                      <a16:colId xmlns:a16="http://schemas.microsoft.com/office/drawing/2014/main" val="3893106002"/>
                    </a:ext>
                  </a:extLst>
                </a:gridCol>
              </a:tblGrid>
              <a:tr h="335256">
                <a:tc>
                  <a:txBody>
                    <a:bodyPr/>
                    <a:lstStyle/>
                    <a:p>
                      <a:pPr>
                        <a:lnSpc>
                          <a:spcPct val="100000"/>
                        </a:lnSpc>
                      </a:pPr>
                      <a:r>
                        <a:rPr lang="en-US" sz="800" dirty="0">
                          <a:solidFill>
                            <a:schemeClr val="tx1"/>
                          </a:solidFill>
                          <a:latin typeface="Century Gothic" panose="020B0502020202020204" pitchFamily="34" charset="0"/>
                        </a:rPr>
                        <a:t>PROJECTS + TASKS</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0000"/>
                        </a:lnSpc>
                      </a:pPr>
                      <a:r>
                        <a:rPr lang="en-US" sz="800" dirty="0">
                          <a:solidFill>
                            <a:schemeClr val="tx1"/>
                          </a:solidFill>
                          <a:latin typeface="Century Gothic" panose="020B0502020202020204" pitchFamily="34" charset="0"/>
                        </a:rPr>
                        <a:t>% of TASK COMPLETE</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ct val="100000"/>
                        </a:lnSpc>
                      </a:pPr>
                      <a:r>
                        <a:rPr lang="en-US" sz="1600" b="0" dirty="0">
                          <a:solidFill>
                            <a:schemeClr val="tx1"/>
                          </a:solidFill>
                          <a:latin typeface="Century Gothic" panose="020B0502020202020204" pitchFamily="34" charset="0"/>
                        </a:rPr>
                        <a:t>MONTH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b="0" dirty="0">
                          <a:solidFill>
                            <a:schemeClr val="tx1"/>
                          </a:solidFill>
                          <a:latin typeface="Century Gothic" panose="020B0502020202020204" pitchFamily="34" charset="0"/>
                        </a:rPr>
                        <a:t>MONTH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tc>
                  <a:txBody>
                    <a:bodyPr/>
                    <a:lstStyle/>
                    <a:p>
                      <a:pPr algn="ctr">
                        <a:lnSpc>
                          <a:spcPct val="100000"/>
                        </a:lnSpc>
                      </a:pPr>
                      <a:r>
                        <a:rPr lang="en-US" sz="1600" b="0" dirty="0">
                          <a:solidFill>
                            <a:schemeClr val="tx1"/>
                          </a:solidFill>
                          <a:latin typeface="Century Gothic" panose="020B0502020202020204" pitchFamily="34" charset="0"/>
                        </a:rPr>
                        <a:t>MONTH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75000"/>
                      </a:schemeClr>
                    </a:solidFill>
                  </a:tcPr>
                </a:tc>
                <a:extLst>
                  <a:ext uri="{0D108BD9-81ED-4DB2-BD59-A6C34878D82A}">
                    <a16:rowId xmlns:a16="http://schemas.microsoft.com/office/drawing/2014/main" val="350915962"/>
                  </a:ext>
                </a:extLst>
              </a:tr>
              <a:tr h="325122">
                <a:tc>
                  <a:txBody>
                    <a:bodyPr/>
                    <a:lstStyle/>
                    <a:p>
                      <a:pPr>
                        <a:lnSpc>
                          <a:spcPct val="100000"/>
                        </a:lnSpc>
                      </a:pPr>
                      <a:r>
                        <a:rPr lang="en-US" sz="1000" b="1" dirty="0">
                          <a:solidFill>
                            <a:schemeClr val="tx1"/>
                          </a:solidFill>
                          <a:latin typeface="Century Gothic" panose="020B0502020202020204" pitchFamily="34" charset="0"/>
                        </a:rPr>
                        <a:t>PROJECT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r>
                        <a:rPr lang="en-US" sz="1000" b="1"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965858687"/>
                  </a:ext>
                </a:extLst>
              </a:tr>
              <a:tr h="325122">
                <a:tc>
                  <a:txBody>
                    <a:bodyPr/>
                    <a:lstStyle/>
                    <a:p>
                      <a:pPr>
                        <a:lnSpc>
                          <a:spcPct val="100000"/>
                        </a:lnSpc>
                      </a:pPr>
                      <a:r>
                        <a:rPr lang="en-US" sz="1000" dirty="0">
                          <a:solidFill>
                            <a:schemeClr val="tx1"/>
                          </a:solidFill>
                          <a:latin typeface="Century Gothic" panose="020B0502020202020204" pitchFamily="34" charset="0"/>
                        </a:rPr>
                        <a:t>Task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00816345"/>
                  </a:ext>
                </a:extLst>
              </a:tr>
              <a:tr h="325122">
                <a:tc>
                  <a:txBody>
                    <a:bodyPr/>
                    <a:lstStyle/>
                    <a:p>
                      <a:pPr>
                        <a:lnSpc>
                          <a:spcPct val="100000"/>
                        </a:lnSpc>
                      </a:pPr>
                      <a:r>
                        <a:rPr lang="en-US" sz="1000" dirty="0">
                          <a:solidFill>
                            <a:schemeClr val="tx1"/>
                          </a:solidFill>
                          <a:latin typeface="Century Gothic" panose="020B0502020202020204" pitchFamily="34" charset="0"/>
                        </a:rPr>
                        <a:t>Task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992502013"/>
                  </a:ext>
                </a:extLst>
              </a:tr>
              <a:tr h="325122">
                <a:tc>
                  <a:txBody>
                    <a:bodyPr/>
                    <a:lstStyle/>
                    <a:p>
                      <a:pPr>
                        <a:lnSpc>
                          <a:spcPct val="100000"/>
                        </a:lnSpc>
                      </a:pPr>
                      <a:r>
                        <a:rPr lang="en-US" sz="1000" dirty="0">
                          <a:solidFill>
                            <a:schemeClr val="tx1"/>
                          </a:solidFill>
                          <a:latin typeface="Century Gothic" panose="020B0502020202020204" pitchFamily="34" charset="0"/>
                        </a:rPr>
                        <a:t>Task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699537522"/>
                  </a:ext>
                </a:extLst>
              </a:tr>
              <a:tr h="325122">
                <a:tc>
                  <a:txBody>
                    <a:bodyPr/>
                    <a:lstStyle/>
                    <a:p>
                      <a:pPr>
                        <a:lnSpc>
                          <a:spcPct val="100000"/>
                        </a:lnSpc>
                      </a:pPr>
                      <a:r>
                        <a:rPr lang="en-US" sz="1000" dirty="0">
                          <a:solidFill>
                            <a:schemeClr val="tx1"/>
                          </a:solidFill>
                          <a:latin typeface="Century Gothic" panose="020B0502020202020204" pitchFamily="34" charset="0"/>
                        </a:rPr>
                        <a:t>Task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119141191"/>
                  </a:ext>
                </a:extLst>
              </a:tr>
              <a:tr h="325122">
                <a:tc>
                  <a:txBody>
                    <a:bodyPr/>
                    <a:lstStyle/>
                    <a:p>
                      <a:pPr>
                        <a:lnSpc>
                          <a:spcPct val="100000"/>
                        </a:lnSpc>
                      </a:pPr>
                      <a:r>
                        <a:rPr lang="en-US" sz="1000" b="1" dirty="0">
                          <a:solidFill>
                            <a:schemeClr val="tx1"/>
                          </a:solidFill>
                          <a:latin typeface="Century Gothic" panose="020B0502020202020204" pitchFamily="34" charset="0"/>
                        </a:rPr>
                        <a:t>PROJECT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r>
                        <a:rPr lang="en-US" sz="1000" b="1"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1561401"/>
                  </a:ext>
                </a:extLst>
              </a:tr>
              <a:tr h="325122">
                <a:tc>
                  <a:txBody>
                    <a:bodyPr/>
                    <a:lstStyle/>
                    <a:p>
                      <a:pPr>
                        <a:lnSpc>
                          <a:spcPct val="100000"/>
                        </a:lnSpc>
                      </a:pPr>
                      <a:r>
                        <a:rPr lang="en-US" sz="1000" dirty="0">
                          <a:solidFill>
                            <a:schemeClr val="tx1"/>
                          </a:solidFill>
                          <a:latin typeface="Century Gothic" panose="020B0502020202020204" pitchFamily="34" charset="0"/>
                        </a:rPr>
                        <a:t>Task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4294209273"/>
                  </a:ext>
                </a:extLst>
              </a:tr>
              <a:tr h="325122">
                <a:tc>
                  <a:txBody>
                    <a:bodyPr/>
                    <a:lstStyle/>
                    <a:p>
                      <a:pPr>
                        <a:lnSpc>
                          <a:spcPct val="100000"/>
                        </a:lnSpc>
                      </a:pPr>
                      <a:r>
                        <a:rPr lang="en-US" sz="1000" dirty="0">
                          <a:solidFill>
                            <a:schemeClr val="tx1"/>
                          </a:solidFill>
                          <a:latin typeface="Century Gothic" panose="020B0502020202020204" pitchFamily="34" charset="0"/>
                        </a:rPr>
                        <a:t>Task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2390668724"/>
                  </a:ext>
                </a:extLst>
              </a:tr>
              <a:tr h="325122">
                <a:tc>
                  <a:txBody>
                    <a:bodyPr/>
                    <a:lstStyle/>
                    <a:p>
                      <a:pPr>
                        <a:lnSpc>
                          <a:spcPct val="100000"/>
                        </a:lnSpc>
                      </a:pPr>
                      <a:r>
                        <a:rPr lang="en-US" sz="1000" dirty="0">
                          <a:solidFill>
                            <a:schemeClr val="tx1"/>
                          </a:solidFill>
                          <a:latin typeface="Century Gothic" panose="020B0502020202020204" pitchFamily="34" charset="0"/>
                        </a:rPr>
                        <a:t>Task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99392616"/>
                  </a:ext>
                </a:extLst>
              </a:tr>
              <a:tr h="325122">
                <a:tc>
                  <a:txBody>
                    <a:bodyPr/>
                    <a:lstStyle/>
                    <a:p>
                      <a:pPr>
                        <a:lnSpc>
                          <a:spcPct val="100000"/>
                        </a:lnSpc>
                      </a:pPr>
                      <a:r>
                        <a:rPr lang="en-US" sz="1000" dirty="0">
                          <a:solidFill>
                            <a:schemeClr val="tx1"/>
                          </a:solidFill>
                          <a:latin typeface="Century Gothic" panose="020B0502020202020204" pitchFamily="34" charset="0"/>
                        </a:rPr>
                        <a:t>Task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634152558"/>
                  </a:ext>
                </a:extLst>
              </a:tr>
              <a:tr h="325122">
                <a:tc>
                  <a:txBody>
                    <a:bodyPr/>
                    <a:lstStyle/>
                    <a:p>
                      <a:pPr>
                        <a:lnSpc>
                          <a:spcPct val="100000"/>
                        </a:lnSpc>
                      </a:pPr>
                      <a:r>
                        <a:rPr lang="en-US" sz="1000" b="1" dirty="0">
                          <a:solidFill>
                            <a:schemeClr val="tx1"/>
                          </a:solidFill>
                          <a:latin typeface="Century Gothic" panose="020B0502020202020204" pitchFamily="34" charset="0"/>
                        </a:rPr>
                        <a:t>PROJECT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r>
                        <a:rPr lang="en-US" sz="1000" b="1"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73712439"/>
                  </a:ext>
                </a:extLst>
              </a:tr>
              <a:tr h="325122">
                <a:tc>
                  <a:txBody>
                    <a:bodyPr/>
                    <a:lstStyle/>
                    <a:p>
                      <a:pPr>
                        <a:lnSpc>
                          <a:spcPct val="100000"/>
                        </a:lnSpc>
                      </a:pPr>
                      <a:r>
                        <a:rPr lang="en-US" sz="1000" dirty="0">
                          <a:solidFill>
                            <a:schemeClr val="tx1"/>
                          </a:solidFill>
                          <a:latin typeface="Century Gothic" panose="020B0502020202020204" pitchFamily="34" charset="0"/>
                        </a:rPr>
                        <a:t>Task 1</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7232956"/>
                  </a:ext>
                </a:extLst>
              </a:tr>
              <a:tr h="325122">
                <a:tc>
                  <a:txBody>
                    <a:bodyPr/>
                    <a:lstStyle/>
                    <a:p>
                      <a:pPr>
                        <a:lnSpc>
                          <a:spcPct val="100000"/>
                        </a:lnSpc>
                      </a:pPr>
                      <a:r>
                        <a:rPr lang="en-US" sz="1000" dirty="0">
                          <a:solidFill>
                            <a:schemeClr val="tx1"/>
                          </a:solidFill>
                          <a:latin typeface="Century Gothic" panose="020B0502020202020204" pitchFamily="34" charset="0"/>
                        </a:rPr>
                        <a:t>Task 2</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1870967119"/>
                  </a:ext>
                </a:extLst>
              </a:tr>
              <a:tr h="325122">
                <a:tc>
                  <a:txBody>
                    <a:bodyPr/>
                    <a:lstStyle/>
                    <a:p>
                      <a:pPr>
                        <a:lnSpc>
                          <a:spcPct val="100000"/>
                        </a:lnSpc>
                      </a:pPr>
                      <a:r>
                        <a:rPr lang="en-US" sz="1000" dirty="0">
                          <a:solidFill>
                            <a:schemeClr val="tx1"/>
                          </a:solidFill>
                          <a:latin typeface="Century Gothic" panose="020B0502020202020204" pitchFamily="34" charset="0"/>
                        </a:rPr>
                        <a:t>Task 3</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234817605"/>
                  </a:ext>
                </a:extLst>
              </a:tr>
              <a:tr h="325122">
                <a:tc>
                  <a:txBody>
                    <a:bodyPr/>
                    <a:lstStyle/>
                    <a:p>
                      <a:pPr>
                        <a:lnSpc>
                          <a:spcPct val="100000"/>
                        </a:lnSpc>
                      </a:pPr>
                      <a:r>
                        <a:rPr lang="en-US" sz="1000" dirty="0">
                          <a:solidFill>
                            <a:schemeClr val="tx1"/>
                          </a:solidFill>
                          <a:latin typeface="Century Gothic" panose="020B0502020202020204" pitchFamily="34" charset="0"/>
                        </a:rPr>
                        <a:t>Task 4</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r>
                        <a:rPr lang="en-US" sz="1000" dirty="0">
                          <a:solidFill>
                            <a:schemeClr val="tx1"/>
                          </a:solidFill>
                          <a:latin typeface="Century Gothic" panose="020B0502020202020204" pitchFamily="34" charset="0"/>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tc>
                  <a:txBody>
                    <a:bodyPr/>
                    <a:lstStyle/>
                    <a:p>
                      <a:pPr algn="ctr">
                        <a:lnSpc>
                          <a:spcPct val="100000"/>
                        </a:lnSpc>
                      </a:pPr>
                      <a:endParaRPr lang="en-US" sz="600" dirty="0">
                        <a:solidFill>
                          <a:schemeClr val="tx1"/>
                        </a:solidFill>
                        <a:latin typeface="Century Gothic" panose="020B0502020202020204" pitchFamily="34" charset="0"/>
                      </a:endParaRPr>
                    </a:p>
                  </a:txBody>
                  <a:tcPr marL="0" marR="0" marT="0" marB="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alpha val="50000"/>
                      </a:schemeClr>
                    </a:solidFill>
                  </a:tcPr>
                </a:tc>
                <a:extLst>
                  <a:ext uri="{0D108BD9-81ED-4DB2-BD59-A6C34878D82A}">
                    <a16:rowId xmlns:a16="http://schemas.microsoft.com/office/drawing/2014/main" val="3916148646"/>
                  </a:ext>
                </a:extLst>
              </a:tr>
            </a:tbl>
          </a:graphicData>
        </a:graphic>
      </p:graphicFrame>
      <p:sp>
        <p:nvSpPr>
          <p:cNvPr id="5" name="Rectangle 4">
            <a:extLst>
              <a:ext uri="{FF2B5EF4-FFF2-40B4-BE49-F238E27FC236}">
                <a16:creationId xmlns:a16="http://schemas.microsoft.com/office/drawing/2014/main" id="{CDADEC37-AD62-194B-8324-91DAEC6F3A34}"/>
              </a:ext>
            </a:extLst>
          </p:cNvPr>
          <p:cNvSpPr/>
          <p:nvPr/>
        </p:nvSpPr>
        <p:spPr>
          <a:xfrm>
            <a:off x="4533735" y="808878"/>
            <a:ext cx="1828800" cy="228600"/>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PROJECT 1  |  00/00 – 00/00</a:t>
            </a:r>
          </a:p>
        </p:txBody>
      </p:sp>
      <p:sp>
        <p:nvSpPr>
          <p:cNvPr id="6" name="Rectangle 5">
            <a:extLst>
              <a:ext uri="{FF2B5EF4-FFF2-40B4-BE49-F238E27FC236}">
                <a16:creationId xmlns:a16="http://schemas.microsoft.com/office/drawing/2014/main" id="{45120421-B160-AC44-999E-CFB0721F467F}"/>
              </a:ext>
            </a:extLst>
          </p:cNvPr>
          <p:cNvSpPr/>
          <p:nvPr/>
        </p:nvSpPr>
        <p:spPr>
          <a:xfrm>
            <a:off x="4533734" y="1134486"/>
            <a:ext cx="914400"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12" name="Rectangle 11">
            <a:extLst>
              <a:ext uri="{FF2B5EF4-FFF2-40B4-BE49-F238E27FC236}">
                <a16:creationId xmlns:a16="http://schemas.microsoft.com/office/drawing/2014/main" id="{4DA04FFA-D9F8-5249-A153-D5EAF58B72FE}"/>
              </a:ext>
            </a:extLst>
          </p:cNvPr>
          <p:cNvSpPr/>
          <p:nvPr/>
        </p:nvSpPr>
        <p:spPr>
          <a:xfrm>
            <a:off x="4533735" y="1449720"/>
            <a:ext cx="914400" cy="22860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1" name="Rectangle 40">
            <a:extLst>
              <a:ext uri="{FF2B5EF4-FFF2-40B4-BE49-F238E27FC236}">
                <a16:creationId xmlns:a16="http://schemas.microsoft.com/office/drawing/2014/main" id="{7FE24B6B-A6AC-0A4E-A8D3-E4E3AAED67B1}"/>
              </a:ext>
            </a:extLst>
          </p:cNvPr>
          <p:cNvSpPr/>
          <p:nvPr/>
        </p:nvSpPr>
        <p:spPr>
          <a:xfrm>
            <a:off x="4533734" y="1782364"/>
            <a:ext cx="914400"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2" name="Rectangle 41">
            <a:extLst>
              <a:ext uri="{FF2B5EF4-FFF2-40B4-BE49-F238E27FC236}">
                <a16:creationId xmlns:a16="http://schemas.microsoft.com/office/drawing/2014/main" id="{238344CB-F85E-EE49-8F53-13D357BD1514}"/>
              </a:ext>
            </a:extLst>
          </p:cNvPr>
          <p:cNvSpPr/>
          <p:nvPr/>
        </p:nvSpPr>
        <p:spPr>
          <a:xfrm>
            <a:off x="4533735" y="2097598"/>
            <a:ext cx="9144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3" name="Rectangle 42">
            <a:extLst>
              <a:ext uri="{FF2B5EF4-FFF2-40B4-BE49-F238E27FC236}">
                <a16:creationId xmlns:a16="http://schemas.microsoft.com/office/drawing/2014/main" id="{BDF46762-DE84-6D48-99D5-CB3DE0793AB2}"/>
              </a:ext>
            </a:extLst>
          </p:cNvPr>
          <p:cNvSpPr/>
          <p:nvPr/>
        </p:nvSpPr>
        <p:spPr>
          <a:xfrm>
            <a:off x="4533735" y="2434121"/>
            <a:ext cx="1828800" cy="228600"/>
          </a:xfrm>
          <a:prstGeom prst="rect">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PROJECT 2  |  00/00 – 00/00</a:t>
            </a:r>
          </a:p>
        </p:txBody>
      </p:sp>
      <p:sp>
        <p:nvSpPr>
          <p:cNvPr id="44" name="Rectangle 43">
            <a:extLst>
              <a:ext uri="{FF2B5EF4-FFF2-40B4-BE49-F238E27FC236}">
                <a16:creationId xmlns:a16="http://schemas.microsoft.com/office/drawing/2014/main" id="{BC327E30-6FC2-774C-84E7-84122B7DDF00}"/>
              </a:ext>
            </a:extLst>
          </p:cNvPr>
          <p:cNvSpPr/>
          <p:nvPr/>
        </p:nvSpPr>
        <p:spPr>
          <a:xfrm>
            <a:off x="4533735" y="2764608"/>
            <a:ext cx="914400" cy="228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5" name="Rectangle 44">
            <a:extLst>
              <a:ext uri="{FF2B5EF4-FFF2-40B4-BE49-F238E27FC236}">
                <a16:creationId xmlns:a16="http://schemas.microsoft.com/office/drawing/2014/main" id="{C6B6796C-A823-9B45-9C7B-E649DE201818}"/>
              </a:ext>
            </a:extLst>
          </p:cNvPr>
          <p:cNvSpPr/>
          <p:nvPr/>
        </p:nvSpPr>
        <p:spPr>
          <a:xfrm>
            <a:off x="4533735" y="3090296"/>
            <a:ext cx="914400" cy="228600"/>
          </a:xfrm>
          <a:prstGeom prst="rect">
            <a:avLst/>
          </a:prstGeom>
          <a:solidFill>
            <a:srgbClr val="F1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6" name="Rectangle 45">
            <a:extLst>
              <a:ext uri="{FF2B5EF4-FFF2-40B4-BE49-F238E27FC236}">
                <a16:creationId xmlns:a16="http://schemas.microsoft.com/office/drawing/2014/main" id="{3B60B896-37F2-1C41-A35B-FD3D0B568849}"/>
              </a:ext>
            </a:extLst>
          </p:cNvPr>
          <p:cNvSpPr/>
          <p:nvPr/>
        </p:nvSpPr>
        <p:spPr>
          <a:xfrm>
            <a:off x="4533735" y="3401302"/>
            <a:ext cx="914400"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47" name="Diamond 46">
            <a:extLst>
              <a:ext uri="{FF2B5EF4-FFF2-40B4-BE49-F238E27FC236}">
                <a16:creationId xmlns:a16="http://schemas.microsoft.com/office/drawing/2014/main" id="{099497A0-BE95-9946-9188-270533876201}"/>
              </a:ext>
            </a:extLst>
          </p:cNvPr>
          <p:cNvSpPr>
            <a:spLocks noChangeAspect="1"/>
          </p:cNvSpPr>
          <p:nvPr/>
        </p:nvSpPr>
        <p:spPr>
          <a:xfrm>
            <a:off x="5828024" y="1805224"/>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C8FAABF7-CF44-A847-B0BC-190595132FDE}"/>
              </a:ext>
            </a:extLst>
          </p:cNvPr>
          <p:cNvSpPr/>
          <p:nvPr/>
        </p:nvSpPr>
        <p:spPr>
          <a:xfrm>
            <a:off x="4533735" y="3739007"/>
            <a:ext cx="914400"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55" name="Rectangle 54">
            <a:extLst>
              <a:ext uri="{FF2B5EF4-FFF2-40B4-BE49-F238E27FC236}">
                <a16:creationId xmlns:a16="http://schemas.microsoft.com/office/drawing/2014/main" id="{90D21B74-0D4D-1541-A69C-58D3FB0DFCCE}"/>
              </a:ext>
            </a:extLst>
          </p:cNvPr>
          <p:cNvSpPr/>
          <p:nvPr/>
        </p:nvSpPr>
        <p:spPr>
          <a:xfrm>
            <a:off x="4533735" y="4054241"/>
            <a:ext cx="1828800" cy="22860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Century Gothic" panose="020B0502020202020204" pitchFamily="34" charset="0"/>
              </a:rPr>
              <a:t>PROJECT 3  |  00/00 – 00/00</a:t>
            </a:r>
          </a:p>
        </p:txBody>
      </p:sp>
      <p:sp>
        <p:nvSpPr>
          <p:cNvPr id="56" name="Rectangle 55">
            <a:extLst>
              <a:ext uri="{FF2B5EF4-FFF2-40B4-BE49-F238E27FC236}">
                <a16:creationId xmlns:a16="http://schemas.microsoft.com/office/drawing/2014/main" id="{3C344501-51EB-984F-922D-D3BA95AEB638}"/>
              </a:ext>
            </a:extLst>
          </p:cNvPr>
          <p:cNvSpPr/>
          <p:nvPr/>
        </p:nvSpPr>
        <p:spPr>
          <a:xfrm>
            <a:off x="4533734" y="4386885"/>
            <a:ext cx="914400"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57" name="Rectangle 56">
            <a:extLst>
              <a:ext uri="{FF2B5EF4-FFF2-40B4-BE49-F238E27FC236}">
                <a16:creationId xmlns:a16="http://schemas.microsoft.com/office/drawing/2014/main" id="{A92B052D-A5ED-B742-AF74-35D3E59F4421}"/>
              </a:ext>
            </a:extLst>
          </p:cNvPr>
          <p:cNvSpPr/>
          <p:nvPr/>
        </p:nvSpPr>
        <p:spPr>
          <a:xfrm>
            <a:off x="4533735" y="4702119"/>
            <a:ext cx="9144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0" name="Rectangle 59">
            <a:extLst>
              <a:ext uri="{FF2B5EF4-FFF2-40B4-BE49-F238E27FC236}">
                <a16:creationId xmlns:a16="http://schemas.microsoft.com/office/drawing/2014/main" id="{B8A9222A-8FD5-5048-8CE9-35F0231BABFF}"/>
              </a:ext>
            </a:extLst>
          </p:cNvPr>
          <p:cNvSpPr/>
          <p:nvPr/>
        </p:nvSpPr>
        <p:spPr>
          <a:xfrm>
            <a:off x="4533735" y="5038642"/>
            <a:ext cx="914400" cy="228600"/>
          </a:xfrm>
          <a:prstGeom prst="rect">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1" name="Rectangle 60">
            <a:extLst>
              <a:ext uri="{FF2B5EF4-FFF2-40B4-BE49-F238E27FC236}">
                <a16:creationId xmlns:a16="http://schemas.microsoft.com/office/drawing/2014/main" id="{2B239910-7A02-344C-BA66-D272DE5F5D13}"/>
              </a:ext>
            </a:extLst>
          </p:cNvPr>
          <p:cNvSpPr/>
          <p:nvPr/>
        </p:nvSpPr>
        <p:spPr>
          <a:xfrm>
            <a:off x="4533734" y="5369129"/>
            <a:ext cx="914400" cy="228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4" name="Rectangle 63">
            <a:extLst>
              <a:ext uri="{FF2B5EF4-FFF2-40B4-BE49-F238E27FC236}">
                <a16:creationId xmlns:a16="http://schemas.microsoft.com/office/drawing/2014/main" id="{220700B7-FE64-BC42-8D51-17764740A425}"/>
              </a:ext>
            </a:extLst>
          </p:cNvPr>
          <p:cNvSpPr/>
          <p:nvPr/>
        </p:nvSpPr>
        <p:spPr>
          <a:xfrm>
            <a:off x="439907" y="5763631"/>
            <a:ext cx="274320" cy="228600"/>
          </a:xfrm>
          <a:prstGeom prst="rect">
            <a:avLst/>
          </a:prstGeom>
          <a:solidFill>
            <a:srgbClr val="00B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6" name="Rectangle 65">
            <a:extLst>
              <a:ext uri="{FF2B5EF4-FFF2-40B4-BE49-F238E27FC236}">
                <a16:creationId xmlns:a16="http://schemas.microsoft.com/office/drawing/2014/main" id="{0D04DC16-0FB4-FD49-A177-C0A4416CE091}"/>
              </a:ext>
            </a:extLst>
          </p:cNvPr>
          <p:cNvSpPr/>
          <p:nvPr/>
        </p:nvSpPr>
        <p:spPr>
          <a:xfrm>
            <a:off x="439907" y="6089239"/>
            <a:ext cx="274320" cy="2286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7" name="Rectangle 66">
            <a:extLst>
              <a:ext uri="{FF2B5EF4-FFF2-40B4-BE49-F238E27FC236}">
                <a16:creationId xmlns:a16="http://schemas.microsoft.com/office/drawing/2014/main" id="{F79E8F58-E22D-4C49-81D8-7222C73F3857}"/>
              </a:ext>
            </a:extLst>
          </p:cNvPr>
          <p:cNvSpPr/>
          <p:nvPr/>
        </p:nvSpPr>
        <p:spPr>
          <a:xfrm>
            <a:off x="3401228" y="5763631"/>
            <a:ext cx="274320" cy="228600"/>
          </a:xfrm>
          <a:prstGeom prst="rect">
            <a:avLst/>
          </a:prstGeom>
          <a:solidFill>
            <a:srgbClr val="00E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8" name="Rectangle 67">
            <a:extLst>
              <a:ext uri="{FF2B5EF4-FFF2-40B4-BE49-F238E27FC236}">
                <a16:creationId xmlns:a16="http://schemas.microsoft.com/office/drawing/2014/main" id="{48CABC9F-CA25-AE48-B7D2-D4AE53DD30DA}"/>
              </a:ext>
            </a:extLst>
          </p:cNvPr>
          <p:cNvSpPr/>
          <p:nvPr/>
        </p:nvSpPr>
        <p:spPr>
          <a:xfrm>
            <a:off x="3401228" y="6089239"/>
            <a:ext cx="274320" cy="228600"/>
          </a:xfrm>
          <a:prstGeom prst="rect">
            <a:avLst/>
          </a:prstGeom>
          <a:solidFill>
            <a:srgbClr val="FFC0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69" name="Rectangle 68">
            <a:extLst>
              <a:ext uri="{FF2B5EF4-FFF2-40B4-BE49-F238E27FC236}">
                <a16:creationId xmlns:a16="http://schemas.microsoft.com/office/drawing/2014/main" id="{3A6B8C60-8443-6D40-AA7F-BB1A83C9A285}"/>
              </a:ext>
            </a:extLst>
          </p:cNvPr>
          <p:cNvSpPr/>
          <p:nvPr/>
        </p:nvSpPr>
        <p:spPr>
          <a:xfrm>
            <a:off x="6362549" y="5763631"/>
            <a:ext cx="27432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70" name="Rectangle 69">
            <a:extLst>
              <a:ext uri="{FF2B5EF4-FFF2-40B4-BE49-F238E27FC236}">
                <a16:creationId xmlns:a16="http://schemas.microsoft.com/office/drawing/2014/main" id="{554E4906-8AFB-004F-8D6E-1195863F4A2D}"/>
              </a:ext>
            </a:extLst>
          </p:cNvPr>
          <p:cNvSpPr/>
          <p:nvPr/>
        </p:nvSpPr>
        <p:spPr>
          <a:xfrm>
            <a:off x="6362549" y="6089239"/>
            <a:ext cx="274320" cy="228600"/>
          </a:xfrm>
          <a:prstGeom prst="rect">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73" name="Rectangle 72">
            <a:extLst>
              <a:ext uri="{FF2B5EF4-FFF2-40B4-BE49-F238E27FC236}">
                <a16:creationId xmlns:a16="http://schemas.microsoft.com/office/drawing/2014/main" id="{7B8B1A9C-826E-0E4B-B2DB-840E51E22A6E}"/>
              </a:ext>
            </a:extLst>
          </p:cNvPr>
          <p:cNvSpPr/>
          <p:nvPr/>
        </p:nvSpPr>
        <p:spPr>
          <a:xfrm>
            <a:off x="9323871" y="5763631"/>
            <a:ext cx="274320" cy="228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74" name="Rectangle 73">
            <a:extLst>
              <a:ext uri="{FF2B5EF4-FFF2-40B4-BE49-F238E27FC236}">
                <a16:creationId xmlns:a16="http://schemas.microsoft.com/office/drawing/2014/main" id="{2DD665EC-E3D0-7241-9023-1B085A655AC7}"/>
              </a:ext>
            </a:extLst>
          </p:cNvPr>
          <p:cNvSpPr/>
          <p:nvPr/>
        </p:nvSpPr>
        <p:spPr>
          <a:xfrm>
            <a:off x="9323871" y="6089239"/>
            <a:ext cx="274320" cy="228600"/>
          </a:xfrm>
          <a:prstGeom prst="rect">
            <a:avLst/>
          </a:prstGeom>
          <a:solidFill>
            <a:srgbClr val="F1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tx1"/>
              </a:solidFill>
              <a:latin typeface="Century Gothic" panose="020B0502020202020204" pitchFamily="34" charset="0"/>
            </a:endParaRPr>
          </a:p>
        </p:txBody>
      </p:sp>
      <p:sp>
        <p:nvSpPr>
          <p:cNvPr id="3" name="TextBox 2">
            <a:extLst>
              <a:ext uri="{FF2B5EF4-FFF2-40B4-BE49-F238E27FC236}">
                <a16:creationId xmlns:a16="http://schemas.microsoft.com/office/drawing/2014/main" id="{25DB96BB-2EA7-D744-8E6F-DFB6B05779BC}"/>
              </a:ext>
            </a:extLst>
          </p:cNvPr>
          <p:cNvSpPr txBox="1"/>
          <p:nvPr/>
        </p:nvSpPr>
        <p:spPr>
          <a:xfrm>
            <a:off x="714226" y="5763631"/>
            <a:ext cx="2194560" cy="228600"/>
          </a:xfrm>
          <a:prstGeom prst="rect">
            <a:avLst/>
          </a:prstGeom>
          <a:noFill/>
        </p:spPr>
        <p:txBody>
          <a:bodyPr wrap="square" rtlCol="0">
            <a:spAutoFit/>
          </a:bodyPr>
          <a:lstStyle/>
          <a:p>
            <a:r>
              <a:rPr lang="en-US" sz="1000" dirty="0">
                <a:latin typeface="Century Gothic" panose="020B0502020202020204" pitchFamily="34" charset="0"/>
              </a:rPr>
              <a:t>Task Owner 1</a:t>
            </a:r>
          </a:p>
        </p:txBody>
      </p:sp>
      <p:sp>
        <p:nvSpPr>
          <p:cNvPr id="75" name="TextBox 74">
            <a:extLst>
              <a:ext uri="{FF2B5EF4-FFF2-40B4-BE49-F238E27FC236}">
                <a16:creationId xmlns:a16="http://schemas.microsoft.com/office/drawing/2014/main" id="{4E03B776-881A-BE4E-9B71-CED5774718F9}"/>
              </a:ext>
            </a:extLst>
          </p:cNvPr>
          <p:cNvSpPr txBox="1"/>
          <p:nvPr/>
        </p:nvSpPr>
        <p:spPr>
          <a:xfrm>
            <a:off x="714226" y="6089239"/>
            <a:ext cx="2194560" cy="246221"/>
          </a:xfrm>
          <a:prstGeom prst="rect">
            <a:avLst/>
          </a:prstGeom>
          <a:noFill/>
        </p:spPr>
        <p:txBody>
          <a:bodyPr wrap="square" rtlCol="0">
            <a:spAutoFit/>
          </a:bodyPr>
          <a:lstStyle/>
          <a:p>
            <a:r>
              <a:rPr lang="en-US" sz="1000" dirty="0">
                <a:latin typeface="Century Gothic" panose="020B0502020202020204" pitchFamily="34" charset="0"/>
              </a:rPr>
              <a:t>Task Owner 2</a:t>
            </a:r>
          </a:p>
        </p:txBody>
      </p:sp>
      <p:sp>
        <p:nvSpPr>
          <p:cNvPr id="76" name="TextBox 75">
            <a:extLst>
              <a:ext uri="{FF2B5EF4-FFF2-40B4-BE49-F238E27FC236}">
                <a16:creationId xmlns:a16="http://schemas.microsoft.com/office/drawing/2014/main" id="{E1CE2886-7039-ED47-AD04-81D7280A7112}"/>
              </a:ext>
            </a:extLst>
          </p:cNvPr>
          <p:cNvSpPr txBox="1"/>
          <p:nvPr/>
        </p:nvSpPr>
        <p:spPr>
          <a:xfrm>
            <a:off x="3668794" y="5763294"/>
            <a:ext cx="2194560" cy="246221"/>
          </a:xfrm>
          <a:prstGeom prst="rect">
            <a:avLst/>
          </a:prstGeom>
          <a:noFill/>
        </p:spPr>
        <p:txBody>
          <a:bodyPr wrap="square" rtlCol="0">
            <a:spAutoFit/>
          </a:bodyPr>
          <a:lstStyle/>
          <a:p>
            <a:r>
              <a:rPr lang="en-US" sz="1000" dirty="0">
                <a:latin typeface="Century Gothic" panose="020B0502020202020204" pitchFamily="34" charset="0"/>
              </a:rPr>
              <a:t>Task Owner 3</a:t>
            </a:r>
          </a:p>
        </p:txBody>
      </p:sp>
      <p:sp>
        <p:nvSpPr>
          <p:cNvPr id="77" name="TextBox 76">
            <a:extLst>
              <a:ext uri="{FF2B5EF4-FFF2-40B4-BE49-F238E27FC236}">
                <a16:creationId xmlns:a16="http://schemas.microsoft.com/office/drawing/2014/main" id="{825DE9F7-3A84-BA4D-A8D6-1F28061069D2}"/>
              </a:ext>
            </a:extLst>
          </p:cNvPr>
          <p:cNvSpPr txBox="1"/>
          <p:nvPr/>
        </p:nvSpPr>
        <p:spPr>
          <a:xfrm>
            <a:off x="3668794" y="6088902"/>
            <a:ext cx="2194560" cy="246221"/>
          </a:xfrm>
          <a:prstGeom prst="rect">
            <a:avLst/>
          </a:prstGeom>
          <a:noFill/>
        </p:spPr>
        <p:txBody>
          <a:bodyPr wrap="square" rtlCol="0">
            <a:spAutoFit/>
          </a:bodyPr>
          <a:lstStyle/>
          <a:p>
            <a:r>
              <a:rPr lang="en-US" sz="1000" dirty="0">
                <a:latin typeface="Century Gothic" panose="020B0502020202020204" pitchFamily="34" charset="0"/>
              </a:rPr>
              <a:t>Task Owner 4</a:t>
            </a:r>
          </a:p>
        </p:txBody>
      </p:sp>
      <p:sp>
        <p:nvSpPr>
          <p:cNvPr id="78" name="TextBox 77">
            <a:extLst>
              <a:ext uri="{FF2B5EF4-FFF2-40B4-BE49-F238E27FC236}">
                <a16:creationId xmlns:a16="http://schemas.microsoft.com/office/drawing/2014/main" id="{F6270B6A-6B71-594B-B81B-8944B73321E7}"/>
              </a:ext>
            </a:extLst>
          </p:cNvPr>
          <p:cNvSpPr txBox="1"/>
          <p:nvPr/>
        </p:nvSpPr>
        <p:spPr>
          <a:xfrm>
            <a:off x="6621454" y="5761556"/>
            <a:ext cx="2194560" cy="246221"/>
          </a:xfrm>
          <a:prstGeom prst="rect">
            <a:avLst/>
          </a:prstGeom>
          <a:noFill/>
        </p:spPr>
        <p:txBody>
          <a:bodyPr wrap="square" rtlCol="0">
            <a:spAutoFit/>
          </a:bodyPr>
          <a:lstStyle/>
          <a:p>
            <a:r>
              <a:rPr lang="en-US" sz="1000" dirty="0">
                <a:latin typeface="Century Gothic" panose="020B0502020202020204" pitchFamily="34" charset="0"/>
              </a:rPr>
              <a:t>Task Owner 5</a:t>
            </a:r>
          </a:p>
        </p:txBody>
      </p:sp>
      <p:sp>
        <p:nvSpPr>
          <p:cNvPr id="79" name="TextBox 78">
            <a:extLst>
              <a:ext uri="{FF2B5EF4-FFF2-40B4-BE49-F238E27FC236}">
                <a16:creationId xmlns:a16="http://schemas.microsoft.com/office/drawing/2014/main" id="{20F5B221-2B2F-7C48-BEE0-AA17DBE93A34}"/>
              </a:ext>
            </a:extLst>
          </p:cNvPr>
          <p:cNvSpPr txBox="1"/>
          <p:nvPr/>
        </p:nvSpPr>
        <p:spPr>
          <a:xfrm>
            <a:off x="6621454" y="6087164"/>
            <a:ext cx="2194560" cy="246221"/>
          </a:xfrm>
          <a:prstGeom prst="rect">
            <a:avLst/>
          </a:prstGeom>
          <a:noFill/>
        </p:spPr>
        <p:txBody>
          <a:bodyPr wrap="square" rtlCol="0">
            <a:spAutoFit/>
          </a:bodyPr>
          <a:lstStyle/>
          <a:p>
            <a:r>
              <a:rPr lang="en-US" sz="1000" dirty="0">
                <a:latin typeface="Century Gothic" panose="020B0502020202020204" pitchFamily="34" charset="0"/>
              </a:rPr>
              <a:t>Task Owner 6</a:t>
            </a:r>
          </a:p>
        </p:txBody>
      </p:sp>
      <p:sp>
        <p:nvSpPr>
          <p:cNvPr id="80" name="TextBox 79">
            <a:extLst>
              <a:ext uri="{FF2B5EF4-FFF2-40B4-BE49-F238E27FC236}">
                <a16:creationId xmlns:a16="http://schemas.microsoft.com/office/drawing/2014/main" id="{B5DA047D-3A7F-0545-B165-F711A43115FC}"/>
              </a:ext>
            </a:extLst>
          </p:cNvPr>
          <p:cNvSpPr txBox="1"/>
          <p:nvPr/>
        </p:nvSpPr>
        <p:spPr>
          <a:xfrm>
            <a:off x="9576022" y="5761219"/>
            <a:ext cx="2194560" cy="246221"/>
          </a:xfrm>
          <a:prstGeom prst="rect">
            <a:avLst/>
          </a:prstGeom>
          <a:noFill/>
        </p:spPr>
        <p:txBody>
          <a:bodyPr wrap="square" rtlCol="0">
            <a:spAutoFit/>
          </a:bodyPr>
          <a:lstStyle/>
          <a:p>
            <a:r>
              <a:rPr lang="en-US" sz="1000" dirty="0">
                <a:latin typeface="Century Gothic" panose="020B0502020202020204" pitchFamily="34" charset="0"/>
              </a:rPr>
              <a:t>Task Owner 7</a:t>
            </a:r>
          </a:p>
        </p:txBody>
      </p:sp>
      <p:sp>
        <p:nvSpPr>
          <p:cNvPr id="81" name="TextBox 80">
            <a:extLst>
              <a:ext uri="{FF2B5EF4-FFF2-40B4-BE49-F238E27FC236}">
                <a16:creationId xmlns:a16="http://schemas.microsoft.com/office/drawing/2014/main" id="{C4076791-A3BF-A842-B151-65ED9133042D}"/>
              </a:ext>
            </a:extLst>
          </p:cNvPr>
          <p:cNvSpPr txBox="1"/>
          <p:nvPr/>
        </p:nvSpPr>
        <p:spPr>
          <a:xfrm>
            <a:off x="9576022" y="6086827"/>
            <a:ext cx="2194560" cy="246221"/>
          </a:xfrm>
          <a:prstGeom prst="rect">
            <a:avLst/>
          </a:prstGeom>
          <a:noFill/>
        </p:spPr>
        <p:txBody>
          <a:bodyPr wrap="square" rtlCol="0">
            <a:spAutoFit/>
          </a:bodyPr>
          <a:lstStyle/>
          <a:p>
            <a:r>
              <a:rPr lang="en-US" sz="1000" dirty="0">
                <a:latin typeface="Century Gothic" panose="020B0502020202020204" pitchFamily="34" charset="0"/>
              </a:rPr>
              <a:t>Task Owner 8</a:t>
            </a:r>
          </a:p>
        </p:txBody>
      </p:sp>
      <p:sp>
        <p:nvSpPr>
          <p:cNvPr id="82" name="Diamond 81">
            <a:extLst>
              <a:ext uri="{FF2B5EF4-FFF2-40B4-BE49-F238E27FC236}">
                <a16:creationId xmlns:a16="http://schemas.microsoft.com/office/drawing/2014/main" id="{F0A1BFD6-B1A7-E848-8CCD-2354D3E918EF}"/>
              </a:ext>
            </a:extLst>
          </p:cNvPr>
          <p:cNvSpPr>
            <a:spLocks noChangeAspect="1"/>
          </p:cNvSpPr>
          <p:nvPr/>
        </p:nvSpPr>
        <p:spPr>
          <a:xfrm>
            <a:off x="5828024" y="5378296"/>
            <a:ext cx="182880" cy="182880"/>
          </a:xfrm>
          <a:prstGeom prst="diamond">
            <a:avLst/>
          </a:prstGeom>
          <a:solidFill>
            <a:schemeClr val="bg1"/>
          </a:solidFill>
          <a:ln>
            <a:solidFill>
              <a:schemeClr val="tx1">
                <a:lumMod val="65000"/>
                <a:lumOff val="3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2BB42450-87F2-6E45-A885-DBF3788CBB60}"/>
              </a:ext>
            </a:extLst>
          </p:cNvPr>
          <p:cNvGrpSpPr/>
          <p:nvPr/>
        </p:nvGrpSpPr>
        <p:grpSpPr>
          <a:xfrm>
            <a:off x="6648502" y="127357"/>
            <a:ext cx="548640" cy="5597491"/>
            <a:chOff x="5331873" y="127357"/>
            <a:chExt cx="548640" cy="5597491"/>
          </a:xfrm>
        </p:grpSpPr>
        <p:sp>
          <p:nvSpPr>
            <p:cNvPr id="83" name="Rectangle 82">
              <a:extLst>
                <a:ext uri="{FF2B5EF4-FFF2-40B4-BE49-F238E27FC236}">
                  <a16:creationId xmlns:a16="http://schemas.microsoft.com/office/drawing/2014/main" id="{66785142-9A91-8649-9983-281E30EEC83E}"/>
                </a:ext>
              </a:extLst>
            </p:cNvPr>
            <p:cNvSpPr/>
            <p:nvPr/>
          </p:nvSpPr>
          <p:spPr>
            <a:xfrm>
              <a:off x="5331873" y="133873"/>
              <a:ext cx="548640" cy="228600"/>
            </a:xfrm>
            <a:prstGeom prst="rect">
              <a:avLst/>
            </a:prstGeom>
            <a:gradFill>
              <a:gsLst>
                <a:gs pos="0">
                  <a:schemeClr val="accent1">
                    <a:lumMod val="5000"/>
                    <a:lumOff val="95000"/>
                  </a:schemeClr>
                </a:gs>
                <a:gs pos="83000">
                  <a:srgbClr val="FFC000"/>
                </a:gs>
                <a:gs pos="100000">
                  <a:srgbClr val="F0A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latin typeface="Century Gothic" panose="020B0502020202020204" pitchFamily="34" charset="0"/>
                </a:rPr>
                <a:t>TODAY</a:t>
              </a:r>
            </a:p>
          </p:txBody>
        </p:sp>
        <p:cxnSp>
          <p:nvCxnSpPr>
            <p:cNvPr id="40" name="Straight Connector 39">
              <a:extLst>
                <a:ext uri="{FF2B5EF4-FFF2-40B4-BE49-F238E27FC236}">
                  <a16:creationId xmlns:a16="http://schemas.microsoft.com/office/drawing/2014/main" id="{3504DA84-FA6A-C145-8C4B-D1F3A372A990}"/>
                </a:ext>
              </a:extLst>
            </p:cNvPr>
            <p:cNvCxnSpPr/>
            <p:nvPr/>
          </p:nvCxnSpPr>
          <p:spPr>
            <a:xfrm>
              <a:off x="5331873" y="127357"/>
              <a:ext cx="0" cy="5597491"/>
            </a:xfrm>
            <a:prstGeom prst="line">
              <a:avLst/>
            </a:prstGeom>
            <a:ln w="28575">
              <a:solidFill>
                <a:srgbClr val="F0A622">
                  <a:alpha val="60000"/>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58855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extLst>
              <p:ext uri="{D42A27DB-BD31-4B8C-83A1-F6EECF244321}">
                <p14:modId xmlns:p14="http://schemas.microsoft.com/office/powerpoint/2010/main" val="3786466325"/>
              </p:ext>
            </p:extLst>
          </p:nvPr>
        </p:nvGraphicFramePr>
        <p:xfrm>
          <a:off x="787790" y="1050352"/>
          <a:ext cx="10227213" cy="246835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46835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2929323684"/>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774C832-6255-4D3D-B8AA-A923C8CC64C3}" vid="{F203B85D-E17A-4767-9E58-6014332023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IC-3-Month-Gantt-Chart-Template_PowerPoint - SR edits</Template>
  <TotalTime>34</TotalTime>
  <Words>423</Words>
  <Application>Microsoft Macintosh PowerPoint</Application>
  <PresentationFormat>Widescreen</PresentationFormat>
  <Paragraphs>117</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Century Gothic</vt:lpstr>
      <vt:lpstr>Тема 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Heather Key</cp:lastModifiedBy>
  <cp:revision>3</cp:revision>
  <cp:lastPrinted>2020-08-31T22:23:58Z</cp:lastPrinted>
  <dcterms:created xsi:type="dcterms:W3CDTF">2020-10-14T18:08:53Z</dcterms:created>
  <dcterms:modified xsi:type="dcterms:W3CDTF">2022-06-17T17:34:26Z</dcterms:modified>
</cp:coreProperties>
</file>