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0" r:id="rId3"/>
    <p:sldId id="267" r:id="rId4"/>
    <p:sldId id="262" r:id="rId5"/>
    <p:sldId id="283" r:id="rId6"/>
    <p:sldId id="257" r:id="rId7"/>
    <p:sldId id="265" r:id="rId8"/>
    <p:sldId id="258" r:id="rId9"/>
    <p:sldId id="282" r:id="rId10"/>
    <p:sldId id="284" r:id="rId11"/>
    <p:sldId id="275" r:id="rId12"/>
    <p:sldId id="278" r:id="rId13"/>
    <p:sldId id="281" r:id="rId14"/>
    <p:sldId id="277" r:id="rId15"/>
    <p:sldId id="279" r:id="rId16"/>
    <p:sldId id="272" r:id="rId17"/>
    <p:sldId id="271" r:id="rId18"/>
    <p:sldId id="268" r:id="rId19"/>
    <p:sldId id="26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217" autoAdjust="0"/>
  </p:normalViewPr>
  <p:slideViewPr>
    <p:cSldViewPr>
      <p:cViewPr>
        <p:scale>
          <a:sx n="95" d="100"/>
          <a:sy n="95" d="100"/>
        </p:scale>
        <p:origin x="4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72E440-A75C-4B46-8C94-79F6958054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ABFF24-2D29-44FA-80CA-D9EAFDC26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46760"/>
            <a:ext cx="8839200" cy="77724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Guardians Management Solutions (Pvt) Ltd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11680"/>
            <a:ext cx="7924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connect suppliers to constructors at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right time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you will not miss a single item in costing through our robust estimation and quotation management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"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0"/>
            <a:ext cx="1870364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3680" y="3307080"/>
            <a:ext cx="3953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www.guardians.lk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KPIs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903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517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Strength</a:t>
            </a:r>
          </a:p>
          <a:p>
            <a:pPr lvl="1"/>
            <a:r>
              <a:rPr lang="en-US" dirty="0" smtClean="0"/>
              <a:t>Combination of Civil and IT founders</a:t>
            </a:r>
          </a:p>
          <a:p>
            <a:pPr lvl="1"/>
            <a:r>
              <a:rPr lang="en-US" dirty="0" smtClean="0"/>
              <a:t>15 year experience in construction works with </a:t>
            </a:r>
            <a:r>
              <a:rPr lang="en-US" dirty="0" smtClean="0"/>
              <a:t>51 </a:t>
            </a:r>
            <a:r>
              <a:rPr lang="en-US" dirty="0" err="1" smtClean="0"/>
              <a:t>Bn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 smtClean="0"/>
              <a:t>841 BOQ Templates</a:t>
            </a:r>
          </a:p>
          <a:p>
            <a:pPr lvl="1"/>
            <a:r>
              <a:rPr lang="en-US" dirty="0" smtClean="0"/>
              <a:t>Already known suppliers – 1400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Weakness</a:t>
            </a:r>
          </a:p>
          <a:p>
            <a:pPr lvl="1"/>
            <a:r>
              <a:rPr lang="en-US" dirty="0" smtClean="0"/>
              <a:t>Marketing Arm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Opportunity </a:t>
            </a:r>
          </a:p>
          <a:p>
            <a:pPr lvl="1"/>
            <a:r>
              <a:rPr lang="en-US" dirty="0" smtClean="0"/>
              <a:t>8 Billion awarded projects</a:t>
            </a:r>
          </a:p>
          <a:p>
            <a:pPr lvl="1"/>
            <a:r>
              <a:rPr lang="en-US" dirty="0" smtClean="0"/>
              <a:t>Low acquisition cost of customers</a:t>
            </a:r>
          </a:p>
          <a:p>
            <a:pPr lvl="1"/>
            <a:r>
              <a:rPr lang="en-US" dirty="0" smtClean="0"/>
              <a:t>Robust Promotion among suppliers to reach higher quality rating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Treats</a:t>
            </a:r>
          </a:p>
          <a:p>
            <a:pPr lvl="1"/>
            <a:r>
              <a:rPr lang="en-US" dirty="0" err="1" smtClean="0"/>
              <a:t>Covid</a:t>
            </a:r>
            <a:r>
              <a:rPr lang="en-US" dirty="0" smtClean="0"/>
              <a:t> will continue, Resistance from QS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SWOT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Market </a:t>
            </a:r>
            <a:r>
              <a:rPr lang="en-US" dirty="0" smtClean="0"/>
              <a:t>Share – 40% by End of 2022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172200" cy="50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Helping hand in marketing</a:t>
            </a:r>
          </a:p>
          <a:p>
            <a:r>
              <a:rPr lang="en-US" dirty="0" smtClean="0"/>
              <a:t>Network with stake holders</a:t>
            </a:r>
          </a:p>
          <a:p>
            <a:r>
              <a:rPr lang="en-US" dirty="0" smtClean="0"/>
              <a:t>Lead Generation guide</a:t>
            </a:r>
          </a:p>
          <a:p>
            <a:r>
              <a:rPr lang="en-US" dirty="0" smtClean="0"/>
              <a:t>Improve PR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need </a:t>
            </a:r>
            <a:r>
              <a:rPr lang="en-US" dirty="0" err="1" smtClean="0"/>
              <a:t>Spiralation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Architecture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190917" cy="33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64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Interface Layer : </a:t>
            </a:r>
            <a:r>
              <a:rPr lang="en-US" dirty="0" smtClean="0">
                <a:solidFill>
                  <a:srgbClr val="C00000"/>
                </a:solidFill>
              </a:rPr>
              <a:t>Bootstrap, Mobile Responsive Layout,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>
                <a:solidFill>
                  <a:srgbClr val="C00000"/>
                </a:solidFill>
              </a:rPr>
              <a:t> and Java Script, CSS</a:t>
            </a:r>
          </a:p>
          <a:p>
            <a:r>
              <a:rPr lang="en-US" dirty="0" smtClean="0"/>
              <a:t>Business Layer : </a:t>
            </a:r>
            <a:r>
              <a:rPr lang="en-US" dirty="0" err="1" smtClean="0">
                <a:solidFill>
                  <a:srgbClr val="C00000"/>
                </a:solidFill>
              </a:rPr>
              <a:t>Yii</a:t>
            </a:r>
            <a:r>
              <a:rPr lang="en-US" dirty="0" smtClean="0">
                <a:solidFill>
                  <a:srgbClr val="C00000"/>
                </a:solidFill>
              </a:rPr>
              <a:t> – PHP Framework, </a:t>
            </a:r>
            <a:r>
              <a:rPr lang="en-US" dirty="0" err="1" smtClean="0">
                <a:solidFill>
                  <a:srgbClr val="C00000"/>
                </a:solidFill>
              </a:rPr>
              <a:t>Regexp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Data Layer: </a:t>
            </a:r>
            <a:r>
              <a:rPr lang="en-US" dirty="0" err="1" smtClean="0">
                <a:solidFill>
                  <a:srgbClr val="C00000"/>
                </a:solidFill>
              </a:rPr>
              <a:t>MySql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Integration: </a:t>
            </a:r>
            <a:r>
              <a:rPr lang="en-US" dirty="0" smtClean="0">
                <a:solidFill>
                  <a:srgbClr val="C00000"/>
                </a:solidFill>
              </a:rPr>
              <a:t>Rest API</a:t>
            </a:r>
          </a:p>
          <a:p>
            <a:r>
              <a:rPr lang="en-US" dirty="0" smtClean="0"/>
              <a:t>Mobil: </a:t>
            </a:r>
            <a:r>
              <a:rPr lang="en-US" dirty="0" smtClean="0">
                <a:solidFill>
                  <a:srgbClr val="C00000"/>
                </a:solidFill>
              </a:rPr>
              <a:t>Flutter</a:t>
            </a:r>
          </a:p>
          <a:p>
            <a:r>
              <a:rPr lang="en-US" dirty="0" smtClean="0"/>
              <a:t>Hosting platform : </a:t>
            </a:r>
            <a:r>
              <a:rPr lang="en-US" dirty="0" err="1" smtClean="0">
                <a:solidFill>
                  <a:srgbClr val="C00000"/>
                </a:solidFill>
              </a:rPr>
              <a:t>Upcloud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Backup : </a:t>
            </a:r>
            <a:r>
              <a:rPr lang="en-US" dirty="0" smtClean="0">
                <a:solidFill>
                  <a:srgbClr val="C00000"/>
                </a:solidFill>
              </a:rPr>
              <a:t>Every hour, Day, Week, Month</a:t>
            </a:r>
          </a:p>
          <a:p>
            <a:r>
              <a:rPr lang="en-US" dirty="0" smtClean="0"/>
              <a:t>Data Protection - </a:t>
            </a:r>
            <a:r>
              <a:rPr lang="en-US" dirty="0" smtClean="0">
                <a:solidFill>
                  <a:srgbClr val="C00000"/>
                </a:solidFill>
              </a:rPr>
              <a:t>Role based Access Permission, Password Encryption, DB Backup, User Activity Logs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Technology Stack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715000" cy="4343400"/>
          </a:xfrm>
        </p:spPr>
        <p:txBody>
          <a:bodyPr>
            <a:normAutofit lnSpcReduction="10000"/>
          </a:bodyPr>
          <a:lstStyle/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C00000"/>
                </a:solidFill>
              </a:rPr>
              <a:t>Sanjaya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Kumar, </a:t>
            </a:r>
            <a:r>
              <a:rPr lang="en-US" dirty="0" smtClean="0"/>
              <a:t>CEO, </a:t>
            </a:r>
            <a:r>
              <a:rPr lang="en-US" dirty="0" err="1"/>
              <a:t>Bsc.Hons</a:t>
            </a:r>
            <a:r>
              <a:rPr lang="en-US" dirty="0"/>
              <a:t>.(SE), BTech(Civil), MCSE, ACSE, </a:t>
            </a:r>
            <a:r>
              <a:rPr lang="en-US" dirty="0" smtClean="0"/>
              <a:t>PMP (Part Time)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C00000"/>
                </a:solidFill>
              </a:rPr>
              <a:t>M. K. </a:t>
            </a:r>
            <a:r>
              <a:rPr lang="en-US" dirty="0" err="1">
                <a:solidFill>
                  <a:srgbClr val="C00000"/>
                </a:solidFill>
              </a:rPr>
              <a:t>Thushara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Sampath, </a:t>
            </a:r>
            <a:r>
              <a:rPr lang="en-US" dirty="0" smtClean="0"/>
              <a:t>CTO</a:t>
            </a:r>
            <a:r>
              <a:rPr lang="en-US" dirty="0"/>
              <a:t>, </a:t>
            </a:r>
            <a:r>
              <a:rPr lang="en-US" dirty="0" err="1"/>
              <a:t>BSc</a:t>
            </a:r>
            <a:r>
              <a:rPr lang="en-US" dirty="0"/>
              <a:t>. </a:t>
            </a:r>
            <a:r>
              <a:rPr lang="en-US" dirty="0" smtClean="0"/>
              <a:t>PMP (Full Time)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C00000"/>
                </a:solidFill>
              </a:rPr>
              <a:t>Bimalka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Yashodana</a:t>
            </a:r>
            <a:r>
              <a:rPr lang="en-US" dirty="0"/>
              <a:t>, Tech Lead/Software </a:t>
            </a:r>
            <a:r>
              <a:rPr lang="en-US" dirty="0" smtClean="0"/>
              <a:t>Engineer, </a:t>
            </a:r>
            <a:r>
              <a:rPr lang="en-US" dirty="0"/>
              <a:t>Reading for </a:t>
            </a:r>
            <a:r>
              <a:rPr lang="en-US" dirty="0" err="1" smtClean="0"/>
              <a:t>BSc</a:t>
            </a:r>
            <a:r>
              <a:rPr lang="en-US" dirty="0" smtClean="0"/>
              <a:t> (Full Time)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838200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90800"/>
            <a:ext cx="1790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419600"/>
            <a:ext cx="1752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Product </a:t>
            </a:r>
            <a:r>
              <a:rPr lang="en-US" sz="6600" dirty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"/>
            <a:ext cx="4801237" cy="623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in Sri Lanka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7343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6705600" cy="2438401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None/>
            </a:pPr>
            <a:r>
              <a:rPr lang="en-US" sz="4000" dirty="0"/>
              <a:t>1. Poor Estimation </a:t>
            </a:r>
          </a:p>
          <a:p>
            <a:pPr marL="742950" indent="-742950"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 (Project Failures, Loosing Tenders)</a:t>
            </a:r>
          </a:p>
          <a:p>
            <a:pPr marL="742950" indent="-742950">
              <a:buNone/>
            </a:pPr>
            <a:endParaRPr lang="en-US" sz="2600" dirty="0"/>
          </a:p>
          <a:p>
            <a:pPr>
              <a:buNone/>
            </a:pPr>
            <a:r>
              <a:rPr lang="en-US" sz="4000" dirty="0"/>
              <a:t>2. Manage Quotations</a:t>
            </a:r>
          </a:p>
          <a:p>
            <a:pPr>
              <a:spcBef>
                <a:spcPts val="100"/>
              </a:spcBef>
              <a:buNone/>
            </a:pPr>
            <a:r>
              <a:rPr lang="en-US" sz="2600" dirty="0"/>
              <a:t>	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(Time Consuming, Human Errors) </a:t>
            </a:r>
            <a:r>
              <a:rPr lang="en-US" sz="4000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9519"/>
            <a:ext cx="3581399" cy="4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09600"/>
            <a:ext cx="5967623" cy="58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1200"/>
            <a:ext cx="77724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Source: KPMG International Research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200" cy="526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524000"/>
            <a:ext cx="86169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762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BOQ – Bill of Quantity			RFQ – Request for Quotation</a:t>
            </a:r>
          </a:p>
          <a:p>
            <a:r>
              <a:rPr lang="en-US" dirty="0"/>
              <a:t>BOM – Bill of Materials 			PO – Purchase Order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Work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</a:t>
            </a:r>
            <a:r>
              <a:rPr lang="en-US" dirty="0" smtClean="0"/>
              <a:t>– Quotation Evaluation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0728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4495800" cy="2514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Hodabass.lk (1,833)</a:t>
            </a:r>
            <a:endParaRPr lang="en-US" dirty="0"/>
          </a:p>
          <a:p>
            <a:r>
              <a:rPr lang="en-US" dirty="0" smtClean="0"/>
              <a:t>Redcube.lk (774)</a:t>
            </a:r>
            <a:endParaRPr lang="en-US" dirty="0"/>
          </a:p>
          <a:p>
            <a:r>
              <a:rPr lang="en-US" dirty="0" smtClean="0"/>
              <a:t>Rainbowpages.lk (3,789)</a:t>
            </a:r>
            <a:endParaRPr lang="en-US" dirty="0"/>
          </a:p>
          <a:p>
            <a:r>
              <a:rPr lang="en-US" dirty="0" smtClean="0"/>
              <a:t>Ikman.lk (459)</a:t>
            </a:r>
            <a:endParaRPr lang="en-US" dirty="0" smtClean="0"/>
          </a:p>
          <a:p>
            <a:r>
              <a:rPr lang="en-US" dirty="0" smtClean="0"/>
              <a:t>wedabima.lk (208)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52400"/>
            <a:ext cx="335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"/>
            <a:ext cx="434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105400" y="15240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CC0000"/>
                </a:solidFill>
              </a:rPr>
              <a:t>1. BOQ Templates – 841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Search Algorithms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CC0000"/>
                </a:solidFill>
              </a:rPr>
              <a:t>3. Known Suppliers – 1,400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Materials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6,500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Mobile and API Development</a:t>
            </a:r>
            <a:endParaRPr lang="en-US" dirty="0"/>
          </a:p>
          <a:p>
            <a:r>
              <a:rPr lang="en-US" dirty="0" smtClean="0"/>
              <a:t>SEO, Email</a:t>
            </a:r>
            <a:r>
              <a:rPr lang="en-US" dirty="0"/>
              <a:t>, FB, SMS Campaign</a:t>
            </a:r>
          </a:p>
          <a:p>
            <a:r>
              <a:rPr lang="en-US" dirty="0"/>
              <a:t>Help desk and promotional calls</a:t>
            </a:r>
          </a:p>
          <a:p>
            <a:r>
              <a:rPr lang="en-US" dirty="0"/>
              <a:t>Online Meetings knowledge sharing </a:t>
            </a:r>
          </a:p>
          <a:p>
            <a:r>
              <a:rPr lang="en-US" dirty="0" smtClean="0"/>
              <a:t>Templates creation</a:t>
            </a:r>
            <a:endParaRPr lang="en-US" dirty="0"/>
          </a:p>
          <a:p>
            <a:r>
              <a:rPr lang="en-US" dirty="0"/>
              <a:t>Video and Brochure design </a:t>
            </a:r>
          </a:p>
          <a:p>
            <a:r>
              <a:rPr lang="en-US" dirty="0" smtClean="0"/>
              <a:t>Keyword mapping from search history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Fund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Revenue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9438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4953000" cy="346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57400" y="457200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 Revenue - 6 months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2328</TotalTime>
  <Words>355</Words>
  <Application>Microsoft Office PowerPoint</Application>
  <PresentationFormat>On-screen Show (4:3)</PresentationFormat>
  <Paragraphs>72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Guardians Management Solutions (Pvt) Ltd</vt:lpstr>
      <vt:lpstr>The Problem</vt:lpstr>
      <vt:lpstr>Source: KPMG International Research</vt:lpstr>
      <vt:lpstr>Slide 4</vt:lpstr>
      <vt:lpstr>Supplier – Quotation Evaluation </vt:lpstr>
      <vt:lpstr>Slide 6</vt:lpstr>
      <vt:lpstr>Why Fund needs</vt:lpstr>
      <vt:lpstr>Revenue Model</vt:lpstr>
      <vt:lpstr>Slide 9</vt:lpstr>
      <vt:lpstr>Other KPIs</vt:lpstr>
      <vt:lpstr>SWOT Analysis</vt:lpstr>
      <vt:lpstr>Market Share – 40% by End of 2022</vt:lpstr>
      <vt:lpstr>Why they need Spiralation</vt:lpstr>
      <vt:lpstr>Deployment Architecture </vt:lpstr>
      <vt:lpstr>Technology Stack</vt:lpstr>
      <vt:lpstr>Our Team</vt:lpstr>
      <vt:lpstr>Product Demo</vt:lpstr>
      <vt:lpstr>Slide 18</vt:lpstr>
      <vt:lpstr>Market Size in Sri Lanka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Sampath</dc:creator>
  <cp:lastModifiedBy>Sampath</cp:lastModifiedBy>
  <cp:revision>68</cp:revision>
  <dcterms:created xsi:type="dcterms:W3CDTF">2021-05-26T04:16:55Z</dcterms:created>
  <dcterms:modified xsi:type="dcterms:W3CDTF">2021-06-04T06:05:51Z</dcterms:modified>
</cp:coreProperties>
</file>