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C175-A30A-43AB-A965-A9E7C34D3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9E8A75-9F1C-4AA4-BDEB-2336722AC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71936-0C91-4954-BF7A-14B9E7D297B8}"/>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5" name="Footer Placeholder 4">
            <a:extLst>
              <a:ext uri="{FF2B5EF4-FFF2-40B4-BE49-F238E27FC236}">
                <a16:creationId xmlns:a16="http://schemas.microsoft.com/office/drawing/2014/main" id="{11A034D7-5910-4AEF-B2C3-E8E4F04719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A858AD-A031-40BF-B561-546A9E7E1C0F}"/>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26901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64B4-7EA5-4AF7-A69E-449CBAC49F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50B32E-05A0-49F0-86C3-5EE3A33EF8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BF84FD-94E4-4723-AD93-DE3928446812}"/>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5" name="Footer Placeholder 4">
            <a:extLst>
              <a:ext uri="{FF2B5EF4-FFF2-40B4-BE49-F238E27FC236}">
                <a16:creationId xmlns:a16="http://schemas.microsoft.com/office/drawing/2014/main" id="{4A40FA0D-CAAF-40F1-9940-DDCBE87B0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08D89-5A34-4B1D-9BB4-850CA4CC5FA9}"/>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29848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08ABA-68F8-4B31-99E9-2F33AE278F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D562C8-8B0C-4003-9114-27E1C74676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35A3B-9268-4C4E-95AE-7B6658D76C1A}"/>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5" name="Footer Placeholder 4">
            <a:extLst>
              <a:ext uri="{FF2B5EF4-FFF2-40B4-BE49-F238E27FC236}">
                <a16:creationId xmlns:a16="http://schemas.microsoft.com/office/drawing/2014/main" id="{92522E51-1677-45E7-8D0C-CAE7CA515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05035D-DE5C-4E06-B78E-3A6E7284EB01}"/>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207703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C04E-326B-435E-9B50-F29E842EA0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2983E2-F447-4ADD-94CE-93D5F312C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77C6A8-E002-40FB-80EE-B6351DCE9EC6}"/>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5" name="Footer Placeholder 4">
            <a:extLst>
              <a:ext uri="{FF2B5EF4-FFF2-40B4-BE49-F238E27FC236}">
                <a16:creationId xmlns:a16="http://schemas.microsoft.com/office/drawing/2014/main" id="{57965381-C609-4330-9640-A2308FFF18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D52DE-1FFF-4E61-B330-74BE6088A764}"/>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106352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94DF-AA32-4483-8112-C4FEE9F17F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CB8D9E-723B-42BF-B0B3-C3BF8FC2A6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887A8-F7AC-4D3B-9817-967EEC8ED62F}"/>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5" name="Footer Placeholder 4">
            <a:extLst>
              <a:ext uri="{FF2B5EF4-FFF2-40B4-BE49-F238E27FC236}">
                <a16:creationId xmlns:a16="http://schemas.microsoft.com/office/drawing/2014/main" id="{73D1832D-D938-4749-828C-9AC0F9F5D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5F853-2A03-4C70-BC5F-D86CF4C5F2A6}"/>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120189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EEE2-6203-4ECB-A3B8-9A999CD84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A6F6A-6CE0-46A0-ABB9-1071083DA5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FD93BE-444D-4AB9-BD46-4B07964A2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7E3973-E8F1-45D8-8E12-4533C80E7386}"/>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6" name="Footer Placeholder 5">
            <a:extLst>
              <a:ext uri="{FF2B5EF4-FFF2-40B4-BE49-F238E27FC236}">
                <a16:creationId xmlns:a16="http://schemas.microsoft.com/office/drawing/2014/main" id="{01B5A414-FB7A-4C7E-8859-932E7D4F36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483559-C4A0-4D64-BA14-2003BA03D58F}"/>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24225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C0D9-AF3E-4B5F-B05B-E676C3C4F2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60F88E-0A7C-49A8-8094-6339FB252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493926-A49C-4E94-8FDA-60CD7BFB25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63C815-BE6F-43A9-8DED-E6ED147A4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288F2-20C7-4D85-929F-71480BC2D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B44545-3201-4ACD-BD58-584255C8EE2E}"/>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8" name="Footer Placeholder 7">
            <a:extLst>
              <a:ext uri="{FF2B5EF4-FFF2-40B4-BE49-F238E27FC236}">
                <a16:creationId xmlns:a16="http://schemas.microsoft.com/office/drawing/2014/main" id="{ABC47603-927E-45AA-ABFE-3A8C4F6F30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AB4266-463F-419D-9531-2121F61513D1}"/>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198164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07E6-B701-4A4A-AE66-F2E4D59ACF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ED2B02-E299-4E7B-8AFD-2C1883AE135B}"/>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4" name="Footer Placeholder 3">
            <a:extLst>
              <a:ext uri="{FF2B5EF4-FFF2-40B4-BE49-F238E27FC236}">
                <a16:creationId xmlns:a16="http://schemas.microsoft.com/office/drawing/2014/main" id="{EEC058F4-50DF-4F2B-A2B4-12E108656A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4F49B8-7728-4774-8104-D42A2A1B88E6}"/>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298749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807F6-784E-4D7E-9CF4-C265EAC1174B}"/>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3" name="Footer Placeholder 2">
            <a:extLst>
              <a:ext uri="{FF2B5EF4-FFF2-40B4-BE49-F238E27FC236}">
                <a16:creationId xmlns:a16="http://schemas.microsoft.com/office/drawing/2014/main" id="{A9DF2718-AAD9-4E24-9BBB-91FA3CA428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966DD6-C0FF-4ABA-8D18-6B82B7E4A1AB}"/>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196151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DC9F-366C-4AC2-82CE-26DC14F4B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A296DD-3A62-4BF8-B74D-7B61B28A5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86BFFD-E72C-40E2-87F2-FF4D2D2F7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60793-9F24-4487-976C-2D939B4D9FE7}"/>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6" name="Footer Placeholder 5">
            <a:extLst>
              <a:ext uri="{FF2B5EF4-FFF2-40B4-BE49-F238E27FC236}">
                <a16:creationId xmlns:a16="http://schemas.microsoft.com/office/drawing/2014/main" id="{70E37FEE-63CF-41C2-9159-FA77A5405D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1EA83-DDA5-4E39-A737-434ED90E4F58}"/>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100965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0CAF-ED9B-4ED3-8C0A-1F99B2F87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DBBAD9-5F94-435A-87B5-85B278B45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252348-1C67-4088-AF6E-76455605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719ED-76B7-4E7C-B6A8-2D4DE9BC0044}"/>
              </a:ext>
            </a:extLst>
          </p:cNvPr>
          <p:cNvSpPr>
            <a:spLocks noGrp="1"/>
          </p:cNvSpPr>
          <p:nvPr>
            <p:ph type="dt" sz="half" idx="10"/>
          </p:nvPr>
        </p:nvSpPr>
        <p:spPr/>
        <p:txBody>
          <a:bodyPr/>
          <a:lstStyle/>
          <a:p>
            <a:fld id="{65C5618A-FDA8-4C6D-A43E-564ECE147406}" type="datetimeFigureOut">
              <a:rPr lang="en-IN" smtClean="0"/>
              <a:t>28-07-2024</a:t>
            </a:fld>
            <a:endParaRPr lang="en-IN"/>
          </a:p>
        </p:txBody>
      </p:sp>
      <p:sp>
        <p:nvSpPr>
          <p:cNvPr id="6" name="Footer Placeholder 5">
            <a:extLst>
              <a:ext uri="{FF2B5EF4-FFF2-40B4-BE49-F238E27FC236}">
                <a16:creationId xmlns:a16="http://schemas.microsoft.com/office/drawing/2014/main" id="{66D27D29-32D4-4ED7-BA81-FDEBF81D0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3FC6A6-9B52-4221-9067-896637EFF471}"/>
              </a:ext>
            </a:extLst>
          </p:cNvPr>
          <p:cNvSpPr>
            <a:spLocks noGrp="1"/>
          </p:cNvSpPr>
          <p:nvPr>
            <p:ph type="sldNum" sz="quarter" idx="12"/>
          </p:nvPr>
        </p:nvSpPr>
        <p:spPr/>
        <p:txBody>
          <a:bodyPr/>
          <a:lstStyle/>
          <a:p>
            <a:fld id="{5B0499D2-EECB-4865-812F-83630ADACA14}" type="slidenum">
              <a:rPr lang="en-IN" smtClean="0"/>
              <a:t>‹#›</a:t>
            </a:fld>
            <a:endParaRPr lang="en-IN"/>
          </a:p>
        </p:txBody>
      </p:sp>
    </p:spTree>
    <p:extLst>
      <p:ext uri="{BB962C8B-B14F-4D97-AF65-F5344CB8AC3E}">
        <p14:creationId xmlns:p14="http://schemas.microsoft.com/office/powerpoint/2010/main" val="288255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41EA7-E297-4801-88D7-67C41B8658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626BBF-CD99-4CF9-A16D-425935EE9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9EDDE-0439-4CFB-955A-FD93738B17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5618A-FDA8-4C6D-A43E-564ECE147406}" type="datetimeFigureOut">
              <a:rPr lang="en-IN" smtClean="0"/>
              <a:t>28-07-2024</a:t>
            </a:fld>
            <a:endParaRPr lang="en-IN"/>
          </a:p>
        </p:txBody>
      </p:sp>
      <p:sp>
        <p:nvSpPr>
          <p:cNvPr id="5" name="Footer Placeholder 4">
            <a:extLst>
              <a:ext uri="{FF2B5EF4-FFF2-40B4-BE49-F238E27FC236}">
                <a16:creationId xmlns:a16="http://schemas.microsoft.com/office/drawing/2014/main" id="{795B7FE7-B7FC-4342-849B-D9901C387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E71C90-AA65-46C3-87D6-B2DD8F435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499D2-EECB-4865-812F-83630ADACA14}" type="slidenum">
              <a:rPr lang="en-IN" smtClean="0"/>
              <a:t>‹#›</a:t>
            </a:fld>
            <a:endParaRPr lang="en-IN"/>
          </a:p>
        </p:txBody>
      </p:sp>
    </p:spTree>
    <p:extLst>
      <p:ext uri="{BB962C8B-B14F-4D97-AF65-F5344CB8AC3E}">
        <p14:creationId xmlns:p14="http://schemas.microsoft.com/office/powerpoint/2010/main" val="206629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147A-EB8C-4F93-AD46-62145D584306}"/>
              </a:ext>
            </a:extLst>
          </p:cNvPr>
          <p:cNvSpPr>
            <a:spLocks noGrp="1"/>
          </p:cNvSpPr>
          <p:nvPr>
            <p:ph type="ctrTitle"/>
          </p:nvPr>
        </p:nvSpPr>
        <p:spPr>
          <a:xfrm>
            <a:off x="1720947" y="1783545"/>
            <a:ext cx="9144000" cy="2387600"/>
          </a:xfrm>
        </p:spPr>
        <p:txBody>
          <a:bodyPr/>
          <a:lstStyle/>
          <a:p>
            <a:r>
              <a:rPr lang="en-US" dirty="0"/>
              <a:t>IoT Design Methodology</a:t>
            </a:r>
            <a:endParaRPr lang="en-IN" dirty="0"/>
          </a:p>
        </p:txBody>
      </p:sp>
    </p:spTree>
    <p:extLst>
      <p:ext uri="{BB962C8B-B14F-4D97-AF65-F5344CB8AC3E}">
        <p14:creationId xmlns:p14="http://schemas.microsoft.com/office/powerpoint/2010/main" val="3400586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23E2B2-B9A5-4DD3-9D44-7A418FA79D07}"/>
              </a:ext>
            </a:extLst>
          </p:cNvPr>
          <p:cNvSpPr/>
          <p:nvPr/>
        </p:nvSpPr>
        <p:spPr>
          <a:xfrm>
            <a:off x="1062418" y="702840"/>
            <a:ext cx="4571900" cy="584775"/>
          </a:xfrm>
          <a:prstGeom prst="rect">
            <a:avLst/>
          </a:prstGeom>
        </p:spPr>
        <p:txBody>
          <a:bodyPr wrap="square">
            <a:spAutoFit/>
          </a:bodyPr>
          <a:lstStyle/>
          <a:p>
            <a:r>
              <a:rPr lang="en-IN" sz="3200" dirty="0">
                <a:solidFill>
                  <a:srgbClr val="C41E3A"/>
                </a:solidFill>
                <a:latin typeface="Times New Roman" panose="02020603050405020304" pitchFamily="18" charset="0"/>
                <a:cs typeface="Times New Roman" panose="02020603050405020304" pitchFamily="18" charset="0"/>
              </a:rPr>
              <a:t>5. Service Specifications</a:t>
            </a:r>
          </a:p>
        </p:txBody>
      </p:sp>
      <p:sp>
        <p:nvSpPr>
          <p:cNvPr id="3" name="Rectangle 2">
            <a:extLst>
              <a:ext uri="{FF2B5EF4-FFF2-40B4-BE49-F238E27FC236}">
                <a16:creationId xmlns:a16="http://schemas.microsoft.com/office/drawing/2014/main" id="{E9008443-A146-45E3-978B-57435B02FD7B}"/>
              </a:ext>
            </a:extLst>
          </p:cNvPr>
          <p:cNvSpPr/>
          <p:nvPr/>
        </p:nvSpPr>
        <p:spPr>
          <a:xfrm>
            <a:off x="1299882" y="1287615"/>
            <a:ext cx="9829700" cy="646331"/>
          </a:xfrm>
          <a:prstGeom prst="rect">
            <a:avLst/>
          </a:prstGeom>
        </p:spPr>
        <p:txBody>
          <a:bodyPr wrap="square">
            <a:spAutoFit/>
          </a:bodyPr>
          <a:lstStyle/>
          <a:p>
            <a:r>
              <a:rPr lang="en-US" dirty="0">
                <a:solidFill>
                  <a:srgbClr val="333333"/>
                </a:solidFill>
                <a:latin typeface="Helvetica Neue"/>
              </a:rPr>
              <a:t>For each state and attribute in the process specification and information model, we define a service. Services either change the state of attributes or retrieve their current values. </a:t>
            </a:r>
            <a:endParaRPr lang="en-IN" dirty="0"/>
          </a:p>
        </p:txBody>
      </p:sp>
    </p:spTree>
    <p:extLst>
      <p:ext uri="{BB962C8B-B14F-4D97-AF65-F5344CB8AC3E}">
        <p14:creationId xmlns:p14="http://schemas.microsoft.com/office/powerpoint/2010/main" val="86840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4F860C-1845-4C14-AF2A-53E36751DD90}"/>
              </a:ext>
            </a:extLst>
          </p:cNvPr>
          <p:cNvSpPr/>
          <p:nvPr/>
        </p:nvSpPr>
        <p:spPr>
          <a:xfrm>
            <a:off x="965206" y="783522"/>
            <a:ext cx="5233888" cy="584775"/>
          </a:xfrm>
          <a:prstGeom prst="rect">
            <a:avLst/>
          </a:prstGeom>
        </p:spPr>
        <p:txBody>
          <a:bodyPr wrap="square">
            <a:spAutoFit/>
          </a:bodyPr>
          <a:lstStyle/>
          <a:p>
            <a:r>
              <a:rPr lang="en-IN" sz="3200" dirty="0">
                <a:solidFill>
                  <a:srgbClr val="C41E3A"/>
                </a:solidFill>
                <a:latin typeface="Times New Roman" panose="02020603050405020304" pitchFamily="18" charset="0"/>
                <a:cs typeface="Times New Roman" panose="02020603050405020304" pitchFamily="18" charset="0"/>
              </a:rPr>
              <a:t>6. IoT Level Specification</a:t>
            </a:r>
          </a:p>
        </p:txBody>
      </p:sp>
      <p:sp>
        <p:nvSpPr>
          <p:cNvPr id="3" name="Rectangle 2">
            <a:extLst>
              <a:ext uri="{FF2B5EF4-FFF2-40B4-BE49-F238E27FC236}">
                <a16:creationId xmlns:a16="http://schemas.microsoft.com/office/drawing/2014/main" id="{A550F164-9749-4ABA-A0B4-1434853432F5}"/>
              </a:ext>
            </a:extLst>
          </p:cNvPr>
          <p:cNvSpPr/>
          <p:nvPr/>
        </p:nvSpPr>
        <p:spPr>
          <a:xfrm>
            <a:off x="1326776" y="1828365"/>
            <a:ext cx="9793942" cy="954107"/>
          </a:xfrm>
          <a:prstGeom prst="rect">
            <a:avLst/>
          </a:prstGeom>
        </p:spPr>
        <p:txBody>
          <a:bodyPr wrap="square">
            <a:spAutoFit/>
          </a:bodyPr>
          <a:lstStyle/>
          <a:p>
            <a:r>
              <a:rPr lang="en-US" sz="2800" dirty="0">
                <a:solidFill>
                  <a:srgbClr val="333333"/>
                </a:solidFill>
                <a:latin typeface="Times New Roman" panose="02020603050405020304" pitchFamily="18" charset="0"/>
                <a:cs typeface="Times New Roman" panose="02020603050405020304" pitchFamily="18" charset="0"/>
              </a:rPr>
              <a:t>Based on the requirements we will choose the IoT application deployment level.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37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78B259-D38F-4D3B-B3B7-223F3266C120}"/>
              </a:ext>
            </a:extLst>
          </p:cNvPr>
          <p:cNvSpPr/>
          <p:nvPr/>
        </p:nvSpPr>
        <p:spPr>
          <a:xfrm>
            <a:off x="853969" y="716287"/>
            <a:ext cx="4224233" cy="461665"/>
          </a:xfrm>
          <a:prstGeom prst="rect">
            <a:avLst/>
          </a:prstGeom>
        </p:spPr>
        <p:txBody>
          <a:bodyPr wrap="none">
            <a:spAutoFit/>
          </a:bodyPr>
          <a:lstStyle/>
          <a:p>
            <a:r>
              <a:rPr lang="en-IN" sz="2400" dirty="0">
                <a:solidFill>
                  <a:srgbClr val="C41E3A"/>
                </a:solidFill>
                <a:latin typeface="Times New Roman" panose="02020603050405020304" pitchFamily="18" charset="0"/>
                <a:cs typeface="Times New Roman" panose="02020603050405020304" pitchFamily="18" charset="0"/>
              </a:rPr>
              <a:t>7. Functional View Specification</a:t>
            </a:r>
          </a:p>
        </p:txBody>
      </p:sp>
      <p:sp>
        <p:nvSpPr>
          <p:cNvPr id="3" name="Rectangle 2">
            <a:extLst>
              <a:ext uri="{FF2B5EF4-FFF2-40B4-BE49-F238E27FC236}">
                <a16:creationId xmlns:a16="http://schemas.microsoft.com/office/drawing/2014/main" id="{39B679AA-A407-4FF0-89C3-3C098DBBEBA5}"/>
              </a:ext>
            </a:extLst>
          </p:cNvPr>
          <p:cNvSpPr/>
          <p:nvPr/>
        </p:nvSpPr>
        <p:spPr>
          <a:xfrm>
            <a:off x="1125070" y="1299900"/>
            <a:ext cx="8126506" cy="1015663"/>
          </a:xfrm>
          <a:prstGeom prst="rect">
            <a:avLst/>
          </a:prstGeom>
        </p:spPr>
        <p:txBody>
          <a:bodyPr wrap="square">
            <a:spAutoFit/>
          </a:bodyPr>
          <a:lstStyle/>
          <a:p>
            <a:r>
              <a:rPr lang="en-US" sz="2000" dirty="0">
                <a:solidFill>
                  <a:srgbClr val="333333"/>
                </a:solidFill>
                <a:latin typeface="Times New Roman" panose="02020603050405020304" pitchFamily="18" charset="0"/>
                <a:cs typeface="Times New Roman" panose="02020603050405020304" pitchFamily="18" charset="0"/>
              </a:rPr>
              <a:t>The functional groups in a functional view include </a:t>
            </a:r>
          </a:p>
          <a:p>
            <a:endParaRPr lang="en-US" sz="2000" dirty="0">
              <a:solidFill>
                <a:srgbClr val="333333"/>
              </a:solidFill>
              <a:latin typeface="Times New Roman" panose="02020603050405020304" pitchFamily="18" charset="0"/>
              <a:cs typeface="Times New Roman" panose="02020603050405020304" pitchFamily="18" charset="0"/>
            </a:endParaRPr>
          </a:p>
          <a:p>
            <a:r>
              <a:rPr lang="en-US" sz="2000" dirty="0">
                <a:solidFill>
                  <a:srgbClr val="333333"/>
                </a:solidFill>
                <a:latin typeface="Times New Roman" panose="02020603050405020304" pitchFamily="18" charset="0"/>
                <a:cs typeface="Times New Roman" panose="02020603050405020304" pitchFamily="18" charset="0"/>
              </a:rPr>
              <a:t>Device, Communication, Services, Management, Security, and Application. </a:t>
            </a:r>
            <a:endParaRPr lang="en-IN" sz="2000" dirty="0">
              <a:latin typeface="Times New Roman" panose="02020603050405020304" pitchFamily="18" charset="0"/>
              <a:cs typeface="Times New Roman" panose="02020603050405020304" pitchFamily="18" charset="0"/>
            </a:endParaRPr>
          </a:p>
        </p:txBody>
      </p:sp>
      <p:pic>
        <p:nvPicPr>
          <p:cNvPr id="6146" name="Picture 2" descr="IoT Design Methodology Functional View Specification">
            <a:extLst>
              <a:ext uri="{FF2B5EF4-FFF2-40B4-BE49-F238E27FC236}">
                <a16:creationId xmlns:a16="http://schemas.microsoft.com/office/drawing/2014/main" id="{92F80B3F-2E5B-49CC-A46C-E9C27F658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746" y="2530993"/>
            <a:ext cx="8126507" cy="40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93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0CE0C5F-B77F-4F7E-9A89-70DF66156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04" y="1794720"/>
            <a:ext cx="11185861" cy="42223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D34531F-1DD7-4164-8CED-84A3197DB8F2}"/>
              </a:ext>
            </a:extLst>
          </p:cNvPr>
          <p:cNvSpPr/>
          <p:nvPr/>
        </p:nvSpPr>
        <p:spPr>
          <a:xfrm>
            <a:off x="843636" y="649052"/>
            <a:ext cx="4104881" cy="369332"/>
          </a:xfrm>
          <a:prstGeom prst="rect">
            <a:avLst/>
          </a:prstGeom>
        </p:spPr>
        <p:txBody>
          <a:bodyPr wrap="square">
            <a:spAutoFit/>
          </a:bodyPr>
          <a:lstStyle/>
          <a:p>
            <a:r>
              <a:rPr lang="en-IN" dirty="0">
                <a:solidFill>
                  <a:srgbClr val="C41E3A"/>
                </a:solidFill>
                <a:latin typeface="Times New Roman" panose="02020603050405020304" pitchFamily="18" charset="0"/>
                <a:cs typeface="Times New Roman" panose="02020603050405020304" pitchFamily="18" charset="0"/>
              </a:rPr>
              <a:t>8. Operational View Specification</a:t>
            </a:r>
          </a:p>
        </p:txBody>
      </p:sp>
    </p:spTree>
    <p:extLst>
      <p:ext uri="{BB962C8B-B14F-4D97-AF65-F5344CB8AC3E}">
        <p14:creationId xmlns:p14="http://schemas.microsoft.com/office/powerpoint/2010/main" val="378959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7AED8-6978-4112-B12F-A02D35E24F96}"/>
              </a:ext>
            </a:extLst>
          </p:cNvPr>
          <p:cNvSpPr/>
          <p:nvPr/>
        </p:nvSpPr>
        <p:spPr>
          <a:xfrm>
            <a:off x="811805" y="756628"/>
            <a:ext cx="4006225" cy="369332"/>
          </a:xfrm>
          <a:prstGeom prst="rect">
            <a:avLst/>
          </a:prstGeom>
        </p:spPr>
        <p:txBody>
          <a:bodyPr wrap="none">
            <a:spAutoFit/>
          </a:bodyPr>
          <a:lstStyle/>
          <a:p>
            <a:r>
              <a:rPr lang="en-US" dirty="0">
                <a:solidFill>
                  <a:srgbClr val="C41E3A"/>
                </a:solidFill>
                <a:latin typeface="Helvetica Neue"/>
              </a:rPr>
              <a:t>9. Device and Component Integration</a:t>
            </a:r>
          </a:p>
        </p:txBody>
      </p:sp>
      <p:pic>
        <p:nvPicPr>
          <p:cNvPr id="8194" name="Picture 2" descr="IoT Design Methodology Device and Component Integration">
            <a:extLst>
              <a:ext uri="{FF2B5EF4-FFF2-40B4-BE49-F238E27FC236}">
                <a16:creationId xmlns:a16="http://schemas.microsoft.com/office/drawing/2014/main" id="{FA332327-5B46-496C-97B1-A589418D8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210" y="2329142"/>
            <a:ext cx="5276850" cy="4324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8D73BE6-B402-40F8-A862-6A7679C783BC}"/>
              </a:ext>
            </a:extLst>
          </p:cNvPr>
          <p:cNvSpPr/>
          <p:nvPr/>
        </p:nvSpPr>
        <p:spPr>
          <a:xfrm>
            <a:off x="950258" y="1404385"/>
            <a:ext cx="9767047" cy="369332"/>
          </a:xfrm>
          <a:prstGeom prst="rect">
            <a:avLst/>
          </a:prstGeom>
        </p:spPr>
        <p:txBody>
          <a:bodyPr wrap="square">
            <a:spAutoFit/>
          </a:bodyPr>
          <a:lstStyle/>
          <a:p>
            <a:r>
              <a:rPr lang="en-US" dirty="0">
                <a:solidFill>
                  <a:srgbClr val="333333"/>
                </a:solidFill>
                <a:latin typeface="Times New Roman" panose="02020603050405020304" pitchFamily="18" charset="0"/>
                <a:cs typeface="Times New Roman" panose="02020603050405020304" pitchFamily="18" charset="0"/>
              </a:rPr>
              <a:t>The devices like sensors, computing devices and other components are integrated together.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28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4631B4-CEA4-496E-83E8-B7E863ECF807}"/>
              </a:ext>
            </a:extLst>
          </p:cNvPr>
          <p:cNvSpPr/>
          <p:nvPr/>
        </p:nvSpPr>
        <p:spPr>
          <a:xfrm>
            <a:off x="1139590" y="971781"/>
            <a:ext cx="3539986" cy="369332"/>
          </a:xfrm>
          <a:prstGeom prst="rect">
            <a:avLst/>
          </a:prstGeom>
        </p:spPr>
        <p:txBody>
          <a:bodyPr wrap="square">
            <a:spAutoFit/>
          </a:bodyPr>
          <a:lstStyle/>
          <a:p>
            <a:r>
              <a:rPr lang="en-IN" dirty="0">
                <a:solidFill>
                  <a:srgbClr val="C41E3A"/>
                </a:solidFill>
                <a:latin typeface="Times New Roman" panose="02020603050405020304" pitchFamily="18" charset="0"/>
                <a:cs typeface="Times New Roman" panose="02020603050405020304" pitchFamily="18" charset="0"/>
              </a:rPr>
              <a:t>10. Application Development</a:t>
            </a:r>
          </a:p>
        </p:txBody>
      </p:sp>
      <p:sp>
        <p:nvSpPr>
          <p:cNvPr id="3" name="Rectangle 2">
            <a:extLst>
              <a:ext uri="{FF2B5EF4-FFF2-40B4-BE49-F238E27FC236}">
                <a16:creationId xmlns:a16="http://schemas.microsoft.com/office/drawing/2014/main" id="{FB8C7CD6-233F-4D91-A4CB-80A5FDBE31BD}"/>
              </a:ext>
            </a:extLst>
          </p:cNvPr>
          <p:cNvSpPr/>
          <p:nvPr/>
        </p:nvSpPr>
        <p:spPr>
          <a:xfrm>
            <a:off x="1938618" y="2319644"/>
            <a:ext cx="8314764" cy="646331"/>
          </a:xfrm>
          <a:prstGeom prst="rect">
            <a:avLst/>
          </a:prstGeom>
        </p:spPr>
        <p:txBody>
          <a:bodyPr wrap="square">
            <a:spAutoFit/>
          </a:bodyPr>
          <a:lstStyle/>
          <a:p>
            <a:r>
              <a:rPr lang="en-US" dirty="0">
                <a:solidFill>
                  <a:srgbClr val="333333"/>
                </a:solidFill>
                <a:latin typeface="Times New Roman" panose="02020603050405020304" pitchFamily="18" charset="0"/>
                <a:cs typeface="Times New Roman" panose="02020603050405020304" pitchFamily="18" charset="0"/>
              </a:rPr>
              <a:t>Using all the information from previous steps, we will develop the application (code) for the IoT system.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315DDFE-8E3D-4FE8-B684-768963324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813" y="-47396"/>
            <a:ext cx="7167282" cy="687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6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70BEB9-F516-4CAE-91B2-63936BCDFECE}"/>
              </a:ext>
            </a:extLst>
          </p:cNvPr>
          <p:cNvSpPr/>
          <p:nvPr/>
        </p:nvSpPr>
        <p:spPr>
          <a:xfrm>
            <a:off x="920887" y="702840"/>
            <a:ext cx="6972537" cy="523220"/>
          </a:xfrm>
          <a:prstGeom prst="rect">
            <a:avLst/>
          </a:prstGeom>
        </p:spPr>
        <p:txBody>
          <a:bodyPr wrap="square">
            <a:spAutoFit/>
          </a:bodyPr>
          <a:lstStyle/>
          <a:p>
            <a:r>
              <a:rPr lang="en-US" sz="2800" dirty="0">
                <a:solidFill>
                  <a:srgbClr val="C41E3A"/>
                </a:solidFill>
                <a:latin typeface="Times New Roman" panose="02020603050405020304" pitchFamily="18" charset="0"/>
                <a:cs typeface="Times New Roman" panose="02020603050405020304" pitchFamily="18" charset="0"/>
              </a:rPr>
              <a:t>1. Purpose and Requirements Specification</a:t>
            </a:r>
          </a:p>
        </p:txBody>
      </p:sp>
      <p:sp>
        <p:nvSpPr>
          <p:cNvPr id="3" name="Rectangle 2">
            <a:extLst>
              <a:ext uri="{FF2B5EF4-FFF2-40B4-BE49-F238E27FC236}">
                <a16:creationId xmlns:a16="http://schemas.microsoft.com/office/drawing/2014/main" id="{B46F7167-AB82-43B3-857C-6D50A8D3366F}"/>
              </a:ext>
            </a:extLst>
          </p:cNvPr>
          <p:cNvSpPr/>
          <p:nvPr/>
        </p:nvSpPr>
        <p:spPr>
          <a:xfrm>
            <a:off x="2138083" y="1895216"/>
            <a:ext cx="5351929" cy="2677656"/>
          </a:xfrm>
          <a:prstGeom prst="rect">
            <a:avLst/>
          </a:prstGeom>
        </p:spPr>
        <p:txBody>
          <a:bodyPr wrap="square">
            <a:spAutoFit/>
          </a:bodyPr>
          <a:lstStyle/>
          <a:p>
            <a:r>
              <a:rPr lang="en-US" sz="2400" dirty="0">
                <a:solidFill>
                  <a:srgbClr val="333333"/>
                </a:solidFill>
                <a:latin typeface="Times New Roman" panose="02020603050405020304" pitchFamily="18" charset="0"/>
                <a:cs typeface="Times New Roman" panose="02020603050405020304" pitchFamily="18" charset="0"/>
              </a:rPr>
              <a:t>Requirements can be</a:t>
            </a:r>
          </a:p>
          <a:p>
            <a:endParaRPr lang="en-US" sz="2400" dirty="0">
              <a:solidFill>
                <a:srgbClr val="333333"/>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Data collection requirements</a:t>
            </a:r>
          </a:p>
          <a:p>
            <a:pPr>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Data analysis requirements</a:t>
            </a:r>
          </a:p>
          <a:p>
            <a:pPr>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System management requirements</a:t>
            </a:r>
          </a:p>
          <a:p>
            <a:pPr>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Security requirements</a:t>
            </a:r>
          </a:p>
          <a:p>
            <a:pPr>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User interface requirements</a:t>
            </a:r>
          </a:p>
        </p:txBody>
      </p:sp>
    </p:spTree>
    <p:extLst>
      <p:ext uri="{BB962C8B-B14F-4D97-AF65-F5344CB8AC3E}">
        <p14:creationId xmlns:p14="http://schemas.microsoft.com/office/powerpoint/2010/main" val="258665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BC8854-A6E5-4852-9474-E3D5EF76EFBD}"/>
              </a:ext>
            </a:extLst>
          </p:cNvPr>
          <p:cNvPicPr>
            <a:picLocks noChangeAspect="1"/>
          </p:cNvPicPr>
          <p:nvPr/>
        </p:nvPicPr>
        <p:blipFill>
          <a:blip r:embed="rId2"/>
          <a:stretch>
            <a:fillRect/>
          </a:stretch>
        </p:blipFill>
        <p:spPr>
          <a:xfrm>
            <a:off x="2393576" y="213737"/>
            <a:ext cx="7315200" cy="6352673"/>
          </a:xfrm>
          <a:prstGeom prst="rect">
            <a:avLst/>
          </a:prstGeom>
        </p:spPr>
      </p:pic>
    </p:spTree>
    <p:extLst>
      <p:ext uri="{BB962C8B-B14F-4D97-AF65-F5344CB8AC3E}">
        <p14:creationId xmlns:p14="http://schemas.microsoft.com/office/powerpoint/2010/main" val="42917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3ACCD1-68DD-4D65-8AA5-33FFDD3E817A}"/>
              </a:ext>
            </a:extLst>
          </p:cNvPr>
          <p:cNvSpPr/>
          <p:nvPr/>
        </p:nvSpPr>
        <p:spPr>
          <a:xfrm>
            <a:off x="980490" y="823863"/>
            <a:ext cx="4118435" cy="584775"/>
          </a:xfrm>
          <a:prstGeom prst="rect">
            <a:avLst/>
          </a:prstGeom>
        </p:spPr>
        <p:txBody>
          <a:bodyPr wrap="none">
            <a:spAutoFit/>
          </a:bodyPr>
          <a:lstStyle/>
          <a:p>
            <a:r>
              <a:rPr lang="en-IN" sz="3200" dirty="0">
                <a:solidFill>
                  <a:srgbClr val="C41E3A"/>
                </a:solidFill>
                <a:latin typeface="Times New Roman" panose="02020603050405020304" pitchFamily="18" charset="0"/>
                <a:cs typeface="Times New Roman" panose="02020603050405020304" pitchFamily="18" charset="0"/>
              </a:rPr>
              <a:t>2. Process Specification</a:t>
            </a:r>
          </a:p>
        </p:txBody>
      </p:sp>
      <p:pic>
        <p:nvPicPr>
          <p:cNvPr id="2050" name="Picture 2">
            <a:extLst>
              <a:ext uri="{FF2B5EF4-FFF2-40B4-BE49-F238E27FC236}">
                <a16:creationId xmlns:a16="http://schemas.microsoft.com/office/drawing/2014/main" id="{2E992F24-3D4B-436B-9AA3-D1ECC1ACC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388" y="1408638"/>
            <a:ext cx="8767202" cy="510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B672B6-B301-469F-8F86-C16D016D65A4}"/>
              </a:ext>
            </a:extLst>
          </p:cNvPr>
          <p:cNvSpPr/>
          <p:nvPr/>
        </p:nvSpPr>
        <p:spPr>
          <a:xfrm>
            <a:off x="720712" y="689392"/>
            <a:ext cx="4026100" cy="461665"/>
          </a:xfrm>
          <a:prstGeom prst="rect">
            <a:avLst/>
          </a:prstGeom>
        </p:spPr>
        <p:txBody>
          <a:bodyPr wrap="square">
            <a:spAutoFit/>
          </a:bodyPr>
          <a:lstStyle/>
          <a:p>
            <a:r>
              <a:rPr lang="en-IN" sz="2400" dirty="0">
                <a:solidFill>
                  <a:srgbClr val="C41E3A"/>
                </a:solidFill>
                <a:latin typeface="Times New Roman" panose="02020603050405020304" pitchFamily="18" charset="0"/>
                <a:cs typeface="Times New Roman" panose="02020603050405020304" pitchFamily="18" charset="0"/>
              </a:rPr>
              <a:t>3. Domain Model Specification</a:t>
            </a:r>
          </a:p>
        </p:txBody>
      </p:sp>
      <p:sp>
        <p:nvSpPr>
          <p:cNvPr id="3" name="Rectangle 2">
            <a:extLst>
              <a:ext uri="{FF2B5EF4-FFF2-40B4-BE49-F238E27FC236}">
                <a16:creationId xmlns:a16="http://schemas.microsoft.com/office/drawing/2014/main" id="{19D9C572-EADC-4340-A585-023DA0DD145B}"/>
              </a:ext>
            </a:extLst>
          </p:cNvPr>
          <p:cNvSpPr/>
          <p:nvPr/>
        </p:nvSpPr>
        <p:spPr>
          <a:xfrm>
            <a:off x="1089212" y="1775012"/>
            <a:ext cx="9453282" cy="923330"/>
          </a:xfrm>
          <a:prstGeom prst="rect">
            <a:avLst/>
          </a:prstGeom>
        </p:spPr>
        <p:txBody>
          <a:bodyPr wrap="square">
            <a:spAutoFit/>
          </a:bodyPr>
          <a:lstStyle/>
          <a:p>
            <a:pPr algn="just"/>
            <a:r>
              <a:rPr lang="en-US" dirty="0">
                <a:solidFill>
                  <a:srgbClr val="333333"/>
                </a:solidFill>
                <a:latin typeface="Times New Roman" panose="02020603050405020304" pitchFamily="18" charset="0"/>
                <a:cs typeface="Times New Roman" panose="02020603050405020304" pitchFamily="18" charset="0"/>
              </a:rPr>
              <a:t>The domain model describes the main concepts, entities, and objects in the domain of the IoT system to be designed. The domain model defines the attributes of the objects and the relationships between objects.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82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332E783-E169-4946-88BF-E205439376C5}"/>
              </a:ext>
            </a:extLst>
          </p:cNvPr>
          <p:cNvGraphicFramePr>
            <a:graphicFrameLocks noGrp="1"/>
          </p:cNvGraphicFramePr>
          <p:nvPr>
            <p:extLst>
              <p:ext uri="{D42A27DB-BD31-4B8C-83A1-F6EECF244321}">
                <p14:modId xmlns:p14="http://schemas.microsoft.com/office/powerpoint/2010/main" val="3298812998"/>
              </p:ext>
            </p:extLst>
          </p:nvPr>
        </p:nvGraphicFramePr>
        <p:xfrm>
          <a:off x="2218765" y="161364"/>
          <a:ext cx="7342093" cy="6441141"/>
        </p:xfrm>
        <a:graphic>
          <a:graphicData uri="http://schemas.openxmlformats.org/drawingml/2006/table">
            <a:tbl>
              <a:tblPr/>
              <a:tblGrid>
                <a:gridCol w="2810122">
                  <a:extLst>
                    <a:ext uri="{9D8B030D-6E8A-4147-A177-3AD203B41FA5}">
                      <a16:colId xmlns:a16="http://schemas.microsoft.com/office/drawing/2014/main" val="18858257"/>
                    </a:ext>
                  </a:extLst>
                </a:gridCol>
                <a:gridCol w="4531971">
                  <a:extLst>
                    <a:ext uri="{9D8B030D-6E8A-4147-A177-3AD203B41FA5}">
                      <a16:colId xmlns:a16="http://schemas.microsoft.com/office/drawing/2014/main" val="1617379722"/>
                    </a:ext>
                  </a:extLst>
                </a:gridCol>
              </a:tblGrid>
              <a:tr h="1328185">
                <a:tc>
                  <a:txBody>
                    <a:bodyPr/>
                    <a:lstStyle/>
                    <a:p>
                      <a:r>
                        <a:rPr lang="en-IN" sz="1400" b="1">
                          <a:effectLst/>
                        </a:rPr>
                        <a:t>Physical Entity</a:t>
                      </a:r>
                      <a:endParaRPr lang="en-IN" sz="1400">
                        <a:effectLst/>
                      </a:endParaRP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 The physical identifiable objects in the environment</a:t>
                      </a:r>
                    </a:p>
                    <a:p>
                      <a:r>
                        <a:rPr lang="en-US" sz="1400">
                          <a:effectLst/>
                        </a:rPr>
                        <a:t>• IoT system provides information about the physical entity (using sensors) or performs actuation upon the physical entity</a:t>
                      </a: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72477377"/>
                  </a:ext>
                </a:extLst>
              </a:tr>
              <a:tr h="889408">
                <a:tc>
                  <a:txBody>
                    <a:bodyPr/>
                    <a:lstStyle/>
                    <a:p>
                      <a:r>
                        <a:rPr lang="en-IN" sz="1400" b="1">
                          <a:effectLst/>
                        </a:rPr>
                        <a:t>Virtual Entity</a:t>
                      </a:r>
                      <a:endParaRPr lang="en-IN" sz="1400">
                        <a:effectLst/>
                      </a:endParaRP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 Virtual entity is a representation of the physical entity in the digital world</a:t>
                      </a:r>
                    </a:p>
                    <a:p>
                      <a:r>
                        <a:rPr lang="en-US" sz="1400">
                          <a:effectLst/>
                        </a:rPr>
                        <a:t>• For every physical entity there is a virtual entity</a:t>
                      </a: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6607507"/>
                  </a:ext>
                </a:extLst>
              </a:tr>
              <a:tr h="1328185">
                <a:tc>
                  <a:txBody>
                    <a:bodyPr/>
                    <a:lstStyle/>
                    <a:p>
                      <a:r>
                        <a:rPr lang="en-IN" sz="1400" b="1">
                          <a:effectLst/>
                        </a:rPr>
                        <a:t>Device</a:t>
                      </a:r>
                      <a:endParaRPr lang="en-IN" sz="1400">
                        <a:effectLst/>
                      </a:endParaRP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 Devices provide a medium for interaction between physical and virtual entities</a:t>
                      </a:r>
                    </a:p>
                    <a:p>
                      <a:r>
                        <a:rPr lang="en-US" sz="1400">
                          <a:effectLst/>
                        </a:rPr>
                        <a:t>• Devices are used to gather information from or perform actuation on physical entities</a:t>
                      </a: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57336597"/>
                  </a:ext>
                </a:extLst>
              </a:tr>
              <a:tr h="1986351">
                <a:tc>
                  <a:txBody>
                    <a:bodyPr/>
                    <a:lstStyle/>
                    <a:p>
                      <a:r>
                        <a:rPr lang="en-IN" sz="1400" b="1">
                          <a:effectLst/>
                        </a:rPr>
                        <a:t>Resource</a:t>
                      </a:r>
                      <a:endParaRPr lang="en-IN" sz="1400">
                        <a:effectLst/>
                      </a:endParaRP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 Resources are software components which can be either on-device or network-resources</a:t>
                      </a:r>
                    </a:p>
                    <a:p>
                      <a:r>
                        <a:rPr lang="en-US" sz="1400">
                          <a:effectLst/>
                        </a:rPr>
                        <a:t>• On-device resources are hosted on the device and provide sensing or actuation (eg: operating system)</a:t>
                      </a:r>
                    </a:p>
                    <a:p>
                      <a:r>
                        <a:rPr lang="en-US" sz="1400">
                          <a:effectLst/>
                        </a:rPr>
                        <a:t>• Network-resources include software components that are available on the network (eg: database)</a:t>
                      </a: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192519"/>
                  </a:ext>
                </a:extLst>
              </a:tr>
              <a:tr h="909012">
                <a:tc>
                  <a:txBody>
                    <a:bodyPr/>
                    <a:lstStyle/>
                    <a:p>
                      <a:r>
                        <a:rPr lang="en-IN" sz="1400" b="1">
                          <a:effectLst/>
                        </a:rPr>
                        <a:t>Service</a:t>
                      </a:r>
                      <a:endParaRPr lang="en-IN" sz="1400">
                        <a:effectLst/>
                      </a:endParaRP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 Services provide an interface for interacting with the physical entity</a:t>
                      </a:r>
                    </a:p>
                    <a:p>
                      <a:r>
                        <a:rPr lang="en-US" sz="1400" dirty="0">
                          <a:effectLst/>
                        </a:rPr>
                        <a:t>• Services access resources to perform operations on physical entities</a:t>
                      </a:r>
                    </a:p>
                  </a:txBody>
                  <a:tcPr marL="8235" marR="8235" marT="8235" marB="823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0608636"/>
                  </a:ext>
                </a:extLst>
              </a:tr>
            </a:tbl>
          </a:graphicData>
        </a:graphic>
      </p:graphicFrame>
    </p:spTree>
    <p:extLst>
      <p:ext uri="{BB962C8B-B14F-4D97-AF65-F5344CB8AC3E}">
        <p14:creationId xmlns:p14="http://schemas.microsoft.com/office/powerpoint/2010/main" val="322095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2BC471-3DC1-46F8-A6C7-6B271F675172}"/>
              </a:ext>
            </a:extLst>
          </p:cNvPr>
          <p:cNvSpPr/>
          <p:nvPr/>
        </p:nvSpPr>
        <p:spPr>
          <a:xfrm>
            <a:off x="833716" y="941294"/>
            <a:ext cx="5109883" cy="461665"/>
          </a:xfrm>
          <a:prstGeom prst="rect">
            <a:avLst/>
          </a:prstGeom>
        </p:spPr>
        <p:txBody>
          <a:bodyPr wrap="square">
            <a:spAutoFit/>
          </a:bodyPr>
          <a:lstStyle/>
          <a:p>
            <a:r>
              <a:rPr lang="en-IN" sz="2400" dirty="0">
                <a:solidFill>
                  <a:srgbClr val="C41E3A"/>
                </a:solidFill>
                <a:latin typeface="Times New Roman" panose="02020603050405020304" pitchFamily="18" charset="0"/>
                <a:cs typeface="Times New Roman" panose="02020603050405020304" pitchFamily="18" charset="0"/>
              </a:rPr>
              <a:t>4. Information Model Specification</a:t>
            </a:r>
          </a:p>
        </p:txBody>
      </p:sp>
      <p:sp>
        <p:nvSpPr>
          <p:cNvPr id="3" name="Rectangle 2">
            <a:extLst>
              <a:ext uri="{FF2B5EF4-FFF2-40B4-BE49-F238E27FC236}">
                <a16:creationId xmlns:a16="http://schemas.microsoft.com/office/drawing/2014/main" id="{3379658A-55FF-43DF-A2C6-7575BE854CDB}"/>
              </a:ext>
            </a:extLst>
          </p:cNvPr>
          <p:cNvSpPr/>
          <p:nvPr/>
        </p:nvSpPr>
        <p:spPr>
          <a:xfrm>
            <a:off x="1667435" y="2124636"/>
            <a:ext cx="8848165" cy="923330"/>
          </a:xfrm>
          <a:prstGeom prst="rect">
            <a:avLst/>
          </a:prstGeom>
        </p:spPr>
        <p:txBody>
          <a:bodyPr wrap="square">
            <a:spAutoFit/>
          </a:bodyPr>
          <a:lstStyle/>
          <a:p>
            <a:pPr algn="just"/>
            <a:r>
              <a:rPr lang="en-US" dirty="0">
                <a:solidFill>
                  <a:srgbClr val="333333"/>
                </a:solidFill>
                <a:latin typeface="Helvetica Neue"/>
              </a:rPr>
              <a:t>Information model defines the structure of all the information in the IoT system. It does not describe how the information is stored and represented. To define the information model, we first list the virtual entities. </a:t>
            </a:r>
            <a:endParaRPr lang="en-IN" dirty="0"/>
          </a:p>
        </p:txBody>
      </p:sp>
    </p:spTree>
    <p:extLst>
      <p:ext uri="{BB962C8B-B14F-4D97-AF65-F5344CB8AC3E}">
        <p14:creationId xmlns:p14="http://schemas.microsoft.com/office/powerpoint/2010/main" val="319050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oT Design Methodology Information Model Specification">
            <a:extLst>
              <a:ext uri="{FF2B5EF4-FFF2-40B4-BE49-F238E27FC236}">
                <a16:creationId xmlns:a16="http://schemas.microsoft.com/office/drawing/2014/main" id="{FDE559DB-EF0D-4AB0-80BD-AD2ECD342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83" y="1391770"/>
            <a:ext cx="11384833" cy="407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703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399</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Times New Roman</vt:lpstr>
      <vt:lpstr>Office Theme</vt:lpstr>
      <vt:lpstr>IoT Design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Design Methodology</dc:title>
  <dc:creator>Kochumol Abraham</dc:creator>
  <cp:lastModifiedBy>Kochumol Abraham</cp:lastModifiedBy>
  <cp:revision>10</cp:revision>
  <dcterms:created xsi:type="dcterms:W3CDTF">2024-07-22T03:56:41Z</dcterms:created>
  <dcterms:modified xsi:type="dcterms:W3CDTF">2024-07-29T05:10:28Z</dcterms:modified>
</cp:coreProperties>
</file>