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1" r:id="rId3"/>
    <p:sldId id="261" r:id="rId4"/>
    <p:sldId id="263" r:id="rId5"/>
    <p:sldId id="283" r:id="rId6"/>
    <p:sldId id="266" r:id="rId7"/>
    <p:sldId id="267" r:id="rId8"/>
    <p:sldId id="257" r:id="rId9"/>
    <p:sldId id="270" r:id="rId10"/>
    <p:sldId id="273" r:id="rId11"/>
    <p:sldId id="272" r:id="rId12"/>
    <p:sldId id="274" r:id="rId13"/>
    <p:sldId id="282" r:id="rId14"/>
    <p:sldId id="280" r:id="rId15"/>
    <p:sldId id="281" r:id="rId16"/>
    <p:sldId id="276" r:id="rId17"/>
    <p:sldId id="277" r:id="rId18"/>
    <p:sldId id="262" r:id="rId19"/>
    <p:sldId id="278" r:id="rId20"/>
    <p:sldId id="279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A972DE-A2FB-4BB9-8711-9A258C2996CD}" v="966" dt="2021-11-12T14:13:21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29" autoAdjust="0"/>
  </p:normalViewPr>
  <p:slideViewPr>
    <p:cSldViewPr snapToGrid="0">
      <p:cViewPr varScale="1">
        <p:scale>
          <a:sx n="103" d="100"/>
          <a:sy n="103" d="100"/>
        </p:scale>
        <p:origin x="85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F0D34-89AC-4ADB-B33B-399222A35DAE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74634-80F0-4987-9A3D-B0CD1C56A8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920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4634-80F0-4987-9A3D-B0CD1C56A827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26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Şirket İçi Kalite Faaliyeti Kataloğu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4634-80F0-4987-9A3D-B0CD1C56A827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81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Yöneticiler kendi projelerini görebilir.</a:t>
            </a:r>
          </a:p>
          <a:p>
            <a:r>
              <a:rPr lang="tr-TR" dirty="0"/>
              <a:t>Aynı teknolojide olanlar benzer işler yapan arkadaşları görebilir.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4634-80F0-4987-9A3D-B0CD1C56A827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874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Hem teknik hem de süreç olarak atılması gereken adımlar yer almaktadır.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4634-80F0-4987-9A3D-B0CD1C56A827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4875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Oyunlaştırma ve tutundurma çalışmaları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4634-80F0-4987-9A3D-B0CD1C56A827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4978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Hem teknik hem de süreç olarak atılması gereken adımlar yer almaktadır.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4634-80F0-4987-9A3D-B0CD1C56A827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75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Hem teknik hem de süreç olarak atılması gereken adımlar yer almaktadır.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874634-80F0-4987-9A3D-B0CD1C56A827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774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4DC094-32DB-41D5-B113-9B8B6C978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96B4714-309F-42DE-AB56-C81144F4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89FCF5-1F8C-4D55-8EA5-9B0027A6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57133E-715C-4A29-B880-8E4DC76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CDF853-A890-494D-B562-2A6C37E8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621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B14574-0705-4CF6-9049-5168DAFE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75F84E0-07B7-4028-87ED-7E108E5F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17B468-F66E-46E9-BB06-BEA29A5F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7A42C73-1640-405A-84D3-0FB606C5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AB1CC6-6499-4255-9F93-E01B76D7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1456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29EB0B6-C139-42A9-960C-C3565B1EF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B158EB6-546B-4052-8374-64AB0043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B8920B-3762-4BFA-95AF-F04C4780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79FAC3-CF9E-437F-9EFA-77B05B2D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BC16084-FEAD-4589-908A-A65D70F0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9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5721D5-758D-4D7D-B0C5-3F2E8104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88A63F-B4A9-4832-B8B3-5CB26D4C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1538EA1-B3E1-4742-9747-B31BED90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19380AD-592F-4FB1-AE61-BFD06CD0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25736C-DF1A-49C0-A0BA-DB0AFE3E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30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0A445-499A-477D-A2E4-0DBBFA48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63027B-CC69-4C41-8FE4-9AC8A244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8DE35D-557A-4363-9B0D-8C04C83E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B07276-C153-4CCA-BF95-F89A6324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5BDDFF-D1A8-47C5-A878-67F49341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462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346E3-C649-4A02-8125-C9E4ADE6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DB36B6-1326-4DF7-A5D9-56ACADDE2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8922B4-B14D-4841-A4A8-173A1436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78FF1F-95E9-4F63-8570-B96E25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4575FF2-6896-41D9-9B91-FAA8CC59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468FE0D-A33C-4037-8631-CD4FE2D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72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1C4287-60B4-4750-B362-7C15E0FA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1FA913B-B47B-4D3B-9293-708ADD8C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629ECA-B745-4B09-97D1-3BB9FF4C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1004B7A-83E6-43E4-B84E-B3C622622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22095B1-127F-4933-B7F5-9C4C9B473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83088D4-4378-437B-9AFA-37B9CCBB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F58F8F1-8E9E-4E5A-9530-7C2C9458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300D1DF-0C7C-42CE-8853-33F4AD26B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418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DFE88-F6A4-4AB7-83C4-1F64D992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1174EEA-5A56-445E-A4BF-EBC80E65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E8DAA42-C28C-40F8-8240-52E55472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28A9C85-238A-4ECE-87DA-B03DE927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855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D17CF99-52F7-4437-9434-86824627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033359B-3FF5-4D06-9568-9A3307FC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231EBD2-7FF2-4A84-8B88-B3F6AB6A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597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F17E58-9B5A-4AA3-8FB2-3907CDF3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55434B-82E7-469A-8157-524ED4270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3FB86F2-D9D9-4D3A-8AEB-C6276DF0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B5B913A-9557-4CF8-9B2D-E985275B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7E695D-0F4D-450C-87B3-0913FE95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55F2CCA-3DF0-47CE-B0C3-E649713B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592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282957-A08E-4597-A86F-9A24CF02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F935E17-1D8F-425A-857B-44402DAC0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B8F197-2EB6-4B04-93F3-720DD0228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32B6800-0791-4CAD-8694-826700E5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6BAF53-1B0B-47C0-B110-585C80A4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524485C-66A5-4B03-B934-17FB8996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785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C8AE398-4D28-4DED-9924-03DB0119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5E3146A-668D-4949-A4C5-C561D89D8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9EE2D16-89D9-4069-9959-56A4EC822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F1B96-3BC9-4962-B0AF-11F2D7234C52}" type="datetimeFigureOut">
              <a:rPr lang="tr-TR" smtClean="0"/>
              <a:t>16.11.2021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399BC7-1F3D-47AA-864B-68F19C31C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0C18677-E619-41B4-8C78-A1DFFFCC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B43E6-4DAB-49CC-8CA4-1889A73FDA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1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3qpYBXr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serkanapul/" TargetMode="External"/><Relationship Id="rId5" Type="http://schemas.openxmlformats.org/officeDocument/2006/relationships/hyperlink" Target="https://serkanapul.medium.com/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ap.bimar.com/.net" TargetMode="External"/><Relationship Id="rId13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hyperlink" Target="https://kap.bimar.com/serkan.apul" TargetMode="External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kap.bimar.com/lojistik" TargetMode="External"/><Relationship Id="rId11" Type="http://schemas.openxmlformats.org/officeDocument/2006/relationships/image" Target="../media/image31.png"/><Relationship Id="rId5" Type="http://schemas.openxmlformats.org/officeDocument/2006/relationships/hyperlink" Target="https://kap.bimar.com/ekip-a" TargetMode="External"/><Relationship Id="rId10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hyperlink" Target="https://kap.bimar.com/react-web" TargetMode="Externa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560F0B-858B-472F-ADB2-4EBCC75AC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8167" y="5899637"/>
            <a:ext cx="4195665" cy="743759"/>
          </a:xfrm>
        </p:spPr>
        <p:txBody>
          <a:bodyPr>
            <a:normAutofit/>
          </a:bodyPr>
          <a:lstStyle/>
          <a:p>
            <a:r>
              <a:rPr lang="tr-TR" sz="1800" dirty="0"/>
              <a:t>Deneyim Bildirisi Sunumu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A4D785B-E78B-4903-84EC-A986C3104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Bimar Yazılım Kalite </a:t>
            </a:r>
            <a:r>
              <a:rPr lang="tr-TR" dirty="0" err="1"/>
              <a:t>Portalı</a:t>
            </a:r>
            <a:r>
              <a:rPr lang="tr-TR" dirty="0"/>
              <a:t>: Deneyimler ve Kazanımlar</a:t>
            </a:r>
          </a:p>
          <a:p>
            <a:r>
              <a:rPr lang="tr-TR" dirty="0"/>
              <a:t>UYMS 2021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3D0DC59F-17B6-4446-84BF-F1C724C85451}"/>
              </a:ext>
            </a:extLst>
          </p:cNvPr>
          <p:cNvSpPr txBox="1">
            <a:spLocks/>
          </p:cNvSpPr>
          <p:nvPr/>
        </p:nvSpPr>
        <p:spPr>
          <a:xfrm>
            <a:off x="1639077" y="4564226"/>
            <a:ext cx="8913844" cy="362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Serkan Apul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9C57F7E-0C69-4D73-B8FB-C4C884D1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167" y="2342998"/>
            <a:ext cx="3734321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69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75BF8710-C1CA-499F-84FC-0C903DD5D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72950" cy="6756706"/>
          </a:xfrm>
          <a:prstGeom prst="rect">
            <a:avLst/>
          </a:prstGeom>
        </p:spPr>
      </p:pic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1913881C-8F5A-4055-89C0-CE59937BC722}"/>
              </a:ext>
            </a:extLst>
          </p:cNvPr>
          <p:cNvSpPr/>
          <p:nvPr/>
        </p:nvSpPr>
        <p:spPr>
          <a:xfrm>
            <a:off x="3914775" y="514350"/>
            <a:ext cx="1057275" cy="247650"/>
          </a:xfrm>
          <a:prstGeom prst="round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34" name="Grup 33">
            <a:extLst>
              <a:ext uri="{FF2B5EF4-FFF2-40B4-BE49-F238E27FC236}">
                <a16:creationId xmlns:a16="http://schemas.microsoft.com/office/drawing/2014/main" id="{FA47336D-0589-4598-8237-196DD2A929B6}"/>
              </a:ext>
            </a:extLst>
          </p:cNvPr>
          <p:cNvGrpSpPr/>
          <p:nvPr/>
        </p:nvGrpSpPr>
        <p:grpSpPr>
          <a:xfrm>
            <a:off x="43627" y="984011"/>
            <a:ext cx="11972599" cy="5640048"/>
            <a:chOff x="43627" y="984011"/>
            <a:chExt cx="11972599" cy="5640048"/>
          </a:xfrm>
        </p:grpSpPr>
        <p:pic>
          <p:nvPicPr>
            <p:cNvPr id="15" name="Resim 14">
              <a:extLst>
                <a:ext uri="{FF2B5EF4-FFF2-40B4-BE49-F238E27FC236}">
                  <a16:creationId xmlns:a16="http://schemas.microsoft.com/office/drawing/2014/main" id="{BEB5B32C-B3C4-4FFE-9681-2C6412CFD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7" y="984011"/>
              <a:ext cx="7990622" cy="5640048"/>
            </a:xfrm>
            <a:prstGeom prst="rect">
              <a:avLst/>
            </a:prstGeom>
          </p:spPr>
        </p:pic>
        <p:pic>
          <p:nvPicPr>
            <p:cNvPr id="17" name="Resim 16">
              <a:extLst>
                <a:ext uri="{FF2B5EF4-FFF2-40B4-BE49-F238E27FC236}">
                  <a16:creationId xmlns:a16="http://schemas.microsoft.com/office/drawing/2014/main" id="{95E8D0E9-6099-4B5B-9AB9-D9A0F78F6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05673" y="984011"/>
              <a:ext cx="4010553" cy="5640048"/>
            </a:xfrm>
            <a:prstGeom prst="rect">
              <a:avLst/>
            </a:prstGeom>
          </p:spPr>
        </p:pic>
        <p:sp>
          <p:nvSpPr>
            <p:cNvPr id="18" name="Dikdörtgen: Köşeleri Yuvarlatılmış 17">
              <a:extLst>
                <a:ext uri="{FF2B5EF4-FFF2-40B4-BE49-F238E27FC236}">
                  <a16:creationId xmlns:a16="http://schemas.microsoft.com/office/drawing/2014/main" id="{E5E96E62-13C4-409B-A983-42170AB3038C}"/>
                </a:ext>
              </a:extLst>
            </p:cNvPr>
            <p:cNvSpPr/>
            <p:nvPr/>
          </p:nvSpPr>
          <p:spPr>
            <a:xfrm>
              <a:off x="457198" y="1333629"/>
              <a:ext cx="3148445" cy="1004326"/>
            </a:xfrm>
            <a:prstGeom prst="roundRect">
              <a:avLst/>
            </a:prstGeom>
            <a:solidFill>
              <a:srgbClr val="FFFF00">
                <a:alpha val="17000"/>
              </a:srgbClr>
            </a:solidFill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Dikdörtgen: Köşeleri Yuvarlatılmış 19">
              <a:extLst>
                <a:ext uri="{FF2B5EF4-FFF2-40B4-BE49-F238E27FC236}">
                  <a16:creationId xmlns:a16="http://schemas.microsoft.com/office/drawing/2014/main" id="{FDC785A2-735D-47A9-85D8-EB3E5B4442BA}"/>
                </a:ext>
              </a:extLst>
            </p:cNvPr>
            <p:cNvSpPr/>
            <p:nvPr/>
          </p:nvSpPr>
          <p:spPr>
            <a:xfrm>
              <a:off x="457198" y="2712365"/>
              <a:ext cx="3148445" cy="879399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1" name="Dikdörtgen: Köşeleri Yuvarlatılmış 20">
              <a:extLst>
                <a:ext uri="{FF2B5EF4-FFF2-40B4-BE49-F238E27FC236}">
                  <a16:creationId xmlns:a16="http://schemas.microsoft.com/office/drawing/2014/main" id="{EA84B38B-C6F8-4F23-A319-7FF64A1FF2A5}"/>
                </a:ext>
              </a:extLst>
            </p:cNvPr>
            <p:cNvSpPr/>
            <p:nvPr/>
          </p:nvSpPr>
          <p:spPr>
            <a:xfrm>
              <a:off x="457198" y="3666842"/>
              <a:ext cx="3148445" cy="470796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2" name="Dikdörtgen: Köşeleri Yuvarlatılmış 21">
              <a:extLst>
                <a:ext uri="{FF2B5EF4-FFF2-40B4-BE49-F238E27FC236}">
                  <a16:creationId xmlns:a16="http://schemas.microsoft.com/office/drawing/2014/main" id="{814C0FC5-7108-492B-9874-9346897552A8}"/>
                </a:ext>
              </a:extLst>
            </p:cNvPr>
            <p:cNvSpPr/>
            <p:nvPr/>
          </p:nvSpPr>
          <p:spPr>
            <a:xfrm>
              <a:off x="457198" y="4187072"/>
              <a:ext cx="3148445" cy="1506105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3" name="Dikdörtgen: Köşeleri Yuvarlatılmış 22">
              <a:extLst>
                <a:ext uri="{FF2B5EF4-FFF2-40B4-BE49-F238E27FC236}">
                  <a16:creationId xmlns:a16="http://schemas.microsoft.com/office/drawing/2014/main" id="{6B545A43-6121-4813-8C8F-63AAF5DC974D}"/>
                </a:ext>
              </a:extLst>
            </p:cNvPr>
            <p:cNvSpPr/>
            <p:nvPr/>
          </p:nvSpPr>
          <p:spPr>
            <a:xfrm>
              <a:off x="457198" y="5714577"/>
              <a:ext cx="3148445" cy="427996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4" name="Dikdörtgen: Köşeleri Yuvarlatılmış 23">
              <a:extLst>
                <a:ext uri="{FF2B5EF4-FFF2-40B4-BE49-F238E27FC236}">
                  <a16:creationId xmlns:a16="http://schemas.microsoft.com/office/drawing/2014/main" id="{7D930BC8-1E3A-43BF-A6C7-242D84177914}"/>
                </a:ext>
              </a:extLst>
            </p:cNvPr>
            <p:cNvSpPr/>
            <p:nvPr/>
          </p:nvSpPr>
          <p:spPr>
            <a:xfrm>
              <a:off x="4443041" y="1333629"/>
              <a:ext cx="3148445" cy="1004326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5" name="Dikdörtgen: Köşeleri Yuvarlatılmış 24">
              <a:extLst>
                <a:ext uri="{FF2B5EF4-FFF2-40B4-BE49-F238E27FC236}">
                  <a16:creationId xmlns:a16="http://schemas.microsoft.com/office/drawing/2014/main" id="{9BAF5938-7E06-4F60-B9D3-335B5B0F98C6}"/>
                </a:ext>
              </a:extLst>
            </p:cNvPr>
            <p:cNvSpPr/>
            <p:nvPr/>
          </p:nvSpPr>
          <p:spPr>
            <a:xfrm>
              <a:off x="4443040" y="2377746"/>
              <a:ext cx="3148445" cy="243807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6" name="Dikdörtgen: Köşeleri Yuvarlatılmış 25">
              <a:extLst>
                <a:ext uri="{FF2B5EF4-FFF2-40B4-BE49-F238E27FC236}">
                  <a16:creationId xmlns:a16="http://schemas.microsoft.com/office/drawing/2014/main" id="{8FCD79C1-C76E-4E03-BA7F-D0F33FE2F256}"/>
                </a:ext>
              </a:extLst>
            </p:cNvPr>
            <p:cNvSpPr/>
            <p:nvPr/>
          </p:nvSpPr>
          <p:spPr>
            <a:xfrm>
              <a:off x="4443039" y="2712390"/>
              <a:ext cx="3148445" cy="569664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7" name="Dikdörtgen: Köşeleri Yuvarlatılmış 26">
              <a:extLst>
                <a:ext uri="{FF2B5EF4-FFF2-40B4-BE49-F238E27FC236}">
                  <a16:creationId xmlns:a16="http://schemas.microsoft.com/office/drawing/2014/main" id="{DB04AB21-8290-47E4-B847-69AE4A3F3A26}"/>
                </a:ext>
              </a:extLst>
            </p:cNvPr>
            <p:cNvSpPr/>
            <p:nvPr/>
          </p:nvSpPr>
          <p:spPr>
            <a:xfrm>
              <a:off x="4443038" y="3340548"/>
              <a:ext cx="3148445" cy="725785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8" name="Dikdörtgen: Köşeleri Yuvarlatılmış 27">
              <a:extLst>
                <a:ext uri="{FF2B5EF4-FFF2-40B4-BE49-F238E27FC236}">
                  <a16:creationId xmlns:a16="http://schemas.microsoft.com/office/drawing/2014/main" id="{957EC99F-9F52-40FD-927D-CF746F13F58F}"/>
                </a:ext>
              </a:extLst>
            </p:cNvPr>
            <p:cNvSpPr/>
            <p:nvPr/>
          </p:nvSpPr>
          <p:spPr>
            <a:xfrm>
              <a:off x="4443037" y="4124827"/>
              <a:ext cx="3148445" cy="470796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9" name="Dikdörtgen: Köşeleri Yuvarlatılmış 28">
              <a:extLst>
                <a:ext uri="{FF2B5EF4-FFF2-40B4-BE49-F238E27FC236}">
                  <a16:creationId xmlns:a16="http://schemas.microsoft.com/office/drawing/2014/main" id="{1B324427-1541-49DB-9708-723CB9FB94CF}"/>
                </a:ext>
              </a:extLst>
            </p:cNvPr>
            <p:cNvSpPr/>
            <p:nvPr/>
          </p:nvSpPr>
          <p:spPr>
            <a:xfrm>
              <a:off x="4443037" y="4639002"/>
              <a:ext cx="3148445" cy="339088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0" name="Dikdörtgen: Köşeleri Yuvarlatılmış 29">
              <a:extLst>
                <a:ext uri="{FF2B5EF4-FFF2-40B4-BE49-F238E27FC236}">
                  <a16:creationId xmlns:a16="http://schemas.microsoft.com/office/drawing/2014/main" id="{4370EDA8-5952-45FA-BFD5-AB24C3BA88FF}"/>
                </a:ext>
              </a:extLst>
            </p:cNvPr>
            <p:cNvSpPr/>
            <p:nvPr/>
          </p:nvSpPr>
          <p:spPr>
            <a:xfrm>
              <a:off x="4443036" y="5021469"/>
              <a:ext cx="3148445" cy="339088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1" name="Dikdörtgen: Köşeleri Yuvarlatılmış 30">
              <a:extLst>
                <a:ext uri="{FF2B5EF4-FFF2-40B4-BE49-F238E27FC236}">
                  <a16:creationId xmlns:a16="http://schemas.microsoft.com/office/drawing/2014/main" id="{3DC75131-84FE-4C5D-A2A7-BC80EC743C18}"/>
                </a:ext>
              </a:extLst>
            </p:cNvPr>
            <p:cNvSpPr/>
            <p:nvPr/>
          </p:nvSpPr>
          <p:spPr>
            <a:xfrm>
              <a:off x="4443036" y="5417492"/>
              <a:ext cx="3148445" cy="470796"/>
            </a:xfrm>
            <a:prstGeom prst="roundRect">
              <a:avLst/>
            </a:prstGeom>
            <a:solidFill>
              <a:schemeClr val="accent2">
                <a:alpha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32" name="Dikdörtgen: Köşeleri Yuvarlatılmış 31">
              <a:extLst>
                <a:ext uri="{FF2B5EF4-FFF2-40B4-BE49-F238E27FC236}">
                  <a16:creationId xmlns:a16="http://schemas.microsoft.com/office/drawing/2014/main" id="{4ED9D94E-88E4-47DC-B95B-CA9D8D7FFEBC}"/>
                </a:ext>
              </a:extLst>
            </p:cNvPr>
            <p:cNvSpPr/>
            <p:nvPr/>
          </p:nvSpPr>
          <p:spPr>
            <a:xfrm>
              <a:off x="8337289" y="1283586"/>
              <a:ext cx="3230400" cy="2383256"/>
            </a:xfrm>
            <a:prstGeom prst="roundRect">
              <a:avLst/>
            </a:prstGeom>
            <a:solidFill>
              <a:srgbClr val="92D050">
                <a:alpha val="25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34ECEA42-7ADA-4D86-8A5B-671861ABB2D2}"/>
              </a:ext>
            </a:extLst>
          </p:cNvPr>
          <p:cNvCxnSpPr/>
          <p:nvPr/>
        </p:nvCxnSpPr>
        <p:spPr>
          <a:xfrm>
            <a:off x="4443036" y="762000"/>
            <a:ext cx="0" cy="222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A570EE2F-BFEB-49D9-91B0-53FEE4AD9E23}"/>
              </a:ext>
            </a:extLst>
          </p:cNvPr>
          <p:cNvSpPr txBox="1"/>
          <p:nvPr/>
        </p:nvSpPr>
        <p:spPr>
          <a:xfrm>
            <a:off x="10461057" y="6321052"/>
            <a:ext cx="15551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hlinkClick r:id="rId6"/>
              </a:rPr>
              <a:t>https://bit.ly/3qpYBXr</a:t>
            </a:r>
            <a:r>
              <a:rPr lang="tr-T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3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A5EA77F-4E1D-461A-9796-46291F21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8934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FA0C985-160C-406F-ACAB-6F835CDB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410" y="615190"/>
            <a:ext cx="5205344" cy="187927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2D8170A-CCDF-4971-8415-169C268E8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127" y="2541593"/>
            <a:ext cx="5515745" cy="75258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F914434-7F84-4137-85A0-134E8927C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1525" y="3341306"/>
            <a:ext cx="5900476" cy="2901504"/>
          </a:xfrm>
          <a:prstGeom prst="rect">
            <a:avLst/>
          </a:prstGeom>
        </p:spPr>
      </p:pic>
      <p:sp>
        <p:nvSpPr>
          <p:cNvPr id="16" name="Dikdörtgen 15">
            <a:extLst>
              <a:ext uri="{FF2B5EF4-FFF2-40B4-BE49-F238E27FC236}">
                <a16:creationId xmlns:a16="http://schemas.microsoft.com/office/drawing/2014/main" id="{BE0EEC2B-3F15-461B-AAA5-C8A549334F2B}"/>
              </a:ext>
            </a:extLst>
          </p:cNvPr>
          <p:cNvSpPr/>
          <p:nvPr/>
        </p:nvSpPr>
        <p:spPr>
          <a:xfrm>
            <a:off x="8005875" y="-22088"/>
            <a:ext cx="418612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Oyunlaştırma v</a:t>
            </a:r>
            <a:r>
              <a:rPr lang="tr-TR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e Tutundurma</a:t>
            </a:r>
          </a:p>
        </p:txBody>
      </p:sp>
    </p:spTree>
    <p:extLst>
      <p:ext uri="{BB962C8B-B14F-4D97-AF65-F5344CB8AC3E}">
        <p14:creationId xmlns:p14="http://schemas.microsoft.com/office/powerpoint/2010/main" val="1673932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984EF488-D30B-4742-A8BD-BCD9D842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88" y="434689"/>
            <a:ext cx="7829550" cy="52578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96ED76F-A1B0-4FC3-BF7C-B142B1C65A90}"/>
              </a:ext>
            </a:extLst>
          </p:cNvPr>
          <p:cNvSpPr/>
          <p:nvPr/>
        </p:nvSpPr>
        <p:spPr>
          <a:xfrm>
            <a:off x="267607" y="330567"/>
            <a:ext cx="1845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Mimari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8DA9C4F4-03E6-4EAB-810F-5B9363F20599}"/>
              </a:ext>
            </a:extLst>
          </p:cNvPr>
          <p:cNvSpPr txBox="1"/>
          <p:nvPr/>
        </p:nvSpPr>
        <p:spPr>
          <a:xfrm>
            <a:off x="3448877" y="4403036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kancası</a:t>
            </a:r>
          </a:p>
        </p:txBody>
      </p:sp>
    </p:spTree>
    <p:extLst>
      <p:ext uri="{BB962C8B-B14F-4D97-AF65-F5344CB8AC3E}">
        <p14:creationId xmlns:p14="http://schemas.microsoft.com/office/powerpoint/2010/main" val="2212688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984EF488-D30B-4742-A8BD-BCD9D842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88" y="434689"/>
            <a:ext cx="7829550" cy="52578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96ED76F-A1B0-4FC3-BF7C-B142B1C65A90}"/>
              </a:ext>
            </a:extLst>
          </p:cNvPr>
          <p:cNvSpPr/>
          <p:nvPr/>
        </p:nvSpPr>
        <p:spPr>
          <a:xfrm>
            <a:off x="267607" y="330567"/>
            <a:ext cx="1845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Mimari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7D51445-98CD-44FC-8BCC-E1679B0AC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486" y="434689"/>
            <a:ext cx="6157816" cy="64233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21731F5-D355-41F2-B9D7-F723F312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95" y="1343838"/>
            <a:ext cx="6811066" cy="480542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40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984EF488-D30B-4742-A8BD-BCD9D842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88" y="434689"/>
            <a:ext cx="7829550" cy="52578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96ED76F-A1B0-4FC3-BF7C-B142B1C65A90}"/>
              </a:ext>
            </a:extLst>
          </p:cNvPr>
          <p:cNvSpPr/>
          <p:nvPr/>
        </p:nvSpPr>
        <p:spPr>
          <a:xfrm>
            <a:off x="267607" y="330567"/>
            <a:ext cx="1845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Mimari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68DEBE3-6832-4C22-A2C8-C4FBA42A1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73" y="434689"/>
            <a:ext cx="2314575" cy="52578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977AAA1-7445-4275-A211-646169C6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27" y="330567"/>
            <a:ext cx="5152203" cy="536422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90C5DBA-B7C4-45D2-B1C6-D517A0937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173" y="1355805"/>
            <a:ext cx="9075433" cy="485615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987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Resim 14">
            <a:extLst>
              <a:ext uri="{FF2B5EF4-FFF2-40B4-BE49-F238E27FC236}">
                <a16:creationId xmlns:a16="http://schemas.microsoft.com/office/drawing/2014/main" id="{984EF488-D30B-4742-A8BD-BCD9D8427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88" y="434689"/>
            <a:ext cx="7829550" cy="52578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96ED76F-A1B0-4FC3-BF7C-B142B1C65A90}"/>
              </a:ext>
            </a:extLst>
          </p:cNvPr>
          <p:cNvSpPr/>
          <p:nvPr/>
        </p:nvSpPr>
        <p:spPr>
          <a:xfrm>
            <a:off x="267607" y="330567"/>
            <a:ext cx="18453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Mimari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6B8EC30-DE79-40D3-9982-70E44756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282" y="330567"/>
            <a:ext cx="3811718" cy="545239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1F87C10-75D1-4D80-ACAA-9DC65B594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118" y="715287"/>
            <a:ext cx="2708143" cy="497720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8445CE3D-F1FC-42E7-9F54-C05C0CA8F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141" y="1354355"/>
            <a:ext cx="5949223" cy="49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6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1E1F973-E5C5-4E00-9F4C-AFC10119BFC7}"/>
              </a:ext>
            </a:extLst>
          </p:cNvPr>
          <p:cNvSpPr txBox="1"/>
          <p:nvPr/>
        </p:nvSpPr>
        <p:spPr>
          <a:xfrm>
            <a:off x="109635" y="10924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https://kap.bimar.com/</a:t>
            </a:r>
            <a:r>
              <a:rPr lang="tr-TR" dirty="0">
                <a:highlight>
                  <a:srgbClr val="FFFF00"/>
                </a:highlight>
              </a:rPr>
              <a:t>YG-KALITE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C23035-2AC2-454B-AB67-0F4EE2A0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08" y="571359"/>
            <a:ext cx="9783540" cy="3419952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E6704F01-1789-4D83-ABF7-97E5B26EB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913" y="851954"/>
            <a:ext cx="8021169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2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C96ED76F-A1B0-4FC3-BF7C-B142B1C65A90}"/>
              </a:ext>
            </a:extLst>
          </p:cNvPr>
          <p:cNvSpPr/>
          <p:nvPr/>
        </p:nvSpPr>
        <p:spPr>
          <a:xfrm>
            <a:off x="1952247" y="2748233"/>
            <a:ext cx="18742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0806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5B074-74E0-4D76-AB7C-B40D53B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031AC5-C5C1-4983-BAC1-21B9A6CF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D218705-B7BE-4C61-BDB3-7EA6DC18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504DE0B-6B4F-4D44-90A6-8C67221AE72D}"/>
              </a:ext>
            </a:extLst>
          </p:cNvPr>
          <p:cNvSpPr txBox="1"/>
          <p:nvPr/>
        </p:nvSpPr>
        <p:spPr>
          <a:xfrm>
            <a:off x="5209430" y="400129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70C0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Sorular? 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75F0FE2C-9494-44C0-85E6-48C580EE83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48" y="6251117"/>
            <a:ext cx="1235182" cy="5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9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etin kutusu 34">
            <a:extLst>
              <a:ext uri="{FF2B5EF4-FFF2-40B4-BE49-F238E27FC236}">
                <a16:creationId xmlns:a16="http://schemas.microsoft.com/office/drawing/2014/main" id="{3D763BA1-40D8-40B5-9496-B881E8D78C35}"/>
              </a:ext>
            </a:extLst>
          </p:cNvPr>
          <p:cNvSpPr txBox="1"/>
          <p:nvPr/>
        </p:nvSpPr>
        <p:spPr>
          <a:xfrm>
            <a:off x="0" y="0"/>
            <a:ext cx="12192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1200" b="1" dirty="0"/>
          </a:p>
          <a:p>
            <a:r>
              <a:rPr lang="tr-TR" sz="1200" b="1" dirty="0"/>
              <a:t>Temel İşlevler </a:t>
            </a:r>
          </a:p>
          <a:p>
            <a:pPr marL="228600" indent="-228600">
              <a:buAutoNum type="arabicPeriod"/>
            </a:pPr>
            <a:r>
              <a:rPr lang="tr-TR" sz="1200" dirty="0"/>
              <a:t>Uygulama Azure Devops reposuna eklendi mi? </a:t>
            </a:r>
          </a:p>
          <a:p>
            <a:pPr marL="228600" indent="-228600">
              <a:buAutoNum type="arabicPeriod"/>
            </a:pPr>
            <a:r>
              <a:rPr lang="tr-TR" sz="1200" dirty="0"/>
              <a:t>Uygulamanın test sistemi var mı? </a:t>
            </a:r>
          </a:p>
          <a:p>
            <a:pPr marL="228600" indent="-228600">
              <a:buAutoNum type="arabicPeriod"/>
            </a:pPr>
            <a:r>
              <a:rPr lang="tr-TR" sz="1200" dirty="0"/>
              <a:t>Development için belirlenen </a:t>
            </a:r>
            <a:r>
              <a:rPr lang="tr-TR" sz="1200" dirty="0" err="1"/>
              <a:t>branch’in</a:t>
            </a:r>
            <a:r>
              <a:rPr lang="tr-TR" sz="1200" dirty="0"/>
              <a:t> “</a:t>
            </a:r>
            <a:r>
              <a:rPr lang="tr-TR" sz="1200" dirty="0" err="1"/>
              <a:t>Pull</a:t>
            </a:r>
            <a:r>
              <a:rPr lang="tr-TR" sz="1200" dirty="0"/>
              <a:t> </a:t>
            </a:r>
            <a:r>
              <a:rPr lang="tr-TR" sz="1200" dirty="0" err="1"/>
              <a:t>Request</a:t>
            </a:r>
            <a:r>
              <a:rPr lang="tr-TR" sz="1200" dirty="0"/>
              <a:t>” politikasında, </a:t>
            </a:r>
            <a:r>
              <a:rPr lang="tr-TR" sz="1200" dirty="0" err="1"/>
              <a:t>Gate</a:t>
            </a:r>
            <a:r>
              <a:rPr lang="tr-TR" sz="1200" dirty="0"/>
              <a:t> </a:t>
            </a:r>
            <a:r>
              <a:rPr lang="tr-TR" sz="1200" dirty="0" err="1"/>
              <a:t>keeper</a:t>
            </a:r>
            <a:r>
              <a:rPr lang="tr-TR" sz="1200" dirty="0"/>
              <a:t> derlemesi kriteri eklendi mi? </a:t>
            </a:r>
          </a:p>
          <a:p>
            <a:pPr marL="228600" indent="-228600">
              <a:buAutoNum type="arabicPeriod"/>
            </a:pPr>
            <a:r>
              <a:rPr lang="tr-TR" sz="1200" dirty="0"/>
              <a:t>Development için belirlenen </a:t>
            </a:r>
            <a:r>
              <a:rPr lang="tr-TR" sz="1200" dirty="0" err="1"/>
              <a:t>branch’in</a:t>
            </a:r>
            <a:r>
              <a:rPr lang="tr-TR" sz="1200" dirty="0"/>
              <a:t> “</a:t>
            </a:r>
            <a:r>
              <a:rPr lang="tr-TR" sz="1200" dirty="0" err="1"/>
              <a:t>Pull</a:t>
            </a:r>
            <a:r>
              <a:rPr lang="tr-TR" sz="1200" dirty="0"/>
              <a:t> </a:t>
            </a:r>
            <a:r>
              <a:rPr lang="tr-TR" sz="1200" dirty="0" err="1"/>
              <a:t>Request</a:t>
            </a:r>
            <a:r>
              <a:rPr lang="tr-TR" sz="1200" dirty="0"/>
              <a:t>” politikasında en az x adet “</a:t>
            </a:r>
            <a:r>
              <a:rPr lang="tr-TR" sz="1200" dirty="0" err="1"/>
              <a:t>reviewer</a:t>
            </a:r>
            <a:r>
              <a:rPr lang="tr-TR" sz="1200" dirty="0"/>
              <a:t>” olmalıdır kriteri eklendi mi? </a:t>
            </a:r>
          </a:p>
          <a:p>
            <a:pPr marL="228600" indent="-228600">
              <a:buAutoNum type="arabicPeriod"/>
            </a:pPr>
            <a:r>
              <a:rPr lang="tr-TR" sz="1200" dirty="0"/>
              <a:t>Devreye alım için BUILD ve RELEASE tanımları Azure </a:t>
            </a:r>
            <a:r>
              <a:rPr lang="tr-TR" sz="1200" dirty="0" err="1"/>
              <a:t>Devops’ta</a:t>
            </a:r>
            <a:r>
              <a:rPr lang="tr-TR" sz="1200" dirty="0"/>
              <a:t> tanımlandı mı? </a:t>
            </a:r>
          </a:p>
          <a:p>
            <a:endParaRPr lang="tr-TR" sz="500" dirty="0"/>
          </a:p>
          <a:p>
            <a:r>
              <a:rPr lang="tr-TR" sz="1200" b="1" dirty="0"/>
              <a:t>İzleme</a:t>
            </a:r>
            <a:r>
              <a:rPr lang="tr-TR" sz="1200" dirty="0"/>
              <a:t> </a:t>
            </a:r>
          </a:p>
          <a:p>
            <a:r>
              <a:rPr lang="tr-TR" sz="1200" dirty="0"/>
              <a:t>6. Application Insights bağlantısı yapıldı mı? </a:t>
            </a:r>
          </a:p>
          <a:p>
            <a:r>
              <a:rPr lang="tr-TR" sz="1200" dirty="0"/>
              <a:t>7. Dynatrace izlemesi bir kez aktif edildi mi? </a:t>
            </a:r>
          </a:p>
          <a:p>
            <a:r>
              <a:rPr lang="tr-TR" sz="1200" dirty="0"/>
              <a:t>8. Dynatrace izlemesini ilgili ekipten kişi veya kişiler yapabildiklerini gördüler mi? ( Dynatrace şifrelerini aldılar mı, temel işlevleri kullandılar mı?) </a:t>
            </a:r>
          </a:p>
          <a:p>
            <a:endParaRPr lang="tr-TR" sz="500" dirty="0"/>
          </a:p>
          <a:p>
            <a:r>
              <a:rPr lang="tr-TR" sz="1200" b="1" dirty="0"/>
              <a:t>Kod Analizi &amp; KAP</a:t>
            </a:r>
            <a:r>
              <a:rPr lang="tr-TR" sz="1200" dirty="0"/>
              <a:t> </a:t>
            </a:r>
          </a:p>
          <a:p>
            <a:r>
              <a:rPr lang="tr-TR" sz="1200" dirty="0"/>
              <a:t>9. Statik Kod Taraması </a:t>
            </a:r>
          </a:p>
          <a:p>
            <a:pPr marL="228600" indent="-228600">
              <a:buAutoNum type="alphaLcPeriod"/>
            </a:pPr>
            <a:r>
              <a:rPr lang="tr-TR" sz="1200" dirty="0"/>
              <a:t>Dev </a:t>
            </a:r>
            <a:r>
              <a:rPr lang="tr-TR" sz="1200" dirty="0" err="1"/>
              <a:t>branch’in</a:t>
            </a:r>
            <a:r>
              <a:rPr lang="tr-TR" sz="1200" dirty="0"/>
              <a:t> periyodik çalışan SONARQUBE derlemesi oluşturuldu mu? (günlük veya her </a:t>
            </a:r>
            <a:r>
              <a:rPr lang="tr-TR" sz="1200" dirty="0" err="1"/>
              <a:t>CI’de</a:t>
            </a:r>
            <a:r>
              <a:rPr lang="tr-TR" sz="1200" dirty="0"/>
              <a:t>) </a:t>
            </a:r>
          </a:p>
          <a:p>
            <a:pPr marL="228600" indent="-228600">
              <a:buAutoNum type="alphaLcPeriod"/>
            </a:pPr>
            <a:r>
              <a:rPr lang="tr-TR" sz="1200" dirty="0" err="1"/>
              <a:t>Sonarqube</a:t>
            </a:r>
            <a:r>
              <a:rPr lang="tr-TR" sz="1200" dirty="0"/>
              <a:t> </a:t>
            </a:r>
            <a:r>
              <a:rPr lang="tr-TR" sz="1200" dirty="0" err="1"/>
              <a:t>quality</a:t>
            </a:r>
            <a:r>
              <a:rPr lang="tr-TR" sz="1200" dirty="0"/>
              <a:t> </a:t>
            </a:r>
            <a:r>
              <a:rPr lang="tr-TR" sz="1200" dirty="0" err="1"/>
              <a:t>gate</a:t>
            </a:r>
            <a:r>
              <a:rPr lang="tr-TR" sz="1200" dirty="0"/>
              <a:t> için kalibre edildi mi? </a:t>
            </a:r>
            <a:r>
              <a:rPr lang="tr-TR" sz="1200" dirty="0" err="1"/>
              <a:t>Quality</a:t>
            </a:r>
            <a:r>
              <a:rPr lang="tr-TR" sz="1200" dirty="0"/>
              <a:t> </a:t>
            </a:r>
            <a:r>
              <a:rPr lang="tr-TR" sz="1200" dirty="0" err="1"/>
              <a:t>Gate</a:t>
            </a:r>
            <a:r>
              <a:rPr lang="tr-TR" sz="1200" dirty="0"/>
              <a:t> ve </a:t>
            </a:r>
            <a:r>
              <a:rPr lang="tr-TR" sz="1200" dirty="0" err="1"/>
              <a:t>Quality</a:t>
            </a:r>
            <a:r>
              <a:rPr lang="tr-TR" sz="1200" dirty="0"/>
              <a:t> </a:t>
            </a:r>
            <a:r>
              <a:rPr lang="tr-TR" sz="1200" dirty="0" err="1"/>
              <a:t>Profile’lar</a:t>
            </a:r>
            <a:r>
              <a:rPr lang="tr-TR" sz="1200" dirty="0"/>
              <a:t> projeye özel kopyalanmalı. Gereksiz kurallar çıkarılmalı. Eşik değerleri güncellenmelidir. </a:t>
            </a:r>
          </a:p>
          <a:p>
            <a:pPr marL="228600" indent="-228600">
              <a:buAutoNum type="alphaLcPeriod"/>
            </a:pPr>
            <a:r>
              <a:rPr lang="tr-TR" sz="1200" dirty="0"/>
              <a:t>Ekip, </a:t>
            </a:r>
            <a:r>
              <a:rPr lang="tr-TR" sz="1200" dirty="0" err="1"/>
              <a:t>Sonarqube</a:t>
            </a:r>
            <a:r>
              <a:rPr lang="tr-TR" sz="1200" dirty="0"/>
              <a:t> periyodik tarama sonucu bildirimlerine üye oldu mu? </a:t>
            </a:r>
          </a:p>
          <a:p>
            <a:pPr marL="228600" indent="-228600">
              <a:buAutoNum type="alphaLcPeriod"/>
            </a:pPr>
            <a:r>
              <a:rPr lang="tr-TR" sz="1200" dirty="0"/>
              <a:t>Ekip, </a:t>
            </a:r>
            <a:r>
              <a:rPr lang="tr-TR" sz="1200" dirty="0" err="1"/>
              <a:t>Sonarqube</a:t>
            </a:r>
            <a:r>
              <a:rPr lang="tr-TR" sz="1200" dirty="0"/>
              <a:t> bildirimlerini takip ediyor mu? </a:t>
            </a:r>
          </a:p>
          <a:p>
            <a:pPr marL="228600" indent="-228600">
              <a:buAutoNum type="alphaLcPeriod"/>
            </a:pPr>
            <a:r>
              <a:rPr lang="tr-TR" sz="1200" dirty="0"/>
              <a:t>Sonar2PBI aktif mi? </a:t>
            </a:r>
          </a:p>
          <a:p>
            <a:pPr marL="228600" indent="-228600">
              <a:buAutoNum type="alphaLcPeriod"/>
            </a:pPr>
            <a:r>
              <a:rPr lang="tr-TR" sz="1200" dirty="0"/>
              <a:t>Sonar2PBI aktif değilse </a:t>
            </a:r>
            <a:r>
              <a:rPr lang="tr-TR" sz="1200" dirty="0" err="1"/>
              <a:t>Sonarqube</a:t>
            </a:r>
            <a:r>
              <a:rPr lang="tr-TR" sz="1200" dirty="0"/>
              <a:t> </a:t>
            </a:r>
            <a:r>
              <a:rPr lang="tr-TR" sz="1200" dirty="0" err="1"/>
              <a:t>issue’ları</a:t>
            </a:r>
            <a:r>
              <a:rPr lang="tr-TR" sz="1200" dirty="0"/>
              <a:t> gün içinde kapatma hedefi var mı? </a:t>
            </a:r>
          </a:p>
          <a:p>
            <a:pPr marL="228600" indent="-228600">
              <a:buAutoNum type="alphaLcPeriod"/>
            </a:pPr>
            <a:r>
              <a:rPr lang="tr-TR" sz="1200" dirty="0" err="1"/>
              <a:t>Sonarqube</a:t>
            </a:r>
            <a:r>
              <a:rPr lang="tr-TR" sz="1200" dirty="0"/>
              <a:t> </a:t>
            </a:r>
            <a:r>
              <a:rPr lang="tr-TR" sz="1200" dirty="0" err="1"/>
              <a:t>quality</a:t>
            </a:r>
            <a:r>
              <a:rPr lang="tr-TR" sz="1200" dirty="0"/>
              <a:t> </a:t>
            </a:r>
            <a:r>
              <a:rPr lang="tr-TR" sz="1200" dirty="0" err="1"/>
              <a:t>gate</a:t>
            </a:r>
            <a:r>
              <a:rPr lang="tr-TR" sz="1200" dirty="0"/>
              <a:t> yeşilde tutma hedefi gerçekleştiriliyor mu? </a:t>
            </a:r>
          </a:p>
          <a:p>
            <a:r>
              <a:rPr lang="tr-TR" sz="1200" dirty="0"/>
              <a:t>10. Uygulamanın periyodik </a:t>
            </a:r>
            <a:r>
              <a:rPr lang="tr-TR" sz="1200" dirty="0" err="1"/>
              <a:t>fortify</a:t>
            </a:r>
            <a:r>
              <a:rPr lang="tr-TR" sz="1200" dirty="0"/>
              <a:t> | kod güvenlik taraması yapılıyor mu? </a:t>
            </a:r>
          </a:p>
          <a:p>
            <a:r>
              <a:rPr lang="tr-TR" sz="1200" dirty="0"/>
              <a:t>11. Kod güvenlik tarama periyodu, çıkan maddelerin kaydının açılması – takibi - kapatılması konusundaki süreç ile ilgili Güvenlik uzmanı ile görüşüldü mü? </a:t>
            </a:r>
          </a:p>
          <a:p>
            <a:r>
              <a:rPr lang="tr-TR" sz="1200" dirty="0"/>
              <a:t>12. Uygulamanın KAP kaydı açıldı mı? </a:t>
            </a:r>
          </a:p>
          <a:p>
            <a:endParaRPr lang="tr-TR" sz="500" dirty="0"/>
          </a:p>
          <a:p>
            <a:r>
              <a:rPr lang="tr-TR" sz="1200" b="1" dirty="0"/>
              <a:t>Birim Testler</a:t>
            </a:r>
            <a:r>
              <a:rPr lang="tr-TR" sz="1200" dirty="0"/>
              <a:t> </a:t>
            </a:r>
          </a:p>
          <a:p>
            <a:r>
              <a:rPr lang="tr-TR" sz="1200" dirty="0"/>
              <a:t>13. Uygulamada birim test yazılıyor mı? (en az bir birim test içermelidir.) </a:t>
            </a:r>
          </a:p>
          <a:p>
            <a:r>
              <a:rPr lang="tr-TR" sz="1200" dirty="0"/>
              <a:t>14. Birim test temel yapılandırması yapıldı mı? ( </a:t>
            </a:r>
            <a:r>
              <a:rPr lang="tr-TR" sz="1200" dirty="0" err="1"/>
              <a:t>unit</a:t>
            </a:r>
            <a:r>
              <a:rPr lang="tr-TR" sz="1200" dirty="0"/>
              <a:t> test </a:t>
            </a:r>
            <a:r>
              <a:rPr lang="tr-TR" sz="1200" dirty="0" err="1"/>
              <a:t>base</a:t>
            </a:r>
            <a:r>
              <a:rPr lang="tr-TR" sz="1200" dirty="0"/>
              <a:t> sınıfı, </a:t>
            </a:r>
            <a:r>
              <a:rPr lang="tr-TR" sz="1200" dirty="0" err="1"/>
              <a:t>unit</a:t>
            </a:r>
            <a:r>
              <a:rPr lang="tr-TR" sz="1200" dirty="0"/>
              <a:t> test </a:t>
            </a:r>
            <a:r>
              <a:rPr lang="tr-TR" sz="1200" dirty="0" err="1"/>
              <a:t>settings</a:t>
            </a:r>
            <a:r>
              <a:rPr lang="tr-TR" sz="1200" dirty="0"/>
              <a:t> dosyasının ayarlanması) </a:t>
            </a:r>
          </a:p>
          <a:p>
            <a:r>
              <a:rPr lang="tr-TR" sz="1200" dirty="0"/>
              <a:t>15. Birim testlerdeki veri yönetimi ile ilgili ihtiyaç ve sorunlar belirlendi mi? Bu sorunların çözümü için sistematik bir yaklaşım benimsendi mi? Gerekli eylemler planlandı mı? </a:t>
            </a:r>
          </a:p>
          <a:p>
            <a:r>
              <a:rPr lang="tr-TR" sz="1200" dirty="0"/>
              <a:t>16. Kodlama aşamasında </a:t>
            </a:r>
            <a:r>
              <a:rPr lang="tr-TR" sz="1200" dirty="0" err="1"/>
              <a:t>Code-coverage</a:t>
            </a:r>
            <a:r>
              <a:rPr lang="tr-TR" sz="1200" dirty="0"/>
              <a:t> görüntüleyen Visual Studio </a:t>
            </a:r>
            <a:r>
              <a:rPr lang="tr-TR" sz="1200" dirty="0" err="1"/>
              <a:t>Extension’i</a:t>
            </a:r>
            <a:r>
              <a:rPr lang="tr-TR" sz="1200" dirty="0"/>
              <a:t> ekip tarafından kuruldu mu? </a:t>
            </a:r>
          </a:p>
          <a:p>
            <a:r>
              <a:rPr lang="tr-TR" sz="1200" dirty="0"/>
              <a:t>17. </a:t>
            </a:r>
            <a:r>
              <a:rPr lang="tr-TR" sz="1200" dirty="0" err="1"/>
              <a:t>Code-coverage</a:t>
            </a:r>
            <a:r>
              <a:rPr lang="tr-TR" sz="1200" dirty="0"/>
              <a:t> hesaplayan günlük çalışan “</a:t>
            </a:r>
            <a:r>
              <a:rPr lang="tr-TR" sz="1200" dirty="0" err="1"/>
              <a:t>build</a:t>
            </a:r>
            <a:r>
              <a:rPr lang="tr-TR" sz="1200" dirty="0"/>
              <a:t> </a:t>
            </a:r>
            <a:r>
              <a:rPr lang="tr-TR" sz="1200" dirty="0" err="1"/>
              <a:t>definiton</a:t>
            </a:r>
            <a:r>
              <a:rPr lang="tr-TR" sz="1200" dirty="0"/>
              <a:t>” tanımlanıp, sonuçlar </a:t>
            </a:r>
            <a:r>
              <a:rPr lang="tr-TR" sz="1200" dirty="0" err="1"/>
              <a:t>KAP’a</a:t>
            </a:r>
            <a:r>
              <a:rPr lang="tr-TR" sz="1200" dirty="0"/>
              <a:t> entegre edildi mi? </a:t>
            </a:r>
          </a:p>
          <a:p>
            <a:r>
              <a:rPr lang="tr-TR" sz="1200" dirty="0"/>
              <a:t>18. Birim test yazılmayacak / kesin olarak yazılacak kapsam belirlendi mi? Bütün ekip bu kapsamda el mutabık kaldı mı? </a:t>
            </a:r>
          </a:p>
          <a:p>
            <a:r>
              <a:rPr lang="tr-TR" sz="1200" dirty="0"/>
              <a:t>19. </a:t>
            </a:r>
            <a:r>
              <a:rPr lang="tr-TR" sz="1200" dirty="0" err="1"/>
              <a:t>Code-coverage</a:t>
            </a:r>
            <a:r>
              <a:rPr lang="tr-TR" sz="1200" dirty="0"/>
              <a:t> hedefi verildi mi? Verildi ise nasıl belirlendi, kaç olarak belirlendi? ne zaman bu hedefe varılması planlanıyor? </a:t>
            </a:r>
          </a:p>
          <a:p>
            <a:endParaRPr lang="tr-TR" sz="500" dirty="0"/>
          </a:p>
          <a:p>
            <a:r>
              <a:rPr lang="tr-TR" sz="1200" b="1" dirty="0"/>
              <a:t>Integration Test</a:t>
            </a:r>
            <a:r>
              <a:rPr lang="tr-TR" sz="1200" dirty="0"/>
              <a:t> </a:t>
            </a:r>
          </a:p>
          <a:p>
            <a:r>
              <a:rPr lang="tr-TR" sz="1200" dirty="0"/>
              <a:t>20. “</a:t>
            </a:r>
            <a:r>
              <a:rPr lang="tr-TR" sz="1200" dirty="0" err="1"/>
              <a:t>Transaction</a:t>
            </a:r>
            <a:r>
              <a:rPr lang="tr-TR" sz="1200" dirty="0"/>
              <a:t>”, API, “Controller” olarak ifade edilebilecek işlemlerin testi yazılıyor mu? </a:t>
            </a:r>
          </a:p>
        </p:txBody>
      </p:sp>
    </p:spTree>
    <p:extLst>
      <p:ext uri="{BB962C8B-B14F-4D97-AF65-F5344CB8AC3E}">
        <p14:creationId xmlns:p14="http://schemas.microsoft.com/office/powerpoint/2010/main" val="17652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58E5C9D9-BF58-45BB-8647-8F31C0F6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51" y="827457"/>
            <a:ext cx="7593497" cy="43959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FD8B3199-6304-4B52-9988-AFE1AC92A130}"/>
              </a:ext>
            </a:extLst>
          </p:cNvPr>
          <p:cNvSpPr/>
          <p:nvPr/>
        </p:nvSpPr>
        <p:spPr>
          <a:xfrm>
            <a:off x="2471530" y="4434333"/>
            <a:ext cx="32549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</a:t>
            </a:r>
            <a:r>
              <a:rPr lang="tr-TR" sz="24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rkan.apul@arkas.com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181749EB-B9F8-4CF0-86F7-1FEB876E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006" y="4471191"/>
            <a:ext cx="1106454" cy="295912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62D622D5-081E-4D82-9091-557CCB92C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933" y="4742553"/>
            <a:ext cx="715120" cy="295912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912C791-B653-48BF-A725-8C002687B9A2}"/>
              </a:ext>
            </a:extLst>
          </p:cNvPr>
          <p:cNvSpPr txBox="1"/>
          <p:nvPr/>
        </p:nvSpPr>
        <p:spPr>
          <a:xfrm>
            <a:off x="7255067" y="4490104"/>
            <a:ext cx="24340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000" dirty="0">
                <a:hlinkClick r:id="rId5"/>
              </a:rPr>
              <a:t>https://serkanapul.medium.com/</a:t>
            </a:r>
            <a:r>
              <a:rPr lang="tr-TR" sz="1000" dirty="0"/>
              <a:t> </a:t>
            </a:r>
          </a:p>
          <a:p>
            <a:endParaRPr lang="tr-TR" sz="1000" dirty="0"/>
          </a:p>
          <a:p>
            <a:r>
              <a:rPr lang="tr-TR" sz="1000" dirty="0">
                <a:hlinkClick r:id="rId6"/>
              </a:rPr>
              <a:t>https://www.linkedin.com/in/serkanapul/</a:t>
            </a:r>
            <a:endParaRPr lang="tr-TR" sz="1000" dirty="0"/>
          </a:p>
          <a:p>
            <a:endParaRPr lang="tr-TR" sz="1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86C85AD-C8DB-40E8-9BC8-0BBADFB11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2450" y="3657155"/>
            <a:ext cx="152421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Metin kutusu 34">
            <a:extLst>
              <a:ext uri="{FF2B5EF4-FFF2-40B4-BE49-F238E27FC236}">
                <a16:creationId xmlns:a16="http://schemas.microsoft.com/office/drawing/2014/main" id="{3D763BA1-40D8-40B5-9496-B881E8D78C35}"/>
              </a:ext>
            </a:extLst>
          </p:cNvPr>
          <p:cNvSpPr txBox="1"/>
          <p:nvPr/>
        </p:nvSpPr>
        <p:spPr>
          <a:xfrm>
            <a:off x="0" y="0"/>
            <a:ext cx="12192000" cy="675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sz="1200" b="1" dirty="0"/>
          </a:p>
          <a:p>
            <a:r>
              <a:rPr lang="tr-TR" sz="1200" b="1" dirty="0"/>
              <a:t>UI Test Otomasyon</a:t>
            </a:r>
            <a:r>
              <a:rPr lang="tr-TR" sz="1200" dirty="0"/>
              <a:t> </a:t>
            </a:r>
          </a:p>
          <a:p>
            <a:r>
              <a:rPr lang="tr-TR" sz="1200" dirty="0"/>
              <a:t>21. Uygulamada UI Test otomasyonu var mı (“Gauge” veya “Telerik Test Studio” senaryosu yazılabiliyor mu?) </a:t>
            </a:r>
          </a:p>
          <a:p>
            <a:r>
              <a:rPr lang="tr-TR" sz="1200" dirty="0"/>
              <a:t>22. UI Test otomasyonu varsa süreç uçtan uca çalışıyor mu? ( periyodik olarak çalışıyor, sonuçlar raporlanıyor, KAP entegrasyonu yapılmış) </a:t>
            </a:r>
          </a:p>
          <a:p>
            <a:r>
              <a:rPr lang="tr-TR" sz="1200" dirty="0"/>
              <a:t>23. UI Test otomasyonu için senaryo adetleri veya başka bir KPI için bir hedef belirtilmiş mi? </a:t>
            </a:r>
          </a:p>
          <a:p>
            <a:endParaRPr lang="tr-TR" sz="500" dirty="0"/>
          </a:p>
          <a:p>
            <a:r>
              <a:rPr lang="tr-TR" sz="1200" b="1" dirty="0"/>
              <a:t>Raporlama</a:t>
            </a:r>
            <a:r>
              <a:rPr lang="tr-TR" sz="1200" dirty="0"/>
              <a:t> ( SSRS ) </a:t>
            </a:r>
          </a:p>
          <a:p>
            <a:r>
              <a:rPr lang="tr-TR" sz="1200" dirty="0"/>
              <a:t>24. SSRS test otomasyonu mevcut mu? ( Test yazılabiliyor mu?) </a:t>
            </a:r>
          </a:p>
          <a:p>
            <a:r>
              <a:rPr lang="tr-TR" sz="1200" dirty="0"/>
              <a:t>25. SSRS test otomasyonu varsa süreç uçtan uca çalışıyor mu? ( periyodik olarak çalışıyor, sonuçlar raporlanıyor, KAP entegrasyonu yapılmış) </a:t>
            </a:r>
          </a:p>
          <a:p>
            <a:r>
              <a:rPr lang="tr-TR" sz="1200" dirty="0"/>
              <a:t>26. SSRS test otomasyonu için bir KPI belirlenmiş mi? ( Şu raporlar için kesin yazılır, şu ara ile adetler kontrol edilir) </a:t>
            </a:r>
          </a:p>
          <a:p>
            <a:r>
              <a:rPr lang="tr-TR" sz="1200" dirty="0"/>
              <a:t>27. Raporlama sunucusu üzerinden performans raporu geliyor mu? Bu rapordaki en düşük performans gösteren raporlar belli bir kritere göre değerlendirip iyileştiriliyor mu? </a:t>
            </a:r>
          </a:p>
          <a:p>
            <a:endParaRPr lang="tr-TR" sz="500" dirty="0"/>
          </a:p>
          <a:p>
            <a:r>
              <a:rPr lang="tr-TR" sz="1200" b="1" dirty="0"/>
              <a:t>Veri Tabanı </a:t>
            </a:r>
          </a:p>
          <a:p>
            <a:r>
              <a:rPr lang="tr-TR" sz="1200" dirty="0"/>
              <a:t>28. Kullanılan veri tabanında bir özellik olarak gelen ( veya DB Admin tarafından hazırlanan) performans raporu veya ekran var mı? </a:t>
            </a:r>
          </a:p>
          <a:p>
            <a:r>
              <a:rPr lang="tr-TR" sz="1200" dirty="0"/>
              <a:t>29. Gelen bu rapor veya ekran düzenli olarak inceleniyor ve sorun noktaları için iyileştirme yapılıyor mu? </a:t>
            </a:r>
          </a:p>
          <a:p>
            <a:endParaRPr lang="tr-TR" sz="500" dirty="0"/>
          </a:p>
          <a:p>
            <a:r>
              <a:rPr lang="tr-TR" sz="1200" b="1" dirty="0"/>
              <a:t>Mobil Uygulamaya Özel </a:t>
            </a:r>
          </a:p>
          <a:p>
            <a:r>
              <a:rPr lang="tr-TR" sz="1200" dirty="0"/>
              <a:t>30. Bu uygulama, sürekli geliştirilen aktif bir mobil uygulaması mıdır? </a:t>
            </a:r>
          </a:p>
          <a:p>
            <a:r>
              <a:rPr lang="tr-TR" sz="1200" dirty="0"/>
              <a:t>31. Bu uygulamadaki testler nasıl yapılmaktadır? </a:t>
            </a:r>
          </a:p>
          <a:p>
            <a:endParaRPr lang="tr-TR" sz="500" dirty="0"/>
          </a:p>
          <a:p>
            <a:r>
              <a:rPr lang="tr-TR" sz="1200" b="1" dirty="0"/>
              <a:t>Entegrasyona Özel</a:t>
            </a:r>
            <a:r>
              <a:rPr lang="tr-TR" sz="1200" dirty="0"/>
              <a:t> </a:t>
            </a:r>
          </a:p>
          <a:p>
            <a:r>
              <a:rPr lang="tr-TR" sz="1200" dirty="0"/>
              <a:t>32. </a:t>
            </a:r>
            <a:r>
              <a:rPr lang="tr-TR" sz="1200" dirty="0" err="1"/>
              <a:t>Bizwatch</a:t>
            </a:r>
            <a:r>
              <a:rPr lang="tr-TR" sz="1200" dirty="0"/>
              <a:t> - Entegrasyon Test otomasyonuna en az 1 test senaryosu eklendi mi? </a:t>
            </a:r>
          </a:p>
          <a:p>
            <a:r>
              <a:rPr lang="tr-TR" sz="1200" dirty="0"/>
              <a:t>33. Entegrasyon Testleri ilgili projenin KAP ekranına aktarılıyor mu? Yük Testi ( </a:t>
            </a:r>
            <a:r>
              <a:rPr lang="tr-TR" sz="1200" dirty="0" err="1"/>
              <a:t>Load</a:t>
            </a:r>
            <a:r>
              <a:rPr lang="tr-TR" sz="1200" dirty="0"/>
              <a:t> Test ) </a:t>
            </a:r>
          </a:p>
          <a:p>
            <a:r>
              <a:rPr lang="tr-TR" sz="1200" dirty="0"/>
              <a:t>34. İlk canlı devreye alım, Ülke geçişi, modül devreye alımı veya başka bir periyotta yük testi yapılıyor mu? (Yük testinde uygulamanın çalışacağı yerel şartlar ve kullanıcı sayısını göz önünde bulundurulmalıdır) </a:t>
            </a:r>
          </a:p>
          <a:p>
            <a:endParaRPr lang="tr-TR" sz="500" dirty="0"/>
          </a:p>
          <a:p>
            <a:r>
              <a:rPr lang="tr-TR" sz="1200" b="1" dirty="0"/>
              <a:t>Ekip </a:t>
            </a:r>
          </a:p>
          <a:p>
            <a:r>
              <a:rPr lang="tr-TR" sz="1200" dirty="0"/>
              <a:t>35. Performans / İyileştirme / Refactor maddeleri ekibin hali hazırdaki </a:t>
            </a:r>
            <a:r>
              <a:rPr lang="tr-TR" sz="1200" dirty="0" err="1"/>
              <a:t>Backlog’unda</a:t>
            </a:r>
            <a:r>
              <a:rPr lang="tr-TR" sz="1200" dirty="0"/>
              <a:t> diğer iş maddeleri ile birlikte değerlendiriliyor mu? (PO’ya maddenin iş açısından değeri anlatılır, iş maddeleri ile havuzda öncelik verilir, aynı sprint içinde gerçekleştirilir.) </a:t>
            </a:r>
          </a:p>
          <a:p>
            <a:r>
              <a:rPr lang="tr-TR" sz="1200" dirty="0"/>
              <a:t>36. Ekibe yeni katılan yazılımcıya projenin test otomasyonu süreçleri, görev ve sorumlulukları anlatılıyor mu? ( proje içi faaliyetler, </a:t>
            </a:r>
            <a:r>
              <a:rPr lang="tr-TR" sz="1200" dirty="0" err="1"/>
              <a:t>Teams</a:t>
            </a:r>
            <a:r>
              <a:rPr lang="tr-TR" sz="1200" dirty="0"/>
              <a:t> / Portal bilgi birimi ortamları) </a:t>
            </a:r>
          </a:p>
          <a:p>
            <a:r>
              <a:rPr lang="tr-TR" sz="1200" dirty="0"/>
              <a:t>37. </a:t>
            </a:r>
            <a:r>
              <a:rPr lang="tr-TR" sz="1100" dirty="0"/>
              <a:t>Ekip üyelerinin yazılım kalitesini ilgilendiren görev ve sorumlulukları kapsamında ilgili uygulama ve </a:t>
            </a:r>
            <a:r>
              <a:rPr lang="tr-TR" sz="1100" dirty="0" err="1"/>
              <a:t>IDE'ye</a:t>
            </a:r>
            <a:r>
              <a:rPr lang="tr-TR" sz="1100" dirty="0"/>
              <a:t> uygun </a:t>
            </a:r>
            <a:r>
              <a:rPr lang="tr-TR" sz="1100" b="1" dirty="0" err="1"/>
              <a:t>Sonarlint</a:t>
            </a:r>
            <a:r>
              <a:rPr lang="tr-TR" sz="1100" dirty="0"/>
              <a:t>, </a:t>
            </a:r>
            <a:r>
              <a:rPr lang="tr-TR" sz="1100" b="1" dirty="0" err="1"/>
              <a:t>ESlint</a:t>
            </a:r>
            <a:r>
              <a:rPr lang="tr-TR" sz="1100" dirty="0"/>
              <a:t>, </a:t>
            </a:r>
            <a:r>
              <a:rPr lang="tr-TR" sz="1100" dirty="0" err="1"/>
              <a:t>prettier</a:t>
            </a:r>
            <a:r>
              <a:rPr lang="tr-TR" sz="1100" dirty="0"/>
              <a:t> gibi temiz kod yardımcı araçları kurması sağlanıyor mu? </a:t>
            </a:r>
          </a:p>
          <a:p>
            <a:r>
              <a:rPr lang="tr-TR" sz="1200" dirty="0"/>
              <a:t>38. Ekip üyelerinin az bir defa Yazılım Güvenliği Eğitimi alması sağlanıyor mu? (Hali hazırda almayan varsa planlanmalıdır.) </a:t>
            </a:r>
          </a:p>
          <a:p>
            <a:r>
              <a:rPr lang="tr-TR" sz="1200" dirty="0"/>
              <a:t>39. Ekip üyelerinin az bir defa Yazılım Kalitesi ve Temiz Kod eğitimi alması sağlanıyor mu? (Hali hazırda almayan varsa planlanmalıdır.) </a:t>
            </a:r>
          </a:p>
          <a:p>
            <a:r>
              <a:rPr lang="tr-TR" sz="1200" dirty="0"/>
              <a:t>40. Ekip üyelerinin az bir defa Temel Test Eğitimi alması sağlanıyor mu ? (Hali hazırda almayan varsa planlanmalıdır.) </a:t>
            </a:r>
          </a:p>
          <a:p>
            <a:r>
              <a:rPr lang="tr-TR" sz="1200" dirty="0"/>
              <a:t>41. Ekip içinde kalite (performans / hata azaltma / bakım kolaylaştırma / test otomasyon vb.) faaliyetlerinin izlenmesi için bir süreç tasarlanmış mı? </a:t>
            </a:r>
          </a:p>
          <a:p>
            <a:r>
              <a:rPr lang="tr-TR" sz="1200" dirty="0"/>
              <a:t>42. Bu sürecin çalışıp çalışmadığı periyodik olarak kontrol ediliyor mu? </a:t>
            </a:r>
          </a:p>
          <a:p>
            <a:r>
              <a:rPr lang="tr-TR" sz="1200" dirty="0"/>
              <a:t>43. Belirlenen somut örnekler dışında takip edilmek istenen özel bir kalite öğesi değeri / KPI hedef var mı? </a:t>
            </a:r>
          </a:p>
          <a:p>
            <a:r>
              <a:rPr lang="tr-TR" sz="1200" dirty="0"/>
              <a:t>44. Canlı sistemden gelen veya sprint içindeki hataların kök nedenleri BUG maddesi içine yazılıyor mu? </a:t>
            </a:r>
          </a:p>
          <a:p>
            <a:r>
              <a:rPr lang="tr-TR" sz="1200" dirty="0"/>
              <a:t>45. Herhangi bir hata değerlendirme – iyileştirme – izleme faaliyeti gerçekleştiriliyor mu?</a:t>
            </a:r>
          </a:p>
        </p:txBody>
      </p:sp>
    </p:spTree>
    <p:extLst>
      <p:ext uri="{BB962C8B-B14F-4D97-AF65-F5344CB8AC3E}">
        <p14:creationId xmlns:p14="http://schemas.microsoft.com/office/powerpoint/2010/main" val="303288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5B074-74E0-4D76-AB7C-B40D53B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9B931A8-9E1C-4F54-A3C6-C73664571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4226" cy="6858000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982BF2B-02DD-4B1C-B7F0-5DE24278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336"/>
            <a:ext cx="2783494" cy="2194840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87919BAC-DC0F-4178-8CD1-54D4BA0E7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960" y="17463"/>
            <a:ext cx="1811108" cy="1441965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D77363D2-8A6F-41AC-8D4E-3D522AFA5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849" y="292288"/>
            <a:ext cx="2386476" cy="189246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0589967D-5C2F-46A3-BFBA-F3053A4C5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30" y="56808"/>
            <a:ext cx="3223276" cy="250925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3EC169A-CE48-4D2C-8490-E16214CB3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4" y="1182537"/>
            <a:ext cx="2605406" cy="2038299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A7AC851D-2CC6-4E28-8D8B-69FE161B4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028" y="292288"/>
            <a:ext cx="2296948" cy="182878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5D0E0F3-48B1-49DD-BD6F-511BAEC45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7580" y="17463"/>
            <a:ext cx="3600043" cy="281146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6FC496D-AF52-4D15-95D1-F7DF5BEA48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1287" y="3195436"/>
            <a:ext cx="2780713" cy="211738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72E07E7-C126-4F41-81A0-AA37964DFC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9061" y="1182537"/>
            <a:ext cx="2728562" cy="20129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B28278B-240E-4445-B1FF-F269D2DEBD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0711" y="1185556"/>
            <a:ext cx="2257425" cy="203829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7A2757B-DF01-4862-B230-FD7E13F580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5163" y="1182537"/>
            <a:ext cx="2396123" cy="2038299"/>
          </a:xfrm>
          <a:prstGeom prst="rect">
            <a:avLst/>
          </a:prstGeom>
        </p:spPr>
      </p:pic>
      <p:sp>
        <p:nvSpPr>
          <p:cNvPr id="3" name="Dikdörtgen 2">
            <a:extLst>
              <a:ext uri="{FF2B5EF4-FFF2-40B4-BE49-F238E27FC236}">
                <a16:creationId xmlns:a16="http://schemas.microsoft.com/office/drawing/2014/main" id="{A9DD14C9-FA3A-4285-8794-870632B47989}"/>
              </a:ext>
            </a:extLst>
          </p:cNvPr>
          <p:cNvSpPr/>
          <p:nvPr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tr-T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CE6722AE-4CE5-4066-9AD3-BC53B56F17B7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48" y="6251117"/>
            <a:ext cx="1235182" cy="546080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FCF003BD-C7B6-450D-90CB-23B3E44E5FB0}"/>
              </a:ext>
            </a:extLst>
          </p:cNvPr>
          <p:cNvSpPr/>
          <p:nvPr/>
        </p:nvSpPr>
        <p:spPr>
          <a:xfrm>
            <a:off x="5287510" y="1409075"/>
            <a:ext cx="15568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!!?</a:t>
            </a:r>
          </a:p>
        </p:txBody>
      </p:sp>
    </p:spTree>
    <p:extLst>
      <p:ext uri="{BB962C8B-B14F-4D97-AF65-F5344CB8AC3E}">
        <p14:creationId xmlns:p14="http://schemas.microsoft.com/office/powerpoint/2010/main" val="26708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5B074-74E0-4D76-AB7C-B40D53B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9B931A8-9E1C-4F54-A3C6-C73664571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4226" cy="6858000"/>
          </a:xfr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982BF2B-02DD-4B1C-B7F0-5DE24278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336"/>
            <a:ext cx="2783494" cy="2194840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87919BAC-DC0F-4178-8CD1-54D4BA0E7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960" y="17463"/>
            <a:ext cx="1811108" cy="1441965"/>
          </a:xfrm>
          <a:prstGeom prst="rect">
            <a:avLst/>
          </a:prstGeom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D77363D2-8A6F-41AC-8D4E-3D522AFA5C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849" y="292288"/>
            <a:ext cx="2386476" cy="1892460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0589967D-5C2F-46A3-BFBA-F3053A4C5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330" y="56808"/>
            <a:ext cx="3223276" cy="2509259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F3EC169A-CE48-4D2C-8490-E16214CB36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4" y="1182537"/>
            <a:ext cx="2605406" cy="2038299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A7AC851D-2CC6-4E28-8D8B-69FE161B4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028" y="292288"/>
            <a:ext cx="2296948" cy="182878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F5D0E0F3-48B1-49DD-BD6F-511BAEC458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7580" y="17463"/>
            <a:ext cx="3600043" cy="2811462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6FC496D-AF52-4D15-95D1-F7DF5BEA48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11287" y="3195436"/>
            <a:ext cx="2780713" cy="211738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72E07E7-C126-4F41-81A0-AA37964DFC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9061" y="1182537"/>
            <a:ext cx="2728562" cy="20129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AD8BB88-C73C-4049-AE56-00353DDE86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1336" y="1481932"/>
            <a:ext cx="2226477" cy="176145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B28278B-240E-4445-B1FF-F269D2DEBD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80714" y="1189107"/>
            <a:ext cx="2257425" cy="2038299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97A2757B-DF01-4862-B230-FD7E13F580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15163" y="1182537"/>
            <a:ext cx="2396123" cy="2038299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285C65DC-55C5-4DE3-98C2-27DB01416B1C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48" y="6251117"/>
            <a:ext cx="1235182" cy="546080"/>
          </a:xfrm>
          <a:prstGeom prst="rect">
            <a:avLst/>
          </a:prstGeom>
        </p:spPr>
      </p:pic>
      <p:sp>
        <p:nvSpPr>
          <p:cNvPr id="21" name="Dikdörtgen 20">
            <a:extLst>
              <a:ext uri="{FF2B5EF4-FFF2-40B4-BE49-F238E27FC236}">
                <a16:creationId xmlns:a16="http://schemas.microsoft.com/office/drawing/2014/main" id="{9C6B985F-8D48-45F1-A5E1-113E215194B0}"/>
              </a:ext>
            </a:extLst>
          </p:cNvPr>
          <p:cNvSpPr/>
          <p:nvPr/>
        </p:nvSpPr>
        <p:spPr>
          <a:xfrm>
            <a:off x="5284751" y="1409075"/>
            <a:ext cx="15568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!!?</a:t>
            </a:r>
          </a:p>
        </p:txBody>
      </p:sp>
    </p:spTree>
    <p:extLst>
      <p:ext uri="{BB962C8B-B14F-4D97-AF65-F5344CB8AC3E}">
        <p14:creationId xmlns:p14="http://schemas.microsoft.com/office/powerpoint/2010/main" val="410309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05B074-74E0-4D76-AB7C-B40D53BB3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9B931A8-9E1C-4F54-A3C6-C73664571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4226" cy="6858000"/>
          </a:xfr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AD8BB88-C73C-4049-AE56-00353DDE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336" y="1481932"/>
            <a:ext cx="2226477" cy="1761454"/>
          </a:xfrm>
          <a:prstGeom prst="rect">
            <a:avLst/>
          </a:prstGeom>
        </p:spPr>
      </p:pic>
      <p:pic>
        <p:nvPicPr>
          <p:cNvPr id="17" name="Resim 16" descr="metin içeren bir resim&#10;&#10;Açıklama otomatik olarak oluşturuldu">
            <a:extLst>
              <a:ext uri="{FF2B5EF4-FFF2-40B4-BE49-F238E27FC236}">
                <a16:creationId xmlns:a16="http://schemas.microsoft.com/office/drawing/2014/main" id="{285C65DC-55C5-4DE3-98C2-27DB01416B1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748" y="6251117"/>
            <a:ext cx="1235182" cy="5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İçerik Yer Tutucusu 4">
            <a:extLst>
              <a:ext uri="{FF2B5EF4-FFF2-40B4-BE49-F238E27FC236}">
                <a16:creationId xmlns:a16="http://schemas.microsoft.com/office/drawing/2014/main" id="{7FA8AF25-8509-4547-A7C4-38CBF1BAD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50002"/>
            <a:ext cx="12192000" cy="5164723"/>
          </a:xfrm>
        </p:spPr>
      </p:pic>
    </p:spTree>
    <p:extLst>
      <p:ext uri="{BB962C8B-B14F-4D97-AF65-F5344CB8AC3E}">
        <p14:creationId xmlns:p14="http://schemas.microsoft.com/office/powerpoint/2010/main" val="5409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İçerik Yer Tutucusu 4">
            <a:extLst>
              <a:ext uri="{FF2B5EF4-FFF2-40B4-BE49-F238E27FC236}">
                <a16:creationId xmlns:a16="http://schemas.microsoft.com/office/drawing/2014/main" id="{7FA8AF25-8509-4547-A7C4-38CBF1BAD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750002"/>
            <a:ext cx="12192000" cy="5164723"/>
          </a:xfrm>
          <a:solidFill>
            <a:schemeClr val="accent2"/>
          </a:solidFill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0BFDA79-A1FE-436C-95D4-6529C31B9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3009">
            <a:off x="428238" y="3137095"/>
            <a:ext cx="847012" cy="67437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CF6C32C-778A-42DF-9E20-BA3D76CA5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647" y="3723937"/>
            <a:ext cx="465018" cy="370237"/>
          </a:xfrm>
          <a:prstGeom prst="rect">
            <a:avLst/>
          </a:prstGeom>
        </p:spPr>
      </p:pic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2D694CC0-4E86-4F2B-9B50-26087CBEA329}"/>
              </a:ext>
            </a:extLst>
          </p:cNvPr>
          <p:cNvSpPr/>
          <p:nvPr/>
        </p:nvSpPr>
        <p:spPr>
          <a:xfrm>
            <a:off x="178676" y="869745"/>
            <a:ext cx="11235558" cy="4395938"/>
          </a:xfrm>
          <a:prstGeom prst="roundRect">
            <a:avLst/>
          </a:prstGeom>
          <a:solidFill>
            <a:srgbClr val="FFC000">
              <a:alpha val="24000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/>
              <a:t>                        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B850494F-ED47-472E-9C4F-2D0ABCC3E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1786">
            <a:off x="8939926" y="3089033"/>
            <a:ext cx="785808" cy="625643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BA133E68-C39E-4CB0-BACD-C5AE76299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37016">
            <a:off x="2277031" y="3276427"/>
            <a:ext cx="839148" cy="66421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A399EDE7-86E6-4378-8F30-F2C99DACEF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429555">
            <a:off x="618971" y="3781443"/>
            <a:ext cx="791049" cy="627946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55C25135-9ACC-4DE5-9CEE-E9552E714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418" y="4312118"/>
            <a:ext cx="788148" cy="625643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902A7AA0-C105-4928-98CD-2782C4C4ED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722" y="907035"/>
            <a:ext cx="864519" cy="679061"/>
          </a:xfrm>
          <a:prstGeom prst="rect">
            <a:avLst/>
          </a:prstGeom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53856090-1FF4-4227-AF6A-AE3EF9865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4625">
            <a:off x="7162309" y="4257493"/>
            <a:ext cx="720563" cy="565987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39384C6B-FEDB-49DC-B0A0-D263DA363CF2}"/>
              </a:ext>
            </a:extLst>
          </p:cNvPr>
          <p:cNvSpPr/>
          <p:nvPr/>
        </p:nvSpPr>
        <p:spPr>
          <a:xfrm>
            <a:off x="647523" y="779119"/>
            <a:ext cx="17411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KAP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131E053E-4E8A-4BD8-B063-6DF382D948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6444" y="1034230"/>
            <a:ext cx="869357" cy="690108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A9BE5305-AE2B-4EED-878D-A32FCFC1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004" y="1214451"/>
            <a:ext cx="847012" cy="674372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5A89917B-216F-41EA-B0B2-D9F173F361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53572" y="922347"/>
            <a:ext cx="836869" cy="648435"/>
          </a:xfrm>
          <a:prstGeom prst="rect">
            <a:avLst/>
          </a:prstGeom>
        </p:spPr>
      </p:pic>
      <p:pic>
        <p:nvPicPr>
          <p:cNvPr id="28" name="Resim 27">
            <a:extLst>
              <a:ext uri="{FF2B5EF4-FFF2-40B4-BE49-F238E27FC236}">
                <a16:creationId xmlns:a16="http://schemas.microsoft.com/office/drawing/2014/main" id="{15E8B641-7213-4411-8CB1-D6DEA7F703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5491" y="1007987"/>
            <a:ext cx="934638" cy="716351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4F38DC99-E1AB-424E-B9B7-F9BA5785A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902" y="1157404"/>
            <a:ext cx="825089" cy="719239"/>
          </a:xfrm>
          <a:prstGeom prst="rect">
            <a:avLst/>
          </a:prstGeom>
        </p:spPr>
      </p:pic>
      <p:pic>
        <p:nvPicPr>
          <p:cNvPr id="31" name="Resim 30">
            <a:extLst>
              <a:ext uri="{FF2B5EF4-FFF2-40B4-BE49-F238E27FC236}">
                <a16:creationId xmlns:a16="http://schemas.microsoft.com/office/drawing/2014/main" id="{1162A575-9B15-4AFD-9070-347DD34CD0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99920" y="3847274"/>
            <a:ext cx="715874" cy="548680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E723AE15-B364-442E-91FB-90974FDA0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1275" y="3714676"/>
            <a:ext cx="495368" cy="393230"/>
          </a:xfrm>
          <a:prstGeom prst="rect">
            <a:avLst/>
          </a:prstGeom>
        </p:spPr>
      </p:pic>
      <p:pic>
        <p:nvPicPr>
          <p:cNvPr id="34" name="Resim 33">
            <a:extLst>
              <a:ext uri="{FF2B5EF4-FFF2-40B4-BE49-F238E27FC236}">
                <a16:creationId xmlns:a16="http://schemas.microsoft.com/office/drawing/2014/main" id="{4682B694-975C-48EA-88F6-1DCF6218A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0724">
            <a:off x="5793190" y="3030261"/>
            <a:ext cx="847012" cy="674372"/>
          </a:xfrm>
          <a:prstGeom prst="rect">
            <a:avLst/>
          </a:prstGeom>
        </p:spPr>
      </p:pic>
      <p:pic>
        <p:nvPicPr>
          <p:cNvPr id="35" name="Resim 34">
            <a:extLst>
              <a:ext uri="{FF2B5EF4-FFF2-40B4-BE49-F238E27FC236}">
                <a16:creationId xmlns:a16="http://schemas.microsoft.com/office/drawing/2014/main" id="{447F6C46-48C2-43BD-A367-5D7538F5A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5622" y="2977978"/>
            <a:ext cx="677902" cy="532477"/>
          </a:xfrm>
          <a:prstGeom prst="rect">
            <a:avLst/>
          </a:prstGeom>
        </p:spPr>
      </p:pic>
      <p:pic>
        <p:nvPicPr>
          <p:cNvPr id="36" name="Resim 35">
            <a:extLst>
              <a:ext uri="{FF2B5EF4-FFF2-40B4-BE49-F238E27FC236}">
                <a16:creationId xmlns:a16="http://schemas.microsoft.com/office/drawing/2014/main" id="{FB6617C6-02DB-4F78-96A3-FE5FFCD01E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656" y="3129227"/>
            <a:ext cx="869357" cy="690108"/>
          </a:xfrm>
          <a:prstGeom prst="rect">
            <a:avLst/>
          </a:prstGeom>
        </p:spPr>
      </p:pic>
      <p:sp>
        <p:nvSpPr>
          <p:cNvPr id="37" name="Dikdörtgen 36">
            <a:extLst>
              <a:ext uri="{FF2B5EF4-FFF2-40B4-BE49-F238E27FC236}">
                <a16:creationId xmlns:a16="http://schemas.microsoft.com/office/drawing/2014/main" id="{3064F47A-44C7-431D-9B79-50A51B34055C}"/>
              </a:ext>
            </a:extLst>
          </p:cNvPr>
          <p:cNvSpPr/>
          <p:nvPr/>
        </p:nvSpPr>
        <p:spPr>
          <a:xfrm>
            <a:off x="3564870" y="1725562"/>
            <a:ext cx="655073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Şirket içi Tüm Kalite Faaliyetleri</a:t>
            </a:r>
          </a:p>
        </p:txBody>
      </p:sp>
    </p:spTree>
    <p:extLst>
      <p:ext uri="{BB962C8B-B14F-4D97-AF65-F5344CB8AC3E}">
        <p14:creationId xmlns:p14="http://schemas.microsoft.com/office/powerpoint/2010/main" val="197090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E249FE15-62D3-4F35-A2A5-DD42C1B91F01}"/>
              </a:ext>
            </a:extLst>
          </p:cNvPr>
          <p:cNvSpPr/>
          <p:nvPr/>
        </p:nvSpPr>
        <p:spPr>
          <a:xfrm>
            <a:off x="571337" y="207357"/>
            <a:ext cx="1351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KAP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33F4B770-0EC2-458C-9A6C-22663D5F6CB7}"/>
              </a:ext>
            </a:extLst>
          </p:cNvPr>
          <p:cNvSpPr txBox="1">
            <a:spLocks/>
          </p:cNvSpPr>
          <p:nvPr/>
        </p:nvSpPr>
        <p:spPr>
          <a:xfrm>
            <a:off x="42592" y="1063575"/>
            <a:ext cx="2373437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8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CD24596-F652-4751-90E1-8342C6A06416}"/>
              </a:ext>
            </a:extLst>
          </p:cNvPr>
          <p:cNvSpPr txBox="1"/>
          <p:nvPr/>
        </p:nvSpPr>
        <p:spPr>
          <a:xfrm>
            <a:off x="42592" y="1168143"/>
            <a:ext cx="23734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Daha kaliteli</a:t>
            </a:r>
            <a:r>
              <a:rPr lang="tr-TR" sz="1600" dirty="0"/>
              <a:t> uygulama geliştirmek için yapılan faaliyetlerin</a:t>
            </a:r>
            <a:endParaRPr lang="tr-TR" sz="1600" b="1" dirty="0"/>
          </a:p>
          <a:p>
            <a:r>
              <a:rPr lang="tr-TR" sz="1600" b="1" u="sng" dirty="0"/>
              <a:t>1- Yönergelerine </a:t>
            </a:r>
            <a:r>
              <a:rPr lang="tr-TR" sz="1600" u="sng" dirty="0"/>
              <a:t>erişim sağlayan,</a:t>
            </a:r>
            <a:r>
              <a:rPr lang="tr-TR" sz="1600" b="1" u="sng" dirty="0"/>
              <a:t> </a:t>
            </a:r>
          </a:p>
          <a:p>
            <a:endParaRPr lang="tr-TR" sz="1600" b="1" u="sng" dirty="0"/>
          </a:p>
          <a:p>
            <a:r>
              <a:rPr lang="tr-TR" sz="1600" b="1" u="sng" dirty="0"/>
              <a:t>2- Faaliyetlerin çıktı</a:t>
            </a:r>
            <a:r>
              <a:rPr lang="tr-TR" sz="1600" b="1" dirty="0"/>
              <a:t> ve </a:t>
            </a:r>
            <a:r>
              <a:rPr lang="tr-TR" sz="1600" b="1" u="sng" dirty="0"/>
              <a:t>gelişimlerini</a:t>
            </a:r>
            <a:r>
              <a:rPr lang="tr-TR" sz="1600" dirty="0"/>
              <a:t> </a:t>
            </a:r>
          </a:p>
          <a:p>
            <a:r>
              <a:rPr lang="tr-TR" sz="1600" dirty="0"/>
              <a:t>görünür kılan yazılımdır.</a:t>
            </a:r>
          </a:p>
          <a:p>
            <a:endParaRPr lang="tr-TR" sz="1600" dirty="0"/>
          </a:p>
          <a:p>
            <a:r>
              <a:rPr lang="tr-TR" sz="1600" dirty="0"/>
              <a:t>Ekipler ve yönetim için bu anlamda </a:t>
            </a:r>
            <a:r>
              <a:rPr lang="tr-TR" sz="1600" b="1" u="sng" dirty="0"/>
              <a:t>İLK ADRES</a:t>
            </a:r>
            <a:r>
              <a:rPr lang="tr-TR" sz="1600" dirty="0"/>
              <a:t> olacak şekilde geliştirilmiştir.</a:t>
            </a:r>
          </a:p>
          <a:p>
            <a:endParaRPr lang="tr-T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tr-TR" sz="16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72DE70E-22E2-4924-A418-EE57F05E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198" y="0"/>
            <a:ext cx="989014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4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DDEC93B-C732-4F14-86DD-D34F80D3B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185" y="0"/>
            <a:ext cx="9650815" cy="685800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E249FE15-62D3-4F35-A2A5-DD42C1B91F01}"/>
              </a:ext>
            </a:extLst>
          </p:cNvPr>
          <p:cNvSpPr/>
          <p:nvPr/>
        </p:nvSpPr>
        <p:spPr>
          <a:xfrm>
            <a:off x="571337" y="207357"/>
            <a:ext cx="1351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KAP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33F4B770-0EC2-458C-9A6C-22663D5F6CB7}"/>
              </a:ext>
            </a:extLst>
          </p:cNvPr>
          <p:cNvSpPr txBox="1">
            <a:spLocks/>
          </p:cNvSpPr>
          <p:nvPr/>
        </p:nvSpPr>
        <p:spPr>
          <a:xfrm>
            <a:off x="42592" y="1063575"/>
            <a:ext cx="2373437" cy="923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r-TR" sz="18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A3B9FD3-4255-4F64-85F2-9C254AAF1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703" y="428484"/>
            <a:ext cx="1390844" cy="21910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984823E7-7ED6-4425-9427-D619A6D4A55A}"/>
              </a:ext>
            </a:extLst>
          </p:cNvPr>
          <p:cNvSpPr txBox="1"/>
          <p:nvPr/>
        </p:nvSpPr>
        <p:spPr>
          <a:xfrm>
            <a:off x="0" y="1130686"/>
            <a:ext cx="25411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dirty="0">
                <a:hlinkClick r:id="rId5"/>
              </a:rPr>
              <a:t>kap.bimar.com/</a:t>
            </a:r>
            <a:r>
              <a:rPr lang="tr-TR" sz="1600" b="1" dirty="0">
                <a:highlight>
                  <a:srgbClr val="FFFF00"/>
                </a:highlight>
                <a:hlinkClick r:id="rId5"/>
              </a:rPr>
              <a:t>ekip-a</a:t>
            </a:r>
            <a:endParaRPr lang="tr-TR" sz="1600" b="1" dirty="0">
              <a:highlight>
                <a:srgbClr val="FFFF00"/>
              </a:highlight>
            </a:endParaRPr>
          </a:p>
          <a:p>
            <a:endParaRPr lang="tr-TR" sz="1600" b="1" dirty="0">
              <a:highlight>
                <a:srgbClr val="FFFF00"/>
              </a:highlight>
            </a:endParaRPr>
          </a:p>
          <a:p>
            <a:r>
              <a:rPr lang="tr-TR" sz="1600" dirty="0">
                <a:hlinkClick r:id="rId6"/>
              </a:rPr>
              <a:t>kap.bimar.com/</a:t>
            </a:r>
            <a:r>
              <a:rPr lang="tr-TR" sz="1600" b="1" dirty="0">
                <a:highlight>
                  <a:srgbClr val="FFFF00"/>
                </a:highlight>
                <a:hlinkClick r:id="rId6"/>
              </a:rPr>
              <a:t>lojistik</a:t>
            </a:r>
            <a:endParaRPr lang="tr-TR" sz="1600" b="1" dirty="0">
              <a:highlight>
                <a:srgbClr val="FFFF00"/>
              </a:highlight>
            </a:endParaRPr>
          </a:p>
          <a:p>
            <a:endParaRPr lang="tr-TR" sz="1600" b="1" dirty="0">
              <a:highlight>
                <a:srgbClr val="FFFF00"/>
              </a:highlight>
            </a:endParaRPr>
          </a:p>
          <a:p>
            <a:r>
              <a:rPr lang="tr-TR" sz="1600" dirty="0">
                <a:hlinkClick r:id="rId7"/>
              </a:rPr>
              <a:t>kap.bimar.com/</a:t>
            </a:r>
            <a:r>
              <a:rPr lang="tr-TR" sz="1600" b="1" dirty="0" err="1">
                <a:highlight>
                  <a:srgbClr val="FFFF00"/>
                </a:highlight>
                <a:hlinkClick r:id="rId7"/>
              </a:rPr>
              <a:t>serkan.apul</a:t>
            </a:r>
            <a:endParaRPr lang="tr-TR" sz="1600" b="1" dirty="0">
              <a:highlight>
                <a:srgbClr val="FFFF00"/>
              </a:highlight>
            </a:endParaRPr>
          </a:p>
          <a:p>
            <a:endParaRPr lang="tr-TR" sz="1600" b="1" dirty="0">
              <a:highlight>
                <a:srgbClr val="FFFF00"/>
              </a:highlight>
            </a:endParaRPr>
          </a:p>
          <a:p>
            <a:r>
              <a:rPr lang="tr-TR" sz="1600" dirty="0">
                <a:hlinkClick r:id="rId8"/>
              </a:rPr>
              <a:t>kap.bimar.com/</a:t>
            </a:r>
            <a:r>
              <a:rPr lang="tr-TR" sz="1600" b="1" dirty="0">
                <a:highlight>
                  <a:srgbClr val="FFFF00"/>
                </a:highlight>
                <a:hlinkClick r:id="rId8"/>
              </a:rPr>
              <a:t>.net</a:t>
            </a:r>
            <a:endParaRPr lang="tr-TR" sz="1600" b="1" dirty="0">
              <a:highlight>
                <a:srgbClr val="FFFF00"/>
              </a:highlight>
            </a:endParaRPr>
          </a:p>
          <a:p>
            <a:endParaRPr lang="tr-TR" sz="1600" b="1" dirty="0">
              <a:highlight>
                <a:srgbClr val="FFFF00"/>
              </a:highlight>
            </a:endParaRPr>
          </a:p>
          <a:p>
            <a:r>
              <a:rPr lang="tr-TR" sz="1600" dirty="0">
                <a:hlinkClick r:id="rId9"/>
              </a:rPr>
              <a:t>kap.bimar.com</a:t>
            </a:r>
            <a:r>
              <a:rPr lang="tr-TR" sz="1600" dirty="0">
                <a:highlight>
                  <a:srgbClr val="FFFF00"/>
                </a:highlight>
                <a:hlinkClick r:id="rId9"/>
              </a:rPr>
              <a:t>/</a:t>
            </a:r>
            <a:r>
              <a:rPr lang="tr-TR" sz="1600" b="1" dirty="0" err="1">
                <a:highlight>
                  <a:srgbClr val="FFFF00"/>
                </a:highlight>
                <a:hlinkClick r:id="rId9"/>
              </a:rPr>
              <a:t>react</a:t>
            </a:r>
            <a:r>
              <a:rPr lang="tr-TR" sz="1600" b="1" dirty="0">
                <a:highlight>
                  <a:srgbClr val="FFFF00"/>
                </a:highlight>
                <a:hlinkClick r:id="rId9"/>
              </a:rPr>
              <a:t>-web</a:t>
            </a:r>
            <a:endParaRPr lang="tr-TR" sz="1600" b="1" dirty="0">
              <a:highlight>
                <a:srgbClr val="FFFF00"/>
              </a:highlight>
            </a:endParaRPr>
          </a:p>
          <a:p>
            <a:endParaRPr lang="tr-TR" sz="1600" b="1" dirty="0">
              <a:highlight>
                <a:srgbClr val="FFFF00"/>
              </a:highlight>
            </a:endParaRPr>
          </a:p>
          <a:p>
            <a:r>
              <a:rPr lang="tr-TR" sz="1600" dirty="0">
                <a:hlinkClick r:id="rId9"/>
              </a:rPr>
              <a:t>kap.bimar.com</a:t>
            </a:r>
            <a:r>
              <a:rPr lang="tr-TR" sz="1600" b="1" dirty="0">
                <a:hlinkClick r:id="rId9"/>
              </a:rPr>
              <a:t>/</a:t>
            </a:r>
            <a:r>
              <a:rPr lang="tr-TR" sz="1600" b="1" dirty="0">
                <a:highlight>
                  <a:srgbClr val="FFFF00"/>
                </a:highlight>
                <a:hlinkClick r:id="rId9"/>
              </a:rPr>
              <a:t>bot</a:t>
            </a:r>
            <a:endParaRPr lang="tr-TR" sz="1600" b="1" dirty="0">
              <a:highlight>
                <a:srgbClr val="FFFF00"/>
              </a:highlight>
            </a:endParaRPr>
          </a:p>
          <a:p>
            <a:endParaRPr lang="tr-TR" sz="1600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958387C-0D9C-41D9-8CD7-56F4A3E6E8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7001" y="2371460"/>
            <a:ext cx="533474" cy="3801005"/>
          </a:xfrm>
          <a:prstGeom prst="rect">
            <a:avLst/>
          </a:prstGeom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43F83CA9-0624-4C04-B7D8-5E21ED33CF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7001" y="4703364"/>
            <a:ext cx="2991267" cy="485843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DA1E4BD0-3BA7-4C25-9AC4-35EDA43EC6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658" y="2943157"/>
            <a:ext cx="809738" cy="485843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7E60EAE6-1C25-4E93-BFE2-A088B96BC0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8450" y="1619434"/>
            <a:ext cx="9090617" cy="5238566"/>
          </a:xfrm>
          <a:prstGeom prst="rect">
            <a:avLst/>
          </a:prstGeom>
          <a:effectLst/>
        </p:spPr>
      </p:pic>
      <p:pic>
        <p:nvPicPr>
          <p:cNvPr id="24" name="Resim 23">
            <a:extLst>
              <a:ext uri="{FF2B5EF4-FFF2-40B4-BE49-F238E27FC236}">
                <a16:creationId xmlns:a16="http://schemas.microsoft.com/office/drawing/2014/main" id="{4C23429A-702F-4B7D-AB0D-8EB43F498EE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7071" y="776572"/>
            <a:ext cx="515374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1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1184</Words>
  <Application>Microsoft Office PowerPoint</Application>
  <PresentationFormat>Widescreen</PresentationFormat>
  <Paragraphs>131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Bahnschrift Condensed</vt:lpstr>
      <vt:lpstr>Calibri</vt:lpstr>
      <vt:lpstr>Calibri Light</vt:lpstr>
      <vt:lpstr>Cascadia Code SemiBold</vt:lpstr>
      <vt:lpstr>Wingdings</vt:lpstr>
      <vt:lpstr>Office Teması</vt:lpstr>
      <vt:lpstr>Deneyim Bildirisi Sunumu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Serkan APUL</dc:creator>
  <cp:lastModifiedBy>Serkan APUL</cp:lastModifiedBy>
  <cp:revision>5</cp:revision>
  <dcterms:created xsi:type="dcterms:W3CDTF">2021-11-09T06:06:18Z</dcterms:created>
  <dcterms:modified xsi:type="dcterms:W3CDTF">2021-11-16T09:02:05Z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2ba53c-af1d-44c9-a18a-d7df1d042fba_Enabled">
    <vt:lpwstr>true</vt:lpwstr>
  </property>
  <property fmtid="{D5CDD505-2E9C-101B-9397-08002B2CF9AE}" pid="3" name="MSIP_Label_d32ba53c-af1d-44c9-a18a-d7df1d042fba_SetDate">
    <vt:lpwstr>2021-11-09T06:06:18Z</vt:lpwstr>
  </property>
  <property fmtid="{D5CDD505-2E9C-101B-9397-08002B2CF9AE}" pid="4" name="MSIP_Label_d32ba53c-af1d-44c9-a18a-d7df1d042fba_Method">
    <vt:lpwstr>Standard</vt:lpwstr>
  </property>
  <property fmtid="{D5CDD505-2E9C-101B-9397-08002B2CF9AE}" pid="5" name="MSIP_Label_d32ba53c-af1d-44c9-a18a-d7df1d042fba_Name">
    <vt:lpwstr>For Service Only</vt:lpwstr>
  </property>
  <property fmtid="{D5CDD505-2E9C-101B-9397-08002B2CF9AE}" pid="6" name="MSIP_Label_d32ba53c-af1d-44c9-a18a-d7df1d042fba_SiteId">
    <vt:lpwstr>f5a2db61-c625-49fc-992a-c4fe544776b0</vt:lpwstr>
  </property>
  <property fmtid="{D5CDD505-2E9C-101B-9397-08002B2CF9AE}" pid="7" name="MSIP_Label_d32ba53c-af1d-44c9-a18a-d7df1d042fba_ActionId">
    <vt:lpwstr>217d8839-f40b-4110-9133-15718ef74257</vt:lpwstr>
  </property>
  <property fmtid="{D5CDD505-2E9C-101B-9397-08002B2CF9AE}" pid="8" name="MSIP_Label_d32ba53c-af1d-44c9-a18a-d7df1d042fba_ContentBits">
    <vt:lpwstr>0</vt:lpwstr>
  </property>
</Properties>
</file>