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3"/>
  </p:notesMasterIdLst>
  <p:sldIdLst>
    <p:sldId id="257" r:id="rId5"/>
    <p:sldId id="275" r:id="rId6"/>
    <p:sldId id="262" r:id="rId7"/>
    <p:sldId id="276" r:id="rId8"/>
    <p:sldId id="260" r:id="rId9"/>
    <p:sldId id="263" r:id="rId10"/>
    <p:sldId id="261" r:id="rId11"/>
    <p:sldId id="258" r:id="rId12"/>
    <p:sldId id="284" r:id="rId13"/>
    <p:sldId id="288" r:id="rId14"/>
    <p:sldId id="285" r:id="rId15"/>
    <p:sldId id="277" r:id="rId16"/>
    <p:sldId id="286" r:id="rId17"/>
    <p:sldId id="289" r:id="rId18"/>
    <p:sldId id="290" r:id="rId19"/>
    <p:sldId id="291" r:id="rId20"/>
    <p:sldId id="287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7082"/>
    <a:srgbClr val="F0CDA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66" autoAdjust="0"/>
    <p:restoredTop sz="94614" autoAdjust="0"/>
  </p:normalViewPr>
  <p:slideViewPr>
    <p:cSldViewPr snapToGrid="0">
      <p:cViewPr varScale="1">
        <p:scale>
          <a:sx n="110" d="100"/>
          <a:sy n="110" d="100"/>
        </p:scale>
        <p:origin x="18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2C9-4B02-8C25-6B39A2675E77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2C9-4B02-8C25-6B39A2675E7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C9-4B02-8C25-6B39A2675E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5C2-4C27-AED2-08C11C110A8B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5C2-4C27-AED2-08C11C110A8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64</c:v>
                </c:pt>
                <c:pt idx="1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C2-4C27-AED2-08C11C110A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907-45B8-ABF2-E8CD4FAD8E80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907-45B8-ABF2-E8CD4FAD8E8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21</c:v>
                </c:pt>
                <c:pt idx="1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907-45B8-ABF2-E8CD4FAD8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C0-48ED-B9A0-A2BAA488BC49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3C0-48ED-B9A0-A2BAA488BC4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</c:v>
                </c:pt>
                <c:pt idx="1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C0-48ED-B9A0-A2BAA488BC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58-4422-989A-7FF1D6218BF3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658-4422-989A-7FF1D6218BF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16</c:v>
                </c:pt>
                <c:pt idx="1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58-4422-989A-7FF1D6218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Malignant</c:v>
                </c:pt>
              </c:strCache>
            </c:strRef>
          </c:tx>
          <c:spPr>
            <a:gradFill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4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199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B706-469E-92AC-D0F9B9F47E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FACE</c:v>
                </c:pt>
                <c:pt idx="1">
                  <c:v>FOREARM</c:v>
                </c:pt>
                <c:pt idx="2">
                  <c:v>CHEST</c:v>
                </c:pt>
                <c:pt idx="3">
                  <c:v>ARM</c:v>
                </c:pt>
                <c:pt idx="4">
                  <c:v>NOSE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199</c:v>
                </c:pt>
                <c:pt idx="1">
                  <c:v>193</c:v>
                </c:pt>
                <c:pt idx="2">
                  <c:v>87</c:v>
                </c:pt>
                <c:pt idx="3">
                  <c:v>75</c:v>
                </c:pt>
                <c:pt idx="4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06-469E-92AC-D0F9B9F47E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Benign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2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FACE</c:v>
                </c:pt>
                <c:pt idx="1">
                  <c:v>FOREARM</c:v>
                </c:pt>
                <c:pt idx="2">
                  <c:v>CHEST</c:v>
                </c:pt>
                <c:pt idx="3">
                  <c:v>ARM</c:v>
                </c:pt>
                <c:pt idx="4">
                  <c:v>NOSE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79</c:v>
                </c:pt>
                <c:pt idx="1">
                  <c:v>26</c:v>
                </c:pt>
                <c:pt idx="2">
                  <c:v>37</c:v>
                </c:pt>
                <c:pt idx="3">
                  <c:v>17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06-469E-92AC-D0F9B9F47E9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-10"/>
        <c:axId val="2108307928"/>
        <c:axId val="2108311448"/>
      </c:barChart>
      <c:catAx>
        <c:axId val="2108307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  <a:alpha val="27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en-US"/>
          </a:p>
        </c:txPr>
        <c:crossAx val="2108311448"/>
        <c:crosses val="autoZero"/>
        <c:auto val="1"/>
        <c:lblAlgn val="ctr"/>
        <c:lblOffset val="100"/>
        <c:noMultiLvlLbl val="1"/>
      </c:catAx>
      <c:valAx>
        <c:axId val="2108311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  <a:alpha val="3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 sz="1200"/>
            </a:pPr>
            <a:endParaRPr lang="en-US"/>
          </a:p>
        </c:txPr>
        <c:crossAx val="2108307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405085330627544"/>
          <c:y val="0.91169176819925246"/>
          <c:w val="0.19539116700849768"/>
          <c:h val="8.8308231800747525E-2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chemeClr val="tx2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2C9-4B02-8C25-6B39A2675E77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2C9-4B02-8C25-6B39A2675E7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C9-4B02-8C25-6B39A2675E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5C2-4C27-AED2-08C11C110A8B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5C2-4C27-AED2-08C11C110A8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C2-4C27-AED2-08C11C110A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907-45B8-ABF2-E8CD4FAD8E80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907-45B8-ABF2-E8CD4FAD8E8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907-45B8-ABF2-E8CD4FAD8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C0-48ED-B9A0-A2BAA488BC49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3C0-48ED-B9A0-A2BAA488BC4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29</c:v>
                </c:pt>
                <c:pt idx="1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C0-48ED-B9A0-A2BAA488BC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58-4422-989A-7FF1D6218BF3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658-4422-989A-7FF1D6218BF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</c:v>
                </c:pt>
                <c:pt idx="1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58-4422-989A-7FF1D6218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5/21/25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14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2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300942"/>
            <a:ext cx="9672000" cy="685799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CA" dirty="0"/>
              <a:t>Analysis of </a:t>
            </a:r>
            <a:r>
              <a:rPr lang="en-CA" dirty="0" err="1"/>
              <a:t>Derm</a:t>
            </a:r>
            <a:r>
              <a:rPr lang="en-CA" dirty="0"/>
              <a:t> AI Diagnostics </a:t>
            </a:r>
            <a:br>
              <a:rPr lang="en-CA" dirty="0"/>
            </a:br>
            <a:r>
              <a:rPr lang="en-CA" dirty="0"/>
              <a:t>Skin Cancer Dataset</a:t>
            </a:r>
            <a:br>
              <a:rPr lang="en-CA" dirty="0"/>
            </a:b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BFMT Data Hub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91" y="1268871"/>
            <a:ext cx="5850409" cy="238144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153" y="3650311"/>
            <a:ext cx="5184948" cy="2448617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91" y="3717488"/>
            <a:ext cx="5850409" cy="2381441"/>
          </a:xfrm>
          <a:prstGeom prst="rect">
            <a:avLst/>
          </a:prstGeom>
        </p:spPr>
      </p:pic>
      <p:sp>
        <p:nvSpPr>
          <p:cNvPr id="110" name="Title 1">
            <a:extLst>
              <a:ext uri="{FF2B5EF4-FFF2-40B4-BE49-F238E27FC236}">
                <a16:creationId xmlns:a16="http://schemas.microsoft.com/office/drawing/2014/main" id="{E2AF520E-B553-4B58-821F-756E17DF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35" y="199909"/>
            <a:ext cx="11471619" cy="799943"/>
          </a:xfrm>
        </p:spPr>
        <p:txBody>
          <a:bodyPr/>
          <a:lstStyle/>
          <a:p>
            <a:pPr algn="ctr"/>
            <a:r>
              <a:rPr lang="en-GB" sz="2800" dirty="0"/>
              <a:t>HOW DOES THE DEMOGRAPHIC </a:t>
            </a:r>
            <a:br>
              <a:rPr lang="en-GB" sz="2800" dirty="0"/>
            </a:br>
            <a:r>
              <a:rPr lang="en-GB" sz="2800" dirty="0"/>
              <a:t>FACTORS AFFECT THE LESION TYPE?</a:t>
            </a:r>
            <a:endParaRPr lang="en-CA" sz="2800" dirty="0"/>
          </a:p>
        </p:txBody>
      </p:sp>
      <p:sp>
        <p:nvSpPr>
          <p:cNvPr id="111" name="object 7" descr="Beige rectangle">
            <a:extLst>
              <a:ext uri="{FF2B5EF4-FFF2-40B4-BE49-F238E27FC236}">
                <a16:creationId xmlns:a16="http://schemas.microsoft.com/office/drawing/2014/main" id="{DD34491F-F24C-4DC2-A26D-FA05D593C843}"/>
              </a:ext>
            </a:extLst>
          </p:cNvPr>
          <p:cNvSpPr/>
          <p:nvPr/>
        </p:nvSpPr>
        <p:spPr bwMode="white">
          <a:xfrm flipV="1">
            <a:off x="457935" y="1060831"/>
            <a:ext cx="5266572" cy="51077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070A2D-682C-965B-9765-FAC3801C0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153" y="1268870"/>
            <a:ext cx="5184948" cy="227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9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401907"/>
            <a:ext cx="7560000" cy="370166"/>
          </a:xfrm>
        </p:spPr>
        <p:txBody>
          <a:bodyPr/>
          <a:lstStyle/>
          <a:p>
            <a:r>
              <a:rPr lang="en-GB" dirty="0"/>
              <a:t>Examining lesion  traits  to identify underlying patterns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AGE SEGMENTATION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E280A34-4B36-4F7F-A9B3-3D139F10E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9737738"/>
              </p:ext>
            </p:extLst>
          </p:nvPr>
        </p:nvGraphicFramePr>
        <p:xfrm>
          <a:off x="943099" y="1648674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7AFE01DB-3E02-4464-8E1B-E6586C22A611}"/>
              </a:ext>
            </a:extLst>
          </p:cNvPr>
          <p:cNvSpPr/>
          <p:nvPr/>
        </p:nvSpPr>
        <p:spPr>
          <a:xfrm>
            <a:off x="1463343" y="2379937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0%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25D16D4D-7FFE-4B6D-9DF1-9256D3CB6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0461588"/>
              </p:ext>
            </p:extLst>
          </p:nvPr>
        </p:nvGraphicFramePr>
        <p:xfrm>
          <a:off x="3073253" y="1648674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D9564758-0CAF-4BB1-82E0-715E2BDC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7158416"/>
              </p:ext>
            </p:extLst>
          </p:nvPr>
        </p:nvGraphicFramePr>
        <p:xfrm>
          <a:off x="5181840" y="1648674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A155F3D4-D6D7-4353-9D1B-6B845675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5469279"/>
              </p:ext>
            </p:extLst>
          </p:nvPr>
        </p:nvGraphicFramePr>
        <p:xfrm>
          <a:off x="7333561" y="1648674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7C2B1B69-3491-4723-B7A7-BB86FEFB7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5519003"/>
              </p:ext>
            </p:extLst>
          </p:nvPr>
        </p:nvGraphicFramePr>
        <p:xfrm>
          <a:off x="9463714" y="1648674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4" name="Oval 23">
            <a:extLst>
              <a:ext uri="{FF2B5EF4-FFF2-40B4-BE49-F238E27FC236}">
                <a16:creationId xmlns:a16="http://schemas.microsoft.com/office/drawing/2014/main" id="{BCEEAC69-6650-4332-B226-03DCBCC2ABD3}"/>
              </a:ext>
            </a:extLst>
          </p:cNvPr>
          <p:cNvSpPr/>
          <p:nvPr/>
        </p:nvSpPr>
        <p:spPr>
          <a:xfrm>
            <a:off x="3594831" y="2379937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33%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81C18F-F6FB-440A-BE2F-F7F941E48C5C}"/>
              </a:ext>
            </a:extLst>
          </p:cNvPr>
          <p:cNvSpPr/>
          <p:nvPr/>
        </p:nvSpPr>
        <p:spPr>
          <a:xfrm>
            <a:off x="5726319" y="2379937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79%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1C82F28-48F5-42C6-BF72-935B3AC4E193}"/>
              </a:ext>
            </a:extLst>
          </p:cNvPr>
          <p:cNvSpPr/>
          <p:nvPr/>
        </p:nvSpPr>
        <p:spPr>
          <a:xfrm>
            <a:off x="7857807" y="2379937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83%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0CD8133-923E-4CC8-A17C-17D0B8AAFC0B}"/>
              </a:ext>
            </a:extLst>
          </p:cNvPr>
          <p:cNvSpPr/>
          <p:nvPr/>
        </p:nvSpPr>
        <p:spPr>
          <a:xfrm>
            <a:off x="9989296" y="2379937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84%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C60EEB-84ED-4B94-BD10-4E752EC3E31D}"/>
              </a:ext>
            </a:extLst>
          </p:cNvPr>
          <p:cNvSpPr txBox="1"/>
          <p:nvPr/>
        </p:nvSpPr>
        <p:spPr>
          <a:xfrm>
            <a:off x="1504665" y="35053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ea typeface="Lato" panose="020F0502020204030203" pitchFamily="34" charset="0"/>
                <a:cs typeface="Lato" panose="020F0502020204030203" pitchFamily="34" charset="0"/>
              </a:rPr>
              <a:t>0-19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5A3338-2705-47BE-865E-BDD18C0DB8EB}"/>
              </a:ext>
            </a:extLst>
          </p:cNvPr>
          <p:cNvSpPr txBox="1"/>
          <p:nvPr/>
        </p:nvSpPr>
        <p:spPr>
          <a:xfrm>
            <a:off x="3570699" y="350539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ea typeface="Lato" panose="020F0502020204030203" pitchFamily="34" charset="0"/>
                <a:cs typeface="Lato" panose="020F0502020204030203" pitchFamily="34" charset="0"/>
              </a:rPr>
              <a:t>20-29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7E2D74-0B55-43E5-AB7B-B5B10CCB5D14}"/>
              </a:ext>
            </a:extLst>
          </p:cNvPr>
          <p:cNvSpPr txBox="1"/>
          <p:nvPr/>
        </p:nvSpPr>
        <p:spPr>
          <a:xfrm>
            <a:off x="5679286" y="350539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ea typeface="Lato" panose="020F0502020204030203" pitchFamily="34" charset="0"/>
                <a:cs typeface="Lato" panose="020F0502020204030203" pitchFamily="34" charset="0"/>
              </a:rPr>
              <a:t>40-59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7C196F-4D61-4444-B100-DD89B471CDE0}"/>
              </a:ext>
            </a:extLst>
          </p:cNvPr>
          <p:cNvSpPr txBox="1"/>
          <p:nvPr/>
        </p:nvSpPr>
        <p:spPr>
          <a:xfrm>
            <a:off x="7831007" y="350539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ea typeface="Lato" panose="020F0502020204030203" pitchFamily="34" charset="0"/>
                <a:cs typeface="Lato" panose="020F0502020204030203" pitchFamily="34" charset="0"/>
              </a:rPr>
              <a:t>60-79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0DA19F-D46D-4462-B974-D18FB01C85FE}"/>
              </a:ext>
            </a:extLst>
          </p:cNvPr>
          <p:cNvSpPr txBox="1"/>
          <p:nvPr/>
        </p:nvSpPr>
        <p:spPr>
          <a:xfrm>
            <a:off x="10060545" y="3505394"/>
            <a:ext cx="57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ea typeface="Lato" panose="020F0502020204030203" pitchFamily="34" charset="0"/>
                <a:cs typeface="Lato" panose="020F0502020204030203" pitchFamily="34" charset="0"/>
              </a:rPr>
              <a:t>80+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00242C87-A806-44E9-B233-9CE7A7B37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867756"/>
              </p:ext>
            </p:extLst>
          </p:nvPr>
        </p:nvGraphicFramePr>
        <p:xfrm>
          <a:off x="667839" y="4010736"/>
          <a:ext cx="10907925" cy="2011680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2181585">
                  <a:extLst>
                    <a:ext uri="{9D8B030D-6E8A-4147-A177-3AD203B41FA5}">
                      <a16:colId xmlns:a16="http://schemas.microsoft.com/office/drawing/2014/main" val="883291324"/>
                    </a:ext>
                  </a:extLst>
                </a:gridCol>
                <a:gridCol w="2181585">
                  <a:extLst>
                    <a:ext uri="{9D8B030D-6E8A-4147-A177-3AD203B41FA5}">
                      <a16:colId xmlns:a16="http://schemas.microsoft.com/office/drawing/2014/main" val="1983756049"/>
                    </a:ext>
                  </a:extLst>
                </a:gridCol>
                <a:gridCol w="2181585">
                  <a:extLst>
                    <a:ext uri="{9D8B030D-6E8A-4147-A177-3AD203B41FA5}">
                      <a16:colId xmlns:a16="http://schemas.microsoft.com/office/drawing/2014/main" val="355586360"/>
                    </a:ext>
                  </a:extLst>
                </a:gridCol>
                <a:gridCol w="2181585">
                  <a:extLst>
                    <a:ext uri="{9D8B030D-6E8A-4147-A177-3AD203B41FA5}">
                      <a16:colId xmlns:a16="http://schemas.microsoft.com/office/drawing/2014/main" val="3626199509"/>
                    </a:ext>
                  </a:extLst>
                </a:gridCol>
                <a:gridCol w="2181585">
                  <a:extLst>
                    <a:ext uri="{9D8B030D-6E8A-4147-A177-3AD203B41FA5}">
                      <a16:colId xmlns:a16="http://schemas.microsoft.com/office/drawing/2014/main" val="2161393824"/>
                    </a:ext>
                  </a:extLst>
                </a:gridCol>
              </a:tblGrid>
              <a:tr h="309141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VARIABLES </a:t>
                      </a:r>
                      <a:endParaRPr lang="en-US" sz="16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+mn-ea"/>
                          <a:cs typeface="+mn-cs"/>
                        </a:rPr>
                        <a:t>MALIGNANT</a:t>
                      </a:r>
                      <a:endParaRPr lang="en-US" sz="16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BENIGN</a:t>
                      </a:r>
                      <a:endParaRPr lang="en-US" sz="16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% MALIGNANT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REMARKS </a:t>
                      </a:r>
                      <a:endParaRPr lang="en-US" sz="16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180050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107082"/>
                          </a:solidFill>
                          <a:latin typeface="+mn-lt"/>
                        </a:rPr>
                        <a:t>0-19</a:t>
                      </a:r>
                      <a:endParaRPr lang="en-US" sz="1600" b="0" dirty="0">
                        <a:solidFill>
                          <a:srgbClr val="107082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107082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107082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20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107082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107082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Low Risk Factor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04110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107082"/>
                          </a:solidFill>
                          <a:latin typeface="+mn-lt"/>
                        </a:rPr>
                        <a:t>20-39</a:t>
                      </a:r>
                      <a:endParaRPr lang="en-US" sz="1600" b="0" dirty="0">
                        <a:solidFill>
                          <a:srgbClr val="107082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107082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41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107082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85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107082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33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07082"/>
                          </a:solidFill>
                          <a:effectLst/>
                          <a:uLnTx/>
                          <a:uFillTx/>
                          <a:latin typeface="Arial 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Low Risk Factor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755630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107082"/>
                          </a:solidFill>
                          <a:latin typeface="+mn-lt"/>
                        </a:rPr>
                        <a:t>40-59</a:t>
                      </a:r>
                      <a:endParaRPr lang="en-US" sz="1600" b="0" dirty="0">
                        <a:solidFill>
                          <a:srgbClr val="107082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107082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306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107082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82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107082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79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07082"/>
                          </a:solidFill>
                          <a:effectLst/>
                          <a:uLnTx/>
                          <a:uFillTx/>
                          <a:latin typeface="Arial 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High Risk Factor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466982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107082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60-79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107082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381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107082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79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107082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83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07082"/>
                          </a:solidFill>
                          <a:effectLst/>
                          <a:uLnTx/>
                          <a:uFillTx/>
                          <a:latin typeface="Arial 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High Risk Factor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07082"/>
                        </a:solidFill>
                        <a:effectLst/>
                        <a:uLnTx/>
                        <a:uFillTx/>
                        <a:latin typeface="Arial 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637667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107082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80+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107082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79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107082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15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107082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84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07082"/>
                          </a:solidFill>
                          <a:effectLst/>
                          <a:uLnTx/>
                          <a:uFillTx/>
                          <a:latin typeface="Arial 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High Risk Factor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864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564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1388029"/>
            <a:ext cx="11772900" cy="5273273"/>
          </a:xfrm>
          <a:prstGeom prst="rect">
            <a:avLst/>
          </a:prstGeom>
        </p:spPr>
      </p:pic>
      <p:sp>
        <p:nvSpPr>
          <p:cNvPr id="110" name="Title 1">
            <a:extLst>
              <a:ext uri="{FF2B5EF4-FFF2-40B4-BE49-F238E27FC236}">
                <a16:creationId xmlns:a16="http://schemas.microsoft.com/office/drawing/2014/main" id="{E2AF520E-B553-4B58-821F-756E17DF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35" y="199910"/>
            <a:ext cx="11471619" cy="413550"/>
          </a:xfrm>
        </p:spPr>
        <p:txBody>
          <a:bodyPr/>
          <a:lstStyle/>
          <a:p>
            <a:r>
              <a:rPr lang="en-GB" dirty="0"/>
              <a:t>HOW DOES AGE DISTRIBUTION AFFECTS LESION TYPES?</a:t>
            </a:r>
            <a:endParaRPr lang="en-CA" dirty="0"/>
          </a:p>
        </p:txBody>
      </p:sp>
      <p:sp>
        <p:nvSpPr>
          <p:cNvPr id="111" name="object 7" descr="Beige rectangle">
            <a:extLst>
              <a:ext uri="{FF2B5EF4-FFF2-40B4-BE49-F238E27FC236}">
                <a16:creationId xmlns:a16="http://schemas.microsoft.com/office/drawing/2014/main" id="{DD34491F-F24C-4DC2-A26D-FA05D593C843}"/>
              </a:ext>
            </a:extLst>
          </p:cNvPr>
          <p:cNvSpPr/>
          <p:nvPr/>
        </p:nvSpPr>
        <p:spPr bwMode="white">
          <a:xfrm flipV="1">
            <a:off x="457935" y="1060831"/>
            <a:ext cx="5266572" cy="51077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6746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182E4A0-9B67-4B11-8530-068600B96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8952894"/>
              </p:ext>
            </p:extLst>
          </p:nvPr>
        </p:nvGraphicFramePr>
        <p:xfrm>
          <a:off x="381000" y="2833880"/>
          <a:ext cx="11194764" cy="3913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2AF520E-B553-4B58-821F-756E17DF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422564"/>
            <a:ext cx="7560000" cy="370166"/>
          </a:xfrm>
        </p:spPr>
        <p:txBody>
          <a:bodyPr/>
          <a:lstStyle/>
          <a:p>
            <a:r>
              <a:rPr lang="en-GB" dirty="0"/>
              <a:t>Examining lesion  traits  to identify underlying patterns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FE623-9109-4333-B868-214788FBE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36F04-FC63-450C-A537-84B44E31C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000" y="1396855"/>
            <a:ext cx="7559675" cy="360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REGION SEGMENTATION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DD34491F-F24C-4DC2-A26D-FA05D593C843}"/>
              </a:ext>
            </a:extLst>
          </p:cNvPr>
          <p:cNvSpPr/>
          <p:nvPr/>
        </p:nvSpPr>
        <p:spPr bwMode="white">
          <a:xfrm flipV="1">
            <a:off x="684000" y="1308383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1A39FF-A6FF-4455-913B-AE779B9EA54C}"/>
              </a:ext>
            </a:extLst>
          </p:cNvPr>
          <p:cNvSpPr txBox="1"/>
          <p:nvPr/>
        </p:nvSpPr>
        <p:spPr>
          <a:xfrm>
            <a:off x="650118" y="1991648"/>
            <a:ext cx="1089176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The top 5 body regions were analyzed and the table reveals region that have an higher </a:t>
            </a:r>
            <a:r>
              <a:rPr lang="en-US" sz="2400" dirty="0">
                <a:solidFill>
                  <a:srgbClr val="10708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risk factor of getting a skin legion </a:t>
            </a:r>
          </a:p>
        </p:txBody>
      </p:sp>
    </p:spTree>
    <p:extLst>
      <p:ext uri="{BB962C8B-B14F-4D97-AF65-F5344CB8AC3E}">
        <p14:creationId xmlns:p14="http://schemas.microsoft.com/office/powerpoint/2010/main" val="2812018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0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4" y="1359172"/>
            <a:ext cx="11471619" cy="5170216"/>
          </a:xfrm>
          <a:prstGeom prst="rect">
            <a:avLst/>
          </a:prstGeom>
        </p:spPr>
      </p:pic>
      <p:sp>
        <p:nvSpPr>
          <p:cNvPr id="110" name="Title 1">
            <a:extLst>
              <a:ext uri="{FF2B5EF4-FFF2-40B4-BE49-F238E27FC236}">
                <a16:creationId xmlns:a16="http://schemas.microsoft.com/office/drawing/2014/main" id="{E2AF520E-B553-4B58-821F-756E17DF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35" y="199910"/>
            <a:ext cx="11471619" cy="413550"/>
          </a:xfrm>
        </p:spPr>
        <p:txBody>
          <a:bodyPr/>
          <a:lstStyle/>
          <a:p>
            <a:pPr algn="ctr"/>
            <a:r>
              <a:rPr lang="en-GB" dirty="0"/>
              <a:t>How does region affect</a:t>
            </a:r>
            <a:br>
              <a:rPr lang="en-GB" dirty="0"/>
            </a:br>
            <a:r>
              <a:rPr lang="en-GB" dirty="0"/>
              <a:t>the lesion diagnostic  type</a:t>
            </a:r>
            <a:endParaRPr lang="en-CA" dirty="0"/>
          </a:p>
        </p:txBody>
      </p:sp>
      <p:sp>
        <p:nvSpPr>
          <p:cNvPr id="111" name="object 7" descr="Beige rectangle">
            <a:extLst>
              <a:ext uri="{FF2B5EF4-FFF2-40B4-BE49-F238E27FC236}">
                <a16:creationId xmlns:a16="http://schemas.microsoft.com/office/drawing/2014/main" id="{DD34491F-F24C-4DC2-A26D-FA05D593C843}"/>
              </a:ext>
            </a:extLst>
          </p:cNvPr>
          <p:cNvSpPr/>
          <p:nvPr/>
        </p:nvSpPr>
        <p:spPr bwMode="white">
          <a:xfrm flipV="1">
            <a:off x="457935" y="1060831"/>
            <a:ext cx="5266572" cy="51077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5100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>
            <a:extLst>
              <a:ext uri="{FF2B5EF4-FFF2-40B4-BE49-F238E27FC236}">
                <a16:creationId xmlns:a16="http://schemas.microsoft.com/office/drawing/2014/main" id="{E2AF520E-B553-4B58-821F-756E17DF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35" y="199910"/>
            <a:ext cx="11471619" cy="413550"/>
          </a:xfrm>
        </p:spPr>
        <p:txBody>
          <a:bodyPr/>
          <a:lstStyle/>
          <a:p>
            <a:pPr algn="ctr"/>
            <a:r>
              <a:rPr lang="en-GB" dirty="0"/>
              <a:t>How does cancer history affect</a:t>
            </a:r>
            <a:br>
              <a:rPr lang="en-GB" dirty="0"/>
            </a:br>
            <a:r>
              <a:rPr lang="en-GB" dirty="0"/>
              <a:t>lesion diagnostic type?</a:t>
            </a:r>
            <a:endParaRPr lang="en-CA" dirty="0"/>
          </a:p>
        </p:txBody>
      </p:sp>
      <p:sp>
        <p:nvSpPr>
          <p:cNvPr id="111" name="object 7" descr="Beige rectangle">
            <a:extLst>
              <a:ext uri="{FF2B5EF4-FFF2-40B4-BE49-F238E27FC236}">
                <a16:creationId xmlns:a16="http://schemas.microsoft.com/office/drawing/2014/main" id="{DD34491F-F24C-4DC2-A26D-FA05D593C843}"/>
              </a:ext>
            </a:extLst>
          </p:cNvPr>
          <p:cNvSpPr/>
          <p:nvPr/>
        </p:nvSpPr>
        <p:spPr bwMode="white">
          <a:xfrm flipV="1">
            <a:off x="457935" y="1060831"/>
            <a:ext cx="5266572" cy="51077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26110F-00E6-C192-CF32-9197B6402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44850"/>
            <a:ext cx="5867400" cy="1822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E6C122-AA0F-CFED-9F99-D5882A259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744" y="3244850"/>
            <a:ext cx="573581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75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>
            <a:extLst>
              <a:ext uri="{FF2B5EF4-FFF2-40B4-BE49-F238E27FC236}">
                <a16:creationId xmlns:a16="http://schemas.microsoft.com/office/drawing/2014/main" id="{E2AF520E-B553-4B58-821F-756E17DF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35" y="199910"/>
            <a:ext cx="11471619" cy="413550"/>
          </a:xfrm>
        </p:spPr>
        <p:txBody>
          <a:bodyPr/>
          <a:lstStyle/>
          <a:p>
            <a:r>
              <a:rPr lang="en-GB" dirty="0"/>
              <a:t>Distribution of  the lesion characteristics</a:t>
            </a:r>
            <a:endParaRPr lang="en-CA" dirty="0"/>
          </a:p>
        </p:txBody>
      </p:sp>
      <p:sp>
        <p:nvSpPr>
          <p:cNvPr id="111" name="object 7" descr="Beige rectangle">
            <a:extLst>
              <a:ext uri="{FF2B5EF4-FFF2-40B4-BE49-F238E27FC236}">
                <a16:creationId xmlns:a16="http://schemas.microsoft.com/office/drawing/2014/main" id="{DD34491F-F24C-4DC2-A26D-FA05D593C843}"/>
              </a:ext>
            </a:extLst>
          </p:cNvPr>
          <p:cNvSpPr/>
          <p:nvPr/>
        </p:nvSpPr>
        <p:spPr bwMode="white">
          <a:xfrm flipV="1">
            <a:off x="457935" y="1060831"/>
            <a:ext cx="5266572" cy="51077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D2FE3-EA57-CE7C-2B4F-C87114DCB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8" y="3037470"/>
            <a:ext cx="11343766" cy="138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65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Group of people in a science lab working">
            <a:extLst>
              <a:ext uri="{FF2B5EF4-FFF2-40B4-BE49-F238E27FC236}">
                <a16:creationId xmlns:a16="http://schemas.microsoft.com/office/drawing/2014/main" id="{634673D1-FDF8-445C-9EC3-CEE2865DFD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25444F-B85F-42E8-9E0A-A625CA1FD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D0FB06-2085-443B-B5B7-9CF837FC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400267"/>
            <a:ext cx="10669800" cy="767918"/>
          </a:xfrm>
        </p:spPr>
        <p:txBody>
          <a:bodyPr/>
          <a:lstStyle/>
          <a:p>
            <a:r>
              <a:rPr lang="en-GB" dirty="0"/>
              <a:t>Advancing Skin Health Research with Organized Clinical Datasets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09C69-D3CD-4837-8831-CFA5A7245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C3F0E-4EA4-4D41-8E53-5D29742851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Key Insights &amp; Recommendations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C18D4C80-3351-4CE2-81E2-859CB0ED6E3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B4CF37-67C8-A7AF-BE1B-54AF0DDD8E7F}"/>
              </a:ext>
            </a:extLst>
          </p:cNvPr>
          <p:cNvSpPr txBox="1"/>
          <p:nvPr/>
        </p:nvSpPr>
        <p:spPr>
          <a:xfrm>
            <a:off x="684000" y="1765643"/>
            <a:ext cx="10823787" cy="432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GB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 is a major risk factor. Malignancy increases with age as older patients had more proportion of malignant lesions. People in their mid-twenties should be encouraged to go for screening if there are other noticeable and concerning symptoms to encourage early detection. Aged-based screening intensity should be done with priority given to older people.</a:t>
            </a:r>
            <a:endParaRPr lang="en-CA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GB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Even though smokers and drinkers are minority, they show alarmingly high malignancy rates with 95% drinkers and 97% smokers having malignant lesions while a combination of patients who drink and smoke have a 100% malignancy rate.</a:t>
            </a:r>
            <a:endParaRPr lang="en-CA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GB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Malignant lesions have larger lesions (considering an average diameter of 5,89mm) Patients with large lesions should be prioritized for screening as a large lesion diameter might indicate cancerous lesions.</a:t>
            </a:r>
            <a:endParaRPr lang="en-CA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GB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Patients with history of general cancer have a 93% chance of developing malignant lesions. Patients with skin cancer history have 94% malignancy. A combination of both have malignancy of 95.08%. This shows a strong correlation, and both factors should be considered as strong predictors of malignancy.</a:t>
            </a:r>
            <a:endParaRPr lang="en-CA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708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612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pic>
        <p:nvPicPr>
          <p:cNvPr id="1026" name="Picture 2" descr="Hands with gloves touching skin with melanoma"/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67093" y="176180"/>
            <a:ext cx="4044907" cy="650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399908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 txBox="1">
            <a:spLocks/>
          </p:cNvSpPr>
          <p:nvPr/>
        </p:nvSpPr>
        <p:spPr>
          <a:xfrm>
            <a:off x="1147343" y="482029"/>
            <a:ext cx="6903253" cy="160079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vert="horz" lIns="576000" tIns="1872000" rIns="576000" bIns="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 txBox="1">
            <a:spLocks/>
          </p:cNvSpPr>
          <p:nvPr/>
        </p:nvSpPr>
        <p:spPr>
          <a:xfrm>
            <a:off x="1391192" y="782910"/>
            <a:ext cx="6578593" cy="63617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SQL Capstone Project</a:t>
            </a:r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 txBox="1">
            <a:spLocks/>
          </p:cNvSpPr>
          <p:nvPr/>
        </p:nvSpPr>
        <p:spPr>
          <a:xfrm>
            <a:off x="1147341" y="2765373"/>
            <a:ext cx="6903253" cy="298494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vert="horz" lIns="576000" tIns="1872000" rIns="576000" bIns="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 txBox="1">
            <a:spLocks/>
          </p:cNvSpPr>
          <p:nvPr/>
        </p:nvSpPr>
        <p:spPr>
          <a:xfrm>
            <a:off x="1391192" y="1501751"/>
            <a:ext cx="6811804" cy="4820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300" cap="none" dirty="0">
                <a:solidFill>
                  <a:srgbClr val="F0CDA1"/>
                </a:solidFill>
                <a:latin typeface="+mn-lt"/>
              </a:rPr>
              <a:t>Analysis Of </a:t>
            </a:r>
            <a:r>
              <a:rPr lang="en-CA" sz="2300" cap="none" dirty="0" err="1">
                <a:solidFill>
                  <a:srgbClr val="F0CDA1"/>
                </a:solidFill>
                <a:latin typeface="+mn-lt"/>
              </a:rPr>
              <a:t>DermAi</a:t>
            </a:r>
            <a:r>
              <a:rPr lang="en-CA" sz="2300" cap="none" dirty="0">
                <a:solidFill>
                  <a:srgbClr val="F0CDA1"/>
                </a:solidFill>
                <a:latin typeface="+mn-lt"/>
              </a:rPr>
              <a:t> Diagnostics Skin Cancer Dataset</a:t>
            </a:r>
            <a:endParaRPr lang="en-US" sz="2300" cap="none" dirty="0">
              <a:solidFill>
                <a:srgbClr val="F0CDA1"/>
              </a:solidFill>
              <a:latin typeface="+mn-lt"/>
            </a:endParaRPr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 txBox="1">
            <a:spLocks/>
          </p:cNvSpPr>
          <p:nvPr/>
        </p:nvSpPr>
        <p:spPr>
          <a:xfrm>
            <a:off x="1433451" y="3030407"/>
            <a:ext cx="4585966" cy="62381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Group MEMBERS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433451" y="3758833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 txBox="1">
            <a:spLocks/>
          </p:cNvSpPr>
          <p:nvPr/>
        </p:nvSpPr>
        <p:spPr>
          <a:xfrm>
            <a:off x="1784210" y="3926923"/>
            <a:ext cx="3402481" cy="4820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0" cap="none" spc="0" dirty="0" err="1">
                <a:latin typeface="+mn-lt"/>
              </a:rPr>
              <a:t>Abimbola</a:t>
            </a:r>
            <a:r>
              <a:rPr lang="en-US" sz="2400" b="0" cap="none" spc="0" dirty="0">
                <a:latin typeface="+mn-lt"/>
              </a:rPr>
              <a:t> </a:t>
            </a:r>
            <a:r>
              <a:rPr lang="en-US" sz="2400" b="0" cap="none" spc="0" dirty="0" err="1">
                <a:latin typeface="+mn-lt"/>
              </a:rPr>
              <a:t>Orekoya</a:t>
            </a:r>
            <a:endParaRPr lang="en-US" sz="2400" b="0" cap="none" spc="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2400" b="0" cap="none" spc="0" dirty="0">
                <a:latin typeface="+mn-lt"/>
              </a:rPr>
              <a:t>Fanta </a:t>
            </a:r>
            <a:r>
              <a:rPr lang="en-US" sz="2400" b="0" cap="none" spc="0" dirty="0" err="1">
                <a:latin typeface="+mn-lt"/>
              </a:rPr>
              <a:t>Conta</a:t>
            </a:r>
            <a:endParaRPr lang="en-US" sz="2400" b="0" cap="none" spc="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2400" b="0" cap="none" spc="0" dirty="0" err="1">
                <a:latin typeface="+mn-lt"/>
              </a:rPr>
              <a:t>Elo</a:t>
            </a:r>
            <a:r>
              <a:rPr lang="en-US" sz="2400" b="0" cap="none" spc="0" dirty="0">
                <a:latin typeface="+mn-lt"/>
              </a:rPr>
              <a:t> Merit</a:t>
            </a:r>
          </a:p>
          <a:p>
            <a:pPr>
              <a:lnSpc>
                <a:spcPct val="100000"/>
              </a:lnSpc>
            </a:pPr>
            <a:r>
              <a:rPr lang="en-US" sz="2400" b="0" cap="none" spc="0" dirty="0">
                <a:latin typeface="+mn-lt"/>
              </a:rPr>
              <a:t>Babajide Adesanya</a:t>
            </a:r>
          </a:p>
        </p:txBody>
      </p:sp>
    </p:spTree>
    <p:extLst>
      <p:ext uri="{BB962C8B-B14F-4D97-AF65-F5344CB8AC3E}">
        <p14:creationId xmlns:p14="http://schemas.microsoft.com/office/powerpoint/2010/main" val="13362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Placeholder 29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445329"/>
            <a:ext cx="9635657" cy="370166"/>
          </a:xfrm>
        </p:spPr>
        <p:txBody>
          <a:bodyPr/>
          <a:lstStyle/>
          <a:p>
            <a:r>
              <a:rPr lang="en-CA" dirty="0"/>
              <a:t>Business Overview – </a:t>
            </a:r>
            <a:r>
              <a:rPr lang="en-CA" dirty="0" err="1"/>
              <a:t>DermAI</a:t>
            </a:r>
            <a:r>
              <a:rPr lang="en-CA" dirty="0"/>
              <a:t> Diagnostics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BEBF22-A40E-4194-AD9A-12E9E5AB00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3486" y="1181861"/>
            <a:ext cx="11352752" cy="554643"/>
          </a:xfrm>
        </p:spPr>
        <p:txBody>
          <a:bodyPr/>
          <a:lstStyle/>
          <a:p>
            <a:pPr algn="just"/>
            <a:r>
              <a:rPr lang="en-GB" sz="2300" dirty="0" err="1">
                <a:solidFill>
                  <a:schemeClr val="bg1"/>
                </a:solidFill>
                <a:latin typeface="+mn-lt"/>
              </a:rPr>
              <a:t>DermAI</a:t>
            </a:r>
            <a:r>
              <a:rPr lang="en-GB" sz="2300" dirty="0">
                <a:solidFill>
                  <a:schemeClr val="bg1"/>
                </a:solidFill>
                <a:latin typeface="+mn-lt"/>
              </a:rPr>
              <a:t> Diagnostics is a pioneering health-tech company committed to transforming early skin cancer detection. By integrating </a:t>
            </a:r>
            <a:r>
              <a:rPr lang="en-GB" sz="2300" b="1" dirty="0">
                <a:solidFill>
                  <a:schemeClr val="bg1"/>
                </a:solidFill>
                <a:latin typeface="+mn-lt"/>
              </a:rPr>
              <a:t>machine learning</a:t>
            </a:r>
            <a:r>
              <a:rPr lang="en-GB" sz="2300" dirty="0">
                <a:solidFill>
                  <a:schemeClr val="bg1"/>
                </a:solidFill>
                <a:latin typeface="+mn-lt"/>
              </a:rPr>
              <a:t> with </a:t>
            </a:r>
            <a:r>
              <a:rPr lang="en-GB" sz="2300" b="1" dirty="0">
                <a:solidFill>
                  <a:schemeClr val="bg1"/>
                </a:solidFill>
                <a:latin typeface="+mn-lt"/>
              </a:rPr>
              <a:t>clinical dermatology research</a:t>
            </a:r>
            <a:r>
              <a:rPr lang="en-GB" sz="2300" dirty="0">
                <a:solidFill>
                  <a:schemeClr val="bg1"/>
                </a:solidFill>
                <a:latin typeface="+mn-lt"/>
              </a:rPr>
              <a:t>, </a:t>
            </a:r>
          </a:p>
          <a:p>
            <a:pPr algn="just"/>
            <a:r>
              <a:rPr lang="en-GB" sz="2300" dirty="0" err="1">
                <a:solidFill>
                  <a:schemeClr val="bg1"/>
                </a:solidFill>
                <a:latin typeface="+mn-lt"/>
              </a:rPr>
              <a:t>DermAI</a:t>
            </a:r>
            <a:r>
              <a:rPr lang="en-GB" sz="2300" dirty="0">
                <a:solidFill>
                  <a:schemeClr val="bg1"/>
                </a:solidFill>
                <a:latin typeface="+mn-lt"/>
              </a:rPr>
              <a:t> aims to provide data-driven insights that empower medical professionals in diagnosing and treating skin lesions more accurately and efficiently.</a:t>
            </a:r>
            <a:endParaRPr lang="en-US" sz="2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17E9BF-7C5E-4DE7-8C66-9B69A207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93486" y="3295613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914211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945127" y="3875003"/>
            <a:ext cx="10901111" cy="1242556"/>
          </a:xfrm>
        </p:spPr>
        <p:txBody>
          <a:bodyPr/>
          <a:lstStyle/>
          <a:p>
            <a:pPr algn="just"/>
            <a:r>
              <a:rPr lang="en-GB" sz="2100" b="1" dirty="0"/>
              <a:t>AI-powered diagnostic tools: </a:t>
            </a:r>
            <a:r>
              <a:rPr lang="en-GB" sz="2100" dirty="0"/>
              <a:t>Leveraging artificial intelligence to </a:t>
            </a:r>
            <a:r>
              <a:rPr lang="en-GB" sz="2100" dirty="0" err="1"/>
              <a:t>analyze</a:t>
            </a:r>
            <a:r>
              <a:rPr lang="en-GB" sz="2100" dirty="0"/>
              <a:t> skin lesion characteristics and predict potential malignancies.</a:t>
            </a:r>
          </a:p>
          <a:p>
            <a:pPr algn="just"/>
            <a:r>
              <a:rPr lang="en-GB" sz="2100" b="1" dirty="0"/>
              <a:t>Clinical research enhancement: </a:t>
            </a:r>
            <a:r>
              <a:rPr lang="en-GB" sz="2100" dirty="0"/>
              <a:t>Supporting dermatological studies with structured, high-quality data to uncover patterns in patient health and lesion development.</a:t>
            </a:r>
          </a:p>
          <a:p>
            <a:pPr algn="just"/>
            <a:r>
              <a:rPr lang="en-GB" sz="2100" b="1" dirty="0"/>
              <a:t>Bridging dermatology with data: </a:t>
            </a:r>
            <a:r>
              <a:rPr lang="en-GB" sz="2100" dirty="0"/>
              <a:t>Connecting real-world clinical data with advanced analytics to improve early detection, reduce misdiagnosis, and support evidence-based decisions.</a:t>
            </a:r>
          </a:p>
          <a:p>
            <a:pPr algn="just"/>
            <a:endParaRPr lang="en-CA" sz="2100" dirty="0"/>
          </a:p>
        </p:txBody>
      </p:sp>
      <p:sp>
        <p:nvSpPr>
          <p:cNvPr id="48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 txBox="1">
            <a:spLocks/>
          </p:cNvSpPr>
          <p:nvPr/>
        </p:nvSpPr>
        <p:spPr>
          <a:xfrm>
            <a:off x="722099" y="3391863"/>
            <a:ext cx="9635657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2800" dirty="0"/>
              <a:t>Our </a:t>
            </a:r>
            <a:r>
              <a:rPr lang="en-GB" sz="2800" spc="0" dirty="0"/>
              <a:t>Focus</a:t>
            </a:r>
            <a:r>
              <a:rPr lang="en-GB" sz="2800" dirty="0"/>
              <a:t>:</a:t>
            </a:r>
          </a:p>
        </p:txBody>
      </p:sp>
      <p:pic>
        <p:nvPicPr>
          <p:cNvPr id="65" name="Picture Placeholder 55" descr="Stethoscope">
            <a:extLst>
              <a:ext uri="{FF2B5EF4-FFF2-40B4-BE49-F238E27FC236}">
                <a16:creationId xmlns:a16="http://schemas.microsoft.com/office/drawing/2014/main" id="{5CABC6B7-0A04-4890-B978-4D4F54B3CDC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79230" y="3916533"/>
            <a:ext cx="384361" cy="384361"/>
          </a:xfrm>
          <a:prstGeom prst="rect">
            <a:avLst/>
          </a:prstGeom>
        </p:spPr>
      </p:pic>
      <p:pic>
        <p:nvPicPr>
          <p:cNvPr id="66" name="Picture Placeholder 55" descr="Stethoscope">
            <a:extLst>
              <a:ext uri="{FF2B5EF4-FFF2-40B4-BE49-F238E27FC236}">
                <a16:creationId xmlns:a16="http://schemas.microsoft.com/office/drawing/2014/main" id="{5CABC6B7-0A04-4890-B978-4D4F54B3CDC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79230" y="4690612"/>
            <a:ext cx="384361" cy="384361"/>
          </a:xfrm>
          <a:prstGeom prst="rect">
            <a:avLst/>
          </a:prstGeom>
        </p:spPr>
      </p:pic>
      <p:pic>
        <p:nvPicPr>
          <p:cNvPr id="68" name="Picture Placeholder 55" descr="Stethoscope">
            <a:extLst>
              <a:ext uri="{FF2B5EF4-FFF2-40B4-BE49-F238E27FC236}">
                <a16:creationId xmlns:a16="http://schemas.microsoft.com/office/drawing/2014/main" id="{5CABC6B7-0A04-4890-B978-4D4F54B3CDC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79230" y="5499641"/>
            <a:ext cx="384361" cy="38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3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+mn-lt"/>
              </a:rPr>
              <a:t>THE PROBLEM  WE  ARE SOLVING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F3A07-B555-4DCB-847F-A2749A0C08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7447" y="2770446"/>
            <a:ext cx="2812282" cy="1242556"/>
          </a:xfrm>
        </p:spPr>
        <p:txBody>
          <a:bodyPr/>
          <a:lstStyle/>
          <a:p>
            <a:r>
              <a:rPr lang="en-GB" sz="2000" dirty="0"/>
              <a:t>Skin cancer is often diagnosed at a late stage, reducing treatment effectiveness.</a:t>
            </a:r>
            <a:endParaRPr lang="en-US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BEBF22-A40E-4194-AD9A-12E9E5AB00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37447" y="1702233"/>
            <a:ext cx="2812282" cy="554643"/>
          </a:xfrm>
        </p:spPr>
        <p:txBody>
          <a:bodyPr/>
          <a:lstStyle/>
          <a:p>
            <a:r>
              <a:rPr lang="en-GB" sz="2000" b="1" dirty="0">
                <a:latin typeface="+mn-lt"/>
              </a:rPr>
              <a:t>Late Detection of Skin Cancer</a:t>
            </a:r>
            <a:endParaRPr lang="en-US" sz="2000" b="1" dirty="0">
              <a:latin typeface="+mn-lt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39B9111-D7E0-4C6E-8B6D-2598C446AF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37447" y="4346758"/>
            <a:ext cx="2812282" cy="1242556"/>
          </a:xfrm>
        </p:spPr>
        <p:txBody>
          <a:bodyPr/>
          <a:lstStyle/>
          <a:p>
            <a:r>
              <a:rPr lang="en-GB" sz="2000" dirty="0"/>
              <a:t>Early detection dramatically increases survival rates but remains challenging.</a:t>
            </a:r>
            <a:endParaRPr lang="en-US" sz="2000" noProof="1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17E9BF-7C5E-4DE7-8C66-9B69A207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78050" y="4100867"/>
            <a:ext cx="2771679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4DCD19-05BE-4D3F-A9E1-A9353D509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159203" y="1670478"/>
            <a:ext cx="0" cy="4095298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E4A73F-DB3E-4AF4-A250-CB257055A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465053" y="1670478"/>
            <a:ext cx="462986" cy="464933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Graphic 23" descr="Icon Clock">
            <a:extLst>
              <a:ext uri="{FF2B5EF4-FFF2-40B4-BE49-F238E27FC236}">
                <a16:creationId xmlns:a16="http://schemas.microsoft.com/office/drawing/2014/main" id="{5495C1F9-7920-41BF-8ACA-22F12780B550}"/>
              </a:ext>
            </a:extLst>
          </p:cNvPr>
          <p:cNvSpPr>
            <a:spLocks noChangeAspect="1"/>
          </p:cNvSpPr>
          <p:nvPr/>
        </p:nvSpPr>
        <p:spPr>
          <a:xfrm>
            <a:off x="557404" y="1763802"/>
            <a:ext cx="278285" cy="278285"/>
          </a:xfrm>
          <a:custGeom>
            <a:avLst/>
            <a:gdLst>
              <a:gd name="connsiteX0" fmla="*/ 657911 w 1314450"/>
              <a:gd name="connsiteY0" fmla="*/ 1315822 h 1314450"/>
              <a:gd name="connsiteX1" fmla="*/ 0 w 1314450"/>
              <a:gd name="connsiteY1" fmla="*/ 657911 h 1314450"/>
              <a:gd name="connsiteX2" fmla="*/ 657911 w 1314450"/>
              <a:gd name="connsiteY2" fmla="*/ 0 h 1314450"/>
              <a:gd name="connsiteX3" fmla="*/ 1315822 w 1314450"/>
              <a:gd name="connsiteY3" fmla="*/ 657911 h 1314450"/>
              <a:gd name="connsiteX4" fmla="*/ 657911 w 1314450"/>
              <a:gd name="connsiteY4" fmla="*/ 1315822 h 1314450"/>
              <a:gd name="connsiteX5" fmla="*/ 657911 w 1314450"/>
              <a:gd name="connsiteY5" fmla="*/ 1315822 h 1314450"/>
              <a:gd name="connsiteX6" fmla="*/ 719947 w 1314450"/>
              <a:gd name="connsiteY6" fmla="*/ 358073 h 1314450"/>
              <a:gd name="connsiteX7" fmla="*/ 614001 w 1314450"/>
              <a:gd name="connsiteY7" fmla="*/ 358073 h 1314450"/>
              <a:gd name="connsiteX8" fmla="*/ 614001 w 1314450"/>
              <a:gd name="connsiteY8" fmla="*/ 620516 h 1314450"/>
              <a:gd name="connsiteX9" fmla="*/ 351558 w 1314450"/>
              <a:gd name="connsiteY9" fmla="*/ 620516 h 1314450"/>
              <a:gd name="connsiteX10" fmla="*/ 351558 w 1314450"/>
              <a:gd name="connsiteY10" fmla="*/ 726453 h 1314450"/>
              <a:gd name="connsiteX11" fmla="*/ 666969 w 1314450"/>
              <a:gd name="connsiteY11" fmla="*/ 726453 h 1314450"/>
              <a:gd name="connsiteX12" fmla="*/ 667388 w 1314450"/>
              <a:gd name="connsiteY12" fmla="*/ 726453 h 1314450"/>
              <a:gd name="connsiteX13" fmla="*/ 705202 w 1314450"/>
              <a:gd name="connsiteY13" fmla="*/ 711613 h 1314450"/>
              <a:gd name="connsiteX14" fmla="*/ 719947 w 1314450"/>
              <a:gd name="connsiteY14" fmla="*/ 673894 h 1314450"/>
              <a:gd name="connsiteX15" fmla="*/ 719947 w 1314450"/>
              <a:gd name="connsiteY15" fmla="*/ 673475 h 1314450"/>
              <a:gd name="connsiteX16" fmla="*/ 719947 w 1314450"/>
              <a:gd name="connsiteY16" fmla="*/ 358073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14450" h="1314450">
                <a:moveTo>
                  <a:pt x="657911" y="1315822"/>
                </a:moveTo>
                <a:cubicBezTo>
                  <a:pt x="294570" y="1315822"/>
                  <a:pt x="0" y="1021242"/>
                  <a:pt x="0" y="657911"/>
                </a:cubicBezTo>
                <a:cubicBezTo>
                  <a:pt x="0" y="294580"/>
                  <a:pt x="294570" y="0"/>
                  <a:pt x="657911" y="0"/>
                </a:cubicBezTo>
                <a:cubicBezTo>
                  <a:pt x="1021242" y="0"/>
                  <a:pt x="1315822" y="294580"/>
                  <a:pt x="1315822" y="657911"/>
                </a:cubicBezTo>
                <a:cubicBezTo>
                  <a:pt x="1315822" y="1021251"/>
                  <a:pt x="1021242" y="1315822"/>
                  <a:pt x="657911" y="1315822"/>
                </a:cubicBezTo>
                <a:lnTo>
                  <a:pt x="657911" y="1315822"/>
                </a:lnTo>
                <a:close/>
                <a:moveTo>
                  <a:pt x="719947" y="358073"/>
                </a:moveTo>
                <a:cubicBezTo>
                  <a:pt x="719947" y="288026"/>
                  <a:pt x="614001" y="288007"/>
                  <a:pt x="614001" y="358073"/>
                </a:cubicBezTo>
                <a:lnTo>
                  <a:pt x="614001" y="620516"/>
                </a:lnTo>
                <a:lnTo>
                  <a:pt x="351558" y="620516"/>
                </a:lnTo>
                <a:cubicBezTo>
                  <a:pt x="281511" y="620516"/>
                  <a:pt x="281492" y="726453"/>
                  <a:pt x="351558" y="726453"/>
                </a:cubicBezTo>
                <a:lnTo>
                  <a:pt x="666969" y="726453"/>
                </a:lnTo>
                <a:lnTo>
                  <a:pt x="667388" y="726453"/>
                </a:lnTo>
                <a:cubicBezTo>
                  <a:pt x="683866" y="726453"/>
                  <a:pt x="696478" y="720585"/>
                  <a:pt x="705202" y="711613"/>
                </a:cubicBezTo>
                <a:cubicBezTo>
                  <a:pt x="714118" y="702888"/>
                  <a:pt x="719947" y="690324"/>
                  <a:pt x="719947" y="673894"/>
                </a:cubicBezTo>
                <a:lnTo>
                  <a:pt x="719947" y="673475"/>
                </a:lnTo>
                <a:lnTo>
                  <a:pt x="719947" y="3580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8" name="Group 57" descr="Icon Doctor">
            <a:extLst>
              <a:ext uri="{FF2B5EF4-FFF2-40B4-BE49-F238E27FC236}">
                <a16:creationId xmlns:a16="http://schemas.microsoft.com/office/drawing/2014/main" id="{E9DBD697-D950-4E35-9DE5-A0C834127864}"/>
              </a:ext>
            </a:extLst>
          </p:cNvPr>
          <p:cNvGrpSpPr>
            <a:grpSpLocks noChangeAspect="1"/>
          </p:cNvGrpSpPr>
          <p:nvPr/>
        </p:nvGrpSpPr>
        <p:grpSpPr>
          <a:xfrm>
            <a:off x="4362388" y="1659060"/>
            <a:ext cx="306222" cy="372176"/>
            <a:chOff x="6939367" y="37502"/>
            <a:chExt cx="742950" cy="90296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8ADB8A8-8157-4E9C-BA76-1F538C33554B}"/>
                </a:ext>
              </a:extLst>
            </p:cNvPr>
            <p:cNvSpPr/>
            <p:nvPr/>
          </p:nvSpPr>
          <p:spPr>
            <a:xfrm>
              <a:off x="7477530" y="594714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A00A7B0-F072-47CC-9356-6E33947D7A4A}"/>
                </a:ext>
              </a:extLst>
            </p:cNvPr>
            <p:cNvSpPr/>
            <p:nvPr/>
          </p:nvSpPr>
          <p:spPr>
            <a:xfrm>
              <a:off x="6939367" y="454696"/>
              <a:ext cx="742950" cy="485775"/>
            </a:xfrm>
            <a:custGeom>
              <a:avLst/>
              <a:gdLst>
                <a:gd name="connsiteX0" fmla="*/ 556260 w 742950"/>
                <a:gd name="connsiteY0" fmla="*/ 0 h 485775"/>
                <a:gd name="connsiteX1" fmla="*/ 531495 w 742950"/>
                <a:gd name="connsiteY1" fmla="*/ 19050 h 485775"/>
                <a:gd name="connsiteX2" fmla="*/ 581025 w 742950"/>
                <a:gd name="connsiteY2" fmla="*/ 112395 h 485775"/>
                <a:gd name="connsiteX3" fmla="*/ 625793 w 742950"/>
                <a:gd name="connsiteY3" fmla="*/ 168593 h 485775"/>
                <a:gd name="connsiteX4" fmla="*/ 567690 w 742950"/>
                <a:gd name="connsiteY4" fmla="*/ 226695 h 485775"/>
                <a:gd name="connsiteX5" fmla="*/ 509587 w 742950"/>
                <a:gd name="connsiteY5" fmla="*/ 168593 h 485775"/>
                <a:gd name="connsiteX6" fmla="*/ 551498 w 742950"/>
                <a:gd name="connsiteY6" fmla="*/ 113348 h 485775"/>
                <a:gd name="connsiteX7" fmla="*/ 505778 w 742950"/>
                <a:gd name="connsiteY7" fmla="*/ 35243 h 485775"/>
                <a:gd name="connsiteX8" fmla="*/ 376237 w 742950"/>
                <a:gd name="connsiteY8" fmla="*/ 67628 h 485775"/>
                <a:gd name="connsiteX9" fmla="*/ 250508 w 742950"/>
                <a:gd name="connsiteY9" fmla="*/ 37148 h 485775"/>
                <a:gd name="connsiteX10" fmla="*/ 204787 w 742950"/>
                <a:gd name="connsiteY10" fmla="*/ 168593 h 485775"/>
                <a:gd name="connsiteX11" fmla="*/ 290512 w 742950"/>
                <a:gd name="connsiteY11" fmla="*/ 269558 h 485775"/>
                <a:gd name="connsiteX12" fmla="*/ 290512 w 742950"/>
                <a:gd name="connsiteY12" fmla="*/ 337185 h 485775"/>
                <a:gd name="connsiteX13" fmla="*/ 275273 w 742950"/>
                <a:gd name="connsiteY13" fmla="*/ 352425 h 485775"/>
                <a:gd name="connsiteX14" fmla="*/ 228600 w 742950"/>
                <a:gd name="connsiteY14" fmla="*/ 352425 h 485775"/>
                <a:gd name="connsiteX15" fmla="*/ 213360 w 742950"/>
                <a:gd name="connsiteY15" fmla="*/ 337185 h 485775"/>
                <a:gd name="connsiteX16" fmla="*/ 228600 w 742950"/>
                <a:gd name="connsiteY16" fmla="*/ 321945 h 485775"/>
                <a:gd name="connsiteX17" fmla="*/ 260985 w 742950"/>
                <a:gd name="connsiteY17" fmla="*/ 321945 h 485775"/>
                <a:gd name="connsiteX18" fmla="*/ 260985 w 742950"/>
                <a:gd name="connsiteY18" fmla="*/ 268605 h 485775"/>
                <a:gd name="connsiteX19" fmla="*/ 188595 w 742950"/>
                <a:gd name="connsiteY19" fmla="*/ 196215 h 485775"/>
                <a:gd name="connsiteX20" fmla="*/ 116205 w 742950"/>
                <a:gd name="connsiteY20" fmla="*/ 268605 h 485775"/>
                <a:gd name="connsiteX21" fmla="*/ 116205 w 742950"/>
                <a:gd name="connsiteY21" fmla="*/ 321945 h 485775"/>
                <a:gd name="connsiteX22" fmla="*/ 148590 w 742950"/>
                <a:gd name="connsiteY22" fmla="*/ 321945 h 485775"/>
                <a:gd name="connsiteX23" fmla="*/ 163830 w 742950"/>
                <a:gd name="connsiteY23" fmla="*/ 337185 h 485775"/>
                <a:gd name="connsiteX24" fmla="*/ 148590 w 742950"/>
                <a:gd name="connsiteY24" fmla="*/ 352425 h 485775"/>
                <a:gd name="connsiteX25" fmla="*/ 100965 w 742950"/>
                <a:gd name="connsiteY25" fmla="*/ 352425 h 485775"/>
                <a:gd name="connsiteX26" fmla="*/ 85725 w 742950"/>
                <a:gd name="connsiteY26" fmla="*/ 337185 h 485775"/>
                <a:gd name="connsiteX27" fmla="*/ 85725 w 742950"/>
                <a:gd name="connsiteY27" fmla="*/ 269558 h 485775"/>
                <a:gd name="connsiteX28" fmla="*/ 174308 w 742950"/>
                <a:gd name="connsiteY28" fmla="*/ 168593 h 485775"/>
                <a:gd name="connsiteX29" fmla="*/ 223837 w 742950"/>
                <a:gd name="connsiteY29" fmla="*/ 21907 h 485775"/>
                <a:gd name="connsiteX30" fmla="*/ 194310 w 742950"/>
                <a:gd name="connsiteY30" fmla="*/ 0 h 485775"/>
                <a:gd name="connsiteX31" fmla="*/ 0 w 742950"/>
                <a:gd name="connsiteY31" fmla="*/ 259080 h 485775"/>
                <a:gd name="connsiteX32" fmla="*/ 0 w 742950"/>
                <a:gd name="connsiteY32" fmla="*/ 429578 h 485775"/>
                <a:gd name="connsiteX33" fmla="*/ 58103 w 742950"/>
                <a:gd name="connsiteY33" fmla="*/ 487680 h 485775"/>
                <a:gd name="connsiteX34" fmla="*/ 693420 w 742950"/>
                <a:gd name="connsiteY34" fmla="*/ 487680 h 485775"/>
                <a:gd name="connsiteX35" fmla="*/ 751523 w 742950"/>
                <a:gd name="connsiteY35" fmla="*/ 429578 h 485775"/>
                <a:gd name="connsiteX36" fmla="*/ 751523 w 742950"/>
                <a:gd name="connsiteY36" fmla="*/ 259080 h 485775"/>
                <a:gd name="connsiteX37" fmla="*/ 556260 w 742950"/>
                <a:gd name="connsiteY37" fmla="*/ 0 h 485775"/>
                <a:gd name="connsiteX38" fmla="*/ 549593 w 742950"/>
                <a:gd name="connsiteY38" fmla="*/ 366713 h 485775"/>
                <a:gd name="connsiteX39" fmla="*/ 541020 w 742950"/>
                <a:gd name="connsiteY39" fmla="*/ 375285 h 485775"/>
                <a:gd name="connsiteX40" fmla="*/ 502920 w 742950"/>
                <a:gd name="connsiteY40" fmla="*/ 375285 h 485775"/>
                <a:gd name="connsiteX41" fmla="*/ 502920 w 742950"/>
                <a:gd name="connsiteY41" fmla="*/ 414338 h 485775"/>
                <a:gd name="connsiteX42" fmla="*/ 494348 w 742950"/>
                <a:gd name="connsiteY42" fmla="*/ 422910 h 485775"/>
                <a:gd name="connsiteX43" fmla="*/ 461010 w 742950"/>
                <a:gd name="connsiteY43" fmla="*/ 422910 h 485775"/>
                <a:gd name="connsiteX44" fmla="*/ 452437 w 742950"/>
                <a:gd name="connsiteY44" fmla="*/ 414338 h 485775"/>
                <a:gd name="connsiteX45" fmla="*/ 452437 w 742950"/>
                <a:gd name="connsiteY45" fmla="*/ 375285 h 485775"/>
                <a:gd name="connsiteX46" fmla="*/ 414337 w 742950"/>
                <a:gd name="connsiteY46" fmla="*/ 375285 h 485775"/>
                <a:gd name="connsiteX47" fmla="*/ 405765 w 742950"/>
                <a:gd name="connsiteY47" fmla="*/ 366713 h 485775"/>
                <a:gd name="connsiteX48" fmla="*/ 405765 w 742950"/>
                <a:gd name="connsiteY48" fmla="*/ 332422 h 485775"/>
                <a:gd name="connsiteX49" fmla="*/ 414337 w 742950"/>
                <a:gd name="connsiteY49" fmla="*/ 323850 h 485775"/>
                <a:gd name="connsiteX50" fmla="*/ 452437 w 742950"/>
                <a:gd name="connsiteY50" fmla="*/ 323850 h 485775"/>
                <a:gd name="connsiteX51" fmla="*/ 452437 w 742950"/>
                <a:gd name="connsiteY51" fmla="*/ 284797 h 485775"/>
                <a:gd name="connsiteX52" fmla="*/ 461010 w 742950"/>
                <a:gd name="connsiteY52" fmla="*/ 276225 h 485775"/>
                <a:gd name="connsiteX53" fmla="*/ 494348 w 742950"/>
                <a:gd name="connsiteY53" fmla="*/ 276225 h 485775"/>
                <a:gd name="connsiteX54" fmla="*/ 502920 w 742950"/>
                <a:gd name="connsiteY54" fmla="*/ 284797 h 485775"/>
                <a:gd name="connsiteX55" fmla="*/ 502920 w 742950"/>
                <a:gd name="connsiteY55" fmla="*/ 323850 h 485775"/>
                <a:gd name="connsiteX56" fmla="*/ 541020 w 742950"/>
                <a:gd name="connsiteY56" fmla="*/ 323850 h 485775"/>
                <a:gd name="connsiteX57" fmla="*/ 549593 w 742950"/>
                <a:gd name="connsiteY57" fmla="*/ 332422 h 485775"/>
                <a:gd name="connsiteX58" fmla="*/ 549593 w 742950"/>
                <a:gd name="connsiteY58" fmla="*/ 366713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742950" h="485775">
                  <a:moveTo>
                    <a:pt x="556260" y="0"/>
                  </a:moveTo>
                  <a:cubicBezTo>
                    <a:pt x="548640" y="7620"/>
                    <a:pt x="540068" y="13335"/>
                    <a:pt x="531495" y="19050"/>
                  </a:cubicBezTo>
                  <a:cubicBezTo>
                    <a:pt x="550545" y="39053"/>
                    <a:pt x="575310" y="73343"/>
                    <a:pt x="581025" y="112395"/>
                  </a:cubicBezTo>
                  <a:cubicBezTo>
                    <a:pt x="606743" y="118110"/>
                    <a:pt x="625793" y="141923"/>
                    <a:pt x="625793" y="168593"/>
                  </a:cubicBezTo>
                  <a:cubicBezTo>
                    <a:pt x="625793" y="200978"/>
                    <a:pt x="600075" y="226695"/>
                    <a:pt x="567690" y="226695"/>
                  </a:cubicBezTo>
                  <a:cubicBezTo>
                    <a:pt x="535305" y="226695"/>
                    <a:pt x="509587" y="200978"/>
                    <a:pt x="509587" y="168593"/>
                  </a:cubicBezTo>
                  <a:cubicBezTo>
                    <a:pt x="509587" y="142875"/>
                    <a:pt x="527685" y="120015"/>
                    <a:pt x="551498" y="113348"/>
                  </a:cubicBezTo>
                  <a:cubicBezTo>
                    <a:pt x="545783" y="80963"/>
                    <a:pt x="521970" y="51435"/>
                    <a:pt x="505778" y="35243"/>
                  </a:cubicBezTo>
                  <a:cubicBezTo>
                    <a:pt x="466725" y="56198"/>
                    <a:pt x="422910" y="67628"/>
                    <a:pt x="376237" y="67628"/>
                  </a:cubicBezTo>
                  <a:cubicBezTo>
                    <a:pt x="331470" y="67628"/>
                    <a:pt x="288608" y="56198"/>
                    <a:pt x="250508" y="37148"/>
                  </a:cubicBezTo>
                  <a:cubicBezTo>
                    <a:pt x="234315" y="61913"/>
                    <a:pt x="208598" y="110490"/>
                    <a:pt x="204787" y="168593"/>
                  </a:cubicBezTo>
                  <a:cubicBezTo>
                    <a:pt x="253365" y="176213"/>
                    <a:pt x="290512" y="218122"/>
                    <a:pt x="290512" y="269558"/>
                  </a:cubicBezTo>
                  <a:lnTo>
                    <a:pt x="290512" y="337185"/>
                  </a:lnTo>
                  <a:cubicBezTo>
                    <a:pt x="290512" y="345758"/>
                    <a:pt x="283845" y="352425"/>
                    <a:pt x="275273" y="352425"/>
                  </a:cubicBezTo>
                  <a:lnTo>
                    <a:pt x="228600" y="352425"/>
                  </a:lnTo>
                  <a:cubicBezTo>
                    <a:pt x="220028" y="352425"/>
                    <a:pt x="213360" y="345758"/>
                    <a:pt x="213360" y="337185"/>
                  </a:cubicBezTo>
                  <a:cubicBezTo>
                    <a:pt x="213360" y="328613"/>
                    <a:pt x="220028" y="321945"/>
                    <a:pt x="228600" y="321945"/>
                  </a:cubicBezTo>
                  <a:lnTo>
                    <a:pt x="260985" y="321945"/>
                  </a:lnTo>
                  <a:lnTo>
                    <a:pt x="260985" y="268605"/>
                  </a:lnTo>
                  <a:cubicBezTo>
                    <a:pt x="260985" y="228600"/>
                    <a:pt x="228600" y="196215"/>
                    <a:pt x="188595" y="196215"/>
                  </a:cubicBezTo>
                  <a:cubicBezTo>
                    <a:pt x="148590" y="196215"/>
                    <a:pt x="116205" y="228600"/>
                    <a:pt x="116205" y="268605"/>
                  </a:cubicBezTo>
                  <a:lnTo>
                    <a:pt x="116205" y="321945"/>
                  </a:lnTo>
                  <a:lnTo>
                    <a:pt x="148590" y="321945"/>
                  </a:lnTo>
                  <a:cubicBezTo>
                    <a:pt x="157163" y="321945"/>
                    <a:pt x="163830" y="328613"/>
                    <a:pt x="163830" y="337185"/>
                  </a:cubicBezTo>
                  <a:cubicBezTo>
                    <a:pt x="163830" y="345758"/>
                    <a:pt x="157163" y="352425"/>
                    <a:pt x="148590" y="352425"/>
                  </a:cubicBezTo>
                  <a:lnTo>
                    <a:pt x="100965" y="352425"/>
                  </a:lnTo>
                  <a:cubicBezTo>
                    <a:pt x="92392" y="352425"/>
                    <a:pt x="85725" y="345758"/>
                    <a:pt x="85725" y="337185"/>
                  </a:cubicBezTo>
                  <a:lnTo>
                    <a:pt x="85725" y="269558"/>
                  </a:lnTo>
                  <a:cubicBezTo>
                    <a:pt x="85725" y="218122"/>
                    <a:pt x="123825" y="175260"/>
                    <a:pt x="174308" y="168593"/>
                  </a:cubicBezTo>
                  <a:cubicBezTo>
                    <a:pt x="178117" y="102870"/>
                    <a:pt x="205740" y="50482"/>
                    <a:pt x="223837" y="21907"/>
                  </a:cubicBezTo>
                  <a:cubicBezTo>
                    <a:pt x="213360" y="15240"/>
                    <a:pt x="203835" y="8573"/>
                    <a:pt x="194310" y="0"/>
                  </a:cubicBezTo>
                  <a:cubicBezTo>
                    <a:pt x="81915" y="33338"/>
                    <a:pt x="0" y="137160"/>
                    <a:pt x="0" y="259080"/>
                  </a:cubicBezTo>
                  <a:lnTo>
                    <a:pt x="0" y="429578"/>
                  </a:lnTo>
                  <a:cubicBezTo>
                    <a:pt x="0" y="461963"/>
                    <a:pt x="25717" y="487680"/>
                    <a:pt x="58103" y="487680"/>
                  </a:cubicBezTo>
                  <a:lnTo>
                    <a:pt x="693420" y="487680"/>
                  </a:lnTo>
                  <a:cubicBezTo>
                    <a:pt x="725805" y="487680"/>
                    <a:pt x="751523" y="461963"/>
                    <a:pt x="751523" y="429578"/>
                  </a:cubicBezTo>
                  <a:lnTo>
                    <a:pt x="751523" y="259080"/>
                  </a:lnTo>
                  <a:cubicBezTo>
                    <a:pt x="750570" y="136208"/>
                    <a:pt x="668655" y="32385"/>
                    <a:pt x="556260" y="0"/>
                  </a:cubicBezTo>
                  <a:close/>
                  <a:moveTo>
                    <a:pt x="549593" y="366713"/>
                  </a:moveTo>
                  <a:cubicBezTo>
                    <a:pt x="549593" y="371475"/>
                    <a:pt x="545783" y="375285"/>
                    <a:pt x="541020" y="375285"/>
                  </a:cubicBezTo>
                  <a:lnTo>
                    <a:pt x="502920" y="375285"/>
                  </a:lnTo>
                  <a:lnTo>
                    <a:pt x="502920" y="414338"/>
                  </a:lnTo>
                  <a:cubicBezTo>
                    <a:pt x="502920" y="419100"/>
                    <a:pt x="499110" y="422910"/>
                    <a:pt x="494348" y="422910"/>
                  </a:cubicBezTo>
                  <a:lnTo>
                    <a:pt x="461010" y="422910"/>
                  </a:lnTo>
                  <a:cubicBezTo>
                    <a:pt x="456248" y="422910"/>
                    <a:pt x="452437" y="419100"/>
                    <a:pt x="452437" y="414338"/>
                  </a:cubicBezTo>
                  <a:lnTo>
                    <a:pt x="452437" y="375285"/>
                  </a:lnTo>
                  <a:lnTo>
                    <a:pt x="414337" y="375285"/>
                  </a:lnTo>
                  <a:cubicBezTo>
                    <a:pt x="409575" y="375285"/>
                    <a:pt x="405765" y="371475"/>
                    <a:pt x="405765" y="366713"/>
                  </a:cubicBezTo>
                  <a:lnTo>
                    <a:pt x="405765" y="332422"/>
                  </a:lnTo>
                  <a:cubicBezTo>
                    <a:pt x="405765" y="327660"/>
                    <a:pt x="409575" y="323850"/>
                    <a:pt x="414337" y="323850"/>
                  </a:cubicBezTo>
                  <a:lnTo>
                    <a:pt x="452437" y="323850"/>
                  </a:lnTo>
                  <a:lnTo>
                    <a:pt x="452437" y="284797"/>
                  </a:lnTo>
                  <a:cubicBezTo>
                    <a:pt x="452437" y="280035"/>
                    <a:pt x="456248" y="276225"/>
                    <a:pt x="461010" y="276225"/>
                  </a:cubicBezTo>
                  <a:lnTo>
                    <a:pt x="494348" y="276225"/>
                  </a:lnTo>
                  <a:cubicBezTo>
                    <a:pt x="499110" y="276225"/>
                    <a:pt x="502920" y="280035"/>
                    <a:pt x="502920" y="284797"/>
                  </a:cubicBezTo>
                  <a:lnTo>
                    <a:pt x="502920" y="323850"/>
                  </a:lnTo>
                  <a:lnTo>
                    <a:pt x="541020" y="323850"/>
                  </a:lnTo>
                  <a:cubicBezTo>
                    <a:pt x="545783" y="323850"/>
                    <a:pt x="549593" y="327660"/>
                    <a:pt x="549593" y="332422"/>
                  </a:cubicBezTo>
                  <a:lnTo>
                    <a:pt x="549593" y="36671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9EAB1B9-6D19-49E6-B4AE-5D32BC38E444}"/>
                </a:ext>
              </a:extLst>
            </p:cNvPr>
            <p:cNvSpPr/>
            <p:nvPr/>
          </p:nvSpPr>
          <p:spPr>
            <a:xfrm>
              <a:off x="7104150" y="37502"/>
              <a:ext cx="419100" cy="419100"/>
            </a:xfrm>
            <a:custGeom>
              <a:avLst/>
              <a:gdLst>
                <a:gd name="connsiteX0" fmla="*/ 421005 w 419100"/>
                <a:gd name="connsiteY0" fmla="*/ 210503 h 419100"/>
                <a:gd name="connsiteX1" fmla="*/ 210503 w 419100"/>
                <a:gd name="connsiteY1" fmla="*/ 421005 h 419100"/>
                <a:gd name="connsiteX2" fmla="*/ 0 w 419100"/>
                <a:gd name="connsiteY2" fmla="*/ 210503 h 419100"/>
                <a:gd name="connsiteX3" fmla="*/ 210503 w 419100"/>
                <a:gd name="connsiteY3" fmla="*/ 0 h 419100"/>
                <a:gd name="connsiteX4" fmla="*/ 421005 w 419100"/>
                <a:gd name="connsiteY4" fmla="*/ 21050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00" h="419100">
                  <a:moveTo>
                    <a:pt x="421005" y="210503"/>
                  </a:moveTo>
                  <a:cubicBezTo>
                    <a:pt x="421005" y="326760"/>
                    <a:pt x="326760" y="421005"/>
                    <a:pt x="210503" y="421005"/>
                  </a:cubicBezTo>
                  <a:cubicBezTo>
                    <a:pt x="94245" y="421005"/>
                    <a:pt x="0" y="326760"/>
                    <a:pt x="0" y="210503"/>
                  </a:cubicBezTo>
                  <a:cubicBezTo>
                    <a:pt x="0" y="94245"/>
                    <a:pt x="94245" y="0"/>
                    <a:pt x="210503" y="0"/>
                  </a:cubicBezTo>
                  <a:cubicBezTo>
                    <a:pt x="326760" y="0"/>
                    <a:pt x="421005" y="94245"/>
                    <a:pt x="421005" y="21050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3" name="Text Placeholder 4">
            <a:extLst>
              <a:ext uri="{FF2B5EF4-FFF2-40B4-BE49-F238E27FC236}">
                <a16:creationId xmlns:a16="http://schemas.microsoft.com/office/drawing/2014/main" id="{7E6F3A07-B555-4DCB-847F-A2749A0C08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67230" y="2770446"/>
            <a:ext cx="2812282" cy="1242556"/>
          </a:xfrm>
        </p:spPr>
        <p:txBody>
          <a:bodyPr/>
          <a:lstStyle/>
          <a:p>
            <a:r>
              <a:rPr lang="en-GB" sz="2000" dirty="0"/>
              <a:t>Limited access to dermatologists leads to high rates of misdiagnosis.</a:t>
            </a:r>
            <a:endParaRPr lang="en-US" sz="2000" dirty="0"/>
          </a:p>
        </p:txBody>
      </p:sp>
      <p:sp>
        <p:nvSpPr>
          <p:cNvPr id="64" name="Text Placeholder 5">
            <a:extLst>
              <a:ext uri="{FF2B5EF4-FFF2-40B4-BE49-F238E27FC236}">
                <a16:creationId xmlns:a16="http://schemas.microsoft.com/office/drawing/2014/main" id="{D1BEBF22-A40E-4194-AD9A-12E9E5AB00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67230" y="1702233"/>
            <a:ext cx="2812282" cy="554643"/>
          </a:xfrm>
        </p:spPr>
        <p:txBody>
          <a:bodyPr/>
          <a:lstStyle/>
          <a:p>
            <a:r>
              <a:rPr lang="en-CA" sz="2000" b="1" dirty="0">
                <a:latin typeface="+mn-lt"/>
              </a:rPr>
              <a:t>Misdiagnosis &amp; Environmental Factors Overlooked</a:t>
            </a:r>
            <a:endParaRPr lang="en-US" sz="2000" b="1" dirty="0">
              <a:latin typeface="+mn-lt"/>
            </a:endParaRPr>
          </a:p>
        </p:txBody>
      </p:sp>
      <p:sp>
        <p:nvSpPr>
          <p:cNvPr id="65" name="Text Placeholder 10">
            <a:extLst>
              <a:ext uri="{FF2B5EF4-FFF2-40B4-BE49-F238E27FC236}">
                <a16:creationId xmlns:a16="http://schemas.microsoft.com/office/drawing/2014/main" id="{D39B9111-D7E0-4C6E-8B6D-2598C446AF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67230" y="4346758"/>
            <a:ext cx="2812282" cy="1242556"/>
          </a:xfrm>
        </p:spPr>
        <p:txBody>
          <a:bodyPr/>
          <a:lstStyle/>
          <a:p>
            <a:r>
              <a:rPr lang="en-GB" sz="2000" dirty="0"/>
              <a:t>Key risk factors like sun exposure, pesticide contact, and family history are underutilized in diagnosis.</a:t>
            </a:r>
            <a:endParaRPr lang="en-US" sz="2000" noProof="1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917E9BF-7C5E-4DE7-8C66-9B69A207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67230" y="4100867"/>
            <a:ext cx="2771679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4">
            <a:extLst>
              <a:ext uri="{FF2B5EF4-FFF2-40B4-BE49-F238E27FC236}">
                <a16:creationId xmlns:a16="http://schemas.microsoft.com/office/drawing/2014/main" id="{7E6F3A07-B555-4DCB-847F-A2749A0C08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73480" y="2770446"/>
            <a:ext cx="2812282" cy="1242556"/>
          </a:xfrm>
        </p:spPr>
        <p:txBody>
          <a:bodyPr/>
          <a:lstStyle/>
          <a:p>
            <a:r>
              <a:rPr lang="en-GB" sz="2000" dirty="0"/>
              <a:t>Medical data is often unstructured, making analysis difficult.</a:t>
            </a:r>
            <a:endParaRPr lang="en-US" sz="2000" dirty="0"/>
          </a:p>
        </p:txBody>
      </p:sp>
      <p:sp>
        <p:nvSpPr>
          <p:cNvPr id="71" name="Text Placeholder 5">
            <a:extLst>
              <a:ext uri="{FF2B5EF4-FFF2-40B4-BE49-F238E27FC236}">
                <a16:creationId xmlns:a16="http://schemas.microsoft.com/office/drawing/2014/main" id="{D1BEBF22-A40E-4194-AD9A-12E9E5AB00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73480" y="1702233"/>
            <a:ext cx="2812282" cy="554643"/>
          </a:xfrm>
        </p:spPr>
        <p:txBody>
          <a:bodyPr/>
          <a:lstStyle/>
          <a:p>
            <a:r>
              <a:rPr lang="en-GB" sz="2000" b="1" dirty="0">
                <a:latin typeface="+mn-lt"/>
              </a:rPr>
              <a:t>Lack of Structured, </a:t>
            </a:r>
            <a:r>
              <a:rPr lang="en-GB" sz="2000" b="1" dirty="0" err="1">
                <a:latin typeface="+mn-lt"/>
              </a:rPr>
              <a:t>Queryable</a:t>
            </a:r>
            <a:r>
              <a:rPr lang="en-GB" sz="2000" b="1" dirty="0">
                <a:latin typeface="+mn-lt"/>
              </a:rPr>
              <a:t> Datasets</a:t>
            </a:r>
            <a:endParaRPr lang="en-US" sz="2000" b="1" dirty="0">
              <a:latin typeface="+mn-lt"/>
            </a:endParaRPr>
          </a:p>
        </p:txBody>
      </p:sp>
      <p:sp>
        <p:nvSpPr>
          <p:cNvPr id="72" name="Text Placeholder 10">
            <a:extLst>
              <a:ext uri="{FF2B5EF4-FFF2-40B4-BE49-F238E27FC236}">
                <a16:creationId xmlns:a16="http://schemas.microsoft.com/office/drawing/2014/main" id="{D39B9111-D7E0-4C6E-8B6D-2598C446AF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73480" y="4346758"/>
            <a:ext cx="2812282" cy="1242556"/>
          </a:xfrm>
        </p:spPr>
        <p:txBody>
          <a:bodyPr/>
          <a:lstStyle/>
          <a:p>
            <a:r>
              <a:rPr lang="en-GB" sz="2000" dirty="0"/>
              <a:t>There's a critical need for datasets that support SQL-based queries to uncover hidden patterns and support clinical decision-making.</a:t>
            </a:r>
            <a:endParaRPr lang="en-US" sz="2000" noProof="1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917E9BF-7C5E-4DE7-8C66-9B69A207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673480" y="4100867"/>
            <a:ext cx="2771679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Placeholder 59" descr="Upward trend">
            <a:extLst>
              <a:ext uri="{FF2B5EF4-FFF2-40B4-BE49-F238E27FC236}">
                <a16:creationId xmlns:a16="http://schemas.microsoft.com/office/drawing/2014/main" id="{8C1A4036-A328-4600-8C42-B65922A2C1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203899" y="1726805"/>
            <a:ext cx="384361" cy="384361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14DCD19-05BE-4D3F-A9E1-A9353D509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62712" y="1659060"/>
            <a:ext cx="0" cy="4114738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76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Doctor pointing at CAT scans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Rationale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27E535-262E-40B8-A9E1-0C08FFD809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455" y="3276277"/>
            <a:ext cx="1999889" cy="846137"/>
          </a:xfrm>
        </p:spPr>
        <p:txBody>
          <a:bodyPr/>
          <a:lstStyle/>
          <a:p>
            <a:pPr lvl="0"/>
            <a:r>
              <a:rPr lang="en-CA" sz="2000" b="1" dirty="0"/>
              <a:t>Bridging Data and Medicine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5735F7-BDC6-4ACD-B0DE-4AB63D30BA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70799" y="3276277"/>
            <a:ext cx="1652801" cy="846137"/>
          </a:xfrm>
        </p:spPr>
        <p:txBody>
          <a:bodyPr/>
          <a:lstStyle/>
          <a:p>
            <a:pPr lvl="0"/>
            <a:r>
              <a:rPr lang="en-CA" sz="2000" b="1" dirty="0"/>
              <a:t>Early Detection &amp; Prevention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BC20BC-85E6-48CD-B755-5D4149953C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69600" y="3276277"/>
            <a:ext cx="1652801" cy="846137"/>
          </a:xfrm>
        </p:spPr>
        <p:txBody>
          <a:bodyPr/>
          <a:lstStyle/>
          <a:p>
            <a:r>
              <a:rPr lang="en-CA" sz="2000" b="1" dirty="0"/>
              <a:t>AI-Driven Medical Research</a:t>
            </a:r>
            <a:endParaRPr lang="en-US" sz="2000" b="1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C6EAD81-841A-483E-9B44-512A1470E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70855" y="3276277"/>
            <a:ext cx="1999889" cy="846137"/>
          </a:xfrm>
        </p:spPr>
        <p:txBody>
          <a:bodyPr/>
          <a:lstStyle/>
          <a:p>
            <a:pPr lvl="0"/>
            <a:r>
              <a:rPr lang="en-CA" sz="2000" b="1" dirty="0"/>
              <a:t>Real-World Application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78028AA-13B5-4B26-947A-231084A75C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57654" y="3276277"/>
            <a:ext cx="1999889" cy="846137"/>
          </a:xfrm>
        </p:spPr>
        <p:txBody>
          <a:bodyPr/>
          <a:lstStyle/>
          <a:p>
            <a:pPr lvl="0"/>
            <a:r>
              <a:rPr lang="en-CA" sz="2000" b="1" dirty="0"/>
              <a:t>SQL Learning Opportunity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65657426-6073-47AB-BB7D-5ED2CAFD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1000" y="5183653"/>
            <a:ext cx="1990001" cy="620016"/>
          </a:xfrm>
        </p:spPr>
        <p:txBody>
          <a:bodyPr/>
          <a:lstStyle/>
          <a:p>
            <a:r>
              <a:rPr lang="en-US" i="0" dirty="0"/>
              <a:t>END GOAL</a:t>
            </a:r>
          </a:p>
        </p:txBody>
      </p:sp>
      <p:pic>
        <p:nvPicPr>
          <p:cNvPr id="46" name="Picture Placeholder 45" descr="Team">
            <a:extLst>
              <a:ext uri="{FF2B5EF4-FFF2-40B4-BE49-F238E27FC236}">
                <a16:creationId xmlns:a16="http://schemas.microsoft.com/office/drawing/2014/main" id="{09833D49-61B1-40F0-A9D1-6D1D4B8701A1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18326" y="2437246"/>
            <a:ext cx="384361" cy="384361"/>
          </a:xfrm>
        </p:spPr>
      </p:pic>
      <p:pic>
        <p:nvPicPr>
          <p:cNvPr id="49" name="Picture Placeholder 48" descr="Medicine">
            <a:extLst>
              <a:ext uri="{FF2B5EF4-FFF2-40B4-BE49-F238E27FC236}">
                <a16:creationId xmlns:a16="http://schemas.microsoft.com/office/drawing/2014/main" id="{A17A8866-025F-45F8-9C1A-8DF0ACE8F3F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5913150" y="2403880"/>
            <a:ext cx="384361" cy="384361"/>
          </a:xfrm>
        </p:spPr>
      </p:pic>
      <p:pic>
        <p:nvPicPr>
          <p:cNvPr id="53" name="Picture Placeholder 52" descr="Wallet">
            <a:extLst>
              <a:ext uri="{FF2B5EF4-FFF2-40B4-BE49-F238E27FC236}">
                <a16:creationId xmlns:a16="http://schemas.microsoft.com/office/drawing/2014/main" id="{560A3C83-28A8-4054-B787-03380865071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8223928" y="2397995"/>
            <a:ext cx="384361" cy="384361"/>
          </a:xfrm>
        </p:spPr>
      </p:pic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6D3F76-4C60-4559-AE48-60D6FBDC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759100" y="4381360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CA93ACF-485A-4938-9815-8D5DFE312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4381360"/>
            <a:ext cx="1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8070A33-7382-44AE-AC77-685B09986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332700" y="4381360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9784603-2F8F-493A-894B-9ECFC358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81478" y="5793831"/>
            <a:ext cx="162904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A6C85E8-3D95-45FE-A577-C08E6E920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 flipH="1">
            <a:off x="3505190" y="2400337"/>
            <a:ext cx="596021" cy="4585601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1BB5F7E-073B-4BF0-8FA1-F724BA8DB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8078790" y="2412339"/>
            <a:ext cx="596021" cy="4561598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935599-B9F0-4312-864E-F6E3EF1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380336" y="2224959"/>
            <a:ext cx="896287" cy="745643"/>
            <a:chOff x="1824638" y="1733550"/>
            <a:chExt cx="1192959" cy="9924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718F85-02C5-4814-847B-818C8CCE6A2E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5C2063-3BBD-48BC-BDD6-D5E9563B1934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2C35B1-F420-4244-8B67-EA845C8CA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914029" y="2224959"/>
            <a:ext cx="896287" cy="745643"/>
            <a:chOff x="1824638" y="1733550"/>
            <a:chExt cx="1192959" cy="99245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DB04D1-9BD5-4C35-8B33-0432F97A6012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23B33E-1386-44B0-B24A-50A8F9B55FFD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45F4DD1-5663-4019-891C-8821ED8A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723178" y="2223240"/>
            <a:ext cx="745643" cy="745643"/>
            <a:chOff x="5482999" y="1607028"/>
            <a:chExt cx="1200866" cy="120086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AAD7458-0E1F-4289-885E-7991DEFE6E7D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5F22B3-BA39-4DDB-9CD2-F9F1183608D0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ACC6B18-DB03-4AC5-B015-6374FF16D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310145" y="2224959"/>
            <a:ext cx="926876" cy="745643"/>
            <a:chOff x="7901577" y="2268089"/>
            <a:chExt cx="926876" cy="74564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AA099B-7326-44B7-B125-672BA72A6C05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6107D1A-01D9-4CE4-9A22-FC55274F17C6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49886" y="2224959"/>
            <a:ext cx="926876" cy="745643"/>
            <a:chOff x="7901577" y="2268089"/>
            <a:chExt cx="926876" cy="7456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Graphic 27" descr="Icon Stethoscope">
            <a:extLst>
              <a:ext uri="{FF2B5EF4-FFF2-40B4-BE49-F238E27FC236}">
                <a16:creationId xmlns:a16="http://schemas.microsoft.com/office/drawing/2014/main" id="{E8253ED6-A426-4BA6-A61A-E4174B8BAE45}"/>
              </a:ext>
            </a:extLst>
          </p:cNvPr>
          <p:cNvSpPr>
            <a:spLocks noChangeAspect="1"/>
          </p:cNvSpPr>
          <p:nvPr/>
        </p:nvSpPr>
        <p:spPr>
          <a:xfrm>
            <a:off x="3613187" y="2444551"/>
            <a:ext cx="330615" cy="330615"/>
          </a:xfrm>
          <a:custGeom>
            <a:avLst/>
            <a:gdLst>
              <a:gd name="connsiteX0" fmla="*/ 757238 w 800100"/>
              <a:gd name="connsiteY0" fmla="*/ 28575 h 800100"/>
              <a:gd name="connsiteX1" fmla="*/ 683181 w 800100"/>
              <a:gd name="connsiteY1" fmla="*/ 28575 h 800100"/>
              <a:gd name="connsiteX2" fmla="*/ 642938 w 800100"/>
              <a:gd name="connsiteY2" fmla="*/ 0 h 800100"/>
              <a:gd name="connsiteX3" fmla="*/ 600075 w 800100"/>
              <a:gd name="connsiteY3" fmla="*/ 42863 h 800100"/>
              <a:gd name="connsiteX4" fmla="*/ 600075 w 800100"/>
              <a:gd name="connsiteY4" fmla="*/ 100013 h 800100"/>
              <a:gd name="connsiteX5" fmla="*/ 642938 w 800100"/>
              <a:gd name="connsiteY5" fmla="*/ 142875 h 800100"/>
              <a:gd name="connsiteX6" fmla="*/ 683181 w 800100"/>
              <a:gd name="connsiteY6" fmla="*/ 114300 h 800100"/>
              <a:gd name="connsiteX7" fmla="*/ 714375 w 800100"/>
              <a:gd name="connsiteY7" fmla="*/ 114300 h 800100"/>
              <a:gd name="connsiteX8" fmla="*/ 714375 w 800100"/>
              <a:gd name="connsiteY8" fmla="*/ 214313 h 800100"/>
              <a:gd name="connsiteX9" fmla="*/ 557213 w 800100"/>
              <a:gd name="connsiteY9" fmla="*/ 371475 h 800100"/>
              <a:gd name="connsiteX10" fmla="*/ 400050 w 800100"/>
              <a:gd name="connsiteY10" fmla="*/ 214313 h 800100"/>
              <a:gd name="connsiteX11" fmla="*/ 400050 w 800100"/>
              <a:gd name="connsiteY11" fmla="*/ 114300 h 800100"/>
              <a:gd name="connsiteX12" fmla="*/ 431244 w 800100"/>
              <a:gd name="connsiteY12" fmla="*/ 114300 h 800100"/>
              <a:gd name="connsiteX13" fmla="*/ 471488 w 800100"/>
              <a:gd name="connsiteY13" fmla="*/ 142875 h 800100"/>
              <a:gd name="connsiteX14" fmla="*/ 514350 w 800100"/>
              <a:gd name="connsiteY14" fmla="*/ 100013 h 800100"/>
              <a:gd name="connsiteX15" fmla="*/ 514350 w 800100"/>
              <a:gd name="connsiteY15" fmla="*/ 42863 h 800100"/>
              <a:gd name="connsiteX16" fmla="*/ 471488 w 800100"/>
              <a:gd name="connsiteY16" fmla="*/ 0 h 800100"/>
              <a:gd name="connsiteX17" fmla="*/ 431244 w 800100"/>
              <a:gd name="connsiteY17" fmla="*/ 28575 h 800100"/>
              <a:gd name="connsiteX18" fmla="*/ 357188 w 800100"/>
              <a:gd name="connsiteY18" fmla="*/ 28575 h 800100"/>
              <a:gd name="connsiteX19" fmla="*/ 314325 w 800100"/>
              <a:gd name="connsiteY19" fmla="*/ 71438 h 800100"/>
              <a:gd name="connsiteX20" fmla="*/ 314325 w 800100"/>
              <a:gd name="connsiteY20" fmla="*/ 214313 h 800100"/>
              <a:gd name="connsiteX21" fmla="*/ 514350 w 800100"/>
              <a:gd name="connsiteY21" fmla="*/ 453180 h 800100"/>
              <a:gd name="connsiteX22" fmla="*/ 514350 w 800100"/>
              <a:gd name="connsiteY22" fmla="*/ 642938 h 800100"/>
              <a:gd name="connsiteX23" fmla="*/ 442913 w 800100"/>
              <a:gd name="connsiteY23" fmla="*/ 714375 h 800100"/>
              <a:gd name="connsiteX24" fmla="*/ 242888 w 800100"/>
              <a:gd name="connsiteY24" fmla="*/ 714375 h 800100"/>
              <a:gd name="connsiteX25" fmla="*/ 171450 w 800100"/>
              <a:gd name="connsiteY25" fmla="*/ 642938 h 800100"/>
              <a:gd name="connsiteX26" fmla="*/ 171450 w 800100"/>
              <a:gd name="connsiteY26" fmla="*/ 520741 h 800100"/>
              <a:gd name="connsiteX27" fmla="*/ 257175 w 800100"/>
              <a:gd name="connsiteY27" fmla="*/ 400050 h 800100"/>
              <a:gd name="connsiteX28" fmla="*/ 128588 w 800100"/>
              <a:gd name="connsiteY28" fmla="*/ 271463 h 800100"/>
              <a:gd name="connsiteX29" fmla="*/ 0 w 800100"/>
              <a:gd name="connsiteY29" fmla="*/ 400050 h 800100"/>
              <a:gd name="connsiteX30" fmla="*/ 85725 w 800100"/>
              <a:gd name="connsiteY30" fmla="*/ 520741 h 800100"/>
              <a:gd name="connsiteX31" fmla="*/ 85725 w 800100"/>
              <a:gd name="connsiteY31" fmla="*/ 642938 h 800100"/>
              <a:gd name="connsiteX32" fmla="*/ 242888 w 800100"/>
              <a:gd name="connsiteY32" fmla="*/ 800100 h 800100"/>
              <a:gd name="connsiteX33" fmla="*/ 442913 w 800100"/>
              <a:gd name="connsiteY33" fmla="*/ 800100 h 800100"/>
              <a:gd name="connsiteX34" fmla="*/ 600075 w 800100"/>
              <a:gd name="connsiteY34" fmla="*/ 642938 h 800100"/>
              <a:gd name="connsiteX35" fmla="*/ 600075 w 800100"/>
              <a:gd name="connsiteY35" fmla="*/ 453180 h 800100"/>
              <a:gd name="connsiteX36" fmla="*/ 800100 w 800100"/>
              <a:gd name="connsiteY36" fmla="*/ 214313 h 800100"/>
              <a:gd name="connsiteX37" fmla="*/ 800100 w 800100"/>
              <a:gd name="connsiteY37" fmla="*/ 71438 h 800100"/>
              <a:gd name="connsiteX38" fmla="*/ 757238 w 800100"/>
              <a:gd name="connsiteY38" fmla="*/ 28575 h 800100"/>
              <a:gd name="connsiteX39" fmla="*/ 57150 w 800100"/>
              <a:gd name="connsiteY39" fmla="*/ 400050 h 800100"/>
              <a:gd name="connsiteX40" fmla="*/ 128588 w 800100"/>
              <a:gd name="connsiteY40" fmla="*/ 328613 h 800100"/>
              <a:gd name="connsiteX41" fmla="*/ 200025 w 800100"/>
              <a:gd name="connsiteY41" fmla="*/ 400050 h 800100"/>
              <a:gd name="connsiteX42" fmla="*/ 128588 w 800100"/>
              <a:gd name="connsiteY42" fmla="*/ 471488 h 800100"/>
              <a:gd name="connsiteX43" fmla="*/ 57150 w 800100"/>
              <a:gd name="connsiteY43" fmla="*/ 40005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00100" h="800100">
                <a:moveTo>
                  <a:pt x="757238" y="28575"/>
                </a:moveTo>
                <a:lnTo>
                  <a:pt x="683181" y="28575"/>
                </a:lnTo>
                <a:cubicBezTo>
                  <a:pt x="677275" y="11963"/>
                  <a:pt x="661578" y="0"/>
                  <a:pt x="642938" y="0"/>
                </a:cubicBezTo>
                <a:cubicBezTo>
                  <a:pt x="619268" y="0"/>
                  <a:pt x="600075" y="19193"/>
                  <a:pt x="600075" y="42863"/>
                </a:cubicBezTo>
                <a:lnTo>
                  <a:pt x="600075" y="100013"/>
                </a:lnTo>
                <a:cubicBezTo>
                  <a:pt x="600075" y="123682"/>
                  <a:pt x="619268" y="142875"/>
                  <a:pt x="642938" y="142875"/>
                </a:cubicBezTo>
                <a:cubicBezTo>
                  <a:pt x="661568" y="142875"/>
                  <a:pt x="677275" y="130912"/>
                  <a:pt x="683181" y="114300"/>
                </a:cubicBezTo>
                <a:lnTo>
                  <a:pt x="714375" y="114300"/>
                </a:lnTo>
                <a:lnTo>
                  <a:pt x="714375" y="214313"/>
                </a:lnTo>
                <a:cubicBezTo>
                  <a:pt x="714375" y="300971"/>
                  <a:pt x="643871" y="371475"/>
                  <a:pt x="557213" y="371475"/>
                </a:cubicBezTo>
                <a:cubicBezTo>
                  <a:pt x="470554" y="371475"/>
                  <a:pt x="400050" y="300971"/>
                  <a:pt x="400050" y="214313"/>
                </a:cubicBezTo>
                <a:lnTo>
                  <a:pt x="400050" y="114300"/>
                </a:lnTo>
                <a:lnTo>
                  <a:pt x="431244" y="114300"/>
                </a:lnTo>
                <a:cubicBezTo>
                  <a:pt x="437150" y="130912"/>
                  <a:pt x="452847" y="142875"/>
                  <a:pt x="471488" y="142875"/>
                </a:cubicBezTo>
                <a:cubicBezTo>
                  <a:pt x="495157" y="142875"/>
                  <a:pt x="514350" y="123682"/>
                  <a:pt x="514350" y="100013"/>
                </a:cubicBezTo>
                <a:lnTo>
                  <a:pt x="514350" y="42863"/>
                </a:lnTo>
                <a:cubicBezTo>
                  <a:pt x="514350" y="19193"/>
                  <a:pt x="495157" y="0"/>
                  <a:pt x="471488" y="0"/>
                </a:cubicBezTo>
                <a:cubicBezTo>
                  <a:pt x="452857" y="0"/>
                  <a:pt x="437150" y="11963"/>
                  <a:pt x="431244" y="28575"/>
                </a:cubicBezTo>
                <a:lnTo>
                  <a:pt x="357188" y="28575"/>
                </a:lnTo>
                <a:cubicBezTo>
                  <a:pt x="333508" y="28575"/>
                  <a:pt x="314325" y="47758"/>
                  <a:pt x="314325" y="71438"/>
                </a:cubicBezTo>
                <a:lnTo>
                  <a:pt x="314325" y="214313"/>
                </a:lnTo>
                <a:cubicBezTo>
                  <a:pt x="314325" y="333594"/>
                  <a:pt x="400822" y="432845"/>
                  <a:pt x="514350" y="453180"/>
                </a:cubicBezTo>
                <a:lnTo>
                  <a:pt x="514350" y="642938"/>
                </a:lnTo>
                <a:cubicBezTo>
                  <a:pt x="514350" y="682323"/>
                  <a:pt x="482298" y="714375"/>
                  <a:pt x="442913" y="714375"/>
                </a:cubicBezTo>
                <a:lnTo>
                  <a:pt x="242888" y="714375"/>
                </a:lnTo>
                <a:cubicBezTo>
                  <a:pt x="203502" y="714375"/>
                  <a:pt x="171450" y="682323"/>
                  <a:pt x="171450" y="642938"/>
                </a:cubicBezTo>
                <a:lnTo>
                  <a:pt x="171450" y="520741"/>
                </a:lnTo>
                <a:cubicBezTo>
                  <a:pt x="221237" y="502987"/>
                  <a:pt x="257175" y="455857"/>
                  <a:pt x="257175" y="400050"/>
                </a:cubicBezTo>
                <a:cubicBezTo>
                  <a:pt x="257175" y="329146"/>
                  <a:pt x="199492" y="271463"/>
                  <a:pt x="128588" y="271463"/>
                </a:cubicBezTo>
                <a:cubicBezTo>
                  <a:pt x="57683" y="271463"/>
                  <a:pt x="0" y="329146"/>
                  <a:pt x="0" y="400050"/>
                </a:cubicBezTo>
                <a:cubicBezTo>
                  <a:pt x="0" y="455857"/>
                  <a:pt x="35938" y="502987"/>
                  <a:pt x="85725" y="520741"/>
                </a:cubicBezTo>
                <a:lnTo>
                  <a:pt x="85725" y="642938"/>
                </a:lnTo>
                <a:cubicBezTo>
                  <a:pt x="85725" y="729596"/>
                  <a:pt x="156229" y="800100"/>
                  <a:pt x="242888" y="800100"/>
                </a:cubicBezTo>
                <a:lnTo>
                  <a:pt x="442913" y="800100"/>
                </a:lnTo>
                <a:cubicBezTo>
                  <a:pt x="529571" y="800100"/>
                  <a:pt x="600075" y="729596"/>
                  <a:pt x="600075" y="642938"/>
                </a:cubicBezTo>
                <a:lnTo>
                  <a:pt x="600075" y="453180"/>
                </a:lnTo>
                <a:cubicBezTo>
                  <a:pt x="713603" y="432845"/>
                  <a:pt x="800100" y="333594"/>
                  <a:pt x="800100" y="214313"/>
                </a:cubicBezTo>
                <a:lnTo>
                  <a:pt x="800100" y="71438"/>
                </a:lnTo>
                <a:cubicBezTo>
                  <a:pt x="800100" y="47758"/>
                  <a:pt x="780917" y="28575"/>
                  <a:pt x="757238" y="28575"/>
                </a:cubicBezTo>
                <a:close/>
                <a:moveTo>
                  <a:pt x="57150" y="400050"/>
                </a:moveTo>
                <a:cubicBezTo>
                  <a:pt x="57150" y="360664"/>
                  <a:pt x="89202" y="328613"/>
                  <a:pt x="128588" y="328613"/>
                </a:cubicBezTo>
                <a:cubicBezTo>
                  <a:pt x="167973" y="328613"/>
                  <a:pt x="200025" y="360664"/>
                  <a:pt x="200025" y="400050"/>
                </a:cubicBezTo>
                <a:cubicBezTo>
                  <a:pt x="200025" y="439436"/>
                  <a:pt x="167973" y="471488"/>
                  <a:pt x="128588" y="471488"/>
                </a:cubicBezTo>
                <a:cubicBezTo>
                  <a:pt x="89202" y="471488"/>
                  <a:pt x="57150" y="439436"/>
                  <a:pt x="57150" y="40005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669" y="2346351"/>
            <a:ext cx="603801" cy="603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1123242-1802-4890-85C8-48524FEB9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10187200" cy="370166"/>
          </a:xfrm>
        </p:spPr>
        <p:txBody>
          <a:bodyPr/>
          <a:lstStyle/>
          <a:p>
            <a:r>
              <a:rPr lang="en-CA" dirty="0"/>
              <a:t>Project Objectives &amp; Methodology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32E52-1B70-4F84-B381-E9D9871504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ED86B65-490B-4A46-9A35-518F306514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5424" y="3699237"/>
            <a:ext cx="4904345" cy="2238815"/>
          </a:xfrm>
        </p:spPr>
        <p:txBody>
          <a:bodyPr/>
          <a:lstStyle/>
          <a:p>
            <a:r>
              <a:rPr lang="en-CA" sz="2400" dirty="0">
                <a:solidFill>
                  <a:srgbClr val="107082"/>
                </a:solidFill>
              </a:rPr>
              <a:t>Join clinical + lesion data via SQL</a:t>
            </a:r>
          </a:p>
          <a:p>
            <a:r>
              <a:rPr lang="en-CA" sz="2400" dirty="0">
                <a:solidFill>
                  <a:srgbClr val="107082"/>
                </a:solidFill>
              </a:rPr>
              <a:t>Identify risk factors using queries</a:t>
            </a:r>
          </a:p>
          <a:p>
            <a:r>
              <a:rPr lang="en-CA" sz="2400" dirty="0">
                <a:solidFill>
                  <a:srgbClr val="107082"/>
                </a:solidFill>
              </a:rPr>
              <a:t>Analyze patterns in lesion characteristics</a:t>
            </a:r>
          </a:p>
          <a:p>
            <a:r>
              <a:rPr lang="en-CA" sz="2400" dirty="0">
                <a:solidFill>
                  <a:srgbClr val="107082"/>
                </a:solidFill>
              </a:rPr>
              <a:t>Structure data for machine learning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0CBFD8E-64DF-4423-A5AD-A669424819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2863" y="3068555"/>
            <a:ext cx="3276000" cy="360445"/>
          </a:xfrm>
        </p:spPr>
        <p:txBody>
          <a:bodyPr/>
          <a:lstStyle/>
          <a:p>
            <a:r>
              <a:rPr lang="en-US" sz="2400" dirty="0"/>
              <a:t>Clear Objectives 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39944D4-2F2D-438D-93AE-CFC498C791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83865" y="3699237"/>
            <a:ext cx="4026068" cy="2238815"/>
          </a:xfrm>
        </p:spPr>
        <p:txBody>
          <a:bodyPr/>
          <a:lstStyle/>
          <a:p>
            <a:pPr lvl="0"/>
            <a:r>
              <a:rPr lang="en-CA" sz="2400" dirty="0">
                <a:solidFill>
                  <a:srgbClr val="107082"/>
                </a:solidFill>
              </a:rPr>
              <a:t>Import Dataset</a:t>
            </a:r>
          </a:p>
          <a:p>
            <a:pPr lvl="0"/>
            <a:r>
              <a:rPr lang="en-CA" sz="2400" dirty="0">
                <a:solidFill>
                  <a:srgbClr val="107082"/>
                </a:solidFill>
              </a:rPr>
              <a:t>Join Tables</a:t>
            </a:r>
          </a:p>
          <a:p>
            <a:pPr lvl="0"/>
            <a:r>
              <a:rPr lang="en-CA" sz="2400" dirty="0">
                <a:solidFill>
                  <a:srgbClr val="107082"/>
                </a:solidFill>
              </a:rPr>
              <a:t>Write Queries</a:t>
            </a:r>
          </a:p>
          <a:p>
            <a:pPr lvl="0"/>
            <a:r>
              <a:rPr lang="en-CA" sz="2400" dirty="0">
                <a:solidFill>
                  <a:srgbClr val="107082"/>
                </a:solidFill>
              </a:rPr>
              <a:t>Analyze Results</a:t>
            </a:r>
          </a:p>
          <a:p>
            <a:r>
              <a:rPr lang="en-CA" sz="2400" dirty="0">
                <a:solidFill>
                  <a:srgbClr val="107082"/>
                </a:solidFill>
              </a:rPr>
              <a:t>Provide Recommendations</a:t>
            </a:r>
            <a:endParaRPr lang="en-US" sz="2400" noProof="1">
              <a:solidFill>
                <a:srgbClr val="107082"/>
              </a:solidFill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0937D34-C77C-4A01-8453-A119A44FEA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865" y="3068555"/>
            <a:ext cx="3276000" cy="360445"/>
          </a:xfrm>
        </p:spPr>
        <p:txBody>
          <a:bodyPr/>
          <a:lstStyle/>
          <a:p>
            <a:r>
              <a:rPr lang="en-US" sz="2400" dirty="0"/>
              <a:t>Methodology</a:t>
            </a:r>
          </a:p>
        </p:txBody>
      </p:sp>
      <p:pic>
        <p:nvPicPr>
          <p:cNvPr id="45" name="Picture Placeholder 44" descr="DNA">
            <a:extLst>
              <a:ext uri="{FF2B5EF4-FFF2-40B4-BE49-F238E27FC236}">
                <a16:creationId xmlns:a16="http://schemas.microsoft.com/office/drawing/2014/main" id="{59BC955A-4F46-42BB-AE8B-64B294B4094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928740" y="1951669"/>
            <a:ext cx="511585" cy="511585"/>
          </a:xfrm>
        </p:spPr>
      </p:pic>
      <p:pic>
        <p:nvPicPr>
          <p:cNvPr id="47" name="Picture Placeholder 46" descr="Heartbeat">
            <a:extLst>
              <a:ext uri="{FF2B5EF4-FFF2-40B4-BE49-F238E27FC236}">
                <a16:creationId xmlns:a16="http://schemas.microsoft.com/office/drawing/2014/main" id="{CF3CF4DD-4D31-4118-BEC8-48E0CFB07422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659808" y="2008906"/>
            <a:ext cx="511585" cy="511585"/>
          </a:xfrm>
        </p:spPr>
      </p:pic>
      <p:sp>
        <p:nvSpPr>
          <p:cNvPr id="30" name="object 7" descr="Beige rectangle">
            <a:extLst>
              <a:ext uri="{FF2B5EF4-FFF2-40B4-BE49-F238E27FC236}">
                <a16:creationId xmlns:a16="http://schemas.microsoft.com/office/drawing/2014/main" id="{1E04C292-AE6A-4666-9EA6-9D87F84CB79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EE06CE-237F-44E6-BF7E-72B27BB6A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34478" y="1733550"/>
            <a:ext cx="1177348" cy="992451"/>
            <a:chOff x="9164878" y="1733550"/>
            <a:chExt cx="1177348" cy="99245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183E070-F2AC-4FAC-84B2-3622CF37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49775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35680A2-0542-4B12-830D-8B2A95324F4C}"/>
                </a:ext>
              </a:extLst>
            </p:cNvPr>
            <p:cNvSpPr/>
            <p:nvPr/>
          </p:nvSpPr>
          <p:spPr>
            <a:xfrm>
              <a:off x="9164878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C26C130-0A78-4033-83C0-068066B19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84099" y="1607028"/>
            <a:ext cx="1200866" cy="1200866"/>
            <a:chOff x="5482999" y="1607028"/>
            <a:chExt cx="1200866" cy="1200866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7FF1BC4-6B01-43E0-9719-53942A96A464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9E8DB26-A207-4225-BABF-5E16AD0A8A72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971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453338"/>
            <a:ext cx="7560000" cy="3701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CA" dirty="0"/>
              <a:t>Data Description </a:t>
            </a:r>
            <a:r>
              <a:rPr lang="en-US" dirty="0"/>
              <a:t>MARKET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13" y="1050795"/>
            <a:ext cx="8619444" cy="360000"/>
          </a:xfrm>
        </p:spPr>
        <p:txBody>
          <a:bodyPr/>
          <a:lstStyle/>
          <a:p>
            <a:r>
              <a:rPr lang="en-CA" dirty="0"/>
              <a:t>Dataset Overview – Risks Categorization and Lesion Categorization</a:t>
            </a:r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722099" y="967939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E280A34-4B36-4F7F-A9B3-3D139F10E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844428"/>
              </p:ext>
            </p:extLst>
          </p:nvPr>
        </p:nvGraphicFramePr>
        <p:xfrm>
          <a:off x="1000251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25D16D4D-7FFE-4B6D-9DF1-9256D3CB6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8797796"/>
              </p:ext>
            </p:extLst>
          </p:nvPr>
        </p:nvGraphicFramePr>
        <p:xfrm>
          <a:off x="3130405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D9564758-0CAF-4BB1-82E0-715E2BDC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0718077"/>
              </p:ext>
            </p:extLst>
          </p:nvPr>
        </p:nvGraphicFramePr>
        <p:xfrm>
          <a:off x="5238992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A155F3D4-D6D7-4353-9D1B-6B845675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362292"/>
              </p:ext>
            </p:extLst>
          </p:nvPr>
        </p:nvGraphicFramePr>
        <p:xfrm>
          <a:off x="7390713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l="3618" t="1850" r="7067" b="11770"/>
          <a:stretch/>
        </p:blipFill>
        <p:spPr>
          <a:xfrm>
            <a:off x="6223041" y="1704316"/>
            <a:ext cx="5470817" cy="37011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/>
          <a:srcRect l="3780" t="1632" r="4315" b="13428"/>
          <a:stretch/>
        </p:blipFill>
        <p:spPr>
          <a:xfrm>
            <a:off x="508000" y="1704316"/>
            <a:ext cx="5758583" cy="49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9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6160759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 txBox="1">
            <a:spLocks/>
          </p:cNvSpPr>
          <p:nvPr/>
        </p:nvSpPr>
        <p:spPr>
          <a:xfrm>
            <a:off x="986921" y="2502193"/>
            <a:ext cx="7944379" cy="363417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vert="horz" lIns="576000" tIns="1872000" rIns="576000" bIns="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7" y="2716684"/>
            <a:ext cx="4585966" cy="1008000"/>
          </a:xfrm>
        </p:spPr>
        <p:txBody>
          <a:bodyPr/>
          <a:lstStyle/>
          <a:p>
            <a:r>
              <a:rPr lang="en-CA" dirty="0"/>
              <a:t>SQL Queries &amp; Insights</a:t>
            </a:r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93360" y="391941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713143" y="2801446"/>
            <a:ext cx="1020532" cy="906419"/>
            <a:chOff x="5482999" y="1607028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75" y="2779944"/>
            <a:ext cx="952310" cy="95231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99863" y="4193339"/>
            <a:ext cx="711849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Find correlation between variables and lesion 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Analyze lesion characteristics (e.g., itching, growth) with diagnoses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Environmental risk analysis (pesticide, smoke)</a:t>
            </a:r>
          </a:p>
        </p:txBody>
      </p: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401907"/>
            <a:ext cx="7560000" cy="370166"/>
          </a:xfrm>
        </p:spPr>
        <p:txBody>
          <a:bodyPr/>
          <a:lstStyle/>
          <a:p>
            <a:r>
              <a:rPr lang="en-GB" dirty="0"/>
              <a:t>Examining lesion  traits  to identify underlying patterns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MULTIPLE VARIABLE SEGMENTATION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E280A34-4B36-4F7F-A9B3-3D139F10E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6260265"/>
              </p:ext>
            </p:extLst>
          </p:nvPr>
        </p:nvGraphicFramePr>
        <p:xfrm>
          <a:off x="943099" y="1648674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7AFE01DB-3E02-4464-8E1B-E6586C22A611}"/>
              </a:ext>
            </a:extLst>
          </p:cNvPr>
          <p:cNvSpPr/>
          <p:nvPr/>
        </p:nvSpPr>
        <p:spPr>
          <a:xfrm>
            <a:off x="1463343" y="2379937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97%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25D16D4D-7FFE-4B6D-9DF1-9256D3CB6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7883676"/>
              </p:ext>
            </p:extLst>
          </p:nvPr>
        </p:nvGraphicFramePr>
        <p:xfrm>
          <a:off x="3073253" y="1648674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D9564758-0CAF-4BB1-82E0-715E2BDC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837740"/>
              </p:ext>
            </p:extLst>
          </p:nvPr>
        </p:nvGraphicFramePr>
        <p:xfrm>
          <a:off x="5181840" y="1648674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A155F3D4-D6D7-4353-9D1B-6B845675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7354169"/>
              </p:ext>
            </p:extLst>
          </p:nvPr>
        </p:nvGraphicFramePr>
        <p:xfrm>
          <a:off x="7333561" y="1648674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7C2B1B69-3491-4723-B7A7-BB86FEFB7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5789609"/>
              </p:ext>
            </p:extLst>
          </p:nvPr>
        </p:nvGraphicFramePr>
        <p:xfrm>
          <a:off x="9463714" y="1648674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4" name="Oval 23">
            <a:extLst>
              <a:ext uri="{FF2B5EF4-FFF2-40B4-BE49-F238E27FC236}">
                <a16:creationId xmlns:a16="http://schemas.microsoft.com/office/drawing/2014/main" id="{BCEEAC69-6650-4332-B226-03DCBCC2ABD3}"/>
              </a:ext>
            </a:extLst>
          </p:cNvPr>
          <p:cNvSpPr/>
          <p:nvPr/>
        </p:nvSpPr>
        <p:spPr>
          <a:xfrm>
            <a:off x="3594831" y="2379937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95%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81C18F-F6FB-440A-BE2F-F7F941E48C5C}"/>
              </a:ext>
            </a:extLst>
          </p:cNvPr>
          <p:cNvSpPr/>
          <p:nvPr/>
        </p:nvSpPr>
        <p:spPr>
          <a:xfrm>
            <a:off x="5726319" y="2379937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98%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1C82F28-48F5-42C6-BF72-935B3AC4E193}"/>
              </a:ext>
            </a:extLst>
          </p:cNvPr>
          <p:cNvSpPr/>
          <p:nvPr/>
        </p:nvSpPr>
        <p:spPr>
          <a:xfrm>
            <a:off x="7857807" y="2379937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71%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0CD8133-923E-4CC8-A17C-17D0B8AAFC0B}"/>
              </a:ext>
            </a:extLst>
          </p:cNvPr>
          <p:cNvSpPr/>
          <p:nvPr/>
        </p:nvSpPr>
        <p:spPr>
          <a:xfrm>
            <a:off x="9989296" y="2379937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81%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C60EEB-84ED-4B94-BD10-4E752EC3E31D}"/>
              </a:ext>
            </a:extLst>
          </p:cNvPr>
          <p:cNvSpPr txBox="1"/>
          <p:nvPr/>
        </p:nvSpPr>
        <p:spPr>
          <a:xfrm>
            <a:off x="1312303" y="3505394"/>
            <a:ext cx="103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ea typeface="Lato" panose="020F0502020204030203" pitchFamily="34" charset="0"/>
                <a:cs typeface="Lato" panose="020F0502020204030203" pitchFamily="34" charset="0"/>
              </a:rPr>
              <a:t>SMOKE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5A3338-2705-47BE-865E-BDD18C0DB8EB}"/>
              </a:ext>
            </a:extLst>
          </p:cNvPr>
          <p:cNvSpPr txBox="1"/>
          <p:nvPr/>
        </p:nvSpPr>
        <p:spPr>
          <a:xfrm>
            <a:off x="3500165" y="3505394"/>
            <a:ext cx="91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ea typeface="Lato" panose="020F0502020204030203" pitchFamily="34" charset="0"/>
                <a:cs typeface="Lato" panose="020F0502020204030203" pitchFamily="34" charset="0"/>
              </a:rPr>
              <a:t>DRINK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7E2D74-0B55-43E5-AB7B-B5B10CCB5D14}"/>
              </a:ext>
            </a:extLst>
          </p:cNvPr>
          <p:cNvSpPr txBox="1"/>
          <p:nvPr/>
        </p:nvSpPr>
        <p:spPr>
          <a:xfrm>
            <a:off x="5365096" y="3505394"/>
            <a:ext cx="140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ea typeface="Lato" panose="020F0502020204030203" pitchFamily="34" charset="0"/>
                <a:cs typeface="Lato" panose="020F0502020204030203" pitchFamily="34" charset="0"/>
              </a:rPr>
              <a:t>PESTICIDE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7C196F-4D61-4444-B100-DD89B471CDE0}"/>
              </a:ext>
            </a:extLst>
          </p:cNvPr>
          <p:cNvSpPr txBox="1"/>
          <p:nvPr/>
        </p:nvSpPr>
        <p:spPr>
          <a:xfrm>
            <a:off x="7798945" y="3505394"/>
            <a:ext cx="83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ea typeface="Lato" panose="020F0502020204030203" pitchFamily="34" charset="0"/>
                <a:cs typeface="Lato" panose="020F0502020204030203" pitchFamily="34" charset="0"/>
              </a:rPr>
              <a:t>MALE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0DA19F-D46D-4462-B974-D18FB01C85FE}"/>
              </a:ext>
            </a:extLst>
          </p:cNvPr>
          <p:cNvSpPr txBox="1"/>
          <p:nvPr/>
        </p:nvSpPr>
        <p:spPr>
          <a:xfrm>
            <a:off x="9781622" y="350539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ea typeface="Lato" panose="020F0502020204030203" pitchFamily="34" charset="0"/>
                <a:cs typeface="Lato" panose="020F0502020204030203" pitchFamily="34" charset="0"/>
              </a:rPr>
              <a:t>FEMALE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00242C87-A806-44E9-B233-9CE7A7B37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586006"/>
              </p:ext>
            </p:extLst>
          </p:nvPr>
        </p:nvGraphicFramePr>
        <p:xfrm>
          <a:off x="0" y="4365897"/>
          <a:ext cx="12120622" cy="2011680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2652294">
                  <a:extLst>
                    <a:ext uri="{9D8B030D-6E8A-4147-A177-3AD203B41FA5}">
                      <a16:colId xmlns:a16="http://schemas.microsoft.com/office/drawing/2014/main" val="883291324"/>
                    </a:ext>
                  </a:extLst>
                </a:gridCol>
                <a:gridCol w="2367082">
                  <a:extLst>
                    <a:ext uri="{9D8B030D-6E8A-4147-A177-3AD203B41FA5}">
                      <a16:colId xmlns:a16="http://schemas.microsoft.com/office/drawing/2014/main" val="1983756049"/>
                    </a:ext>
                  </a:extLst>
                </a:gridCol>
                <a:gridCol w="2367082">
                  <a:extLst>
                    <a:ext uri="{9D8B030D-6E8A-4147-A177-3AD203B41FA5}">
                      <a16:colId xmlns:a16="http://schemas.microsoft.com/office/drawing/2014/main" val="355586360"/>
                    </a:ext>
                  </a:extLst>
                </a:gridCol>
                <a:gridCol w="2367082">
                  <a:extLst>
                    <a:ext uri="{9D8B030D-6E8A-4147-A177-3AD203B41FA5}">
                      <a16:colId xmlns:a16="http://schemas.microsoft.com/office/drawing/2014/main" val="3626199509"/>
                    </a:ext>
                  </a:extLst>
                </a:gridCol>
                <a:gridCol w="2367082">
                  <a:extLst>
                    <a:ext uri="{9D8B030D-6E8A-4147-A177-3AD203B41FA5}">
                      <a16:colId xmlns:a16="http://schemas.microsoft.com/office/drawing/2014/main" val="2161393824"/>
                    </a:ext>
                  </a:extLst>
                </a:gridCol>
              </a:tblGrid>
              <a:tr h="312645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VARIABLES </a:t>
                      </a:r>
                      <a:endParaRPr lang="en-US" sz="16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n-lt"/>
                          <a:ea typeface="+mn-ea"/>
                          <a:cs typeface="+mn-cs"/>
                        </a:rPr>
                        <a:t>MALIGNANT</a:t>
                      </a:r>
                      <a:endParaRPr lang="en-US" sz="16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BENIGN</a:t>
                      </a:r>
                      <a:endParaRPr lang="en-US" sz="16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% MALIGNANT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REMARKS </a:t>
                      </a:r>
                      <a:endParaRPr lang="en-US" sz="16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180050"/>
                  </a:ext>
                </a:extLst>
              </a:tr>
              <a:tr h="312645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107082"/>
                          </a:solidFill>
                          <a:latin typeface="+mn-lt"/>
                        </a:rPr>
                        <a:t>Smoke</a:t>
                      </a:r>
                      <a:endParaRPr lang="en-US" sz="1600" b="1" dirty="0">
                        <a:solidFill>
                          <a:srgbClr val="107082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107082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60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107082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107082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97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107082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High Risk Factor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04110"/>
                  </a:ext>
                </a:extLst>
              </a:tr>
              <a:tr h="312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107082"/>
                          </a:solidFill>
                          <a:latin typeface="+mn-lt"/>
                        </a:rPr>
                        <a:t>Drink</a:t>
                      </a:r>
                      <a:endParaRPr lang="en-US" sz="1600" b="1" dirty="0">
                        <a:solidFill>
                          <a:srgbClr val="107082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107082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131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107082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107082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95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07082"/>
                          </a:solidFill>
                          <a:effectLst/>
                          <a:uLnTx/>
                          <a:uFillTx/>
                          <a:latin typeface="Arial 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High Risk Factor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755630"/>
                  </a:ext>
                </a:extLst>
              </a:tr>
              <a:tr h="312645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107082"/>
                          </a:solidFill>
                          <a:latin typeface="+mn-lt"/>
                        </a:rPr>
                        <a:t>Pesticide</a:t>
                      </a:r>
                      <a:endParaRPr lang="en-US" sz="1600" b="1" dirty="0">
                        <a:solidFill>
                          <a:srgbClr val="107082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107082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218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107082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107082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98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07082"/>
                          </a:solidFill>
                          <a:effectLst/>
                          <a:uLnTx/>
                          <a:uFillTx/>
                          <a:latin typeface="Arial 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High Risk Factor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466982"/>
                  </a:ext>
                </a:extLst>
              </a:tr>
              <a:tr h="312645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107082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Male Gender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107082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515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107082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211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107082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71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07082"/>
                          </a:solidFill>
                          <a:effectLst/>
                          <a:uLnTx/>
                          <a:uFillTx/>
                          <a:latin typeface="Arial 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High Risk Factor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637667"/>
                  </a:ext>
                </a:extLst>
              </a:tr>
              <a:tr h="312645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107082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Female Gender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107082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292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107082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70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107082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81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07082"/>
                          </a:solidFill>
                          <a:effectLst/>
                          <a:uLnTx/>
                          <a:uFillTx/>
                          <a:latin typeface="Arial 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High Risk Factor</a:t>
                      </a: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864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376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4BDB64-2AF8-42D4-96C8-B6B6F098993C}">
  <ds:schemaRefs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16c05727-aa75-4e4a-9b5f-8a80a1165891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0</TotalTime>
  <Words>779</Words>
  <Application>Microsoft Macintosh PowerPoint</Application>
  <PresentationFormat>Widescreen</PresentationFormat>
  <Paragraphs>163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Arial</vt:lpstr>
      <vt:lpstr>Arial </vt:lpstr>
      <vt:lpstr>Calibri</vt:lpstr>
      <vt:lpstr>Courier New</vt:lpstr>
      <vt:lpstr>Gill Sans MT</vt:lpstr>
      <vt:lpstr>Lato</vt:lpstr>
      <vt:lpstr>Office Theme</vt:lpstr>
      <vt:lpstr>Analysis of Derm AI Diagnostics  Skin Cancer Dataset </vt:lpstr>
      <vt:lpstr>PowerPoint Presentation</vt:lpstr>
      <vt:lpstr>Business Overview – DermAI Diagnostics</vt:lpstr>
      <vt:lpstr>THE PROBLEM  WE  ARE SOLVING </vt:lpstr>
      <vt:lpstr>Project Rationale</vt:lpstr>
      <vt:lpstr>Project Objectives &amp; Methodology</vt:lpstr>
      <vt:lpstr>THE Data Description MARKET</vt:lpstr>
      <vt:lpstr>SQL Queries &amp; Insights</vt:lpstr>
      <vt:lpstr>Examining lesion  traits  to identify underlying patterns</vt:lpstr>
      <vt:lpstr>HOW DOES THE DEMOGRAPHIC  FACTORS AFFECT THE LESION TYPE?</vt:lpstr>
      <vt:lpstr>Examining lesion  traits  to identify underlying patterns</vt:lpstr>
      <vt:lpstr>HOW DOES AGE DISTRIBUTION AFFECTS LESION TYPES?</vt:lpstr>
      <vt:lpstr>Examining lesion  traits  to identify underlying patterns</vt:lpstr>
      <vt:lpstr>How does region affect the lesion diagnostic  type</vt:lpstr>
      <vt:lpstr>How does cancer history affect lesion diagnostic type?</vt:lpstr>
      <vt:lpstr>Distribution of  the lesion characteristics</vt:lpstr>
      <vt:lpstr>Advancing Skin Health Research with Organized Clinical Datasets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2025-04-14T11:30:38Z</dcterms:created>
  <dcterms:modified xsi:type="dcterms:W3CDTF">2025-05-22T02:19:23Z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