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269" r:id="rId15"/>
    <p:sldId id="299" r:id="rId16"/>
    <p:sldId id="313" r:id="rId17"/>
    <p:sldId id="314" r:id="rId18"/>
    <p:sldId id="318" r:id="rId19"/>
    <p:sldId id="316" r:id="rId20"/>
    <p:sldId id="306" r:id="rId21"/>
    <p:sldId id="281" r:id="rId22"/>
    <p:sldId id="282" r:id="rId23"/>
    <p:sldId id="283" r:id="rId24"/>
    <p:sldId id="307" r:id="rId25"/>
    <p:sldId id="285" r:id="rId26"/>
    <p:sldId id="286" r:id="rId27"/>
    <p:sldId id="288" r:id="rId28"/>
    <p:sldId id="290" r:id="rId29"/>
    <p:sldId id="291" r:id="rId30"/>
    <p:sldId id="308" r:id="rId31"/>
    <p:sldId id="292" r:id="rId32"/>
    <p:sldId id="294" r:id="rId33"/>
    <p:sldId id="309" r:id="rId34"/>
    <p:sldId id="310" r:id="rId35"/>
    <p:sldId id="261" r:id="rId36"/>
    <p:sldId id="265" r:id="rId37"/>
    <p:sldId id="266" r:id="rId38"/>
    <p:sldId id="268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317" r:id="rId49"/>
    <p:sldId id="287" r:id="rId50"/>
    <p:sldId id="289" r:id="rId51"/>
    <p:sldId id="29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ransition>
    <p:fade/>
  </p:transition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DEBD1-98AC-7252-7A7B-22D35B51745C}"/>
              </a:ext>
            </a:extLst>
          </p:cNvPr>
          <p:cNvCxnSpPr/>
          <p:nvPr/>
        </p:nvCxnSpPr>
        <p:spPr>
          <a:xfrm>
            <a:off x="5065295" y="2009274"/>
            <a:ext cx="0" cy="41265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63A38B-135B-24AA-C7A4-FD947A491F75}"/>
              </a:ext>
            </a:extLst>
          </p:cNvPr>
          <p:cNvSpPr/>
          <p:nvPr/>
        </p:nvSpPr>
        <p:spPr>
          <a:xfrm>
            <a:off x="3525252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7E22A-A701-EB77-0ACF-190333BE7B46}"/>
              </a:ext>
            </a:extLst>
          </p:cNvPr>
          <p:cNvSpPr/>
          <p:nvPr/>
        </p:nvSpPr>
        <p:spPr>
          <a:xfrm>
            <a:off x="5221707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7654-C313-D9AE-9A31-26BDF976FA2B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pPr marL="0" indent="0">
              <a:buNone/>
            </a:pPr>
            <a:r>
              <a:rPr lang="en-AT" b="1" dirty="0"/>
              <a:t>Example: Mapping the Generalization Concept</a:t>
            </a:r>
          </a:p>
          <a:p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Pattern</a:t>
            </a:r>
            <a:r>
              <a:rPr lang="en-AT" dirty="0"/>
              <a:t>”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 dirty="0"/>
              <a:t>Many-to-many </a:t>
            </a:r>
            <a:r>
              <a:rPr lang="en-AT" dirty="0"/>
              <a:t>relations</a:t>
            </a:r>
            <a:br>
              <a:rPr lang="en-AT" dirty="0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table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43" y="1572156"/>
            <a:ext cx="7422580" cy="44584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34" y="1690688"/>
            <a:ext cx="6374732" cy="48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478505" y="2767263"/>
            <a:ext cx="5450306" cy="1672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478505" y="4439653"/>
            <a:ext cx="6374732" cy="1768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713622" y="2806491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638048" y="4449053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311442" y="3603458"/>
            <a:ext cx="5896477" cy="16723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1311442" y="364713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E4763-AB1F-2B39-B4F4-250E12157F08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AT" dirty="0"/>
              <a:t>Quick Overview</a:t>
            </a:r>
          </a:p>
          <a:p>
            <a:r>
              <a:rPr lang="en-AT" dirty="0"/>
              <a:t>SLR Retrospective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778442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572549" y="2607760"/>
            <a:ext cx="5450306" cy="22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578123" y="4846549"/>
            <a:ext cx="6374732" cy="1322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807666" y="2607760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708924" y="4825202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671291" y="4171396"/>
            <a:ext cx="5896477" cy="1325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724866" y="412490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9D9D-4F4B-B32D-5E9C-93744A94264D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NL into a UML class model without losing information.</a:t>
            </a:r>
          </a:p>
          <a:p>
            <a:pPr lvl="1"/>
            <a:r>
              <a:rPr lang="en-GB" dirty="0"/>
              <a:t>Goal 2: Transform requirements in a UML class model into NL 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NL into a UML class model and back,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UML class model into NL and back,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Goal 3, while editing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Goal 3, while adding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Goal 3, while deleting an element in the UML class model 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Goal 4, while editing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Goal 4, while adding a requirement in the NL 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Goal 4, while deleting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r>
              <a:rPr lang="en-GB" b="1" dirty="0"/>
              <a:t>Performance Tests (6 Tests)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41340-A244-A87A-64F5-96FA768156C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Tested Functionality:</a:t>
            </a:r>
          </a:p>
          <a:p>
            <a:pPr lvl="1"/>
            <a:r>
              <a:rPr lang="en-GB" dirty="0"/>
              <a:t>Text-to-Model Transformation</a:t>
            </a:r>
          </a:p>
          <a:p>
            <a:pPr lvl="1"/>
            <a:r>
              <a:rPr lang="en-GB" dirty="0"/>
              <a:t>Model-to-Text Transformation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Execution Time (seconds)</a:t>
            </a:r>
          </a:p>
          <a:p>
            <a:pPr lvl="1"/>
            <a:r>
              <a:rPr lang="en-GB" dirty="0"/>
              <a:t>Memory Usage (Mebibytes)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Variable:</a:t>
            </a:r>
          </a:p>
          <a:p>
            <a:pPr lvl="1"/>
            <a:r>
              <a:rPr lang="en-GB" dirty="0"/>
              <a:t>Input size (original, original * 2, original * 3)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03E5E-7E16-374E-69B0-5F361724060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7" name="Picture 6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CFE027C-0A5B-E00F-DECB-AD16A577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464199"/>
            <a:ext cx="10210224" cy="4691401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5" name="Picture 4" descr="A graph of a test&#10;&#10;Description automatically generated">
            <a:extLst>
              <a:ext uri="{FF2B5EF4-FFF2-40B4-BE49-F238E27FC236}">
                <a16:creationId xmlns:a16="http://schemas.microsoft.com/office/drawing/2014/main" id="{ED511050-2EC8-40A8-7809-D858913C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547282"/>
            <a:ext cx="10216091" cy="443626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Studies focused mostly on showing that their approach does transform NL/UML into UML/NL</a:t>
            </a:r>
          </a:p>
          <a:p>
            <a:endParaRPr lang="en-AT" dirty="0"/>
          </a:p>
          <a:p>
            <a:r>
              <a:rPr lang="en-AT" dirty="0"/>
              <a:t>4 studies measured time of tests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0,6minutes of “</a:t>
            </a:r>
            <a:r>
              <a:rPr lang="en-US" dirty="0" err="1"/>
              <a:t>Rijul</a:t>
            </a:r>
            <a:r>
              <a:rPr lang="en-US" dirty="0"/>
              <a:t> Saini, Gunter </a:t>
            </a:r>
            <a:r>
              <a:rPr lang="en-US" dirty="0" err="1"/>
              <a:t>Mussbacher</a:t>
            </a:r>
            <a:r>
              <a:rPr lang="en-US" dirty="0"/>
              <a:t>, Jin LC Guo, and </a:t>
            </a:r>
            <a:r>
              <a:rPr lang="en-US" dirty="0" err="1"/>
              <a:t>Jörg</a:t>
            </a:r>
            <a:r>
              <a:rPr lang="en-US" dirty="0"/>
              <a:t> Kienzle. Automated, interactive, and traceable domain modelling empowered by</a:t>
            </a:r>
            <a:r>
              <a:rPr lang="en-AT" dirty="0"/>
              <a:t> </a:t>
            </a:r>
            <a:r>
              <a:rPr lang="en-US" dirty="0"/>
              <a:t>artificial intelligence. Software and Systems Modeling, pages 1–31, 2022</a:t>
            </a:r>
            <a:r>
              <a:rPr lang="en-AT" dirty="0"/>
              <a:t>” to generate models with a median of 35 elements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Prototype: </a:t>
            </a:r>
            <a:r>
              <a:rPr lang="en-GB" dirty="0"/>
              <a:t>execution time of 0,506 seconds for 180 requirements and a resulting</a:t>
            </a:r>
            <a:r>
              <a:rPr lang="en-AT" dirty="0"/>
              <a:t> </a:t>
            </a:r>
            <a:r>
              <a:rPr lang="en-GB" dirty="0"/>
              <a:t>UML class model of 249 elements.</a:t>
            </a:r>
            <a:r>
              <a:rPr lang="en-AT" dirty="0"/>
              <a:t> </a:t>
            </a:r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7AF78-AA06-F9A2-49F8-770FFF12A066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focused on one-way transformations</a:t>
            </a:r>
          </a:p>
          <a:p>
            <a:r>
              <a:rPr lang="en-AT" dirty="0"/>
              <a:t>For T2M:</a:t>
            </a:r>
          </a:p>
          <a:p>
            <a:pPr lvl="1"/>
            <a:r>
              <a:rPr lang="en-AT" dirty="0"/>
              <a:t>Typically, the NL input is structured in some form. If it is not structured initially, it will be structured by the tool before it is transformed into UML.</a:t>
            </a:r>
          </a:p>
          <a:p>
            <a:pPr lvl="1"/>
            <a:r>
              <a:rPr lang="en-AT" dirty="0"/>
              <a:t>Most defining tool was the used NLP-Tool</a:t>
            </a:r>
          </a:p>
          <a:p>
            <a:r>
              <a:rPr lang="en-AT" dirty="0"/>
              <a:t>For M2T:</a:t>
            </a:r>
          </a:p>
          <a:p>
            <a:pPr lvl="1"/>
            <a:r>
              <a:rPr lang="en-AT" dirty="0"/>
              <a:t>The input (a UML class model) is already structured, therefore no additional structuring had to be done.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E900E-2A3E-9F1B-64D7-321207690D3A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SLR</a:t>
            </a:r>
          </a:p>
          <a:p>
            <a:pPr lvl="1"/>
            <a:r>
              <a:rPr lang="en-AT" dirty="0"/>
              <a:t>Good Preparation helps!</a:t>
            </a:r>
          </a:p>
          <a:p>
            <a:pPr lvl="1"/>
            <a:r>
              <a:rPr lang="en-AT" dirty="0"/>
              <a:t>Especially in SB, mistakes/reworks during the search can have a big impact!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Finding Patterns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4A94A-2D89-E7D6-A9FE-AB4ED7222F92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3 -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3: Enable transformation of requirements from NL into a UML class model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3.1: Enable Goal 3, while </a:t>
            </a:r>
            <a:r>
              <a:rPr lang="en-GB" b="1" dirty="0"/>
              <a:t>editing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3.2: Enable Goal 3, while </a:t>
            </a:r>
            <a:r>
              <a:rPr lang="en-GB" b="1" dirty="0"/>
              <a:t>adding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3.3: Enable Goal 3, while </a:t>
            </a:r>
            <a:r>
              <a:rPr lang="en-GB" b="1" dirty="0"/>
              <a:t>deleting</a:t>
            </a:r>
            <a:r>
              <a:rPr lang="en-GB" dirty="0"/>
              <a:t> an element in the UML class model before the transformation back to 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4 -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4: Enable transformation of requirements from a UML class model into NL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4.1: Enable Goal 4, while </a:t>
            </a:r>
            <a:r>
              <a:rPr lang="en-GB" b="1" dirty="0"/>
              <a:t>editing</a:t>
            </a:r>
            <a:r>
              <a:rPr lang="en-GB" dirty="0"/>
              <a:t> a requirement in the NL representation before the transformation back into a UML class mode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4.2: Enable Goal 4, while </a:t>
            </a:r>
            <a:r>
              <a:rPr lang="en-GB" b="1" dirty="0"/>
              <a:t>adding</a:t>
            </a:r>
            <a:r>
              <a:rPr lang="en-GB" dirty="0"/>
              <a:t> a requirement in the NL representation before the transformation back into a UML class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4.3: Enable Goal 4, while </a:t>
            </a:r>
            <a:r>
              <a:rPr lang="en-GB" b="1" dirty="0"/>
              <a:t>deleting</a:t>
            </a:r>
            <a:r>
              <a:rPr lang="en-GB" dirty="0"/>
              <a:t> a requirement in the NL representation before the transformation back into a UML class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7"/>
            <a:ext cx="5440306" cy="55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QUICK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CAREER TAKE-AWAY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My field: BA/RE/EA</a:t>
            </a:r>
            <a:br>
              <a:rPr lang="en-AT" dirty="0"/>
            </a:br>
            <a:endParaRPr lang="en-AT" dirty="0"/>
          </a:p>
          <a:p>
            <a:r>
              <a:rPr lang="en-AT" dirty="0"/>
              <a:t>Every statement should have justification and a foundation</a:t>
            </a:r>
          </a:p>
          <a:p>
            <a:r>
              <a:rPr lang="en-AT" dirty="0"/>
              <a:t>Find and use Patterns (do not reinvent the wheel every time)</a:t>
            </a:r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structured search approach</a:t>
            </a:r>
          </a:p>
          <a:p>
            <a:pPr lvl="1"/>
            <a:r>
              <a:rPr lang="en-AT" dirty="0"/>
              <a:t>Test the search/documentation/analysis on a small set before you start with the complete search</a:t>
            </a:r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38963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  <a:latin typeface="Arial" panose="020B0604020202020204" pitchFamily="34" charset="0"/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Props1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282</TotalTime>
  <Words>1684</Words>
  <Application>Microsoft Office PowerPoint</Application>
  <PresentationFormat>Widescreen</PresentationFormat>
  <Paragraphs>221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QUICK OVERVIEW</vt:lpstr>
      <vt:lpstr>QUICK OVERVIEW</vt:lpstr>
      <vt:lpstr>SLR RETROSPECTIVE</vt:lpstr>
      <vt:lpstr>SLR RETROSPECTIVE</vt:lpstr>
      <vt:lpstr>PROTOTYPE GOALS</vt:lpstr>
      <vt:lpstr>PROTOTYPE GOALS</vt:lpstr>
      <vt:lpstr>PROTOTYPE GOALS</vt:lpstr>
      <vt:lpstr>PROTOTYPE DESIGN</vt:lpstr>
      <vt:lpstr>PROTOTYPE DESIGN: TRANSFORMATION APPROACH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 – ORM Examples</vt:lpstr>
      <vt:lpstr>PROTOTYPE IMPLEMENTATION</vt:lpstr>
      <vt:lpstr>PROTOTYPE IMPLEMENTATION: STRUCTURE</vt:lpstr>
      <vt:lpstr>PROTOTYPE IMPLEMENTATION: M2T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LEARNT: TOPIC RELATED</vt:lpstr>
      <vt:lpstr>LESSONS LEARNT: GENERAL</vt:lpstr>
      <vt:lpstr>THANK YOU FOR YOUR ATTENTION</vt:lpstr>
      <vt:lpstr>Appendix</vt:lpstr>
      <vt:lpstr>SLR RETROSPECTIVE</vt:lpstr>
      <vt:lpstr>PROTOTYPE GOALS: Goal 3 - Subgoals</vt:lpstr>
      <vt:lpstr>PROTOTYPE GOALS: Goal 4 - Subgoals</vt:lpstr>
      <vt:lpstr>PROTOTYPE DESIGN: USE CASES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 – ORM Example</vt:lpstr>
      <vt:lpstr>PROTOTYPE VALIDATION: PERFORMANCE TESTS – EXECUTION TIMES</vt:lpstr>
      <vt:lpstr>PROTOTYPE VALIDATION: PERFORMANCE TESTS – MEMORY USAGE</vt:lpstr>
      <vt:lpstr>CAREER 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8</cp:revision>
  <dcterms:created xsi:type="dcterms:W3CDTF">2023-09-13T11:48:57Z</dcterms:created>
  <dcterms:modified xsi:type="dcterms:W3CDTF">2023-09-13T17:46:55Z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