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9"/>
  </p:notesMasterIdLst>
  <p:sldIdLst>
    <p:sldId id="300" r:id="rId5"/>
    <p:sldId id="257" r:id="rId6"/>
    <p:sldId id="301" r:id="rId7"/>
    <p:sldId id="259" r:id="rId8"/>
    <p:sldId id="302" r:id="rId9"/>
    <p:sldId id="262" r:id="rId10"/>
    <p:sldId id="303" r:id="rId11"/>
    <p:sldId id="264" r:id="rId12"/>
    <p:sldId id="304" r:id="rId13"/>
    <p:sldId id="305" r:id="rId14"/>
    <p:sldId id="339" r:id="rId15"/>
    <p:sldId id="299" r:id="rId16"/>
    <p:sldId id="313" r:id="rId17"/>
    <p:sldId id="316" r:id="rId18"/>
    <p:sldId id="306" r:id="rId19"/>
    <p:sldId id="281" r:id="rId20"/>
    <p:sldId id="324" r:id="rId21"/>
    <p:sldId id="325" r:id="rId22"/>
    <p:sldId id="326" r:id="rId23"/>
    <p:sldId id="327" r:id="rId24"/>
    <p:sldId id="320" r:id="rId25"/>
    <p:sldId id="321" r:id="rId26"/>
    <p:sldId id="322" r:id="rId27"/>
    <p:sldId id="329" r:id="rId28"/>
    <p:sldId id="331" r:id="rId29"/>
    <p:sldId id="330" r:id="rId30"/>
    <p:sldId id="307" r:id="rId31"/>
    <p:sldId id="285" r:id="rId32"/>
    <p:sldId id="286" r:id="rId33"/>
    <p:sldId id="288" r:id="rId34"/>
    <p:sldId id="290" r:id="rId35"/>
    <p:sldId id="291" r:id="rId36"/>
    <p:sldId id="308" r:id="rId37"/>
    <p:sldId id="344" r:id="rId38"/>
    <p:sldId id="309" r:id="rId39"/>
    <p:sldId id="310" r:id="rId40"/>
    <p:sldId id="261" r:id="rId41"/>
    <p:sldId id="268" r:id="rId42"/>
    <p:sldId id="269" r:id="rId43"/>
    <p:sldId id="340" r:id="rId44"/>
    <p:sldId id="341" r:id="rId45"/>
    <p:sldId id="342" r:id="rId46"/>
    <p:sldId id="270" r:id="rId47"/>
    <p:sldId id="343" r:id="rId48"/>
    <p:sldId id="334" r:id="rId49"/>
    <p:sldId id="335" r:id="rId50"/>
    <p:sldId id="336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314" r:id="rId59"/>
    <p:sldId id="278" r:id="rId60"/>
    <p:sldId id="318" r:id="rId61"/>
    <p:sldId id="317" r:id="rId62"/>
    <p:sldId id="323" r:id="rId63"/>
    <p:sldId id="332" r:id="rId64"/>
    <p:sldId id="287" r:id="rId65"/>
    <p:sldId id="289" r:id="rId66"/>
    <p:sldId id="292" r:id="rId67"/>
    <p:sldId id="294" r:id="rId6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6D3"/>
    <a:srgbClr val="069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7670-F997-4F95-BDFF-78B623CDD9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25622-DE31-485C-B224-65E13BF8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25622-DE31-485C-B224-65E13BF89E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3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94100" y="750744"/>
            <a:ext cx="11403800" cy="5402473"/>
            <a:chOff x="287338" y="603319"/>
            <a:chExt cx="8552850" cy="203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hteck 20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22" name="Rechteck 21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pic>
        <p:nvPicPr>
          <p:cNvPr id="23" name="Bild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658" y="3052852"/>
            <a:ext cx="2498693" cy="1170120"/>
          </a:xfrm>
          <a:prstGeom prst="rect">
            <a:avLst/>
          </a:prstGeom>
        </p:spPr>
      </p:pic>
      <p:sp>
        <p:nvSpPr>
          <p:cNvPr id="30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sp>
        <p:nvSpPr>
          <p:cNvPr id="31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7"/>
            <a:ext cx="7248000" cy="4250765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</p:spTree>
    <p:extLst>
      <p:ext uri="{BB962C8B-B14F-4D97-AF65-F5344CB8AC3E}">
        <p14:creationId xmlns:p14="http://schemas.microsoft.com/office/powerpoint/2010/main" val="233466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83117" y="723983"/>
            <a:ext cx="11403800" cy="2445120"/>
            <a:chOff x="287338" y="603319"/>
            <a:chExt cx="8552850" cy="203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7" name="Rechteck 16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pic>
        <p:nvPicPr>
          <p:cNvPr id="20" name="Bild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658" y="1279710"/>
            <a:ext cx="2498693" cy="1170120"/>
          </a:xfrm>
          <a:prstGeom prst="rect">
            <a:avLst/>
          </a:prstGeom>
        </p:spPr>
      </p:pic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383117" y="3529966"/>
            <a:ext cx="5712883" cy="879417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8"/>
            <a:ext cx="7248000" cy="12312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142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025" y="1613536"/>
            <a:ext cx="10346192" cy="4304461"/>
          </a:xfrm>
        </p:spPr>
        <p:txBody>
          <a:bodyPr lIns="0" rIns="0"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52463" cy="309702"/>
          </a:xfr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616545" y="1518439"/>
            <a:ext cx="10947396" cy="4577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Placeholder for objects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60" dirty="0"/>
              <a:t>      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162" y="347491"/>
            <a:ext cx="1557613" cy="7294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52463" cy="309702"/>
          </a:xfr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3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1613535"/>
            <a:ext cx="5280000" cy="4458080"/>
          </a:xfrm>
        </p:spPr>
        <p:txBody>
          <a:bodyPr>
            <a:normAutofit/>
          </a:bodyPr>
          <a:lstStyle>
            <a:lvl1pP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1613536"/>
            <a:ext cx="5280000" cy="445808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buClr>
                <a:schemeClr val="accent1"/>
              </a:buCl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60591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1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2323189"/>
            <a:ext cx="5280000" cy="380341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2323189"/>
            <a:ext cx="5280000" cy="380341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624420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en-GB" dirty="0"/>
              <a:t>Subtitle 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6303860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en-GB" dirty="0"/>
              <a:t>Subtitle 2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68719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23392" y="2357436"/>
            <a:ext cx="5759616" cy="326034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9717" tIns="54858" rIns="109717" bIns="54858" rtlCol="0" anchor="ctr"/>
          <a:lstStyle/>
          <a:p>
            <a:pPr algn="ctr"/>
            <a:endParaRPr lang="en-GB" sz="2160" dirty="0"/>
          </a:p>
        </p:txBody>
      </p:sp>
      <p:pic>
        <p:nvPicPr>
          <p:cNvPr id="7" name="Grafik 6" descr="Logo-für-V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414" y="2552700"/>
            <a:ext cx="656591" cy="2703196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245360" y="3071812"/>
            <a:ext cx="3685235" cy="2173549"/>
          </a:xfrm>
        </p:spPr>
        <p:txBody>
          <a:bodyPr>
            <a:normAutofit/>
          </a:bodyPr>
          <a:lstStyle>
            <a:lvl1pPr marL="0" marR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 sz="1320" baseline="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marL="0" marR="0" lvl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Adressdaten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eingeben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11823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0392-A270-15E1-2F9E-4569E535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0A97-ED5F-E632-7BCB-80DBDC726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D697-8176-475C-BC9D-A9B39C08A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2B0F-2443-41D3-A971-977A1366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F1D7F-0AC5-EC94-8EFE-D1212D36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5191-B197-F7A5-C416-CB1A28AC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9A28-527C-925B-46E6-687BBA5A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AEC9-1DB4-A06A-AA95-4F16119D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D9DC-1099-1E5C-22E6-598E626D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790F-FB6D-A08B-B0D2-FFA1951D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4BF77-F841-5BE6-45C7-9350DB67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1613536"/>
            <a:ext cx="10352617" cy="4458080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en-GB" dirty="0" err="1"/>
              <a:t>Textmasterformate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60" dirty="0"/>
              <a:t>      </a:t>
            </a: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162" y="347491"/>
            <a:ext cx="1557613" cy="729420"/>
          </a:xfrm>
          <a:prstGeom prst="rect">
            <a:avLst/>
          </a:prstGeom>
        </p:spPr>
      </p:pic>
      <p:sp>
        <p:nvSpPr>
          <p:cNvPr id="15" name="Titelplatzhalter 14"/>
          <p:cNvSpPr>
            <a:spLocks noGrp="1"/>
          </p:cNvSpPr>
          <p:nvPr>
            <p:ph type="title"/>
          </p:nvPr>
        </p:nvSpPr>
        <p:spPr bwMode="auto">
          <a:xfrm>
            <a:off x="616544" y="167640"/>
            <a:ext cx="9120000" cy="10845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9141778" y="6355583"/>
            <a:ext cx="1189533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B8FE89-8C12-F9E0-F999-E2E993C2E3CC}"/>
              </a:ext>
            </a:extLst>
          </p:cNvPr>
          <p:cNvGrpSpPr/>
          <p:nvPr/>
        </p:nvGrpSpPr>
        <p:grpSpPr>
          <a:xfrm>
            <a:off x="57647" y="6225993"/>
            <a:ext cx="4059899" cy="645577"/>
            <a:chOff x="1" y="6294832"/>
            <a:chExt cx="3187476" cy="5631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7C0940-92BC-E4A2-8EF8-72B1092F3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" y="6350474"/>
              <a:ext cx="1431758" cy="50752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9C5419-8D7E-37E1-DB05-8BC7F016C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90052" y="6350474"/>
              <a:ext cx="770021" cy="4347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BE59D2-E05D-5A22-C30A-DF9A9C2A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14601" y="6294832"/>
              <a:ext cx="672876" cy="563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8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1" r:id="rId9"/>
  </p:sldLayoutIdLst>
  <p:txStyles>
    <p:titleStyle>
      <a:lvl1pPr algn="l" defTabSz="1097167" rtl="0" eaLnBrk="1" latinLnBrk="0" hangingPunct="1">
        <a:lnSpc>
          <a:spcPct val="100000"/>
        </a:lnSpc>
        <a:spcBef>
          <a:spcPct val="0"/>
        </a:spcBef>
        <a:buNone/>
        <a:defRPr sz="2880" b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320040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720"/>
        </a:spcAft>
        <a:buClr>
          <a:schemeClr val="accent1"/>
        </a:buClr>
        <a:buFont typeface="Wingdings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66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9686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6" indent="-31623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12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795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380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964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67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5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36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2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0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88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67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179">
          <p15:clr>
            <a:srgbClr val="F26B43"/>
          </p15:clr>
        </p15:guide>
        <p15:guide id="5" pos="5467">
          <p15:clr>
            <a:srgbClr val="F26B43"/>
          </p15:clr>
        </p15:guide>
        <p15:guide id="7" orient="horz" pos="3278">
          <p15:clr>
            <a:srgbClr val="F26B43"/>
          </p15:clr>
        </p15:guide>
        <p15:guide id="9" orient="horz" pos="182">
          <p15:clr>
            <a:srgbClr val="F26B43"/>
          </p15:clr>
        </p15:guide>
        <p15:guide id="10" orient="horz" pos="847">
          <p15:clr>
            <a:srgbClr val="F26B43"/>
          </p15:clr>
        </p15:guide>
        <p15:guide id="11" orient="horz" pos="3522">
          <p15:clr>
            <a:srgbClr val="F26B43"/>
          </p15:clr>
        </p15:guide>
        <p15:guide id="12" orient="horz" pos="10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46568B-BAAB-8F3C-2FED-A7DD319B0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Master Thesis by Markus Bimassl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8164F-E45E-D160-608A-17E10C297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Bidirectional transformation of natural-language requirements to and from UML class models for Model-Driven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7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46D12C-86BD-9A6C-5464-C5C10D7FA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B5D14-9AFB-CAD3-EF2F-1A60BDD91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DESIGN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A267E2-52F0-E22D-BB5B-EB9BC37B4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1378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28274-69DC-F6EC-0699-4733B430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Transformation approach with intermediate structure 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SQL-Database</a:t>
            </a:r>
            <a:r>
              <a:rPr lang="en-AT" dirty="0"/>
              <a:t> as intermediate structure</a:t>
            </a:r>
          </a:p>
          <a:p>
            <a:pPr lvl="1"/>
            <a:r>
              <a:rPr lang="en-AT" dirty="0"/>
              <a:t>NL and UML work as “Views” on the DB</a:t>
            </a:r>
          </a:p>
          <a:p>
            <a:pPr lvl="1"/>
            <a:r>
              <a:rPr lang="en-AT" dirty="0"/>
              <a:t>SQL could be used to create </a:t>
            </a:r>
            <a:r>
              <a:rPr lang="en-AT" b="1" dirty="0">
                <a:solidFill>
                  <a:schemeClr val="accent4"/>
                </a:solidFill>
              </a:rPr>
              <a:t>traceability queries</a:t>
            </a:r>
            <a:br>
              <a:rPr lang="en-AT" dirty="0"/>
            </a:br>
            <a:br>
              <a:rPr lang="en-AT" dirty="0"/>
            </a:br>
            <a:endParaRPr lang="en-AT" dirty="0"/>
          </a:p>
          <a:p>
            <a:r>
              <a:rPr lang="en-AT" b="1" dirty="0"/>
              <a:t>Sentence Templates to structure NL</a:t>
            </a:r>
          </a:p>
          <a:p>
            <a:pPr lvl="1"/>
            <a:r>
              <a:rPr lang="en-US" dirty="0"/>
              <a:t>U</a:t>
            </a:r>
            <a:r>
              <a:rPr lang="en-AT" dirty="0" err="1"/>
              <a:t>nstructured</a:t>
            </a:r>
            <a:r>
              <a:rPr lang="en-AT" dirty="0"/>
              <a:t> NL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AT" dirty="0"/>
              <a:t> unreliable transformation</a:t>
            </a:r>
          </a:p>
          <a:p>
            <a:pPr lvl="2"/>
            <a:r>
              <a:rPr lang="en-US" dirty="0"/>
              <a:t>E</a:t>
            </a:r>
            <a:r>
              <a:rPr lang="en-AT" dirty="0"/>
              <a:t>specially problematic for Goals 3 and 4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M2T</a:t>
            </a:r>
            <a:r>
              <a:rPr lang="en-AT" dirty="0"/>
              <a:t>-Transformation </a:t>
            </a:r>
            <a:r>
              <a:rPr lang="en-AT" b="1" dirty="0">
                <a:solidFill>
                  <a:schemeClr val="accent4"/>
                </a:solidFill>
              </a:rPr>
              <a:t>results in structured NL anyway</a:t>
            </a:r>
            <a:r>
              <a:rPr lang="en-AT" dirty="0"/>
              <a:t>, where templates are filled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0128CE-4C93-32F5-0D62-A5E74B29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T" b="1" dirty="0"/>
              <a:t>Associations</a:t>
            </a:r>
          </a:p>
          <a:p>
            <a:pPr lvl="1"/>
            <a:r>
              <a:rPr lang="en-GB" dirty="0"/>
              <a:t>T.1</a:t>
            </a:r>
            <a:r>
              <a:rPr lang="en-AT" dirty="0"/>
              <a:t>:</a:t>
            </a:r>
            <a:r>
              <a:rPr lang="en-GB" dirty="0"/>
              <a:t> &lt;Subject&gt; CAN|MUST &lt;Action&gt;&lt;Object&gt;</a:t>
            </a:r>
            <a:endParaRPr lang="en-AT" dirty="0"/>
          </a:p>
          <a:p>
            <a:pPr lvl="1"/>
            <a:r>
              <a:rPr lang="en-GB" dirty="0"/>
              <a:t>T.2</a:t>
            </a:r>
            <a:r>
              <a:rPr lang="en-AT" dirty="0"/>
              <a:t>:</a:t>
            </a:r>
            <a:r>
              <a:rPr lang="en-GB" dirty="0"/>
              <a:t> &lt;Subject&gt; CAN|MUST &lt;</a:t>
            </a:r>
            <a:r>
              <a:rPr lang="en-GB" dirty="0" err="1"/>
              <a:t>PassiveAction</a:t>
            </a:r>
            <a:r>
              <a:rPr lang="en-GB" dirty="0"/>
              <a:t>&gt;&lt;Object&gt;</a:t>
            </a:r>
            <a:endParaRPr lang="en-AT" dirty="0"/>
          </a:p>
          <a:p>
            <a:endParaRPr lang="en-GB" dirty="0"/>
          </a:p>
          <a:p>
            <a:r>
              <a:rPr lang="en-AT" b="1" dirty="0"/>
              <a:t>Attributes</a:t>
            </a:r>
          </a:p>
          <a:p>
            <a:pPr lvl="1"/>
            <a:r>
              <a:rPr lang="en-GB" dirty="0"/>
              <a:t>T.3</a:t>
            </a:r>
            <a:r>
              <a:rPr lang="en-AT" dirty="0"/>
              <a:t>:</a:t>
            </a:r>
            <a:r>
              <a:rPr lang="en-GB" dirty="0"/>
              <a:t> &lt;Subject&gt; HAS &lt;Object&gt;</a:t>
            </a:r>
            <a:endParaRPr lang="en-AT" dirty="0"/>
          </a:p>
          <a:p>
            <a:endParaRPr lang="en-GB" dirty="0"/>
          </a:p>
          <a:p>
            <a:r>
              <a:rPr lang="en-AT" b="1" dirty="0"/>
              <a:t>Generalizations</a:t>
            </a:r>
          </a:p>
          <a:p>
            <a:pPr lvl="1"/>
            <a:r>
              <a:rPr lang="en-GB" dirty="0"/>
              <a:t>T.4</a:t>
            </a:r>
            <a:r>
              <a:rPr lang="en-AT" dirty="0"/>
              <a:t>:</a:t>
            </a:r>
            <a:r>
              <a:rPr lang="en-GB" dirty="0"/>
              <a:t> &lt;Subject&gt; IS &lt;Object&gt;</a:t>
            </a:r>
            <a:endParaRPr lang="en-AT" dirty="0"/>
          </a:p>
          <a:p>
            <a:endParaRPr lang="en-AT" dirty="0"/>
          </a:p>
          <a:p>
            <a:r>
              <a:rPr lang="en-AT" b="1" dirty="0"/>
              <a:t>Compositions</a:t>
            </a:r>
          </a:p>
          <a:p>
            <a:pPr lvl="1"/>
            <a:r>
              <a:rPr lang="en-GB" dirty="0"/>
              <a:t>T.5</a:t>
            </a:r>
            <a:r>
              <a:rPr lang="en-AT" dirty="0"/>
              <a:t>:</a:t>
            </a:r>
            <a:r>
              <a:rPr lang="en-GB" dirty="0"/>
              <a:t> &lt;Subject&gt; IS PART OF &lt;Object&gt;</a:t>
            </a:r>
            <a:endParaRPr lang="en-AT" dirty="0"/>
          </a:p>
          <a:p>
            <a:pPr lvl="1"/>
            <a:r>
              <a:rPr lang="en-GB" dirty="0"/>
              <a:t>T.6</a:t>
            </a:r>
            <a:r>
              <a:rPr lang="en-AT" dirty="0"/>
              <a:t>:</a:t>
            </a:r>
            <a:r>
              <a:rPr lang="en-GB" dirty="0"/>
              <a:t> &lt;Subject&gt; CAN|MUST HAVE &lt;Object&gt;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28C0B-FCD0-592F-79F0-1117A48EE40A}"/>
              </a:ext>
            </a:extLst>
          </p:cNvPr>
          <p:cNvSpPr/>
          <p:nvPr/>
        </p:nvSpPr>
        <p:spPr>
          <a:xfrm>
            <a:off x="7459133" y="2881608"/>
            <a:ext cx="4275667" cy="243611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b="1" dirty="0"/>
              <a:t>Classes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T" dirty="0"/>
              <a:t>Subject/Object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T" dirty="0"/>
              <a:t>(except Attribute Object)</a:t>
            </a:r>
            <a:br>
              <a:rPr lang="en-AT" dirty="0"/>
            </a:br>
            <a:endParaRPr lang="en-A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b="1" dirty="0"/>
              <a:t>Multiplicities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AT" dirty="0"/>
              <a:t>CAN</a:t>
            </a:r>
            <a:r>
              <a:rPr lang="en-AT"/>
              <a:t>|MUST</a:t>
            </a:r>
            <a:endParaRPr lang="en-GB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/>
              <a:t>CAN = 0..*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/>
              <a:t>MUST = 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13538"/>
            <a:ext cx="10352617" cy="706330"/>
          </a:xfrm>
        </p:spPr>
        <p:txBody>
          <a:bodyPr>
            <a:normAutofit lnSpcReduction="10000"/>
          </a:bodyPr>
          <a:lstStyle/>
          <a:p>
            <a:r>
              <a:rPr lang="en-AT" sz="1800" b="1" dirty="0"/>
              <a:t>Associations</a:t>
            </a:r>
            <a:endParaRPr lang="en-AT" b="1" dirty="0"/>
          </a:p>
          <a:p>
            <a:pPr lvl="1"/>
            <a:r>
              <a:rPr lang="en-GB" sz="1700" dirty="0"/>
              <a:t>T.1</a:t>
            </a:r>
            <a:r>
              <a:rPr lang="en-AT" sz="1700" dirty="0"/>
              <a:t>:</a:t>
            </a:r>
            <a:r>
              <a:rPr lang="en-GB" sz="1700" dirty="0"/>
              <a:t> &lt;Subject&gt; CAN|MUST &lt;Action&gt;&lt;Object&gt;</a:t>
            </a:r>
            <a:endParaRPr lang="en-AT" sz="1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7538E9-88B7-3033-D9C5-37BEE75CAF73}"/>
              </a:ext>
            </a:extLst>
          </p:cNvPr>
          <p:cNvGrpSpPr/>
          <p:nvPr/>
        </p:nvGrpSpPr>
        <p:grpSpPr>
          <a:xfrm>
            <a:off x="7501714" y="3277615"/>
            <a:ext cx="3725333" cy="2743201"/>
            <a:chOff x="7162800" y="2599266"/>
            <a:chExt cx="3725333" cy="27432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45113F-A0E1-9BC6-45A5-71D402A75EE9}"/>
                </a:ext>
              </a:extLst>
            </p:cNvPr>
            <p:cNvSpPr/>
            <p:nvPr/>
          </p:nvSpPr>
          <p:spPr>
            <a:xfrm>
              <a:off x="7162800" y="2599266"/>
              <a:ext cx="3725333" cy="27432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4618281F-BD49-EAD1-B832-A277DE791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743" y="2758439"/>
              <a:ext cx="3438525" cy="2486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45D1-175F-FB67-CA7D-93EDC1BE5A73}"/>
              </a:ext>
            </a:extLst>
          </p:cNvPr>
          <p:cNvSpPr/>
          <p:nvPr/>
        </p:nvSpPr>
        <p:spPr>
          <a:xfrm>
            <a:off x="609601" y="3987799"/>
            <a:ext cx="4707467" cy="11465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T" i="1" dirty="0">
                <a:solidFill>
                  <a:sysClr val="windowText" lastClr="000000"/>
                </a:solidFill>
              </a:rPr>
              <a:t>“An employee can advise a customer.”</a:t>
            </a:r>
            <a:br>
              <a:rPr lang="en-AT" i="1" dirty="0">
                <a:solidFill>
                  <a:sysClr val="windowText" lastClr="000000"/>
                </a:solidFill>
              </a:rPr>
            </a:br>
            <a:endParaRPr lang="en-AT" i="1" dirty="0">
              <a:solidFill>
                <a:sysClr val="windowText" lastClr="000000"/>
              </a:solidFill>
            </a:endParaRPr>
          </a:p>
          <a:p>
            <a:r>
              <a:rPr lang="en-AT" i="1" dirty="0">
                <a:solidFill>
                  <a:sysClr val="windowText" lastClr="000000"/>
                </a:solidFill>
              </a:rPr>
              <a:t>“A customer must buy a product.”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BDDEB43-A025-1D13-3EF3-A5868324AF71}"/>
              </a:ext>
            </a:extLst>
          </p:cNvPr>
          <p:cNvSpPr/>
          <p:nvPr/>
        </p:nvSpPr>
        <p:spPr>
          <a:xfrm rot="16200000">
            <a:off x="5904443" y="4205523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</a:t>
            </a:r>
            <a:r>
              <a:rPr lang="en-AT"/>
              <a:t>: DB-SCHEMA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13536"/>
            <a:ext cx="8263466" cy="4458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>
                <a:solidFill>
                  <a:schemeClr val="accent4"/>
                </a:solidFill>
              </a:rPr>
              <a:t>ORM-Patterns</a:t>
            </a:r>
            <a:r>
              <a:rPr lang="en-GB"/>
              <a:t> were used to </a:t>
            </a:r>
            <a:r>
              <a:rPr lang="en-GB" b="1">
                <a:solidFill>
                  <a:schemeClr val="accent4"/>
                </a:solidFill>
              </a:rPr>
              <a:t>derive the DB-Schema from </a:t>
            </a:r>
            <a:r>
              <a:rPr lang="en-GB"/>
              <a:t>a part of the </a:t>
            </a:r>
            <a:r>
              <a:rPr lang="en-GB" b="1">
                <a:solidFill>
                  <a:schemeClr val="accent4"/>
                </a:solidFill>
              </a:rPr>
              <a:t>EMOF metamodel</a:t>
            </a:r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r>
              <a:rPr lang="en-AT" b="1"/>
              <a:t>Example</a:t>
            </a:r>
            <a:r>
              <a:rPr lang="en-AT" b="1" dirty="0"/>
              <a:t>: Mapping the </a:t>
            </a:r>
            <a:r>
              <a:rPr lang="en-AT" b="1"/>
              <a:t>Generalization Concept</a:t>
            </a:r>
            <a:endParaRPr lang="en-AT" b="1" dirty="0"/>
          </a:p>
          <a:p>
            <a:r>
              <a:rPr lang="en-AT" dirty="0"/>
              <a:t>Used Pattern: “</a:t>
            </a:r>
            <a:r>
              <a:rPr lang="en-GB" b="1" dirty="0">
                <a:solidFill>
                  <a:schemeClr val="accent4"/>
                </a:solidFill>
              </a:rPr>
              <a:t>Association Table Mapping </a:t>
            </a:r>
            <a:r>
              <a:rPr lang="en-GB" b="1">
                <a:solidFill>
                  <a:schemeClr val="accent4"/>
                </a:solidFill>
              </a:rPr>
              <a:t>Pattern</a:t>
            </a:r>
            <a:r>
              <a:rPr lang="en-AT"/>
              <a:t>”</a:t>
            </a:r>
            <a:br>
              <a:rPr lang="en-GB"/>
            </a:br>
            <a:endParaRPr lang="en-AT" dirty="0"/>
          </a:p>
          <a:p>
            <a:pPr lvl="1"/>
            <a:r>
              <a:rPr lang="en-AT" dirty="0"/>
              <a:t>Pattern is used for: </a:t>
            </a:r>
          </a:p>
          <a:p>
            <a:pPr lvl="2"/>
            <a:r>
              <a:rPr lang="en-GB"/>
              <a:t>Many-to-many </a:t>
            </a:r>
            <a:r>
              <a:rPr lang="en-AT"/>
              <a:t>relations</a:t>
            </a:r>
            <a:br>
              <a:rPr lang="en-GB"/>
            </a:br>
            <a:endParaRPr lang="en-GB" dirty="0"/>
          </a:p>
          <a:p>
            <a:pPr lvl="1"/>
            <a:r>
              <a:rPr lang="en-AT" dirty="0"/>
              <a:t>Result:</a:t>
            </a:r>
          </a:p>
          <a:p>
            <a:pPr lvl="2"/>
            <a:r>
              <a:rPr lang="en-GB" dirty="0"/>
              <a:t>Create a new table only for the generalization with PK from two FKs referencing the two classes stored in </a:t>
            </a:r>
            <a:r>
              <a:rPr lang="en-AT" dirty="0"/>
              <a:t>the Class </a:t>
            </a:r>
            <a:r>
              <a:rPr lang="en-AT"/>
              <a:t>table</a:t>
            </a:r>
            <a:r>
              <a:rPr lang="en-GB"/>
              <a:t>.</a:t>
            </a:r>
            <a:endParaRPr lang="en-AT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98D945A-02BB-1D75-4E08-F52967FDA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42" b="36057"/>
          <a:stretch/>
        </p:blipFill>
        <p:spPr bwMode="auto">
          <a:xfrm>
            <a:off x="9228666" y="3812621"/>
            <a:ext cx="2252133" cy="2883167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C202D-589D-D2D9-3DAE-0FBA0C9BB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4" r="74807" b="33542"/>
          <a:stretch/>
        </p:blipFill>
        <p:spPr bwMode="auto">
          <a:xfrm>
            <a:off x="9028269" y="1485876"/>
            <a:ext cx="2652926" cy="144701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820E771-2273-7DA1-DB6E-8FD2470F4A3C}"/>
              </a:ext>
            </a:extLst>
          </p:cNvPr>
          <p:cNvSpPr/>
          <p:nvPr/>
        </p:nvSpPr>
        <p:spPr>
          <a:xfrm>
            <a:off x="9934871" y="3017182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F263E-2458-0FDD-7A21-E1242836F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8BB8A8-8F7F-10C9-02D6-F674620B3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IMPLEMENTATION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4860F2-F7A3-4B13-D06C-07C0D9DE3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0224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9B623F2-DCA4-23B8-5409-45648375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75" y="1572156"/>
            <a:ext cx="7422580" cy="445848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D688C5-BFB5-9287-2B3E-9E2C9C7B2225}"/>
              </a:ext>
            </a:extLst>
          </p:cNvPr>
          <p:cNvGrpSpPr/>
          <p:nvPr/>
        </p:nvGrpSpPr>
        <p:grpSpPr>
          <a:xfrm>
            <a:off x="2023534" y="1473200"/>
            <a:ext cx="8144933" cy="4682067"/>
            <a:chOff x="1938867" y="1473200"/>
            <a:chExt cx="8144933" cy="4682067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73A6D3-6DC2-1D2D-68DA-58BFDDE1CE6C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" t="6707" r="71330" b="20184"/>
            <a:stretch/>
          </p:blipFill>
          <p:spPr bwMode="auto">
            <a:xfrm>
              <a:off x="2336801" y="1871134"/>
              <a:ext cx="2040466" cy="3259666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7E131D-96F9-EEAF-7904-15BBC8295DC8}"/>
                </a:ext>
              </a:extLst>
            </p:cNvPr>
            <p:cNvSpPr/>
            <p:nvPr/>
          </p:nvSpPr>
          <p:spPr>
            <a:xfrm>
              <a:off x="2249243" y="1871133"/>
              <a:ext cx="2128024" cy="3149599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0902BE-5680-0B94-BAF4-152037728745}"/>
                </a:ext>
              </a:extLst>
            </p:cNvPr>
            <p:cNvSpPr/>
            <p:nvPr/>
          </p:nvSpPr>
          <p:spPr>
            <a:xfrm>
              <a:off x="4464825" y="2573868"/>
              <a:ext cx="4256047" cy="1574800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/>
                <a:t>NL-Module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Sort NL into sentence templates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T</a:t>
              </a:r>
              <a:r>
                <a:rPr lang="en-AT" dirty="0" err="1"/>
                <a:t>ransform</a:t>
              </a:r>
              <a:r>
                <a:rPr lang="en-AT" dirty="0"/>
                <a:t> from NL into SQL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Transform from DB into NL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58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E2FC2-1DFF-A916-6E27-32CAC30349FC}"/>
              </a:ext>
            </a:extLst>
          </p:cNvPr>
          <p:cNvGrpSpPr/>
          <p:nvPr/>
        </p:nvGrpSpPr>
        <p:grpSpPr>
          <a:xfrm>
            <a:off x="2023534" y="1473200"/>
            <a:ext cx="8144933" cy="4682067"/>
            <a:chOff x="1938867" y="1473200"/>
            <a:chExt cx="8144933" cy="4682067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4868F-DBEA-FE6E-8D15-38034D15D1DB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31" t="6707" r="1176" b="20184"/>
            <a:stretch/>
          </p:blipFill>
          <p:spPr bwMode="auto">
            <a:xfrm>
              <a:off x="7603067" y="1871134"/>
              <a:ext cx="1981200" cy="3259666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0BDDF5-557D-A7F7-6181-6D1CA785AE6D}"/>
                </a:ext>
              </a:extLst>
            </p:cNvPr>
            <p:cNvSpPr/>
            <p:nvPr/>
          </p:nvSpPr>
          <p:spPr>
            <a:xfrm>
              <a:off x="7603067" y="2324101"/>
              <a:ext cx="2209800" cy="23325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4F002-A6C7-125A-20A8-94B6D38D5877}"/>
                </a:ext>
              </a:extLst>
            </p:cNvPr>
            <p:cNvSpPr/>
            <p:nvPr/>
          </p:nvSpPr>
          <p:spPr>
            <a:xfrm>
              <a:off x="3270719" y="2641600"/>
              <a:ext cx="4256047" cy="1574800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/>
                <a:t>UML-Module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Transform UML into SQL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Transform from DB into UML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7051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B869BF-278D-25C0-63C7-9F523CDB1438}"/>
              </a:ext>
            </a:extLst>
          </p:cNvPr>
          <p:cNvGrpSpPr/>
          <p:nvPr/>
        </p:nvGrpSpPr>
        <p:grpSpPr>
          <a:xfrm>
            <a:off x="2023534" y="1473200"/>
            <a:ext cx="8144933" cy="4690533"/>
            <a:chOff x="1938867" y="1473200"/>
            <a:chExt cx="8144933" cy="4690533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15F041-ACEE-003C-2715-E39CF2408834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71" t="75259" r="35625" b="1384"/>
            <a:stretch/>
          </p:blipFill>
          <p:spPr bwMode="auto">
            <a:xfrm>
              <a:off x="4919133" y="4927600"/>
              <a:ext cx="2108200" cy="1041400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16EE65-7046-8B43-25E7-84ACC76C19A6}"/>
                </a:ext>
              </a:extLst>
            </p:cNvPr>
            <p:cNvSpPr/>
            <p:nvPr/>
          </p:nvSpPr>
          <p:spPr>
            <a:xfrm>
              <a:off x="4826000" y="4986867"/>
              <a:ext cx="2362200" cy="11768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510255-4299-A236-FD10-C4651F6F6D14}"/>
                </a:ext>
              </a:extLst>
            </p:cNvPr>
            <p:cNvSpPr/>
            <p:nvPr/>
          </p:nvSpPr>
          <p:spPr>
            <a:xfrm>
              <a:off x="3548826" y="3685378"/>
              <a:ext cx="4823414" cy="1176866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/>
                <a:t>DB-Module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Manages all interactions with DB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No transformations do happen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407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F22-1361-496A-0424-9E7D5B50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22" y="1500717"/>
            <a:ext cx="3932237" cy="4436533"/>
          </a:xfrm>
          <a:solidFill>
            <a:srgbClr val="009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AT" dirty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42D-9BA1-E43C-8E0D-CFB05455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546" y="1500717"/>
            <a:ext cx="6172200" cy="4436533"/>
          </a:xfrm>
        </p:spPr>
        <p:txBody>
          <a:bodyPr anchor="ctr"/>
          <a:lstStyle/>
          <a:p>
            <a:r>
              <a:rPr lang="en-GB"/>
              <a:t>Thesis</a:t>
            </a:r>
            <a:r>
              <a:rPr lang="en-AT"/>
              <a:t> </a:t>
            </a:r>
            <a:r>
              <a:rPr lang="en-AT" dirty="0"/>
              <a:t>Overview</a:t>
            </a:r>
          </a:p>
          <a:p>
            <a:r>
              <a:rPr lang="en-AT" dirty="0"/>
              <a:t>SLR - Findings</a:t>
            </a:r>
          </a:p>
          <a:p>
            <a:r>
              <a:rPr lang="en-AT" dirty="0"/>
              <a:t>Prototype</a:t>
            </a:r>
          </a:p>
          <a:p>
            <a:pPr lvl="1"/>
            <a:r>
              <a:rPr lang="en-AT" dirty="0"/>
              <a:t>Goals</a:t>
            </a:r>
          </a:p>
          <a:p>
            <a:pPr lvl="1"/>
            <a:r>
              <a:rPr lang="en-AT" dirty="0"/>
              <a:t>Design</a:t>
            </a:r>
          </a:p>
          <a:p>
            <a:pPr lvl="1"/>
            <a:r>
              <a:rPr lang="en-AT" dirty="0"/>
              <a:t>Implementation</a:t>
            </a:r>
          </a:p>
          <a:p>
            <a:pPr lvl="1"/>
            <a:r>
              <a:rPr lang="en-AT" dirty="0"/>
              <a:t>Validation</a:t>
            </a:r>
          </a:p>
          <a:p>
            <a:r>
              <a:rPr lang="en-AT" dirty="0"/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65609893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102117-B7C2-F657-E4BA-146082BE2FD3}"/>
              </a:ext>
            </a:extLst>
          </p:cNvPr>
          <p:cNvGrpSpPr/>
          <p:nvPr/>
        </p:nvGrpSpPr>
        <p:grpSpPr>
          <a:xfrm>
            <a:off x="2023534" y="1473200"/>
            <a:ext cx="8144933" cy="4682067"/>
            <a:chOff x="1938867" y="1473200"/>
            <a:chExt cx="8144933" cy="4682067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A9FC7E-D387-99F6-0F48-5F19F973BC45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7" t="25696" r="33460" b="44300"/>
            <a:stretch/>
          </p:blipFill>
          <p:spPr bwMode="auto">
            <a:xfrm>
              <a:off x="4809067" y="2717800"/>
              <a:ext cx="2379133" cy="1337733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59544E-89D9-AC23-9B81-C4D1853D7F97}"/>
                </a:ext>
              </a:extLst>
            </p:cNvPr>
            <p:cNvSpPr/>
            <p:nvPr/>
          </p:nvSpPr>
          <p:spPr>
            <a:xfrm>
              <a:off x="4893733" y="2785533"/>
              <a:ext cx="2209800" cy="1270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A3BC80-DE7B-CE44-9145-D028A75D654A}"/>
                </a:ext>
              </a:extLst>
            </p:cNvPr>
            <p:cNvSpPr/>
            <p:nvPr/>
          </p:nvSpPr>
          <p:spPr>
            <a:xfrm>
              <a:off x="2044699" y="4123266"/>
              <a:ext cx="7933267" cy="189653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>
                  <a:solidFill>
                    <a:schemeClr val="bg1"/>
                  </a:solidFill>
                </a:rPr>
                <a:t>Main Interface </a:t>
              </a:r>
              <a:r>
                <a:rPr lang="en-AT" dirty="0">
                  <a:solidFill>
                    <a:schemeClr val="bg1"/>
                  </a:solidFill>
                </a:rPr>
                <a:t>to access the two main functions: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>
                  <a:solidFill>
                    <a:schemeClr val="bg1"/>
                  </a:solidFill>
                </a:rPr>
                <a:t>Transformation from NL into UML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>
                  <a:solidFill>
                    <a:schemeClr val="bg1"/>
                  </a:solidFill>
                </a:rPr>
                <a:t>Transformation from UML into NL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AT" dirty="0">
                <a:solidFill>
                  <a:schemeClr val="bg1"/>
                </a:solidFill>
              </a:endParaRPr>
            </a:p>
            <a:p>
              <a:r>
                <a:rPr lang="en-AT" dirty="0">
                  <a:solidFill>
                    <a:schemeClr val="bg1"/>
                  </a:solidFill>
                </a:rPr>
                <a:t>Can also be used to access more specific fun</a:t>
              </a:r>
              <a:r>
                <a:rPr lang="en-US" dirty="0">
                  <a:solidFill>
                    <a:schemeClr val="bg1"/>
                  </a:solidFill>
                </a:rPr>
                <a:t>c</a:t>
              </a:r>
              <a:r>
                <a:rPr lang="en-AT" dirty="0" err="1">
                  <a:solidFill>
                    <a:schemeClr val="bg1"/>
                  </a:solidFill>
                </a:rPr>
                <a:t>tions</a:t>
              </a:r>
              <a:r>
                <a:rPr lang="en-AT" dirty="0">
                  <a:solidFill>
                    <a:schemeClr val="bg1"/>
                  </a:solidFill>
                </a:rPr>
                <a:t> of the modules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304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5DD4567-6A2C-521D-A56F-E006709B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22" y="1453620"/>
            <a:ext cx="6328500" cy="4838092"/>
          </a:xfrm>
          <a:prstGeom prst="rect">
            <a:avLst/>
          </a:prstGeom>
          <a:noFill/>
          <a:ln w="2857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47974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45BC4C-0F41-CF8C-DFF6-08AD49B58B5A}"/>
              </a:ext>
            </a:extLst>
          </p:cNvPr>
          <p:cNvGrpSpPr/>
          <p:nvPr/>
        </p:nvGrpSpPr>
        <p:grpSpPr>
          <a:xfrm>
            <a:off x="2290295" y="1371598"/>
            <a:ext cx="7501467" cy="4920113"/>
            <a:chOff x="2125133" y="1371600"/>
            <a:chExt cx="7501467" cy="492011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F5DD4567-6A2C-521D-A56F-E006709B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750" y="1453621"/>
              <a:ext cx="6328500" cy="4838092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0D02B-92E2-630A-0B3B-4D10930BBDBE}"/>
                </a:ext>
              </a:extLst>
            </p:cNvPr>
            <p:cNvSpPr/>
            <p:nvPr/>
          </p:nvSpPr>
          <p:spPr>
            <a:xfrm>
              <a:off x="2125133" y="1371600"/>
              <a:ext cx="7501467" cy="4920113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42170-D2E5-6868-DA33-F00062B2D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" t="20530" r="30736" b="44120"/>
            <a:stretch/>
          </p:blipFill>
          <p:spPr bwMode="auto">
            <a:xfrm>
              <a:off x="3090333" y="2446867"/>
              <a:ext cx="4224867" cy="1710266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5FDD97-CADD-9E49-10AD-086890A62323}"/>
                </a:ext>
              </a:extLst>
            </p:cNvPr>
            <p:cNvGrpSpPr/>
            <p:nvPr/>
          </p:nvGrpSpPr>
          <p:grpSpPr>
            <a:xfrm>
              <a:off x="2650067" y="2446867"/>
              <a:ext cx="4512733" cy="1710266"/>
              <a:chOff x="2650067" y="2446867"/>
              <a:chExt cx="4512733" cy="171026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244B9B-8E73-2232-6AAE-BD5E69B1D424}"/>
                  </a:ext>
                </a:extLst>
              </p:cNvPr>
              <p:cNvSpPr/>
              <p:nvPr/>
            </p:nvSpPr>
            <p:spPr>
              <a:xfrm>
                <a:off x="2650067" y="2446867"/>
                <a:ext cx="4504266" cy="171026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796046-560A-181E-BADA-0DA7D9647FEA}"/>
                  </a:ext>
                </a:extLst>
              </p:cNvPr>
              <p:cNvSpPr/>
              <p:nvPr/>
            </p:nvSpPr>
            <p:spPr>
              <a:xfrm>
                <a:off x="5731933" y="2446868"/>
                <a:ext cx="1430867" cy="3556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T" dirty="0"/>
                  <a:t>UML-to-DB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7298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6EFF35-7D27-3C9E-84D3-CC7C77C78AD5}"/>
              </a:ext>
            </a:extLst>
          </p:cNvPr>
          <p:cNvGrpSpPr/>
          <p:nvPr/>
        </p:nvGrpSpPr>
        <p:grpSpPr>
          <a:xfrm>
            <a:off x="2290295" y="1371599"/>
            <a:ext cx="7501467" cy="4920113"/>
            <a:chOff x="2125133" y="1371600"/>
            <a:chExt cx="7501467" cy="492011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F5DD4567-6A2C-521D-A56F-E006709B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grayscl/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750" y="1453621"/>
              <a:ext cx="6328500" cy="4838092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0D02B-92E2-630A-0B3B-4D10930BBDBE}"/>
                </a:ext>
              </a:extLst>
            </p:cNvPr>
            <p:cNvSpPr/>
            <p:nvPr/>
          </p:nvSpPr>
          <p:spPr>
            <a:xfrm>
              <a:off x="2125133" y="1371600"/>
              <a:ext cx="7501467" cy="4920113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42170-D2E5-6868-DA33-F00062B2D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" t="55880" r="3443" b="8770"/>
            <a:stretch/>
          </p:blipFill>
          <p:spPr bwMode="auto">
            <a:xfrm>
              <a:off x="3090333" y="4157131"/>
              <a:ext cx="5952067" cy="1710267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8108BB-677C-1B0E-8BDD-52F4AC68D6A7}"/>
                </a:ext>
              </a:extLst>
            </p:cNvPr>
            <p:cNvGrpSpPr/>
            <p:nvPr/>
          </p:nvGrpSpPr>
          <p:grpSpPr>
            <a:xfrm>
              <a:off x="2687025" y="4157130"/>
              <a:ext cx="6821041" cy="1710269"/>
              <a:chOff x="2687025" y="4157130"/>
              <a:chExt cx="6821041" cy="17102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244B9B-8E73-2232-6AAE-BD5E69B1D424}"/>
                  </a:ext>
                </a:extLst>
              </p:cNvPr>
              <p:cNvSpPr/>
              <p:nvPr/>
            </p:nvSpPr>
            <p:spPr>
              <a:xfrm>
                <a:off x="2687025" y="4157133"/>
                <a:ext cx="6821041" cy="171026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F483DB-63D9-921C-9D9D-2095989BC62A}"/>
                  </a:ext>
                </a:extLst>
              </p:cNvPr>
              <p:cNvSpPr/>
              <p:nvPr/>
            </p:nvSpPr>
            <p:spPr>
              <a:xfrm>
                <a:off x="8221134" y="4157130"/>
                <a:ext cx="1283842" cy="3556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T" dirty="0"/>
                  <a:t>DB-to-NL</a:t>
                </a:r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0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86746-0C79-C219-34E1-8EBA36FB500B}"/>
              </a:ext>
            </a:extLst>
          </p:cNvPr>
          <p:cNvSpPr/>
          <p:nvPr/>
        </p:nvSpPr>
        <p:spPr>
          <a:xfrm>
            <a:off x="2431520" y="1348268"/>
            <a:ext cx="7501467" cy="4887069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B8F5AE-DED6-2D69-CDC0-20CB24DCD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19684" r="28336" b="34065"/>
          <a:stretch/>
        </p:blipFill>
        <p:spPr bwMode="auto">
          <a:xfrm>
            <a:off x="3039533" y="2387600"/>
            <a:ext cx="4453468" cy="216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B56F1FA-9CB2-D79B-8C47-73E423EE08C5}"/>
              </a:ext>
            </a:extLst>
          </p:cNvPr>
          <p:cNvGrpSpPr/>
          <p:nvPr/>
        </p:nvGrpSpPr>
        <p:grpSpPr>
          <a:xfrm>
            <a:off x="3039533" y="2387600"/>
            <a:ext cx="5181600" cy="2167468"/>
            <a:chOff x="3039533" y="2387600"/>
            <a:chExt cx="5181600" cy="216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8AB673-CC66-E8AA-36C6-7340AEFB4379}"/>
                </a:ext>
              </a:extLst>
            </p:cNvPr>
            <p:cNvSpPr/>
            <p:nvPr/>
          </p:nvSpPr>
          <p:spPr>
            <a:xfrm>
              <a:off x="3039533" y="2387600"/>
              <a:ext cx="5181600" cy="2167468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DB366E-84B4-43EC-65E1-8223B7152BAE}"/>
                </a:ext>
              </a:extLst>
            </p:cNvPr>
            <p:cNvSpPr/>
            <p:nvPr/>
          </p:nvSpPr>
          <p:spPr>
            <a:xfrm>
              <a:off x="6968067" y="2387600"/>
              <a:ext cx="1253066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NL-to-DB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091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86746-0C79-C219-34E1-8EBA36FB500B}"/>
              </a:ext>
            </a:extLst>
          </p:cNvPr>
          <p:cNvSpPr/>
          <p:nvPr/>
        </p:nvSpPr>
        <p:spPr>
          <a:xfrm>
            <a:off x="2431520" y="1348268"/>
            <a:ext cx="7501467" cy="4887069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B8F5AE-DED6-2D69-CDC0-20CB24DCD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65031" r="6146" b="4797"/>
          <a:stretch/>
        </p:blipFill>
        <p:spPr bwMode="auto">
          <a:xfrm>
            <a:off x="3039533" y="4512734"/>
            <a:ext cx="5884334" cy="14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FBC042-600D-AC18-7432-E960DA991A9A}"/>
              </a:ext>
            </a:extLst>
          </p:cNvPr>
          <p:cNvGrpSpPr/>
          <p:nvPr/>
        </p:nvGrpSpPr>
        <p:grpSpPr>
          <a:xfrm>
            <a:off x="3210453" y="4509820"/>
            <a:ext cx="5789614" cy="1415389"/>
            <a:chOff x="3210453" y="4509820"/>
            <a:chExt cx="5789614" cy="14153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8AB673-CC66-E8AA-36C6-7340AEFB4379}"/>
                </a:ext>
              </a:extLst>
            </p:cNvPr>
            <p:cNvSpPr/>
            <p:nvPr/>
          </p:nvSpPr>
          <p:spPr>
            <a:xfrm>
              <a:off x="3210453" y="4511277"/>
              <a:ext cx="5789614" cy="141393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45BF34-7F16-4683-CA24-B4B2D6135D19}"/>
                </a:ext>
              </a:extLst>
            </p:cNvPr>
            <p:cNvSpPr/>
            <p:nvPr/>
          </p:nvSpPr>
          <p:spPr>
            <a:xfrm>
              <a:off x="7546891" y="4509820"/>
              <a:ext cx="1453176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DB-to-UML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4464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9ED0BB-D625-E22E-6073-3E17A33E2E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7818BB-D0B4-93F9-AC72-D2D1797F3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VALIDATION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8093F2-26C3-8873-FB0B-4F43E3C10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1844"/>
      </p:ext>
    </p:extLst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8251-0FB0-27A3-CCBD-AC421E45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TEST SUITE AND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0179-9ED7-D9BF-9D47-AC52CC60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Bidirectional Transformation Tests (2 Tests)</a:t>
            </a:r>
          </a:p>
          <a:p>
            <a:pPr lvl="1"/>
            <a:r>
              <a:rPr lang="en-GB" dirty="0"/>
              <a:t>Goal 1: Transform requirements in </a:t>
            </a:r>
            <a:r>
              <a:rPr lang="en-GB" dirty="0">
                <a:solidFill>
                  <a:schemeClr val="accent4"/>
                </a:solidFill>
              </a:rPr>
              <a:t>NL into a UML </a:t>
            </a:r>
            <a:r>
              <a:rPr lang="en-GB" dirty="0"/>
              <a:t>class model without losing information.</a:t>
            </a:r>
          </a:p>
          <a:p>
            <a:pPr lvl="1"/>
            <a:r>
              <a:rPr lang="en-GB" dirty="0"/>
              <a:t>Goal 2: Transform requirements in a </a:t>
            </a:r>
            <a:r>
              <a:rPr lang="en-GB" dirty="0">
                <a:solidFill>
                  <a:schemeClr val="accent4"/>
                </a:solidFill>
              </a:rPr>
              <a:t>UML class model into NL </a:t>
            </a:r>
            <a:r>
              <a:rPr lang="en-GB" dirty="0"/>
              <a:t>without losing information.</a:t>
            </a:r>
            <a:endParaRPr lang="en-AT" dirty="0"/>
          </a:p>
          <a:p>
            <a:pPr lvl="1"/>
            <a:r>
              <a:rPr lang="en-GB" dirty="0"/>
              <a:t>Goal 3: Enable transformation of requirements from </a:t>
            </a:r>
            <a:r>
              <a:rPr lang="en-GB" dirty="0">
                <a:solidFill>
                  <a:schemeClr val="accent4"/>
                </a:solidFill>
              </a:rPr>
              <a:t>NL into a UML class model and back</a:t>
            </a:r>
            <a:r>
              <a:rPr lang="en-GB" dirty="0"/>
              <a:t>, without causing unintended alterations.</a:t>
            </a:r>
            <a:endParaRPr lang="en-AT" dirty="0"/>
          </a:p>
          <a:p>
            <a:pPr lvl="1"/>
            <a:r>
              <a:rPr lang="en-GB" dirty="0"/>
              <a:t>Goal 4: Enable transformation of requirements from a </a:t>
            </a:r>
            <a:r>
              <a:rPr lang="en-GB" dirty="0">
                <a:solidFill>
                  <a:schemeClr val="accent4"/>
                </a:solidFill>
              </a:rPr>
              <a:t>UML class model into NL and back</a:t>
            </a:r>
            <a:r>
              <a:rPr lang="en-GB" dirty="0"/>
              <a:t>, without causing unintended alterations.</a:t>
            </a:r>
            <a:br>
              <a:rPr lang="en-AT" dirty="0"/>
            </a:br>
            <a:endParaRPr lang="en-GB" dirty="0"/>
          </a:p>
          <a:p>
            <a:r>
              <a:rPr lang="en-GB" b="1" dirty="0"/>
              <a:t>Alterations in UML Tests (20 Tests)</a:t>
            </a:r>
            <a:endParaRPr lang="en-AT" b="1" dirty="0"/>
          </a:p>
          <a:p>
            <a:pPr lvl="1"/>
            <a:r>
              <a:rPr lang="en-GB" dirty="0"/>
              <a:t>Goal 3.1: Enable </a:t>
            </a:r>
            <a:r>
              <a:rPr lang="en-GB" dirty="0">
                <a:solidFill>
                  <a:schemeClr val="accent4"/>
                </a:solidFill>
              </a:rPr>
              <a:t>Goal 3, while editing an element in the UML class model </a:t>
            </a:r>
            <a:r>
              <a:rPr lang="en-GB" dirty="0"/>
              <a:t>before the transformation back to NL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3.2: Enable </a:t>
            </a:r>
            <a:r>
              <a:rPr lang="en-GB" dirty="0">
                <a:solidFill>
                  <a:schemeClr val="accent4"/>
                </a:solidFill>
              </a:rPr>
              <a:t>Goal 3, while adding an element in the UML class model </a:t>
            </a:r>
            <a:r>
              <a:rPr lang="en-GB" dirty="0"/>
              <a:t>before the transformation back to NL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3.3: Enable </a:t>
            </a:r>
            <a:r>
              <a:rPr lang="en-GB" dirty="0">
                <a:solidFill>
                  <a:schemeClr val="accent4"/>
                </a:solidFill>
              </a:rPr>
              <a:t>Goal 3, while deleting an element in the UML class model </a:t>
            </a:r>
            <a:r>
              <a:rPr lang="en-GB" dirty="0"/>
              <a:t>before the transformation back to NL</a:t>
            </a:r>
            <a:r>
              <a:rPr lang="en-AT" dirty="0"/>
              <a:t>.</a:t>
            </a:r>
            <a:br>
              <a:rPr lang="en-AT" dirty="0"/>
            </a:br>
            <a:endParaRPr lang="en-GB" dirty="0"/>
          </a:p>
          <a:p>
            <a:r>
              <a:rPr lang="en-GB" b="1" dirty="0"/>
              <a:t>Alterations in NL Tests (40 Tests)</a:t>
            </a:r>
            <a:endParaRPr lang="en-AT" b="1" dirty="0"/>
          </a:p>
          <a:p>
            <a:pPr lvl="1"/>
            <a:r>
              <a:rPr lang="en-GB" dirty="0"/>
              <a:t>Goal 4.1: Enable </a:t>
            </a:r>
            <a:r>
              <a:rPr lang="en-GB" dirty="0">
                <a:solidFill>
                  <a:schemeClr val="accent4"/>
                </a:solidFill>
              </a:rPr>
              <a:t>Goal 4, while editing a requirement in the NL </a:t>
            </a:r>
            <a:r>
              <a:rPr lang="en-GB" dirty="0"/>
              <a:t>representation before the transformation back into a UML class mode</a:t>
            </a:r>
            <a:r>
              <a:rPr lang="en-AT" dirty="0"/>
              <a:t>l.</a:t>
            </a:r>
            <a:endParaRPr lang="en-GB" dirty="0"/>
          </a:p>
          <a:p>
            <a:pPr lvl="1"/>
            <a:r>
              <a:rPr lang="en-GB" dirty="0"/>
              <a:t>Goal 4.2: Enable </a:t>
            </a:r>
            <a:r>
              <a:rPr lang="en-GB" dirty="0">
                <a:solidFill>
                  <a:schemeClr val="accent4"/>
                </a:solidFill>
              </a:rPr>
              <a:t>Goal 4, while adding a requirement in the NL </a:t>
            </a:r>
            <a:r>
              <a:rPr lang="en-GB" dirty="0"/>
              <a:t>representation before the transformation back into a UML class model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4.3: Enable </a:t>
            </a:r>
            <a:r>
              <a:rPr lang="en-GB" dirty="0">
                <a:solidFill>
                  <a:schemeClr val="accent4"/>
                </a:solidFill>
              </a:rPr>
              <a:t>Goal 4, while deleting a requirement in the NL </a:t>
            </a:r>
            <a:r>
              <a:rPr lang="en-GB" dirty="0"/>
              <a:t>representation before the transformation back into a UML class mode</a:t>
            </a:r>
            <a:r>
              <a:rPr lang="en-AT" dirty="0"/>
              <a:t>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4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103C-5EA8-0801-4ABA-9ED27680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3771-176A-5478-29A2-E50DF2C3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Performance Tests (6 Tests)</a:t>
            </a:r>
            <a:endParaRPr lang="en-AT" b="1" dirty="0"/>
          </a:p>
          <a:p>
            <a:pPr lvl="1"/>
            <a:r>
              <a:rPr lang="en-GB" b="1" dirty="0"/>
              <a:t>Tested Functionality</a:t>
            </a:r>
            <a:endParaRPr lang="en-GB" dirty="0"/>
          </a:p>
          <a:p>
            <a:pPr lvl="2"/>
            <a:r>
              <a:rPr lang="en-GB" dirty="0"/>
              <a:t>Text-to-Model Transformation</a:t>
            </a:r>
          </a:p>
          <a:p>
            <a:pPr lvl="2"/>
            <a:r>
              <a:rPr lang="en-GB" dirty="0"/>
              <a:t>Model-to-Text Transformation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Measurements</a:t>
            </a:r>
          </a:p>
          <a:p>
            <a:pPr lvl="2"/>
            <a:r>
              <a:rPr lang="en-GB" dirty="0"/>
              <a:t>Execution Time (seconds)</a:t>
            </a:r>
          </a:p>
          <a:p>
            <a:pPr lvl="2"/>
            <a:r>
              <a:rPr lang="en-GB" dirty="0"/>
              <a:t>Memory Usage (Mebibytes)</a:t>
            </a:r>
          </a:p>
          <a:p>
            <a:pPr marL="320040" lvl="1" indent="0">
              <a:buNone/>
            </a:pPr>
            <a:endParaRPr lang="en-GB" dirty="0"/>
          </a:p>
          <a:p>
            <a:pPr lvl="1"/>
            <a:r>
              <a:rPr lang="en-GB" b="1" dirty="0"/>
              <a:t>Variable</a:t>
            </a:r>
          </a:p>
          <a:p>
            <a:pPr lvl="2"/>
            <a:r>
              <a:rPr lang="en-GB" dirty="0"/>
              <a:t>Input size </a:t>
            </a:r>
            <a:endParaRPr lang="en-AT" dirty="0"/>
          </a:p>
          <a:p>
            <a:pPr lvl="3"/>
            <a:r>
              <a:rPr lang="en-GB" dirty="0"/>
              <a:t>Original</a:t>
            </a:r>
            <a:endParaRPr lang="en-AT" dirty="0"/>
          </a:p>
          <a:p>
            <a:pPr lvl="3"/>
            <a:r>
              <a:rPr lang="en-AT" dirty="0"/>
              <a:t>O</a:t>
            </a:r>
            <a:r>
              <a:rPr lang="en-GB" dirty="0" err="1"/>
              <a:t>riginal</a:t>
            </a:r>
            <a:r>
              <a:rPr lang="en-GB" dirty="0"/>
              <a:t> * 2</a:t>
            </a:r>
            <a:endParaRPr lang="en-AT" dirty="0"/>
          </a:p>
          <a:p>
            <a:pPr lvl="3"/>
            <a:r>
              <a:rPr lang="en-AT" dirty="0"/>
              <a:t>O</a:t>
            </a:r>
            <a:r>
              <a:rPr lang="en-GB" dirty="0" err="1"/>
              <a:t>riginal</a:t>
            </a:r>
            <a:r>
              <a:rPr lang="en-GB" dirty="0"/>
              <a:t> * 3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F6617F-C502-4F80-36A8-3775FC97C158}"/>
              </a:ext>
            </a:extLst>
          </p:cNvPr>
          <p:cNvSpPr/>
          <p:nvPr/>
        </p:nvSpPr>
        <p:spPr>
          <a:xfrm>
            <a:off x="5435478" y="1871133"/>
            <a:ext cx="6392456" cy="11091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</a:t>
            </a:r>
            <a:r>
              <a:rPr lang="en-AT" dirty="0"/>
              <a:t>ne-way transformations can be easier compared to other approaches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dirty="0"/>
              <a:t>Could then also be used to estimate roundtripping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B5F713-CC59-4E94-7618-7CB1FE8E6A1D}"/>
              </a:ext>
            </a:extLst>
          </p:cNvPr>
          <p:cNvSpPr/>
          <p:nvPr/>
        </p:nvSpPr>
        <p:spPr>
          <a:xfrm>
            <a:off x="4927600" y="4622800"/>
            <a:ext cx="6900334" cy="11091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</a:t>
            </a:r>
            <a:r>
              <a:rPr lang="en-AT" dirty="0" err="1"/>
              <a:t>ixed</a:t>
            </a:r>
            <a:r>
              <a:rPr lang="en-AT" dirty="0"/>
              <a:t> input size increase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dirty="0" err="1"/>
              <a:t>Unk</a:t>
            </a:r>
            <a:r>
              <a:rPr lang="en-US" dirty="0"/>
              <a:t>n</a:t>
            </a:r>
            <a:r>
              <a:rPr lang="en-AT" dirty="0"/>
              <a:t>own “base” measurements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dirty="0"/>
              <a:t>Measurements should also increase by fixed step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5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F1295-4A3C-0912-3611-07A8D0F44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THESIS</a:t>
            </a:r>
            <a:r>
              <a:rPr lang="en-AT"/>
              <a:t> </a:t>
            </a:r>
            <a:r>
              <a:rPr lang="en-AT" dirty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74964"/>
      </p:ext>
    </p:extLst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2FC1-FFE9-6DAB-9FD4-43E63194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7" name="Picture 6" descr="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2CFE027C-0A5B-E00F-DECB-AD16A577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8" y="1464199"/>
            <a:ext cx="10210224" cy="4691401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570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62AB-60D0-FC0B-2051-E42A1DFC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5" name="Picture 4" descr="A graph of a test&#10;&#10;Description automatically generated">
            <a:extLst>
              <a:ext uri="{FF2B5EF4-FFF2-40B4-BE49-F238E27FC236}">
                <a16:creationId xmlns:a16="http://schemas.microsoft.com/office/drawing/2014/main" id="{ED511050-2EC8-40A8-7809-D858913C7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8" y="1547282"/>
            <a:ext cx="10216091" cy="4436268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084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68BD-7BDF-5DE9-FDEE-EC106782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OTHER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7CF8-D6D5-070C-B55E-838EDBB9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Other studies focused </a:t>
            </a:r>
            <a:r>
              <a:rPr lang="en-AT" b="1" dirty="0">
                <a:solidFill>
                  <a:schemeClr val="accent4"/>
                </a:solidFill>
              </a:rPr>
              <a:t>mostly on showing that their approach does transform </a:t>
            </a:r>
            <a:r>
              <a:rPr lang="en-AT" dirty="0"/>
              <a:t>NL/UML into UML/NL</a:t>
            </a:r>
          </a:p>
          <a:p>
            <a:endParaRPr lang="en-AT" dirty="0"/>
          </a:p>
          <a:p>
            <a:r>
              <a:rPr lang="en-AT" b="1" dirty="0">
                <a:solidFill>
                  <a:schemeClr val="accent4"/>
                </a:solidFill>
              </a:rPr>
              <a:t>4 studies </a:t>
            </a:r>
            <a:r>
              <a:rPr lang="en-AT" dirty="0"/>
              <a:t>measured execution time </a:t>
            </a:r>
          </a:p>
          <a:p>
            <a:pPr lvl="1"/>
            <a:r>
              <a:rPr lang="en-AT" dirty="0"/>
              <a:t>(none measured memory usage)</a:t>
            </a:r>
            <a:br>
              <a:rPr lang="en-AT" dirty="0"/>
            </a:br>
            <a:endParaRPr lang="en-AT" dirty="0"/>
          </a:p>
          <a:p>
            <a:r>
              <a:rPr lang="en-AT" dirty="0"/>
              <a:t>The fastest measurement of UML class model extraction was </a:t>
            </a:r>
            <a:r>
              <a:rPr lang="en-AT" b="1" dirty="0">
                <a:solidFill>
                  <a:schemeClr val="accent4"/>
                </a:solidFill>
              </a:rPr>
              <a:t>0,6minutes</a:t>
            </a:r>
            <a:r>
              <a:rPr lang="en-AT" dirty="0"/>
              <a:t> to generate models with a median of </a:t>
            </a:r>
            <a:r>
              <a:rPr lang="en-AT" b="1" dirty="0">
                <a:solidFill>
                  <a:schemeClr val="accent4"/>
                </a:solidFill>
              </a:rPr>
              <a:t>35 elements</a:t>
            </a:r>
          </a:p>
          <a:p>
            <a:pPr lvl="1"/>
            <a:r>
              <a:rPr lang="en-AT" sz="1280" i="1" dirty="0"/>
              <a:t>“</a:t>
            </a:r>
            <a:r>
              <a:rPr lang="en-US" sz="1280" i="1" dirty="0" err="1"/>
              <a:t>Rijul</a:t>
            </a:r>
            <a:r>
              <a:rPr lang="en-US" sz="1280" i="1" dirty="0"/>
              <a:t> Saini, Gunter </a:t>
            </a:r>
            <a:r>
              <a:rPr lang="en-US" sz="1280" i="1" dirty="0" err="1"/>
              <a:t>Mussbacher</a:t>
            </a:r>
            <a:r>
              <a:rPr lang="en-US" sz="1280" i="1" dirty="0"/>
              <a:t>, Jin LC Guo, and </a:t>
            </a:r>
            <a:r>
              <a:rPr lang="en-US" sz="1280" i="1" dirty="0" err="1"/>
              <a:t>Jörg</a:t>
            </a:r>
            <a:r>
              <a:rPr lang="en-US" sz="1280" i="1" dirty="0"/>
              <a:t> Kienzle. Automated, interactive, and traceable domain modelling empowered by</a:t>
            </a:r>
            <a:r>
              <a:rPr lang="en-AT" sz="1280" i="1" dirty="0"/>
              <a:t> </a:t>
            </a:r>
            <a:r>
              <a:rPr lang="en-US" sz="1280" i="1" dirty="0"/>
              <a:t>artificial intelligence. Software and Systems Modeling, pages 1–31, 2022</a:t>
            </a:r>
            <a:r>
              <a:rPr lang="en-AT" sz="1280" i="1" dirty="0"/>
              <a:t>”</a:t>
            </a:r>
            <a:r>
              <a:rPr lang="en-AT" dirty="0"/>
              <a:t> </a:t>
            </a:r>
            <a:br>
              <a:rPr lang="en-AT" dirty="0"/>
            </a:br>
            <a:endParaRPr lang="en-AT" dirty="0"/>
          </a:p>
          <a:p>
            <a:r>
              <a:rPr lang="en-AT" b="1" dirty="0">
                <a:solidFill>
                  <a:schemeClr val="accent4"/>
                </a:solidFill>
              </a:rPr>
              <a:t>Thesis Prototype</a:t>
            </a:r>
            <a:endParaRPr lang="en-AT" dirty="0"/>
          </a:p>
          <a:p>
            <a:pPr lvl="1"/>
            <a:r>
              <a:rPr lang="en-AT" dirty="0"/>
              <a:t>E</a:t>
            </a:r>
            <a:r>
              <a:rPr lang="en-GB" dirty="0" err="1"/>
              <a:t>xecution</a:t>
            </a:r>
            <a:r>
              <a:rPr lang="en-GB" dirty="0"/>
              <a:t> time of </a:t>
            </a:r>
            <a:r>
              <a:rPr lang="en-GB" b="1" dirty="0">
                <a:solidFill>
                  <a:schemeClr val="accent4"/>
                </a:solidFill>
              </a:rPr>
              <a:t>0,506 seconds</a:t>
            </a:r>
            <a:r>
              <a:rPr lang="en-GB" dirty="0"/>
              <a:t> for </a:t>
            </a:r>
            <a:r>
              <a:rPr lang="en-GB" b="1" dirty="0">
                <a:solidFill>
                  <a:schemeClr val="accent4"/>
                </a:solidFill>
              </a:rPr>
              <a:t>180 requirements </a:t>
            </a:r>
            <a:r>
              <a:rPr lang="en-GB" dirty="0"/>
              <a:t>and a resulting</a:t>
            </a:r>
            <a:r>
              <a:rPr lang="en-AT" dirty="0"/>
              <a:t> </a:t>
            </a:r>
            <a:r>
              <a:rPr lang="en-GB" dirty="0"/>
              <a:t>UML class model of </a:t>
            </a:r>
            <a:r>
              <a:rPr lang="en-GB" b="1" dirty="0">
                <a:solidFill>
                  <a:schemeClr val="accent4"/>
                </a:solidFill>
              </a:rPr>
              <a:t>249 elements</a:t>
            </a:r>
            <a:r>
              <a:rPr lang="en-GB" dirty="0"/>
              <a:t>.</a:t>
            </a:r>
            <a:r>
              <a:rPr lang="en-AT" dirty="0"/>
              <a:t> (biggest tested size)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795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9EC0DE-6DBC-33E0-7BE3-DB4817BDBB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0DDE00-608E-E360-C9AF-79CF5EED9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LESSONS LEARNT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D94C32-9DF1-A9C5-777D-5069EF16F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2680"/>
      </p:ext>
    </p:extLst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C785-2676-73AA-EB84-2630ADC2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LESSONS LEARNT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DF01-F69B-EC1F-3A26-6879280B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dirty="0"/>
              <a:t>Every </a:t>
            </a:r>
            <a:r>
              <a:rPr lang="en-AT" b="1" dirty="0">
                <a:solidFill>
                  <a:schemeClr val="accent4"/>
                </a:solidFill>
              </a:rPr>
              <a:t>statement</a:t>
            </a:r>
            <a:r>
              <a:rPr lang="en-AT" dirty="0"/>
              <a:t> should have </a:t>
            </a:r>
            <a:r>
              <a:rPr lang="en-AT" b="1" dirty="0">
                <a:solidFill>
                  <a:schemeClr val="accent4"/>
                </a:solidFill>
              </a:rPr>
              <a:t>justification and a foundation</a:t>
            </a:r>
            <a:br>
              <a:rPr lang="en-AT" dirty="0"/>
            </a:br>
            <a:endParaRPr lang="en-AT" dirty="0"/>
          </a:p>
          <a:p>
            <a:r>
              <a:rPr lang="en-AT" dirty="0"/>
              <a:t>Find and </a:t>
            </a:r>
            <a:r>
              <a:rPr lang="en-AT" b="1" dirty="0">
                <a:solidFill>
                  <a:schemeClr val="accent4"/>
                </a:solidFill>
              </a:rPr>
              <a:t>use Patterns </a:t>
            </a:r>
            <a:r>
              <a:rPr lang="en-AT" dirty="0"/>
              <a:t>(do not reinvent the wheel every time)</a:t>
            </a:r>
            <a:br>
              <a:rPr lang="en-AT" dirty="0"/>
            </a:br>
            <a:endParaRPr lang="en-AT" dirty="0"/>
          </a:p>
          <a:p>
            <a:r>
              <a:rPr lang="en-AT" dirty="0"/>
              <a:t>If a search has to be done and documented systematically</a:t>
            </a:r>
          </a:p>
          <a:p>
            <a:pPr lvl="1"/>
            <a:r>
              <a:rPr lang="en-AT" dirty="0"/>
              <a:t>Invest time beforehand to set up a </a:t>
            </a:r>
            <a:r>
              <a:rPr lang="en-AT" b="1" dirty="0">
                <a:solidFill>
                  <a:schemeClr val="accent4"/>
                </a:solidFill>
              </a:rPr>
              <a:t>structured search approach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Test the search/documentation/analysis on a small set </a:t>
            </a:r>
            <a:r>
              <a:rPr lang="en-AT" dirty="0"/>
              <a:t>before you start with the complete search</a:t>
            </a:r>
            <a:br>
              <a:rPr lang="en-AT" dirty="0"/>
            </a:br>
            <a:endParaRPr lang="en-AT" dirty="0"/>
          </a:p>
          <a:p>
            <a:r>
              <a:rPr lang="en-AT" dirty="0"/>
              <a:t>If something has to be tested or data has to be analysed:</a:t>
            </a:r>
          </a:p>
          <a:p>
            <a:pPr lvl="1"/>
            <a:r>
              <a:rPr lang="en-AT" dirty="0"/>
              <a:t>Use well defined </a:t>
            </a:r>
            <a:r>
              <a:rPr lang="en-AT" b="1" dirty="0">
                <a:solidFill>
                  <a:schemeClr val="accent4"/>
                </a:solidFill>
              </a:rPr>
              <a:t>reproduction packages</a:t>
            </a:r>
          </a:p>
        </p:txBody>
      </p:sp>
    </p:spTree>
    <p:extLst>
      <p:ext uri="{BB962C8B-B14F-4D97-AF65-F5344CB8AC3E}">
        <p14:creationId xmlns:p14="http://schemas.microsoft.com/office/powerpoint/2010/main" val="2603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83385D-4A50-FBF3-37D7-17374A380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712E5-B3A2-3753-9B09-0C87D1E58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0586"/>
      </p:ext>
    </p:extLst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5023A-388A-9377-1558-D0C14B791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6189E6-182E-CC59-6ABA-D4C06756A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Appendix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6A987E-56B2-88E8-6F85-6FB576FDE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3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Search Strategy</a:t>
            </a:r>
          </a:p>
          <a:p>
            <a:pPr lvl="1"/>
            <a:r>
              <a:rPr lang="en-AT" dirty="0"/>
              <a:t>Informal search for seed papers</a:t>
            </a:r>
          </a:p>
          <a:p>
            <a:pPr lvl="1"/>
            <a:r>
              <a:rPr lang="en-AT" dirty="0"/>
              <a:t>Then forward and backward snowballing search</a:t>
            </a:r>
          </a:p>
          <a:p>
            <a:r>
              <a:rPr lang="en-AT" dirty="0"/>
              <a:t>Reviewed paper: 1140</a:t>
            </a:r>
          </a:p>
          <a:p>
            <a:r>
              <a:rPr lang="en-AT" dirty="0"/>
              <a:t>Included paper: 41</a:t>
            </a:r>
          </a:p>
          <a:p>
            <a:pPr lvl="1"/>
            <a:r>
              <a:rPr lang="en-AT" dirty="0"/>
              <a:t>(Publication range from 2000 – 2022)</a:t>
            </a:r>
          </a:p>
        </p:txBody>
      </p:sp>
    </p:spTree>
    <p:extLst>
      <p:ext uri="{BB962C8B-B14F-4D97-AF65-F5344CB8AC3E}">
        <p14:creationId xmlns:p14="http://schemas.microsoft.com/office/powerpoint/2010/main" val="2919922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USE CASES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C2653B-5783-5FE7-49CE-A4C20E3B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47" y="1347538"/>
            <a:ext cx="4779955" cy="484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05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12DC-1506-DEA1-0C56-F322D3CB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THESIS</a:t>
            </a:r>
            <a:r>
              <a:rPr lang="en-AT"/>
              <a:t>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6F4C-9C4C-B0CB-8D03-0D4ADD9A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Topic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Transforming Requirements </a:t>
            </a:r>
            <a:r>
              <a:rPr lang="en-AT" dirty="0"/>
              <a:t>to/from </a:t>
            </a:r>
            <a:r>
              <a:rPr lang="en-AT" b="1" dirty="0">
                <a:solidFill>
                  <a:schemeClr val="accent4"/>
                </a:solidFill>
              </a:rPr>
              <a:t>Natural Language </a:t>
            </a:r>
            <a:r>
              <a:rPr lang="en-AT" dirty="0"/>
              <a:t>(NL) to/from a </a:t>
            </a:r>
            <a:r>
              <a:rPr lang="en-AT" b="1" dirty="0">
                <a:solidFill>
                  <a:schemeClr val="accent4"/>
                </a:solidFill>
              </a:rPr>
              <a:t>UML class model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Systematic Literature Review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Investigate a part of the field </a:t>
            </a:r>
            <a:r>
              <a:rPr lang="en-AT" dirty="0"/>
              <a:t>of “Text-to-Model (T2M)” and “Model-to-Text (M2T)” transformations.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Prototype Development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Develop a prototype</a:t>
            </a:r>
            <a:r>
              <a:rPr lang="en-AT" dirty="0"/>
              <a:t> based on the findings of the 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7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11"/>
          <a:stretch/>
        </p:blipFill>
        <p:spPr bwMode="auto">
          <a:xfrm>
            <a:off x="995363" y="2316330"/>
            <a:ext cx="4110038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728133" y="2074334"/>
            <a:ext cx="4377268" cy="3920066"/>
            <a:chOff x="2650066" y="2446867"/>
            <a:chExt cx="4377268" cy="3920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4377267" cy="39200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6" y="6011333"/>
              <a:ext cx="2633134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Text-to-Intermediate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83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9"/>
          <a:stretch/>
        </p:blipFill>
        <p:spPr bwMode="auto">
          <a:xfrm>
            <a:off x="5105401" y="2316330"/>
            <a:ext cx="6091236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5105399" y="2215789"/>
            <a:ext cx="6493934" cy="3998744"/>
            <a:chOff x="2650064" y="2446867"/>
            <a:chExt cx="6493934" cy="39987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6493931" cy="399874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4" y="6090011"/>
              <a:ext cx="2810933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Intermediate-to-Model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7076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r="41782"/>
          <a:stretch/>
        </p:blipFill>
        <p:spPr bwMode="auto">
          <a:xfrm>
            <a:off x="3318933" y="2316330"/>
            <a:ext cx="3615267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9A7B98-322A-4ED5-C982-352D6F904A0B}"/>
              </a:ext>
            </a:extLst>
          </p:cNvPr>
          <p:cNvGrpSpPr/>
          <p:nvPr/>
        </p:nvGrpSpPr>
        <p:grpSpPr>
          <a:xfrm>
            <a:off x="3318933" y="2065868"/>
            <a:ext cx="3615267" cy="4069986"/>
            <a:chOff x="3361266" y="3301998"/>
            <a:chExt cx="3591419" cy="23624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C25165-EA0E-DAF8-AE50-6BB6F7BCA4F4}"/>
                </a:ext>
              </a:extLst>
            </p:cNvPr>
            <p:cNvSpPr/>
            <p:nvPr/>
          </p:nvSpPr>
          <p:spPr>
            <a:xfrm>
              <a:off x="3361266" y="3301998"/>
              <a:ext cx="3591419" cy="236246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6C3DEF-2410-3536-4745-1335C954A130}"/>
                </a:ext>
              </a:extLst>
            </p:cNvPr>
            <p:cNvSpPr/>
            <p:nvPr/>
          </p:nvSpPr>
          <p:spPr>
            <a:xfrm>
              <a:off x="3361266" y="5443310"/>
              <a:ext cx="2810811" cy="2162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AT" dirty="0" err="1"/>
                <a:t>ntermediate</a:t>
              </a:r>
              <a:r>
                <a:rPr lang="en-AT" dirty="0"/>
                <a:t> 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519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E236-1E01-AD07-621E-67A46C9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E3825F-4C35-D739-D408-E01E0E79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21" y="1355706"/>
            <a:ext cx="8524625" cy="46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E236-1E01-AD07-621E-67A46C9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E3825F-4C35-D739-D408-E01E0E79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21" y="1355706"/>
            <a:ext cx="8524625" cy="46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7F9558-5764-9680-6298-165EB21CAA03}"/>
              </a:ext>
            </a:extLst>
          </p:cNvPr>
          <p:cNvSpPr/>
          <p:nvPr/>
        </p:nvSpPr>
        <p:spPr>
          <a:xfrm>
            <a:off x="8051800" y="3293533"/>
            <a:ext cx="1684746" cy="2472267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A1671-4BF6-B5F8-1C43-CAD0BEB274B7}"/>
              </a:ext>
            </a:extLst>
          </p:cNvPr>
          <p:cNvSpPr/>
          <p:nvPr/>
        </p:nvSpPr>
        <p:spPr>
          <a:xfrm>
            <a:off x="8187267" y="5765800"/>
            <a:ext cx="2829476" cy="372534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AT" dirty="0" err="1"/>
              <a:t>ntermediate</a:t>
            </a:r>
            <a:r>
              <a:rPr lang="en-AT" dirty="0"/>
              <a:t>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12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11"/>
          <a:stretch/>
        </p:blipFill>
        <p:spPr bwMode="auto">
          <a:xfrm>
            <a:off x="995363" y="2316330"/>
            <a:ext cx="4110038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728133" y="2074334"/>
            <a:ext cx="4377268" cy="3920066"/>
            <a:chOff x="2650066" y="2446867"/>
            <a:chExt cx="4377268" cy="3920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4377267" cy="39200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6" y="6011333"/>
              <a:ext cx="2633134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Text-to-Intermediate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159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9"/>
          <a:stretch/>
        </p:blipFill>
        <p:spPr bwMode="auto">
          <a:xfrm>
            <a:off x="5105401" y="2316330"/>
            <a:ext cx="6091236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5105399" y="2215789"/>
            <a:ext cx="6493934" cy="3998744"/>
            <a:chOff x="2650064" y="2446867"/>
            <a:chExt cx="6493934" cy="39987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6493931" cy="399874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4" y="6090011"/>
              <a:ext cx="2810933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Intermediate-to-Model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982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r="41782"/>
          <a:stretch/>
        </p:blipFill>
        <p:spPr bwMode="auto">
          <a:xfrm>
            <a:off x="3318933" y="2316330"/>
            <a:ext cx="3615267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9A7B98-322A-4ED5-C982-352D6F904A0B}"/>
              </a:ext>
            </a:extLst>
          </p:cNvPr>
          <p:cNvGrpSpPr/>
          <p:nvPr/>
        </p:nvGrpSpPr>
        <p:grpSpPr>
          <a:xfrm>
            <a:off x="3318933" y="2065868"/>
            <a:ext cx="3615267" cy="4069986"/>
            <a:chOff x="3361266" y="3301998"/>
            <a:chExt cx="3591419" cy="23624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C25165-EA0E-DAF8-AE50-6BB6F7BCA4F4}"/>
                </a:ext>
              </a:extLst>
            </p:cNvPr>
            <p:cNvSpPr/>
            <p:nvPr/>
          </p:nvSpPr>
          <p:spPr>
            <a:xfrm>
              <a:off x="3361266" y="3301998"/>
              <a:ext cx="3591419" cy="236246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6C3DEF-2410-3536-4745-1335C954A130}"/>
                </a:ext>
              </a:extLst>
            </p:cNvPr>
            <p:cNvSpPr/>
            <p:nvPr/>
          </p:nvSpPr>
          <p:spPr>
            <a:xfrm>
              <a:off x="3361266" y="5443310"/>
              <a:ext cx="2810811" cy="2162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AT" dirty="0" err="1"/>
                <a:t>ntermediate</a:t>
              </a:r>
              <a:r>
                <a:rPr lang="en-AT" dirty="0"/>
                <a:t> 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17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Illustration example: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5F04D3-1535-6530-0DDD-E9B4E912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42" y="1935622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805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T.1: &lt; Subject &gt; CAN|M U ST &lt; Action &gt;&lt; Object &gt;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“An employee can advise a customer.”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 customer must buy a product.”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18281F-BD49-EAD1-B832-A277DE791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77" y="289891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30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4C208-04F7-30EE-E1EB-B05D1B9C53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F765F-4048-46CA-C4D0-E821CD8EB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SLR FINDINGS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3A35D0-763A-656B-5EC7-8809F7595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3938"/>
      </p:ext>
    </p:extLst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T.2 &lt; Subject &gt; CAN |M U ST &lt; </a:t>
            </a:r>
            <a:r>
              <a:rPr lang="en-GB" dirty="0" err="1"/>
              <a:t>PassiveAction</a:t>
            </a:r>
            <a:r>
              <a:rPr lang="en-GB" dirty="0"/>
              <a:t> &gt;&lt; Object &gt;</a:t>
            </a:r>
          </a:p>
          <a:p>
            <a:endParaRPr lang="en-GB" dirty="0"/>
          </a:p>
          <a:p>
            <a:r>
              <a:rPr lang="en-GB" dirty="0"/>
              <a:t>A Customer can be advised by an Employee.</a:t>
            </a:r>
          </a:p>
          <a:p>
            <a:r>
              <a:rPr lang="en-GB" dirty="0"/>
              <a:t>A Product can be bought by a Customer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CFCEB3-963D-8991-1BB4-1265EAF91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342900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2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T.3 &lt; Subject &gt; HAS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AT" dirty="0"/>
              <a:t>“</a:t>
            </a:r>
            <a:r>
              <a:rPr lang="en-GB" dirty="0"/>
              <a:t>A </a:t>
            </a:r>
            <a:r>
              <a:rPr lang="en-AT" dirty="0"/>
              <a:t>p</a:t>
            </a:r>
            <a:r>
              <a:rPr lang="en-GB" dirty="0" err="1"/>
              <a:t>erson</a:t>
            </a:r>
            <a:r>
              <a:rPr lang="en-GB" dirty="0"/>
              <a:t> has a name.</a:t>
            </a:r>
            <a:r>
              <a:rPr lang="en-AT" dirty="0"/>
              <a:t>”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C9318B-66BB-E6A8-550F-9AE309485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44" y="1702720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14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T.4 &lt; Subject &gt; IS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a Person.</a:t>
            </a:r>
          </a:p>
          <a:p>
            <a:r>
              <a:rPr lang="en-GB" dirty="0"/>
              <a:t>A Customer is a Person.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7975C9E-E0EB-C990-CB60-1049EFC5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3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083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T.5 &lt; Subject &gt; IS PART OF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part of an Organization.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07D1DC3-545A-7507-3304-2619E7FA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4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27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T.6 &lt; Subject &gt; CAN|M U ST HAV E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Organization must have an Employee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375D30-141F-E65E-1D2B-02131FD2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284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7A880-D090-2183-1ACD-6AEF09998F76}"/>
              </a:ext>
            </a:extLst>
          </p:cNvPr>
          <p:cNvGrpSpPr/>
          <p:nvPr/>
        </p:nvGrpSpPr>
        <p:grpSpPr>
          <a:xfrm>
            <a:off x="2040467" y="1484845"/>
            <a:ext cx="8111066" cy="4555067"/>
            <a:chOff x="2040467" y="1484845"/>
            <a:chExt cx="8111066" cy="45550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C34CE1-DC4C-5AC2-964D-711EFC6299B3}"/>
                </a:ext>
              </a:extLst>
            </p:cNvPr>
            <p:cNvGrpSpPr/>
            <p:nvPr/>
          </p:nvGrpSpPr>
          <p:grpSpPr>
            <a:xfrm>
              <a:off x="2040467" y="1484845"/>
              <a:ext cx="8102600" cy="4555067"/>
              <a:chOff x="2040467" y="1484845"/>
              <a:chExt cx="8102600" cy="455506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4BD36C-05B3-E447-9532-410B8209940F}"/>
                  </a:ext>
                </a:extLst>
              </p:cNvPr>
              <p:cNvSpPr/>
              <p:nvPr/>
            </p:nvSpPr>
            <p:spPr>
              <a:xfrm>
                <a:off x="2040467" y="1484845"/>
                <a:ext cx="8102600" cy="45550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0540670-1EC0-D24E-E4E8-D17EAF8AAD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2606" y="2448717"/>
                <a:ext cx="7906788" cy="283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2B4D4-1B1F-19BE-2F4E-318BE8915A41}"/>
                </a:ext>
              </a:extLst>
            </p:cNvPr>
            <p:cNvSpPr/>
            <p:nvPr/>
          </p:nvSpPr>
          <p:spPr>
            <a:xfrm>
              <a:off x="7069667" y="1497114"/>
              <a:ext cx="3081866" cy="3894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Part of EMOF Metamodel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9520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CE04-2ECA-3FE3-7CB4-5975B89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7F61F2A-30D2-B7D4-14C6-E48929E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8726"/>
            <a:ext cx="4480201" cy="25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089817-B640-B18F-8BCE-FC3BA4E0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75" y="2323571"/>
            <a:ext cx="5422054" cy="194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5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72BF25-D405-49EE-FC0D-EDFCE0CDBE2B}"/>
              </a:ext>
            </a:extLst>
          </p:cNvPr>
          <p:cNvGrpSpPr/>
          <p:nvPr/>
        </p:nvGrpSpPr>
        <p:grpSpPr>
          <a:xfrm>
            <a:off x="2070100" y="1497114"/>
            <a:ext cx="8081432" cy="4542798"/>
            <a:chOff x="2070100" y="1497114"/>
            <a:chExt cx="8081432" cy="4542798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793B4B1-B544-D35B-9ACC-0F65A24AD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100" y="1500726"/>
              <a:ext cx="8051800" cy="453918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DC758A-5110-E5DB-D256-FA95C61B3432}"/>
                </a:ext>
              </a:extLst>
            </p:cNvPr>
            <p:cNvSpPr/>
            <p:nvPr/>
          </p:nvSpPr>
          <p:spPr>
            <a:xfrm>
              <a:off x="8102599" y="1497114"/>
              <a:ext cx="2048933" cy="3894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Rel. DB Schema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2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 – ORM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13536"/>
            <a:ext cx="8263466" cy="4458080"/>
          </a:xfrm>
        </p:spPr>
        <p:txBody>
          <a:bodyPr/>
          <a:lstStyle/>
          <a:p>
            <a:r>
              <a:rPr lang="en-GB" b="1" dirty="0"/>
              <a:t>Embedded Value Pattern</a:t>
            </a:r>
          </a:p>
          <a:p>
            <a:pPr lvl="1"/>
            <a:r>
              <a:rPr lang="en-GB" dirty="0"/>
              <a:t>One-to-one -&gt; For example for attributes </a:t>
            </a:r>
            <a:br>
              <a:rPr lang="en-AT" dirty="0"/>
            </a:br>
            <a:r>
              <a:rPr lang="en-GB" dirty="0"/>
              <a:t>(</a:t>
            </a:r>
            <a:r>
              <a:rPr lang="en-GB" dirty="0" err="1"/>
              <a:t>aggregation_kind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Save one as a column in another table</a:t>
            </a:r>
            <a:br>
              <a:rPr lang="en-GB" dirty="0"/>
            </a:br>
            <a:endParaRPr lang="en-AT" dirty="0"/>
          </a:p>
          <a:p>
            <a:pPr marL="320040" lvl="1" indent="0">
              <a:buNone/>
            </a:pPr>
            <a:endParaRPr lang="en-GB" dirty="0"/>
          </a:p>
          <a:p>
            <a:r>
              <a:rPr lang="en-GB" b="1" dirty="0"/>
              <a:t>Dependent Mapping Pattern</a:t>
            </a:r>
          </a:p>
          <a:p>
            <a:pPr lvl="1"/>
            <a:r>
              <a:rPr lang="en-GB" dirty="0"/>
              <a:t>One-to-many -&gt; Used to map compositions between classes</a:t>
            </a:r>
          </a:p>
          <a:p>
            <a:pPr lvl="1"/>
            <a:r>
              <a:rPr lang="en-GB" dirty="0"/>
              <a:t>Use a foreign key in the first table to reference another table</a:t>
            </a:r>
          </a:p>
          <a:p>
            <a:pPr marL="0" indent="0">
              <a:buNone/>
            </a:pPr>
            <a:br>
              <a:rPr lang="en-AT" dirty="0"/>
            </a:br>
            <a:endParaRPr lang="en-A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D0D0BE-3BAF-59C4-EC5C-FB558676A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" t="45308" r="39220" b="31426"/>
          <a:stretch/>
        </p:blipFill>
        <p:spPr bwMode="auto">
          <a:xfrm>
            <a:off x="6380652" y="4937947"/>
            <a:ext cx="4434692" cy="105329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35D75-1F34-926D-7D66-C021495CB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t="38880" r="38267" b="36330"/>
          <a:stretch/>
        </p:blipFill>
        <p:spPr bwMode="auto">
          <a:xfrm>
            <a:off x="441357" y="5070347"/>
            <a:ext cx="4960374" cy="78849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53CF7DF-7F97-A9AF-844A-4398560AA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4" t="47652" r="408" b="335"/>
          <a:stretch/>
        </p:blipFill>
        <p:spPr bwMode="auto">
          <a:xfrm>
            <a:off x="9786178" y="1536368"/>
            <a:ext cx="1863997" cy="193903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07358-D635-40B9-2B65-F06F29196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8" t="36330" r="37643"/>
          <a:stretch/>
        </p:blipFill>
        <p:spPr bwMode="auto">
          <a:xfrm>
            <a:off x="7525952" y="1701800"/>
            <a:ext cx="1278467" cy="123750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0336A2C-799A-ECE1-4DF1-5ED3DF009174}"/>
              </a:ext>
            </a:extLst>
          </p:cNvPr>
          <p:cNvSpPr/>
          <p:nvPr/>
        </p:nvSpPr>
        <p:spPr>
          <a:xfrm rot="16200000">
            <a:off x="8938623" y="1987813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67C3696-E2A0-DB89-07A8-ABEDC820FCFE}"/>
              </a:ext>
            </a:extLst>
          </p:cNvPr>
          <p:cNvSpPr/>
          <p:nvPr/>
        </p:nvSpPr>
        <p:spPr>
          <a:xfrm rot="16200000">
            <a:off x="5502215" y="5109022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52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0FE2A-A164-7221-4CB8-082B360F95B9}"/>
              </a:ext>
            </a:extLst>
          </p:cNvPr>
          <p:cNvGrpSpPr/>
          <p:nvPr/>
        </p:nvGrpSpPr>
        <p:grpSpPr>
          <a:xfrm>
            <a:off x="2290295" y="1371600"/>
            <a:ext cx="7611411" cy="4920113"/>
            <a:chOff x="2125133" y="1371600"/>
            <a:chExt cx="7611411" cy="492011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F5DD4567-6A2C-521D-A56F-E006709B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grayscl/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750" y="1453621"/>
              <a:ext cx="6328500" cy="4838092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0D02B-92E2-630A-0B3B-4D10930BBDBE}"/>
                </a:ext>
              </a:extLst>
            </p:cNvPr>
            <p:cNvSpPr/>
            <p:nvPr/>
          </p:nvSpPr>
          <p:spPr>
            <a:xfrm>
              <a:off x="2125133" y="1371600"/>
              <a:ext cx="7501467" cy="4920113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42170-D2E5-6868-DA33-F00062B2D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" t="38206" r="3443" b="26444"/>
            <a:stretch/>
          </p:blipFill>
          <p:spPr bwMode="auto">
            <a:xfrm>
              <a:off x="3090333" y="3301997"/>
              <a:ext cx="5952067" cy="1710267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59391C-713B-C31F-9F28-0CF596B164A1}"/>
                </a:ext>
              </a:extLst>
            </p:cNvPr>
            <p:cNvGrpSpPr/>
            <p:nvPr/>
          </p:nvGrpSpPr>
          <p:grpSpPr>
            <a:xfrm>
              <a:off x="3361266" y="3301997"/>
              <a:ext cx="6375278" cy="1710267"/>
              <a:chOff x="3361266" y="3301997"/>
              <a:chExt cx="6375278" cy="171026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244B9B-8E73-2232-6AAE-BD5E69B1D424}"/>
                  </a:ext>
                </a:extLst>
              </p:cNvPr>
              <p:cNvSpPr/>
              <p:nvPr/>
            </p:nvSpPr>
            <p:spPr>
              <a:xfrm>
                <a:off x="3361266" y="3301998"/>
                <a:ext cx="6375278" cy="1710266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F483DB-63D9-921C-9D9D-2095989BC62A}"/>
                  </a:ext>
                </a:extLst>
              </p:cNvPr>
              <p:cNvSpPr/>
              <p:nvPr/>
            </p:nvSpPr>
            <p:spPr>
              <a:xfrm>
                <a:off x="6925733" y="3301997"/>
                <a:ext cx="2810811" cy="35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r>
                  <a:rPr lang="en-AT" dirty="0" err="1"/>
                  <a:t>ntermediate</a:t>
                </a:r>
                <a:r>
                  <a:rPr lang="en-AT" dirty="0"/>
                  <a:t> structure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59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Relevant Findings for Prototype-Design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Transformation approach via an </a:t>
            </a:r>
            <a:r>
              <a:rPr lang="en-AT" b="1" dirty="0">
                <a:solidFill>
                  <a:schemeClr val="accent4"/>
                </a:solidFill>
              </a:rPr>
              <a:t>intermediate structure</a:t>
            </a:r>
            <a:br>
              <a:rPr lang="en-AT" dirty="0"/>
            </a:br>
            <a:endParaRPr lang="en-AT" dirty="0"/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NL input </a:t>
            </a:r>
            <a:r>
              <a:rPr lang="en-AT" dirty="0"/>
              <a:t>mostly </a:t>
            </a:r>
            <a:r>
              <a:rPr lang="en-AT" b="1" dirty="0">
                <a:solidFill>
                  <a:schemeClr val="accent4"/>
                </a:solidFill>
              </a:rPr>
              <a:t>structured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No included paper covered a </a:t>
            </a:r>
            <a:r>
              <a:rPr lang="en-AT" b="1" dirty="0">
                <a:solidFill>
                  <a:schemeClr val="accent4"/>
                </a:solidFill>
              </a:rPr>
              <a:t>bidirectional approach 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Many approaches use similar </a:t>
            </a:r>
            <a:r>
              <a:rPr lang="en-AT" b="1" dirty="0">
                <a:solidFill>
                  <a:schemeClr val="accent4"/>
                </a:solidFill>
              </a:rPr>
              <a:t>“keywords” to transform</a:t>
            </a:r>
            <a:r>
              <a:rPr lang="en-AT" dirty="0"/>
              <a:t> the same concepts</a:t>
            </a:r>
          </a:p>
          <a:p>
            <a:pPr lvl="2"/>
            <a:r>
              <a:rPr lang="en-US" dirty="0"/>
              <a:t>E</a:t>
            </a:r>
            <a:r>
              <a:rPr lang="en-AT" dirty="0"/>
              <a:t>.g. “X </a:t>
            </a:r>
            <a:r>
              <a:rPr lang="en-AT" b="1" dirty="0"/>
              <a:t>is a </a:t>
            </a:r>
            <a:r>
              <a:rPr lang="en-AT" dirty="0"/>
              <a:t>Y”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AT" dirty="0"/>
              <a:t> often used for Generalization</a:t>
            </a:r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9681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86746-0C79-C219-34E1-8EBA36FB500B}"/>
              </a:ext>
            </a:extLst>
          </p:cNvPr>
          <p:cNvSpPr/>
          <p:nvPr/>
        </p:nvSpPr>
        <p:spPr>
          <a:xfrm>
            <a:off x="2431520" y="1348268"/>
            <a:ext cx="7501467" cy="4887069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B8F5AE-DED6-2D69-CDC0-20CB24DCD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50760" r="6146" b="20514"/>
          <a:stretch/>
        </p:blipFill>
        <p:spPr bwMode="auto">
          <a:xfrm>
            <a:off x="3039533" y="3843868"/>
            <a:ext cx="5884334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FA2E756-D654-6743-BFFE-B8F5DA61697E}"/>
              </a:ext>
            </a:extLst>
          </p:cNvPr>
          <p:cNvGrpSpPr/>
          <p:nvPr/>
        </p:nvGrpSpPr>
        <p:grpSpPr>
          <a:xfrm>
            <a:off x="3251322" y="3843867"/>
            <a:ext cx="6984878" cy="1346201"/>
            <a:chOff x="3251322" y="3843867"/>
            <a:chExt cx="6984878" cy="1346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7301A4-F35C-B179-F174-4665406B6790}"/>
                </a:ext>
              </a:extLst>
            </p:cNvPr>
            <p:cNvSpPr/>
            <p:nvPr/>
          </p:nvSpPr>
          <p:spPr>
            <a:xfrm>
              <a:off x="3251322" y="3843869"/>
              <a:ext cx="6984878" cy="1346199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AF346F-E77C-0957-8588-8831400FDA5A}"/>
                </a:ext>
              </a:extLst>
            </p:cNvPr>
            <p:cNvSpPr/>
            <p:nvPr/>
          </p:nvSpPr>
          <p:spPr>
            <a:xfrm>
              <a:off x="7425389" y="3843867"/>
              <a:ext cx="2810811" cy="3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AT" dirty="0" err="1"/>
                <a:t>ntermediate</a:t>
              </a:r>
              <a:r>
                <a:rPr lang="en-AT" dirty="0"/>
                <a:t> 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730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C899-B48C-7773-31F4-85A7D3AC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AEFFE7F-1E9B-432E-6555-945CF4E8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29594"/>
            <a:ext cx="3545620" cy="4609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AE476D64-D216-F24F-4183-706FBB98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32" y="1775619"/>
            <a:ext cx="3587139" cy="46632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50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5764-6454-8CAF-1F48-546DBA37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DD7DEEF-5004-BCD5-603A-B3B3F72C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690688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3055FAFB-6DE1-6FA0-7127-19279583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1744663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20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CA4A-DBF9-7C26-4C54-44E0859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TOPIC RELATED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D322-B194-EC13-FACE-5B721126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Included Studies </a:t>
            </a:r>
            <a:r>
              <a:rPr lang="en-AT" b="1" dirty="0">
                <a:solidFill>
                  <a:schemeClr val="accent4"/>
                </a:solidFill>
              </a:rPr>
              <a:t>focused on one-way transformations</a:t>
            </a:r>
            <a:br>
              <a:rPr lang="en-AT" dirty="0"/>
            </a:br>
            <a:br>
              <a:rPr lang="en-AT" dirty="0"/>
            </a:br>
            <a:endParaRPr lang="en-AT" dirty="0"/>
          </a:p>
          <a:p>
            <a:r>
              <a:rPr lang="en-AT" b="1" dirty="0"/>
              <a:t>For T2M</a:t>
            </a:r>
          </a:p>
          <a:p>
            <a:pPr lvl="1"/>
            <a:r>
              <a:rPr lang="en-AT" dirty="0"/>
              <a:t>Typically, the </a:t>
            </a:r>
            <a:r>
              <a:rPr lang="en-AT" b="1" dirty="0">
                <a:solidFill>
                  <a:schemeClr val="accent4"/>
                </a:solidFill>
              </a:rPr>
              <a:t>NL input is structured </a:t>
            </a:r>
            <a:r>
              <a:rPr lang="en-AT" dirty="0"/>
              <a:t>in some form. </a:t>
            </a:r>
          </a:p>
          <a:p>
            <a:pPr lvl="2"/>
            <a:r>
              <a:rPr lang="en-AT" dirty="0"/>
              <a:t>If it is not structured initially, it will be structured by the tool before it is transformed into UML.</a:t>
            </a:r>
            <a:br>
              <a:rPr lang="en-AT" dirty="0"/>
            </a:br>
            <a:br>
              <a:rPr lang="en-AT" dirty="0"/>
            </a:br>
            <a:endParaRPr lang="en-AT" dirty="0"/>
          </a:p>
          <a:p>
            <a:r>
              <a:rPr lang="en-AT" b="1" dirty="0"/>
              <a:t>For M2T</a:t>
            </a:r>
          </a:p>
          <a:p>
            <a:pPr lvl="1"/>
            <a:r>
              <a:rPr lang="en-AT" dirty="0"/>
              <a:t>The </a:t>
            </a:r>
            <a:r>
              <a:rPr lang="en-AT" b="1" dirty="0">
                <a:solidFill>
                  <a:schemeClr val="accent4"/>
                </a:solidFill>
              </a:rPr>
              <a:t>input</a:t>
            </a:r>
            <a:r>
              <a:rPr lang="en-AT" dirty="0"/>
              <a:t> (a UML class model) is </a:t>
            </a:r>
            <a:r>
              <a:rPr lang="en-AT" b="1" dirty="0">
                <a:solidFill>
                  <a:schemeClr val="accent4"/>
                </a:solidFill>
              </a:rPr>
              <a:t>already structured</a:t>
            </a:r>
          </a:p>
          <a:p>
            <a:pPr lvl="1"/>
            <a:r>
              <a:rPr lang="en-AT" dirty="0"/>
              <a:t>Therefore, </a:t>
            </a:r>
            <a:r>
              <a:rPr lang="en-AT" b="1" dirty="0">
                <a:solidFill>
                  <a:schemeClr val="accent4"/>
                </a:solidFill>
              </a:rPr>
              <a:t>NL output is structured </a:t>
            </a:r>
          </a:p>
          <a:p>
            <a:pPr lvl="2"/>
            <a:r>
              <a:rPr lang="en-AT" dirty="0"/>
              <a:t>Typically into sentence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1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A6EF-6BA2-2006-635F-3286A19C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6651-45D4-1108-E832-37B8BCA7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SLR</a:t>
            </a:r>
          </a:p>
          <a:p>
            <a:pPr lvl="1"/>
            <a:r>
              <a:rPr lang="en-AT" dirty="0"/>
              <a:t>Good </a:t>
            </a:r>
            <a:r>
              <a:rPr lang="en-AT" b="1" dirty="0">
                <a:solidFill>
                  <a:schemeClr val="accent4"/>
                </a:solidFill>
              </a:rPr>
              <a:t>Preparation</a:t>
            </a:r>
            <a:r>
              <a:rPr lang="en-AT" dirty="0"/>
              <a:t> helps!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Especially in SB</a:t>
            </a:r>
            <a:r>
              <a:rPr lang="en-AT" dirty="0"/>
              <a:t>, mistakes/reworks during the search can have a big impact!</a:t>
            </a:r>
            <a:br>
              <a:rPr lang="en-AT" dirty="0"/>
            </a:br>
            <a:br>
              <a:rPr lang="en-AT" dirty="0"/>
            </a:br>
            <a:endParaRPr lang="en-AT" dirty="0"/>
          </a:p>
          <a:p>
            <a:r>
              <a:rPr lang="en-AT" b="1" dirty="0"/>
              <a:t>Prototype</a:t>
            </a:r>
          </a:p>
          <a:p>
            <a:pPr lvl="1"/>
            <a:r>
              <a:rPr lang="en-AT" dirty="0"/>
              <a:t>Finding </a:t>
            </a:r>
            <a:r>
              <a:rPr lang="en-AT" b="1" dirty="0">
                <a:solidFill>
                  <a:schemeClr val="accent4"/>
                </a:solidFill>
              </a:rPr>
              <a:t>Patterns</a:t>
            </a:r>
            <a:r>
              <a:rPr lang="en-AT" dirty="0"/>
              <a:t> before implementation helps!</a:t>
            </a:r>
          </a:p>
          <a:p>
            <a:pPr lvl="1"/>
            <a:r>
              <a:rPr lang="en-AT" dirty="0"/>
              <a:t>Tests should be written in a way that they can be executed even if proto</a:t>
            </a:r>
            <a:r>
              <a:rPr lang="en-US" dirty="0"/>
              <a:t>t</a:t>
            </a:r>
            <a:r>
              <a:rPr lang="en-AT" dirty="0" err="1"/>
              <a:t>ype</a:t>
            </a:r>
            <a:r>
              <a:rPr lang="en-AT" dirty="0"/>
              <a:t> or the input changes!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5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16765-7864-FCE6-EF41-02415481D3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70BEB-16AA-72BF-2ABE-EACDFF6F3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D3199B-8CC9-D346-B3DF-EA676101C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0155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b="1" dirty="0"/>
              <a:t>Similar to other included approaches: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1: Transform requirements in </a:t>
            </a:r>
            <a:r>
              <a:rPr lang="en-GB" b="1" i="0" u="none" strike="noStrike" dirty="0">
                <a:solidFill>
                  <a:schemeClr val="accent4"/>
                </a:solidFill>
                <a:effectLst/>
              </a:rPr>
              <a:t>NL into a UML class model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without losing information</a:t>
            </a:r>
            <a:r>
              <a:rPr lang="en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AT" b="0" i="0" u="none" strike="noStrike" dirty="0">
                <a:solidFill>
                  <a:srgbClr val="000000"/>
                </a:solidFill>
                <a:effectLst/>
              </a:rPr>
            </a:br>
            <a:endParaRPr lang="en-AT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2: Transform requirements in a </a:t>
            </a:r>
            <a:r>
              <a:rPr lang="en-GB" b="1" i="0" u="none" strike="noStrike" dirty="0">
                <a:solidFill>
                  <a:schemeClr val="accent4"/>
                </a:solidFill>
                <a:effectLst/>
              </a:rPr>
              <a:t>UML class model into NL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without losing information</a:t>
            </a:r>
            <a:r>
              <a:rPr lang="en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A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5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b="1" dirty="0">
                <a:solidFill>
                  <a:srgbClr val="000000"/>
                </a:solidFill>
              </a:rPr>
              <a:t>Gap in the included literature:</a:t>
            </a:r>
          </a:p>
          <a:p>
            <a:pPr lvl="1"/>
            <a:r>
              <a:rPr lang="en-GB" dirty="0"/>
              <a:t>Goal 3: Enable transformation of requirements from </a:t>
            </a:r>
            <a:r>
              <a:rPr lang="en-GB" b="1" dirty="0">
                <a:solidFill>
                  <a:schemeClr val="accent4"/>
                </a:solidFill>
              </a:rPr>
              <a:t>NL into a UML class model and back</a:t>
            </a:r>
            <a:r>
              <a:rPr lang="en-GB" dirty="0"/>
              <a:t>, without causing unintended alterations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pPr lvl="2"/>
            <a:r>
              <a:rPr lang="en-AT" dirty="0"/>
              <a:t>3.1, 3.2, 3.3: </a:t>
            </a:r>
            <a:r>
              <a:rPr lang="en-AT" dirty="0">
                <a:solidFill>
                  <a:schemeClr val="accent4"/>
                </a:solidFill>
              </a:rPr>
              <a:t>Subgoals for adding/editing/deleting </a:t>
            </a:r>
            <a:r>
              <a:rPr lang="en-AT" dirty="0"/>
              <a:t>elements in UML before transforming back into NL.</a:t>
            </a:r>
            <a:br>
              <a:rPr lang="en-AT" dirty="0"/>
            </a:br>
            <a:endParaRPr lang="en-AT" dirty="0"/>
          </a:p>
          <a:p>
            <a:pPr lvl="1"/>
            <a:r>
              <a:rPr lang="en-GB" dirty="0"/>
              <a:t>Goal 4: Enable transformation of requirements from a </a:t>
            </a:r>
            <a:r>
              <a:rPr lang="en-GB" b="1" dirty="0">
                <a:solidFill>
                  <a:schemeClr val="accent4"/>
                </a:solidFill>
              </a:rPr>
              <a:t>UML class model into NL and back</a:t>
            </a:r>
            <a:r>
              <a:rPr lang="en-GB" dirty="0"/>
              <a:t>, without causing unintended alterations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pPr lvl="2"/>
            <a:r>
              <a:rPr lang="en-AT" dirty="0"/>
              <a:t>4.1, 4.2, 4.3: </a:t>
            </a:r>
            <a:r>
              <a:rPr lang="en-AT" dirty="0">
                <a:solidFill>
                  <a:schemeClr val="accent4"/>
                </a:solidFill>
              </a:rPr>
              <a:t>Subgoals for adding/editing/deleting </a:t>
            </a:r>
            <a:r>
              <a:rPr lang="en-AT" dirty="0"/>
              <a:t>sentences in NL before transforming back into UML.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U 16:10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_Template_ENGLISH_16x10" id="{B22E9FA4-0942-4D42-AD4B-5EE332777665}" vid="{5B3C5366-F475-4B02-AFBB-57D9C9045A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5E0044283A984AA3183FE88FF25A0B" ma:contentTypeVersion="9" ma:contentTypeDescription="Create a new document." ma:contentTypeScope="" ma:versionID="ed9c539b4b08274a335eafb8b201f276">
  <xsd:schema xmlns:xsd="http://www.w3.org/2001/XMLSchema" xmlns:xs="http://www.w3.org/2001/XMLSchema" xmlns:p="http://schemas.microsoft.com/office/2006/metadata/properties" xmlns:ns2="b0641940-9653-45b2-89d8-3045b73e292f" xmlns:ns3="269ae7e7-5817-44a4-b0f1-a2146e3fa140" targetNamespace="http://schemas.microsoft.com/office/2006/metadata/properties" ma:root="true" ma:fieldsID="ebc72565b0ea93eef8c00cb7a1023876" ns2:_="" ns3:_="">
    <xsd:import namespace="b0641940-9653-45b2-89d8-3045b73e292f"/>
    <xsd:import namespace="269ae7e7-5817-44a4-b0f1-a2146e3fa1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41940-9653-45b2-89d8-3045b73e2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a14e36f-e084-4b04-bba6-548b1473dc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ae7e7-5817-44a4-b0f1-a2146e3fa14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1640920-d6ef-4063-8030-cef9cb3917a6}" ma:internalName="TaxCatchAll" ma:showField="CatchAllData" ma:web="269ae7e7-5817-44a4-b0f1-a2146e3fa1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641940-9653-45b2-89d8-3045b73e292f">
      <Terms xmlns="http://schemas.microsoft.com/office/infopath/2007/PartnerControls"/>
    </lcf76f155ced4ddcb4097134ff3c332f>
    <TaxCatchAll xmlns="269ae7e7-5817-44a4-b0f1-a2146e3fa140" xsi:nil="true"/>
  </documentManagement>
</p:properties>
</file>

<file path=customXml/itemProps1.xml><?xml version="1.0" encoding="utf-8"?>
<ds:datastoreItem xmlns:ds="http://schemas.openxmlformats.org/officeDocument/2006/customXml" ds:itemID="{EDC96BED-89A2-4AF3-A7DD-253537B6C8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067BC8-A1DE-4BB9-993E-878541B27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41940-9653-45b2-89d8-3045b73e292f"/>
    <ds:schemaRef ds:uri="269ae7e7-5817-44a4-b0f1-a2146e3fa1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398018-3204-43D6-A353-7B6FCC26835E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269ae7e7-5817-44a4-b0f1-a2146e3fa140"/>
    <ds:schemaRef ds:uri="http://schemas.microsoft.com/office/infopath/2007/PartnerControls"/>
    <ds:schemaRef ds:uri="http://schemas.openxmlformats.org/package/2006/metadata/core-properties"/>
    <ds:schemaRef ds:uri="b0641940-9653-45b2-89d8-3045b73e29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WU_Template_ENGLISH_16x10</Template>
  <TotalTime>0</TotalTime>
  <Words>1786</Words>
  <Application>Microsoft Office PowerPoint</Application>
  <PresentationFormat>Widescreen</PresentationFormat>
  <Paragraphs>265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Georgia</vt:lpstr>
      <vt:lpstr>Verdana</vt:lpstr>
      <vt:lpstr>Wingdings</vt:lpstr>
      <vt:lpstr>WU 16:10</vt:lpstr>
      <vt:lpstr>Bidirectional transformation of natural-language requirements to and from UML class models for Model-Driven Development</vt:lpstr>
      <vt:lpstr>CONTENT</vt:lpstr>
      <vt:lpstr>THESIS OVERVIEW</vt:lpstr>
      <vt:lpstr>THESIS OVERVIEW</vt:lpstr>
      <vt:lpstr>SLR FINDINGS</vt:lpstr>
      <vt:lpstr>SLR FINDINGS</vt:lpstr>
      <vt:lpstr>PROTOTYPE GOALS</vt:lpstr>
      <vt:lpstr>PROTOTYPE GOALS</vt:lpstr>
      <vt:lpstr>PROTOTYPE GOALS</vt:lpstr>
      <vt:lpstr>PROTOTYPE DESIGN</vt:lpstr>
      <vt:lpstr>PROTOTYPE DESIGN</vt:lpstr>
      <vt:lpstr>PROTOTYPE DESIGN: SENTENCE TEMPLATES</vt:lpstr>
      <vt:lpstr>PROTOTYPE DESIGN: SENTENCE TEMPLATES</vt:lpstr>
      <vt:lpstr>PROTOTYPE DESIGN: DB-SCHEMA</vt:lpstr>
      <vt:lpstr>PROTOTYPE IMPLEMENTATION</vt:lpstr>
      <vt:lpstr>PROTOTYPE IMPLEMENTATION: STRUCTURE</vt:lpstr>
      <vt:lpstr>PROTOTYPE IMPLEMENTATION: STRUCTURE</vt:lpstr>
      <vt:lpstr>PROTOTYPE IMPLEMENTATION: STRUCTURE</vt:lpstr>
      <vt:lpstr>PROTOTYPE IMPLEMENTATION: STRUCTURE</vt:lpstr>
      <vt:lpstr>PROTOTYPE IMPLEMENTATION: STRUCTURE</vt:lpstr>
      <vt:lpstr>PROTOTYPE IMPLEMENTATION: M2T - Sequence</vt:lpstr>
      <vt:lpstr>PROTOTYPE IMPLEMENTATION: M2T - Sequence</vt:lpstr>
      <vt:lpstr>PROTOTYPE IMPLEMENTATION: M2T - Sequence</vt:lpstr>
      <vt:lpstr>PROTOTYPE IMPLEMENTATION: T2M - Sequence</vt:lpstr>
      <vt:lpstr>PROTOTYPE IMPLEMENTATION: T2M - Sequence</vt:lpstr>
      <vt:lpstr>PROTOTYPE IMPLEMENTATION: T2M - Sequence</vt:lpstr>
      <vt:lpstr>PROTOTYPE VALIDATION</vt:lpstr>
      <vt:lpstr>PROTOTYPE VALIDATION: TEST SUITE AND GOALS</vt:lpstr>
      <vt:lpstr>PROTOTYPE VALIDATION: PERFORMANCE TESTS</vt:lpstr>
      <vt:lpstr>PROTOTYPE VALIDATION: PERFORMANCE TESTS – EXECUTION TIMES</vt:lpstr>
      <vt:lpstr>PROTOTYPE VALIDATION: PERFORMANCE TESTS – MEMORY USAGE</vt:lpstr>
      <vt:lpstr>PROTOTYPE VALIDATION: PERFORMANCE TESTS – OTHER APPROACHES</vt:lpstr>
      <vt:lpstr>LESSONS LEARNT</vt:lpstr>
      <vt:lpstr>LESSONS LEARNT</vt:lpstr>
      <vt:lpstr>THANK YOU FOR YOUR ATTENTION</vt:lpstr>
      <vt:lpstr>Appendix</vt:lpstr>
      <vt:lpstr>SLR RETROSPECTIVE</vt:lpstr>
      <vt:lpstr>PROTOTYPE DESIGN: USE CASES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DB-SCHEMA</vt:lpstr>
      <vt:lpstr>PROTOTYPE DESIGN: DB-SCHEMA</vt:lpstr>
      <vt:lpstr>PROTOTYPE DESIGN: DB-SCHEMA</vt:lpstr>
      <vt:lpstr>PROTOTYPE DESIGN: DB-SCHEMA – ORM Example</vt:lpstr>
      <vt:lpstr>PROTOTYPE IMPLEMENTATION: M2T - Sequence</vt:lpstr>
      <vt:lpstr>PROTOTYPE IMPLEMENTATION: T2M - Sequence</vt:lpstr>
      <vt:lpstr>PROTOTYPE VALIDATION: PERFORMANCE TESTS – EXECUTION TIMES</vt:lpstr>
      <vt:lpstr>PROTOTYPE VALIDATION: PERFORMANCE TESTS – MEMORY USAGE</vt:lpstr>
      <vt:lpstr>LESSONS LEARNT: TOPIC RELATED</vt:lpstr>
      <vt:lpstr>LESSONS LEARNT: 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transformation of natural-language requirements to and from UML class models for Model-Driven Development</dc:title>
  <dc:creator>Bimassl, Markus</dc:creator>
  <cp:lastModifiedBy>Markus Bimassl</cp:lastModifiedBy>
  <cp:revision>13</cp:revision>
  <dcterms:created xsi:type="dcterms:W3CDTF">2023-09-13T11:48:57Z</dcterms:created>
  <dcterms:modified xsi:type="dcterms:W3CDTF">2023-09-15T18:31:55Z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0x0101003A5E0044283A984AA3183FE88FF25A0B</vt:lpwstr>
  </property>
</Properties>
</file>